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39219271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39219271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3921927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3921927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39219271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3921927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3921927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3921927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39219271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39219271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3921927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3921927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39219271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39219271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39219271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39219271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39219271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39219271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meyerweb.com/eric/tools/css/reset/" TargetMode="External"/><Relationship Id="rId4" Type="http://schemas.openxmlformats.org/officeDocument/2006/relationships/hyperlink" Target="https://necolas.github.io/normalize.cs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document/d/1YZuJ1boKLqVtd1NTqVP9JdPS6ON3K8HpxvkBloKLwcM/edit#bookmark=kix.jv9n0txn7b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1975"/>
            <a:ext cx="8520600" cy="70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uk" sz="3100">
                <a:latin typeface="Oswald"/>
                <a:ea typeface="Oswald"/>
                <a:cs typeface="Oswald"/>
                <a:sym typeface="Oswald"/>
              </a:rPr>
              <a:t>Встроенные стили браузеров. CSS reset.</a:t>
            </a:r>
            <a:endParaRPr sz="6000">
              <a:latin typeface="Oswald"/>
              <a:ea typeface="Oswald"/>
              <a:cs typeface="Oswald"/>
              <a:sym typeface="Oswald"/>
            </a:endParaRPr>
          </a:p>
        </p:txBody>
      </p:sp>
      <p:sp>
        <p:nvSpPr>
          <p:cNvPr id="55" name="Google Shape;55;p13"/>
          <p:cNvSpPr txBox="1"/>
          <p:nvPr>
            <p:ph idx="1" type="subTitle"/>
          </p:nvPr>
        </p:nvSpPr>
        <p:spPr>
          <a:xfrm>
            <a:off x="311700" y="824850"/>
            <a:ext cx="8520600" cy="16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100">
                <a:solidFill>
                  <a:schemeClr val="dk1"/>
                </a:solidFill>
                <a:latin typeface="Oswald"/>
                <a:ea typeface="Oswald"/>
                <a:cs typeface="Oswald"/>
                <a:sym typeface="Oswald"/>
              </a:rPr>
              <a:t>У каждого браузера есть свои встроенные стили HTML-документов, созданные для улучшения читабельности (синие подчеркнутые ссылки, черный шрифт, полужирное начертание заголовков и т. д.)</a:t>
            </a:r>
            <a:endParaRPr sz="1100">
              <a:solidFill>
                <a:schemeClr val="dk1"/>
              </a:solidFill>
              <a:latin typeface="Oswald"/>
              <a:ea typeface="Oswald"/>
              <a:cs typeface="Oswald"/>
              <a:sym typeface="Oswald"/>
            </a:endParaRPr>
          </a:p>
          <a:p>
            <a:pPr indent="0" lvl="0" marL="0" rtl="0" algn="l">
              <a:spcBef>
                <a:spcPts val="0"/>
              </a:spcBef>
              <a:spcAft>
                <a:spcPts val="0"/>
              </a:spcAft>
              <a:buNone/>
            </a:pPr>
            <a:r>
              <a:rPr lang="uk" sz="1100">
                <a:solidFill>
                  <a:schemeClr val="dk1"/>
                </a:solidFill>
                <a:latin typeface="Oswald"/>
                <a:ea typeface="Oswald"/>
                <a:cs typeface="Oswald"/>
                <a:sym typeface="Oswald"/>
              </a:rPr>
              <a:t>Каждый браузер имеет свои отличия во встроенных стилях: например, в IE нет отступа от верхнего края окна, а в Firefox есть. Таких отличий существует много.Чтобы они не создавали помех для кроссбраузерности при написании собственного стиля CSS, можно воспользоваться методом сброса встроенных стилей (по сути, та же самая таблица CSS, где описаны правила, которые сбрасывают встроенные стили браузеров, устанавливая базовые значения свойств):</a:t>
            </a:r>
            <a:endParaRPr sz="1100">
              <a:solidFill>
                <a:schemeClr val="dk1"/>
              </a:solidFill>
              <a:latin typeface="Oswald"/>
              <a:ea typeface="Oswald"/>
              <a:cs typeface="Oswald"/>
              <a:sym typeface="Oswald"/>
            </a:endParaRPr>
          </a:p>
          <a:p>
            <a:pPr indent="0" lvl="0" marL="0" rtl="0" algn="l">
              <a:spcBef>
                <a:spcPts val="0"/>
              </a:spcBef>
              <a:spcAft>
                <a:spcPts val="0"/>
              </a:spcAft>
              <a:buNone/>
            </a:pPr>
            <a:r>
              <a:rPr lang="uk" sz="1100" u="sng">
                <a:solidFill>
                  <a:schemeClr val="hlink"/>
                </a:solidFill>
                <a:latin typeface="Oswald"/>
                <a:ea typeface="Oswald"/>
                <a:cs typeface="Oswald"/>
                <a:sym typeface="Oswald"/>
                <a:hlinkClick r:id="rId3"/>
              </a:rPr>
              <a:t>Reset.css</a:t>
            </a:r>
            <a:r>
              <a:rPr lang="uk" sz="1100">
                <a:solidFill>
                  <a:schemeClr val="dk1"/>
                </a:solidFill>
                <a:latin typeface="Oswald"/>
                <a:ea typeface="Oswald"/>
                <a:cs typeface="Oswald"/>
                <a:sym typeface="Oswald"/>
              </a:rPr>
              <a:t> — как и видно по названию файла, сбрасывает большинство стилей браузера, которые в нем заданы по умолчанию (а такие действительно есть, просто откройте голый HTML).</a:t>
            </a:r>
            <a:endParaRPr sz="1100">
              <a:solidFill>
                <a:schemeClr val="dk1"/>
              </a:solidFill>
              <a:latin typeface="Oswald"/>
              <a:ea typeface="Oswald"/>
              <a:cs typeface="Oswald"/>
              <a:sym typeface="Oswald"/>
            </a:endParaRPr>
          </a:p>
          <a:p>
            <a:pPr indent="0" lvl="0" marL="0" rtl="0" algn="l">
              <a:spcBef>
                <a:spcPts val="0"/>
              </a:spcBef>
              <a:spcAft>
                <a:spcPts val="0"/>
              </a:spcAft>
              <a:buNone/>
            </a:pPr>
            <a:r>
              <a:rPr lang="uk" sz="1100" u="sng">
                <a:solidFill>
                  <a:schemeClr val="hlink"/>
                </a:solidFill>
                <a:latin typeface="Oswald"/>
                <a:ea typeface="Oswald"/>
                <a:cs typeface="Oswald"/>
                <a:sym typeface="Oswald"/>
                <a:hlinkClick r:id="rId4"/>
              </a:rPr>
              <a:t>Normalize.css</a:t>
            </a:r>
            <a:r>
              <a:rPr lang="uk" sz="1100">
                <a:solidFill>
                  <a:schemeClr val="dk1"/>
                </a:solidFill>
                <a:latin typeface="Oswald"/>
                <a:ea typeface="Oswald"/>
                <a:cs typeface="Oswald"/>
                <a:sym typeface="Oswald"/>
              </a:rPr>
              <a:t> — этот файл не только задает стили по умолчанию там где это необходимо, но и исправляет некоторые недостатки старых браузеров (привет IE).</a:t>
            </a:r>
            <a:endParaRPr sz="1100">
              <a:latin typeface="Oswald"/>
              <a:ea typeface="Oswald"/>
              <a:cs typeface="Oswald"/>
              <a:sym typeface="Oswald"/>
            </a:endParaRPr>
          </a:p>
        </p:txBody>
      </p:sp>
      <p:sp>
        <p:nvSpPr>
          <p:cNvPr id="56" name="Google Shape;56;p13"/>
          <p:cNvSpPr txBox="1"/>
          <p:nvPr>
            <p:ph type="ctrTitle"/>
          </p:nvPr>
        </p:nvSpPr>
        <p:spPr>
          <a:xfrm>
            <a:off x="311700" y="2603575"/>
            <a:ext cx="8520600" cy="42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uk" sz="1750">
                <a:latin typeface="Oswald"/>
                <a:ea typeface="Oswald"/>
                <a:cs typeface="Oswald"/>
                <a:sym typeface="Oswald"/>
              </a:rPr>
              <a:t>Отличия normalize от reset css</a:t>
            </a:r>
            <a:endParaRPr b="1" sz="6400">
              <a:latin typeface="Oswald"/>
              <a:ea typeface="Oswald"/>
              <a:cs typeface="Oswald"/>
              <a:sym typeface="Oswald"/>
            </a:endParaRPr>
          </a:p>
        </p:txBody>
      </p:sp>
      <p:sp>
        <p:nvSpPr>
          <p:cNvPr id="57" name="Google Shape;57;p13"/>
          <p:cNvSpPr txBox="1"/>
          <p:nvPr>
            <p:ph idx="1" type="subTitle"/>
          </p:nvPr>
        </p:nvSpPr>
        <p:spPr>
          <a:xfrm>
            <a:off x="311700" y="3027175"/>
            <a:ext cx="8520600" cy="163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sz="1050">
                <a:solidFill>
                  <a:schemeClr val="dk1"/>
                </a:solidFill>
                <a:latin typeface="Oswald"/>
                <a:ea typeface="Oswald"/>
                <a:cs typeface="Oswald"/>
                <a:sym typeface="Oswald"/>
              </a:rPr>
              <a:t>1) Normalize сохраняет полезные настройки браузера, а не стирает их (как reset).</a:t>
            </a:r>
            <a:endParaRPr sz="105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uk" sz="1050">
                <a:solidFill>
                  <a:schemeClr val="dk1"/>
                </a:solidFill>
                <a:latin typeface="Oswald"/>
                <a:ea typeface="Oswald"/>
                <a:cs typeface="Oswald"/>
                <a:sym typeface="Oswald"/>
              </a:rPr>
              <a:t>2) В normalize css есть исправления различных общих ошибок (отображение HTML5 тегов или тех же форм)</a:t>
            </a:r>
            <a:endParaRPr sz="105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uk" sz="1050">
                <a:solidFill>
                  <a:schemeClr val="dk1"/>
                </a:solidFill>
                <a:latin typeface="Oswald"/>
                <a:ea typeface="Oswald"/>
                <a:cs typeface="Oswald"/>
                <a:sym typeface="Oswald"/>
              </a:rPr>
              <a:t>3) Когда вы работаете с инструментами отладки в браузерах, таких, например, как фаербаг, подключая ресет вы получите огромную «простыню» из свойств, которая в итоге увеличит ваше время на написание новых стилей и поиск старых</a:t>
            </a:r>
            <a:endParaRPr sz="105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uk" sz="1050">
                <a:solidFill>
                  <a:schemeClr val="dk1"/>
                </a:solidFill>
                <a:latin typeface="Oswald"/>
                <a:ea typeface="Oswald"/>
                <a:cs typeface="Oswald"/>
                <a:sym typeface="Oswald"/>
              </a:rPr>
              <a:t>4) В normalize каждое отдельное правило задокументировано и вы легко сможете понять для чего оно там, и если вы уверены что оно вам не нужно, то сможете легко его удалить</a:t>
            </a:r>
            <a:endParaRPr sz="105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uk" sz="1050">
                <a:solidFill>
                  <a:schemeClr val="dk1"/>
                </a:solidFill>
                <a:latin typeface="Oswald"/>
                <a:ea typeface="Oswald"/>
                <a:cs typeface="Oswald"/>
                <a:sym typeface="Oswald"/>
              </a:rPr>
              <a:t>5) normalize.css подключен по умолчанию в bootstrap</a:t>
            </a:r>
            <a:endParaRPr sz="11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uk" sz="3000">
                <a:latin typeface="Oswald"/>
                <a:ea typeface="Oswald"/>
                <a:cs typeface="Oswald"/>
                <a:sym typeface="Oswald"/>
              </a:rPr>
              <a:t>Нарушение потока. Свойство </a:t>
            </a:r>
            <a:r>
              <a:rPr lang="uk" sz="3000">
                <a:latin typeface="Courier New"/>
                <a:ea typeface="Courier New"/>
                <a:cs typeface="Courier New"/>
                <a:sym typeface="Courier New"/>
              </a:rPr>
              <a:t>float</a:t>
            </a:r>
            <a:endParaRPr sz="3300">
              <a:latin typeface="Courier New"/>
              <a:ea typeface="Courier New"/>
              <a:cs typeface="Courier New"/>
              <a:sym typeface="Courier New"/>
            </a:endParaRPr>
          </a:p>
        </p:txBody>
      </p:sp>
      <p:sp>
        <p:nvSpPr>
          <p:cNvPr id="121" name="Google Shape;121;p22"/>
          <p:cNvSpPr txBox="1"/>
          <p:nvPr>
            <p:ph idx="1" type="body"/>
          </p:nvPr>
        </p:nvSpPr>
        <p:spPr>
          <a:xfrm>
            <a:off x="311700" y="763350"/>
            <a:ext cx="8520600" cy="26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1100">
                <a:solidFill>
                  <a:schemeClr val="dk1"/>
                </a:solidFill>
                <a:latin typeface="Oswald"/>
                <a:ea typeface="Oswald"/>
                <a:cs typeface="Oswald"/>
                <a:sym typeface="Oswald"/>
              </a:rPr>
              <a:t>Хотя поведение браузера по умолчанию является </a:t>
            </a:r>
            <a:r>
              <a:rPr i="1" lang="uk" sz="1100">
                <a:solidFill>
                  <a:schemeClr val="dk1"/>
                </a:solidFill>
                <a:latin typeface="Oswald"/>
                <a:ea typeface="Oswald"/>
                <a:cs typeface="Oswald"/>
                <a:sym typeface="Oswald"/>
              </a:rPr>
              <a:t>эффективным</a:t>
            </a:r>
            <a:r>
              <a:rPr lang="uk" sz="1100">
                <a:solidFill>
                  <a:schemeClr val="dk1"/>
                </a:solidFill>
                <a:latin typeface="Oswald"/>
                <a:ea typeface="Oswald"/>
                <a:cs typeface="Oswald"/>
                <a:sym typeface="Oswald"/>
              </a:rPr>
              <a:t>, этого бывает </a:t>
            </a:r>
            <a:r>
              <a:rPr i="1" lang="uk" sz="1100">
                <a:solidFill>
                  <a:schemeClr val="dk1"/>
                </a:solidFill>
                <a:latin typeface="Oswald"/>
                <a:ea typeface="Oswald"/>
                <a:cs typeface="Oswald"/>
                <a:sym typeface="Oswald"/>
              </a:rPr>
              <a:t>недостаточно</a:t>
            </a:r>
            <a:r>
              <a:rPr lang="uk" sz="1100">
                <a:solidFill>
                  <a:schemeClr val="dk1"/>
                </a:solidFill>
                <a:latin typeface="Oswald"/>
                <a:ea typeface="Oswald"/>
                <a:cs typeface="Oswald"/>
                <a:sym typeface="Oswald"/>
              </a:rPr>
              <a:t> для нужд вашего дизайна.Некоторые свойства CSS позволяют </a:t>
            </a:r>
            <a:r>
              <a:rPr b="1" lang="uk" sz="1100">
                <a:solidFill>
                  <a:schemeClr val="dk1"/>
                </a:solidFill>
                <a:latin typeface="Oswald"/>
                <a:ea typeface="Oswald"/>
                <a:cs typeface="Oswald"/>
                <a:sym typeface="Oswald"/>
              </a:rPr>
              <a:t>нарушить</a:t>
            </a:r>
            <a:r>
              <a:rPr lang="uk" sz="1100">
                <a:solidFill>
                  <a:schemeClr val="dk1"/>
                </a:solidFill>
                <a:latin typeface="Oswald"/>
                <a:ea typeface="Oswald"/>
                <a:cs typeface="Oswald"/>
                <a:sym typeface="Oswald"/>
              </a:rPr>
              <a:t> поток:</a:t>
            </a:r>
            <a:endParaRPr sz="1100">
              <a:solidFill>
                <a:schemeClr val="dk1"/>
              </a:solidFill>
              <a:latin typeface="Oswald"/>
              <a:ea typeface="Oswald"/>
              <a:cs typeface="Oswald"/>
              <a:sym typeface="Oswald"/>
            </a:endParaRPr>
          </a:p>
          <a:p>
            <a:pPr indent="-298450" lvl="0" marL="457200" rtl="0" algn="l">
              <a:spcBef>
                <a:spcPts val="1600"/>
              </a:spcBef>
              <a:spcAft>
                <a:spcPts val="0"/>
              </a:spcAft>
              <a:buClr>
                <a:schemeClr val="dk1"/>
              </a:buClr>
              <a:buSzPts val="1100"/>
              <a:buChar char="●"/>
            </a:pPr>
            <a:r>
              <a:rPr lang="uk" sz="1100">
                <a:solidFill>
                  <a:schemeClr val="dk1"/>
                </a:solidFill>
                <a:latin typeface="Courier New"/>
                <a:ea typeface="Courier New"/>
                <a:cs typeface="Courier New"/>
                <a:sym typeface="Courier New"/>
              </a:rPr>
              <a:t>height</a:t>
            </a:r>
            <a:r>
              <a:rPr lang="uk" sz="1100">
                <a:solidFill>
                  <a:schemeClr val="dk1"/>
                </a:solidFill>
                <a:latin typeface="Oswald"/>
                <a:ea typeface="Oswald"/>
                <a:cs typeface="Oswald"/>
                <a:sym typeface="Oswald"/>
              </a:rPr>
              <a:t> и </a:t>
            </a:r>
            <a:r>
              <a:rPr lang="uk" sz="1100">
                <a:solidFill>
                  <a:schemeClr val="dk1"/>
                </a:solidFill>
                <a:latin typeface="Courier New"/>
                <a:ea typeface="Courier New"/>
                <a:cs typeface="Courier New"/>
                <a:sym typeface="Courier New"/>
              </a:rPr>
              <a:t>width </a:t>
            </a:r>
            <a:r>
              <a:rPr lang="uk" sz="1100">
                <a:solidFill>
                  <a:schemeClr val="dk1"/>
                </a:solidFill>
                <a:latin typeface="Oswald"/>
                <a:ea typeface="Oswald"/>
                <a:cs typeface="Oswald"/>
                <a:sym typeface="Oswald"/>
              </a:rPr>
              <a:t>могут поменять изменчивость элемента;</a:t>
            </a:r>
            <a:endParaRPr sz="1100">
              <a:solidFill>
                <a:schemeClr val="dk1"/>
              </a:solidFill>
              <a:latin typeface="Oswald"/>
              <a:ea typeface="Oswald"/>
              <a:cs typeface="Oswald"/>
              <a:sym typeface="Oswald"/>
            </a:endParaRPr>
          </a:p>
          <a:p>
            <a:pPr indent="-298450" lvl="0" marL="457200" rtl="0" algn="l">
              <a:spcBef>
                <a:spcPts val="0"/>
              </a:spcBef>
              <a:spcAft>
                <a:spcPts val="0"/>
              </a:spcAft>
              <a:buClr>
                <a:schemeClr val="dk1"/>
              </a:buClr>
              <a:buSzPts val="1100"/>
              <a:buChar char="●"/>
            </a:pPr>
            <a:r>
              <a:rPr lang="uk" sz="1100">
                <a:solidFill>
                  <a:schemeClr val="dk1"/>
                </a:solidFill>
                <a:latin typeface="Courier New"/>
                <a:ea typeface="Courier New"/>
                <a:cs typeface="Courier New"/>
                <a:sym typeface="Courier New"/>
              </a:rPr>
              <a:t>float </a:t>
            </a:r>
            <a:r>
              <a:rPr lang="uk" sz="1100">
                <a:solidFill>
                  <a:schemeClr val="dk1"/>
                </a:solidFill>
                <a:latin typeface="Oswald"/>
                <a:ea typeface="Oswald"/>
                <a:cs typeface="Oswald"/>
                <a:sym typeface="Oswald"/>
              </a:rPr>
              <a:t>нарушает поведение элемента, а также его окружения;</a:t>
            </a:r>
            <a:endParaRPr sz="1100">
              <a:solidFill>
                <a:schemeClr val="dk1"/>
              </a:solidFill>
              <a:latin typeface="Oswald"/>
              <a:ea typeface="Oswald"/>
              <a:cs typeface="Oswald"/>
              <a:sym typeface="Oswald"/>
            </a:endParaRPr>
          </a:p>
          <a:p>
            <a:pPr indent="-298450" lvl="0" marL="457200" rtl="0" algn="l">
              <a:spcBef>
                <a:spcPts val="0"/>
              </a:spcBef>
              <a:spcAft>
                <a:spcPts val="0"/>
              </a:spcAft>
              <a:buClr>
                <a:schemeClr val="dk1"/>
              </a:buClr>
              <a:buSzPts val="1100"/>
              <a:buChar char="●"/>
            </a:pPr>
            <a:r>
              <a:rPr lang="uk" sz="1100">
                <a:solidFill>
                  <a:schemeClr val="dk1"/>
                </a:solidFill>
                <a:latin typeface="Oswald"/>
                <a:ea typeface="Oswald"/>
                <a:cs typeface="Oswald"/>
                <a:sym typeface="Oswald"/>
              </a:rPr>
              <a:t>значения </a:t>
            </a:r>
            <a:r>
              <a:rPr lang="uk" sz="1100">
                <a:solidFill>
                  <a:schemeClr val="dk1"/>
                </a:solidFill>
                <a:latin typeface="Courier New"/>
                <a:ea typeface="Courier New"/>
                <a:cs typeface="Courier New"/>
                <a:sym typeface="Courier New"/>
              </a:rPr>
              <a:t>absolute</a:t>
            </a:r>
            <a:r>
              <a:rPr lang="uk" sz="1100">
                <a:solidFill>
                  <a:schemeClr val="dk1"/>
                </a:solidFill>
                <a:latin typeface="Oswald"/>
                <a:ea typeface="Oswald"/>
                <a:cs typeface="Oswald"/>
                <a:sym typeface="Oswald"/>
              </a:rPr>
              <a:t> и </a:t>
            </a:r>
            <a:r>
              <a:rPr lang="uk" sz="1100">
                <a:solidFill>
                  <a:schemeClr val="dk1"/>
                </a:solidFill>
                <a:latin typeface="Courier New"/>
                <a:ea typeface="Courier New"/>
                <a:cs typeface="Courier New"/>
                <a:sym typeface="Courier New"/>
              </a:rPr>
              <a:t>fixed </a:t>
            </a:r>
            <a:r>
              <a:rPr lang="uk" sz="1100">
                <a:solidFill>
                  <a:schemeClr val="dk1"/>
                </a:solidFill>
                <a:latin typeface="Oswald"/>
                <a:ea typeface="Oswald"/>
                <a:cs typeface="Oswald"/>
                <a:sym typeface="Oswald"/>
              </a:rPr>
              <a:t>у свойства </a:t>
            </a:r>
            <a:r>
              <a:rPr lang="uk" sz="1100">
                <a:solidFill>
                  <a:schemeClr val="dk1"/>
                </a:solidFill>
                <a:latin typeface="Courier New"/>
                <a:ea typeface="Courier New"/>
                <a:cs typeface="Courier New"/>
                <a:sym typeface="Courier New"/>
              </a:rPr>
              <a:t>position</a:t>
            </a:r>
            <a:r>
              <a:rPr lang="uk" sz="1100">
                <a:solidFill>
                  <a:schemeClr val="dk1"/>
                </a:solidFill>
                <a:latin typeface="Oswald"/>
                <a:ea typeface="Oswald"/>
                <a:cs typeface="Oswald"/>
                <a:sym typeface="Oswald"/>
              </a:rPr>
              <a:t> удаляют элемент из потока (изучим на следующем уроке);</a:t>
            </a:r>
            <a:endParaRPr sz="1100">
              <a:solidFill>
                <a:schemeClr val="dk1"/>
              </a:solidFill>
              <a:latin typeface="Oswald"/>
              <a:ea typeface="Oswald"/>
              <a:cs typeface="Oswald"/>
              <a:sym typeface="Oswald"/>
            </a:endParaRPr>
          </a:p>
          <a:p>
            <a:pPr indent="-298450" lvl="0" marL="457200" rtl="0" algn="l">
              <a:spcBef>
                <a:spcPts val="0"/>
              </a:spcBef>
              <a:spcAft>
                <a:spcPts val="0"/>
              </a:spcAft>
              <a:buClr>
                <a:schemeClr val="dk1"/>
              </a:buClr>
              <a:buSzPts val="1100"/>
              <a:buChar char="●"/>
            </a:pPr>
            <a:r>
              <a:rPr lang="uk" sz="1100">
                <a:solidFill>
                  <a:schemeClr val="dk1"/>
                </a:solidFill>
                <a:latin typeface="Courier New"/>
                <a:ea typeface="Courier New"/>
                <a:cs typeface="Courier New"/>
                <a:sym typeface="Courier New"/>
              </a:rPr>
              <a:t>z-index </a:t>
            </a:r>
            <a:r>
              <a:rPr lang="uk" sz="1100">
                <a:solidFill>
                  <a:schemeClr val="dk1"/>
                </a:solidFill>
                <a:latin typeface="Oswald"/>
                <a:ea typeface="Oswald"/>
                <a:cs typeface="Oswald"/>
                <a:sym typeface="Oswald"/>
              </a:rPr>
              <a:t>может менять порядок наложения элементов.</a:t>
            </a:r>
            <a:endParaRPr sz="1100">
              <a:solidFill>
                <a:srgbClr val="000000"/>
              </a:solidFill>
              <a:latin typeface="Oswald"/>
              <a:ea typeface="Oswald"/>
              <a:cs typeface="Oswald"/>
              <a:sym typeface="Oswald"/>
            </a:endParaRPr>
          </a:p>
          <a:p>
            <a:pPr indent="0" lvl="0" marL="0" rtl="0" algn="l">
              <a:spcBef>
                <a:spcPts val="1200"/>
              </a:spcBef>
              <a:spcAft>
                <a:spcPts val="0"/>
              </a:spcAft>
              <a:buNone/>
            </a:pPr>
            <a:r>
              <a:rPr lang="uk" sz="1100">
                <a:solidFill>
                  <a:srgbClr val="000000"/>
                </a:solidFill>
                <a:latin typeface="Oswald"/>
                <a:ea typeface="Oswald"/>
                <a:cs typeface="Oswald"/>
                <a:sym typeface="Oswald"/>
              </a:rPr>
              <a:t>В обычном порядке блочные элементы отображаются, начиная с верхнего края окна браузера по направлению к нижнему краю. Свойство </a:t>
            </a:r>
            <a:r>
              <a:rPr lang="uk" sz="1100">
                <a:solidFill>
                  <a:srgbClr val="000000"/>
                </a:solidFill>
                <a:latin typeface="Courier New"/>
                <a:ea typeface="Courier New"/>
                <a:cs typeface="Courier New"/>
                <a:sym typeface="Courier New"/>
              </a:rPr>
              <a:t>float </a:t>
            </a:r>
            <a:r>
              <a:rPr lang="uk" sz="1100">
                <a:solidFill>
                  <a:srgbClr val="000000"/>
                </a:solidFill>
                <a:latin typeface="Oswald"/>
                <a:ea typeface="Oswald"/>
                <a:cs typeface="Oswald"/>
                <a:sym typeface="Oswald"/>
              </a:rPr>
              <a:t>позволяет перемещать любой элемент, выравнивая его по левому или правому краю веб-страницы или содержащего его элемента-контейнера. При этом остальные блочные элементы будут его игнорировать, а строчные элементы будут смещаться вправо или влево, освобождая для него пространство и обтекая его.</a:t>
            </a:r>
            <a:endParaRPr sz="1100">
              <a:solidFill>
                <a:srgbClr val="000000"/>
              </a:solidFill>
              <a:latin typeface="Oswald"/>
              <a:ea typeface="Oswald"/>
              <a:cs typeface="Oswald"/>
              <a:sym typeface="Oswald"/>
            </a:endParaRPr>
          </a:p>
          <a:p>
            <a:pPr indent="0" lvl="0" marL="0" rtl="0" algn="l">
              <a:spcBef>
                <a:spcPts val="1600"/>
              </a:spcBef>
              <a:spcAft>
                <a:spcPts val="1600"/>
              </a:spcAft>
              <a:buNone/>
            </a:pPr>
            <a:r>
              <a:rPr lang="uk" sz="1150">
                <a:solidFill>
                  <a:schemeClr val="dk1"/>
                </a:solidFill>
                <a:latin typeface="Oswald"/>
                <a:ea typeface="Oswald"/>
                <a:cs typeface="Oswald"/>
                <a:sym typeface="Oswald"/>
              </a:rPr>
              <a:t>Из-за того, что блок с </a:t>
            </a:r>
            <a:r>
              <a:rPr lang="uk" sz="1300">
                <a:solidFill>
                  <a:schemeClr val="dk1"/>
                </a:solidFill>
                <a:latin typeface="Courier New"/>
                <a:ea typeface="Courier New"/>
                <a:cs typeface="Courier New"/>
                <a:sym typeface="Courier New"/>
              </a:rPr>
              <a:t>float</a:t>
            </a:r>
            <a:r>
              <a:rPr lang="uk" sz="1150">
                <a:solidFill>
                  <a:schemeClr val="dk1"/>
                </a:solidFill>
                <a:latin typeface="Oswald"/>
                <a:ea typeface="Oswald"/>
                <a:cs typeface="Oswald"/>
                <a:sym typeface="Oswald"/>
              </a:rPr>
              <a:t> удалён из потока, родитель не выделяет под него места</a:t>
            </a:r>
            <a:endParaRPr sz="1100">
              <a:solidFill>
                <a:srgbClr val="000000"/>
              </a:solidFill>
              <a:latin typeface="Oswald"/>
              <a:ea typeface="Oswald"/>
              <a:cs typeface="Oswald"/>
              <a:sym typeface="Oswald"/>
            </a:endParaRPr>
          </a:p>
        </p:txBody>
      </p:sp>
      <p:pic>
        <p:nvPicPr>
          <p:cNvPr id="122" name="Google Shape;122;p22"/>
          <p:cNvPicPr preferRelativeResize="0"/>
          <p:nvPr/>
        </p:nvPicPr>
        <p:blipFill>
          <a:blip r:embed="rId3">
            <a:alphaModFix/>
          </a:blip>
          <a:stretch>
            <a:fillRect/>
          </a:stretch>
        </p:blipFill>
        <p:spPr>
          <a:xfrm>
            <a:off x="2622863" y="3537375"/>
            <a:ext cx="3898276" cy="1373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uk" sz="2900">
                <a:latin typeface="Oswald"/>
                <a:ea typeface="Oswald"/>
                <a:cs typeface="Oswald"/>
                <a:sym typeface="Oswald"/>
              </a:rPr>
              <a:t>Блочная модель</a:t>
            </a:r>
            <a:endParaRPr sz="3400">
              <a:latin typeface="Oswald"/>
              <a:ea typeface="Oswald"/>
              <a:cs typeface="Oswald"/>
              <a:sym typeface="Oswald"/>
            </a:endParaRPr>
          </a:p>
        </p:txBody>
      </p:sp>
      <p:sp>
        <p:nvSpPr>
          <p:cNvPr id="63" name="Google Shape;63;p14"/>
          <p:cNvSpPr txBox="1"/>
          <p:nvPr>
            <p:ph idx="1" type="body"/>
          </p:nvPr>
        </p:nvSpPr>
        <p:spPr>
          <a:xfrm>
            <a:off x="311700" y="572700"/>
            <a:ext cx="85206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100">
                <a:solidFill>
                  <a:schemeClr val="dk1"/>
                </a:solidFill>
                <a:latin typeface="Oswald"/>
                <a:ea typeface="Oswald"/>
                <a:cs typeface="Oswald"/>
                <a:sym typeface="Oswald"/>
              </a:rPr>
              <a:t>Для веб-браузера элементы страницы представляют небольшие контейнеры или блоки. Такие блоки могут иметь различное содержимое — текст, изображения, списки, таблицы и другие элементы. Внутренние элементы блоков сами выступают в качестве блоков.</a:t>
            </a:r>
            <a:endParaRPr sz="1100">
              <a:solidFill>
                <a:schemeClr val="dk1"/>
              </a:solidFill>
              <a:latin typeface="Oswald"/>
              <a:ea typeface="Oswald"/>
              <a:cs typeface="Oswald"/>
              <a:sym typeface="Oswald"/>
            </a:endParaRPr>
          </a:p>
          <a:p>
            <a:pPr indent="0" lvl="0" marL="0" rtl="0" algn="l">
              <a:spcBef>
                <a:spcPts val="1600"/>
              </a:spcBef>
              <a:spcAft>
                <a:spcPts val="1600"/>
              </a:spcAft>
              <a:buNone/>
            </a:pPr>
            <a:r>
              <a:rPr lang="uk" sz="1100">
                <a:solidFill>
                  <a:schemeClr val="dk1"/>
                </a:solidFill>
                <a:latin typeface="Oswald"/>
                <a:ea typeface="Oswald"/>
                <a:cs typeface="Oswald"/>
                <a:sym typeface="Oswald"/>
              </a:rPr>
              <a:t>Схематично блочную модель можно представить следующим образом:</a:t>
            </a:r>
            <a:endParaRPr sz="1100">
              <a:latin typeface="Oswald"/>
              <a:ea typeface="Oswald"/>
              <a:cs typeface="Oswald"/>
              <a:sym typeface="Oswald"/>
            </a:endParaRPr>
          </a:p>
        </p:txBody>
      </p:sp>
      <p:pic>
        <p:nvPicPr>
          <p:cNvPr id="64" name="Google Shape;64;p14"/>
          <p:cNvPicPr preferRelativeResize="0"/>
          <p:nvPr/>
        </p:nvPicPr>
        <p:blipFill>
          <a:blip r:embed="rId3">
            <a:alphaModFix/>
          </a:blip>
          <a:stretch>
            <a:fillRect/>
          </a:stretch>
        </p:blipFill>
        <p:spPr>
          <a:xfrm>
            <a:off x="2887938" y="1581575"/>
            <a:ext cx="3368116" cy="336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uk" sz="3300">
                <a:latin typeface="Oswald"/>
                <a:ea typeface="Oswald"/>
                <a:cs typeface="Oswald"/>
                <a:sym typeface="Oswald"/>
              </a:rPr>
              <a:t>Отступы элемента</a:t>
            </a:r>
            <a:endParaRPr sz="3300">
              <a:latin typeface="Oswald"/>
              <a:ea typeface="Oswald"/>
              <a:cs typeface="Oswald"/>
              <a:sym typeface="Oswald"/>
            </a:endParaRPr>
          </a:p>
        </p:txBody>
      </p:sp>
      <p:sp>
        <p:nvSpPr>
          <p:cNvPr id="70" name="Google Shape;70;p15"/>
          <p:cNvSpPr txBox="1"/>
          <p:nvPr>
            <p:ph idx="1" type="body"/>
          </p:nvPr>
        </p:nvSpPr>
        <p:spPr>
          <a:xfrm>
            <a:off x="311700" y="643075"/>
            <a:ext cx="8520600" cy="1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000">
                <a:solidFill>
                  <a:schemeClr val="dk1"/>
                </a:solidFill>
              </a:rPr>
              <a:t>Внутренний отступ</a:t>
            </a:r>
            <a:r>
              <a:rPr lang="uk" sz="1000">
                <a:solidFill>
                  <a:schemeClr val="dk1"/>
                </a:solidFill>
              </a:rPr>
              <a:t> задается свойством </a:t>
            </a:r>
            <a:r>
              <a:rPr b="1" i="1" lang="uk" sz="1000">
                <a:solidFill>
                  <a:schemeClr val="dk1"/>
                </a:solidFill>
                <a:latin typeface="Courier New"/>
                <a:ea typeface="Courier New"/>
                <a:cs typeface="Courier New"/>
                <a:sym typeface="Courier New"/>
              </a:rPr>
              <a:t>padding</a:t>
            </a:r>
            <a:r>
              <a:rPr lang="uk" sz="1000">
                <a:solidFill>
                  <a:schemeClr val="dk1"/>
                </a:solidFill>
              </a:rPr>
              <a:t>. Внутренний отступ — это расстояние между основным содержимым и его границей (рамкой). Если для элемента задать фон, то он распространится также и на поля элемента. Внутренний отступ не может принимать отрицательных значений, в отличие от внешнего отступа.</a:t>
            </a:r>
            <a:endParaRPr sz="1000">
              <a:solidFill>
                <a:schemeClr val="dk1"/>
              </a:solidFill>
            </a:endParaRPr>
          </a:p>
          <a:p>
            <a:pPr indent="0" lvl="0" marL="0" rtl="0" algn="l">
              <a:spcBef>
                <a:spcPts val="1600"/>
              </a:spcBef>
              <a:spcAft>
                <a:spcPts val="0"/>
              </a:spcAft>
              <a:buNone/>
            </a:pPr>
            <a:r>
              <a:rPr b="1" lang="uk" sz="1000">
                <a:solidFill>
                  <a:schemeClr val="dk1"/>
                </a:solidFill>
              </a:rPr>
              <a:t>Внешний отступ</a:t>
            </a:r>
            <a:r>
              <a:rPr lang="uk" sz="1000">
                <a:solidFill>
                  <a:schemeClr val="dk1"/>
                </a:solidFill>
              </a:rPr>
              <a:t> задается свойством </a:t>
            </a:r>
            <a:r>
              <a:rPr b="1" i="1" lang="uk" sz="1000">
                <a:solidFill>
                  <a:schemeClr val="dk1"/>
                </a:solidFill>
                <a:latin typeface="Courier New"/>
                <a:ea typeface="Courier New"/>
                <a:cs typeface="Courier New"/>
                <a:sym typeface="Courier New"/>
              </a:rPr>
              <a:t>margin</a:t>
            </a:r>
            <a:r>
              <a:rPr lang="uk" sz="1000">
                <a:solidFill>
                  <a:schemeClr val="dk1"/>
                </a:solidFill>
                <a:latin typeface="Courier New"/>
                <a:ea typeface="Courier New"/>
                <a:cs typeface="Courier New"/>
                <a:sym typeface="Courier New"/>
              </a:rPr>
              <a:t>.</a:t>
            </a:r>
            <a:r>
              <a:rPr lang="uk" sz="1000">
                <a:solidFill>
                  <a:schemeClr val="dk1"/>
                </a:solidFill>
              </a:rPr>
              <a:t> Он добавляет расстояние снаружи элемента от внешней границы рамки до соседних элементов, тем самым разделяя элементы на странице. Внешние отступы всегда остаются прозрачными и через них виден фон родительского элемента.</a:t>
            </a:r>
            <a:endParaRPr sz="1000">
              <a:solidFill>
                <a:schemeClr val="dk1"/>
              </a:solidFill>
            </a:endParaRPr>
          </a:p>
          <a:p>
            <a:pPr indent="0" lvl="0" marL="0" rtl="0" algn="l">
              <a:spcBef>
                <a:spcPts val="1600"/>
              </a:spcBef>
              <a:spcAft>
                <a:spcPts val="1600"/>
              </a:spcAft>
              <a:buNone/>
            </a:pPr>
            <a:r>
              <a:rPr lang="uk" sz="1000">
                <a:solidFill>
                  <a:schemeClr val="dk1"/>
                </a:solidFill>
              </a:rPr>
              <a:t>Значения </a:t>
            </a:r>
            <a:r>
              <a:rPr b="1" i="1" lang="uk" sz="1000">
                <a:solidFill>
                  <a:schemeClr val="dk1"/>
                </a:solidFill>
                <a:latin typeface="Courier New"/>
                <a:ea typeface="Courier New"/>
                <a:cs typeface="Courier New"/>
                <a:sym typeface="Courier New"/>
              </a:rPr>
              <a:t>padding</a:t>
            </a:r>
            <a:r>
              <a:rPr b="1" i="1" lang="uk" sz="1000">
                <a:solidFill>
                  <a:schemeClr val="dk1"/>
                </a:solidFill>
              </a:rPr>
              <a:t> и </a:t>
            </a:r>
            <a:r>
              <a:rPr b="1" i="1" lang="uk" sz="1000">
                <a:solidFill>
                  <a:schemeClr val="dk1"/>
                </a:solidFill>
                <a:latin typeface="Courier New"/>
                <a:ea typeface="Courier New"/>
                <a:cs typeface="Courier New"/>
                <a:sym typeface="Courier New"/>
              </a:rPr>
              <a:t>margin </a:t>
            </a:r>
            <a:r>
              <a:rPr b="1" i="1" lang="uk" sz="1000">
                <a:solidFill>
                  <a:schemeClr val="dk1"/>
                </a:solidFill>
              </a:rPr>
              <a:t>задаются в следующем порядке</a:t>
            </a:r>
            <a:r>
              <a:rPr lang="uk" sz="1000">
                <a:solidFill>
                  <a:schemeClr val="dk1"/>
                </a:solidFill>
              </a:rPr>
              <a:t>: верхнее, правое, нижнее и левое.</a:t>
            </a:r>
            <a:endParaRPr sz="1000"/>
          </a:p>
        </p:txBody>
      </p:sp>
      <p:pic>
        <p:nvPicPr>
          <p:cNvPr id="71" name="Google Shape;71;p15"/>
          <p:cNvPicPr preferRelativeResize="0"/>
          <p:nvPr/>
        </p:nvPicPr>
        <p:blipFill>
          <a:blip r:embed="rId3">
            <a:alphaModFix/>
          </a:blip>
          <a:stretch>
            <a:fillRect/>
          </a:stretch>
        </p:blipFill>
        <p:spPr>
          <a:xfrm>
            <a:off x="1945838" y="2455075"/>
            <a:ext cx="5252325" cy="1038350"/>
          </a:xfrm>
          <a:prstGeom prst="rect">
            <a:avLst/>
          </a:prstGeom>
          <a:noFill/>
          <a:ln>
            <a:noFill/>
          </a:ln>
        </p:spPr>
      </p:pic>
      <p:sp>
        <p:nvSpPr>
          <p:cNvPr id="72" name="Google Shape;72;p15"/>
          <p:cNvSpPr txBox="1"/>
          <p:nvPr>
            <p:ph idx="1" type="body"/>
          </p:nvPr>
        </p:nvSpPr>
        <p:spPr>
          <a:xfrm>
            <a:off x="311700" y="3613800"/>
            <a:ext cx="8520600" cy="15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300">
                <a:solidFill>
                  <a:schemeClr val="dk1"/>
                </a:solidFill>
                <a:latin typeface="Oswald"/>
                <a:ea typeface="Oswald"/>
                <a:cs typeface="Oswald"/>
                <a:sym typeface="Oswald"/>
              </a:rPr>
              <a:t>Отрицательные отступы</a:t>
            </a:r>
            <a:endParaRPr b="1" sz="1300">
              <a:solidFill>
                <a:schemeClr val="dk1"/>
              </a:solidFill>
              <a:latin typeface="Oswald"/>
              <a:ea typeface="Oswald"/>
              <a:cs typeface="Oswald"/>
              <a:sym typeface="Oswald"/>
            </a:endParaRPr>
          </a:p>
          <a:p>
            <a:pPr indent="0" lvl="0" marL="0" rtl="0" algn="l">
              <a:spcBef>
                <a:spcPts val="1600"/>
              </a:spcBef>
              <a:spcAft>
                <a:spcPts val="0"/>
              </a:spcAft>
              <a:buNone/>
            </a:pPr>
            <a:r>
              <a:rPr lang="uk" sz="1100">
                <a:solidFill>
                  <a:schemeClr val="dk1"/>
                </a:solidFill>
                <a:latin typeface="Oswald"/>
                <a:ea typeface="Oswald"/>
                <a:cs typeface="Oswald"/>
                <a:sym typeface="Oswald"/>
              </a:rPr>
              <a:t>Отрицательные значения </a:t>
            </a:r>
            <a:r>
              <a:rPr lang="uk" sz="1100">
                <a:solidFill>
                  <a:schemeClr val="dk1"/>
                </a:solidFill>
                <a:latin typeface="Courier New"/>
                <a:ea typeface="Courier New"/>
                <a:cs typeface="Courier New"/>
                <a:sym typeface="Courier New"/>
              </a:rPr>
              <a:t>margin-top/margin-left</a:t>
            </a:r>
            <a:r>
              <a:rPr lang="uk" sz="1100">
                <a:solidFill>
                  <a:schemeClr val="dk1"/>
                </a:solidFill>
                <a:latin typeface="Oswald"/>
                <a:ea typeface="Oswald"/>
                <a:cs typeface="Oswald"/>
                <a:sym typeface="Oswald"/>
              </a:rPr>
              <a:t> смещают элемент со своего обычного места.</a:t>
            </a:r>
            <a:endParaRPr sz="1100">
              <a:solidFill>
                <a:schemeClr val="dk1"/>
              </a:solidFill>
              <a:latin typeface="Oswald"/>
              <a:ea typeface="Oswald"/>
              <a:cs typeface="Oswald"/>
              <a:sym typeface="Oswald"/>
            </a:endParaRPr>
          </a:p>
          <a:p>
            <a:pPr indent="0" lvl="0" marL="0" rtl="0" algn="l">
              <a:spcBef>
                <a:spcPts val="1600"/>
              </a:spcBef>
              <a:spcAft>
                <a:spcPts val="1600"/>
              </a:spcAft>
              <a:buNone/>
            </a:pPr>
            <a:r>
              <a:rPr lang="uk" sz="1100">
                <a:solidFill>
                  <a:schemeClr val="dk1"/>
                </a:solidFill>
                <a:latin typeface="Oswald"/>
                <a:ea typeface="Oswald"/>
                <a:cs typeface="Oswald"/>
                <a:sym typeface="Oswald"/>
              </a:rPr>
              <a:t>При сдвиге через </a:t>
            </a:r>
            <a:r>
              <a:rPr lang="uk" sz="1100">
                <a:solidFill>
                  <a:schemeClr val="dk1"/>
                </a:solidFill>
                <a:latin typeface="Courier New"/>
                <a:ea typeface="Courier New"/>
                <a:cs typeface="Courier New"/>
                <a:sym typeface="Courier New"/>
              </a:rPr>
              <a:t>margin</a:t>
            </a:r>
            <a:r>
              <a:rPr lang="uk" sz="1100">
                <a:solidFill>
                  <a:schemeClr val="dk1"/>
                </a:solidFill>
                <a:latin typeface="Oswald"/>
                <a:ea typeface="Oswald"/>
                <a:cs typeface="Oswald"/>
                <a:sym typeface="Oswald"/>
              </a:rPr>
              <a:t> соседние элементы занимают освободившееся пространство.</a:t>
            </a:r>
            <a:endParaRPr sz="11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uk" sz="3300">
                <a:latin typeface="Oswald"/>
                <a:ea typeface="Oswald"/>
                <a:cs typeface="Oswald"/>
                <a:sym typeface="Oswald"/>
              </a:rPr>
              <a:t>Граница элемента</a:t>
            </a:r>
            <a:endParaRPr b="1" sz="3300">
              <a:latin typeface="Oswald"/>
              <a:ea typeface="Oswald"/>
              <a:cs typeface="Oswald"/>
              <a:sym typeface="Oswald"/>
            </a:endParaRPr>
          </a:p>
        </p:txBody>
      </p:sp>
      <p:sp>
        <p:nvSpPr>
          <p:cNvPr id="78" name="Google Shape;78;p16"/>
          <p:cNvSpPr txBox="1"/>
          <p:nvPr>
            <p:ph idx="1" type="body"/>
          </p:nvPr>
        </p:nvSpPr>
        <p:spPr>
          <a:xfrm>
            <a:off x="311700" y="664300"/>
            <a:ext cx="8520600" cy="394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sz="1100">
                <a:solidFill>
                  <a:schemeClr val="dk1"/>
                </a:solidFill>
                <a:latin typeface="Oswald"/>
                <a:ea typeface="Oswald"/>
                <a:cs typeface="Oswald"/>
                <a:sym typeface="Oswald"/>
              </a:rPr>
              <a:t>Граница, или рамка элемента, задается с помощью свойства </a:t>
            </a:r>
            <a:r>
              <a:rPr b="1" i="1" lang="uk" sz="1100">
                <a:solidFill>
                  <a:schemeClr val="dk1"/>
                </a:solidFill>
                <a:latin typeface="Courier New"/>
                <a:ea typeface="Courier New"/>
                <a:cs typeface="Courier New"/>
                <a:sym typeface="Courier New"/>
              </a:rPr>
              <a:t>border</a:t>
            </a:r>
            <a:endParaRPr b="1" i="1" sz="1100">
              <a:solidFill>
                <a:schemeClr val="dk1"/>
              </a:solidFill>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lang="uk" sz="1100">
                <a:solidFill>
                  <a:schemeClr val="dk1"/>
                </a:solidFill>
                <a:latin typeface="Oswald"/>
                <a:ea typeface="Oswald"/>
                <a:cs typeface="Oswald"/>
                <a:sym typeface="Oswald"/>
              </a:rPr>
              <a:t>По умолчанию рамки всегда отрисовываются поверх фона элемента, фон распространяется до внешнего края элемента. Стиль </a:t>
            </a:r>
            <a:r>
              <a:rPr b="1" lang="uk" sz="1100">
                <a:solidFill>
                  <a:schemeClr val="dk1"/>
                </a:solidFill>
                <a:latin typeface="Courier New"/>
                <a:ea typeface="Courier New"/>
                <a:cs typeface="Courier New"/>
                <a:sym typeface="Courier New"/>
              </a:rPr>
              <a:t>border</a:t>
            </a:r>
            <a:r>
              <a:rPr lang="uk" sz="1100">
                <a:solidFill>
                  <a:schemeClr val="dk1"/>
                </a:solidFill>
                <a:latin typeface="Oswald"/>
                <a:ea typeface="Oswald"/>
                <a:cs typeface="Oswald"/>
                <a:sym typeface="Oswald"/>
              </a:rPr>
              <a:t> задается с помощью атрибутов:</a:t>
            </a:r>
            <a:endParaRPr sz="1100">
              <a:solidFill>
                <a:schemeClr val="dk1"/>
              </a:solidFill>
              <a:latin typeface="Oswald"/>
              <a:ea typeface="Oswald"/>
              <a:cs typeface="Oswald"/>
              <a:sym typeface="Oswald"/>
            </a:endParaRPr>
          </a:p>
          <a:p>
            <a:pPr indent="-298450" lvl="0" marL="457200" rtl="0" algn="l">
              <a:lnSpc>
                <a:spcPct val="100000"/>
              </a:lnSpc>
              <a:spcBef>
                <a:spcPts val="1600"/>
              </a:spcBef>
              <a:spcAft>
                <a:spcPts val="0"/>
              </a:spcAft>
              <a:buClr>
                <a:schemeClr val="dk1"/>
              </a:buClr>
              <a:buSzPts val="1100"/>
              <a:buFont typeface="Courier New"/>
              <a:buChar char="●"/>
            </a:pPr>
            <a:r>
              <a:rPr lang="uk" sz="1100">
                <a:solidFill>
                  <a:schemeClr val="dk1"/>
                </a:solidFill>
                <a:latin typeface="Courier New"/>
                <a:ea typeface="Courier New"/>
                <a:cs typeface="Courier New"/>
                <a:sym typeface="Courier New"/>
              </a:rPr>
              <a:t>border-style</a:t>
            </a:r>
            <a:endParaRPr sz="1100">
              <a:solidFill>
                <a:schemeClr val="dk1"/>
              </a:solidFill>
              <a:latin typeface="Courier New"/>
              <a:ea typeface="Courier New"/>
              <a:cs typeface="Courier New"/>
              <a:sym typeface="Courier New"/>
            </a:endParaRPr>
          </a:p>
          <a:p>
            <a:pPr indent="-298450" lvl="0" marL="457200" rtl="0" algn="l">
              <a:lnSpc>
                <a:spcPct val="100000"/>
              </a:lnSpc>
              <a:spcBef>
                <a:spcPts val="0"/>
              </a:spcBef>
              <a:spcAft>
                <a:spcPts val="0"/>
              </a:spcAft>
              <a:buClr>
                <a:schemeClr val="dk1"/>
              </a:buClr>
              <a:buSzPts val="1100"/>
              <a:buFont typeface="Courier New"/>
              <a:buChar char="●"/>
            </a:pPr>
            <a:r>
              <a:rPr lang="uk" sz="1100">
                <a:solidFill>
                  <a:schemeClr val="dk1"/>
                </a:solidFill>
                <a:latin typeface="Courier New"/>
                <a:ea typeface="Courier New"/>
                <a:cs typeface="Courier New"/>
                <a:sym typeface="Courier New"/>
              </a:rPr>
              <a:t>border-width</a:t>
            </a:r>
            <a:endParaRPr sz="1100">
              <a:solidFill>
                <a:schemeClr val="dk1"/>
              </a:solidFill>
              <a:latin typeface="Courier New"/>
              <a:ea typeface="Courier New"/>
              <a:cs typeface="Courier New"/>
              <a:sym typeface="Courier New"/>
            </a:endParaRPr>
          </a:p>
          <a:p>
            <a:pPr indent="-298450" lvl="0" marL="457200" rtl="0" algn="l">
              <a:lnSpc>
                <a:spcPct val="100000"/>
              </a:lnSpc>
              <a:spcBef>
                <a:spcPts val="0"/>
              </a:spcBef>
              <a:spcAft>
                <a:spcPts val="0"/>
              </a:spcAft>
              <a:buClr>
                <a:schemeClr val="dk1"/>
              </a:buClr>
              <a:buSzPts val="1100"/>
              <a:buFont typeface="Courier New"/>
              <a:buChar char="●"/>
            </a:pPr>
            <a:r>
              <a:rPr lang="uk" sz="1100">
                <a:solidFill>
                  <a:schemeClr val="dk1"/>
                </a:solidFill>
                <a:latin typeface="Courier New"/>
                <a:ea typeface="Courier New"/>
                <a:cs typeface="Courier New"/>
                <a:sym typeface="Courier New"/>
              </a:rPr>
              <a:t>border-color</a:t>
            </a:r>
            <a:endParaRPr sz="11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uk" sz="1100">
                <a:solidFill>
                  <a:schemeClr val="dk1"/>
                </a:solidFill>
                <a:latin typeface="Oswald"/>
                <a:ea typeface="Oswald"/>
                <a:cs typeface="Oswald"/>
                <a:sym typeface="Oswald"/>
              </a:rPr>
              <a:t>или одной строкой:</a:t>
            </a:r>
            <a:endParaRPr sz="1100">
              <a:solidFill>
                <a:schemeClr val="dk1"/>
              </a:solidFill>
              <a:latin typeface="Oswald"/>
              <a:ea typeface="Oswald"/>
              <a:cs typeface="Oswald"/>
              <a:sym typeface="Oswald"/>
            </a:endParaRPr>
          </a:p>
          <a:p>
            <a:pPr indent="0" lvl="0" marL="0" rtl="0" algn="l">
              <a:lnSpc>
                <a:spcPct val="100000"/>
              </a:lnSpc>
              <a:spcBef>
                <a:spcPts val="1600"/>
              </a:spcBef>
              <a:spcAft>
                <a:spcPts val="0"/>
              </a:spcAft>
              <a:buNone/>
            </a:pPr>
            <a:r>
              <a:rPr lang="uk" sz="1100">
                <a:solidFill>
                  <a:srgbClr val="073763"/>
                </a:solidFill>
                <a:latin typeface="Courier New"/>
                <a:ea typeface="Courier New"/>
                <a:cs typeface="Courier New"/>
                <a:sym typeface="Courier New"/>
              </a:rPr>
              <a:t>border: </a:t>
            </a:r>
            <a:r>
              <a:rPr lang="uk" sz="1100">
                <a:solidFill>
                  <a:srgbClr val="000000"/>
                </a:solidFill>
                <a:latin typeface="Courier New"/>
                <a:ea typeface="Courier New"/>
                <a:cs typeface="Courier New"/>
                <a:sym typeface="Courier New"/>
              </a:rPr>
              <a:t>[</a:t>
            </a:r>
            <a:r>
              <a:rPr lang="uk" sz="1100">
                <a:solidFill>
                  <a:srgbClr val="073763"/>
                </a:solidFill>
                <a:latin typeface="Courier New"/>
                <a:ea typeface="Courier New"/>
                <a:cs typeface="Courier New"/>
                <a:sym typeface="Courier New"/>
              </a:rPr>
              <a:t>width</a:t>
            </a:r>
            <a:r>
              <a:rPr lang="uk" sz="1100">
                <a:solidFill>
                  <a:srgbClr val="000000"/>
                </a:solidFill>
                <a:latin typeface="Courier New"/>
                <a:ea typeface="Courier New"/>
                <a:cs typeface="Courier New"/>
                <a:sym typeface="Courier New"/>
              </a:rPr>
              <a:t>]</a:t>
            </a:r>
            <a:r>
              <a:rPr lang="uk" sz="1100">
                <a:solidFill>
                  <a:srgbClr val="073763"/>
                </a:solidFill>
                <a:latin typeface="Courier New"/>
                <a:ea typeface="Courier New"/>
                <a:cs typeface="Courier New"/>
                <a:sym typeface="Courier New"/>
              </a:rPr>
              <a:t> </a:t>
            </a:r>
            <a:r>
              <a:rPr lang="uk" sz="1100">
                <a:solidFill>
                  <a:srgbClr val="000000"/>
                </a:solidFill>
                <a:latin typeface="Courier New"/>
                <a:ea typeface="Courier New"/>
                <a:cs typeface="Courier New"/>
                <a:sym typeface="Courier New"/>
              </a:rPr>
              <a:t>[</a:t>
            </a:r>
            <a:r>
              <a:rPr lang="uk" sz="1100">
                <a:solidFill>
                  <a:srgbClr val="073763"/>
                </a:solidFill>
                <a:latin typeface="Courier New"/>
                <a:ea typeface="Courier New"/>
                <a:cs typeface="Courier New"/>
                <a:sym typeface="Courier New"/>
              </a:rPr>
              <a:t>style</a:t>
            </a:r>
            <a:r>
              <a:rPr lang="uk" sz="1100">
                <a:solidFill>
                  <a:srgbClr val="000000"/>
                </a:solidFill>
                <a:latin typeface="Courier New"/>
                <a:ea typeface="Courier New"/>
                <a:cs typeface="Courier New"/>
                <a:sym typeface="Courier New"/>
              </a:rPr>
              <a:t>]</a:t>
            </a:r>
            <a:r>
              <a:rPr lang="uk" sz="1100">
                <a:solidFill>
                  <a:srgbClr val="073763"/>
                </a:solidFill>
                <a:latin typeface="Courier New"/>
                <a:ea typeface="Courier New"/>
                <a:cs typeface="Courier New"/>
                <a:sym typeface="Courier New"/>
              </a:rPr>
              <a:t> </a:t>
            </a:r>
            <a:r>
              <a:rPr lang="uk" sz="1100">
                <a:solidFill>
                  <a:srgbClr val="000000"/>
                </a:solidFill>
                <a:latin typeface="Courier New"/>
                <a:ea typeface="Courier New"/>
                <a:cs typeface="Courier New"/>
                <a:sym typeface="Courier New"/>
              </a:rPr>
              <a:t>[</a:t>
            </a:r>
            <a:r>
              <a:rPr lang="uk" sz="1100">
                <a:solidFill>
                  <a:srgbClr val="073763"/>
                </a:solidFill>
                <a:latin typeface="Courier New"/>
                <a:ea typeface="Courier New"/>
                <a:cs typeface="Courier New"/>
                <a:sym typeface="Courier New"/>
              </a:rPr>
              <a:t>color</a:t>
            </a:r>
            <a:r>
              <a:rPr lang="uk" sz="1100">
                <a:solidFill>
                  <a:srgbClr val="000000"/>
                </a:solidFill>
                <a:latin typeface="Courier New"/>
                <a:ea typeface="Courier New"/>
                <a:cs typeface="Courier New"/>
                <a:sym typeface="Courier New"/>
              </a:rPr>
              <a:t>]</a:t>
            </a:r>
            <a:r>
              <a:rPr lang="uk" sz="1100">
                <a:solidFill>
                  <a:srgbClr val="073763"/>
                </a:solidFill>
                <a:latin typeface="Courier New"/>
                <a:ea typeface="Courier New"/>
                <a:cs typeface="Courier New"/>
                <a:sym typeface="Courier New"/>
              </a:rPr>
              <a:t>;</a:t>
            </a:r>
            <a:endParaRPr sz="1100">
              <a:solidFill>
                <a:srgbClr val="073763"/>
              </a:solidFill>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lang="uk" sz="1100">
                <a:solidFill>
                  <a:schemeClr val="dk1"/>
                </a:solidFill>
                <a:latin typeface="Oswald"/>
                <a:ea typeface="Oswald"/>
                <a:cs typeface="Oswald"/>
                <a:sym typeface="Oswald"/>
              </a:rPr>
              <a:t>Кроме того, можно задавать скругление уголков блока с помощью атрибута </a:t>
            </a:r>
            <a:r>
              <a:rPr b="1" lang="uk" sz="1100">
                <a:solidFill>
                  <a:schemeClr val="dk1"/>
                </a:solidFill>
                <a:latin typeface="Courier New"/>
                <a:ea typeface="Courier New"/>
                <a:cs typeface="Courier New"/>
                <a:sym typeface="Courier New"/>
              </a:rPr>
              <a:t>border-radius</a:t>
            </a:r>
            <a:r>
              <a:rPr lang="uk"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uk" sz="1100">
                <a:solidFill>
                  <a:srgbClr val="0B5394"/>
                </a:solidFill>
                <a:latin typeface="Courier New"/>
                <a:ea typeface="Courier New"/>
                <a:cs typeface="Courier New"/>
                <a:sym typeface="Courier New"/>
              </a:rPr>
              <a:t>div {</a:t>
            </a:r>
            <a:endParaRPr sz="1100">
              <a:solidFill>
                <a:srgbClr val="0B5394"/>
              </a:solidFill>
              <a:latin typeface="Courier New"/>
              <a:ea typeface="Courier New"/>
              <a:cs typeface="Courier New"/>
              <a:sym typeface="Courier New"/>
            </a:endParaRPr>
          </a:p>
          <a:p>
            <a:pPr indent="0" lvl="0" marL="76200" marR="76200" rtl="0" algn="l">
              <a:lnSpc>
                <a:spcPct val="100000"/>
              </a:lnSpc>
              <a:spcBef>
                <a:spcPts val="1600"/>
              </a:spcBef>
              <a:spcAft>
                <a:spcPts val="0"/>
              </a:spcAft>
              <a:buNone/>
            </a:pPr>
            <a:r>
              <a:rPr lang="uk" sz="1100">
                <a:solidFill>
                  <a:srgbClr val="0B5394"/>
                </a:solidFill>
                <a:latin typeface="Courier New"/>
                <a:ea typeface="Courier New"/>
                <a:cs typeface="Courier New"/>
                <a:sym typeface="Courier New"/>
              </a:rPr>
              <a:t>    </a:t>
            </a:r>
            <a:r>
              <a:rPr lang="uk" sz="1100">
                <a:solidFill>
                  <a:srgbClr val="5B0F00"/>
                </a:solidFill>
                <a:latin typeface="Courier New"/>
                <a:ea typeface="Courier New"/>
                <a:cs typeface="Courier New"/>
                <a:sym typeface="Courier New"/>
              </a:rPr>
              <a:t>border-radius</a:t>
            </a:r>
            <a:r>
              <a:rPr lang="uk" sz="1100">
                <a:solidFill>
                  <a:srgbClr val="741B47"/>
                </a:solidFill>
                <a:latin typeface="Courier New"/>
                <a:ea typeface="Courier New"/>
                <a:cs typeface="Courier New"/>
                <a:sym typeface="Courier New"/>
              </a:rPr>
              <a:t>:</a:t>
            </a:r>
            <a:r>
              <a:rPr lang="uk" sz="1100">
                <a:solidFill>
                  <a:srgbClr val="0B5394"/>
                </a:solidFill>
                <a:latin typeface="Courier New"/>
                <a:ea typeface="Courier New"/>
                <a:cs typeface="Courier New"/>
                <a:sym typeface="Courier New"/>
              </a:rPr>
              <a:t> </a:t>
            </a:r>
            <a:r>
              <a:rPr lang="uk" sz="1100">
                <a:solidFill>
                  <a:srgbClr val="38761D"/>
                </a:solidFill>
                <a:latin typeface="Courier New"/>
                <a:ea typeface="Courier New"/>
                <a:cs typeface="Courier New"/>
                <a:sym typeface="Courier New"/>
              </a:rPr>
              <a:t>10px;</a:t>
            </a:r>
            <a:endParaRPr sz="1100">
              <a:solidFill>
                <a:srgbClr val="38761D"/>
              </a:solidFill>
              <a:latin typeface="Courier New"/>
              <a:ea typeface="Courier New"/>
              <a:cs typeface="Courier New"/>
              <a:sym typeface="Courier New"/>
            </a:endParaRPr>
          </a:p>
          <a:p>
            <a:pPr indent="0" lvl="0" marL="76200" marR="76200" rtl="0" algn="l">
              <a:lnSpc>
                <a:spcPct val="100000"/>
              </a:lnSpc>
              <a:spcBef>
                <a:spcPts val="0"/>
              </a:spcBef>
              <a:spcAft>
                <a:spcPts val="0"/>
              </a:spcAft>
              <a:buClr>
                <a:schemeClr val="dk1"/>
              </a:buClr>
              <a:buSzPts val="1100"/>
              <a:buFont typeface="Arial"/>
              <a:buNone/>
            </a:pPr>
            <a:r>
              <a:rPr lang="uk" sz="1100">
                <a:solidFill>
                  <a:srgbClr val="0B5394"/>
                </a:solidFill>
                <a:latin typeface="Courier New"/>
                <a:ea typeface="Courier New"/>
                <a:cs typeface="Courier New"/>
                <a:sym typeface="Courier New"/>
              </a:rPr>
              <a:t>}</a:t>
            </a:r>
            <a:endParaRPr sz="1100">
              <a:solidFill>
                <a:srgbClr val="0B5394"/>
              </a:solidFill>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sz="110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uk" sz="3200">
                <a:latin typeface="Oswald"/>
                <a:ea typeface="Oswald"/>
                <a:cs typeface="Oswald"/>
                <a:sym typeface="Oswald"/>
              </a:rPr>
              <a:t>Box-sizing</a:t>
            </a:r>
            <a:endParaRPr sz="3700">
              <a:latin typeface="Oswald"/>
              <a:ea typeface="Oswald"/>
              <a:cs typeface="Oswald"/>
              <a:sym typeface="Oswald"/>
            </a:endParaRPr>
          </a:p>
        </p:txBody>
      </p:sp>
      <p:sp>
        <p:nvSpPr>
          <p:cNvPr id="84" name="Google Shape;84;p17"/>
          <p:cNvSpPr txBox="1"/>
          <p:nvPr>
            <p:ph idx="1" type="body"/>
          </p:nvPr>
        </p:nvSpPr>
        <p:spPr>
          <a:xfrm>
            <a:off x="311700" y="685525"/>
            <a:ext cx="8520600" cy="193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sz="1100">
                <a:solidFill>
                  <a:schemeClr val="dk1"/>
                </a:solidFill>
                <a:latin typeface="Oswald"/>
                <a:ea typeface="Oswald"/>
                <a:cs typeface="Oswald"/>
                <a:sym typeface="Oswald"/>
              </a:rPr>
              <a:t>Свойство </a:t>
            </a:r>
            <a:r>
              <a:rPr i="1" lang="uk" sz="1100">
                <a:solidFill>
                  <a:schemeClr val="dk1"/>
                </a:solidFill>
                <a:latin typeface="Courier New"/>
                <a:ea typeface="Courier New"/>
                <a:cs typeface="Courier New"/>
                <a:sym typeface="Courier New"/>
              </a:rPr>
              <a:t>box-sizing</a:t>
            </a:r>
            <a:r>
              <a:rPr lang="uk" sz="1100">
                <a:solidFill>
                  <a:schemeClr val="dk1"/>
                </a:solidFill>
                <a:latin typeface="Oswald"/>
                <a:ea typeface="Oswald"/>
                <a:cs typeface="Oswald"/>
                <a:sym typeface="Oswald"/>
              </a:rPr>
              <a:t> используется для изменения блочной модели CSS применяемой по умолчанию, с помощью которой вычисляются ширина и высота элементов. Свойство </a:t>
            </a:r>
            <a:r>
              <a:rPr lang="uk" sz="1100">
                <a:solidFill>
                  <a:schemeClr val="dk1"/>
                </a:solidFill>
                <a:latin typeface="Courier New"/>
                <a:ea typeface="Courier New"/>
                <a:cs typeface="Courier New"/>
                <a:sym typeface="Courier New"/>
              </a:rPr>
              <a:t>box-sizing</a:t>
            </a:r>
            <a:r>
              <a:rPr lang="uk" sz="1100">
                <a:solidFill>
                  <a:schemeClr val="dk1"/>
                </a:solidFill>
                <a:latin typeface="Oswald"/>
                <a:ea typeface="Oswald"/>
                <a:cs typeface="Oswald"/>
                <a:sym typeface="Oswald"/>
              </a:rPr>
              <a:t> может принимать одно из двух значений – </a:t>
            </a:r>
            <a:r>
              <a:rPr lang="uk" sz="1100">
                <a:solidFill>
                  <a:schemeClr val="dk1"/>
                </a:solidFill>
                <a:latin typeface="Courier New"/>
                <a:ea typeface="Courier New"/>
                <a:cs typeface="Courier New"/>
                <a:sym typeface="Courier New"/>
              </a:rPr>
              <a:t>border-box </a:t>
            </a:r>
            <a:r>
              <a:rPr lang="uk" sz="1100">
                <a:solidFill>
                  <a:schemeClr val="dk1"/>
                </a:solidFill>
                <a:latin typeface="Oswald"/>
                <a:ea typeface="Oswald"/>
                <a:cs typeface="Oswald"/>
                <a:sym typeface="Oswald"/>
              </a:rPr>
              <a:t>или </a:t>
            </a:r>
            <a:r>
              <a:rPr lang="uk" sz="1100">
                <a:solidFill>
                  <a:schemeClr val="dk1"/>
                </a:solidFill>
                <a:latin typeface="Courier New"/>
                <a:ea typeface="Courier New"/>
                <a:cs typeface="Courier New"/>
                <a:sym typeface="Courier New"/>
              </a:rPr>
              <a:t>content-box</a:t>
            </a:r>
            <a:r>
              <a:rPr lang="uk" sz="1100">
                <a:solidFill>
                  <a:schemeClr val="dk1"/>
                </a:solidFill>
                <a:latin typeface="Oswald"/>
                <a:ea typeface="Oswald"/>
                <a:cs typeface="Oswald"/>
                <a:sym typeface="Oswald"/>
              </a:rPr>
              <a:t>. В зависимости от выбранного значения браузер по-разному трактует значение свойств </a:t>
            </a:r>
            <a:r>
              <a:rPr lang="uk" sz="1100">
                <a:solidFill>
                  <a:schemeClr val="dk1"/>
                </a:solidFill>
                <a:latin typeface="Courier New"/>
                <a:ea typeface="Courier New"/>
                <a:cs typeface="Courier New"/>
                <a:sym typeface="Courier New"/>
              </a:rPr>
              <a:t>width/height.</a:t>
            </a:r>
            <a:endParaRPr sz="1100">
              <a:solidFill>
                <a:schemeClr val="dk1"/>
              </a:solidFill>
              <a:latin typeface="Courier New"/>
              <a:ea typeface="Courier New"/>
              <a:cs typeface="Courier New"/>
              <a:sym typeface="Courier New"/>
            </a:endParaRPr>
          </a:p>
          <a:p>
            <a:pPr indent="0" lvl="0" marL="0" rtl="0" algn="l">
              <a:lnSpc>
                <a:spcPct val="100000"/>
              </a:lnSpc>
              <a:spcBef>
                <a:spcPts val="1800"/>
              </a:spcBef>
              <a:spcAft>
                <a:spcPts val="0"/>
              </a:spcAft>
              <a:buClr>
                <a:schemeClr val="dk1"/>
              </a:buClr>
              <a:buSzPts val="1100"/>
              <a:buFont typeface="Arial"/>
              <a:buNone/>
            </a:pPr>
            <a:r>
              <a:rPr lang="uk" sz="1100">
                <a:solidFill>
                  <a:schemeClr val="dk1"/>
                </a:solidFill>
                <a:latin typeface="Courier New"/>
                <a:ea typeface="Courier New"/>
                <a:cs typeface="Courier New"/>
                <a:sym typeface="Courier New"/>
              </a:rPr>
              <a:t>content-box</a:t>
            </a:r>
            <a:endParaRPr sz="1100">
              <a:solidFill>
                <a:schemeClr val="dk1"/>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uk" sz="1100">
                <a:solidFill>
                  <a:schemeClr val="dk1"/>
                </a:solidFill>
                <a:latin typeface="Oswald"/>
                <a:ea typeface="Oswald"/>
                <a:cs typeface="Oswald"/>
                <a:sym typeface="Oswald"/>
              </a:rPr>
              <a:t>Это значение по умолчанию. В этом случае свойства </a:t>
            </a:r>
            <a:r>
              <a:rPr lang="uk" sz="1100">
                <a:solidFill>
                  <a:schemeClr val="dk1"/>
                </a:solidFill>
                <a:latin typeface="Courier New"/>
                <a:ea typeface="Courier New"/>
                <a:cs typeface="Courier New"/>
                <a:sym typeface="Courier New"/>
              </a:rPr>
              <a:t>width/height</a:t>
            </a:r>
            <a:r>
              <a:rPr lang="uk" sz="1100">
                <a:solidFill>
                  <a:schemeClr val="dk1"/>
                </a:solidFill>
                <a:latin typeface="Oswald"/>
                <a:ea typeface="Oswald"/>
                <a:cs typeface="Oswald"/>
                <a:sym typeface="Oswald"/>
              </a:rPr>
              <a:t> обозначают то, что находится </a:t>
            </a:r>
            <a:r>
              <a:rPr b="1" i="1" lang="uk" sz="1100">
                <a:solidFill>
                  <a:schemeClr val="dk1"/>
                </a:solidFill>
                <a:latin typeface="Oswald"/>
                <a:ea typeface="Oswald"/>
                <a:cs typeface="Oswald"/>
                <a:sym typeface="Oswald"/>
              </a:rPr>
              <a:t>внутри </a:t>
            </a:r>
            <a:r>
              <a:rPr i="1" lang="uk" sz="1100">
                <a:solidFill>
                  <a:schemeClr val="dk1"/>
                </a:solidFill>
                <a:latin typeface="Courier New"/>
                <a:ea typeface="Courier New"/>
                <a:cs typeface="Courier New"/>
                <a:sym typeface="Courier New"/>
              </a:rPr>
              <a:t>padding</a:t>
            </a:r>
            <a:r>
              <a:rPr lang="uk"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lnSpc>
                <a:spcPct val="100000"/>
              </a:lnSpc>
              <a:spcBef>
                <a:spcPts val="1800"/>
              </a:spcBef>
              <a:spcAft>
                <a:spcPts val="0"/>
              </a:spcAft>
              <a:buNone/>
            </a:pPr>
            <a:r>
              <a:rPr lang="uk" sz="1100">
                <a:solidFill>
                  <a:schemeClr val="dk1"/>
                </a:solidFill>
                <a:latin typeface="Courier New"/>
                <a:ea typeface="Courier New"/>
                <a:cs typeface="Courier New"/>
                <a:sym typeface="Courier New"/>
              </a:rPr>
              <a:t>border</a:t>
            </a:r>
            <a:r>
              <a:rPr lang="uk" sz="1100">
                <a:solidFill>
                  <a:schemeClr val="dk1"/>
                </a:solidFill>
                <a:latin typeface="Courier New"/>
                <a:ea typeface="Courier New"/>
                <a:cs typeface="Courier New"/>
                <a:sym typeface="Courier New"/>
              </a:rPr>
              <a:t>-box</a:t>
            </a:r>
            <a:endParaRPr sz="1100">
              <a:solidFill>
                <a:schemeClr val="dk1"/>
              </a:solidFill>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1100"/>
              <a:buFont typeface="Arial"/>
              <a:buNone/>
            </a:pPr>
            <a:r>
              <a:rPr lang="uk" sz="1100">
                <a:solidFill>
                  <a:schemeClr val="dk1"/>
                </a:solidFill>
                <a:latin typeface="Oswald"/>
                <a:ea typeface="Oswald"/>
                <a:cs typeface="Oswald"/>
                <a:sym typeface="Oswald"/>
              </a:rPr>
              <a:t>Значения </a:t>
            </a:r>
            <a:r>
              <a:rPr lang="uk" sz="1100">
                <a:solidFill>
                  <a:schemeClr val="dk1"/>
                </a:solidFill>
                <a:latin typeface="Courier New"/>
                <a:ea typeface="Courier New"/>
                <a:cs typeface="Courier New"/>
                <a:sym typeface="Courier New"/>
              </a:rPr>
              <a:t>width/height </a:t>
            </a:r>
            <a:r>
              <a:rPr lang="uk" sz="1100">
                <a:solidFill>
                  <a:schemeClr val="dk1"/>
                </a:solidFill>
                <a:latin typeface="Oswald"/>
                <a:ea typeface="Oswald"/>
                <a:cs typeface="Oswald"/>
                <a:sym typeface="Oswald"/>
              </a:rPr>
              <a:t>задают высоту/ширину </a:t>
            </a:r>
            <a:r>
              <a:rPr b="1" i="1" lang="uk" sz="1100">
                <a:solidFill>
                  <a:schemeClr val="dk1"/>
                </a:solidFill>
                <a:latin typeface="Oswald"/>
                <a:ea typeface="Oswald"/>
                <a:cs typeface="Oswald"/>
                <a:sym typeface="Oswald"/>
              </a:rPr>
              <a:t>всего элемента</a:t>
            </a:r>
            <a:r>
              <a:rPr lang="uk" sz="1100">
                <a:solidFill>
                  <a:schemeClr val="dk1"/>
                </a:solidFill>
                <a:latin typeface="Oswald"/>
                <a:ea typeface="Oswald"/>
                <a:cs typeface="Oswald"/>
                <a:sym typeface="Oswald"/>
              </a:rPr>
              <a:t>.</a:t>
            </a:r>
            <a:endParaRPr sz="1100">
              <a:solidFill>
                <a:schemeClr val="dk1"/>
              </a:solidFill>
              <a:latin typeface="Oswald"/>
              <a:ea typeface="Oswald"/>
              <a:cs typeface="Oswald"/>
              <a:sym typeface="Oswald"/>
            </a:endParaRPr>
          </a:p>
          <a:p>
            <a:pPr indent="0" lvl="0" marL="0" rtl="0" algn="l">
              <a:lnSpc>
                <a:spcPct val="100000"/>
              </a:lnSpc>
              <a:spcBef>
                <a:spcPts val="0"/>
              </a:spcBef>
              <a:spcAft>
                <a:spcPts val="1600"/>
              </a:spcAft>
              <a:buNone/>
            </a:pPr>
            <a:r>
              <a:t/>
            </a:r>
            <a:endParaRPr sz="1100">
              <a:solidFill>
                <a:schemeClr val="dk1"/>
              </a:solidFill>
              <a:latin typeface="Courier New"/>
              <a:ea typeface="Courier New"/>
              <a:cs typeface="Courier New"/>
              <a:sym typeface="Courier New"/>
            </a:endParaRPr>
          </a:p>
        </p:txBody>
      </p:sp>
      <p:pic>
        <p:nvPicPr>
          <p:cNvPr id="85" name="Google Shape;85;p17"/>
          <p:cNvPicPr preferRelativeResize="0"/>
          <p:nvPr/>
        </p:nvPicPr>
        <p:blipFill>
          <a:blip r:embed="rId3">
            <a:alphaModFix/>
          </a:blip>
          <a:stretch>
            <a:fillRect/>
          </a:stretch>
        </p:blipFill>
        <p:spPr>
          <a:xfrm>
            <a:off x="2982175" y="2737550"/>
            <a:ext cx="3179646" cy="221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uk">
                <a:latin typeface="Oswald"/>
                <a:ea typeface="Oswald"/>
                <a:cs typeface="Oswald"/>
                <a:sym typeface="Oswald"/>
              </a:rPr>
              <a:t>Свойство </a:t>
            </a:r>
            <a:r>
              <a:rPr lang="uk">
                <a:latin typeface="Courier New"/>
                <a:ea typeface="Courier New"/>
                <a:cs typeface="Courier New"/>
                <a:sym typeface="Courier New"/>
              </a:rPr>
              <a:t>display</a:t>
            </a:r>
            <a:endParaRPr>
              <a:latin typeface="Courier New"/>
              <a:ea typeface="Courier New"/>
              <a:cs typeface="Courier New"/>
              <a:sym typeface="Courier New"/>
            </a:endParaRPr>
          </a:p>
        </p:txBody>
      </p:sp>
      <p:sp>
        <p:nvSpPr>
          <p:cNvPr id="91" name="Google Shape;91;p18"/>
          <p:cNvSpPr txBox="1"/>
          <p:nvPr>
            <p:ph idx="1" type="body"/>
          </p:nvPr>
        </p:nvSpPr>
        <p:spPr>
          <a:xfrm>
            <a:off x="311700" y="699675"/>
            <a:ext cx="8520600" cy="3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100">
                <a:solidFill>
                  <a:schemeClr val="dk1"/>
                </a:solidFill>
                <a:latin typeface="Oswald"/>
                <a:ea typeface="Oswald"/>
                <a:cs typeface="Oswald"/>
                <a:sym typeface="Oswald"/>
              </a:rPr>
              <a:t>Свойство, которое определяет, как элемент должен быть показан в документе.</a:t>
            </a:r>
            <a:endParaRPr sz="1100">
              <a:solidFill>
                <a:schemeClr val="dk1"/>
              </a:solidFill>
              <a:latin typeface="Oswald"/>
              <a:ea typeface="Oswald"/>
              <a:cs typeface="Oswald"/>
              <a:sym typeface="Oswald"/>
            </a:endParaRPr>
          </a:p>
          <a:p>
            <a:pPr indent="0" lvl="0" marL="0" rtl="0" algn="l">
              <a:spcBef>
                <a:spcPts val="1600"/>
              </a:spcBef>
              <a:spcAft>
                <a:spcPts val="1600"/>
              </a:spcAft>
              <a:buNone/>
            </a:pPr>
            <a:r>
              <a:t/>
            </a:r>
            <a:endParaRPr sz="1100">
              <a:solidFill>
                <a:schemeClr val="dk1"/>
              </a:solidFill>
              <a:latin typeface="Oswald"/>
              <a:ea typeface="Oswald"/>
              <a:cs typeface="Oswald"/>
              <a:sym typeface="Oswald"/>
            </a:endParaRPr>
          </a:p>
        </p:txBody>
      </p:sp>
      <p:pic>
        <p:nvPicPr>
          <p:cNvPr id="92" name="Google Shape;92;p18"/>
          <p:cNvPicPr preferRelativeResize="0"/>
          <p:nvPr/>
        </p:nvPicPr>
        <p:blipFill>
          <a:blip r:embed="rId3">
            <a:alphaModFix/>
          </a:blip>
          <a:stretch>
            <a:fillRect/>
          </a:stretch>
        </p:blipFill>
        <p:spPr>
          <a:xfrm>
            <a:off x="3534600" y="1188150"/>
            <a:ext cx="2074800" cy="2630550"/>
          </a:xfrm>
          <a:prstGeom prst="rect">
            <a:avLst/>
          </a:prstGeom>
          <a:noFill/>
          <a:ln>
            <a:noFill/>
          </a:ln>
        </p:spPr>
      </p:pic>
      <p:sp>
        <p:nvSpPr>
          <p:cNvPr id="93" name="Google Shape;93;p18"/>
          <p:cNvSpPr txBox="1"/>
          <p:nvPr>
            <p:ph idx="1" type="body"/>
          </p:nvPr>
        </p:nvSpPr>
        <p:spPr>
          <a:xfrm>
            <a:off x="311700" y="4023500"/>
            <a:ext cx="8520600" cy="10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100">
                <a:solidFill>
                  <a:schemeClr val="dk1"/>
                </a:solidFill>
                <a:latin typeface="Oswald"/>
                <a:ea typeface="Oswald"/>
                <a:cs typeface="Oswald"/>
                <a:sym typeface="Oswald"/>
              </a:rPr>
              <a:t>Почему бы не использовать строчные элементы, такие как</a:t>
            </a:r>
            <a:r>
              <a:rPr lang="uk" sz="1100">
                <a:solidFill>
                  <a:schemeClr val="dk1"/>
                </a:solidFill>
                <a:latin typeface="Courier New"/>
                <a:ea typeface="Courier New"/>
                <a:cs typeface="Courier New"/>
                <a:sym typeface="Courier New"/>
              </a:rPr>
              <a:t> &lt;span&gt;</a:t>
            </a:r>
            <a:r>
              <a:rPr lang="uk" sz="1100">
                <a:solidFill>
                  <a:schemeClr val="dk1"/>
                </a:solidFill>
                <a:latin typeface="Oswald"/>
                <a:ea typeface="Oswald"/>
                <a:cs typeface="Oswald"/>
                <a:sym typeface="Oswald"/>
              </a:rPr>
              <a:t>? Потому что </a:t>
            </a:r>
            <a:r>
              <a:rPr b="1" i="1" lang="uk" sz="1100">
                <a:solidFill>
                  <a:schemeClr val="dk1"/>
                </a:solidFill>
                <a:latin typeface="Oswald"/>
                <a:ea typeface="Oswald"/>
                <a:cs typeface="Oswald"/>
                <a:sym typeface="Oswald"/>
              </a:rPr>
              <a:t>вы выбираете элемент HTML по его смыслу, а не отображению</a:t>
            </a:r>
            <a:r>
              <a:rPr lang="uk" sz="1100">
                <a:solidFill>
                  <a:schemeClr val="dk1"/>
                </a:solidFill>
                <a:latin typeface="Oswald"/>
                <a:ea typeface="Oswald"/>
                <a:cs typeface="Oswald"/>
                <a:sym typeface="Oswald"/>
              </a:rPr>
              <a:t>. Если мы решили, что абзац подходит нашему содержимому лучше всего, мы не должны менять </a:t>
            </a:r>
            <a:r>
              <a:rPr i="1" lang="uk" sz="1100">
                <a:solidFill>
                  <a:schemeClr val="dk1"/>
                </a:solidFill>
                <a:latin typeface="Oswald"/>
                <a:ea typeface="Oswald"/>
                <a:cs typeface="Oswald"/>
                <a:sym typeface="Oswald"/>
              </a:rPr>
              <a:t>тег ради стилизации</a:t>
            </a:r>
            <a:r>
              <a:rPr lang="uk" sz="1100">
                <a:solidFill>
                  <a:schemeClr val="dk1"/>
                </a:solidFill>
                <a:latin typeface="Oswald"/>
                <a:ea typeface="Oswald"/>
                <a:cs typeface="Oswald"/>
                <a:sym typeface="Oswald"/>
              </a:rPr>
              <a:t>. Это CSS заботится о стилизации. Короче говоря, </a:t>
            </a:r>
            <a:r>
              <a:rPr i="1" lang="uk" sz="1100">
                <a:solidFill>
                  <a:schemeClr val="dk1"/>
                </a:solidFill>
                <a:latin typeface="Courier New"/>
                <a:ea typeface="Courier New"/>
                <a:cs typeface="Courier New"/>
                <a:sym typeface="Courier New"/>
              </a:rPr>
              <a:t>display</a:t>
            </a:r>
            <a:r>
              <a:rPr b="1" i="1" lang="uk" sz="1100">
                <a:solidFill>
                  <a:schemeClr val="dk1"/>
                </a:solidFill>
                <a:latin typeface="Oswald"/>
                <a:ea typeface="Oswald"/>
                <a:cs typeface="Oswald"/>
                <a:sym typeface="Oswald"/>
              </a:rPr>
              <a:t> позволяет сменить тип элемента без изменения его смысла</a:t>
            </a:r>
            <a:r>
              <a:rPr lang="uk" sz="1100">
                <a:solidFill>
                  <a:schemeClr val="dk1"/>
                </a:solidFill>
                <a:latin typeface="Oswald"/>
                <a:ea typeface="Oswald"/>
                <a:cs typeface="Oswald"/>
                <a:sym typeface="Oswald"/>
              </a:rPr>
              <a:t>.</a:t>
            </a:r>
            <a:endParaRPr sz="1100">
              <a:solidFill>
                <a:schemeClr val="dk1"/>
              </a:solidFill>
              <a:latin typeface="Oswald"/>
              <a:ea typeface="Oswald"/>
              <a:cs typeface="Oswald"/>
              <a:sym typeface="Oswald"/>
            </a:endParaRPr>
          </a:p>
          <a:p>
            <a:pPr indent="0" lvl="0" marL="0" rtl="0" algn="l">
              <a:spcBef>
                <a:spcPts val="1600"/>
              </a:spcBef>
              <a:spcAft>
                <a:spcPts val="1600"/>
              </a:spcAft>
              <a:buNone/>
            </a:pPr>
            <a:r>
              <a:t/>
            </a:r>
            <a:endParaRPr sz="1100">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269250" y="0"/>
            <a:ext cx="8520600" cy="46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uk" sz="2000">
                <a:latin typeface="Oswald"/>
                <a:ea typeface="Oswald"/>
                <a:cs typeface="Oswald"/>
                <a:sym typeface="Oswald"/>
              </a:rPr>
              <a:t>Блочные элементы</a:t>
            </a:r>
            <a:endParaRPr sz="3100">
              <a:latin typeface="Oswald"/>
              <a:ea typeface="Oswald"/>
              <a:cs typeface="Oswald"/>
              <a:sym typeface="Oswald"/>
            </a:endParaRPr>
          </a:p>
        </p:txBody>
      </p:sp>
      <p:sp>
        <p:nvSpPr>
          <p:cNvPr id="99" name="Google Shape;99;p19"/>
          <p:cNvSpPr txBox="1"/>
          <p:nvPr>
            <p:ph idx="1" type="body"/>
          </p:nvPr>
        </p:nvSpPr>
        <p:spPr>
          <a:xfrm>
            <a:off x="311700" y="551100"/>
            <a:ext cx="8520600" cy="202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uk" sz="1000">
                <a:solidFill>
                  <a:srgbClr val="333333"/>
                </a:solidFill>
                <a:latin typeface="Oswald"/>
                <a:ea typeface="Oswald"/>
                <a:cs typeface="Oswald"/>
                <a:sym typeface="Oswald"/>
              </a:rPr>
              <a:t>Блочным</a:t>
            </a:r>
            <a:r>
              <a:rPr lang="uk" sz="1000">
                <a:solidFill>
                  <a:srgbClr val="333333"/>
                </a:solidFill>
                <a:latin typeface="Oswald"/>
                <a:ea typeface="Oswald"/>
                <a:cs typeface="Oswald"/>
                <a:sym typeface="Oswald"/>
              </a:rPr>
              <a:t> называется элемент, который занимает всю доступную ширину и всегда начинается с новой строки. В HTML есть ряд элементов, у которых эти значения </a:t>
            </a:r>
            <a:r>
              <a:rPr lang="uk" sz="1000">
                <a:solidFill>
                  <a:srgbClr val="333333"/>
                </a:solidFill>
                <a:latin typeface="Courier New"/>
                <a:ea typeface="Courier New"/>
                <a:cs typeface="Courier New"/>
                <a:sym typeface="Courier New"/>
              </a:rPr>
              <a:t>display</a:t>
            </a:r>
            <a:r>
              <a:rPr lang="uk" sz="1000">
                <a:solidFill>
                  <a:srgbClr val="333333"/>
                </a:solidFill>
                <a:latin typeface="Oswald"/>
                <a:ea typeface="Oswald"/>
                <a:cs typeface="Oswald"/>
                <a:sym typeface="Oswald"/>
              </a:rPr>
              <a:t> установлены по умолчанию, поэтому они уже наделены свойствами блочных элементов.</a:t>
            </a:r>
            <a:endParaRPr sz="1000">
              <a:solidFill>
                <a:srgbClr val="333333"/>
              </a:solidFill>
              <a:latin typeface="Oswald"/>
              <a:ea typeface="Oswald"/>
              <a:cs typeface="Oswald"/>
              <a:sym typeface="Oswald"/>
            </a:endParaRPr>
          </a:p>
          <a:p>
            <a:pPr indent="0" lvl="0" marL="0" rtl="0" algn="l">
              <a:lnSpc>
                <a:spcPct val="100000"/>
              </a:lnSpc>
              <a:spcBef>
                <a:spcPts val="1600"/>
              </a:spcBef>
              <a:spcAft>
                <a:spcPts val="0"/>
              </a:spcAft>
              <a:buClr>
                <a:schemeClr val="dk1"/>
              </a:buClr>
              <a:buSzPts val="1100"/>
              <a:buFont typeface="Arial"/>
              <a:buNone/>
            </a:pPr>
            <a:r>
              <a:rPr b="1" lang="uk" sz="1000">
                <a:solidFill>
                  <a:schemeClr val="dk1"/>
                </a:solidFill>
                <a:latin typeface="Oswald"/>
                <a:ea typeface="Oswald"/>
                <a:cs typeface="Oswald"/>
                <a:sym typeface="Oswald"/>
              </a:rPr>
              <a:t>Особенности блочных элементов:</a:t>
            </a:r>
            <a:endParaRPr b="1" sz="1000">
              <a:solidFill>
                <a:schemeClr val="dk1"/>
              </a:solidFill>
              <a:latin typeface="Oswald"/>
              <a:ea typeface="Oswald"/>
              <a:cs typeface="Oswald"/>
              <a:sym typeface="Oswald"/>
            </a:endParaRPr>
          </a:p>
          <a:p>
            <a:pPr indent="-292100" lvl="0" marL="457200" rtl="0" algn="l">
              <a:lnSpc>
                <a:spcPct val="100000"/>
              </a:lnSpc>
              <a:spcBef>
                <a:spcPts val="160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По ширине блочные элементы занимают всё допустимое пространство.</a:t>
            </a:r>
            <a:endParaRPr sz="1000">
              <a:solidFill>
                <a:schemeClr val="dk1"/>
              </a:solidFill>
              <a:latin typeface="Oswald"/>
              <a:ea typeface="Oswald"/>
              <a:cs typeface="Oswald"/>
              <a:sym typeface="Oswald"/>
            </a:endParaRPr>
          </a:p>
          <a:p>
            <a:pPr indent="-292100" lvl="0" marL="457200" rtl="0" algn="l">
              <a:lnSpc>
                <a:spcPct val="100000"/>
              </a:lnSpc>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Блок имеет параметры </a:t>
            </a:r>
            <a:r>
              <a:rPr lang="uk" sz="1000">
                <a:solidFill>
                  <a:schemeClr val="dk1"/>
                </a:solidFill>
                <a:latin typeface="Courier New"/>
                <a:ea typeface="Courier New"/>
                <a:cs typeface="Courier New"/>
                <a:sym typeface="Courier New"/>
              </a:rPr>
              <a:t>width, padding, border </a:t>
            </a:r>
            <a:r>
              <a:rPr lang="uk" sz="1000">
                <a:solidFill>
                  <a:schemeClr val="dk1"/>
                </a:solidFill>
                <a:latin typeface="Oswald"/>
                <a:ea typeface="Oswald"/>
                <a:cs typeface="Oswald"/>
                <a:sym typeface="Oswald"/>
              </a:rPr>
              <a:t>и </a:t>
            </a:r>
            <a:r>
              <a:rPr lang="uk" sz="1000">
                <a:solidFill>
                  <a:schemeClr val="dk1"/>
                </a:solidFill>
                <a:latin typeface="Courier New"/>
                <a:ea typeface="Courier New"/>
                <a:cs typeface="Courier New"/>
                <a:sym typeface="Courier New"/>
              </a:rPr>
              <a:t>margin</a:t>
            </a:r>
            <a:r>
              <a:rPr lang="uk" sz="1000">
                <a:solidFill>
                  <a:schemeClr val="dk1"/>
                </a:solidFill>
                <a:latin typeface="Oswald"/>
                <a:ea typeface="Oswald"/>
                <a:cs typeface="Oswald"/>
                <a:sym typeface="Oswald"/>
              </a:rPr>
              <a:t>.</a:t>
            </a:r>
            <a:endParaRPr sz="1000">
              <a:solidFill>
                <a:schemeClr val="dk1"/>
              </a:solidFill>
              <a:latin typeface="Oswald"/>
              <a:ea typeface="Oswald"/>
              <a:cs typeface="Oswald"/>
              <a:sym typeface="Oswald"/>
            </a:endParaRPr>
          </a:p>
          <a:p>
            <a:pPr indent="-292100" lvl="0" marL="457200" rtl="0" algn="l">
              <a:lnSpc>
                <a:spcPct val="100000"/>
              </a:lnSpc>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Блоки располагаются по вертикали друг под другом.</a:t>
            </a:r>
            <a:endParaRPr sz="1000">
              <a:solidFill>
                <a:schemeClr val="dk1"/>
              </a:solidFill>
              <a:latin typeface="Oswald"/>
              <a:ea typeface="Oswald"/>
              <a:cs typeface="Oswald"/>
              <a:sym typeface="Oswald"/>
            </a:endParaRPr>
          </a:p>
          <a:p>
            <a:pPr indent="-292100" lvl="0" marL="457200" rtl="0" algn="l">
              <a:lnSpc>
                <a:spcPct val="100000"/>
              </a:lnSpc>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На блочные элементы не действуют свойства, предназначенные для строчных элементов (например </a:t>
            </a:r>
            <a:r>
              <a:rPr lang="uk" sz="1000">
                <a:solidFill>
                  <a:schemeClr val="dk1"/>
                </a:solidFill>
                <a:latin typeface="Courier New"/>
                <a:ea typeface="Courier New"/>
                <a:cs typeface="Courier New"/>
                <a:sym typeface="Courier New"/>
              </a:rPr>
              <a:t>vertical-align</a:t>
            </a:r>
            <a:r>
              <a:rPr lang="uk" sz="1000">
                <a:solidFill>
                  <a:schemeClr val="dk1"/>
                </a:solidFill>
                <a:latin typeface="Oswald"/>
                <a:ea typeface="Oswald"/>
                <a:cs typeface="Oswald"/>
                <a:sym typeface="Oswald"/>
              </a:rPr>
              <a:t>)</a:t>
            </a:r>
            <a:endParaRPr sz="1000">
              <a:solidFill>
                <a:schemeClr val="dk1"/>
              </a:solidFill>
              <a:latin typeface="Oswald"/>
              <a:ea typeface="Oswald"/>
              <a:cs typeface="Oswald"/>
              <a:sym typeface="Oswald"/>
            </a:endParaRPr>
          </a:p>
          <a:p>
            <a:pPr indent="0" lvl="0" marL="0" rtl="0" algn="l">
              <a:lnSpc>
                <a:spcPct val="100000"/>
              </a:lnSpc>
              <a:spcBef>
                <a:spcPts val="1200"/>
              </a:spcBef>
              <a:spcAft>
                <a:spcPts val="1600"/>
              </a:spcAft>
              <a:buNone/>
            </a:pPr>
            <a:r>
              <a:rPr lang="uk" sz="1000">
                <a:solidFill>
                  <a:schemeClr val="dk1"/>
                </a:solidFill>
                <a:latin typeface="Oswald"/>
                <a:ea typeface="Oswald"/>
                <a:cs typeface="Oswald"/>
                <a:sym typeface="Oswald"/>
              </a:rPr>
              <a:t>Для превращения элемента в блочный элемент к селектору добавляется свойство </a:t>
            </a:r>
            <a:r>
              <a:rPr lang="uk" sz="1000">
                <a:solidFill>
                  <a:schemeClr val="dk1"/>
                </a:solidFill>
                <a:latin typeface="Courier New"/>
                <a:ea typeface="Courier New"/>
                <a:cs typeface="Courier New"/>
                <a:sym typeface="Courier New"/>
              </a:rPr>
              <a:t>display</a:t>
            </a:r>
            <a:r>
              <a:rPr lang="uk" sz="1000">
                <a:solidFill>
                  <a:schemeClr val="dk1"/>
                </a:solidFill>
                <a:latin typeface="Oswald"/>
                <a:ea typeface="Oswald"/>
                <a:cs typeface="Oswald"/>
                <a:sym typeface="Oswald"/>
              </a:rPr>
              <a:t> со значением </a:t>
            </a:r>
            <a:r>
              <a:rPr lang="uk" sz="1000">
                <a:solidFill>
                  <a:schemeClr val="dk1"/>
                </a:solidFill>
                <a:latin typeface="Courier New"/>
                <a:ea typeface="Courier New"/>
                <a:cs typeface="Courier New"/>
                <a:sym typeface="Courier New"/>
              </a:rPr>
              <a:t>block </a:t>
            </a:r>
            <a:r>
              <a:rPr lang="uk" sz="1000">
                <a:solidFill>
                  <a:schemeClr val="dk1"/>
                </a:solidFill>
                <a:latin typeface="Oswald"/>
                <a:ea typeface="Oswald"/>
                <a:cs typeface="Oswald"/>
                <a:sym typeface="Oswald"/>
              </a:rPr>
              <a:t>(+наследует все свойства блочного элемента).</a:t>
            </a:r>
            <a:endParaRPr sz="1000">
              <a:solidFill>
                <a:srgbClr val="333333"/>
              </a:solidFill>
              <a:latin typeface="Oswald"/>
              <a:ea typeface="Oswald"/>
              <a:cs typeface="Oswald"/>
              <a:sym typeface="Oswald"/>
            </a:endParaRPr>
          </a:p>
        </p:txBody>
      </p:sp>
      <p:sp>
        <p:nvSpPr>
          <p:cNvPr id="100" name="Google Shape;100;p19"/>
          <p:cNvSpPr txBox="1"/>
          <p:nvPr>
            <p:ph type="title"/>
          </p:nvPr>
        </p:nvSpPr>
        <p:spPr>
          <a:xfrm>
            <a:off x="290475" y="2571600"/>
            <a:ext cx="8520600" cy="46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uk" sz="2000">
                <a:latin typeface="Oswald"/>
                <a:ea typeface="Oswald"/>
                <a:cs typeface="Oswald"/>
                <a:sym typeface="Oswald"/>
              </a:rPr>
              <a:t>Строчные элементы</a:t>
            </a:r>
            <a:endParaRPr sz="2000">
              <a:latin typeface="Oswald"/>
              <a:ea typeface="Oswald"/>
              <a:cs typeface="Oswald"/>
              <a:sym typeface="Oswald"/>
            </a:endParaRPr>
          </a:p>
        </p:txBody>
      </p:sp>
      <p:sp>
        <p:nvSpPr>
          <p:cNvPr id="101" name="Google Shape;101;p19"/>
          <p:cNvSpPr txBox="1"/>
          <p:nvPr>
            <p:ph idx="1" type="body"/>
          </p:nvPr>
        </p:nvSpPr>
        <p:spPr>
          <a:xfrm>
            <a:off x="269250" y="3038700"/>
            <a:ext cx="8520600" cy="202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uk" sz="1000">
                <a:solidFill>
                  <a:srgbClr val="333333"/>
                </a:solidFill>
                <a:latin typeface="Oswald"/>
                <a:ea typeface="Oswald"/>
                <a:cs typeface="Oswald"/>
                <a:sym typeface="Oswald"/>
              </a:rPr>
              <a:t>Строчными</a:t>
            </a:r>
            <a:r>
              <a:rPr lang="uk" sz="1000">
                <a:solidFill>
                  <a:srgbClr val="333333"/>
                </a:solidFill>
                <a:latin typeface="Oswald"/>
                <a:ea typeface="Oswald"/>
                <a:cs typeface="Oswald"/>
                <a:sym typeface="Oswald"/>
              </a:rPr>
              <a:t> называются такие элементы, которые являются непосредственной частью строки, у них значение свойства </a:t>
            </a:r>
            <a:r>
              <a:rPr lang="uk" sz="1000" u="sng">
                <a:solidFill>
                  <a:schemeClr val="hlink"/>
                </a:solidFill>
                <a:latin typeface="Oswald"/>
                <a:ea typeface="Oswald"/>
                <a:cs typeface="Oswald"/>
                <a:sym typeface="Oswald"/>
                <a:hlinkClick r:id="rId3"/>
              </a:rPr>
              <a:t>display</a:t>
            </a:r>
            <a:r>
              <a:rPr lang="uk" sz="1000">
                <a:solidFill>
                  <a:srgbClr val="333333"/>
                </a:solidFill>
                <a:latin typeface="Oswald"/>
                <a:ea typeface="Oswald"/>
                <a:cs typeface="Oswald"/>
                <a:sym typeface="Oswald"/>
              </a:rPr>
              <a:t> установлено как inline.</a:t>
            </a:r>
            <a:endParaRPr sz="1000">
              <a:solidFill>
                <a:srgbClr val="333333"/>
              </a:solidFill>
              <a:latin typeface="Oswald"/>
              <a:ea typeface="Oswald"/>
              <a:cs typeface="Oswald"/>
              <a:sym typeface="Oswald"/>
            </a:endParaRPr>
          </a:p>
          <a:p>
            <a:pPr indent="0" lvl="0" marL="0" rtl="0" algn="l">
              <a:lnSpc>
                <a:spcPct val="100000"/>
              </a:lnSpc>
              <a:spcBef>
                <a:spcPts val="1600"/>
              </a:spcBef>
              <a:spcAft>
                <a:spcPts val="0"/>
              </a:spcAft>
              <a:buClr>
                <a:schemeClr val="dk1"/>
              </a:buClr>
              <a:buSzPts val="1100"/>
              <a:buFont typeface="Arial"/>
              <a:buNone/>
            </a:pPr>
            <a:r>
              <a:rPr lang="uk" sz="1000">
                <a:solidFill>
                  <a:schemeClr val="dk1"/>
                </a:solidFill>
                <a:latin typeface="Oswald"/>
                <a:ea typeface="Oswald"/>
                <a:cs typeface="Oswald"/>
                <a:sym typeface="Oswald"/>
              </a:rPr>
              <a:t>Элементы в основном они используются для изменения вида текста или его смыслового выделения. Характерные </a:t>
            </a:r>
            <a:r>
              <a:rPr b="1" lang="uk" sz="1000">
                <a:solidFill>
                  <a:schemeClr val="dk1"/>
                </a:solidFill>
                <a:latin typeface="Oswald"/>
                <a:ea typeface="Oswald"/>
                <a:cs typeface="Oswald"/>
                <a:sym typeface="Oswald"/>
              </a:rPr>
              <a:t>особенности строчных элементов:</a:t>
            </a:r>
            <a:endParaRPr b="1" sz="1000">
              <a:solidFill>
                <a:schemeClr val="dk1"/>
              </a:solidFill>
              <a:latin typeface="Oswald"/>
              <a:ea typeface="Oswald"/>
              <a:cs typeface="Oswald"/>
              <a:sym typeface="Oswald"/>
            </a:endParaRPr>
          </a:p>
          <a:p>
            <a:pPr indent="-292100" lvl="0" marL="457200" rtl="0" algn="l">
              <a:spcBef>
                <a:spcPts val="160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Свойства, связанные с размерами (</a:t>
            </a:r>
            <a:r>
              <a:rPr lang="uk" sz="1000">
                <a:solidFill>
                  <a:schemeClr val="dk1"/>
                </a:solidFill>
                <a:latin typeface="Courier New"/>
                <a:ea typeface="Courier New"/>
                <a:cs typeface="Courier New"/>
                <a:sym typeface="Courier New"/>
              </a:rPr>
              <a:t>width, height</a:t>
            </a:r>
            <a:r>
              <a:rPr lang="uk" sz="1000">
                <a:solidFill>
                  <a:schemeClr val="dk1"/>
                </a:solidFill>
                <a:latin typeface="Oswald"/>
                <a:ea typeface="Oswald"/>
                <a:cs typeface="Oswald"/>
                <a:sym typeface="Oswald"/>
              </a:rPr>
              <a:t>), </a:t>
            </a:r>
            <a:r>
              <a:rPr lang="uk" sz="1000">
                <a:solidFill>
                  <a:schemeClr val="dk1"/>
                </a:solidFill>
                <a:latin typeface="Oswald"/>
                <a:ea typeface="Oswald"/>
                <a:cs typeface="Oswald"/>
                <a:sym typeface="Oswald"/>
              </a:rPr>
              <a:t>неприменимы</a:t>
            </a:r>
            <a:r>
              <a:rPr lang="uk" sz="1000">
                <a:solidFill>
                  <a:schemeClr val="dk1"/>
                </a:solidFill>
                <a:latin typeface="Oswald"/>
                <a:ea typeface="Oswald"/>
                <a:cs typeface="Oswald"/>
                <a:sym typeface="Oswald"/>
              </a:rPr>
              <a:t>: их размер связан с их содержимым</a:t>
            </a:r>
            <a:endParaRPr sz="1000">
              <a:solidFill>
                <a:schemeClr val="dk1"/>
              </a:solidFill>
              <a:latin typeface="Oswald"/>
              <a:ea typeface="Oswald"/>
              <a:cs typeface="Oswald"/>
              <a:sym typeface="Oswald"/>
            </a:endParaRPr>
          </a:p>
          <a:p>
            <a:pPr indent="-292100" lvl="0" marL="457200" rtl="0" algn="l">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Размер элемента равен его содержимому плюс значения </a:t>
            </a:r>
            <a:r>
              <a:rPr lang="uk" sz="1000">
                <a:solidFill>
                  <a:schemeClr val="dk1"/>
                </a:solidFill>
                <a:latin typeface="Courier New"/>
                <a:ea typeface="Courier New"/>
                <a:cs typeface="Courier New"/>
                <a:sym typeface="Courier New"/>
              </a:rPr>
              <a:t>margin, border</a:t>
            </a:r>
            <a:r>
              <a:rPr lang="uk" sz="1000">
                <a:solidFill>
                  <a:schemeClr val="dk1"/>
                </a:solidFill>
                <a:latin typeface="Oswald"/>
                <a:ea typeface="Oswald"/>
                <a:cs typeface="Oswald"/>
                <a:sym typeface="Oswald"/>
              </a:rPr>
              <a:t> и </a:t>
            </a:r>
            <a:r>
              <a:rPr lang="uk" sz="1000">
                <a:solidFill>
                  <a:schemeClr val="dk1"/>
                </a:solidFill>
                <a:latin typeface="Courier New"/>
                <a:ea typeface="Courier New"/>
                <a:cs typeface="Courier New"/>
                <a:sym typeface="Courier New"/>
              </a:rPr>
              <a:t>padding</a:t>
            </a:r>
            <a:r>
              <a:rPr lang="uk" sz="1000">
                <a:solidFill>
                  <a:schemeClr val="dk1"/>
                </a:solidFill>
                <a:latin typeface="Oswald"/>
                <a:ea typeface="Oswald"/>
                <a:cs typeface="Oswald"/>
                <a:sym typeface="Oswald"/>
              </a:rPr>
              <a:t>. </a:t>
            </a:r>
            <a:r>
              <a:rPr b="1" i="1" lang="uk" sz="1000">
                <a:solidFill>
                  <a:schemeClr val="dk1"/>
                </a:solidFill>
                <a:latin typeface="Oswald"/>
                <a:ea typeface="Oswald"/>
                <a:cs typeface="Oswald"/>
                <a:sym typeface="Oswald"/>
              </a:rPr>
              <a:t>Заметьте одну особенность</a:t>
            </a:r>
            <a:r>
              <a:rPr lang="uk" sz="1000">
                <a:solidFill>
                  <a:schemeClr val="dk1"/>
                </a:solidFill>
                <a:latin typeface="Oswald"/>
                <a:ea typeface="Oswald"/>
                <a:cs typeface="Oswald"/>
                <a:sym typeface="Oswald"/>
              </a:rPr>
              <a:t> — для строчных элементов </a:t>
            </a:r>
            <a:r>
              <a:rPr i="1" lang="uk" sz="1000">
                <a:solidFill>
                  <a:schemeClr val="dk1"/>
                </a:solidFill>
                <a:latin typeface="Courier New"/>
                <a:ea typeface="Courier New"/>
                <a:cs typeface="Courier New"/>
                <a:sym typeface="Courier New"/>
              </a:rPr>
              <a:t>margin</a:t>
            </a:r>
            <a:r>
              <a:rPr lang="uk" sz="1000">
                <a:solidFill>
                  <a:schemeClr val="dk1"/>
                </a:solidFill>
                <a:latin typeface="Courier New"/>
                <a:ea typeface="Courier New"/>
                <a:cs typeface="Courier New"/>
                <a:sym typeface="Courier New"/>
              </a:rPr>
              <a:t> </a:t>
            </a:r>
            <a:r>
              <a:rPr lang="uk" sz="1000">
                <a:solidFill>
                  <a:schemeClr val="dk1"/>
                </a:solidFill>
                <a:latin typeface="Oswald"/>
                <a:ea typeface="Oswald"/>
                <a:cs typeface="Oswald"/>
                <a:sym typeface="Oswald"/>
              </a:rPr>
              <a:t>работает только по горизонтали, но никак не вертикали. Таким образом, свойства margin-top и margin-bottom не действуют</a:t>
            </a:r>
            <a:endParaRPr sz="1000">
              <a:solidFill>
                <a:schemeClr val="dk1"/>
              </a:solidFill>
              <a:latin typeface="Oswald"/>
              <a:ea typeface="Oswald"/>
              <a:cs typeface="Oswald"/>
              <a:sym typeface="Oswald"/>
            </a:endParaRPr>
          </a:p>
          <a:p>
            <a:pPr indent="-292100" lvl="0" marL="457200" rtl="0" algn="l">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Срочные элементы переносятся на другую строку при необходимости.</a:t>
            </a:r>
            <a:endParaRPr sz="1000">
              <a:solidFill>
                <a:schemeClr val="dk1"/>
              </a:solidFill>
              <a:latin typeface="Oswald"/>
              <a:ea typeface="Oswald"/>
              <a:cs typeface="Oswald"/>
              <a:sym typeface="Oswald"/>
            </a:endParaRPr>
          </a:p>
          <a:p>
            <a:pPr indent="-292100" lvl="0" marL="457200" rtl="0" algn="l">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Можно выравнивать по вертикали с помощью свойства </a:t>
            </a:r>
            <a:r>
              <a:rPr lang="uk" sz="1000">
                <a:solidFill>
                  <a:schemeClr val="dk1"/>
                </a:solidFill>
                <a:latin typeface="Courier New"/>
                <a:ea typeface="Courier New"/>
                <a:cs typeface="Courier New"/>
                <a:sym typeface="Courier New"/>
              </a:rPr>
              <a:t>vertical-align</a:t>
            </a:r>
            <a:r>
              <a:rPr lang="uk" sz="1000">
                <a:solidFill>
                  <a:schemeClr val="dk1"/>
                </a:solidFill>
                <a:latin typeface="Oswald"/>
                <a:ea typeface="Oswald"/>
                <a:cs typeface="Oswald"/>
                <a:sym typeface="Oswald"/>
              </a:rPr>
              <a:t>. Свойство </a:t>
            </a:r>
            <a:r>
              <a:rPr i="1" lang="uk" sz="1000">
                <a:solidFill>
                  <a:schemeClr val="dk1"/>
                </a:solidFill>
                <a:latin typeface="Courier New"/>
                <a:ea typeface="Courier New"/>
                <a:cs typeface="Courier New"/>
                <a:sym typeface="Courier New"/>
              </a:rPr>
              <a:t>vertical-align</a:t>
            </a:r>
            <a:r>
              <a:rPr lang="uk" sz="1000">
                <a:solidFill>
                  <a:schemeClr val="dk1"/>
                </a:solidFill>
                <a:latin typeface="Oswald"/>
                <a:ea typeface="Oswald"/>
                <a:cs typeface="Oswald"/>
                <a:sym typeface="Oswald"/>
              </a:rPr>
              <a:t> выравнивает элементы относительно друг друга по вертикали, что позволяет задавать выравнивание содержимого ячеек таблицы, задавать положение блоков и др.</a:t>
            </a:r>
            <a:endParaRPr sz="1000">
              <a:solidFill>
                <a:schemeClr val="dk1"/>
              </a:solidFill>
              <a:latin typeface="Oswald"/>
              <a:ea typeface="Oswald"/>
              <a:cs typeface="Oswald"/>
              <a:sym typeface="Oswald"/>
            </a:endParaRPr>
          </a:p>
          <a:p>
            <a:pPr indent="0" lvl="0" marL="0" rtl="0" algn="l">
              <a:lnSpc>
                <a:spcPct val="100000"/>
              </a:lnSpc>
              <a:spcBef>
                <a:spcPts val="1200"/>
              </a:spcBef>
              <a:spcAft>
                <a:spcPts val="1600"/>
              </a:spcAft>
              <a:buNone/>
            </a:pPr>
            <a:r>
              <a:t/>
            </a:r>
            <a:endParaRPr sz="1000">
              <a:solidFill>
                <a:srgbClr val="333333"/>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269250" y="0"/>
            <a:ext cx="8520600" cy="46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uk" sz="2000">
                <a:latin typeface="Oswald"/>
                <a:ea typeface="Oswald"/>
                <a:cs typeface="Oswald"/>
                <a:sym typeface="Oswald"/>
              </a:rPr>
              <a:t>Строчно-блочные элементы</a:t>
            </a:r>
            <a:endParaRPr sz="3400">
              <a:latin typeface="Oswald"/>
              <a:ea typeface="Oswald"/>
              <a:cs typeface="Oswald"/>
              <a:sym typeface="Oswald"/>
            </a:endParaRPr>
          </a:p>
        </p:txBody>
      </p:sp>
      <p:sp>
        <p:nvSpPr>
          <p:cNvPr id="107" name="Google Shape;107;p20"/>
          <p:cNvSpPr txBox="1"/>
          <p:nvPr>
            <p:ph idx="1" type="body"/>
          </p:nvPr>
        </p:nvSpPr>
        <p:spPr>
          <a:xfrm>
            <a:off x="311700" y="551100"/>
            <a:ext cx="8520600" cy="380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uk" sz="1000">
                <a:solidFill>
                  <a:srgbClr val="333333"/>
                </a:solidFill>
                <a:latin typeface="Oswald"/>
                <a:ea typeface="Oswald"/>
                <a:cs typeface="Oswald"/>
                <a:sym typeface="Oswald"/>
              </a:rPr>
              <a:t>Строчно-блочные элементы сочетают преимущества строчных и блочных элементов.</a:t>
            </a:r>
            <a:endParaRPr sz="1000">
              <a:solidFill>
                <a:srgbClr val="333333"/>
              </a:solidFill>
              <a:latin typeface="Oswald"/>
              <a:ea typeface="Oswald"/>
              <a:cs typeface="Oswald"/>
              <a:sym typeface="Oswald"/>
            </a:endParaRPr>
          </a:p>
          <a:p>
            <a:pPr indent="0" lvl="0" marL="0" rtl="0" algn="l">
              <a:lnSpc>
                <a:spcPct val="100000"/>
              </a:lnSpc>
              <a:spcBef>
                <a:spcPts val="1600"/>
              </a:spcBef>
              <a:spcAft>
                <a:spcPts val="0"/>
              </a:spcAft>
              <a:buClr>
                <a:schemeClr val="dk1"/>
              </a:buClr>
              <a:buSzPts val="1100"/>
              <a:buFont typeface="Arial"/>
              <a:buNone/>
            </a:pPr>
            <a:r>
              <a:rPr lang="uk" sz="1000">
                <a:solidFill>
                  <a:schemeClr val="dk1"/>
                </a:solidFill>
                <a:latin typeface="Oswald"/>
                <a:ea typeface="Oswald"/>
                <a:cs typeface="Oswald"/>
                <a:sym typeface="Oswald"/>
              </a:rPr>
              <a:t>Характеристики этих элементов следующие:</a:t>
            </a:r>
            <a:endParaRPr sz="1000">
              <a:solidFill>
                <a:schemeClr val="dk1"/>
              </a:solidFill>
              <a:latin typeface="Oswald"/>
              <a:ea typeface="Oswald"/>
              <a:cs typeface="Oswald"/>
              <a:sym typeface="Oswald"/>
            </a:endParaRPr>
          </a:p>
          <a:p>
            <a:pPr indent="-292100" lvl="0" marL="457200" rtl="0" algn="l">
              <a:spcBef>
                <a:spcPts val="160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Высота и ширина элемента вычисляется браузером автоматически, исходя из содержимого блока.</a:t>
            </a:r>
            <a:endParaRPr sz="1000">
              <a:solidFill>
                <a:schemeClr val="dk1"/>
              </a:solidFill>
              <a:latin typeface="Oswald"/>
              <a:ea typeface="Oswald"/>
              <a:cs typeface="Oswald"/>
              <a:sym typeface="Oswald"/>
            </a:endParaRPr>
          </a:p>
          <a:p>
            <a:pPr indent="-292100" lvl="0" marL="457200" rtl="0" algn="l">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Размеры содержимого можно устанавливать через свойства </a:t>
            </a:r>
            <a:r>
              <a:rPr lang="uk" sz="1000">
                <a:solidFill>
                  <a:schemeClr val="dk1"/>
                </a:solidFill>
                <a:latin typeface="Courier New"/>
                <a:ea typeface="Courier New"/>
                <a:cs typeface="Courier New"/>
                <a:sym typeface="Courier New"/>
              </a:rPr>
              <a:t>width </a:t>
            </a:r>
            <a:r>
              <a:rPr lang="uk" sz="1000">
                <a:solidFill>
                  <a:schemeClr val="dk1"/>
                </a:solidFill>
                <a:latin typeface="Oswald"/>
                <a:ea typeface="Oswald"/>
                <a:cs typeface="Oswald"/>
                <a:sym typeface="Oswald"/>
              </a:rPr>
              <a:t>и </a:t>
            </a:r>
            <a:r>
              <a:rPr lang="uk" sz="1000">
                <a:solidFill>
                  <a:schemeClr val="dk1"/>
                </a:solidFill>
                <a:latin typeface="Courier New"/>
                <a:ea typeface="Courier New"/>
                <a:cs typeface="Courier New"/>
                <a:sym typeface="Courier New"/>
              </a:rPr>
              <a:t>height</a:t>
            </a:r>
            <a:r>
              <a:rPr lang="uk" sz="1000">
                <a:solidFill>
                  <a:schemeClr val="dk1"/>
                </a:solidFill>
                <a:latin typeface="Oswald"/>
                <a:ea typeface="Oswald"/>
                <a:cs typeface="Oswald"/>
                <a:sym typeface="Oswald"/>
              </a:rPr>
              <a:t>.</a:t>
            </a:r>
            <a:endParaRPr sz="1000">
              <a:solidFill>
                <a:schemeClr val="dk1"/>
              </a:solidFill>
              <a:latin typeface="Oswald"/>
              <a:ea typeface="Oswald"/>
              <a:cs typeface="Oswald"/>
              <a:sym typeface="Oswald"/>
            </a:endParaRPr>
          </a:p>
          <a:p>
            <a:pPr indent="-292100" lvl="0" marL="457200" rtl="0" algn="l">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Ширина блока получается сложением значений </a:t>
            </a:r>
            <a:r>
              <a:rPr lang="uk" sz="1000">
                <a:solidFill>
                  <a:schemeClr val="dk1"/>
                </a:solidFill>
                <a:latin typeface="Courier New"/>
                <a:ea typeface="Courier New"/>
                <a:cs typeface="Courier New"/>
                <a:sym typeface="Courier New"/>
              </a:rPr>
              <a:t>margin-left, margin-right, width, border</a:t>
            </a:r>
            <a:r>
              <a:rPr lang="uk" sz="1000">
                <a:solidFill>
                  <a:schemeClr val="dk1"/>
                </a:solidFill>
                <a:latin typeface="Oswald"/>
                <a:ea typeface="Oswald"/>
                <a:cs typeface="Oswald"/>
                <a:sym typeface="Oswald"/>
              </a:rPr>
              <a:t>, и </a:t>
            </a:r>
            <a:r>
              <a:rPr lang="uk" sz="1000">
                <a:solidFill>
                  <a:schemeClr val="dk1"/>
                </a:solidFill>
                <a:latin typeface="Courier New"/>
                <a:ea typeface="Courier New"/>
                <a:cs typeface="Courier New"/>
                <a:sym typeface="Courier New"/>
              </a:rPr>
              <a:t>padding-left, padding-right.</a:t>
            </a:r>
            <a:endParaRPr sz="1000">
              <a:solidFill>
                <a:schemeClr val="dk1"/>
              </a:solidFill>
              <a:latin typeface="Courier New"/>
              <a:ea typeface="Courier New"/>
              <a:cs typeface="Courier New"/>
              <a:sym typeface="Courier New"/>
            </a:endParaRPr>
          </a:p>
          <a:p>
            <a:pPr indent="-292100" lvl="0" marL="457200" rtl="0" algn="l">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Высота блока получается сложением значений </a:t>
            </a:r>
            <a:r>
              <a:rPr lang="uk" sz="1000">
                <a:solidFill>
                  <a:schemeClr val="dk1"/>
                </a:solidFill>
                <a:latin typeface="Courier New"/>
                <a:ea typeface="Courier New"/>
                <a:cs typeface="Courier New"/>
                <a:sym typeface="Courier New"/>
              </a:rPr>
              <a:t>height, margin-top, margin-bottom, border и padding-top, padding-bottom.</a:t>
            </a:r>
            <a:endParaRPr sz="1000">
              <a:solidFill>
                <a:schemeClr val="dk1"/>
              </a:solidFill>
              <a:latin typeface="Courier New"/>
              <a:ea typeface="Courier New"/>
              <a:cs typeface="Courier New"/>
              <a:sym typeface="Courier New"/>
            </a:endParaRPr>
          </a:p>
          <a:p>
            <a:pPr indent="-292100" lvl="0" marL="457200" rtl="0" algn="l">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Несколько элементов идущих подряд располагаются на одной строке и переносятся на другую строку при необходимости.</a:t>
            </a:r>
            <a:endParaRPr sz="1000">
              <a:solidFill>
                <a:schemeClr val="dk1"/>
              </a:solidFill>
              <a:latin typeface="Oswald"/>
              <a:ea typeface="Oswald"/>
              <a:cs typeface="Oswald"/>
              <a:sym typeface="Oswald"/>
            </a:endParaRPr>
          </a:p>
          <a:p>
            <a:pPr indent="-292100" lvl="0" marL="457200" rtl="0" algn="l">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Элементы можно выравнивать по вертикали с помощью свойства </a:t>
            </a:r>
            <a:r>
              <a:rPr i="1" lang="uk" sz="1000">
                <a:solidFill>
                  <a:schemeClr val="dk1"/>
                </a:solidFill>
                <a:latin typeface="Courier New"/>
                <a:ea typeface="Courier New"/>
                <a:cs typeface="Courier New"/>
                <a:sym typeface="Courier New"/>
              </a:rPr>
              <a:t>vertical-align</a:t>
            </a:r>
            <a:r>
              <a:rPr lang="uk"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292100" lvl="0" marL="457200" rtl="0" algn="l">
              <a:spcBef>
                <a:spcPts val="0"/>
              </a:spcBef>
              <a:spcAft>
                <a:spcPts val="0"/>
              </a:spcAft>
              <a:buClr>
                <a:schemeClr val="dk1"/>
              </a:buClr>
              <a:buSzPts val="1000"/>
              <a:buFont typeface="Oswald"/>
              <a:buAutoNum type="arabicPeriod"/>
            </a:pPr>
            <a:r>
              <a:rPr lang="uk" sz="1000">
                <a:solidFill>
                  <a:schemeClr val="dk1"/>
                </a:solidFill>
                <a:latin typeface="Oswald"/>
                <a:ea typeface="Oswald"/>
                <a:cs typeface="Oswald"/>
                <a:sym typeface="Oswald"/>
              </a:rPr>
              <a:t>Перенос текста в коде считается за пробел.Строчно-блочный элемент можно определить, задав ему в стилях соответствующее свойство:</a:t>
            </a:r>
            <a:endParaRPr sz="1000">
              <a:solidFill>
                <a:schemeClr val="dk1"/>
              </a:solidFill>
              <a:latin typeface="Oswald"/>
              <a:ea typeface="Oswald"/>
              <a:cs typeface="Oswald"/>
              <a:sym typeface="Oswald"/>
            </a:endParaRPr>
          </a:p>
          <a:p>
            <a:pPr indent="0" lvl="0" marL="0" rtl="0" algn="l">
              <a:lnSpc>
                <a:spcPct val="100000"/>
              </a:lnSpc>
              <a:spcBef>
                <a:spcPts val="1200"/>
              </a:spcBef>
              <a:spcAft>
                <a:spcPts val="0"/>
              </a:spcAft>
              <a:buNone/>
            </a:pPr>
            <a:r>
              <a:rPr lang="uk" sz="1300">
                <a:solidFill>
                  <a:srgbClr val="3182BD"/>
                </a:solidFill>
                <a:latin typeface="Courier New"/>
                <a:ea typeface="Courier New"/>
                <a:cs typeface="Courier New"/>
                <a:sym typeface="Courier New"/>
              </a:rPr>
              <a:t>.btn</a:t>
            </a:r>
            <a:r>
              <a:rPr lang="uk"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uk" sz="1300">
                <a:solidFill>
                  <a:schemeClr val="dk1"/>
                </a:solidFill>
                <a:latin typeface="Courier New"/>
                <a:ea typeface="Courier New"/>
                <a:cs typeface="Courier New"/>
                <a:sym typeface="Courier New"/>
              </a:rPr>
              <a:t>    </a:t>
            </a:r>
            <a:r>
              <a:rPr lang="uk" sz="1300">
                <a:solidFill>
                  <a:srgbClr val="E6550D"/>
                </a:solidFill>
                <a:latin typeface="Courier New"/>
                <a:ea typeface="Courier New"/>
                <a:cs typeface="Courier New"/>
                <a:sym typeface="Courier New"/>
              </a:rPr>
              <a:t>display</a:t>
            </a:r>
            <a:r>
              <a:rPr lang="uk" sz="1300">
                <a:solidFill>
                  <a:schemeClr val="dk1"/>
                </a:solidFill>
                <a:latin typeface="Courier New"/>
                <a:ea typeface="Courier New"/>
                <a:cs typeface="Courier New"/>
                <a:sym typeface="Courier New"/>
              </a:rPr>
              <a:t>: inline-block;   </a:t>
            </a:r>
            <a:endParaRPr sz="1300">
              <a:solidFill>
                <a:schemeClr val="dk1"/>
              </a:solidFill>
              <a:latin typeface="Courier New"/>
              <a:ea typeface="Courier New"/>
              <a:cs typeface="Courier New"/>
              <a:sym typeface="Courier New"/>
            </a:endParaRPr>
          </a:p>
          <a:p>
            <a:pPr indent="0" lvl="0" marL="0" marR="76200" rtl="0" algn="l">
              <a:spcBef>
                <a:spcPts val="1600"/>
              </a:spcBef>
              <a:spcAft>
                <a:spcPts val="0"/>
              </a:spcAft>
              <a:buNone/>
            </a:pPr>
            <a:r>
              <a:rPr lang="uk"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0" lvl="0" marL="0" rtl="0" algn="l">
              <a:lnSpc>
                <a:spcPct val="100000"/>
              </a:lnSpc>
              <a:spcBef>
                <a:spcPts val="1200"/>
              </a:spcBef>
              <a:spcAft>
                <a:spcPts val="1600"/>
              </a:spcAft>
              <a:buNone/>
            </a:pPr>
            <a:r>
              <a:t/>
            </a:r>
            <a:endParaRPr sz="1300">
              <a:solidFill>
                <a:srgbClr val="333333"/>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uk">
                <a:latin typeface="Oswald"/>
                <a:ea typeface="Oswald"/>
                <a:cs typeface="Oswald"/>
                <a:sym typeface="Oswald"/>
              </a:rPr>
              <a:t>Поток документа</a:t>
            </a:r>
            <a:endParaRPr>
              <a:latin typeface="Oswald"/>
              <a:ea typeface="Oswald"/>
              <a:cs typeface="Oswald"/>
              <a:sym typeface="Oswald"/>
            </a:endParaRPr>
          </a:p>
        </p:txBody>
      </p:sp>
      <p:sp>
        <p:nvSpPr>
          <p:cNvPr id="113" name="Google Shape;113;p21"/>
          <p:cNvSpPr txBox="1"/>
          <p:nvPr>
            <p:ph idx="1" type="body"/>
          </p:nvPr>
        </p:nvSpPr>
        <p:spPr>
          <a:xfrm>
            <a:off x="311700" y="572700"/>
            <a:ext cx="8520600" cy="17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1100">
                <a:solidFill>
                  <a:schemeClr val="dk1"/>
                </a:solidFill>
                <a:latin typeface="Oswald"/>
                <a:ea typeface="Oswald"/>
                <a:cs typeface="Oswald"/>
                <a:sym typeface="Oswald"/>
              </a:rPr>
              <a:t>Нормальный /базовый поток </a:t>
            </a:r>
            <a:r>
              <a:rPr b="1" i="1" lang="uk" sz="1100">
                <a:solidFill>
                  <a:schemeClr val="dk1"/>
                </a:solidFill>
                <a:latin typeface="Oswald"/>
                <a:ea typeface="Oswald"/>
                <a:cs typeface="Oswald"/>
                <a:sym typeface="Oswald"/>
              </a:rPr>
              <a:t>(normal flow)</a:t>
            </a:r>
            <a:r>
              <a:rPr lang="uk" sz="1100">
                <a:solidFill>
                  <a:schemeClr val="dk1"/>
                </a:solidFill>
                <a:latin typeface="Oswald"/>
                <a:ea typeface="Oswald"/>
                <a:cs typeface="Oswald"/>
                <a:sym typeface="Oswald"/>
              </a:rPr>
              <a:t> - это способ, которым элементы страницы располагаются на веб-странице по умолчанию,Элементы на веб-странице располагаются в нормальном потоке, если вы не применили к ним ни единого CSS для изменения их поведения.По умолчанию содержимое элемента уровня блока (display: block) составляет 100% от ширины его родительского элемента и столь же высок, как и его содержимое.Даже без какого-либо применения CSS, </a:t>
            </a:r>
            <a:r>
              <a:rPr b="1" i="1" lang="uk" sz="1100">
                <a:solidFill>
                  <a:schemeClr val="dk1"/>
                </a:solidFill>
                <a:latin typeface="Oswald"/>
                <a:ea typeface="Oswald"/>
                <a:cs typeface="Oswald"/>
                <a:sym typeface="Oswald"/>
              </a:rPr>
              <a:t>HTML-документ уже содержит свои собственные правила</a:t>
            </a:r>
            <a:r>
              <a:rPr lang="uk" sz="1100">
                <a:solidFill>
                  <a:schemeClr val="dk1"/>
                </a:solidFill>
                <a:latin typeface="Oswald"/>
                <a:ea typeface="Oswald"/>
                <a:cs typeface="Oswald"/>
                <a:sym typeface="Oswald"/>
              </a:rPr>
              <a:t>:</a:t>
            </a:r>
            <a:endParaRPr sz="1100">
              <a:solidFill>
                <a:schemeClr val="dk1"/>
              </a:solidFill>
              <a:latin typeface="Oswald"/>
              <a:ea typeface="Oswald"/>
              <a:cs typeface="Oswald"/>
              <a:sym typeface="Oswald"/>
            </a:endParaRPr>
          </a:p>
          <a:p>
            <a:pPr indent="-298450" lvl="0" marL="457200" rtl="0" algn="l">
              <a:spcBef>
                <a:spcPts val="1600"/>
              </a:spcBef>
              <a:spcAft>
                <a:spcPts val="0"/>
              </a:spcAft>
              <a:buClr>
                <a:schemeClr val="dk1"/>
              </a:buClr>
              <a:buSzPts val="1100"/>
              <a:buChar char="●"/>
            </a:pPr>
            <a:r>
              <a:rPr b="1" lang="uk" sz="1100">
                <a:solidFill>
                  <a:schemeClr val="dk1"/>
                </a:solidFill>
                <a:latin typeface="Oswald"/>
                <a:ea typeface="Oswald"/>
                <a:cs typeface="Oswald"/>
                <a:sym typeface="Oswald"/>
              </a:rPr>
              <a:t>изменчивость</a:t>
            </a:r>
            <a:r>
              <a:rPr lang="uk" sz="1100">
                <a:solidFill>
                  <a:schemeClr val="dk1"/>
                </a:solidFill>
                <a:latin typeface="Oswald"/>
                <a:ea typeface="Oswald"/>
                <a:cs typeface="Oswald"/>
                <a:sym typeface="Oswald"/>
              </a:rPr>
              <a:t>: как содержимое адаптируется к размерам браузера;</a:t>
            </a:r>
            <a:endParaRPr sz="1100">
              <a:solidFill>
                <a:schemeClr val="dk1"/>
              </a:solidFill>
              <a:latin typeface="Oswald"/>
              <a:ea typeface="Oswald"/>
              <a:cs typeface="Oswald"/>
              <a:sym typeface="Oswald"/>
            </a:endParaRPr>
          </a:p>
          <a:p>
            <a:pPr indent="-298450" lvl="0" marL="457200" rtl="0" algn="l">
              <a:spcBef>
                <a:spcPts val="0"/>
              </a:spcBef>
              <a:spcAft>
                <a:spcPts val="0"/>
              </a:spcAft>
              <a:buClr>
                <a:schemeClr val="dk1"/>
              </a:buClr>
              <a:buSzPts val="1100"/>
              <a:buChar char="●"/>
            </a:pPr>
            <a:r>
              <a:rPr b="1" lang="uk" sz="1100">
                <a:solidFill>
                  <a:schemeClr val="dk1"/>
                </a:solidFill>
                <a:latin typeface="Oswald"/>
                <a:ea typeface="Oswald"/>
                <a:cs typeface="Oswald"/>
                <a:sym typeface="Oswald"/>
              </a:rPr>
              <a:t>очередность</a:t>
            </a:r>
            <a:r>
              <a:rPr lang="uk" sz="1100">
                <a:solidFill>
                  <a:schemeClr val="dk1"/>
                </a:solidFill>
                <a:latin typeface="Oswald"/>
                <a:ea typeface="Oswald"/>
                <a:cs typeface="Oswald"/>
                <a:sym typeface="Oswald"/>
              </a:rPr>
              <a:t>: порядок, в котором появляются элементы;</a:t>
            </a:r>
            <a:endParaRPr sz="1100">
              <a:solidFill>
                <a:schemeClr val="dk1"/>
              </a:solidFill>
              <a:latin typeface="Oswald"/>
              <a:ea typeface="Oswald"/>
              <a:cs typeface="Oswald"/>
              <a:sym typeface="Oswald"/>
            </a:endParaRPr>
          </a:p>
          <a:p>
            <a:pPr indent="-298450" lvl="0" marL="457200" rtl="0" algn="l">
              <a:spcBef>
                <a:spcPts val="0"/>
              </a:spcBef>
              <a:spcAft>
                <a:spcPts val="0"/>
              </a:spcAft>
              <a:buClr>
                <a:schemeClr val="dk1"/>
              </a:buClr>
              <a:buSzPts val="1100"/>
              <a:buChar char="●"/>
            </a:pPr>
            <a:r>
              <a:rPr b="1" lang="uk" sz="1100">
                <a:solidFill>
                  <a:schemeClr val="dk1"/>
                </a:solidFill>
                <a:latin typeface="Oswald"/>
                <a:ea typeface="Oswald"/>
                <a:cs typeface="Oswald"/>
                <a:sym typeface="Oswald"/>
              </a:rPr>
              <a:t>наложение</a:t>
            </a:r>
            <a:r>
              <a:rPr lang="uk" sz="1100">
                <a:solidFill>
                  <a:schemeClr val="dk1"/>
                </a:solidFill>
                <a:latin typeface="Oswald"/>
                <a:ea typeface="Oswald"/>
                <a:cs typeface="Oswald"/>
                <a:sym typeface="Oswald"/>
              </a:rPr>
              <a:t>: как элементы появляются друг над другом.</a:t>
            </a:r>
            <a:endParaRPr sz="1100">
              <a:solidFill>
                <a:schemeClr val="dk1"/>
              </a:solidFill>
              <a:latin typeface="Oswald"/>
              <a:ea typeface="Oswald"/>
              <a:cs typeface="Oswald"/>
              <a:sym typeface="Oswald"/>
            </a:endParaRPr>
          </a:p>
          <a:p>
            <a:pPr indent="0" lvl="0" marL="0" rtl="0" algn="l">
              <a:spcBef>
                <a:spcPts val="1200"/>
              </a:spcBef>
              <a:spcAft>
                <a:spcPts val="1600"/>
              </a:spcAft>
              <a:buNone/>
            </a:pPr>
            <a:r>
              <a:t/>
            </a:r>
            <a:endParaRPr sz="1100">
              <a:latin typeface="Oswald"/>
              <a:ea typeface="Oswald"/>
              <a:cs typeface="Oswald"/>
              <a:sym typeface="Oswald"/>
            </a:endParaRPr>
          </a:p>
        </p:txBody>
      </p:sp>
      <p:pic>
        <p:nvPicPr>
          <p:cNvPr id="114" name="Google Shape;114;p21"/>
          <p:cNvPicPr preferRelativeResize="0"/>
          <p:nvPr/>
        </p:nvPicPr>
        <p:blipFill>
          <a:blip r:embed="rId3">
            <a:alphaModFix/>
          </a:blip>
          <a:stretch>
            <a:fillRect/>
          </a:stretch>
        </p:blipFill>
        <p:spPr>
          <a:xfrm>
            <a:off x="152400" y="2466000"/>
            <a:ext cx="3672872" cy="2525100"/>
          </a:xfrm>
          <a:prstGeom prst="rect">
            <a:avLst/>
          </a:prstGeom>
          <a:noFill/>
          <a:ln>
            <a:noFill/>
          </a:ln>
        </p:spPr>
      </p:pic>
      <p:pic>
        <p:nvPicPr>
          <p:cNvPr id="115" name="Google Shape;115;p21"/>
          <p:cNvPicPr preferRelativeResize="0"/>
          <p:nvPr/>
        </p:nvPicPr>
        <p:blipFill>
          <a:blip r:embed="rId4">
            <a:alphaModFix/>
          </a:blip>
          <a:stretch>
            <a:fillRect/>
          </a:stretch>
        </p:blipFill>
        <p:spPr>
          <a:xfrm>
            <a:off x="5976899" y="1988075"/>
            <a:ext cx="2552575" cy="300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