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85" r:id="rId4"/>
    <p:sldId id="286" r:id="rId5"/>
    <p:sldId id="287" r:id="rId6"/>
    <p:sldId id="288" r:id="rId7"/>
    <p:sldId id="278" r:id="rId8"/>
    <p:sldId id="279" r:id="rId9"/>
    <p:sldId id="280" r:id="rId10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2"/>
      <p:bold r:id="rId13"/>
    </p:embeddedFont>
    <p:embeddedFont>
      <p:font typeface="Inria Sans Light" panose="020B0604020202020204" charset="0"/>
      <p:regular r:id="rId14"/>
      <p:bold r:id="rId15"/>
      <p:italic r:id="rId16"/>
      <p:boldItalic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59DA38-49CE-4529-ADAD-B8A3100D18C3}">
  <a:tblStyle styleId="{A959DA38-49CE-4529-ADAD-B8A3100D1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99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8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86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43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ial_wards_of_Toky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&amp;utm_source=slidescarniv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a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tsquirrel.com/fonts/inria-s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715058" cy="17620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noProof="1">
                <a:solidFill>
                  <a:srgbClr val="FFFFFF"/>
                </a:solidFill>
              </a:rPr>
              <a:t>COURSERA </a:t>
            </a:r>
            <a:r>
              <a:rPr lang="en-US" sz="2000" noProof="1">
                <a:solidFill>
                  <a:srgbClr val="FFFFFF"/>
                </a:solidFill>
              </a:rPr>
              <a:t>CAPSTONE </a:t>
            </a:r>
            <a:r>
              <a:rPr lang="en-US" sz="2000" noProof="1" smtClean="0">
                <a:solidFill>
                  <a:srgbClr val="FFFFFF"/>
                </a:solidFill>
              </a:rPr>
              <a:t>PROJECT:</a:t>
            </a:r>
            <a:r>
              <a:rPr lang="en-US" sz="2400" noProof="1">
                <a:solidFill>
                  <a:srgbClr val="FFFFFF"/>
                </a:solidFill>
              </a:rPr>
              <a:t/>
            </a:r>
            <a:br>
              <a:rPr lang="en-US" sz="2400" noProof="1">
                <a:solidFill>
                  <a:srgbClr val="FFFFFF"/>
                </a:solidFill>
              </a:rPr>
            </a:br>
            <a:r>
              <a:rPr lang="en-US" sz="4800" noProof="1">
                <a:solidFill>
                  <a:srgbClr val="FFFFFF"/>
                </a:solidFill>
              </a:rPr>
              <a:t>Selection of a location for a Russian restaraunt in Tokyo</a:t>
            </a:r>
            <a:endParaRPr sz="48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73798" y="4317618"/>
            <a:ext cx="331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By Andrey </a:t>
            </a:r>
            <a:r>
              <a:rPr lang="en-US" dirty="0" err="1">
                <a:solidFill>
                  <a:srgbClr val="FFFFFF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Slyadnev</a:t>
            </a:r>
            <a:endParaRPr lang="en-US" dirty="0">
              <a:solidFill>
                <a:srgbClr val="FFFFFF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r>
              <a:rPr lang="en-US" dirty="0">
                <a:solidFill>
                  <a:srgbClr val="FFFFFF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August 3, 2020</a:t>
            </a:r>
            <a:endParaRPr lang="ru-RU" dirty="0">
              <a:solidFill>
                <a:srgbClr val="FFFFFF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3" y="1430150"/>
            <a:ext cx="6728401" cy="18974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/>
              <a:t>Tokyo metropolis is one of the most populous </a:t>
            </a:r>
            <a:r>
              <a:rPr lang="en-US" sz="1200" dirty="0" err="1"/>
              <a:t>metrapolian</a:t>
            </a:r>
            <a:r>
              <a:rPr lang="en-US" sz="1200" dirty="0"/>
              <a:t> areas in the word with more than 13.9 million residents as of 2019. Occupying the area of 2,194km2, it </a:t>
            </a:r>
            <a:r>
              <a:rPr lang="en-US" sz="1200" dirty="0" err="1"/>
              <a:t>consisits</a:t>
            </a:r>
            <a:r>
              <a:rPr lang="en-US" sz="1200" dirty="0"/>
              <a:t> of 23 special wards, 26 cities, 1 district and 4 </a:t>
            </a:r>
            <a:r>
              <a:rPr lang="en-US" sz="1200" dirty="0" err="1"/>
              <a:t>subprefectures</a:t>
            </a:r>
            <a:r>
              <a:rPr lang="en-US" sz="1200" dirty="0"/>
              <a:t>. The metropolis is well known for its highly developed and very competitive food service industry which has been given a considerable boost in anticipation of the 2020 Summer Olympics that Tokyo was going to </a:t>
            </a:r>
            <a:r>
              <a:rPr lang="en-US" sz="1200" dirty="0" smtClean="0"/>
              <a:t>host.</a:t>
            </a:r>
          </a:p>
          <a:p>
            <a:pPr marL="101600" indent="0">
              <a:buNone/>
            </a:pPr>
            <a:endParaRPr lang="en-US" sz="1200" dirty="0" smtClean="0"/>
          </a:p>
          <a:p>
            <a:r>
              <a:rPr lang="en-US" sz="1200" dirty="0"/>
              <a:t>The </a:t>
            </a:r>
            <a:r>
              <a:rPr lang="en-US" sz="1200" dirty="0"/>
              <a:t>purpose of this project is to acquire data on Tokyo restaurant venues, allocate venues to corresponding clusters with a focus on </a:t>
            </a:r>
            <a:r>
              <a:rPr lang="en-US" sz="1200" dirty="0" smtClean="0"/>
              <a:t>ethnic</a:t>
            </a:r>
            <a:r>
              <a:rPr lang="en-US" sz="1200" dirty="0"/>
              <a:t> </a:t>
            </a:r>
            <a:r>
              <a:rPr lang="en-US" sz="1200" dirty="0" smtClean="0"/>
              <a:t>type </a:t>
            </a:r>
            <a:r>
              <a:rPr lang="en-US" sz="1200" dirty="0"/>
              <a:t>venues. </a:t>
            </a:r>
            <a:r>
              <a:rPr lang="en-US" sz="1200" dirty="0"/>
              <a:t>In particular, this research should help understand how many Russian food restaurants are available throughout the area and if there is any room for a new Russian restaurant.</a:t>
            </a:r>
            <a:endParaRPr lang="ru-RU" sz="1200" dirty="0"/>
          </a:p>
          <a:p>
            <a:endParaRPr lang="ru-RU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/>
              <a:t>Data acquisition and wrangling</a:t>
            </a:r>
            <a:endParaRPr lang="ru-RU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3" y="1430150"/>
            <a:ext cx="6728401" cy="1443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/>
              <a:t>The initial data </a:t>
            </a:r>
            <a:r>
              <a:rPr lang="en-US" sz="1200" dirty="0" smtClean="0"/>
              <a:t>was </a:t>
            </a:r>
            <a:r>
              <a:rPr lang="en-US" sz="1200" dirty="0"/>
              <a:t>be obtained via Wikipedia, the Foursquare API and other internet </a:t>
            </a:r>
            <a:r>
              <a:rPr lang="en-US" sz="1200" dirty="0" smtClean="0"/>
              <a:t>resources.</a:t>
            </a:r>
          </a:p>
          <a:p>
            <a:pPr marL="101600" indent="0">
              <a:buNone/>
            </a:pPr>
            <a:endParaRPr lang="en-US" sz="1200" dirty="0" smtClean="0"/>
          </a:p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core data on 23 Tokyo Wards was scraped from Wikipedia, please refer to </a:t>
            </a:r>
            <a:r>
              <a:rPr lang="en-US" sz="1200" u="sng" dirty="0">
                <a:hlinkClick r:id="rId3"/>
              </a:rPr>
              <a:t>https://en.wikipedia.org/wiki/Special_wards_of_Tokyo</a:t>
            </a:r>
            <a:r>
              <a:rPr lang="en-US" sz="1200" dirty="0"/>
              <a:t>. It was, however, impossible to locate a web source containing all necessary decimal geographic coordinates. As a result, latitude and longitude of the Wards were acquired via a manual internet search, added to a separate dataset, which was then merged the Wards dataframe</a:t>
            </a:r>
            <a:endParaRPr lang="ru-RU" sz="1200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51" y="2775948"/>
            <a:ext cx="2620134" cy="14247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101" y="3758384"/>
            <a:ext cx="1216057" cy="1232716"/>
          </a:xfrm>
          <a:prstGeom prst="rect">
            <a:avLst/>
          </a:prstGeom>
        </p:spPr>
      </p:pic>
      <p:cxnSp>
        <p:nvCxnSpPr>
          <p:cNvPr id="10" name="Прямая со стрелкой 9"/>
          <p:cNvCxnSpPr>
            <a:stCxn id="7" idx="3"/>
          </p:cNvCxnSpPr>
          <p:nvPr/>
        </p:nvCxnSpPr>
        <p:spPr>
          <a:xfrm flipV="1">
            <a:off x="2960885" y="3488343"/>
            <a:ext cx="2800523" cy="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3"/>
          </p:cNvCxnSpPr>
          <p:nvPr/>
        </p:nvCxnSpPr>
        <p:spPr>
          <a:xfrm flipV="1">
            <a:off x="4356158" y="3537283"/>
            <a:ext cx="1405250" cy="83745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408" y="3097173"/>
            <a:ext cx="3233426" cy="7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/>
              <a:t>Data acquisition and wrangling</a:t>
            </a:r>
            <a:endParaRPr lang="ru-RU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3" y="1430150"/>
            <a:ext cx="6728401" cy="5685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The</a:t>
            </a:r>
            <a:r>
              <a:rPr lang="ru-RU" sz="1200" dirty="0" smtClean="0"/>
              <a:t> </a:t>
            </a:r>
            <a:r>
              <a:rPr lang="en-US" sz="1200" dirty="0"/>
              <a:t>Foursquare API was applied </a:t>
            </a:r>
            <a:r>
              <a:rPr lang="en-US" sz="1200" dirty="0" smtClean="0"/>
              <a:t>to</a:t>
            </a:r>
            <a:r>
              <a:rPr lang="ru-RU" sz="1200" dirty="0" smtClean="0"/>
              <a:t> </a:t>
            </a:r>
            <a:r>
              <a:rPr lang="en-US" sz="1200" dirty="0"/>
              <a:t>make calls for Russian restaurants</a:t>
            </a:r>
            <a:r>
              <a:rPr lang="en-US" sz="1200" dirty="0" smtClean="0"/>
              <a:t>  </a:t>
            </a:r>
            <a:r>
              <a:rPr lang="en-US" sz="1200" dirty="0"/>
              <a:t>located within a </a:t>
            </a:r>
            <a:r>
              <a:rPr lang="en-US" sz="1200" dirty="0" smtClean="0"/>
              <a:t>4,000m</a:t>
            </a:r>
            <a:r>
              <a:rPr lang="ru-RU" sz="1200" dirty="0" smtClean="0"/>
              <a:t> </a:t>
            </a:r>
            <a:r>
              <a:rPr lang="en-US" sz="1200" dirty="0"/>
              <a:t>radius of every Ward location</a:t>
            </a:r>
            <a:r>
              <a:rPr lang="en-US" sz="1200" dirty="0" smtClean="0"/>
              <a:t> </a:t>
            </a:r>
          </a:p>
          <a:p>
            <a:pPr marL="101600" indent="0">
              <a:buNone/>
            </a:pPr>
            <a:endParaRPr lang="en-US" sz="1200" dirty="0" smtClean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7" y="3258276"/>
            <a:ext cx="6504730" cy="14693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517" y="1998733"/>
            <a:ext cx="6504730" cy="1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 smtClean="0"/>
              <a:t>Study </a:t>
            </a:r>
            <a:r>
              <a:rPr lang="en-US" b="1" dirty="0"/>
              <a:t>results</a:t>
            </a:r>
            <a:endParaRPr lang="ru-RU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3" y="1430150"/>
            <a:ext cx="6728401" cy="5685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/>
              <a:t>The result of the aforementioned study was a map of the Tokyo metropolitan area with plotted Russian food venues, which makes it easy visualize their spatial </a:t>
            </a:r>
            <a:r>
              <a:rPr lang="en-US" sz="1200" dirty="0" smtClean="0"/>
              <a:t>distribution</a:t>
            </a:r>
            <a:r>
              <a:rPr lang="ru-RU" sz="1200" dirty="0"/>
              <a:t>.</a:t>
            </a:r>
            <a:endParaRPr lang="en-US" sz="1200" dirty="0" smtClean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15" y="2058394"/>
            <a:ext cx="3689084" cy="2932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0775" y="2052145"/>
            <a:ext cx="30941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At </a:t>
            </a:r>
            <a:r>
              <a:rPr lang="en-US"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this point, no machine learning techniques could be applied yet as it was difficult to acquire all the required data (e.g. </a:t>
            </a:r>
            <a:r>
              <a:rPr lang="en-US"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the total number of food and drink venues per ward). However, if these data become available, it should be possible to make a model to predict the potential growth of food and drink venues in different Tokyo wards by considering the ratio of the number of restaurants and the ward population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64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 smtClean="0"/>
              <a:t>Conclusion</a:t>
            </a:r>
            <a:endParaRPr lang="ru-RU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3" y="1430150"/>
            <a:ext cx="7086563" cy="5685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200" dirty="0"/>
              <a:t>Selecting a location for a new restaurant in a country with the highest density of restaurants/cafeteria in the world with one restaurant for each 266 people can be quite a challenge. Data analysis techniques can help significantly narrow down the problem if not solve it.</a:t>
            </a:r>
            <a:endParaRPr lang="ru-RU"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73" y="2141523"/>
            <a:ext cx="5335564" cy="27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9" name="Google Shape;459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Titles: Saira Semi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Body copy: Inria Sans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https://www.fontsquirrel.com/fonts/saira</a:t>
            </a:r>
            <a:r>
              <a:rPr lang="en" sz="1800"/>
              <a:t/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https://www.fontsquirrel.com/fonts/inria-sans</a:t>
            </a:r>
            <a:r>
              <a:rPr lang="en" sz="1800"/>
              <a:t/>
            </a:r>
            <a:br>
              <a:rPr lang="en" sz="1800"/>
            </a:br>
            <a:endParaRPr sz="1800" b="1">
              <a:solidFill>
                <a:srgbClr val="3D85C6"/>
              </a:solidFill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1207850" y="3799775"/>
            <a:ext cx="6728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538</Words>
  <Application>Microsoft Office PowerPoint</Application>
  <PresentationFormat>Экран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Saira SemiCondensed Medium</vt:lpstr>
      <vt:lpstr>Inria Sans Light</vt:lpstr>
      <vt:lpstr>Arial</vt:lpstr>
      <vt:lpstr>Titillium Web</vt:lpstr>
      <vt:lpstr>Gurney template</vt:lpstr>
      <vt:lpstr>COURSERA CAPSTONE PROJECT: Selection of a location for a Russian restaraunt in Tokyo</vt:lpstr>
      <vt:lpstr>Background</vt:lpstr>
      <vt:lpstr>Data acquisition and wrangling</vt:lpstr>
      <vt:lpstr>Data acquisition and wrangling</vt:lpstr>
      <vt:lpstr>Study results</vt:lpstr>
      <vt:lpstr>Conclusion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Selection of a location for a Russian restaraunt in Tokyo</dc:title>
  <dc:creator>Сляднев Андрей Михайлович</dc:creator>
  <cp:lastModifiedBy>Сляднев Андрей Михайлович</cp:lastModifiedBy>
  <cp:revision>10</cp:revision>
  <dcterms:modified xsi:type="dcterms:W3CDTF">2020-08-02T05:52:12Z</dcterms:modified>
</cp:coreProperties>
</file>