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77"/>
  </p:notesMasterIdLst>
  <p:sldIdLst>
    <p:sldId id="257" r:id="rId4"/>
    <p:sldId id="323" r:id="rId5"/>
    <p:sldId id="261" r:id="rId6"/>
    <p:sldId id="259" r:id="rId7"/>
    <p:sldId id="262" r:id="rId8"/>
    <p:sldId id="319" r:id="rId9"/>
    <p:sldId id="324" r:id="rId10"/>
    <p:sldId id="320" r:id="rId11"/>
    <p:sldId id="321" r:id="rId12"/>
    <p:sldId id="288" r:id="rId13"/>
    <p:sldId id="413" r:id="rId14"/>
    <p:sldId id="287" r:id="rId15"/>
    <p:sldId id="367" r:id="rId16"/>
    <p:sldId id="368" r:id="rId17"/>
    <p:sldId id="374" r:id="rId18"/>
    <p:sldId id="375" r:id="rId19"/>
    <p:sldId id="377" r:id="rId20"/>
    <p:sldId id="378" r:id="rId21"/>
    <p:sldId id="376" r:id="rId22"/>
    <p:sldId id="431" r:id="rId23"/>
    <p:sldId id="369" r:id="rId24"/>
    <p:sldId id="379" r:id="rId25"/>
    <p:sldId id="380" r:id="rId26"/>
    <p:sldId id="387" r:id="rId27"/>
    <p:sldId id="388" r:id="rId28"/>
    <p:sldId id="391" r:id="rId29"/>
    <p:sldId id="389" r:id="rId30"/>
    <p:sldId id="419" r:id="rId31"/>
    <p:sldId id="392" r:id="rId32"/>
    <p:sldId id="393" r:id="rId33"/>
    <p:sldId id="394" r:id="rId34"/>
    <p:sldId id="395" r:id="rId35"/>
    <p:sldId id="396" r:id="rId36"/>
    <p:sldId id="398" r:id="rId37"/>
    <p:sldId id="402" r:id="rId38"/>
    <p:sldId id="404" r:id="rId39"/>
    <p:sldId id="405" r:id="rId40"/>
    <p:sldId id="406" r:id="rId41"/>
    <p:sldId id="408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11" r:id="rId50"/>
    <p:sldId id="386" r:id="rId51"/>
    <p:sldId id="291" r:id="rId52"/>
    <p:sldId id="294" r:id="rId53"/>
    <p:sldId id="296" r:id="rId54"/>
    <p:sldId id="295" r:id="rId55"/>
    <p:sldId id="298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412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6" r:id="rId74"/>
    <p:sldId id="315" r:id="rId75"/>
    <p:sldId id="453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F448B3-20A8-400E-9301-AE61F5DCC0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4E56F-CB53-4C7E-B711-3774987B649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15AEB91-7D1F-45B3-9834-50B18E440765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DAC00D-EDE8-40DD-A5EB-C89352F988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3ACE36F-ADF9-479E-B735-B24F3E08F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C25F-EB4A-41EC-B85E-7A4733862B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71EB-7433-4431-8CA2-CE6493A1E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383264-AC89-4F16-97A7-FBFFD37C4E6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F882-A329-456F-AA94-5630006F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8623-51DB-4992-B782-FC0D8903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FC07-3A46-42C8-BD3A-7507440E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DCB48-6D5F-4D27-ACDB-DFC5220013C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2465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CACE-1A83-4BF5-8785-7201AA2D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1CC3-416E-42D5-8678-E9DA47DB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CBB4E-48E5-4F16-A116-C78206F9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60DE8-BD7D-4112-820D-B5E9BEC0E83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2239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DF7C-ABB8-496A-B9EF-FD439DDD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1C97-B831-4627-B29C-83026089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2215-AF3F-4062-BCB4-91F0963B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A5E3-F84A-4749-90FF-FCC5C931E5F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1149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2950-0576-4492-BB1B-0085E523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E091-260A-4A25-935A-0190438F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5941-AF27-4E7F-8893-04E63350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A33E-99A0-4110-809E-240B30A8367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7720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503AC-68C6-4A37-8F51-B6B2E54D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4710-886B-40A2-A2EC-733BFDD2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2F23-7EB7-4940-879A-0A1B443C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58111-1A48-4E87-AC07-5DD190BF4AF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66164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5264-3651-40BE-81D0-315F7775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303EA-58A3-45E0-B8EA-39A92D6F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AAB10-30C8-424C-99BE-1E64C6DC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B282-7313-42D1-8C05-1DEE17BF7DF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63540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ECB13A-05CB-41C8-A8AE-ED7A3E7D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B4C756-5198-42A0-9F59-5C56BA16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165FB6-CA26-4D60-AE45-5937E0FC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0A94-0212-46ED-AF9F-1DCEEF203B5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31310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F754BE-DB1F-4E82-BFBE-1D097AF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116317-381B-4497-B6FD-78A97437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172EE-ECDC-4709-9543-DCB283DA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5C319-22F7-4415-ABC3-4B915854EB6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7178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19FA3E-3A2A-40D1-95F8-FA2FD751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1A2245-DAF1-4021-BD8F-0E3AB7E5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90A869-BA38-4B62-89C3-5B37460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A719A-FDE7-4A4B-9C7B-20BEFFBE72B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68057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E6B986F-B0AD-49EC-9D98-6A07463C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249553-F457-49F8-945D-998B1A59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569FD5-ADA5-43D1-A3D7-AE482049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CCC3E-ED50-4E9C-85F6-B989B59CDA8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46043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7DA35E-49C2-4C1D-BF2B-9CEC9806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E6D386-C3A3-4DC3-86E2-6D7AEF44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F66BE0-4AC5-4E47-9891-AECD8DC7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EDBC5-DA0B-46DF-957A-B347A39BC22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0292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06C8-B799-4DEE-991F-2E020DC5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991D-4CB8-4830-BE19-EC861DEB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E15E-F7C4-41F8-9AD0-BA14B90D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60D5-AC5B-41FF-8721-9973CDC8883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68893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17CA77-6E7D-4B7E-B0D5-B297CE0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857A18-2423-49BA-90B6-759D9AF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D4DA0B-9F17-4D6F-91A3-D8D81C82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D2400-4A88-4668-9951-462BCF8CB56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60861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44C8-512E-4298-A40C-38148CA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CDB1-E949-40FB-98EF-56993AF7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6A1E-C6A4-4532-8C63-2108E7D5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7CE15-207B-4CC7-8965-0C7C6C4B432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73036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8861-FCF2-4B12-9049-60999DF4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E2B1-1DDD-4013-97BA-16D69371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6E0D2-ECA0-4592-AF7E-0381E8FB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5AD3-4F9C-4DC1-9537-736FC2C6011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022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0B7C-DE60-4711-ACEC-DF93E601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E9DC-9421-4902-8DD2-189335F5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925A-2A3D-4CA4-9DAD-B6FFEA68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DB72B-CFCE-4AA6-BE09-F6D49AD0286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4772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EB69-7233-462C-BDEB-D9BDCDEC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2FCD-3113-452D-B23D-727096D6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308B-7300-47BD-A432-DF0D93B3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DC009-98B7-44BA-899E-D38A03BADD5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59998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4E26-4C5D-4E2B-BFAC-6CD89F9D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9D87-90E1-474D-AC68-835818BC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CC44-A37D-4B9C-9590-D1FAC6C6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40947-B6C4-4E70-9854-E2781AEA8FF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8873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D5C7A7-2B2B-43C0-A6C1-428F0C30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2A242F-9784-4398-B7D2-BF05CB84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93809-594F-445E-B6C0-83829485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9B8FC-A45C-482A-9234-2720FC5156C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59312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7EFE846-938F-4DC5-A36E-DC5137BB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B07C59-4123-4596-B6A0-34DC2307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0AFD304-1850-4491-AD17-93F7BF7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1EC45-3AEE-4E8B-8B90-ABF9330C065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3388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14BE555-49DE-4EEE-A496-43EBA882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ABE810B-E543-4260-9D71-BA872C4B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1B334E-E200-4398-8E8D-87517557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06657-E284-41E2-9F62-ABB9B679C79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59836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A3A5950-22ED-48AB-9909-3FA30E7B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6FAD107-DA6F-49CF-B969-BCAF03A2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0F2A13-2E34-4B73-93E0-777E9995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DE598-B7CB-479E-9BE0-1A714A8DE1A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260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5D14-5D47-40B1-A5C9-A65C68A9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F71F-B30F-4804-8BB3-425FE98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9CC1-50BD-4715-9E97-0208C907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8953A-7E2E-43F9-BA9D-EE2EA24BD3E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51099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6B46CC-9886-43CA-BF26-7E649A9A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F24E95-CF13-4384-B13B-7167B20C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47C40D-CB59-47E8-BD4F-6296A5FB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824DA-16A9-450B-B7EE-239F3210905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3236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2B14CA-26E7-4D04-A01C-CD2A08EA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33E1AA-2ED6-4B80-8F2D-F4A55802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CEB556-552E-41BF-A303-742C7663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EFA2-AEBA-4409-9983-4E584299356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51251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3919-F703-47A7-9537-F41D0767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7249-E5FC-4035-8CCE-E17CE988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FBDC-8FE2-4C94-AFB8-65F49F9C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4DDBC-A823-4495-B469-8CFA980AF0C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67401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BC47-8781-42C4-82A3-A762EB44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481D7-132B-4C17-94E4-FB338FD9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9CC9-7D08-4D94-92A4-EF86D838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52D13-5357-4399-8336-145B3967790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1199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978248-18A9-474A-AA5E-17FE84B2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0BF81E-FAE9-438E-A655-DE0BF3E8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867622-8D1F-46E2-9AD5-E6F2ABEC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7770D-38F5-4359-AC81-701DA4BB2A2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0989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504416-5358-4A25-8843-B23FD77B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53153C-BB34-47E9-9320-BAAAEA0D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87EA0E-F12F-44B4-81D9-B7E0BCE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469C-C6D1-432F-9918-5AA78D74C7E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1209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214D94A-6F97-459B-8F2E-499A3907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88071C5-2BBF-4E6D-A80A-D4A64F41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E02C2C-A250-46BC-ADC1-57BD1F6A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14F4D-93B8-4B7C-8072-987A57F425B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6623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5D036FC-CA8B-46D2-A1A8-82D055CB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535B5B8-E12F-4AC3-955F-02F71BF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634E7C-2220-4CE2-B46D-663F04F4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4CD6A-287D-4EF3-8411-23072689508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6605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782FE8-A628-402B-BC9F-2BE98CE9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F99BB5-44E2-49C7-8276-C812CB8C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871DC9-51EE-4A8A-8ACC-DFAC9BF5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7DF0F-A599-4BB5-915A-37A57519B1A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074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BEC691-3D6E-4983-8192-5BAA2E41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80CD65-F642-415F-8843-A803357A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BEE0A1-7E01-4C5B-880F-2564ADB7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F6AF3-71BE-47C7-9390-2D91DF1F4E0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331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1723371-8DEF-4A02-9490-FE3D3DA0FE2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0FFCC53-BDD2-4F89-A80B-190D491156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CC57-DB03-463D-BEB3-4F9E107F5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D698-D6E8-47F2-AC0E-FD607552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11FE-44BF-4995-A8E7-66EFCBD4F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C1B64EE-BFFE-4556-9979-91E956D4B2A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4D0FEC46-D208-46D9-A00C-998749C622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084D1D05-6758-4E9C-A08B-9B5CABFBF3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341AF-2072-4C84-8058-C2E6BABB7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02BC-3630-40AD-A5C0-D09DADDE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262C-2E8F-4F72-850E-9BD1D8B41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CC05C71-36F2-4311-9D7D-EBD94B5ED8F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549D9230-2E65-4AD4-AE53-4DFCEBC1E0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94985CA1-89BD-4544-9F73-70794F49D8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B121-8013-4372-B646-4EF60307C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12A4-CB69-45BB-8245-24270B8C4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4B4E-1293-4AEE-B64C-7438E8BA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ED27D4-882B-4B8E-BD66-0F6ED4805C3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layout-resource.html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layout-resourc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widget/CheckBox.html" TargetMode="External"/><Relationship Id="rId3" Type="http://schemas.openxmlformats.org/officeDocument/2006/relationships/hyperlink" Target="http://developer.android.com/reference/android/widget/Button.html" TargetMode="External"/><Relationship Id="rId7" Type="http://schemas.openxmlformats.org/officeDocument/2006/relationships/hyperlink" Target="http://developer.android.com/guide/topics/ui/controls/checkbox.html" TargetMode="External"/><Relationship Id="rId2" Type="http://schemas.openxmlformats.org/officeDocument/2006/relationships/hyperlink" Target="http://developer.android.com/guide/topics/ui/controls/butt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widget/AutoCompleteTextView.html" TargetMode="External"/><Relationship Id="rId11" Type="http://schemas.openxmlformats.org/officeDocument/2006/relationships/hyperlink" Target="http://developer.android.com/reference/android/widget/RadioButton.html" TargetMode="External"/><Relationship Id="rId5" Type="http://schemas.openxmlformats.org/officeDocument/2006/relationships/hyperlink" Target="http://developer.android.com/reference/android/widget/EditText.html" TargetMode="External"/><Relationship Id="rId10" Type="http://schemas.openxmlformats.org/officeDocument/2006/relationships/hyperlink" Target="http://developer.android.com/reference/android/widget/RadioGroup.html" TargetMode="External"/><Relationship Id="rId4" Type="http://schemas.openxmlformats.org/officeDocument/2006/relationships/hyperlink" Target="http://developer.android.com/guide/topics/ui/controls/text.html" TargetMode="External"/><Relationship Id="rId9" Type="http://schemas.openxmlformats.org/officeDocument/2006/relationships/hyperlink" Target="http://developer.android.com/guide/topics/ui/controls/radiobutton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widget/TimePicker.html" TargetMode="External"/><Relationship Id="rId3" Type="http://schemas.openxmlformats.org/officeDocument/2006/relationships/hyperlink" Target="http://developer.android.com/reference/android/widget/ToggleButton.html" TargetMode="External"/><Relationship Id="rId7" Type="http://schemas.openxmlformats.org/officeDocument/2006/relationships/hyperlink" Target="http://developer.android.com/reference/android/widget/DatePicker.html" TargetMode="External"/><Relationship Id="rId2" Type="http://schemas.openxmlformats.org/officeDocument/2006/relationships/hyperlink" Target="http://developer.android.com/guide/topics/ui/controls/togglebutt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ui/controls/pickers.html" TargetMode="External"/><Relationship Id="rId5" Type="http://schemas.openxmlformats.org/officeDocument/2006/relationships/hyperlink" Target="http://developer.android.com/reference/android/widget/Spinner.html" TargetMode="External"/><Relationship Id="rId4" Type="http://schemas.openxmlformats.org/officeDocument/2006/relationships/hyperlink" Target="http://developer.android.com/guide/topics/ui/controls/spinner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extView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mobile/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racle.com/technetwork/java/javase/downloads/jdk7-downloads-1880260.html" TargetMode="External"/><Relationship Id="rId4" Type="http://schemas.openxmlformats.org/officeDocument/2006/relationships/hyperlink" Target="https://dl-ssl.google.com/android/eclipse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LinearLayout.html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RelativeLayout.html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RelativeLayout.LayoutParams.html" TargetMode="Externa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layout-resourc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controls/pickers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resources/drawable-resource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eveloper.android.com/guide/topics/resources/drawable-resourc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hyperlink" Target="http://developer.android.com/guide/topics/resources/drawable-resource.html" TargetMode="Externa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drawable-resource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drawable-resourc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string-resource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string-resource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string-resource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ED2D88D-060C-4EFD-BD37-FDC4B4243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Проектирование мобильных приложений</a:t>
            </a:r>
            <a:endParaRPr lang="en-US" alt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6FACD-2FE2-45F9-AD99-34E0E871E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6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Android: </a:t>
            </a:r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DF84884-C297-4B41-9ED2-516C9030B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6A8BE4-5DFB-4D74-9CAC-4EA0803AF4BE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920D-D349-44AC-9B66-8A5B6AD4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43B62-1854-4D61-BE3E-3C5A2DC96C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 dirty="0"/>
          </a:p>
        </p:txBody>
      </p:sp>
      <p:sp>
        <p:nvSpPr>
          <p:cNvPr id="6151" name="TextBox 6">
            <a:extLst>
              <a:ext uri="{FF2B5EF4-FFF2-40B4-BE49-F238E27FC236}">
                <a16:creationId xmlns:a16="http://schemas.microsoft.com/office/drawing/2014/main" id="{B8CD057A-2550-4B8F-B4C9-CC6A6151B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Кузнецов</a:t>
            </a:r>
            <a:endParaRPr lang="en-US" altLang="ru-RU" sz="180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Андрей Николаевич</a:t>
            </a:r>
          </a:p>
        </p:txBody>
      </p:sp>
      <p:sp>
        <p:nvSpPr>
          <p:cNvPr id="6152" name="TextBox 7">
            <a:extLst>
              <a:ext uri="{FF2B5EF4-FFF2-40B4-BE49-F238E27FC236}">
                <a16:creationId xmlns:a16="http://schemas.microsoft.com/office/drawing/2014/main" id="{5C9CE573-8C5D-4146-902F-8F8DEB323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Санкт-Петербургский Государственный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Политехнический Университет</a:t>
            </a:r>
            <a:endParaRPr lang="en-US" altLang="ru-RU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809AB4-4A31-4931-8D9F-5E2D4FEA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Ресурсы: Обзор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2578A-4AAE-4E32-B429-476071A78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Ресурсы </a:t>
            </a:r>
            <a:r>
              <a:rPr lang="en-US" dirty="0"/>
              <a:t>Android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430460-A3E9-4D0C-B4B7-4CA4423905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16389" name="Slide Number Placeholder 6">
            <a:extLst>
              <a:ext uri="{FF2B5EF4-FFF2-40B4-BE49-F238E27FC236}">
                <a16:creationId xmlns:a16="http://schemas.microsoft.com/office/drawing/2014/main" id="{1DF79ABF-9C87-4886-9EE4-7AB26C7F0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E8E107-9763-447D-A90F-17985BFA7DFB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E4D54-BF4C-44C8-B92F-DE843B79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>
            <a:extLst>
              <a:ext uri="{FF2B5EF4-FFF2-40B4-BE49-F238E27FC236}">
                <a16:creationId xmlns:a16="http://schemas.microsoft.com/office/drawing/2014/main" id="{66B3588A-B2EC-4BE4-8189-E7DBCC19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Важное замечание</a:t>
            </a:r>
            <a:endParaRPr lang="en-US" altLang="ru-RU"/>
          </a:p>
        </p:txBody>
      </p:sp>
      <p:sp>
        <p:nvSpPr>
          <p:cNvPr id="17411" name="Content Placeholder 7">
            <a:extLst>
              <a:ext uri="{FF2B5EF4-FFF2-40B4-BE49-F238E27FC236}">
                <a16:creationId xmlns:a16="http://schemas.microsoft.com/office/drawing/2014/main" id="{A956B753-01DB-4944-8D1B-FA6E5C34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u-RU" altLang="ru-RU" dirty="0"/>
              <a:t>В этой лекции мы узнаем только как определять различные ресурсы, но не использовать </a:t>
            </a:r>
            <a:r>
              <a:rPr lang="ru-RU" altLang="ru-RU" dirty="0">
                <a:sym typeface="Wingdings" panose="05000000000000000000" pitchFamily="2" charset="2"/>
              </a:rPr>
              <a:t>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AD46-916E-4F6A-A5A7-B906CDF893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48D3-D0BB-4B65-B538-C8AC3A25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62AC8347-0FFF-4535-83A8-520DFBB84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C7CF1C-F6DD-4754-997A-EE83E972247E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1CA01F4-95A7-4212-919E-0D4BBAE7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Типы ресурсов</a:t>
            </a:r>
            <a:endParaRPr lang="en-US" altLang="ru-RU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1CA0AA5-2672-4358-A57B-DC1F49EF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Все ресурсы хранятся в каталоге </a:t>
            </a:r>
            <a:r>
              <a:rPr lang="en-US" altLang="ru-RU"/>
              <a:t>“res”</a:t>
            </a:r>
          </a:p>
          <a:p>
            <a:pPr eaLnBrk="1" hangingPunct="1"/>
            <a:r>
              <a:rPr lang="ru-RU" altLang="ru-RU"/>
              <a:t>Тип ресурса определяется </a:t>
            </a:r>
            <a:r>
              <a:rPr lang="ru-RU" altLang="ru-RU" b="1"/>
              <a:t>именем подкаталога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1D9A-2682-4064-B7F4-2974CA672E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477C-5B98-4E9C-AD62-AABCDEEE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18438" name="Slide Number Placeholder 5">
            <a:extLst>
              <a:ext uri="{FF2B5EF4-FFF2-40B4-BE49-F238E27FC236}">
                <a16:creationId xmlns:a16="http://schemas.microsoft.com/office/drawing/2014/main" id="{F6FCF2D1-7319-414E-878F-51599E05C6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98416B-6C66-4046-B717-2F7DED29CD17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18439" name="Picture 6" descr="resources_sample.png">
            <a:extLst>
              <a:ext uri="{FF2B5EF4-FFF2-40B4-BE49-F238E27FC236}">
                <a16:creationId xmlns:a16="http://schemas.microsoft.com/office/drawing/2014/main" id="{47B6B138-1CAA-4EEF-9C5C-8B821D90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573463"/>
            <a:ext cx="24193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>
            <a:extLst>
              <a:ext uri="{FF2B5EF4-FFF2-40B4-BE49-F238E27FC236}">
                <a16:creationId xmlns:a16="http://schemas.microsoft.com/office/drawing/2014/main" id="{EB0B60C6-03E7-4EBC-944C-904A705F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ресурсов</a:t>
            </a:r>
            <a:endParaRPr lang="en-US" altLang="ru-RU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6587F4A-575D-4DCB-9DAE-4465A3788D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050" cy="229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52">
                <a:tc>
                  <a:txBody>
                    <a:bodyPr/>
                    <a:lstStyle/>
                    <a:p>
                      <a:r>
                        <a:rPr lang="ru-RU" sz="1800" dirty="0"/>
                        <a:t>Имя</a:t>
                      </a:r>
                      <a:r>
                        <a:rPr lang="ru-RU" sz="1800" baseline="0" dirty="0"/>
                        <a:t> ресурса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Доступ</a:t>
                      </a:r>
                      <a:r>
                        <a:rPr lang="ru-RU" sz="1800" baseline="0" dirty="0"/>
                        <a:t> к ресурсу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Описание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layout/filename.xml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  <a:r>
                        <a:rPr lang="en-US" sz="1800" dirty="0" err="1"/>
                        <a:t>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  <a:r>
                        <a:rPr lang="en-US" sz="1800" dirty="0"/>
                        <a:t>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Верстка</a:t>
                      </a:r>
                      <a:r>
                        <a:rPr lang="ru-RU" sz="1800" baseline="0" dirty="0"/>
                        <a:t> </a:t>
                      </a:r>
                      <a:r>
                        <a:rPr lang="en-US" sz="1800" baseline="0" dirty="0"/>
                        <a:t>UI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/filename.???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sz="1800" dirty="0" err="1"/>
                        <a:t>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sz="1800" dirty="0"/>
                        <a:t>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Графические</a:t>
                      </a:r>
                      <a:r>
                        <a:rPr lang="ru-RU" sz="1800" baseline="0" dirty="0"/>
                        <a:t> ресурсы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values/filename.xml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/>
                        <a:t>R.&lt;</a:t>
                      </a:r>
                      <a:r>
                        <a:rPr lang="en-US" sz="1800" dirty="0" err="1"/>
                        <a:t>restype</a:t>
                      </a:r>
                      <a:r>
                        <a:rPr lang="en-US" sz="1800" dirty="0"/>
                        <a:t>&gt;.</a:t>
                      </a:r>
                      <a:r>
                        <a:rPr lang="en-US" sz="1800" i="1" dirty="0" err="1"/>
                        <a:t>resname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:]&lt;</a:t>
                      </a:r>
                      <a:r>
                        <a:rPr lang="en-US" sz="1800" dirty="0" err="1"/>
                        <a:t>restype</a:t>
                      </a:r>
                      <a:r>
                        <a:rPr lang="en-US" sz="1800" dirty="0"/>
                        <a:t>&gt;/</a:t>
                      </a:r>
                      <a:r>
                        <a:rPr lang="en-US" sz="1800" i="1" dirty="0" err="1"/>
                        <a:t>resname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Значения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A3EF-8E9C-466B-B55B-F296EA1BEA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77C3-0E65-4CE0-822F-6590F974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19483" name="Slide Number Placeholder 5">
            <a:extLst>
              <a:ext uri="{FF2B5EF4-FFF2-40B4-BE49-F238E27FC236}">
                <a16:creationId xmlns:a16="http://schemas.microsoft.com/office/drawing/2014/main" id="{74B1DC15-E692-4FAB-9CF3-75F174BF1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565E68-ACC0-4F90-8568-3DE7772BB7A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9484" name="TextBox 9">
            <a:extLst>
              <a:ext uri="{FF2B5EF4-FFF2-40B4-BE49-F238E27FC236}">
                <a16:creationId xmlns:a16="http://schemas.microsoft.com/office/drawing/2014/main" id="{AC1A8500-16E0-4EDE-A316-562BF37E7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21163"/>
            <a:ext cx="5873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&lt;restype&gt; := “array” | “color” | “dimen” | “string” | “style”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   “bool” | “id” | “integer”</a:t>
            </a:r>
          </a:p>
        </p:txBody>
      </p:sp>
      <p:sp>
        <p:nvSpPr>
          <p:cNvPr id="19485" name="TextBox 10">
            <a:extLst>
              <a:ext uri="{FF2B5EF4-FFF2-40B4-BE49-F238E27FC236}">
                <a16:creationId xmlns:a16="http://schemas.microsoft.com/office/drawing/2014/main" id="{5801E067-3517-49F7-A239-3C13C032E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941888"/>
            <a:ext cx="6848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Рекомендуется (для удобства) хранить ресурсы разных типов</a:t>
            </a:r>
            <a:br>
              <a:rPr lang="ru-RU" altLang="ru-RU" sz="1800">
                <a:latin typeface="Arial" panose="020B0604020202020204" pitchFamily="34" charset="0"/>
              </a:rPr>
            </a:br>
            <a:r>
              <a:rPr lang="ru-RU" altLang="ru-RU" sz="1800">
                <a:latin typeface="Arial" panose="020B0604020202020204" pitchFamily="34" charset="0"/>
              </a:rPr>
              <a:t>в разных файлах (</a:t>
            </a:r>
            <a:r>
              <a:rPr lang="en-US" altLang="ru-RU" sz="1800">
                <a:solidFill>
                  <a:srgbClr val="000000"/>
                </a:solidFill>
                <a:latin typeface="Arial" panose="020B0604020202020204" pitchFamily="34" charset="0"/>
              </a:rPr>
              <a:t>values/arrays.xml, values/strings.xml, </a:t>
            </a: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</a:rPr>
              <a:t>и т.п.</a:t>
            </a:r>
            <a:r>
              <a:rPr lang="ru-RU" altLang="ru-RU" sz="1800">
                <a:latin typeface="Arial" panose="020B0604020202020204" pitchFamily="34" charset="0"/>
              </a:rPr>
              <a:t>)</a:t>
            </a:r>
            <a:endParaRPr lang="en-US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>
            <a:extLst>
              <a:ext uri="{FF2B5EF4-FFF2-40B4-BE49-F238E27FC236}">
                <a16:creationId xmlns:a16="http://schemas.microsoft.com/office/drawing/2014/main" id="{0D30C659-E90F-4827-A478-D21468F0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ресурсов</a:t>
            </a:r>
            <a:endParaRPr lang="en-US" altLang="ru-RU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89E5664-2434-4B23-ADB5-028D1E0812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050" cy="448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2">
                <a:tc>
                  <a:txBody>
                    <a:bodyPr/>
                    <a:lstStyle/>
                    <a:p>
                      <a:r>
                        <a:rPr lang="ru-RU" sz="1800" dirty="0"/>
                        <a:t>Имя</a:t>
                      </a:r>
                      <a:r>
                        <a:rPr lang="ru-RU" sz="1800" baseline="0" dirty="0"/>
                        <a:t> ресурса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Доступ</a:t>
                      </a:r>
                      <a:r>
                        <a:rPr lang="ru-RU" sz="1800" baseline="0" dirty="0"/>
                        <a:t> к ресурсу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Описание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7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animator/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.xml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R.animator.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:]animator/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XML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файлы для </a:t>
                      </a:r>
                      <a:r>
                        <a:rPr lang="en-US" sz="1800" baseline="0"/>
                        <a:t>property </a:t>
                      </a:r>
                      <a:r>
                        <a:rPr lang="ru-RU" sz="1800" baseline="0" dirty="0"/>
                        <a:t>анимации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7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.xml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R.anim.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</a:t>
                      </a:r>
                      <a:r>
                        <a:rPr lang="en-US" sz="1800" dirty="0" err="1"/>
                        <a:t>anim</a:t>
                      </a:r>
                      <a:r>
                        <a:rPr lang="en-US" sz="1800" dirty="0"/>
                        <a:t>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XML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файлы для </a:t>
                      </a:r>
                      <a:r>
                        <a:rPr lang="en-US" sz="1800" baseline="0" dirty="0" err="1"/>
                        <a:t>tween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анимации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71">
                <a:tc>
                  <a:txBody>
                    <a:bodyPr/>
                    <a:lstStyle/>
                    <a:p>
                      <a:r>
                        <a:rPr lang="en-US" sz="1800" dirty="0"/>
                        <a:t>color/filename.xml</a:t>
                      </a:r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R.color.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:]color/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XML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файлы для </a:t>
                      </a:r>
                      <a:r>
                        <a:rPr lang="en-US" sz="1800" baseline="0" dirty="0"/>
                        <a:t>color state list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7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raw/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R.raw.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:]raw/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Неинтерпретируемый</a:t>
                      </a:r>
                      <a:r>
                        <a:rPr lang="ru-RU" sz="1800" baseline="0" dirty="0"/>
                        <a:t> ресурс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7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menu/filename.xml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R.menu.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r>
                        <a:rPr lang="en-US" sz="1800" dirty="0"/>
                        <a:t>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Меню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529">
                <a:tc>
                  <a:txBody>
                    <a:bodyPr/>
                    <a:lstStyle/>
                    <a:p>
                      <a:r>
                        <a:rPr lang="en-US" sz="1800" dirty="0"/>
                        <a:t>xml/filename.xml</a:t>
                      </a:r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R.xml.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en-US" sz="1800" dirty="0"/>
                        <a:t>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XML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файл произвольной природы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E4CE-3AC6-4DD3-8F07-ABEC849AFB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2B86-A3B1-468E-A2D9-85DF607E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0519" name="Slide Number Placeholder 5">
            <a:extLst>
              <a:ext uri="{FF2B5EF4-FFF2-40B4-BE49-F238E27FC236}">
                <a16:creationId xmlns:a16="http://schemas.microsoft.com/office/drawing/2014/main" id="{CC320948-C200-479A-AE76-CC60154B3A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1DD229-9823-48C2-AEBA-79651289A46C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DF61B5-45C7-4EE7-9C12-9163AFF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Layouts &amp; Widgets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194377-F929-472C-8999-7A49C7AD7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ru-RU" dirty="0"/>
              <a:t>Ресурсы </a:t>
            </a:r>
            <a:r>
              <a:rPr lang="en-US" dirty="0"/>
              <a:t>Android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E086-0FF8-4C44-8332-43A0181EB8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0A2CB-176C-4FE5-9C2B-E48EFC85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6D378ED3-669A-4AC3-96D1-EBBDD3D05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93FD4-A7D9-424C-B3D5-6D0326E87CB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AB8BD94-E7A8-4730-91C7-5A6E2876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View Hierarchy</a:t>
            </a:r>
          </a:p>
        </p:txBody>
      </p:sp>
      <p:pic>
        <p:nvPicPr>
          <p:cNvPr id="23555" name="Content Placeholder 6" descr="viewgroup.png">
            <a:extLst>
              <a:ext uri="{FF2B5EF4-FFF2-40B4-BE49-F238E27FC236}">
                <a16:creationId xmlns:a16="http://schemas.microsoft.com/office/drawing/2014/main" id="{40181D12-785D-4481-980F-1DFA548C0F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2100" y="2257425"/>
            <a:ext cx="6019800" cy="32115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BF68-2D58-4041-8972-A8D7BE6981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55B5-621A-4FA5-8F83-9092CC34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C982B827-64A6-48E6-B578-EC8278411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72262-966A-4B41-866E-ECA592FE730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D824395E-DCDF-4C34-8988-DC8E7844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732463"/>
            <a:ext cx="7993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http://developer.android.com/guide/topics/ui/overview.html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>
            <a:extLst>
              <a:ext uri="{FF2B5EF4-FFF2-40B4-BE49-F238E27FC236}">
                <a16:creationId xmlns:a16="http://schemas.microsoft.com/office/drawing/2014/main" id="{76FFC329-B12C-4C3A-AF63-D76524F7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android.view.View</a:t>
            </a:r>
          </a:p>
        </p:txBody>
      </p:sp>
      <p:sp>
        <p:nvSpPr>
          <p:cNvPr id="27651" name="Content Placeholder 7">
            <a:extLst>
              <a:ext uri="{FF2B5EF4-FFF2-40B4-BE49-F238E27FC236}">
                <a16:creationId xmlns:a16="http://schemas.microsoft.com/office/drawing/2014/main" id="{FD078438-3F37-4121-BA28-D03EE824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z="2800"/>
              <a:t>Known Direct Subclasses</a:t>
            </a:r>
          </a:p>
          <a:p>
            <a:pPr lvl="1"/>
            <a:r>
              <a:rPr lang="en-US" altLang="ru-RU" sz="2400"/>
              <a:t>AnalogClock, </a:t>
            </a:r>
            <a:r>
              <a:rPr lang="en-US" altLang="ru-RU" sz="2400" b="1"/>
              <a:t>ImageView</a:t>
            </a:r>
            <a:r>
              <a:rPr lang="en-US" altLang="ru-RU" sz="2400"/>
              <a:t>, KeyboardView, MediaRouteButton, </a:t>
            </a:r>
            <a:r>
              <a:rPr lang="en-US" altLang="ru-RU" sz="2400" b="1"/>
              <a:t>ProgressBar</a:t>
            </a:r>
            <a:r>
              <a:rPr lang="en-US" altLang="ru-RU" sz="2400"/>
              <a:t>, Space, SurfaceView, </a:t>
            </a:r>
            <a:r>
              <a:rPr lang="en-US" altLang="ru-RU" sz="2400" b="1"/>
              <a:t>TextView</a:t>
            </a:r>
            <a:r>
              <a:rPr lang="en-US" altLang="ru-RU" sz="2400"/>
              <a:t>, TextureView, </a:t>
            </a:r>
            <a:r>
              <a:rPr lang="en-US" altLang="ru-RU" sz="2400" b="1"/>
              <a:t>ViewGroup</a:t>
            </a:r>
            <a:r>
              <a:rPr lang="en-US" altLang="ru-RU" sz="2400"/>
              <a:t>, ViewStub</a:t>
            </a:r>
          </a:p>
          <a:p>
            <a:r>
              <a:rPr lang="en-US" altLang="ru-RU" sz="2800"/>
              <a:t>Known Indirect Subclasses</a:t>
            </a:r>
          </a:p>
          <a:p>
            <a:pPr lvl="1"/>
            <a:r>
              <a:rPr lang="en-US" altLang="ru-RU" sz="2400"/>
              <a:t>AbsListView, AbsSeekBar, AbsSpinner, AbsoluteLayout, AdapterView&lt;T extends Adapter&gt;, AdapterViewAnimator, AdapterViewFlipper, AppWidgetHostView, AutoCompleteTextView, </a:t>
            </a:r>
            <a:r>
              <a:rPr lang="en-US" altLang="ru-RU" sz="2400" b="1"/>
              <a:t>Button</a:t>
            </a:r>
            <a:r>
              <a:rPr lang="en-US" altLang="ru-RU" sz="2400"/>
              <a:t>, CalendarView, </a:t>
            </a:r>
            <a:r>
              <a:rPr lang="en-US" altLang="ru-RU" sz="2400" b="1"/>
              <a:t>CheckBox</a:t>
            </a:r>
            <a:r>
              <a:rPr lang="en-US" altLang="ru-RU" sz="2400"/>
              <a:t>, CheckedTextView, and </a:t>
            </a:r>
            <a:r>
              <a:rPr lang="en-US" altLang="ru-RU" sz="2400" b="1"/>
              <a:t>55 others</a:t>
            </a:r>
            <a:r>
              <a:rPr lang="en-US" altLang="ru-RU" sz="240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8D6F-A3DA-4261-A5C2-14F7966B33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C265-A93F-4336-8547-95023561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7654" name="Slide Number Placeholder 5">
            <a:extLst>
              <a:ext uri="{FF2B5EF4-FFF2-40B4-BE49-F238E27FC236}">
                <a16:creationId xmlns:a16="http://schemas.microsoft.com/office/drawing/2014/main" id="{37701B41-174A-4664-B649-1765B0C1B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601FCB-0BFE-44ED-AC02-14252AD5E658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27655" name="Picture 2" descr="http://developer.android.com/images/ui/ui-controls.png">
            <a:extLst>
              <a:ext uri="{FF2B5EF4-FFF2-40B4-BE49-F238E27FC236}">
                <a16:creationId xmlns:a16="http://schemas.microsoft.com/office/drawing/2014/main" id="{2A0AC92B-1617-4226-9D2B-F3B99ED6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1052513"/>
            <a:ext cx="267335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6">
            <a:extLst>
              <a:ext uri="{FF2B5EF4-FFF2-40B4-BE49-F238E27FC236}">
                <a16:creationId xmlns:a16="http://schemas.microsoft.com/office/drawing/2014/main" id="{BC6839F0-781E-4613-975F-B0628A71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android.view.ViewGroup</a:t>
            </a:r>
          </a:p>
        </p:txBody>
      </p:sp>
      <p:sp>
        <p:nvSpPr>
          <p:cNvPr id="26627" name="Content Placeholder 7">
            <a:extLst>
              <a:ext uri="{FF2B5EF4-FFF2-40B4-BE49-F238E27FC236}">
                <a16:creationId xmlns:a16="http://schemas.microsoft.com/office/drawing/2014/main" id="{C0853B39-B30C-48B8-8405-87C7ACDA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z="2800"/>
              <a:t>Known Direct Subclasses</a:t>
            </a:r>
          </a:p>
          <a:p>
            <a:pPr lvl="1"/>
            <a:r>
              <a:rPr lang="en-US" altLang="ru-RU" sz="2400" b="1"/>
              <a:t>AbsoluteLayout</a:t>
            </a:r>
            <a:r>
              <a:rPr lang="en-US" altLang="ru-RU" sz="2400"/>
              <a:t>, AdapterView&lt;T extends Adapter&gt;, FragmentBreadCrumbs, </a:t>
            </a:r>
            <a:r>
              <a:rPr lang="en-US" altLang="ru-RU" sz="2400" b="1"/>
              <a:t>FrameLayout</a:t>
            </a:r>
            <a:r>
              <a:rPr lang="en-US" altLang="ru-RU" sz="2400"/>
              <a:t>, </a:t>
            </a:r>
            <a:r>
              <a:rPr lang="en-US" altLang="ru-RU" sz="2400" b="1"/>
              <a:t>GridLayout</a:t>
            </a:r>
            <a:r>
              <a:rPr lang="en-US" altLang="ru-RU" sz="2400"/>
              <a:t>, </a:t>
            </a:r>
            <a:r>
              <a:rPr lang="en-US" altLang="ru-RU" sz="2400" b="1"/>
              <a:t>LinearLayout</a:t>
            </a:r>
            <a:r>
              <a:rPr lang="en-US" altLang="ru-RU" sz="2400"/>
              <a:t>, PagerTitleStrip, </a:t>
            </a:r>
            <a:r>
              <a:rPr lang="en-US" altLang="ru-RU" sz="2400" b="1"/>
              <a:t>RelativeLayout</a:t>
            </a:r>
            <a:r>
              <a:rPr lang="en-US" altLang="ru-RU" sz="2400"/>
              <a:t>, SlidingDrawer, ViewPager</a:t>
            </a:r>
          </a:p>
          <a:p>
            <a:r>
              <a:rPr lang="en-US" altLang="ru-RU" sz="2800"/>
              <a:t>Known Indirect Subclasses</a:t>
            </a:r>
          </a:p>
          <a:p>
            <a:pPr lvl="1"/>
            <a:r>
              <a:rPr lang="en-US" altLang="ru-RU" sz="2400"/>
              <a:t>AbsListView, AbsSpinner, AdapterViewAnimator, AdapterViewFlipper, AppWidgetHostView, CalendarView, DatePicker, DialerFilter, ExpandableListView, FragmentTabHost, </a:t>
            </a:r>
            <a:r>
              <a:rPr lang="en-US" altLang="ru-RU" sz="2400" b="1"/>
              <a:t>Gallery</a:t>
            </a:r>
            <a:r>
              <a:rPr lang="en-US" altLang="ru-RU" sz="2400"/>
              <a:t>, GestureOverlayView, </a:t>
            </a:r>
            <a:r>
              <a:rPr lang="en-US" altLang="ru-RU" sz="2400" b="1"/>
              <a:t>GridView</a:t>
            </a:r>
            <a:r>
              <a:rPr lang="en-US" altLang="ru-RU" sz="2400"/>
              <a:t>, </a:t>
            </a:r>
            <a:r>
              <a:rPr lang="en-US" altLang="ru-RU" sz="2400" b="1"/>
              <a:t>ListView</a:t>
            </a:r>
            <a:r>
              <a:rPr lang="en-US" altLang="ru-RU" sz="2400"/>
              <a:t> and 21 others.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BE31-2626-488F-932E-4B9A1EAD5D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8811-4EC7-44DF-ADD0-B93BC392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6630" name="Slide Number Placeholder 5">
            <a:extLst>
              <a:ext uri="{FF2B5EF4-FFF2-40B4-BE49-F238E27FC236}">
                <a16:creationId xmlns:a16="http://schemas.microsoft.com/office/drawing/2014/main" id="{9EE7D1AA-9FC7-4AEA-AECB-0C4BE1932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6B0D1B-CBEB-4703-8C4E-DED44F44E01C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>
            <a:extLst>
              <a:ext uri="{FF2B5EF4-FFF2-40B4-BE49-F238E27FC236}">
                <a16:creationId xmlns:a16="http://schemas.microsoft.com/office/drawing/2014/main" id="{D02D07CC-7726-44AD-A6F7-0116C851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android.view.View &amp; android.view.ViewGroup</a:t>
            </a:r>
          </a:p>
        </p:txBody>
      </p:sp>
      <p:sp>
        <p:nvSpPr>
          <p:cNvPr id="25603" name="Content Placeholder 7">
            <a:extLst>
              <a:ext uri="{FF2B5EF4-FFF2-40B4-BE49-F238E27FC236}">
                <a16:creationId xmlns:a16="http://schemas.microsoft.com/office/drawing/2014/main" id="{3D52C0C5-B45D-4360-BD90-C6DA2EF8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java.lang.Object 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/>
              <a:t>↳android.view.View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ru-RU"/>
              <a:t>↳android.view.ViewGroup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2A93-6D3A-4776-A7AC-6B697C20FB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31E0-E128-4C3F-8E49-A6BE79F9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5606" name="Slide Number Placeholder 5">
            <a:extLst>
              <a:ext uri="{FF2B5EF4-FFF2-40B4-BE49-F238E27FC236}">
                <a16:creationId xmlns:a16="http://schemas.microsoft.com/office/drawing/2014/main" id="{AC2352D6-E5F4-48F5-8620-6532683BA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93F03A-8037-4FF1-9A51-A3E25B7F7E36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37E197-7810-4520-A2A9-1837F423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4D1C-D160-49F2-9FCA-C73C40AC5D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7AED-96A3-4424-8551-D52EF9CE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173" name="Slide Number Placeholder 5">
            <a:extLst>
              <a:ext uri="{FF2B5EF4-FFF2-40B4-BE49-F238E27FC236}">
                <a16:creationId xmlns:a16="http://schemas.microsoft.com/office/drawing/2014/main" id="{6DF80AA7-2D8A-494D-B211-4741AA367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14922-32BB-4E1C-9E4C-530D8C88186B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818C1BE7-8CB3-4994-AC48-419E268B9C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F0CEA26-1C7C-4CA2-99C2-6A67DE35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Layout resource (.xml)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7F46F-F405-40A5-A21F-85E66AB51B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2754-C487-4C43-99B1-441483BB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F12F1B68-9436-4B4B-A29B-347EB9194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EAA1BA-CA42-488C-9371-ECC007B1C451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24582" name="Rectangle 1">
            <a:extLst>
              <a:ext uri="{FF2B5EF4-FFF2-40B4-BE49-F238E27FC236}">
                <a16:creationId xmlns:a16="http://schemas.microsoft.com/office/drawing/2014/main" id="{D03B59FD-15E2-41D5-AFF0-A45DE833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27150"/>
            <a:ext cx="8964612" cy="48387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ViewGroup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"@[+][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:]id/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resource_name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ru-RU" sz="1600" i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ViewGroup-specific</a:t>
            </a:r>
            <a:r>
              <a:rPr lang="en-US" altLang="ru-RU" sz="16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i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View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"@[+][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:]id/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resource_name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ru-RU" sz="1600" i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View-specific</a:t>
            </a:r>
            <a:r>
              <a:rPr lang="en-US" altLang="ru-RU" sz="16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i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requestFocus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ViewGroup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View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include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"@layout/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layout_resource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ru-RU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EC38ED3-F5D3-438F-8014-9D33B680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Layout resource (.xml)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65C0-187D-4787-B81A-742F2C7759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980B-7A97-4B91-9C15-4EE92D90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CB9C083D-4E9A-44F4-8BC7-F145887B6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5BEBD9-5C6C-44A3-91C2-2AE0E71A1F96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23558" name="Rectangle 1">
            <a:extLst>
              <a:ext uri="{FF2B5EF4-FFF2-40B4-BE49-F238E27FC236}">
                <a16:creationId xmlns:a16="http://schemas.microsoft.com/office/drawing/2014/main" id="{11634004-E162-405C-A60E-C042F677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27150"/>
            <a:ext cx="8964612" cy="483870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</p:spPr>
        <p:txBody>
          <a:bodyPr lIns="0" tIns="0" rIns="0" bIns="158700" anchor="ctr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xml version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"1.0"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encoding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"utf-8"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?&gt;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ViewGroup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"@[+][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package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:]id/</a:t>
            </a:r>
            <a:r>
              <a:rPr lang="en-US" sz="1600" b="1" i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resource_name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i="1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ViewGroup</a:t>
            </a:r>
            <a:r>
              <a:rPr lang="en-US" sz="1600" i="1" dirty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-specific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attributes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View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"@[+][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package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:]id/</a:t>
            </a:r>
            <a:r>
              <a:rPr lang="en-US" sz="1600" b="1" i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resource_name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i="1" dirty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View-specific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attributes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requestFocus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ViewGroup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ViewGroup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layout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"@layout/</a:t>
            </a:r>
            <a:r>
              <a:rPr lang="en-US" sz="1600" i="1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layout_resource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ViewGroup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endParaRPr lang="en-US" sz="3600" dirty="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A60E91A-DA39-4380-BB94-EADC9246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android:id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A3AF69A-B4A6-4CE8-987F-509F8833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"@+id/&lt;</a:t>
            </a:r>
            <a:r>
              <a:rPr lang="en-US" altLang="ru-RU" i="1"/>
              <a:t>name&gt;</a:t>
            </a:r>
            <a:r>
              <a:rPr lang="en-US" altLang="ru-RU"/>
              <a:t>" – </a:t>
            </a:r>
            <a:r>
              <a:rPr lang="ru-RU" altLang="ru-RU"/>
              <a:t>создать новый ресурс</a:t>
            </a:r>
            <a:r>
              <a:rPr lang="en-US" altLang="ru-RU"/>
              <a:t> </a:t>
            </a:r>
            <a:r>
              <a:rPr lang="ru-RU" altLang="ru-RU"/>
              <a:t>типа </a:t>
            </a:r>
            <a:r>
              <a:rPr lang="en-US" altLang="ru-RU"/>
              <a:t>ID</a:t>
            </a:r>
            <a:r>
              <a:rPr lang="ru-RU" altLang="ru-RU"/>
              <a:t> и сослаться на него</a:t>
            </a:r>
            <a:endParaRPr lang="en-US" altLang="ru-RU"/>
          </a:p>
          <a:p>
            <a:pPr eaLnBrk="1" hangingPunct="1"/>
            <a:r>
              <a:rPr lang="en-US" altLang="ru-RU"/>
              <a:t>"@id/&lt;</a:t>
            </a:r>
            <a:r>
              <a:rPr lang="en-US" altLang="ru-RU" i="1"/>
              <a:t>name&gt;</a:t>
            </a:r>
            <a:r>
              <a:rPr lang="en-US" altLang="ru-RU"/>
              <a:t>"</a:t>
            </a:r>
            <a:r>
              <a:rPr lang="ru-RU" altLang="ru-RU"/>
              <a:t> – ссылка на существующий ресурс</a:t>
            </a:r>
            <a:r>
              <a:rPr lang="en-US" altLang="ru-RU"/>
              <a:t> </a:t>
            </a:r>
            <a:r>
              <a:rPr lang="ru-RU" altLang="ru-RU"/>
              <a:t>типа </a:t>
            </a:r>
            <a:r>
              <a:rPr lang="en-US" altLang="ru-RU"/>
              <a:t>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F0AC-8DEB-41C2-AAB0-43B4C7C02B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DB44-F036-42A9-B156-7138DF5B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9702" name="Slide Number Placeholder 5">
            <a:extLst>
              <a:ext uri="{FF2B5EF4-FFF2-40B4-BE49-F238E27FC236}">
                <a16:creationId xmlns:a16="http://schemas.microsoft.com/office/drawing/2014/main" id="{721BCCAB-9985-496D-8D7E-9B649214B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39330F-A732-4A00-93A2-7DFEBB3E61F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B20D9B3-E13A-4453-B465-F185D961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android:layout_height </a:t>
            </a:r>
            <a:br>
              <a:rPr lang="en-US" altLang="ru-RU"/>
            </a:br>
            <a:r>
              <a:rPr lang="en-US" altLang="ru-RU"/>
              <a:t>&amp; android:layout_width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140A-E1CB-42D0-8EC5-C7200F6ED5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AD18-6A04-4D0A-A5CD-57E71D2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2A580D63-97AB-433F-A309-F36076A0B3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22CFB3-D346-4237-BF65-1C0F25FFAB97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EA1FD6-ECE2-469E-90F2-764E58DDA920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16113"/>
          <a:ext cx="7777162" cy="3724688"/>
        </p:xfrm>
        <a:graphic>
          <a:graphicData uri="http://schemas.openxmlformats.org/drawingml/2006/table">
            <a:tbl>
              <a:tblPr/>
              <a:tblGrid>
                <a:gridCol w="388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11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0" dirty="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927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match_parent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Sets the dimension to match that of the parent element. Added in API Level 8 to deprecate fill_parent.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 err="1"/>
                        <a:t>fill_parent</a:t>
                      </a:r>
                      <a:endParaRPr lang="en-US" sz="2200" dirty="0"/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Sets the dimension to match that of the parent element.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688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 err="1"/>
                        <a:t>wrap_content</a:t>
                      </a:r>
                      <a:endParaRPr lang="en-US" sz="2200" dirty="0"/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/>
                        <a:t>Sets the dimension only to the size required to fit the content of this element.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E85780E-0A0C-49BA-87A3-36F113E4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Common Controls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16DB-D919-477D-AD18-AC5698CC55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48BE-7BF6-423B-B4EE-533AE3D2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3DD47A54-06B4-482C-B5F6-E88613FA03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C36715-BD7D-46BE-8E01-530FBC333265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31750" name="Rectangle 7">
            <a:extLst>
              <a:ext uri="{FF2B5EF4-FFF2-40B4-BE49-F238E27FC236}">
                <a16:creationId xmlns:a16="http://schemas.microsoft.com/office/drawing/2014/main" id="{329891EE-E51C-4B8E-802B-60AA6E9A1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732463"/>
            <a:ext cx="7993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http://developer.android.com/guide/topics/ui/controls.html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537EB7E-4D63-45B2-A830-52C2D0BB1D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1346200"/>
          <a:ext cx="8785225" cy="4441825"/>
        </p:xfrm>
        <a:graphic>
          <a:graphicData uri="http://schemas.openxmlformats.org/drawingml/2006/table">
            <a:tbl>
              <a:tblPr/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6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FFFFFF"/>
                          </a:solidFill>
                        </a:rPr>
                        <a:t>Control Type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FFFFFF"/>
                          </a:solidFill>
                        </a:rPr>
                        <a:t>Related Classes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6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Button</a:t>
                      </a:r>
                      <a:endParaRPr lang="en-US" sz="200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 push-button that can be pressed, or clicked, by the user to perform an action.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3"/>
                        </a:rPr>
                        <a:t>Button</a:t>
                      </a:r>
                      <a:endParaRPr lang="en-US" sz="200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34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4"/>
                        </a:rPr>
                        <a:t>Text field</a:t>
                      </a:r>
                      <a:endParaRPr lang="en-US" sz="200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An editable text field. You can use theAutoCompleteTextView widget to create a text entry widget that provides auto-complete suggestions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5"/>
                        </a:rPr>
                        <a:t>EditText</a:t>
                      </a:r>
                      <a:r>
                        <a:rPr lang="en-US" sz="2000" dirty="0"/>
                        <a:t>,</a:t>
                      </a:r>
                    </a:p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6"/>
                        </a:rPr>
                        <a:t>AutoCompleteTextView</a:t>
                      </a:r>
                      <a:endParaRPr lang="en-US" sz="2000" dirty="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34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7"/>
                        </a:rPr>
                        <a:t>Checkbox</a:t>
                      </a:r>
                      <a:endParaRPr lang="en-US" sz="200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An on/off switch that can be toggled by the user. You should use checkboxes when presenting users with a group of selectable options that are not mutually exclusive.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8"/>
                        </a:rPr>
                        <a:t>CheckBox</a:t>
                      </a:r>
                      <a:endParaRPr lang="en-US" sz="2000" dirty="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6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9"/>
                        </a:rPr>
                        <a:t>Radio button</a:t>
                      </a:r>
                      <a:endParaRPr lang="en-US" sz="200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Similar to checkboxes, except that only one option can be selected in the group.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10"/>
                        </a:rPr>
                        <a:t>RadioGroup</a:t>
                      </a:r>
                      <a:r>
                        <a:rPr lang="en-US" sz="2000" dirty="0"/>
                        <a:t> </a:t>
                      </a:r>
                      <a:br>
                        <a:rPr lang="en-US" sz="2000" dirty="0"/>
                      </a:br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11"/>
                        </a:rPr>
                        <a:t>RadioButton</a:t>
                      </a:r>
                      <a:endParaRPr lang="en-US" sz="2000" dirty="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5034CE5-E330-4730-BFD7-C26556F4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Common Controls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26A7-4732-48F6-A053-FFB80F20FF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CF51-BA03-44C2-97B6-7751E51E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882C6CFF-9036-4A70-A341-3DD06E9176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165B8-F476-4BAA-9E0C-F9E4040CAF3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4BFF4CCC-D42B-4483-9225-56A39324EB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1336675"/>
          <a:ext cx="8785225" cy="3754438"/>
        </p:xfrm>
        <a:graphic>
          <a:graphicData uri="http://schemas.openxmlformats.org/drawingml/2006/table">
            <a:tbl>
              <a:tblPr/>
              <a:tblGrid>
                <a:gridCol w="1584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2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FFFFFF"/>
                          </a:solidFill>
                        </a:rPr>
                        <a:t>Control Type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Related Classes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2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solidFill>
                            <a:srgbClr val="258AAF"/>
                          </a:solidFill>
                          <a:hlinkClick r:id="rId2"/>
                        </a:rPr>
                        <a:t>Toggle button</a:t>
                      </a:r>
                      <a:endParaRPr lang="en-US" sz="2000" dirty="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An on/off button with a light indicator.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3"/>
                        </a:rPr>
                        <a:t>ToggleButton</a:t>
                      </a:r>
                      <a:endParaRPr lang="en-US" sz="200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76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4"/>
                        </a:rPr>
                        <a:t>Spinner</a:t>
                      </a:r>
                      <a:endParaRPr lang="en-US" sz="200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 drop-down list that allows users to select one value from a set.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5"/>
                        </a:rPr>
                        <a:t>Spinner</a:t>
                      </a:r>
                      <a:endParaRPr lang="en-US" sz="200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28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6"/>
                        </a:rPr>
                        <a:t>Pickers</a:t>
                      </a:r>
                      <a:endParaRPr lang="en-US" sz="200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A dialog for users to select a single value for a set by using up/down buttons or via a swipe gesture. Use a </a:t>
                      </a:r>
                      <a:r>
                        <a:rPr lang="en-US" sz="2000" dirty="0" err="1"/>
                        <a:t>DatePicker</a:t>
                      </a:r>
                      <a:r>
                        <a:rPr lang="en-US" sz="2000" dirty="0"/>
                        <a:t> widget to enter the values for the date (month, day, year) or a </a:t>
                      </a:r>
                      <a:r>
                        <a:rPr lang="en-US" sz="2000" dirty="0" err="1"/>
                        <a:t>TimePicker</a:t>
                      </a:r>
                      <a:r>
                        <a:rPr lang="en-US" sz="2000" dirty="0"/>
                        <a:t> widget to enter the values for a time (hour, minute, AM/PM), which will be formatted automatically for the user's locale.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7"/>
                        </a:rPr>
                        <a:t>DatePicker</a:t>
                      </a:r>
                      <a:r>
                        <a:rPr lang="en-US" sz="2000" dirty="0"/>
                        <a:t>,</a:t>
                      </a:r>
                    </a:p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8"/>
                        </a:rPr>
                        <a:t>TimePicker</a:t>
                      </a:r>
                      <a:endParaRPr lang="en-US" sz="2000" dirty="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796" name="Rectangle 15">
            <a:extLst>
              <a:ext uri="{FF2B5EF4-FFF2-40B4-BE49-F238E27FC236}">
                <a16:creationId xmlns:a16="http://schemas.microsoft.com/office/drawing/2014/main" id="{D289FECB-04D6-415C-B8D7-FEED8076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732463"/>
            <a:ext cx="7993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http://developer.android.com/guide/topics/ui/controls.html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FC54539-9FC6-4C02-A6BC-8AE5186C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android.widget.TextView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13E2-9DCD-47EF-92AA-C32A66D4C2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337-3C35-45E4-B216-FFB0ED4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83CB9A65-CB4E-443F-A0E8-4FD602845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71D699-4A15-4D52-B46F-2C468FD1F22C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A4ECA240-BD9E-4A27-92C8-7C37F8D3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22400"/>
            <a:ext cx="6156325" cy="169862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&lt;TextView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"@+id/pat_a_cat"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"@string/patacat"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2000">
                <a:latin typeface="Arial" panose="020B0604020202020204" pitchFamily="34" charset="0"/>
              </a:rPr>
              <a:t> </a:t>
            </a:r>
            <a:endParaRPr lang="en-US" altLang="ru-RU" sz="4800">
              <a:latin typeface="Arial" panose="020B0604020202020204" pitchFamily="34" charset="0"/>
            </a:endParaRPr>
          </a:p>
        </p:txBody>
      </p:sp>
      <p:pic>
        <p:nvPicPr>
          <p:cNvPr id="33799" name="Picture 2" descr="TextView">
            <a:extLst>
              <a:ext uri="{FF2B5EF4-FFF2-40B4-BE49-F238E27FC236}">
                <a16:creationId xmlns:a16="http://schemas.microsoft.com/office/drawing/2014/main" id="{D4534EAC-EFCE-4008-B655-2EF5B357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01"/>
          <a:stretch>
            <a:fillRect/>
          </a:stretch>
        </p:blipFill>
        <p:spPr bwMode="auto">
          <a:xfrm>
            <a:off x="5435600" y="3357563"/>
            <a:ext cx="29813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E3A0D5B-E885-4072-A2BE-1CFD6E56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android.widget.Button</a:t>
            </a:r>
            <a:br>
              <a:rPr lang="en-US" altLang="ru-RU"/>
            </a:br>
            <a:r>
              <a:rPr lang="en-US" altLang="ru-RU"/>
              <a:t> android.widget.ImageButton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F3F-1401-471D-BDB8-406A4F33A0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4D52A-E94F-4B1C-8D12-FD76D98A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2CCA4092-C927-43A4-9489-9B59DDDCD7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A69313-084B-418D-91E3-D6B7706F2DB7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696B65C6-9B87-452F-9407-61DF8192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96300" cy="12985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3327" rIns="0" bIns="3332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"@string/button_text” 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2000">
                <a:latin typeface="Arial" panose="020B0604020202020204" pitchFamily="34" charset="0"/>
              </a:rPr>
              <a:t> </a:t>
            </a:r>
            <a:endParaRPr lang="en-US" altLang="ru-RU" sz="4800">
              <a:latin typeface="Arial" panose="020B0604020202020204" pitchFamily="34" charset="0"/>
            </a:endParaRPr>
          </a:p>
        </p:txBody>
      </p:sp>
      <p:sp>
        <p:nvSpPr>
          <p:cNvPr id="34823" name="Rectangle 4">
            <a:extLst>
              <a:ext uri="{FF2B5EF4-FFF2-40B4-BE49-F238E27FC236}">
                <a16:creationId xmlns:a16="http://schemas.microsoft.com/office/drawing/2014/main" id="{37EDF47E-FCA6-442D-926E-7A1F2A5B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52738"/>
            <a:ext cx="8496300" cy="12985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3327" rIns="0" bIns="3332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&lt;ImageButton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android:src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"@drawable/button_icon”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2000">
                <a:latin typeface="Arial" panose="020B0604020202020204" pitchFamily="34" charset="0"/>
              </a:rPr>
              <a:t> </a:t>
            </a:r>
            <a:endParaRPr lang="en-US" altLang="ru-RU" sz="4800">
              <a:latin typeface="Arial" panose="020B0604020202020204" pitchFamily="34" charset="0"/>
            </a:endParaRP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1B0C2C51-B383-461C-8F0D-F5A64568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70375"/>
            <a:ext cx="8496300" cy="160655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33327" rIns="0" bIns="33327" anchor="ctr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&lt;Button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20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20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20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"@string/</a:t>
            </a:r>
            <a:r>
              <a:rPr lang="en-US" sz="20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button_text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20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android:drawableLeft</a:t>
            </a:r>
            <a:r>
              <a:rPr lang="en-US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"@</a:t>
            </a:r>
            <a:r>
              <a:rPr lang="en-US" sz="20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button_icon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 /&gt;</a:t>
            </a:r>
          </a:p>
        </p:txBody>
      </p:sp>
      <p:pic>
        <p:nvPicPr>
          <p:cNvPr id="34825" name="Picture 2" descr="http://developer.android.com/images/ui/button-types.png">
            <a:extLst>
              <a:ext uri="{FF2B5EF4-FFF2-40B4-BE49-F238E27FC236}">
                <a16:creationId xmlns:a16="http://schemas.microsoft.com/office/drawing/2014/main" id="{92EDB020-C615-417C-AB01-005A1D87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5573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EBE1331-88C5-452F-9AB4-86012D2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android.widget.EditText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EADF-4037-4070-9986-ED86C9A188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DD33-184C-4B86-B75A-FE225BFF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F7B4A3D0-BB97-4125-B185-4B51D22D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99DCC-51E4-4475-93E4-79AF12CC7BB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35846" name="Picture 2" descr="http://developer.android.com/images/ui/edittext-noextract.png">
            <a:extLst>
              <a:ext uri="{FF2B5EF4-FFF2-40B4-BE49-F238E27FC236}">
                <a16:creationId xmlns:a16="http://schemas.microsoft.com/office/drawing/2014/main" id="{52B5FF9C-9C34-4E3F-928B-6FDD96AD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500438"/>
            <a:ext cx="3810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3">
            <a:extLst>
              <a:ext uri="{FF2B5EF4-FFF2-40B4-BE49-F238E27FC236}">
                <a16:creationId xmlns:a16="http://schemas.microsoft.com/office/drawing/2014/main" id="{114A388C-6F3F-49D1-9DFB-0687EADDB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6688137" cy="20066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&lt;EditText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"@+id/email_address"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android:hint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"@string/email_hint"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android:inputType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"textEmailAddress"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2000">
                <a:latin typeface="Arial" panose="020B0604020202020204" pitchFamily="34" charset="0"/>
              </a:rPr>
              <a:t> </a:t>
            </a:r>
            <a:endParaRPr lang="en-US" altLang="ru-RU" sz="4800">
              <a:latin typeface="Arial" panose="020B0604020202020204" pitchFamily="34" charset="0"/>
            </a:endParaRP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7E22657D-ED53-4BA3-9D4D-CF71634FF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933825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java.lang.Object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  ↳ android.view.View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     ↳ android.widget.TextView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        ↳ android.widget.EditText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4997CA2-E40B-4DE5-AD70-7B3969E9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android:inputType (1)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B149FE4-BBCC-49AB-BED8-4179AC16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z="2800"/>
              <a:t>"text“</a:t>
            </a:r>
          </a:p>
          <a:p>
            <a:pPr lvl="1"/>
            <a:r>
              <a:rPr lang="en-US" altLang="ru-RU" sz="2400"/>
              <a:t>Normal text keyboard.</a:t>
            </a:r>
          </a:p>
          <a:p>
            <a:r>
              <a:rPr lang="en-US" altLang="ru-RU" sz="2800"/>
              <a:t>"textEmailAddress“</a:t>
            </a:r>
          </a:p>
          <a:p>
            <a:pPr lvl="1"/>
            <a:r>
              <a:rPr lang="en-US" altLang="ru-RU" sz="2400"/>
              <a:t>Normal text keyboard with the @ character.</a:t>
            </a:r>
          </a:p>
          <a:p>
            <a:r>
              <a:rPr lang="en-US" altLang="ru-RU" sz="2800"/>
              <a:t>"textUri“</a:t>
            </a:r>
          </a:p>
          <a:p>
            <a:pPr lvl="1"/>
            <a:r>
              <a:rPr lang="en-US" altLang="ru-RU" sz="2400"/>
              <a:t>Normal text keyboard with the / character.</a:t>
            </a:r>
          </a:p>
          <a:p>
            <a:r>
              <a:rPr lang="en-US" altLang="ru-RU" sz="2800"/>
              <a:t>"number“</a:t>
            </a:r>
          </a:p>
          <a:p>
            <a:pPr lvl="1"/>
            <a:r>
              <a:rPr lang="en-US" altLang="ru-RU" sz="2400"/>
              <a:t>Basic number keypad.</a:t>
            </a:r>
          </a:p>
          <a:p>
            <a:r>
              <a:rPr lang="en-US" altLang="ru-RU" sz="2800"/>
              <a:t>"phone“</a:t>
            </a:r>
          </a:p>
          <a:p>
            <a:pPr lvl="1"/>
            <a:r>
              <a:rPr lang="en-US" altLang="ru-RU" sz="2400"/>
              <a:t>Phone-style keypad.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12FE-B74A-4FC3-9BBE-42407A96FC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0644-5FD5-4922-8A21-43E4E741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344D23CE-0584-4007-84E9-C177221C57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E646A2-4984-417E-86E2-42C7503A0C0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3B8B902-A16E-4773-9951-7CA1C519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предыдущих лекциях...</a:t>
            </a:r>
            <a:endParaRPr lang="en-US" altLang="ru-RU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D11FB0B5-9094-4382-B8C4-35EE0346A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70FA79-9849-4E9E-AEB2-27612955B2F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62359-CC8D-4F6B-B48A-CDA23E36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153BB-343B-4413-824A-313A8F0E8D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pic>
        <p:nvPicPr>
          <p:cNvPr id="8198" name="Picture 13" descr="Android framework details">
            <a:extLst>
              <a:ext uri="{FF2B5EF4-FFF2-40B4-BE49-F238E27FC236}">
                <a16:creationId xmlns:a16="http://schemas.microsoft.com/office/drawing/2014/main" id="{54B14962-A672-4270-A33A-34ABA33F59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8199" name="TextBox 5">
            <a:extLst>
              <a:ext uri="{FF2B5EF4-FFF2-40B4-BE49-F238E27FC236}">
                <a16:creationId xmlns:a16="http://schemas.microsoft.com/office/drawing/2014/main" id="{7CF31A25-234B-47C7-A072-5432300F6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See </a:t>
            </a:r>
            <a:r>
              <a:rPr lang="en-US" altLang="ru-RU" sz="1800">
                <a:hlinkClick r:id="rId3"/>
              </a:rPr>
              <a:t>https://source.android.com/source/index.html</a:t>
            </a:r>
            <a:r>
              <a:rPr lang="en-US" altLang="ru-RU" sz="180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7ECFAFF2-C5CB-44C0-BB10-A8628102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android:inputType (2)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9B184EFB-B4E6-46A9-BB65-163955AA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"textCapSentences“</a:t>
            </a:r>
          </a:p>
          <a:p>
            <a:pPr lvl="1"/>
            <a:r>
              <a:rPr lang="en-US" altLang="ru-RU"/>
              <a:t>Normal text keyboard that capitalizes the first letter for each new sentence.</a:t>
            </a:r>
          </a:p>
          <a:p>
            <a:r>
              <a:rPr lang="en-US" altLang="ru-RU"/>
              <a:t>"textCapWords“</a:t>
            </a:r>
          </a:p>
          <a:p>
            <a:pPr lvl="1"/>
            <a:r>
              <a:rPr lang="en-US" altLang="ru-RU"/>
              <a:t>Normal text keyboard that capitalizes every word. Good for titles or person names.</a:t>
            </a:r>
          </a:p>
          <a:p>
            <a:r>
              <a:rPr lang="en-US" altLang="ru-RU"/>
              <a:t>"textAutoCorrect“</a:t>
            </a:r>
          </a:p>
          <a:p>
            <a:pPr lvl="1"/>
            <a:r>
              <a:rPr lang="en-US" altLang="ru-RU"/>
              <a:t>Normal text keyboard that corrects commonly misspelled words.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71AF-3927-4AA1-8C0D-35A4567168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4F21-A2F0-4421-9703-454C67C2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37894" name="Slide Number Placeholder 5">
            <a:extLst>
              <a:ext uri="{FF2B5EF4-FFF2-40B4-BE49-F238E27FC236}">
                <a16:creationId xmlns:a16="http://schemas.microsoft.com/office/drawing/2014/main" id="{B2306CF9-FDDA-4D58-9C50-ACADB3EE2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A836B-BE10-4FB7-8B0F-DB2F57138FB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489F4DB-3646-4A19-9EFE-8F75F00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android:inputType (3)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4098919A-C9BB-4DF8-9EBE-3C85DF84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"textPassword“</a:t>
            </a:r>
          </a:p>
          <a:p>
            <a:pPr lvl="1"/>
            <a:r>
              <a:rPr lang="en-US" altLang="ru-RU"/>
              <a:t>Normal text keyboard, but the characters entered turn into dots.</a:t>
            </a:r>
          </a:p>
          <a:p>
            <a:r>
              <a:rPr lang="en-US" altLang="ru-RU"/>
              <a:t>"textMultiLine“</a:t>
            </a:r>
          </a:p>
          <a:p>
            <a:pPr lvl="1"/>
            <a:r>
              <a:rPr lang="en-US" altLang="ru-RU"/>
              <a:t>Normal text keyboard that allow users to input long strings of text that include line breaks (carriage returns).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16E9-6BB1-4D72-9EBB-025C60A30B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8079-7DA7-45F0-9A27-E06B9B10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38918" name="Slide Number Placeholder 5">
            <a:extLst>
              <a:ext uri="{FF2B5EF4-FFF2-40B4-BE49-F238E27FC236}">
                <a16:creationId xmlns:a16="http://schemas.microsoft.com/office/drawing/2014/main" id="{B3681DAE-02ED-45AD-99FB-D2CF36F61E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C5EE8A-8650-4BF7-83A4-2290C68EC558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26DB0B3-6E48-4CBD-998D-0CA1041D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android:inputType (4)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DEC4-D339-4ACA-AB86-210EBC0606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BA8A-7091-4BD1-9D62-A792DE68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92D8E3E6-833B-45AE-812C-59A10FB413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7F646-43F4-4695-A72B-223A61CA125A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39942" name="Rectangle 1">
            <a:extLst>
              <a:ext uri="{FF2B5EF4-FFF2-40B4-BE49-F238E27FC236}">
                <a16:creationId xmlns:a16="http://schemas.microsoft.com/office/drawing/2014/main" id="{35ECCDA2-CC76-4828-8003-7518D6805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05038"/>
            <a:ext cx="7078662" cy="262255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&lt;EditText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"@+id/postal_address"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android:hint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"@string/postal_address_hint"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android:inputType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"textPostalAddress|</a:t>
            </a:r>
            <a:b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textCapWords|</a:t>
            </a:r>
            <a:b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textNoSuggestions"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2000">
                <a:latin typeface="Arial" panose="020B0604020202020204" pitchFamily="34" charset="0"/>
              </a:rPr>
              <a:t> </a:t>
            </a:r>
            <a:endParaRPr lang="en-US" altLang="ru-RU" sz="4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B0338B7-A7E9-4CF9-B90E-1E86C874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Keyboard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0199-6509-423C-8D05-D862F36265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C401A-92DF-4E9D-B47F-5890009E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50A954AF-C375-46F9-BE75-F185A301C1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ACC94-BD77-4D44-B1E5-9B41E94AAD8C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40966" name="Picture 2" descr="http://developer.android.com/images/ui/edittext-actionsend.png">
            <a:extLst>
              <a:ext uri="{FF2B5EF4-FFF2-40B4-BE49-F238E27FC236}">
                <a16:creationId xmlns:a16="http://schemas.microsoft.com/office/drawing/2014/main" id="{34979B44-B55D-4D3C-885F-4D25EDA0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481263"/>
            <a:ext cx="2857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3">
            <a:extLst>
              <a:ext uri="{FF2B5EF4-FFF2-40B4-BE49-F238E27FC236}">
                <a16:creationId xmlns:a16="http://schemas.microsoft.com/office/drawing/2014/main" id="{28667196-B6E5-4CD3-91CF-9B01AAE6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81263"/>
            <a:ext cx="4937125" cy="1884362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&lt;EditText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"@+id/search"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android:hint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"@string/search_hint"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android:inputType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android:imeOptions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"actionSend"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000">
              <a:latin typeface="Arial" panose="020B0604020202020204" pitchFamily="34" charset="0"/>
            </a:endParaRPr>
          </a:p>
        </p:txBody>
      </p:sp>
      <p:sp>
        <p:nvSpPr>
          <p:cNvPr id="40968" name="Rectangle 12">
            <a:extLst>
              <a:ext uri="{FF2B5EF4-FFF2-40B4-BE49-F238E27FC236}">
                <a16:creationId xmlns:a16="http://schemas.microsoft.com/office/drawing/2014/main" id="{77DAAE60-62E1-45A4-BFDD-B0DD405E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417888"/>
            <a:ext cx="2881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>
                <a:latin typeface="Arial" panose="020B0604020202020204" pitchFamily="34" charset="0"/>
                <a:hlinkClick r:id="rId3"/>
              </a:rPr>
              <a:t>http://developer.android.com/reference/android/widget/TextView.html#attr_android:imeOptions</a:t>
            </a:r>
            <a:r>
              <a:rPr lang="en-US" altLang="ru-RU" sz="1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7168EEA-DA40-4271-A64E-2C5B3C44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android.widget.CheckBox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50DC4E5-F03A-494B-86D8-BC940639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android.widget.Button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↳android.widget.CompoundButton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↳android.widget.CheckBox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8E77-0965-46F3-B53F-2EF0F2294A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1AFE-AE1E-4E73-81CB-E2947EC4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1990" name="Slide Number Placeholder 5">
            <a:extLst>
              <a:ext uri="{FF2B5EF4-FFF2-40B4-BE49-F238E27FC236}">
                <a16:creationId xmlns:a16="http://schemas.microsoft.com/office/drawing/2014/main" id="{353EF0D1-9591-4F61-A957-A7B524DBF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EDB911-1474-4471-AE00-160DC6822D6A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41991" name="Picture 4">
            <a:extLst>
              <a:ext uri="{FF2B5EF4-FFF2-40B4-BE49-F238E27FC236}">
                <a16:creationId xmlns:a16="http://schemas.microsoft.com/office/drawing/2014/main" id="{1798B838-0F5A-4251-B864-833F4674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412875"/>
            <a:ext cx="2867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Rectangle 9">
            <a:extLst>
              <a:ext uri="{FF2B5EF4-FFF2-40B4-BE49-F238E27FC236}">
                <a16:creationId xmlns:a16="http://schemas.microsoft.com/office/drawing/2014/main" id="{10716B25-6F9D-4180-BDFA-85C55A966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89363"/>
            <a:ext cx="7056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&lt;CheckBox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"@+id/checkbox_cheese"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"@string/cheese"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0D4D0846-7BB7-41F0-A1C2-E51914A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android.widget.RadioButton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D75A432-EF5C-41E4-BF02-67E34492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android.widget.Button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↳android.widget.CompoundButton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↳android.widget.RadioButton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D231-4AF4-4989-85E7-D6C12F4FE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4859-8D9D-46A5-83A6-0DF6E57A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3014" name="Slide Number Placeholder 5">
            <a:extLst>
              <a:ext uri="{FF2B5EF4-FFF2-40B4-BE49-F238E27FC236}">
                <a16:creationId xmlns:a16="http://schemas.microsoft.com/office/drawing/2014/main" id="{5CB3A5E7-02FB-4793-846F-B34B61DEC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826872-C6E0-40A8-8358-136675EF579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43015" name="Picture 4" descr="http://developer.android.com/images/ui/radiobuttons.png">
            <a:extLst>
              <a:ext uri="{FF2B5EF4-FFF2-40B4-BE49-F238E27FC236}">
                <a16:creationId xmlns:a16="http://schemas.microsoft.com/office/drawing/2014/main" id="{B4D00B09-CE07-4F34-AC6E-1BD382E5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412875"/>
            <a:ext cx="3810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Rectangle 5">
            <a:extLst>
              <a:ext uri="{FF2B5EF4-FFF2-40B4-BE49-F238E27FC236}">
                <a16:creationId xmlns:a16="http://schemas.microsoft.com/office/drawing/2014/main" id="{3EB0F721-48D9-4F6B-BAED-8D74AC0F6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624263"/>
            <a:ext cx="5430837" cy="1144587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&lt;RadioButton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"@+id/radio_ninjas"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"@string/ninjas"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8BF7C34-D6F7-498A-B703-990CB262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android.widget.RadioGroup (1)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98A8824-6FD9-4BE3-937F-DF7C3205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android.view.View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↳android.view.ViewGroup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↳android.widget.LinearLayout </a:t>
            </a:r>
            <a:br>
              <a:rPr lang="en-US" altLang="ru-RU"/>
            </a:br>
            <a:r>
              <a:rPr lang="en-US" altLang="ru-RU"/>
              <a:t>		↳android.widget.RadioGroup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31B1F-B578-484E-B764-AD23223C38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8043-ED9C-448C-82C8-065DBA92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4038" name="Slide Number Placeholder 5">
            <a:extLst>
              <a:ext uri="{FF2B5EF4-FFF2-40B4-BE49-F238E27FC236}">
                <a16:creationId xmlns:a16="http://schemas.microsoft.com/office/drawing/2014/main" id="{E3CAB538-6BFB-41D8-B55A-93ADBD55F5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C87C5A-E4E6-490C-967E-EDA73D8B2F2F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4FA380A-68D3-47F2-9255-511C3FBE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android.widget.RadioGroup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3A5E-4006-4BDD-A459-E4A912CF86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FB09-7CEB-4207-8292-DCE444DA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5061" name="Slide Number Placeholder 5">
            <a:extLst>
              <a:ext uri="{FF2B5EF4-FFF2-40B4-BE49-F238E27FC236}">
                <a16:creationId xmlns:a16="http://schemas.microsoft.com/office/drawing/2014/main" id="{A7776B29-B829-40A6-9D32-8074F1C09A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A6BD78-859E-41D5-B7F5-4C56A162ED60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45062" name="Rectangle 1">
            <a:extLst>
              <a:ext uri="{FF2B5EF4-FFF2-40B4-BE49-F238E27FC236}">
                <a16:creationId xmlns:a16="http://schemas.microsoft.com/office/drawing/2014/main" id="{7DA46D63-A7B8-4DF1-A0F1-00F9AA4E0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57338"/>
            <a:ext cx="8640763" cy="409892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&lt;RadioGroup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"vertical"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&lt;RadioButton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"@+id/radio_pirates"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"@string/pirates"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android:onClick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"onRadioButtonClicked"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&lt;RadioButton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"@+id/radio_ninjas"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"@string/ninjas"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android:onClick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"onRadioButtonClicked"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&lt;/RadioGroup&gt;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89EA8C5-B5EB-4A31-9AD0-473B11E3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android.widget.ToggleButton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A89FF77-B64B-4110-83EC-FE59EF2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android.widget.Button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↳android.widget.CompoundButton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↳android.widget.ToggleButton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ADD12-5135-4353-84BC-8A88AE05E3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4A8A-6EBC-42CF-8C92-37933EB1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6086" name="Slide Number Placeholder 5">
            <a:extLst>
              <a:ext uri="{FF2B5EF4-FFF2-40B4-BE49-F238E27FC236}">
                <a16:creationId xmlns:a16="http://schemas.microsoft.com/office/drawing/2014/main" id="{2FF99259-B402-4739-8391-814D8C13E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F5FEBC-4702-477D-83A8-FC55B286A37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26BED13F-7A95-4398-A3D1-C3586A9A0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6338"/>
            <a:ext cx="4937125" cy="16383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&lt;ToggleButton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"@+id/togglebutton"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android:textOff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"off”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000">
              <a:latin typeface="Arial" panose="020B0604020202020204" pitchFamily="34" charset="0"/>
            </a:endParaRPr>
          </a:p>
        </p:txBody>
      </p:sp>
      <p:sp>
        <p:nvSpPr>
          <p:cNvPr id="46088" name="AutoShape 9" descr="http://i.stack.imgur.com/NTqMJ.png">
            <a:extLst>
              <a:ext uri="{FF2B5EF4-FFF2-40B4-BE49-F238E27FC236}">
                <a16:creationId xmlns:a16="http://schemas.microsoft.com/office/drawing/2014/main" id="{2A83EA6E-544A-4DCE-A415-9E8026945E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46089" name="Picture 10">
            <a:extLst>
              <a:ext uri="{FF2B5EF4-FFF2-40B4-BE49-F238E27FC236}">
                <a16:creationId xmlns:a16="http://schemas.microsoft.com/office/drawing/2014/main" id="{E4C294A4-00D8-47F5-BC04-8C8DEBFD3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716338"/>
            <a:ext cx="9239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83AFB3B-49EC-4972-9035-5DDF0D68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android.widget.Spinner</a:t>
            </a:r>
          </a:p>
        </p:txBody>
      </p:sp>
      <p:sp>
        <p:nvSpPr>
          <p:cNvPr id="47107" name="Content Placeholder 7">
            <a:extLst>
              <a:ext uri="{FF2B5EF4-FFF2-40B4-BE49-F238E27FC236}">
                <a16:creationId xmlns:a16="http://schemas.microsoft.com/office/drawing/2014/main" id="{67D356B8-C447-40B0-8598-AB210B82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android.view.ViewGroup</a:t>
            </a:r>
            <a:endParaRPr lang="ru-RU" altLang="ru-RU"/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 ↳android.widget.AdapterView&lt;android.widget.SpinnerAdapter&gt;</a:t>
            </a:r>
            <a:endParaRPr lang="ru-RU" altLang="ru-RU"/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    ↳android.widget.AbsSpinner</a:t>
            </a:r>
            <a:endParaRPr lang="ru-RU" altLang="ru-RU"/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       ↳android.widget.Spinner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F436-EC8A-4F0E-B224-A34A5EFD87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77C-9D04-4137-A001-F04CBCC5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7110" name="Slide Number Placeholder 5">
            <a:extLst>
              <a:ext uri="{FF2B5EF4-FFF2-40B4-BE49-F238E27FC236}">
                <a16:creationId xmlns:a16="http://schemas.microsoft.com/office/drawing/2014/main" id="{10273178-9B78-46F2-B289-10125C45FE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53203B-8A40-43B7-95F2-1375EE121B67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47111" name="Rectangle 1">
            <a:extLst>
              <a:ext uri="{FF2B5EF4-FFF2-40B4-BE49-F238E27FC236}">
                <a16:creationId xmlns:a16="http://schemas.microsoft.com/office/drawing/2014/main" id="{868644F1-D8C2-41D3-AD26-8FADBE19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5364163" cy="1144588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&lt;Spinner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"@+id/planets_spinner"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000">
              <a:latin typeface="Arial" panose="020B0604020202020204" pitchFamily="34" charset="0"/>
            </a:endParaRPr>
          </a:p>
        </p:txBody>
      </p:sp>
      <p:pic>
        <p:nvPicPr>
          <p:cNvPr id="47112" name="Picture 3" descr="http://developer.android.com/images/ui/spinner.png">
            <a:extLst>
              <a:ext uri="{FF2B5EF4-FFF2-40B4-BE49-F238E27FC236}">
                <a16:creationId xmlns:a16="http://schemas.microsoft.com/office/drawing/2014/main" id="{DCD47CF2-7830-44E2-8B58-AF6F668E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341438"/>
            <a:ext cx="32385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6479639-FDE7-4C22-B5B5-0E6BAD60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предыдущих лекциях...</a:t>
            </a:r>
            <a:endParaRPr lang="en-US" altLang="ru-R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F7324-7997-4106-9810-424A2162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Android Studio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Android SDK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2"/>
              </a:rPr>
              <a:t>http://developer.android.com/sdk/index.html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Eclipse IDE for Mobile Developers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3"/>
              </a:rPr>
              <a:t>http://eclipse.org/mobile/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ADT </a:t>
            </a:r>
            <a:r>
              <a:rPr lang="en-US" dirty="0" err="1"/>
              <a:t>Plugin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Eclipse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4"/>
              </a:rPr>
              <a:t>https://dl-ssl.google.com/android/eclipse/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SE Development Kit 7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5"/>
              </a:rPr>
              <a:t>http://www.oracle.com/technetwork/java/javase/downloads/jdk7-downloads-1880260.html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4CBB4-08BB-4D4B-A384-F1126FDF68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9221" name="Slide Number Placeholder 5">
            <a:extLst>
              <a:ext uri="{FF2B5EF4-FFF2-40B4-BE49-F238E27FC236}">
                <a16:creationId xmlns:a16="http://schemas.microsoft.com/office/drawing/2014/main" id="{7074DCE4-9B62-4968-855E-8910B00732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0C0D64-38E2-4C08-B487-EB9E65FA50B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8ED342-4AE5-4A8D-907D-2E399BF2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3A3FE63-B8DC-4EEA-A435-92C75C3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Layout Types</a:t>
            </a:r>
          </a:p>
        </p:txBody>
      </p:sp>
      <p:sp>
        <p:nvSpPr>
          <p:cNvPr id="48131" name="Content Placeholder 12">
            <a:extLst>
              <a:ext uri="{FF2B5EF4-FFF2-40B4-BE49-F238E27FC236}">
                <a16:creationId xmlns:a16="http://schemas.microsoft.com/office/drawing/2014/main" id="{FB830006-D052-472A-BA97-6CFDAD2E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Common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Layouts</a:t>
            </a:r>
          </a:p>
          <a:p>
            <a:endParaRPr lang="en-US" altLang="ru-RU"/>
          </a:p>
          <a:p>
            <a:endParaRPr lang="en-US" altLang="ru-RU"/>
          </a:p>
          <a:p>
            <a:r>
              <a:rPr lang="en-US" altLang="ru-RU"/>
              <a:t>Building Layouts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with an Adapter</a:t>
            </a:r>
          </a:p>
          <a:p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9166-3D26-48EF-94D4-DF9DF78730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7421-54C9-4C21-B6CF-13378618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8134" name="Slide Number Placeholder 5">
            <a:extLst>
              <a:ext uri="{FF2B5EF4-FFF2-40B4-BE49-F238E27FC236}">
                <a16:creationId xmlns:a16="http://schemas.microsoft.com/office/drawing/2014/main" id="{CC035FA2-F52A-482A-85E4-196D14E37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F79E5-5B00-417B-B687-23DAB81F2A7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48135" name="Picture 3">
            <a:extLst>
              <a:ext uri="{FF2B5EF4-FFF2-40B4-BE49-F238E27FC236}">
                <a16:creationId xmlns:a16="http://schemas.microsoft.com/office/drawing/2014/main" id="{35BD9F22-5CFF-40A3-A526-2408F0064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00213"/>
            <a:ext cx="62960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5">
            <a:extLst>
              <a:ext uri="{FF2B5EF4-FFF2-40B4-BE49-F238E27FC236}">
                <a16:creationId xmlns:a16="http://schemas.microsoft.com/office/drawing/2014/main" id="{CB92B9A2-CAE8-4672-8267-22DEED31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860800"/>
            <a:ext cx="41814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68A3E581-A1F9-41C5-BB29-04584E8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LayoutParams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72CE-B7BB-4AA7-B688-D8FFA1F8C6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88C2-D05C-4F64-8DF4-FBBA3CF4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9157" name="Slide Number Placeholder 5">
            <a:extLst>
              <a:ext uri="{FF2B5EF4-FFF2-40B4-BE49-F238E27FC236}">
                <a16:creationId xmlns:a16="http://schemas.microsoft.com/office/drawing/2014/main" id="{87E22ED7-FD09-415C-8890-E5CFC51FC7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459092-FD35-4D30-B5D9-0979FBA2B6D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49158" name="Picture 2" descr="http://developer.android.com/images/layoutparams.png">
            <a:extLst>
              <a:ext uri="{FF2B5EF4-FFF2-40B4-BE49-F238E27FC236}">
                <a16:creationId xmlns:a16="http://schemas.microsoft.com/office/drawing/2014/main" id="{A033FE96-D87E-4937-A99D-4CEB774263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600" y="1762125"/>
            <a:ext cx="7416800" cy="4202113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1EB2AD2-0D91-4AB1-8902-AF1EDAF6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Linear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0034-D7BB-49BD-8907-19559284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800" dirty="0" err="1"/>
              <a:t>android.view.View</a:t>
            </a:r>
            <a:endParaRPr lang="en-US" sz="2800" dirty="0"/>
          </a:p>
          <a:p>
            <a:pPr>
              <a:buFont typeface="Arial" charset="0"/>
              <a:buNone/>
              <a:defRPr/>
            </a:pPr>
            <a:r>
              <a:rPr lang="en-US" sz="2800" dirty="0"/>
              <a:t>	↳</a:t>
            </a:r>
            <a:r>
              <a:rPr lang="en-US" sz="2800" dirty="0" err="1"/>
              <a:t>android.view.ViewGroup</a:t>
            </a:r>
            <a:endParaRPr lang="en-US" sz="2800" dirty="0"/>
          </a:p>
          <a:p>
            <a:pPr>
              <a:buFont typeface="Arial" charset="0"/>
              <a:buNone/>
              <a:defRPr/>
            </a:pPr>
            <a:r>
              <a:rPr lang="en-US" sz="2800" dirty="0"/>
              <a:t>		↳</a:t>
            </a:r>
            <a:r>
              <a:rPr lang="en-US" sz="2800" dirty="0" err="1"/>
              <a:t>android.widget.LinearLayout</a:t>
            </a:r>
            <a:endParaRPr lang="en-US" sz="2800" dirty="0"/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XML Attributes: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android:orientation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android:gravity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android:layout_gravity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android:layout_weight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1600" dirty="0"/>
              <a:t>More: </a:t>
            </a:r>
            <a:r>
              <a:rPr lang="en-US" sz="1600" dirty="0">
                <a:hlinkClick r:id="rId2"/>
              </a:rPr>
              <a:t>http://developer.android.com/reference/android/widget/LinearLayout.html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447E-396F-46DE-AFF7-1FF572C03D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A0D8-8F33-41AA-93CF-6883144A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0182" name="Slide Number Placeholder 5">
            <a:extLst>
              <a:ext uri="{FF2B5EF4-FFF2-40B4-BE49-F238E27FC236}">
                <a16:creationId xmlns:a16="http://schemas.microsoft.com/office/drawing/2014/main" id="{0436039E-E3D3-4745-97E4-E2963ECC3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DA3B16-0867-483D-8DC3-49F1BC548DD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EE557029-8DCC-4223-91C2-844A83DA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Relative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E68F-8880-4148-BF39-088848F8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800" dirty="0" err="1"/>
              <a:t>android.view.View</a:t>
            </a:r>
            <a:endParaRPr lang="en-US" sz="2800" dirty="0"/>
          </a:p>
          <a:p>
            <a:pPr>
              <a:buFont typeface="Arial" charset="0"/>
              <a:buNone/>
              <a:defRPr/>
            </a:pPr>
            <a:r>
              <a:rPr lang="en-US" sz="2800" dirty="0"/>
              <a:t>	↳</a:t>
            </a:r>
            <a:r>
              <a:rPr lang="en-US" sz="2800" dirty="0" err="1"/>
              <a:t>android.view.ViewGroup</a:t>
            </a:r>
            <a:endParaRPr lang="en-US" sz="2800" dirty="0"/>
          </a:p>
          <a:p>
            <a:pPr>
              <a:buFont typeface="Arial" charset="0"/>
              <a:buNone/>
              <a:defRPr/>
            </a:pPr>
            <a:r>
              <a:rPr lang="en-US" sz="2800" dirty="0"/>
              <a:t>		↳</a:t>
            </a:r>
            <a:r>
              <a:rPr lang="en-US" sz="2800" dirty="0" err="1"/>
              <a:t>android.widget.RelativeLayout</a:t>
            </a:r>
            <a:endParaRPr lang="en-US" sz="2800" dirty="0"/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XML Attributes: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android:gravity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android:layout_alignParentTop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android:layout_below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android:layout_toRightOf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1600" dirty="0"/>
              <a:t>More: </a:t>
            </a:r>
            <a:r>
              <a:rPr lang="en-US" sz="1600" dirty="0">
                <a:hlinkClick r:id="rId2"/>
              </a:rPr>
              <a:t>http://developer.android.com/reference/android/widget/RelativeLayout.html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30F8-5902-46F3-9AAD-25561325B4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1095-D587-490C-805D-A83A39C9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1206" name="Slide Number Placeholder 5">
            <a:extLst>
              <a:ext uri="{FF2B5EF4-FFF2-40B4-BE49-F238E27FC236}">
                <a16:creationId xmlns:a16="http://schemas.microsoft.com/office/drawing/2014/main" id="{6A61FC9D-A8B2-4CFC-9E1D-F32851694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CAE702-D455-470A-9BAF-BC02B79FA2F0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0030643-2C48-448D-BA13-57331C19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RelativeLayout.LayoutParams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C034-A393-4B8F-BAA5-6E8FCACFDD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BA0D-F0CD-47C1-80C8-C58EB3C4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2229" name="Slide Number Placeholder 5">
            <a:extLst>
              <a:ext uri="{FF2B5EF4-FFF2-40B4-BE49-F238E27FC236}">
                <a16:creationId xmlns:a16="http://schemas.microsoft.com/office/drawing/2014/main" id="{AA35F068-E4FA-4459-91BB-C73C3C161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C71AB-3593-4307-8527-291A6BD1FA5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813F1D-8150-4528-BECC-B76C4C6AA9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825" y="1268413"/>
          <a:ext cx="8712200" cy="5010582"/>
        </p:xfrm>
        <a:graphic>
          <a:graphicData uri="http://schemas.openxmlformats.org/drawingml/2006/table">
            <a:tbl>
              <a:tblPr/>
              <a:tblGrid>
                <a:gridCol w="266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i="1"/>
                        <a:t>Attribute Name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i="1" dirty="0"/>
                        <a:t>Description</a:t>
                      </a:r>
                      <a:endParaRPr lang="en-US" sz="1200" dirty="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android:layout_above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bottom edge of this view above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android:layout_alignBaseline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baseline of this view on the baseline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2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android:layout_alignBottom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Makes the bottom edge of this view match the bottom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android:layout_alignEnd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Makes the end edge of this view match the end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android:layout_alignLeft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Makes the left edge of this view match the left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android:layout_alignParentBottom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bottom edge of this view match the bottom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android:layout_alignParentEnd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end edge of this view match the end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android:layout_alignParentLeft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left edge of this view match the left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android:layout_alignParentRight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right edge of this view match the right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android:layout_alignParentStart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start edge of this view match the start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android:layout_alignParentTop</a:t>
                      </a:r>
                      <a:endParaRPr lang="en-US" sz="1200" dirty="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top edge of this view match the top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android:layout_alignRight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Makes the right edge of this view match the right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android:layout_alignStart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Makes the start edge of this view match the start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android:layout_alignTop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Makes the top edge of this view match the top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android:layout_alignWithParentIfMissing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set to true, the parent will be used as the anchor when the anchor cannot be be found for layout_toLeftOf, layout_toRightOf, etc.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android:layout_below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top edge of this view below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android:layout_centerHorizontal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centers this child horizontally within its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android:layout_centerInParent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centers this child horizontally and vertically within its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android:layout_centerVertical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centers this child vertically within its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android:layout_toEndOf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start edge of this view to the end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android:layout_toLeftOf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right edge of this view to the left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android:layout_toRightOf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left edge of this view to the right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android:layout_toStartOf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Positions the end edge of this view to the start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EF9584EC-F043-475D-BF47-00C84E17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Layout: Root Element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7DA8AAB3-D5E5-41C5-BDCB-C67A6007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 ViewGroup</a:t>
            </a:r>
          </a:p>
          <a:p>
            <a:pPr lvl="1" eaLnBrk="1" hangingPunct="1"/>
            <a:r>
              <a:rPr lang="en-US" altLang="ru-RU"/>
              <a:t>LinearLayout, RelativeLayout, FrameLayout, etc.</a:t>
            </a:r>
          </a:p>
          <a:p>
            <a:pPr eaLnBrk="1" hangingPunct="1"/>
            <a:r>
              <a:rPr lang="en-US" altLang="ru-RU"/>
              <a:t>View</a:t>
            </a:r>
          </a:p>
          <a:p>
            <a:pPr lvl="1" eaLnBrk="1" hangingPunct="1"/>
            <a:r>
              <a:rPr lang="en-US" altLang="ru-RU"/>
              <a:t>TextView, Button, CheckBox, etc.</a:t>
            </a:r>
          </a:p>
          <a:p>
            <a:pPr eaLnBrk="1" hangingPunct="1"/>
            <a:r>
              <a:rPr lang="en-US" altLang="ru-RU"/>
              <a:t>&lt;merge&gt;</a:t>
            </a:r>
          </a:p>
          <a:p>
            <a:pPr lvl="1" eaLnBrk="1" hangingPunct="1"/>
            <a:r>
              <a:rPr lang="en-US" altLang="ru-RU"/>
              <a:t>An alternative root element that is not drawn in the layout hierarchy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12DA-C811-4386-B8FA-57B577629C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20.09.2018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2979-3303-490F-87B1-A363F1CB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3254" name="Slide Number Placeholder 5">
            <a:extLst>
              <a:ext uri="{FF2B5EF4-FFF2-40B4-BE49-F238E27FC236}">
                <a16:creationId xmlns:a16="http://schemas.microsoft.com/office/drawing/2014/main" id="{AFE2AB78-3ED8-4F92-B454-18570B6ED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1172E-EC4C-469B-BF57-CFE0542C7B5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547E251D-13B8-4053-ABCF-B1A2B2A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&lt;include&gt;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7609137-6478-449F-9343-B2FF1EFA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include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"@layout/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layout_resource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"@[+][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:]id/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resource_name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200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ru-RU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E390-215E-4C33-9EC4-837DFDEB86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20.09.2018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9CAB-91B5-40DB-A799-F1CEE6A9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4278" name="Slide Number Placeholder 5">
            <a:extLst>
              <a:ext uri="{FF2B5EF4-FFF2-40B4-BE49-F238E27FC236}">
                <a16:creationId xmlns:a16="http://schemas.microsoft.com/office/drawing/2014/main" id="{F91086EE-5FF1-4507-887C-33E7A848C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48F397-3DBD-4BDC-B883-EBC2B73EC0C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520CD18-801B-4948-A1D6-D92F1253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Pickers</a:t>
            </a:r>
          </a:p>
        </p:txBody>
      </p:sp>
      <p:sp>
        <p:nvSpPr>
          <p:cNvPr id="55299" name="Content Placeholder 11">
            <a:extLst>
              <a:ext uri="{FF2B5EF4-FFF2-40B4-BE49-F238E27FC236}">
                <a16:creationId xmlns:a16="http://schemas.microsoft.com/office/drawing/2014/main" id="{075AAF4B-5CBF-421B-87E4-838D780B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ru-RU"/>
          </a:p>
          <a:p>
            <a:pPr>
              <a:buFont typeface="Arial" panose="020B0604020202020204" pitchFamily="34" charset="0"/>
              <a:buNone/>
            </a:pPr>
            <a:endParaRPr lang="en-US" altLang="ru-RU"/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android.app.Dialog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↳android.app.AlertDialog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↳android.app.TimePickerDialog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</a:t>
            </a:r>
            <a:r>
              <a:rPr lang="ru-RU" altLang="ru-RU"/>
              <a:t>    </a:t>
            </a:r>
            <a:r>
              <a:rPr lang="en-US" altLang="ru-RU"/>
              <a:t>↳android.app.DatePickerDialog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D552-02E6-4011-BAEB-76CFDA5DD3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BC3B-24D3-44AF-8D2C-226313AE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5302" name="Slide Number Placeholder 5">
            <a:extLst>
              <a:ext uri="{FF2B5EF4-FFF2-40B4-BE49-F238E27FC236}">
                <a16:creationId xmlns:a16="http://schemas.microsoft.com/office/drawing/2014/main" id="{8F477029-6B58-4C9D-B143-E4CAA1EFD8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F33C3-BCB7-4983-8448-7FDD81F5CC5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55303" name="Picture 2" descr="http://developer.android.com/images/ui/pickers.png">
            <a:extLst>
              <a:ext uri="{FF2B5EF4-FFF2-40B4-BE49-F238E27FC236}">
                <a16:creationId xmlns:a16="http://schemas.microsoft.com/office/drawing/2014/main" id="{694288CA-C660-4AC8-BEDC-784657070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441450"/>
            <a:ext cx="381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12">
            <a:extLst>
              <a:ext uri="{FF2B5EF4-FFF2-40B4-BE49-F238E27FC236}">
                <a16:creationId xmlns:a16="http://schemas.microsoft.com/office/drawing/2014/main" id="{CF8B03D4-8AE4-4736-B4D7-5A0E2B21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45125"/>
            <a:ext cx="7704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See: </a:t>
            </a:r>
            <a:r>
              <a:rPr lang="en-US" altLang="ru-RU" sz="1800">
                <a:latin typeface="Arial" panose="020B0604020202020204" pitchFamily="34" charset="0"/>
                <a:hlinkClick r:id="rId3"/>
              </a:rPr>
              <a:t>http://developer.android.com/guide/topics/ui/controls/pickers.html</a:t>
            </a:r>
            <a:endParaRPr lang="en-US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96A75D-EB37-4E62-AB6C-7BF5E4AF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253CFC-899C-47D5-8D1E-E395CA781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ru-RU" dirty="0"/>
              <a:t>Ресурсы </a:t>
            </a:r>
            <a:r>
              <a:rPr lang="en-US" dirty="0"/>
              <a:t>Android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B8E99-BAEF-404B-B75D-01764FEC5F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5CBE-3387-4A93-8C9C-D364B1D2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6AD7B548-ECCF-4F45-BCB4-09EFCB45A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853136-AE3F-42A7-A245-5A99DD994733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70D642A1-E4E7-4799-8866-4246CD70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96C777B-D7D4-4F14-B6A4-5DDBC549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Bitmap files (png, 9.png, jpg, gif)</a:t>
            </a:r>
          </a:p>
          <a:p>
            <a:pPr lvl="1" eaLnBrk="1" hangingPunct="1"/>
            <a:r>
              <a:rPr lang="en-US" altLang="ru-RU"/>
              <a:t>See \Android\android-sdk\tools\draw9patch.bat</a:t>
            </a:r>
          </a:p>
          <a:p>
            <a:pPr eaLnBrk="1" hangingPunct="1"/>
            <a:r>
              <a:rPr lang="en-US" altLang="ru-RU"/>
              <a:t>State lists</a:t>
            </a:r>
          </a:p>
          <a:p>
            <a:pPr eaLnBrk="1" hangingPunct="1"/>
            <a:r>
              <a:rPr lang="en-US" altLang="ru-RU"/>
              <a:t>Shapes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1551-1525-478B-B04D-1A69267AC7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0DEE5-B939-4598-A84E-F39671BB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4F90B6C-CABC-4039-9E4F-69A94D9F2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AF344-D9B9-4C20-AACA-C4F93AB2E3E6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6E13BEC-7B57-4365-9740-24FB0668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предыдущих лекциях...</a:t>
            </a:r>
            <a:endParaRPr lang="en-US" altLang="ru-RU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EA56B47-7264-4900-9FD0-799FC6C3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Activities</a:t>
            </a:r>
          </a:p>
          <a:p>
            <a:pPr eaLnBrk="1" hangingPunct="1"/>
            <a:r>
              <a:rPr lang="en-US" altLang="ru-RU"/>
              <a:t>Services</a:t>
            </a:r>
          </a:p>
          <a:p>
            <a:pPr eaLnBrk="1" hangingPunct="1"/>
            <a:r>
              <a:rPr lang="en-US" altLang="ru-RU"/>
              <a:t>Content Providers</a:t>
            </a:r>
          </a:p>
          <a:p>
            <a:pPr eaLnBrk="1" hangingPunct="1"/>
            <a:r>
              <a:rPr lang="en-US" altLang="ru-RU"/>
              <a:t>Broadcast Receivers</a:t>
            </a:r>
          </a:p>
          <a:p>
            <a:pPr eaLnBrk="1" hangingPunct="1"/>
            <a:endParaRPr lang="en-US" altLang="ru-RU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/>
              <a:t>As a developer we need only to call and extend these already defined classes to use in our application. </a:t>
            </a:r>
          </a:p>
          <a:p>
            <a:pPr eaLnBrk="1" hangingPunct="1"/>
            <a:endParaRPr lang="en-US" altLang="ru-RU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109619FE-C8C3-46B8-BB1A-EAA45E34A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FC5445-B784-4F9A-AF09-31402B5EEF2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01318-4817-43BE-B163-3EB53957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69307D-74AF-4EFC-BEAA-303B4C82E9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83319406-281E-41A7-8680-A48FE309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State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9246-01C1-44CD-A247-EBFA0FE8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Layer List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 </a:t>
            </a:r>
            <a:r>
              <a:rPr lang="en-US" dirty="0" err="1"/>
              <a:t>Drawable</a:t>
            </a:r>
            <a:r>
              <a:rPr lang="en-US" dirty="0"/>
              <a:t> that manages an array of other </a:t>
            </a:r>
            <a:r>
              <a:rPr lang="en-US" dirty="0" err="1"/>
              <a:t>Drawables</a:t>
            </a:r>
            <a:r>
              <a:rPr lang="en-US" dirty="0"/>
              <a:t>. These are drawn in array order, so the element with the largest index is be drawn on top.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State List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An XML file that references different bitmap graphics for different states (for example, to use a different image when a button is pressed)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Level List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An XML file that defines a </a:t>
            </a:r>
            <a:r>
              <a:rPr lang="en-US" dirty="0" err="1"/>
              <a:t>drawable</a:t>
            </a:r>
            <a:r>
              <a:rPr lang="en-US" dirty="0"/>
              <a:t> that manages a number of alternate </a:t>
            </a:r>
            <a:r>
              <a:rPr lang="en-US" dirty="0" err="1"/>
              <a:t>Drawables</a:t>
            </a:r>
            <a:r>
              <a:rPr lang="en-US" dirty="0"/>
              <a:t>, each assigned a maximum numerical value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D6E8-FD96-4862-B365-BDE38A5FA8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A11C-2BEB-4BD4-AF1D-B6BB3948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8374" name="Slide Number Placeholder 5">
            <a:extLst>
              <a:ext uri="{FF2B5EF4-FFF2-40B4-BE49-F238E27FC236}">
                <a16:creationId xmlns:a16="http://schemas.microsoft.com/office/drawing/2014/main" id="{1C9B69FF-FC70-406F-8361-11C04922B9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B853ED-5C3C-4882-8EA6-B9F9F968B5D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598244F9-77EB-4770-B5D0-BDE4615B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Layer List</a:t>
            </a:r>
            <a:br>
              <a:rPr lang="ru-RU" altLang="ru-RU"/>
            </a:br>
            <a:r>
              <a:rPr lang="ru-RU" altLang="ru-RU"/>
              <a:t> Определение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1EFF-7F49-409E-A778-7843F9894C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8966-AD5D-46C2-91CF-94151534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9397" name="Slide Number Placeholder 5">
            <a:extLst>
              <a:ext uri="{FF2B5EF4-FFF2-40B4-BE49-F238E27FC236}">
                <a16:creationId xmlns:a16="http://schemas.microsoft.com/office/drawing/2014/main" id="{2691E202-4E28-4419-9472-588C464BDB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5205A6-0DFE-4D70-A4EC-21B0D75AC08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59398" name="Picture 2" descr="http://developer.android.com/images/resources/layers.png">
            <a:extLst>
              <a:ext uri="{FF2B5EF4-FFF2-40B4-BE49-F238E27FC236}">
                <a16:creationId xmlns:a16="http://schemas.microsoft.com/office/drawing/2014/main" id="{D99A118F-6E3D-49D7-98B0-E99FE8AC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908050"/>
            <a:ext cx="1143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Rectangle 3">
            <a:extLst>
              <a:ext uri="{FF2B5EF4-FFF2-40B4-BE49-F238E27FC236}">
                <a16:creationId xmlns:a16="http://schemas.microsoft.com/office/drawing/2014/main" id="{97F9C897-2B09-4D46-B009-8D981208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916113"/>
            <a:ext cx="8820150" cy="3208337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layer-list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item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"@[package:]drawable/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drawable_resource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"@[+][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:]id/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resource_name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android:top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android:right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android:bottom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android:left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&lt;/layer-list&gt;</a:t>
            </a:r>
            <a:r>
              <a:rPr lang="en-US" altLang="ru-RU" sz="1400">
                <a:latin typeface="Arial" panose="020B0604020202020204" pitchFamily="34" charset="0"/>
              </a:rPr>
              <a:t> </a:t>
            </a:r>
            <a:endParaRPr lang="en-US" altLang="ru-RU" sz="4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>
            <a:extLst>
              <a:ext uri="{FF2B5EF4-FFF2-40B4-BE49-F238E27FC236}">
                <a16:creationId xmlns:a16="http://schemas.microsoft.com/office/drawing/2014/main" id="{78415660-A07B-42F7-9949-82AA6F3D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8677275" cy="51466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selector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android:constantSize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android:dither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android:variablePadding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item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"@[package:]drawable/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drawable_resource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android:state_pressed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android:state_focused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android:state_hovered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android:state_selected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android:state_checkable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android:state_checked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android:state_enabled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android:state_activated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android:state_window_focused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&lt;/selector&gt;</a:t>
            </a:r>
            <a:r>
              <a:rPr lang="en-US" altLang="ru-RU" sz="1400">
                <a:latin typeface="Arial" panose="020B0604020202020204" pitchFamily="34" charset="0"/>
              </a:rPr>
              <a:t> </a:t>
            </a:r>
            <a:endParaRPr lang="en-US" altLang="ru-RU" sz="4000"/>
          </a:p>
        </p:txBody>
      </p:sp>
      <p:sp>
        <p:nvSpPr>
          <p:cNvPr id="60419" name="Title 1">
            <a:extLst>
              <a:ext uri="{FF2B5EF4-FFF2-40B4-BE49-F238E27FC236}">
                <a16:creationId xmlns:a16="http://schemas.microsoft.com/office/drawing/2014/main" id="{444F4640-2B39-493B-9A9E-AC40466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State List</a:t>
            </a:r>
            <a:br>
              <a:rPr lang="ru-RU" altLang="ru-RU"/>
            </a:br>
            <a:r>
              <a:rPr lang="ru-RU" altLang="ru-RU"/>
              <a:t> Определение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45A2-7AB9-4045-B847-85ADCFEDA0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7BCBE-74D6-4CF8-A5D0-8167769D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0422" name="Slide Number Placeholder 5">
            <a:extLst>
              <a:ext uri="{FF2B5EF4-FFF2-40B4-BE49-F238E27FC236}">
                <a16:creationId xmlns:a16="http://schemas.microsoft.com/office/drawing/2014/main" id="{DEB0109A-D1E7-4382-BE03-336BC6DAB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33030D-9594-499E-B736-FA060BF65296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60423" name="Picture 5" descr="C:\Program Files (x86)\Android\android-sdk\platforms\android-10\android\res\drawable-hdpi\btn_close_normal.png">
            <a:extLst>
              <a:ext uri="{FF2B5EF4-FFF2-40B4-BE49-F238E27FC236}">
                <a16:creationId xmlns:a16="http://schemas.microsoft.com/office/drawing/2014/main" id="{41C42976-0E3C-4CF9-B02F-54D76B64D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6" descr="C:\Program Files (x86)\Android\android-sdk\platforms\android-10\android\res\drawable-hdpi\btn_close_pressed.png">
            <a:extLst>
              <a:ext uri="{FF2B5EF4-FFF2-40B4-BE49-F238E27FC236}">
                <a16:creationId xmlns:a16="http://schemas.microsoft.com/office/drawing/2014/main" id="{2E2FD2AE-6C7F-44DE-9C29-4E100255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7" descr="C:\Program Files (x86)\Android\android-sdk\platforms\android-10\android\res\drawable-hdpi\btn_close_selected.png">
            <a:extLst>
              <a:ext uri="{FF2B5EF4-FFF2-40B4-BE49-F238E27FC236}">
                <a16:creationId xmlns:a16="http://schemas.microsoft.com/office/drawing/2014/main" id="{5732C608-BF01-4447-B574-57AF5D75D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ABCD8695-9186-498B-AEFD-9E8AE3D1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State List</a:t>
            </a:r>
            <a:br>
              <a:rPr lang="ru-RU" altLang="ru-RU"/>
            </a:br>
            <a:r>
              <a:rPr lang="ru-RU" altLang="ru-RU"/>
              <a:t>Пример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E11D-3FD2-48B0-9CFA-909C61F4F7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27C9-143B-4D34-96A9-0071ED71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1445" name="Slide Number Placeholder 5">
            <a:extLst>
              <a:ext uri="{FF2B5EF4-FFF2-40B4-BE49-F238E27FC236}">
                <a16:creationId xmlns:a16="http://schemas.microsoft.com/office/drawing/2014/main" id="{2418896B-16CE-4075-B0C9-C3C4F50EF7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8E888-CAA4-4E54-B523-C00529780B87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61446" name="Rectangle 1">
            <a:extLst>
              <a:ext uri="{FF2B5EF4-FFF2-40B4-BE49-F238E27FC236}">
                <a16:creationId xmlns:a16="http://schemas.microsoft.com/office/drawing/2014/main" id="{926254D1-1BC3-4D97-9356-5A6508D67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390775"/>
            <a:ext cx="8820150" cy="262255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&lt;selector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android:state_pressed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"@drawable/button_pressed"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pressed --&gt;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android:state_focused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"@drawable/button_focused"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focused --&gt;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android:state_hovered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"@drawable/button_focused"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hovered --&gt;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"@drawable/button_normal"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default --&gt;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&lt;/selector&gt;</a:t>
            </a:r>
            <a:r>
              <a:rPr lang="en-US" altLang="ru-RU" sz="1200">
                <a:latin typeface="Arial" panose="020B0604020202020204" pitchFamily="34" charset="0"/>
              </a:rPr>
              <a:t> </a:t>
            </a:r>
            <a:endParaRPr lang="en-US" altLang="ru-RU" sz="3600"/>
          </a:p>
        </p:txBody>
      </p:sp>
      <p:pic>
        <p:nvPicPr>
          <p:cNvPr id="61447" name="Picture 5" descr="C:\Program Files (x86)\Android\android-sdk\platforms\android-10\android\res\drawable-hdpi\btn_close_normal.png">
            <a:extLst>
              <a:ext uri="{FF2B5EF4-FFF2-40B4-BE49-F238E27FC236}">
                <a16:creationId xmlns:a16="http://schemas.microsoft.com/office/drawing/2014/main" id="{A6872446-D660-4D97-950C-4761C07BF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6" descr="C:\Program Files (x86)\Android\android-sdk\platforms\android-10\android\res\drawable-hdpi\btn_close_pressed.png">
            <a:extLst>
              <a:ext uri="{FF2B5EF4-FFF2-40B4-BE49-F238E27FC236}">
                <a16:creationId xmlns:a16="http://schemas.microsoft.com/office/drawing/2014/main" id="{754CDFDD-AA9C-4A57-B58D-4D44DD8A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7" descr="C:\Program Files (x86)\Android\android-sdk\platforms\android-10\android\res\drawable-hdpi\btn_close_selected.png">
            <a:extLst>
              <a:ext uri="{FF2B5EF4-FFF2-40B4-BE49-F238E27FC236}">
                <a16:creationId xmlns:a16="http://schemas.microsoft.com/office/drawing/2014/main" id="{94A047F9-25E7-4B9D-A7F7-5F208BDA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DDE4EA3-4139-4083-91CF-1C68749B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Level List</a:t>
            </a:r>
            <a:br>
              <a:rPr lang="ru-RU" altLang="ru-RU"/>
            </a:br>
            <a:r>
              <a:rPr lang="ru-RU" altLang="ru-RU"/>
              <a:t>Определение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A563-92D6-43D9-8B2E-C54FA1F22E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6E47-FE8A-44A1-8606-C0CB595C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2469" name="Slide Number Placeholder 5">
            <a:extLst>
              <a:ext uri="{FF2B5EF4-FFF2-40B4-BE49-F238E27FC236}">
                <a16:creationId xmlns:a16="http://schemas.microsoft.com/office/drawing/2014/main" id="{4D608823-5335-4F8D-B596-0C1D5ADF6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6F2A6-848F-4463-A034-56C1C22EB0DE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62470" name="Rectangle 1">
            <a:extLst>
              <a:ext uri="{FF2B5EF4-FFF2-40B4-BE49-F238E27FC236}">
                <a16:creationId xmlns:a16="http://schemas.microsoft.com/office/drawing/2014/main" id="{A71BB7DA-8FD4-44BC-B5D8-EF8A2DCCF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039938"/>
            <a:ext cx="8891588" cy="213042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level-list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item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drawable_resource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android:maxLevel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android:minLevel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&lt;/level-list&gt;</a:t>
            </a:r>
            <a:r>
              <a:rPr lang="en-US" altLang="ru-RU" sz="1200">
                <a:latin typeface="Arial" panose="020B0604020202020204" pitchFamily="34" charset="0"/>
              </a:rPr>
              <a:t> </a:t>
            </a:r>
            <a:endParaRPr lang="en-US" altLang="ru-RU" sz="3600"/>
          </a:p>
        </p:txBody>
      </p:sp>
      <p:pic>
        <p:nvPicPr>
          <p:cNvPr id="62471" name="Picture 2" descr="C:\Program Files (x86)\Android\android-sdk\platforms\android-10\android\res\drawable-hdpi\stat_sys_battery_85.png">
            <a:extLst>
              <a:ext uri="{FF2B5EF4-FFF2-40B4-BE49-F238E27FC236}">
                <a16:creationId xmlns:a16="http://schemas.microsoft.com/office/drawing/2014/main" id="{DB1B8064-3EEB-4507-BF36-48F4F7D9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3" descr="C:\Program Files (x86)\Android\android-sdk\platforms\android-10\android\res\drawable-hdpi\stat_sys_battery_90.png">
            <a:extLst>
              <a:ext uri="{FF2B5EF4-FFF2-40B4-BE49-F238E27FC236}">
                <a16:creationId xmlns:a16="http://schemas.microsoft.com/office/drawing/2014/main" id="{F4202447-3C19-4CFB-A561-8980CF01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4" descr="C:\Program Files (x86)\Android\android-sdk\platforms\android-10\android\res\drawable-hdpi\stat_sys_battery_95.png">
            <a:extLst>
              <a:ext uri="{FF2B5EF4-FFF2-40B4-BE49-F238E27FC236}">
                <a16:creationId xmlns:a16="http://schemas.microsoft.com/office/drawing/2014/main" id="{138E2A59-DDFD-4AAB-ACD7-79541C23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5" descr="C:\Program Files (x86)\Android\android-sdk\platforms\android-10\android\res\drawable-hdpi\stat_sys_battery_100.png">
            <a:extLst>
              <a:ext uri="{FF2B5EF4-FFF2-40B4-BE49-F238E27FC236}">
                <a16:creationId xmlns:a16="http://schemas.microsoft.com/office/drawing/2014/main" id="{D254CAC4-6A5F-4985-A845-06B6047A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6" descr="C:\Program Files (x86)\Android\android-sdk\platforms\android-10\android\res\drawable-hdpi\stat_sys_battery_0.png">
            <a:extLst>
              <a:ext uri="{FF2B5EF4-FFF2-40B4-BE49-F238E27FC236}">
                <a16:creationId xmlns:a16="http://schemas.microsoft.com/office/drawing/2014/main" id="{D73F5AB7-2C33-45B2-B354-57DDF4BD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6" name="Picture 7" descr="C:\Program Files (x86)\Android\android-sdk\platforms\android-10\android\res\drawable-hdpi\stat_sys_battery_5.png">
            <a:extLst>
              <a:ext uri="{FF2B5EF4-FFF2-40B4-BE49-F238E27FC236}">
                <a16:creationId xmlns:a16="http://schemas.microsoft.com/office/drawing/2014/main" id="{23825624-D82E-4655-985B-3537D25C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7" name="Picture 8" descr="C:\Program Files (x86)\Android\android-sdk\platforms\android-10\android\res\drawable-hdpi\stat_sys_battery_10.png">
            <a:extLst>
              <a:ext uri="{FF2B5EF4-FFF2-40B4-BE49-F238E27FC236}">
                <a16:creationId xmlns:a16="http://schemas.microsoft.com/office/drawing/2014/main" id="{16A8D787-4B4D-495D-970E-8B8D66EC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8" name="Picture 9" descr="C:\Program Files (x86)\Android\android-sdk\platforms\android-10\android\res\drawable-hdpi\stat_sys_battery_15.png">
            <a:extLst>
              <a:ext uri="{FF2B5EF4-FFF2-40B4-BE49-F238E27FC236}">
                <a16:creationId xmlns:a16="http://schemas.microsoft.com/office/drawing/2014/main" id="{48F95582-6FD7-4F25-A1FC-EB258973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9" name="Picture 10" descr="C:\Program Files (x86)\Android\android-sdk\platforms\android-10\android\res\drawable-hdpi\stat_sys_battery_20.png">
            <a:extLst>
              <a:ext uri="{FF2B5EF4-FFF2-40B4-BE49-F238E27FC236}">
                <a16:creationId xmlns:a16="http://schemas.microsoft.com/office/drawing/2014/main" id="{5134525E-E06F-4E2A-8E37-C84DB4D1C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0" name="Picture 11" descr="C:\Program Files (x86)\Android\android-sdk\platforms\android-10\android\res\drawable-hdpi\stat_sys_battery_25.png">
            <a:extLst>
              <a:ext uri="{FF2B5EF4-FFF2-40B4-BE49-F238E27FC236}">
                <a16:creationId xmlns:a16="http://schemas.microsoft.com/office/drawing/2014/main" id="{A2CB6C7D-5F3E-4C6F-9DD9-70DCA8C2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1" name="Picture 12" descr="C:\Program Files (x86)\Android\android-sdk\platforms\android-10\android\res\drawable-hdpi\stat_sys_battery_30.png">
            <a:extLst>
              <a:ext uri="{FF2B5EF4-FFF2-40B4-BE49-F238E27FC236}">
                <a16:creationId xmlns:a16="http://schemas.microsoft.com/office/drawing/2014/main" id="{0717E7DF-B4E9-46C2-AB9C-88FE26A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2" name="Picture 13" descr="C:\Program Files (x86)\Android\android-sdk\platforms\android-10\android\res\drawable-hdpi\stat_sys_battery_35.png">
            <a:extLst>
              <a:ext uri="{FF2B5EF4-FFF2-40B4-BE49-F238E27FC236}">
                <a16:creationId xmlns:a16="http://schemas.microsoft.com/office/drawing/2014/main" id="{DC343BE5-FC6D-469D-84B6-5BF7C6C1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3" name="Picture 14" descr="C:\Program Files (x86)\Android\android-sdk\platforms\android-10\android\res\drawable-hdpi\stat_sys_battery_40.png">
            <a:extLst>
              <a:ext uri="{FF2B5EF4-FFF2-40B4-BE49-F238E27FC236}">
                <a16:creationId xmlns:a16="http://schemas.microsoft.com/office/drawing/2014/main" id="{E32688C3-2275-4A15-A3B2-7028B5F4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4" name="Picture 15" descr="C:\Program Files (x86)\Android\android-sdk\platforms\android-10\android\res\drawable-hdpi\stat_sys_battery_45.png">
            <a:extLst>
              <a:ext uri="{FF2B5EF4-FFF2-40B4-BE49-F238E27FC236}">
                <a16:creationId xmlns:a16="http://schemas.microsoft.com/office/drawing/2014/main" id="{D9CA627F-2B9A-4C2B-AC76-E5639A067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5" name="Picture 16" descr="C:\Program Files (x86)\Android\android-sdk\platforms\android-10\android\res\drawable-hdpi\stat_sys_battery_50.png">
            <a:extLst>
              <a:ext uri="{FF2B5EF4-FFF2-40B4-BE49-F238E27FC236}">
                <a16:creationId xmlns:a16="http://schemas.microsoft.com/office/drawing/2014/main" id="{E5513FAA-0281-4D45-A0D1-253D6ABA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6" name="Picture 17" descr="C:\Program Files (x86)\Android\android-sdk\platforms\android-10\android\res\drawable-hdpi\stat_sys_battery_55.png">
            <a:extLst>
              <a:ext uri="{FF2B5EF4-FFF2-40B4-BE49-F238E27FC236}">
                <a16:creationId xmlns:a16="http://schemas.microsoft.com/office/drawing/2014/main" id="{0FAF5C7A-E9D1-4C3E-A502-784600C47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7" name="Picture 18" descr="C:\Program Files (x86)\Android\android-sdk\platforms\android-10\android\res\drawable-hdpi\stat_sys_battery_60.png">
            <a:extLst>
              <a:ext uri="{FF2B5EF4-FFF2-40B4-BE49-F238E27FC236}">
                <a16:creationId xmlns:a16="http://schemas.microsoft.com/office/drawing/2014/main" id="{1D6D2C01-54EC-4A88-8943-C2491DC53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19" descr="C:\Program Files (x86)\Android\android-sdk\platforms\android-10\android\res\drawable-hdpi\stat_sys_battery_65.png">
            <a:extLst>
              <a:ext uri="{FF2B5EF4-FFF2-40B4-BE49-F238E27FC236}">
                <a16:creationId xmlns:a16="http://schemas.microsoft.com/office/drawing/2014/main" id="{1CA95856-A8D2-40DA-BEEB-CF54AE172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9" name="Picture 20" descr="C:\Program Files (x86)\Android\android-sdk\platforms\android-10\android\res\drawable-hdpi\stat_sys_battery_70.png">
            <a:extLst>
              <a:ext uri="{FF2B5EF4-FFF2-40B4-BE49-F238E27FC236}">
                <a16:creationId xmlns:a16="http://schemas.microsoft.com/office/drawing/2014/main" id="{CB70CF45-D94A-451E-B400-EB610E8A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0" name="Picture 21" descr="C:\Program Files (x86)\Android\android-sdk\platforms\android-10\android\res\drawable-hdpi\stat_sys_battery_75.png">
            <a:extLst>
              <a:ext uri="{FF2B5EF4-FFF2-40B4-BE49-F238E27FC236}">
                <a16:creationId xmlns:a16="http://schemas.microsoft.com/office/drawing/2014/main" id="{67722C91-8030-4D8E-B893-3F0B0640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1" name="Picture 22" descr="C:\Program Files (x86)\Android\android-sdk\platforms\android-10\android\res\drawable-hdpi\stat_sys_battery_80.png">
            <a:extLst>
              <a:ext uri="{FF2B5EF4-FFF2-40B4-BE49-F238E27FC236}">
                <a16:creationId xmlns:a16="http://schemas.microsoft.com/office/drawing/2014/main" id="{53D8E8C9-BF4C-43DD-96FE-17856E75F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5943EAA5-8028-4108-953C-989729FD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Level List</a:t>
            </a:r>
            <a:br>
              <a:rPr lang="en-US" altLang="ru-RU"/>
            </a:br>
            <a:r>
              <a:rPr lang="ru-RU" altLang="ru-RU"/>
              <a:t>Пример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B374-DCC0-4324-B389-FEEA155228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8D2A-8FDE-438E-9569-BB2FFD9E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3493" name="Slide Number Placeholder 5">
            <a:extLst>
              <a:ext uri="{FF2B5EF4-FFF2-40B4-BE49-F238E27FC236}">
                <a16:creationId xmlns:a16="http://schemas.microsoft.com/office/drawing/2014/main" id="{12294A2F-C512-4542-900F-7E71021BAE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1F5096-2AF9-4977-B4B0-5E4E969D55B1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63494" name="Picture 2" descr="C:\Program Files (x86)\Android\android-sdk\platforms\android-10\android\res\drawable-hdpi\stat_sys_battery_85.png">
            <a:extLst>
              <a:ext uri="{FF2B5EF4-FFF2-40B4-BE49-F238E27FC236}">
                <a16:creationId xmlns:a16="http://schemas.microsoft.com/office/drawing/2014/main" id="{88A812DA-B347-49A6-9893-5B16993AA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3" descr="C:\Program Files (x86)\Android\android-sdk\platforms\android-10\android\res\drawable-hdpi\stat_sys_battery_90.png">
            <a:extLst>
              <a:ext uri="{FF2B5EF4-FFF2-40B4-BE49-F238E27FC236}">
                <a16:creationId xmlns:a16="http://schemas.microsoft.com/office/drawing/2014/main" id="{6504924A-E92C-4E27-AFDE-258C8D310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4" descr="C:\Program Files (x86)\Android\android-sdk\platforms\android-10\android\res\drawable-hdpi\stat_sys_battery_95.png">
            <a:extLst>
              <a:ext uri="{FF2B5EF4-FFF2-40B4-BE49-F238E27FC236}">
                <a16:creationId xmlns:a16="http://schemas.microsoft.com/office/drawing/2014/main" id="{8FE979EC-E8C9-4092-BB75-CFD2133C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5" descr="C:\Program Files (x86)\Android\android-sdk\platforms\android-10\android\res\drawable-hdpi\stat_sys_battery_100.png">
            <a:extLst>
              <a:ext uri="{FF2B5EF4-FFF2-40B4-BE49-F238E27FC236}">
                <a16:creationId xmlns:a16="http://schemas.microsoft.com/office/drawing/2014/main" id="{7DC05274-0D7F-484C-BD12-30C85F3B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6" descr="C:\Program Files (x86)\Android\android-sdk\platforms\android-10\android\res\drawable-hdpi\stat_sys_battery_0.png">
            <a:extLst>
              <a:ext uri="{FF2B5EF4-FFF2-40B4-BE49-F238E27FC236}">
                <a16:creationId xmlns:a16="http://schemas.microsoft.com/office/drawing/2014/main" id="{6D5270CD-4848-4C65-A570-FBB720E9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9" name="Picture 7" descr="C:\Program Files (x86)\Android\android-sdk\platforms\android-10\android\res\drawable-hdpi\stat_sys_battery_5.png">
            <a:extLst>
              <a:ext uri="{FF2B5EF4-FFF2-40B4-BE49-F238E27FC236}">
                <a16:creationId xmlns:a16="http://schemas.microsoft.com/office/drawing/2014/main" id="{59888A96-D874-4CEA-9C5C-EADB1CC5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0" name="Picture 8" descr="C:\Program Files (x86)\Android\android-sdk\platforms\android-10\android\res\drawable-hdpi\stat_sys_battery_10.png">
            <a:extLst>
              <a:ext uri="{FF2B5EF4-FFF2-40B4-BE49-F238E27FC236}">
                <a16:creationId xmlns:a16="http://schemas.microsoft.com/office/drawing/2014/main" id="{067B1E93-E916-410F-BE38-78774A8B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1" name="Picture 9" descr="C:\Program Files (x86)\Android\android-sdk\platforms\android-10\android\res\drawable-hdpi\stat_sys_battery_15.png">
            <a:extLst>
              <a:ext uri="{FF2B5EF4-FFF2-40B4-BE49-F238E27FC236}">
                <a16:creationId xmlns:a16="http://schemas.microsoft.com/office/drawing/2014/main" id="{22689C4B-A7C8-458F-8129-77BC5967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2" name="Picture 10" descr="C:\Program Files (x86)\Android\android-sdk\platforms\android-10\android\res\drawable-hdpi\stat_sys_battery_20.png">
            <a:extLst>
              <a:ext uri="{FF2B5EF4-FFF2-40B4-BE49-F238E27FC236}">
                <a16:creationId xmlns:a16="http://schemas.microsoft.com/office/drawing/2014/main" id="{2736B2A4-CF69-4B72-B33D-9158DD17C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3" name="Picture 11" descr="C:\Program Files (x86)\Android\android-sdk\platforms\android-10\android\res\drawable-hdpi\stat_sys_battery_25.png">
            <a:extLst>
              <a:ext uri="{FF2B5EF4-FFF2-40B4-BE49-F238E27FC236}">
                <a16:creationId xmlns:a16="http://schemas.microsoft.com/office/drawing/2014/main" id="{B52A1005-3150-4B87-BEDE-2656FA55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4" name="Picture 12" descr="C:\Program Files (x86)\Android\android-sdk\platforms\android-10\android\res\drawable-hdpi\stat_sys_battery_30.png">
            <a:extLst>
              <a:ext uri="{FF2B5EF4-FFF2-40B4-BE49-F238E27FC236}">
                <a16:creationId xmlns:a16="http://schemas.microsoft.com/office/drawing/2014/main" id="{403F26B9-AA28-4335-A42F-FF08ED98F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5" name="Picture 13" descr="C:\Program Files (x86)\Android\android-sdk\platforms\android-10\android\res\drawable-hdpi\stat_sys_battery_35.png">
            <a:extLst>
              <a:ext uri="{FF2B5EF4-FFF2-40B4-BE49-F238E27FC236}">
                <a16:creationId xmlns:a16="http://schemas.microsoft.com/office/drawing/2014/main" id="{E4929B94-5966-4D86-B349-54EFDE08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6" name="Picture 14" descr="C:\Program Files (x86)\Android\android-sdk\platforms\android-10\android\res\drawable-hdpi\stat_sys_battery_40.png">
            <a:extLst>
              <a:ext uri="{FF2B5EF4-FFF2-40B4-BE49-F238E27FC236}">
                <a16:creationId xmlns:a16="http://schemas.microsoft.com/office/drawing/2014/main" id="{9A4B2EA8-BECA-4CB3-BC1F-74209667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7" name="Picture 15" descr="C:\Program Files (x86)\Android\android-sdk\platforms\android-10\android\res\drawable-hdpi\stat_sys_battery_45.png">
            <a:extLst>
              <a:ext uri="{FF2B5EF4-FFF2-40B4-BE49-F238E27FC236}">
                <a16:creationId xmlns:a16="http://schemas.microsoft.com/office/drawing/2014/main" id="{7C01F37F-AFC1-4489-AABE-FFC3A80C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8" name="Picture 16" descr="C:\Program Files (x86)\Android\android-sdk\platforms\android-10\android\res\drawable-hdpi\stat_sys_battery_50.png">
            <a:extLst>
              <a:ext uri="{FF2B5EF4-FFF2-40B4-BE49-F238E27FC236}">
                <a16:creationId xmlns:a16="http://schemas.microsoft.com/office/drawing/2014/main" id="{B3DEAD3F-FD1B-4723-84E3-BE3C0473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9" name="Picture 17" descr="C:\Program Files (x86)\Android\android-sdk\platforms\android-10\android\res\drawable-hdpi\stat_sys_battery_55.png">
            <a:extLst>
              <a:ext uri="{FF2B5EF4-FFF2-40B4-BE49-F238E27FC236}">
                <a16:creationId xmlns:a16="http://schemas.microsoft.com/office/drawing/2014/main" id="{B438EA69-14BF-4EA2-BAAA-6371541F3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0" name="Picture 18" descr="C:\Program Files (x86)\Android\android-sdk\platforms\android-10\android\res\drawable-hdpi\stat_sys_battery_60.png">
            <a:extLst>
              <a:ext uri="{FF2B5EF4-FFF2-40B4-BE49-F238E27FC236}">
                <a16:creationId xmlns:a16="http://schemas.microsoft.com/office/drawing/2014/main" id="{27593493-4A0A-42CE-BBE8-95106366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1" name="Picture 19" descr="C:\Program Files (x86)\Android\android-sdk\platforms\android-10\android\res\drawable-hdpi\stat_sys_battery_65.png">
            <a:extLst>
              <a:ext uri="{FF2B5EF4-FFF2-40B4-BE49-F238E27FC236}">
                <a16:creationId xmlns:a16="http://schemas.microsoft.com/office/drawing/2014/main" id="{AE5389DA-9E99-40C2-AE81-36412CDDA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2" name="Picture 20" descr="C:\Program Files (x86)\Android\android-sdk\platforms\android-10\android\res\drawable-hdpi\stat_sys_battery_70.png">
            <a:extLst>
              <a:ext uri="{FF2B5EF4-FFF2-40B4-BE49-F238E27FC236}">
                <a16:creationId xmlns:a16="http://schemas.microsoft.com/office/drawing/2014/main" id="{EB352644-2FEA-4A1B-8214-26CE3265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3" name="Picture 21" descr="C:\Program Files (x86)\Android\android-sdk\platforms\android-10\android\res\drawable-hdpi\stat_sys_battery_75.png">
            <a:extLst>
              <a:ext uri="{FF2B5EF4-FFF2-40B4-BE49-F238E27FC236}">
                <a16:creationId xmlns:a16="http://schemas.microsoft.com/office/drawing/2014/main" id="{E64CC49D-AFAB-41FF-B24A-9D9C0FF6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4" name="Picture 22" descr="C:\Program Files (x86)\Android\android-sdk\platforms\android-10\android\res\drawable-hdpi\stat_sys_battery_80.png">
            <a:extLst>
              <a:ext uri="{FF2B5EF4-FFF2-40B4-BE49-F238E27FC236}">
                <a16:creationId xmlns:a16="http://schemas.microsoft.com/office/drawing/2014/main" id="{FFC16110-0A3B-4A5D-B78D-4349681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5" name="Rectangle 1">
            <a:extLst>
              <a:ext uri="{FF2B5EF4-FFF2-40B4-BE49-F238E27FC236}">
                <a16:creationId xmlns:a16="http://schemas.microsoft.com/office/drawing/2014/main" id="{9EF493DB-2B46-4154-88E0-D8A05182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16113"/>
            <a:ext cx="8964613" cy="2376487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&lt;level-list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"@drawable/status_off"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android:maxLevel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"@drawable/status_on"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android:maxLevel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&lt;/level-list&gt;</a:t>
            </a:r>
            <a:r>
              <a:rPr lang="en-US" altLang="ru-RU" sz="1200">
                <a:latin typeface="Arial" panose="020B0604020202020204" pitchFamily="34" charset="0"/>
              </a:rPr>
              <a:t> </a:t>
            </a:r>
            <a:endParaRPr lang="en-US" altLang="ru-RU" sz="3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033E0B18-CB12-4A35-A521-6F8837CE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Other (1)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2496D15D-D888-4B2C-835D-3004B8DC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Transition Drawable</a:t>
            </a:r>
          </a:p>
          <a:p>
            <a:pPr lvl="1" eaLnBrk="1" hangingPunct="1"/>
            <a:r>
              <a:rPr lang="en-US" altLang="ru-RU"/>
              <a:t>An XML file that defines a drawable that can cross-fade between two drawable resources</a:t>
            </a:r>
          </a:p>
          <a:p>
            <a:pPr eaLnBrk="1" hangingPunct="1"/>
            <a:r>
              <a:rPr lang="en-US" altLang="ru-RU"/>
              <a:t>Inset Drawable</a:t>
            </a:r>
          </a:p>
          <a:p>
            <a:pPr lvl="1" eaLnBrk="1" hangingPunct="1"/>
            <a:r>
              <a:rPr lang="en-US" altLang="ru-RU"/>
              <a:t>An XML file that defines a drawable that insets another drawable by a specified distance. This is useful when a View needs a background drawble that is smaller than the View's actual bounds.</a:t>
            </a:r>
          </a:p>
          <a:p>
            <a:pPr eaLnBrk="1" hangingPunct="1"/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C36D-1690-4C81-BC98-B4FC480C03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541E-B73E-42BF-A64B-229B2B91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4518" name="Slide Number Placeholder 5">
            <a:extLst>
              <a:ext uri="{FF2B5EF4-FFF2-40B4-BE49-F238E27FC236}">
                <a16:creationId xmlns:a16="http://schemas.microsoft.com/office/drawing/2014/main" id="{12E88145-B431-41F4-A5F1-F3CD4B752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1D595C-F66F-442A-85C1-9B43839EF46D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44D36E40-59B2-4D78-9ED3-F5D9696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Other (2)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A582F94B-4FC1-446F-A6CD-0DCDBC85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Clip Drawable</a:t>
            </a:r>
          </a:p>
          <a:p>
            <a:pPr lvl="1" eaLnBrk="1" hangingPunct="1"/>
            <a:r>
              <a:rPr lang="en-US" altLang="ru-RU"/>
              <a:t>An XML file that defines a drawable that clips another Drawable based on this Drawable's current level value</a:t>
            </a:r>
          </a:p>
          <a:p>
            <a:pPr eaLnBrk="1" hangingPunct="1"/>
            <a:r>
              <a:rPr lang="en-US" altLang="ru-RU"/>
              <a:t>Scale Drawable</a:t>
            </a:r>
          </a:p>
          <a:p>
            <a:pPr lvl="1" eaLnBrk="1" hangingPunct="1"/>
            <a:r>
              <a:rPr lang="en-US" altLang="ru-RU"/>
              <a:t>An XML file that defines a drawable that changes the size of another Drawable based on its current level value</a:t>
            </a:r>
          </a:p>
          <a:p>
            <a:pPr eaLnBrk="1" hangingPunct="1"/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430EE-0873-43AB-8420-B8AC67AD0F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1E52-608F-4BC4-8662-2A881601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5542" name="Slide Number Placeholder 5">
            <a:extLst>
              <a:ext uri="{FF2B5EF4-FFF2-40B4-BE49-F238E27FC236}">
                <a16:creationId xmlns:a16="http://schemas.microsoft.com/office/drawing/2014/main" id="{2D916591-44C8-42C9-9E64-9CC2C08CB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8A7E82-C0ED-4792-9285-1BAB40E97481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469D395A-5B34-4795-A5AD-90B589E7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112838"/>
            <a:ext cx="8964613" cy="5700712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shape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android:shape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["rectangle"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"oval"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"ring"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corners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android:topLeftRadius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android:topRightRadius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android:bottomLeftRadius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android:bottomRightRadius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gradient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android:angle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android:centerX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android:centerY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android:centerColor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android:endColor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android:gradientRadius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android:startColor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android:type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["linear"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"radial"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"sweep"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android:useLevel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400">
                <a:latin typeface="Arial" panose="020B0604020202020204" pitchFamily="34" charset="0"/>
              </a:rPr>
              <a:t> </a:t>
            </a:r>
            <a:endParaRPr lang="en-US" altLang="ru-RU" sz="4000"/>
          </a:p>
        </p:txBody>
      </p:sp>
      <p:sp>
        <p:nvSpPr>
          <p:cNvPr id="66563" name="Title 1">
            <a:extLst>
              <a:ext uri="{FF2B5EF4-FFF2-40B4-BE49-F238E27FC236}">
                <a16:creationId xmlns:a16="http://schemas.microsoft.com/office/drawing/2014/main" id="{CE3147BB-7E56-4C65-9A3E-489DB09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Shape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4C9C-6F83-42E1-BFA8-3C9DF11877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C9A8-4F91-48D5-883E-876F03A7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6566" name="Slide Number Placeholder 5">
            <a:extLst>
              <a:ext uri="{FF2B5EF4-FFF2-40B4-BE49-F238E27FC236}">
                <a16:creationId xmlns:a16="http://schemas.microsoft.com/office/drawing/2014/main" id="{3723D2E7-11A7-41D3-95FA-E30F9C5B8F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6215BF-2BA2-469F-A413-613AC2BBD8AA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B0930FF6-4425-463E-A30E-0CE1C871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268413"/>
            <a:ext cx="8964613" cy="49307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padding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android:left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android:top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android:right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android:bottom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size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android:width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android:height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solid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android:color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stroke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android:width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android:color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android:dashWidth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android:dashGap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&lt;/shape&gt;</a:t>
            </a:r>
            <a:endParaRPr lang="en-US" altLang="ru-RU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587" name="Title 1">
            <a:extLst>
              <a:ext uri="{FF2B5EF4-FFF2-40B4-BE49-F238E27FC236}">
                <a16:creationId xmlns:a16="http://schemas.microsoft.com/office/drawing/2014/main" id="{DDFB0D74-A56D-41D2-96D9-6A7E1B86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Shape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8F0C-9F7D-4210-B3DB-C30F610692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8D48-66DE-438F-901E-8CD072BD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7590" name="Slide Number Placeholder 5">
            <a:extLst>
              <a:ext uri="{FF2B5EF4-FFF2-40B4-BE49-F238E27FC236}">
                <a16:creationId xmlns:a16="http://schemas.microsoft.com/office/drawing/2014/main" id="{DD4FFCB7-3681-4FF8-B60C-E9D88509E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F47A8C-5DA1-42FB-9179-F22B95A210BA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20.09.2018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2F4F092E-1CE9-4E0D-A732-6BAD8FD4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Shape</a:t>
            </a:r>
            <a:br>
              <a:rPr lang="ru-RU" altLang="ru-RU"/>
            </a:br>
            <a:r>
              <a:rPr lang="ru-RU" altLang="ru-RU"/>
              <a:t>Пример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FE37-4D8C-4C84-92E0-3331B69319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108D-166E-4D66-8ED3-62A6E318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8613" name="Slide Number Placeholder 5">
            <a:extLst>
              <a:ext uri="{FF2B5EF4-FFF2-40B4-BE49-F238E27FC236}">
                <a16:creationId xmlns:a16="http://schemas.microsoft.com/office/drawing/2014/main" id="{D084BF94-C7E8-4929-B0E1-97C0D41C7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B96B5-EA55-43E7-861B-CF1BA03F1201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68614" name="Rectangle 1">
            <a:extLst>
              <a:ext uri="{FF2B5EF4-FFF2-40B4-BE49-F238E27FC236}">
                <a16:creationId xmlns:a16="http://schemas.microsoft.com/office/drawing/2014/main" id="{0E078D31-F190-4F9B-AB95-A7D4D7E0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695450"/>
            <a:ext cx="8964613" cy="44704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&lt;shape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n-US" altLang="ru-RU" sz="2000" dirty="0" err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android:shape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"rectangle"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&lt;gradient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android:startColor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"#FFFF0000"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android:endColor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"#80FF00FF"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android:angle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"45"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&lt;padding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android:left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"7dp"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android:top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"7dp"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android:right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"7dp"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android:bottom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"7dp"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&lt;corners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android:radius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"8dp"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&lt;/shape&gt;</a:t>
            </a:r>
            <a:r>
              <a:rPr lang="en-US" altLang="ru-RU" sz="1600" dirty="0">
                <a:latin typeface="Arial" panose="020B0604020202020204" pitchFamily="34" charset="0"/>
              </a:rPr>
              <a:t> </a:t>
            </a:r>
            <a:endParaRPr lang="en-US" altLang="ru-RU" sz="4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9D385E-B5FC-402E-B092-94E7D54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Values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BAD603-5FEC-4B8B-B165-C0CD88BE1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ru-RU" dirty="0"/>
              <a:t>Ресурсы </a:t>
            </a:r>
            <a:r>
              <a:rPr lang="en-US" dirty="0"/>
              <a:t>Android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0133-1CD1-4D1F-9F15-7D0A7EADB5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3D90-080D-48D1-B59F-62390AC1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9638" name="Slide Number Placeholder 5">
            <a:extLst>
              <a:ext uri="{FF2B5EF4-FFF2-40B4-BE49-F238E27FC236}">
                <a16:creationId xmlns:a16="http://schemas.microsoft.com/office/drawing/2014/main" id="{499C17F7-818C-4734-AFF8-E2BD34CF10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DAD381-1FCB-43B6-90BC-662FD28F9EAF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0C4FA621-E85A-4877-86E5-795121CA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C624-DE25-401B-A9C4-F21FFCF7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String, String Array, Quantity Strings (Plurals)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Style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/>
              <a:t>Bool</a:t>
            </a: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Color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/>
              <a:t>Dimesion</a:t>
            </a: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ID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Integer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Integer Array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Typed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3F34-848E-4DE5-9F77-A1354272AB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E749-F395-46E5-8302-B2D3B6EC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0662" name="Slide Number Placeholder 5">
            <a:extLst>
              <a:ext uri="{FF2B5EF4-FFF2-40B4-BE49-F238E27FC236}">
                <a16:creationId xmlns:a16="http://schemas.microsoft.com/office/drawing/2014/main" id="{72B8834B-578B-4B72-B4C4-E385407B7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E981F2-D9D1-488A-BD42-72369343434A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BA1C3F35-A3A4-4C67-A8FC-8403D2C5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String (1)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2C03AD29-99AE-40ED-BC49-01BFA8BB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String</a:t>
            </a:r>
          </a:p>
          <a:p>
            <a:pPr lvl="1" eaLnBrk="1" hangingPunct="1"/>
            <a:r>
              <a:rPr lang="en-US" altLang="ru-RU"/>
              <a:t>XML resource that provides a single string</a:t>
            </a:r>
          </a:p>
          <a:p>
            <a:pPr eaLnBrk="1" hangingPunct="1"/>
            <a:r>
              <a:rPr lang="en-US" altLang="ru-RU"/>
              <a:t>String Array</a:t>
            </a:r>
          </a:p>
          <a:p>
            <a:pPr lvl="1" eaLnBrk="1" hangingPunct="1"/>
            <a:r>
              <a:rPr lang="en-US" altLang="ru-RU"/>
              <a:t>XML resource that provides an array of strings</a:t>
            </a:r>
          </a:p>
          <a:p>
            <a:pPr eaLnBrk="1" hangingPunct="1"/>
            <a:r>
              <a:rPr lang="en-US" altLang="ru-RU"/>
              <a:t>Quantity Strings (Plurals)</a:t>
            </a:r>
          </a:p>
          <a:p>
            <a:pPr lvl="1" eaLnBrk="1" hangingPunct="1"/>
            <a:r>
              <a:rPr lang="en-US" altLang="ru-RU"/>
              <a:t>XML resource that carries different strings for pluralization</a:t>
            </a:r>
          </a:p>
          <a:p>
            <a:pPr eaLnBrk="1" hangingPunct="1"/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D6F-3675-4B7D-865C-01AB576D56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F1D1-A4B0-4A06-9BFB-01C62541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1686" name="Slide Number Placeholder 5">
            <a:extLst>
              <a:ext uri="{FF2B5EF4-FFF2-40B4-BE49-F238E27FC236}">
                <a16:creationId xmlns:a16="http://schemas.microsoft.com/office/drawing/2014/main" id="{D01F6411-FCE8-412F-8D31-CB1B33A20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E721FF-76CE-4002-9C89-5C1A841A856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32CEE5B3-C976-4F4B-8433-B45F9BC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String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CF0B-B772-42B7-A72A-8B6554317E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2AD8-2FA4-4403-8E72-E90E5783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2709" name="Slide Number Placeholder 5">
            <a:extLst>
              <a:ext uri="{FF2B5EF4-FFF2-40B4-BE49-F238E27FC236}">
                <a16:creationId xmlns:a16="http://schemas.microsoft.com/office/drawing/2014/main" id="{F97B5312-4C5E-4957-8FD9-B59CDBFE0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3DB31A-DF81-4A4C-A8B8-73270B49BB4F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72710" name="Rectangle 1">
            <a:extLst>
              <a:ext uri="{FF2B5EF4-FFF2-40B4-BE49-F238E27FC236}">
                <a16:creationId xmlns:a16="http://schemas.microsoft.com/office/drawing/2014/main" id="{F4DFC9F8-8F02-432E-984C-C80B2F1E8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41438"/>
            <a:ext cx="8964612" cy="20066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resources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string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string_name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0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text_string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&lt;/string&gt;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400"/>
          </a:p>
        </p:txBody>
      </p:sp>
      <p:sp>
        <p:nvSpPr>
          <p:cNvPr id="72711" name="Rectangle 2">
            <a:extLst>
              <a:ext uri="{FF2B5EF4-FFF2-40B4-BE49-F238E27FC236}">
                <a16:creationId xmlns:a16="http://schemas.microsoft.com/office/drawing/2014/main" id="{F861B21D-0208-4FDD-BF4B-003BE215D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57650"/>
            <a:ext cx="8964612" cy="139065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&lt;/string&gt;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60B485DF-9B5E-4F25-8DBD-CD4B621D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String Array</a:t>
            </a:r>
            <a:br>
              <a:rPr lang="ru-RU" altLang="ru-RU"/>
            </a:br>
            <a:r>
              <a:rPr lang="ru-RU" altLang="ru-RU"/>
              <a:t> Определение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52D7-1DE2-4146-84AC-EBF072ED64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1F4F-743C-4405-9351-3A26DD3E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3733" name="Slide Number Placeholder 5">
            <a:extLst>
              <a:ext uri="{FF2B5EF4-FFF2-40B4-BE49-F238E27FC236}">
                <a16:creationId xmlns:a16="http://schemas.microsoft.com/office/drawing/2014/main" id="{0B22EA8F-285A-4991-98BC-BC1223D62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0CC0C-974F-4E16-8B49-8E68D7834E7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73734" name="Rectangle 1">
            <a:extLst>
              <a:ext uri="{FF2B5EF4-FFF2-40B4-BE49-F238E27FC236}">
                <a16:creationId xmlns:a16="http://schemas.microsoft.com/office/drawing/2014/main" id="{1C73D69A-9C62-43B4-9830-41D5BEF8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00213"/>
            <a:ext cx="8964612" cy="262255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resources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string-array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string_array_name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item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0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text_string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&lt;/string-array&gt;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C2B9C675-76CB-4750-9166-B131B16F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String Array</a:t>
            </a:r>
            <a:br>
              <a:rPr lang="ru-RU" altLang="ru-RU"/>
            </a:br>
            <a:r>
              <a:rPr lang="ru-RU" altLang="ru-RU"/>
              <a:t>Пример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2FFA-BB19-483D-83E3-BEF66CC01F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B51D-E4A0-47C9-887A-5AB60991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4757" name="Slide Number Placeholder 5">
            <a:extLst>
              <a:ext uri="{FF2B5EF4-FFF2-40B4-BE49-F238E27FC236}">
                <a16:creationId xmlns:a16="http://schemas.microsoft.com/office/drawing/2014/main" id="{ED5FD2EE-035F-47B9-9331-1A7EE0A78F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9A2037-C617-449E-9333-892B315D666C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74758" name="Rectangle 1">
            <a:extLst>
              <a:ext uri="{FF2B5EF4-FFF2-40B4-BE49-F238E27FC236}">
                <a16:creationId xmlns:a16="http://schemas.microsoft.com/office/drawing/2014/main" id="{85C5CC16-6E2B-4F60-98AE-72E08450C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79563"/>
            <a:ext cx="8964612" cy="2928937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&lt;string-array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"planets_array"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Mercury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Venus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Earth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Mars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&lt;/string-array&gt;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endParaRPr lang="en-US" altLang="ru-RU" sz="4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13B81A7E-D1A0-442A-9691-3A1D4966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Quantity Strings (Plurals)</a:t>
            </a:r>
            <a:br>
              <a:rPr lang="en-US" altLang="ru-RU"/>
            </a:br>
            <a:r>
              <a:rPr lang="ru-RU" altLang="ru-RU"/>
              <a:t> Определение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E70B-70CA-4C9D-8504-BCF6EF4903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DE9D-8CE0-4FD6-BBEF-89A08BDF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5781" name="Slide Number Placeholder 5">
            <a:extLst>
              <a:ext uri="{FF2B5EF4-FFF2-40B4-BE49-F238E27FC236}">
                <a16:creationId xmlns:a16="http://schemas.microsoft.com/office/drawing/2014/main" id="{F41DDCA4-4AC0-497E-B8A7-03EA41B17A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AE3B4D-9818-43EC-BECD-3E5621C44FCE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75782" name="Rectangle 1">
            <a:extLst>
              <a:ext uri="{FF2B5EF4-FFF2-40B4-BE49-F238E27FC236}">
                <a16:creationId xmlns:a16="http://schemas.microsoft.com/office/drawing/2014/main" id="{518EFB9A-3268-4875-A04E-FA963D935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032000"/>
            <a:ext cx="8964612" cy="3268663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resources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plurals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plural_name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item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["zero"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"few"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"many"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"other"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0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text_string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&lt;/plurals&gt;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endParaRPr lang="en-US" altLang="ru-RU" sz="4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33AFE0AE-494B-47DC-95AA-57728C9C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Quantity Strings (Plurals)</a:t>
            </a:r>
            <a:br>
              <a:rPr lang="en-US" altLang="ru-RU"/>
            </a:br>
            <a:r>
              <a:rPr lang="ru-RU" altLang="ru-RU"/>
              <a:t>Пример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B598-F0CB-4271-9C7E-F66FC8F73A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D3AA-5BAA-4FC2-8F1E-426E1FD3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3D9CB39C-0612-47F7-8180-59F61166C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EEDACE-C2FB-4534-9529-49DF3931504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76806" name="Rectangle 1">
            <a:extLst>
              <a:ext uri="{FF2B5EF4-FFF2-40B4-BE49-F238E27FC236}">
                <a16:creationId xmlns:a16="http://schemas.microsoft.com/office/drawing/2014/main" id="{D5B5FBD4-C1D9-420C-AD07-D80442F4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84313"/>
            <a:ext cx="8964612" cy="2500312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&lt;plurals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"numberOfSongsAvailable"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song found.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"other"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songs found.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&lt;/plurals&gt;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endParaRPr lang="en-US" altLang="ru-RU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807" name="Rectangle 1">
            <a:extLst>
              <a:ext uri="{FF2B5EF4-FFF2-40B4-BE49-F238E27FC236}">
                <a16:creationId xmlns:a16="http://schemas.microsoft.com/office/drawing/2014/main" id="{063C9D44-40BE-4D36-A927-133F9C6F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149725"/>
            <a:ext cx="8964612" cy="2374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&lt;plurals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"numberOfSongsAvailable"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Znaleziono jedną piosenkę.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"few"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Znaleziono %d piosenki.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"other"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Znaleziono %d piosenek.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&lt;/plurals&gt;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r>
              <a:rPr lang="en-US" altLang="ru-RU" sz="1400">
                <a:latin typeface="Arial" panose="020B0604020202020204" pitchFamily="34" charset="0"/>
              </a:rPr>
              <a:t> </a:t>
            </a:r>
            <a:endParaRPr lang="en-US" altLang="ru-RU" sz="4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>
            <a:extLst>
              <a:ext uri="{FF2B5EF4-FFF2-40B4-BE49-F238E27FC236}">
                <a16:creationId xmlns:a16="http://schemas.microsoft.com/office/drawing/2014/main" id="{24FB2862-9BD0-4534-8F24-2C872628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8964612" cy="542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&lt;bool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"screen_small"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&lt;/bool&gt;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&lt;color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"translucent_red"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#80ff0000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&lt;/color&gt;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"button_ok"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&lt;integer</a:t>
            </a:r>
            <a:r>
              <a:rPr lang="nl-NL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"max_speed"</a:t>
            </a:r>
            <a:r>
              <a:rPr lang="nl-NL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nl-NL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&lt;/integer&gt;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&lt;integer-array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"bits"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&lt;/integer-array&gt;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&lt;array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"icons"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@drawable/home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@drawable/settings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&lt;/array&gt;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&lt;array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"colors"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#FFFF0000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#FF00FF00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&lt;/array&gt;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r>
              <a:rPr lang="en-US" altLang="ru-RU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827" name="Title 1">
            <a:extLst>
              <a:ext uri="{FF2B5EF4-FFF2-40B4-BE49-F238E27FC236}">
                <a16:creationId xmlns:a16="http://schemas.microsoft.com/office/drawing/2014/main" id="{3CFFA8D0-9779-4FE2-926A-43E9B9DE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 (other)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F136-46C2-47E0-87F8-8F195700AE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B306-4CCE-4AF0-B9A5-267642BC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7830" name="Slide Number Placeholder 5">
            <a:extLst>
              <a:ext uri="{FF2B5EF4-FFF2-40B4-BE49-F238E27FC236}">
                <a16:creationId xmlns:a16="http://schemas.microsoft.com/office/drawing/2014/main" id="{93B569EC-2126-49FD-A3E1-A8A1A2B093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7FBB71-1347-4FF7-AC56-0D172FDA2B41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20.09.2018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3BC6-944F-4C64-99D6-82C2C91DF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9" name="Content Placeholder 9" descr="bu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71438"/>
            <a:ext cx="4103687" cy="6753225"/>
          </a:xfr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60E53D5C-17B7-4282-ACDB-6F3B193E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287588"/>
            <a:ext cx="8964612" cy="2436812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&lt;dimen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"textview_height"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25dp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&lt;/dimen&gt;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&lt;dimen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"textview_width"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150dp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&lt;/dimen&gt;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&lt;dimen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"ball_radius"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30dp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&lt;/dimen&gt;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&lt;dimen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"font_size"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16sp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&lt;/dimen&gt;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endParaRPr lang="en-US" altLang="ru-RU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51" name="Title 1">
            <a:extLst>
              <a:ext uri="{FF2B5EF4-FFF2-40B4-BE49-F238E27FC236}">
                <a16:creationId xmlns:a16="http://schemas.microsoft.com/office/drawing/2014/main" id="{353F1C1D-3C72-4D57-BF3C-ADCBD8B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Dimension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132B-9E4F-41FD-BC9A-F8B6CCB01B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563C-94E0-4784-A87D-16645D42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8854" name="Slide Number Placeholder 5">
            <a:extLst>
              <a:ext uri="{FF2B5EF4-FFF2-40B4-BE49-F238E27FC236}">
                <a16:creationId xmlns:a16="http://schemas.microsoft.com/office/drawing/2014/main" id="{13F35044-E86F-4F1E-91C7-6850BB5B3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28698-2AC1-4425-8569-AB3A10368930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C1E68E42-3446-46BE-A1D8-6EA0E6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Dimension (2)</a:t>
            </a:r>
          </a:p>
        </p:txBody>
      </p:sp>
      <p:sp>
        <p:nvSpPr>
          <p:cNvPr id="79875" name="Content Placeholder 10">
            <a:extLst>
              <a:ext uri="{FF2B5EF4-FFF2-40B4-BE49-F238E27FC236}">
                <a16:creationId xmlns:a16="http://schemas.microsoft.com/office/drawing/2014/main" id="{F3436E37-F551-4C08-8651-D2F7088D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“px”</a:t>
            </a:r>
          </a:p>
          <a:p>
            <a:pPr lvl="1" eaLnBrk="1" hangingPunct="1"/>
            <a:r>
              <a:rPr lang="en-US" altLang="ru-RU"/>
              <a:t>Pixels </a:t>
            </a:r>
          </a:p>
          <a:p>
            <a:pPr eaLnBrk="1" hangingPunct="1"/>
            <a:r>
              <a:rPr lang="en-US" altLang="ru-RU"/>
              <a:t>“mm”</a:t>
            </a:r>
          </a:p>
          <a:p>
            <a:pPr lvl="1" eaLnBrk="1" hangingPunct="1"/>
            <a:r>
              <a:rPr lang="en-US" altLang="ru-RU"/>
              <a:t>Millimeters </a:t>
            </a:r>
          </a:p>
          <a:p>
            <a:pPr eaLnBrk="1" hangingPunct="1"/>
            <a:r>
              <a:rPr lang="en-US" altLang="ru-RU"/>
              <a:t>“in”</a:t>
            </a:r>
          </a:p>
          <a:p>
            <a:pPr lvl="1" eaLnBrk="1" hangingPunct="1"/>
            <a:r>
              <a:rPr lang="en-US" altLang="ru-RU"/>
              <a:t>Inches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6527-8929-456C-8C0D-119892A726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C48B-1E14-439E-A594-881D596D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9878" name="Slide Number Placeholder 5">
            <a:extLst>
              <a:ext uri="{FF2B5EF4-FFF2-40B4-BE49-F238E27FC236}">
                <a16:creationId xmlns:a16="http://schemas.microsoft.com/office/drawing/2014/main" id="{D44E0210-5A58-4AB0-865A-FD2672BA6A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455EA6-B6C2-4C6D-AEB3-E6CADE92BCB8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6F721450-113F-42D3-89DE-4300AC2C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Dimension (3)</a:t>
            </a:r>
          </a:p>
        </p:txBody>
      </p:sp>
      <p:sp>
        <p:nvSpPr>
          <p:cNvPr id="80899" name="Content Placeholder 10">
            <a:extLst>
              <a:ext uri="{FF2B5EF4-FFF2-40B4-BE49-F238E27FC236}">
                <a16:creationId xmlns:a16="http://schemas.microsoft.com/office/drawing/2014/main" id="{7CA3D6AF-757B-4905-935C-A6FE7731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“dp”</a:t>
            </a:r>
          </a:p>
          <a:p>
            <a:pPr lvl="1" eaLnBrk="1" hangingPunct="1"/>
            <a:r>
              <a:rPr lang="en-US" altLang="ru-RU"/>
              <a:t>Density-independent Pixels - An abstract unit that is based on the physical density of the screen.</a:t>
            </a:r>
          </a:p>
          <a:p>
            <a:pPr eaLnBrk="1" hangingPunct="1"/>
            <a:r>
              <a:rPr lang="en-US" altLang="ru-RU"/>
              <a:t>“sp”</a:t>
            </a:r>
          </a:p>
          <a:p>
            <a:pPr lvl="1" eaLnBrk="1" hangingPunct="1"/>
            <a:r>
              <a:rPr lang="en-US" altLang="ru-RU"/>
              <a:t>Scale-independent Pixels - This is like the dp unit, but it is also scaled by the user's font size preference.</a:t>
            </a:r>
          </a:p>
          <a:p>
            <a:pPr eaLnBrk="1" hangingPunct="1"/>
            <a:r>
              <a:rPr lang="en-US" altLang="ru-RU"/>
              <a:t>“pt”</a:t>
            </a:r>
          </a:p>
          <a:p>
            <a:pPr lvl="1" eaLnBrk="1" hangingPunct="1"/>
            <a:r>
              <a:rPr lang="en-US" altLang="ru-RU"/>
              <a:t>Points - 1/72 of an inch.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E8EE-4AA3-42F1-B7D6-148968DCB7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ACC2-5C19-405A-8391-9C372926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CCE2652-44D8-4C2C-ADE8-AA8959153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9B55E6-DB50-4E61-8111-B920D10030C3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B0CC4-4C1F-4E39-9E0C-71486D64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1F2EC-1F69-42EE-AE06-D3990590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0CC5C-9A27-49DD-9223-8D93390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20.09.2018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0BDF88-934E-44C8-ABA8-4ED6635E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DE016-0F11-4B65-ABF4-DCC139B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560D5-AC5B-41FF-8721-9973CDC8883E}" type="slidenum">
              <a:rPr lang="en-US" altLang="ru-RU" smtClean="0"/>
              <a:pPr>
                <a:defRPr/>
              </a:pPr>
              <a:t>73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69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.</a:t>
            </a:r>
            <a:r>
              <a:rPr lang="en-US"/>
              <a:t>/animator</a:t>
            </a:r>
            <a:r>
              <a:rPr lang="ru-RU"/>
              <a:t>/*</a:t>
            </a:r>
          </a:p>
          <a:p>
            <a:r>
              <a:rPr lang="ru-RU"/>
              <a:t>./</a:t>
            </a:r>
            <a:r>
              <a:rPr lang="en-US"/>
              <a:t>anim</a:t>
            </a:r>
            <a:r>
              <a:rPr lang="ru-RU"/>
              <a:t>/*</a:t>
            </a:r>
            <a:endParaRPr lang="en-US"/>
          </a:p>
          <a:p>
            <a:r>
              <a:rPr lang="en-US"/>
              <a:t>./xml/*</a:t>
            </a:r>
          </a:p>
          <a:p>
            <a:r>
              <a:rPr lang="en-US"/>
              <a:t>./drawable/*</a:t>
            </a:r>
          </a:p>
          <a:p>
            <a:pPr lvl="1"/>
            <a:r>
              <a:rPr lang="en-US"/>
              <a:t>Bitmap files (png, 9.png, jpg, gif)</a:t>
            </a:r>
          </a:p>
          <a:p>
            <a:pPr lvl="1"/>
            <a:r>
              <a:rPr lang="en-US"/>
              <a:t>State lists</a:t>
            </a:r>
          </a:p>
          <a:p>
            <a:pPr lvl="1"/>
            <a:r>
              <a:rPr lang="en-US"/>
              <a:t>Shapes</a:t>
            </a:r>
          </a:p>
          <a:p>
            <a:pPr lvl="1"/>
            <a:r>
              <a:rPr lang="en-US"/>
              <a:t>Other drawables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./layout/*</a:t>
            </a:r>
          </a:p>
          <a:p>
            <a:r>
              <a:rPr lang="en-US"/>
              <a:t>./menu/*</a:t>
            </a:r>
          </a:p>
          <a:p>
            <a:r>
              <a:rPr lang="en-US"/>
              <a:t>./raw/*</a:t>
            </a:r>
          </a:p>
          <a:p>
            <a:r>
              <a:rPr lang="en-US"/>
              <a:t>./values/*</a:t>
            </a:r>
          </a:p>
          <a:p>
            <a:pPr lvl="1"/>
            <a:r>
              <a:rPr lang="en-US"/>
              <a:t>arrays.xml</a:t>
            </a:r>
          </a:p>
          <a:p>
            <a:pPr lvl="1"/>
            <a:r>
              <a:rPr lang="en-US"/>
              <a:t>colors.xml</a:t>
            </a:r>
          </a:p>
          <a:p>
            <a:pPr lvl="1"/>
            <a:r>
              <a:rPr lang="en-US"/>
              <a:t>dimens.xml</a:t>
            </a:r>
          </a:p>
          <a:p>
            <a:pPr lvl="1"/>
            <a:r>
              <a:rPr lang="en-US"/>
              <a:t>strings.xml</a:t>
            </a:r>
          </a:p>
          <a:p>
            <a:pPr lvl="1"/>
            <a:r>
              <a:rPr lang="en-US"/>
              <a:t>styles.xml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ru-RU"/>
              <a:t>20.09.2018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E66C-B800-4E52-8727-AD67E18A58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17374</TotalTime>
  <Words>2813</Words>
  <Application>Microsoft Office PowerPoint</Application>
  <PresentationFormat>Экран (4:3)</PresentationFormat>
  <Paragraphs>646</Paragraphs>
  <Slides>73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73</vt:i4>
      </vt:variant>
    </vt:vector>
  </HeadingPairs>
  <TitlesOfParts>
    <vt:vector size="80" baseType="lpstr">
      <vt:lpstr>Arial</vt:lpstr>
      <vt:lpstr>Calibri</vt:lpstr>
      <vt:lpstr>Courier New</vt:lpstr>
      <vt:lpstr>Wingdings</vt:lpstr>
      <vt:lpstr>Office Theme</vt:lpstr>
      <vt:lpstr>2_Office Theme</vt:lpstr>
      <vt:lpstr>3_Office Theme</vt:lpstr>
      <vt:lpstr>Проектирование мобильных приложений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Презентация PowerPoint</vt:lpstr>
      <vt:lpstr>В предыдущих лекциях...</vt:lpstr>
      <vt:lpstr>В предыдущих лекциях...</vt:lpstr>
      <vt:lpstr>Ресурсы: Обзор</vt:lpstr>
      <vt:lpstr>Важное замечание</vt:lpstr>
      <vt:lpstr>Типы ресурсов</vt:lpstr>
      <vt:lpstr>Типы ресурсов</vt:lpstr>
      <vt:lpstr>Типы ресурсов</vt:lpstr>
      <vt:lpstr>Layouts &amp; Widgets</vt:lpstr>
      <vt:lpstr>View Hierarchy</vt:lpstr>
      <vt:lpstr>android.view.View</vt:lpstr>
      <vt:lpstr>android.view.ViewGroup</vt:lpstr>
      <vt:lpstr>android.view.View &amp; android.view.ViewGroup</vt:lpstr>
      <vt:lpstr>Layout resource (.xml)</vt:lpstr>
      <vt:lpstr>Layout resource (.xml)</vt:lpstr>
      <vt:lpstr>android:id</vt:lpstr>
      <vt:lpstr>android:layout_height  &amp; android:layout_width</vt:lpstr>
      <vt:lpstr>Common Controls</vt:lpstr>
      <vt:lpstr>Common Controls</vt:lpstr>
      <vt:lpstr>android.widget.TextView</vt:lpstr>
      <vt:lpstr>android.widget.Button  android.widget.ImageButton</vt:lpstr>
      <vt:lpstr>android.widget.EditText</vt:lpstr>
      <vt:lpstr>android:inputType (1)</vt:lpstr>
      <vt:lpstr>android:inputType (2)</vt:lpstr>
      <vt:lpstr>android:inputType (3)</vt:lpstr>
      <vt:lpstr>android:inputType (4)</vt:lpstr>
      <vt:lpstr>Keyboard Actions</vt:lpstr>
      <vt:lpstr>android.widget.CheckBox</vt:lpstr>
      <vt:lpstr>android.widget.RadioButton</vt:lpstr>
      <vt:lpstr>android.widget.RadioGroup (1)</vt:lpstr>
      <vt:lpstr>android.widget.RadioGroup (2)</vt:lpstr>
      <vt:lpstr>android.widget.ToggleButton</vt:lpstr>
      <vt:lpstr>android.widget.Spinner</vt:lpstr>
      <vt:lpstr>Layout Types</vt:lpstr>
      <vt:lpstr>LayoutParams</vt:lpstr>
      <vt:lpstr>Linear Layout</vt:lpstr>
      <vt:lpstr>Relative Layout</vt:lpstr>
      <vt:lpstr>RelativeLayout.LayoutParams</vt:lpstr>
      <vt:lpstr>Layout: Root Element</vt:lpstr>
      <vt:lpstr>&lt;include&gt;</vt:lpstr>
      <vt:lpstr>Pickers</vt:lpstr>
      <vt:lpstr>Drawables</vt:lpstr>
      <vt:lpstr>Drawable</vt:lpstr>
      <vt:lpstr>Drawable: State Lists</vt:lpstr>
      <vt:lpstr>Drawable: Layer List  Определение</vt:lpstr>
      <vt:lpstr>Drawable: State List  Определение</vt:lpstr>
      <vt:lpstr>Drawable: State List Пример</vt:lpstr>
      <vt:lpstr>Drawable: Level List Определение</vt:lpstr>
      <vt:lpstr>Drawable: Level List Пример</vt:lpstr>
      <vt:lpstr>Drawable: Other (1)</vt:lpstr>
      <vt:lpstr>Drawable: Other (2)</vt:lpstr>
      <vt:lpstr>Drawable: Shape (1)</vt:lpstr>
      <vt:lpstr>Drawable: Shape (2)</vt:lpstr>
      <vt:lpstr>Drawable: Shape Пример</vt:lpstr>
      <vt:lpstr>Values</vt:lpstr>
      <vt:lpstr>Values</vt:lpstr>
      <vt:lpstr>Values: String (1)</vt:lpstr>
      <vt:lpstr>Values: String (2)</vt:lpstr>
      <vt:lpstr>Values: String Array  Определение</vt:lpstr>
      <vt:lpstr>Values: String Array Пример</vt:lpstr>
      <vt:lpstr>Values: Quantity Strings (Plurals)  Определение</vt:lpstr>
      <vt:lpstr>Values: Quantity Strings (Plurals) Пример</vt:lpstr>
      <vt:lpstr>Values (other)</vt:lpstr>
      <vt:lpstr>Values: Dimension (1)</vt:lpstr>
      <vt:lpstr>Values: Dimension (2)</vt:lpstr>
      <vt:lpstr>Values: Dimension (3)</vt:lpstr>
      <vt:lpstr>Демонстрация</vt:lpstr>
    </vt:vector>
  </TitlesOfParts>
  <Company>Motorola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Andrei Kuznetsov</cp:lastModifiedBy>
  <cp:revision>154</cp:revision>
  <dcterms:created xsi:type="dcterms:W3CDTF">2013-02-16T18:16:47Z</dcterms:created>
  <dcterms:modified xsi:type="dcterms:W3CDTF">2018-09-26T20:13:56Z</dcterms:modified>
</cp:coreProperties>
</file>