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82"/>
  </p:notesMasterIdLst>
  <p:sldIdLst>
    <p:sldId id="257" r:id="rId5"/>
    <p:sldId id="314" r:id="rId6"/>
    <p:sldId id="354" r:id="rId7"/>
    <p:sldId id="316" r:id="rId8"/>
    <p:sldId id="317" r:id="rId9"/>
    <p:sldId id="319" r:id="rId10"/>
    <p:sldId id="515" r:id="rId11"/>
    <p:sldId id="324" r:id="rId12"/>
    <p:sldId id="320" r:id="rId13"/>
    <p:sldId id="321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51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52" r:id="rId44"/>
    <p:sldId id="35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93" r:id="rId62"/>
    <p:sldId id="394" r:id="rId63"/>
    <p:sldId id="370" r:id="rId64"/>
    <p:sldId id="371" r:id="rId65"/>
    <p:sldId id="373" r:id="rId66"/>
    <p:sldId id="392" r:id="rId67"/>
    <p:sldId id="376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7" r:id="rId78"/>
    <p:sldId id="389" r:id="rId79"/>
    <p:sldId id="390" r:id="rId80"/>
    <p:sldId id="391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http://www.itcsolutions.eu/wp-content/uploads/2011/08/Example_sketch.jpg</a:t>
            </a:r>
          </a:p>
          <a:p>
            <a:r>
              <a:rPr lang="en-US"/>
              <a:t>http://2.bp.blogspot.com/-e73dNgcojzk/Tl28Ug5sJEI/AAAAAAAAAAM/DVLQh1rTG-M/s1600/activity_task.png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2090F-0F08-407B-A377-13B624C1852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/>
              <a:t>Запустить эмулятор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06504-211A-4C6D-A98D-62260242A53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864F-8F7D-420C-98D7-BB92A3236E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F6BD-CC0D-4531-A3B6-22B5EA688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7899-7AB3-4C97-891B-599CEF97E0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1269A-94A7-4C85-BC87-64E46B1A04D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B0F4B-A6D0-4ED2-9E94-874135528F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BEE2-06BB-4EC6-B22C-3E77E6E5A6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66A3-8EA6-4F44-B94D-4A3B614971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5430-1222-48B8-90AF-C88B8082FB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C1B9-0D61-4081-89F7-D80B93250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B054-5748-45B9-A7FA-9E12722FC2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32A3-F133-485F-BF51-7E00589E44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7C2B46-EF84-4197-8A13-BD723DEC7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en/prods-services/iso3166ma/02iso-3166-code-lists/list-en1.html" TargetMode="External"/><Relationship Id="rId2" Type="http://schemas.openxmlformats.org/officeDocument/2006/relationships/hyperlink" Target="http://www.loc.gov/standards/iso639-2/php/code_list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providing-resource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manifest-intro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</a:t>
            </a:r>
            <a:r>
              <a:rPr lang="ru-RU" dirty="0"/>
              <a:t>Альтернативные ресурсы, </a:t>
            </a:r>
            <a:r>
              <a:rPr lang="en-US" dirty="0"/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Альтернативные ресурсы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6A8E2-735B-4F6A-847C-62F030DA710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Альтернативные Ресурсы</a:t>
            </a:r>
            <a:endParaRPr lang="en-US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Language and Region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is defined by a two-letter </a:t>
            </a:r>
            <a:r>
              <a:rPr lang="en-US" dirty="0">
                <a:hlinkClick r:id="rId2"/>
              </a:rPr>
              <a:t>ISO 639-1</a:t>
            </a:r>
            <a:r>
              <a:rPr lang="en-US" dirty="0"/>
              <a:t> language code, optionally followed by a two letter </a:t>
            </a:r>
            <a:r>
              <a:rPr lang="en-US" dirty="0">
                <a:hlinkClick r:id="rId3"/>
              </a:rPr>
              <a:t>ISO 3166-1-alpha-2</a:t>
            </a:r>
            <a:r>
              <a:rPr lang="en-US" dirty="0"/>
              <a:t> region code (preceded by lowercase "r").</a:t>
            </a:r>
          </a:p>
          <a:p>
            <a:r>
              <a:rPr lang="ru-RU" dirty="0"/>
              <a:t>Примеры: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en-</a:t>
            </a:r>
            <a:r>
              <a:rPr lang="en-US" dirty="0" err="1">
                <a:solidFill>
                  <a:srgbClr val="00B050"/>
                </a:solidFill>
              </a:rPr>
              <a:t>rUS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fr-rFR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fr-rCA</a:t>
            </a:r>
            <a:r>
              <a:rPr lang="en-US" dirty="0"/>
              <a:t>” …</a:t>
            </a:r>
          </a:p>
          <a:p>
            <a:r>
              <a:rPr lang="ru-RU" dirty="0"/>
              <a:t>Использование: локализация (перевод)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REM: “behavior” vs. “</a:t>
            </a:r>
            <a:r>
              <a:rPr lang="en-US" dirty="0" err="1"/>
              <a:t>behaviour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Orientation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port</a:t>
            </a:r>
          </a:p>
          <a:p>
            <a:pPr lvl="1"/>
            <a:r>
              <a:rPr lang="en-US"/>
              <a:t>Device is in portrait orientation (vertical)</a:t>
            </a:r>
          </a:p>
          <a:p>
            <a:r>
              <a:rPr lang="en-US">
                <a:solidFill>
                  <a:srgbClr val="00B050"/>
                </a:solidFill>
              </a:rPr>
              <a:t>land</a:t>
            </a:r>
          </a:p>
          <a:p>
            <a:pPr lvl="1"/>
            <a:r>
              <a:rPr lang="en-US"/>
              <a:t>Device is in landscape orientation (horizontal)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885E-6183-4F6E-9B8F-E691D83773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Screen Size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 </a:t>
            </a:r>
            <a:r>
              <a:rPr lang="ru-RU"/>
              <a:t>размера экрана:</a:t>
            </a:r>
            <a:endParaRPr lang="en-US"/>
          </a:p>
          <a:p>
            <a:pPr lvl="1"/>
            <a:r>
              <a:rPr lang="en-US">
                <a:solidFill>
                  <a:srgbClr val="00B050"/>
                </a:solidFill>
              </a:rPr>
              <a:t>small</a:t>
            </a:r>
            <a:r>
              <a:rPr lang="ru-RU"/>
              <a:t> </a:t>
            </a:r>
            <a:r>
              <a:rPr lang="en-US"/>
              <a:t>(&gt;= 320x426 dp)</a:t>
            </a:r>
          </a:p>
          <a:p>
            <a:pPr lvl="2"/>
            <a:r>
              <a:rPr lang="en-US"/>
              <a:t>low-density QVGA, 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normal</a:t>
            </a:r>
            <a:r>
              <a:rPr lang="en-US"/>
              <a:t> (&gt;= 320x470 dp)</a:t>
            </a:r>
          </a:p>
          <a:p>
            <a:pPr lvl="2"/>
            <a:r>
              <a:rPr lang="en-US"/>
              <a:t>WQVGA low density, HVGA medium density, WVGA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large</a:t>
            </a:r>
            <a:r>
              <a:rPr lang="en-US"/>
              <a:t> (&gt;= 480x640 dp)</a:t>
            </a:r>
          </a:p>
          <a:p>
            <a:pPr lvl="2"/>
            <a:r>
              <a:rPr lang="en-US"/>
              <a:t>VGA and WVGA medium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xlarge</a:t>
            </a:r>
            <a:r>
              <a:rPr lang="en-US"/>
              <a:t> (&gt;= 720x960 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CD0E-4A0C-4481-B672-68C622A560A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787900" y="551656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9+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(1)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Screen size</a:t>
            </a:r>
          </a:p>
          <a:p>
            <a:pPr lvl="1"/>
            <a:r>
              <a:rPr lang="ru-RU"/>
              <a:t>Физический размер (диагональ) (</a:t>
            </a:r>
            <a:r>
              <a:rPr lang="en-US"/>
              <a:t>7’)</a:t>
            </a:r>
            <a:endParaRPr lang="ru-RU"/>
          </a:p>
          <a:p>
            <a:r>
              <a:rPr lang="en-US" i="1"/>
              <a:t>Screen density</a:t>
            </a:r>
            <a:endParaRPr lang="ru-RU" i="1"/>
          </a:p>
          <a:p>
            <a:pPr lvl="1"/>
            <a:r>
              <a:rPr lang="ru-RU"/>
              <a:t>Число пикселей на единицу длины (160 </a:t>
            </a:r>
            <a:r>
              <a:rPr lang="en-US"/>
              <a:t>dpi)</a:t>
            </a:r>
            <a:endParaRPr lang="ru-RU"/>
          </a:p>
          <a:p>
            <a:r>
              <a:rPr lang="en-US" i="1"/>
              <a:t>Orientation</a:t>
            </a:r>
            <a:endParaRPr lang="ru-RU" i="1"/>
          </a:p>
          <a:p>
            <a:pPr lvl="1"/>
            <a:r>
              <a:rPr lang="en-US"/>
              <a:t>landscape</a:t>
            </a:r>
            <a:r>
              <a:rPr lang="ru-RU"/>
              <a:t> или </a:t>
            </a:r>
            <a:r>
              <a:rPr lang="en-US"/>
              <a:t>portrait</a:t>
            </a:r>
          </a:p>
          <a:p>
            <a:r>
              <a:rPr lang="en-US" i="1"/>
              <a:t>Resolution</a:t>
            </a:r>
            <a:endParaRPr lang="en-US"/>
          </a:p>
          <a:p>
            <a:pPr lvl="1"/>
            <a:r>
              <a:rPr lang="ru-RU" i="1"/>
              <a:t>Число пикселей на экране (320</a:t>
            </a:r>
            <a:r>
              <a:rPr lang="en-US" i="1"/>
              <a:t>x</a:t>
            </a:r>
            <a:r>
              <a:rPr lang="ru-RU" i="1"/>
              <a:t>240)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9AD6-557B-423E-94D3-928E5A1E2B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2</a:t>
            </a:r>
            <a:r>
              <a:rPr lang="ru-RU"/>
              <a:t>)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set of four generalized </a:t>
            </a:r>
            <a:r>
              <a:rPr lang="en-US" b="1"/>
              <a:t>sizes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small</a:t>
            </a:r>
            <a:r>
              <a:rPr lang="en-US"/>
              <a:t>, </a:t>
            </a:r>
            <a:r>
              <a:rPr lang="en-US" i="1"/>
              <a:t>normal</a:t>
            </a:r>
            <a:r>
              <a:rPr lang="en-US"/>
              <a:t>, </a:t>
            </a:r>
            <a:r>
              <a:rPr lang="en-US" i="1"/>
              <a:t>large</a:t>
            </a:r>
            <a:r>
              <a:rPr lang="en-US"/>
              <a:t>, and </a:t>
            </a:r>
            <a:r>
              <a:rPr lang="en-US" i="1"/>
              <a:t>xlarge</a:t>
            </a:r>
            <a:endParaRPr lang="ru-RU" i="1"/>
          </a:p>
          <a:p>
            <a:r>
              <a:rPr lang="en-US"/>
              <a:t>A set of four generalized </a:t>
            </a:r>
            <a:r>
              <a:rPr lang="en-US" b="1"/>
              <a:t>densities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ldpi</a:t>
            </a:r>
            <a:r>
              <a:rPr lang="en-US"/>
              <a:t> (low), </a:t>
            </a:r>
            <a:r>
              <a:rPr lang="en-US" i="1"/>
              <a:t>mdpi</a:t>
            </a:r>
            <a:r>
              <a:rPr lang="en-US"/>
              <a:t> (medium), </a:t>
            </a:r>
            <a:r>
              <a:rPr lang="en-US" i="1"/>
              <a:t>hdpi</a:t>
            </a:r>
            <a:r>
              <a:rPr lang="en-US"/>
              <a:t> (high), and </a:t>
            </a:r>
            <a:r>
              <a:rPr lang="en-US" i="1"/>
              <a:t>xhdpi</a:t>
            </a:r>
            <a:r>
              <a:rPr lang="en-US"/>
              <a:t> (extra high)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80D3-B1AD-4A87-867F-C73E9CD21B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3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1BED9-8DC8-4E0A-95CB-D09413B5F9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19463" name="Picture 7" descr="screens-rang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4248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11188" y="4724400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baseline is based upon the screen configuration for the first Android-powered device, the T-Mobile G1, which has an HVGA screen (until Android 1.6, this was the only screen configuration that Android supported).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4</a:t>
            </a:r>
            <a:r>
              <a:rPr lang="ru-RU"/>
              <a:t>)</a:t>
            </a:r>
            <a:endParaRPr lang="en-US"/>
          </a:p>
        </p:txBody>
      </p:sp>
      <p:sp>
        <p:nvSpPr>
          <p:cNvPr id="20483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dp</a:t>
            </a:r>
            <a:r>
              <a:rPr lang="en-US" dirty="0"/>
              <a:t>” - </a:t>
            </a:r>
            <a:r>
              <a:rPr lang="en-US" i="1" dirty="0"/>
              <a:t>Density-independent pixel</a:t>
            </a:r>
          </a:p>
          <a:p>
            <a:pPr lvl="1"/>
            <a:r>
              <a:rPr lang="ru-RU" i="1" dirty="0"/>
              <a:t>Размер в виртуальных «пикселях»</a:t>
            </a:r>
          </a:p>
          <a:p>
            <a:pPr lvl="1"/>
            <a:r>
              <a:rPr lang="ru-RU" i="1" dirty="0"/>
              <a:t>Используется при описании </a:t>
            </a:r>
            <a:r>
              <a:rPr lang="en-US" i="1" dirty="0"/>
              <a:t>layout</a:t>
            </a:r>
          </a:p>
          <a:p>
            <a:pPr lvl="1"/>
            <a:r>
              <a:rPr lang="ru-RU" i="1" dirty="0"/>
              <a:t>Система сама переводит </a:t>
            </a:r>
            <a:r>
              <a:rPr lang="en-US" i="1" dirty="0" err="1"/>
              <a:t>dp</a:t>
            </a:r>
            <a:r>
              <a:rPr lang="en-US" i="1" dirty="0"/>
              <a:t> </a:t>
            </a:r>
            <a:r>
              <a:rPr lang="ru-RU" i="1" dirty="0"/>
              <a:t>в </a:t>
            </a:r>
            <a:r>
              <a:rPr lang="en-US" i="1" dirty="0" err="1"/>
              <a:t>px</a:t>
            </a:r>
            <a:r>
              <a:rPr lang="en-US" i="1" dirty="0"/>
              <a:t> </a:t>
            </a:r>
            <a:r>
              <a:rPr lang="ru-RU" i="1" dirty="0"/>
              <a:t>по формуле:</a:t>
            </a:r>
            <a:endParaRPr lang="en-US" dirty="0"/>
          </a:p>
          <a:p>
            <a:pPr lvl="2"/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dp</a:t>
            </a:r>
            <a:r>
              <a:rPr lang="en-US" dirty="0"/>
              <a:t> * (dpi / 160)</a:t>
            </a:r>
            <a:endParaRPr lang="ru-RU" dirty="0"/>
          </a:p>
          <a:p>
            <a:pPr lvl="2"/>
            <a:endParaRPr lang="ru-RU" dirty="0"/>
          </a:p>
          <a:p>
            <a:pPr lvl="1"/>
            <a:r>
              <a:rPr lang="ru-RU" dirty="0"/>
              <a:t>Преимущество: </a:t>
            </a:r>
            <a:r>
              <a:rPr lang="en-US" b="1" dirty="0"/>
              <a:t>layout </a:t>
            </a:r>
            <a:r>
              <a:rPr lang="ru-RU" b="1" dirty="0"/>
              <a:t>выгдлядит одинаково на разных экранах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56AE-987C-4895-B245-07050D6A7D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(5)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3E262-2D77-441A-9B4F-750073D7F4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21511" name="Picture 2" descr="http://developer.android.com/images/screens_support/density-test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16338"/>
            <a:ext cx="6972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http://developer.android.com/images/screens_support/density-test-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6972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Size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размера экрана: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small</a:t>
            </a:r>
            <a:r>
              <a:rPr lang="ru-RU" dirty="0"/>
              <a:t> </a:t>
            </a:r>
            <a:r>
              <a:rPr lang="en-US" dirty="0"/>
              <a:t>(&gt;= 320x426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low-density QVGA, 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normal</a:t>
            </a:r>
            <a:r>
              <a:rPr lang="en-US" dirty="0"/>
              <a:t> (&gt;= 320x470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WQVGA low density, HVGA medium density, WVGA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large</a:t>
            </a:r>
            <a:r>
              <a:rPr lang="en-US" dirty="0"/>
              <a:t> (&gt;= 480x640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VGA and WVGA medium density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xlarge</a:t>
            </a:r>
            <a:r>
              <a:rPr lang="en-US" dirty="0"/>
              <a:t> (&gt;= 720x960 </a:t>
            </a:r>
            <a:r>
              <a:rPr lang="en-US" dirty="0" err="1"/>
              <a:t>dp</a:t>
            </a:r>
            <a:r>
              <a:rPr lang="en-US" dirty="0"/>
              <a:t>) (API 9+)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830F-23D3-461C-AC50-EAD233C4613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(1)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ldpi</a:t>
            </a:r>
            <a:r>
              <a:rPr lang="en-US" dirty="0"/>
              <a:t>: Low-density screens (~120dpi)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mdpi</a:t>
            </a:r>
            <a:r>
              <a:rPr lang="en-US" dirty="0"/>
              <a:t>: Medium-density (~160dpi)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: High-density screens (~240dpi)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xhdpi</a:t>
            </a:r>
            <a:r>
              <a:rPr lang="en-US" dirty="0"/>
              <a:t>: Extra high-density screens (~320dpi) 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xxhdpi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~480dpi, 16+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>
                <a:solidFill>
                  <a:srgbClr val="00B050"/>
                </a:solidFill>
              </a:rPr>
              <a:t>xxxhdpi</a:t>
            </a:r>
            <a:r>
              <a:rPr lang="en-US" dirty="0"/>
              <a:t> (~640dpi, 18+)</a:t>
            </a:r>
          </a:p>
          <a:p>
            <a:r>
              <a:rPr lang="en-US" dirty="0" err="1">
                <a:solidFill>
                  <a:srgbClr val="00B050"/>
                </a:solidFill>
              </a:rPr>
              <a:t>nodpi</a:t>
            </a:r>
            <a:r>
              <a:rPr lang="ru-RU" dirty="0"/>
              <a:t>: </a:t>
            </a:r>
            <a:r>
              <a:rPr lang="en-US" b="1" dirty="0"/>
              <a:t>bitmap </a:t>
            </a:r>
            <a:r>
              <a:rPr lang="en-US" dirty="0"/>
              <a:t>resources that you do not want to be scaled to match the device density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tvdpi</a:t>
            </a:r>
            <a:r>
              <a:rPr lang="ru-RU" dirty="0"/>
              <a:t> = </a:t>
            </a:r>
            <a:r>
              <a:rPr lang="en-US" dirty="0"/>
              <a:t>1.33*</a:t>
            </a:r>
            <a:r>
              <a:rPr lang="en-US" dirty="0" err="1"/>
              <a:t>mdpi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A1E5-D8AA-4C13-BE17-53314544F2E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8088313" y="3492500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</a:t>
            </a:r>
            <a:r>
              <a:rPr lang="ru-RU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139952" y="5733256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</a:t>
            </a:r>
            <a:r>
              <a:rPr lang="ru-RU" dirty="0">
                <a:solidFill>
                  <a:srgbClr val="FF0000"/>
                </a:solidFill>
              </a:rPr>
              <a:t>13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(2)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Система масштабирует растровые ресурсы</a:t>
            </a:r>
          </a:p>
          <a:p>
            <a:pPr lvl="1"/>
            <a:r>
              <a:rPr lang="ru-RU"/>
              <a:t>Иногда не очень красиво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7E237-D72E-488C-AC29-A06CD89BF94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4583" name="Picture 8" descr="screens-densit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068638"/>
            <a:ext cx="2933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sw</a:t>
            </a:r>
            <a:r>
              <a:rPr lang="en-US" dirty="0">
                <a:solidFill>
                  <a:srgbClr val="00B050"/>
                </a:solidFill>
              </a:rPr>
              <a:t>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Наименьшаяя </a:t>
            </a:r>
            <a:r>
              <a:rPr lang="ru-RU" b="1" dirty="0"/>
              <a:t>возможная</a:t>
            </a:r>
            <a:r>
              <a:rPr lang="ru-RU" dirty="0"/>
              <a:t> ширина экрана (не зависит от ориентации экрана)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sw320dp, sw600dp, sw720dp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Использование: требование минимальной ширины для </a:t>
            </a:r>
            <a:r>
              <a:rPr lang="en-US" dirty="0"/>
              <a:t>layout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A4CA1-C629-4CF6-B939-34004FCFB9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240x320 </a:t>
            </a:r>
            <a:r>
              <a:rPr lang="en-US" dirty="0" err="1"/>
              <a:t>ldpi</a:t>
            </a:r>
            <a:r>
              <a:rPr lang="en-US" dirty="0"/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240x320 </a:t>
            </a:r>
            <a:r>
              <a:rPr lang="en-US" dirty="0" err="1">
                <a:solidFill>
                  <a:srgbClr val="FF0000"/>
                </a:solidFill>
              </a:rPr>
              <a:t>ldpi</a:t>
            </a:r>
            <a:r>
              <a:rPr lang="en-US" dirty="0">
                <a:solidFill>
                  <a:srgbClr val="FF0000"/>
                </a:solidFill>
              </a:rPr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Кто догадается почему?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Available Width/Height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r>
              <a:rPr lang="en-US" dirty="0">
                <a:solidFill>
                  <a:srgbClr val="00B050"/>
                </a:solidFill>
              </a:rPr>
              <a:t>       h&lt;N&gt;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Минимальная доступная ширина/высота экрана в </a:t>
            </a:r>
            <a:r>
              <a:rPr lang="en-US" dirty="0" err="1"/>
              <a:t>dp</a:t>
            </a:r>
            <a:r>
              <a:rPr lang="en-US" dirty="0"/>
              <a:t>. </a:t>
            </a:r>
          </a:p>
          <a:p>
            <a:r>
              <a:rPr lang="ru-RU" dirty="0"/>
              <a:t>Зависит от ориентации экрана</a:t>
            </a:r>
          </a:p>
          <a:p>
            <a:r>
              <a:rPr lang="ru-RU" dirty="0"/>
              <a:t>Система выбирает ближайший снизу набор ресурсов, если приложение предоставляет несколько наборов</a:t>
            </a:r>
          </a:p>
          <a:p>
            <a:r>
              <a:rPr lang="ru-RU" dirty="0"/>
              <a:t>Примеры: </a:t>
            </a:r>
            <a:r>
              <a:rPr lang="en-US" dirty="0">
                <a:solidFill>
                  <a:srgbClr val="00B050"/>
                </a:solidFill>
              </a:rPr>
              <a:t>w720dp</a:t>
            </a:r>
            <a:r>
              <a:rPr lang="ru-RU" dirty="0"/>
              <a:t>,</a:t>
            </a:r>
            <a:r>
              <a:rPr lang="en-US" dirty="0">
                <a:solidFill>
                  <a:srgbClr val="00B050"/>
                </a:solidFill>
              </a:rPr>
              <a:t>w1024d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h720dp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h1024dp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BEE10-31C2-4DFF-97FA-E5617241C1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aspect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long</a:t>
            </a:r>
            <a:endParaRPr lang="ru-RU">
              <a:solidFill>
                <a:srgbClr val="00B050"/>
              </a:solidFill>
            </a:endParaRPr>
          </a:p>
          <a:p>
            <a:pPr lvl="1"/>
            <a:r>
              <a:rPr lang="ru-RU"/>
              <a:t>Широкий экран (</a:t>
            </a:r>
            <a:r>
              <a:rPr lang="en-US"/>
              <a:t>WQVGA, WVGA, FWVGA)</a:t>
            </a:r>
          </a:p>
          <a:p>
            <a:r>
              <a:rPr lang="en-US">
                <a:solidFill>
                  <a:srgbClr val="00B050"/>
                </a:solidFill>
              </a:rPr>
              <a:t>notlong</a:t>
            </a:r>
          </a:p>
          <a:p>
            <a:pPr lvl="1"/>
            <a:r>
              <a:rPr lang="ru-RU"/>
              <a:t>Не широкий экран (</a:t>
            </a:r>
            <a:r>
              <a:rPr lang="en-US"/>
              <a:t>QVGA, HVGA, and VGA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57AC-3A5F-4B82-BBB7-2F646CD5D63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UI Mode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car</a:t>
            </a:r>
            <a:r>
              <a:rPr lang="en-US" dirty="0"/>
              <a:t>: Device is displaying in a car dock</a:t>
            </a:r>
          </a:p>
          <a:p>
            <a:r>
              <a:rPr lang="en-US" dirty="0">
                <a:solidFill>
                  <a:srgbClr val="00B050"/>
                </a:solidFill>
              </a:rPr>
              <a:t>desk</a:t>
            </a:r>
            <a:r>
              <a:rPr lang="en-US" dirty="0"/>
              <a:t>: Device is displaying in a desk dock</a:t>
            </a:r>
          </a:p>
          <a:p>
            <a:r>
              <a:rPr lang="en-US" dirty="0">
                <a:solidFill>
                  <a:srgbClr val="00B050"/>
                </a:solidFill>
              </a:rPr>
              <a:t>television</a:t>
            </a:r>
            <a:r>
              <a:rPr lang="en-US" dirty="0"/>
              <a:t>: Device is displaying on a television</a:t>
            </a:r>
          </a:p>
          <a:p>
            <a:r>
              <a:rPr lang="en-US" dirty="0">
                <a:solidFill>
                  <a:srgbClr val="00B050"/>
                </a:solidFill>
              </a:rPr>
              <a:t>appliance</a:t>
            </a:r>
            <a:r>
              <a:rPr lang="en-US" dirty="0"/>
              <a:t>: Device is serving as an appliance, with no display</a:t>
            </a:r>
            <a:endParaRPr lang="ru-RU" dirty="0"/>
          </a:p>
          <a:p>
            <a:r>
              <a:rPr lang="en-US" dirty="0">
                <a:solidFill>
                  <a:srgbClr val="00B050"/>
                </a:solidFill>
              </a:rPr>
              <a:t>watch</a:t>
            </a:r>
            <a:r>
              <a:rPr lang="en-US" dirty="0"/>
              <a:t>: Device has a display and is worn on the wrist</a:t>
            </a:r>
            <a:r>
              <a:rPr lang="ru-RU" dirty="0"/>
              <a:t> (20+)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11AD-5703-4899-B307-928D60C9DA1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8067675" y="2636912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See </a:t>
            </a:r>
            <a:r>
              <a:rPr lang="en-US"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Night Mode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night</a:t>
            </a:r>
            <a:r>
              <a:rPr lang="en-US"/>
              <a:t>: Night time</a:t>
            </a:r>
          </a:p>
          <a:p>
            <a:r>
              <a:rPr lang="en-US">
                <a:solidFill>
                  <a:srgbClr val="00B050"/>
                </a:solidFill>
              </a:rPr>
              <a:t>notnight</a:t>
            </a:r>
            <a:r>
              <a:rPr lang="en-US"/>
              <a:t>: Day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D3710-D3E5-41E5-BD3F-9CAA25D894E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Touchscreen Type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: Device does not have a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finger</a:t>
            </a:r>
            <a:r>
              <a:rPr lang="en-US" dirty="0"/>
              <a:t>: Device has a </a:t>
            </a:r>
            <a:r>
              <a:rPr lang="en-US" dirty="0" err="1"/>
              <a:t>touchscreen</a:t>
            </a:r>
            <a:r>
              <a:rPr lang="en-US" dirty="0"/>
              <a:t> that is intended to be used through direction interaction of the user's finger.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56142-37CC-49FB-9D3D-B2C5011DE8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Keyboard Availability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keysexposed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Аппаратная клавиатура доступна </a:t>
            </a:r>
            <a:r>
              <a:rPr lang="ru-RU" b="1" dirty="0"/>
              <a:t>или </a:t>
            </a:r>
            <a:r>
              <a:rPr lang="ru-RU" dirty="0"/>
              <a:t>имеется программная клавиатура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keyshidden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аппаратная клавиатура, но она не доступна </a:t>
            </a:r>
            <a:r>
              <a:rPr lang="ru-RU" b="1" dirty="0"/>
              <a:t>и </a:t>
            </a:r>
            <a:r>
              <a:rPr lang="ru-RU" dirty="0"/>
              <a:t>не имеется программная клавиатура</a:t>
            </a:r>
          </a:p>
          <a:p>
            <a:r>
              <a:rPr lang="en-US" dirty="0" err="1">
                <a:solidFill>
                  <a:srgbClr val="00B050"/>
                </a:solidFill>
              </a:rPr>
              <a:t>keyssoft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программная клавиатура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24F5E-24FD-46B3-98B1-474182E37A1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Primary Text Input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nokeys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Device has no hardware keys for text input.</a:t>
            </a:r>
          </a:p>
          <a:p>
            <a:r>
              <a:rPr lang="en-US" dirty="0">
                <a:solidFill>
                  <a:srgbClr val="00B050"/>
                </a:solidFill>
              </a:rPr>
              <a:t>qwerty</a:t>
            </a:r>
          </a:p>
          <a:p>
            <a:pPr lvl="1"/>
            <a:r>
              <a:rPr lang="en-US" dirty="0"/>
              <a:t>Device has a hardware qwerty keyboard, whether it's visible to the user or not.</a:t>
            </a:r>
          </a:p>
          <a:p>
            <a:r>
              <a:rPr lang="en-US" dirty="0">
                <a:solidFill>
                  <a:srgbClr val="00B050"/>
                </a:solidFill>
              </a:rPr>
              <a:t>12key</a:t>
            </a:r>
          </a:p>
          <a:p>
            <a:pPr lvl="1"/>
            <a:r>
              <a:rPr lang="en-US" dirty="0"/>
              <a:t>Device has a hardware 12-key keyboard, whether it's visible to the user or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Navigation Key Availability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navexposed</a:t>
            </a:r>
            <a:endParaRPr lang="en-US" dirty="0"/>
          </a:p>
          <a:p>
            <a:pPr lvl="1"/>
            <a:r>
              <a:rPr lang="en-US" dirty="0"/>
              <a:t>Navigation keys are available to the user.</a:t>
            </a:r>
          </a:p>
          <a:p>
            <a:r>
              <a:rPr lang="en-US" dirty="0" err="1">
                <a:solidFill>
                  <a:srgbClr val="00B050"/>
                </a:solidFill>
              </a:rPr>
              <a:t>navhidden</a:t>
            </a:r>
            <a:endParaRPr lang="en-US" dirty="0"/>
          </a:p>
          <a:p>
            <a:pPr lvl="1"/>
            <a:r>
              <a:rPr lang="en-US" dirty="0"/>
              <a:t>Navigation keys are not available (such as behind a closed lid).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Primary Non-Touch Navigation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nonav</a:t>
            </a:r>
            <a:r>
              <a:rPr lang="en-US" dirty="0"/>
              <a:t>: Device has no navigation facility other than using the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dpad</a:t>
            </a:r>
            <a:r>
              <a:rPr lang="en-US" dirty="0"/>
              <a:t>: Device has a directional-pad (d-pad)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trackball</a:t>
            </a:r>
            <a:r>
              <a:rPr lang="en-US" dirty="0"/>
              <a:t>: Device has a trackball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wheel</a:t>
            </a:r>
            <a:r>
              <a:rPr lang="en-US" dirty="0"/>
              <a:t>: Device has a directional wheel(s) for navigation (uncommon).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Platform Version (API level)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level supported by the device.</a:t>
            </a:r>
          </a:p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(1)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Direction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ldrtl</a:t>
            </a:r>
            <a:r>
              <a:rPr lang="en-US" dirty="0"/>
              <a:t> = layout-direction-right-to-left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ldltr</a:t>
            </a:r>
            <a:r>
              <a:rPr lang="en-US" dirty="0"/>
              <a:t> = layout-direction-left-to-right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Использование: локализация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(2)</a:t>
            </a:r>
          </a:p>
        </p:txBody>
      </p:sp>
      <p:pic>
        <p:nvPicPr>
          <p:cNvPr id="10" name="Content Placeholder 9" descr="bb688119.f08tm01(en-us,MSDN.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5715000" cy="42862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http://i.msdn.microsoft.com/bb688119.f08tm01(en-us,MSDN.10).jpg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 MCC and MNC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mobile country code (MCC), optionally followed by mobile network code (MNC) from the SIM card in the device.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</a:t>
            </a:r>
            <a:r>
              <a:rPr lang="en-US" dirty="0"/>
              <a:t> is U.S. on any carrier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mcc310-mnc004</a:t>
            </a:r>
            <a:r>
              <a:rPr lang="en-US" dirty="0"/>
              <a:t> is U.S. on Verizon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mcc208-mnc00</a:t>
            </a:r>
            <a:r>
              <a:rPr lang="en-US" dirty="0"/>
              <a:t> is France on Orange</a:t>
            </a:r>
            <a:endParaRPr lang="ru-RU" dirty="0"/>
          </a:p>
          <a:p>
            <a:r>
              <a:rPr lang="ru-RU" dirty="0"/>
              <a:t>Использование: </a:t>
            </a:r>
            <a:r>
              <a:rPr lang="en-US" dirty="0"/>
              <a:t>country-specific legal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29D41-C0A9-4DC0-BB97-9A460766529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3"/>
              </a:rPr>
              <a:t>http://eclipse.org/mobile/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ADT </a:t>
            </a:r>
            <a:r>
              <a:rPr lang="en-US" dirty="0" err="1"/>
              <a:t>Plugin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4"/>
              </a:rPr>
              <a:t>https://dl-ssl.google.com/android/eclipse/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5"/>
              </a:rPr>
              <a:t>http://www.oracle.com/technetwork/java/javase/downloads/jdk7-downloads-1880260.html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>
                <a:hlinkClick r:id="rId2"/>
              </a:rPr>
              <a:t>http://developer.android.com/guide/topics/resources/providing-resources.html#QualifierRules</a:t>
            </a:r>
            <a:endParaRPr lang="en-US" dirty="0"/>
          </a:p>
          <a:p>
            <a:endParaRPr lang="en-US" dirty="0"/>
          </a:p>
          <a:p>
            <a:pPr marL="742950" lvl="2" indent="-342900"/>
            <a:r>
              <a:rPr lang="en-US" dirty="0"/>
              <a:t>drawable-en-notouch-12key</a:t>
            </a:r>
            <a:endParaRPr lang="ru-RU" dirty="0"/>
          </a:p>
          <a:p>
            <a:pPr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1916832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Smallest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3501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Android Finds the Best-matching Resource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b="1" dirty="0" err="1"/>
              <a:t>drawable</a:t>
            </a:r>
            <a:r>
              <a:rPr lang="en-US" sz="2000" b="1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95536" y="2492896"/>
            <a:ext cx="4320480" cy="200629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drawable-fr-rCA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941168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Screen pixel density is the one qualifier that is not eliminated due to a contradiction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1) Eliminate resource files that contradict the device configuration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2) Pick the (next) highest-precedence qualifier in the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2132856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smallestWidth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37170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3) Do any of the resource directories include this qualifier?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No, return to step 2 and look at the next qualifier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Yes, continue to step 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4) Eliminate resource directories that do not include this qualifier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539552" y="2348880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7824" y="1844824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443711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If the qualifier in question is screen pixel density, Android selects the option that most closely matches the device screen density. In general, Android prefers scaling down a larger original image to scaling up a smaller original image.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5) Go back and repeat steps 2, 3, and 4 until only one directory remains. In the example, screen orientation is the next qualifier for which there are any matches.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67544" y="3501008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636912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Activities in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DF86E-C0A2-45DA-85D1-9C653589FC1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“An activity is a single, focused thing that the user can do. Almost all activities interact with the user, so the Activity class takes care of creating a window for you in which you can place your UI” - </a:t>
            </a:r>
            <a:r>
              <a:rPr lang="en-US">
                <a:hlinkClick r:id="rId2"/>
              </a:rPr>
              <a:t>http://developer.android.com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A5F45-FB5E-4349-8D41-579458D848A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пользователя)</a:t>
            </a:r>
            <a:endParaRPr lang="en-US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Окно, обладающее определенными свойствами:</a:t>
            </a:r>
          </a:p>
          <a:p>
            <a:pPr lvl="1"/>
            <a:r>
              <a:rPr lang="ru-RU"/>
              <a:t>Может открываться поверх другого окна</a:t>
            </a:r>
          </a:p>
          <a:p>
            <a:pPr lvl="1"/>
            <a:r>
              <a:rPr lang="ru-RU"/>
              <a:t>При нажатии на кнопку </a:t>
            </a:r>
            <a:r>
              <a:rPr lang="en-US"/>
              <a:t>“back” </a:t>
            </a:r>
            <a:r>
              <a:rPr lang="ru-RU"/>
              <a:t>закрывается, и становится видно предыдущее окно в стеке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D02D3-EFFA-4FCA-9A66-408223C0775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1271" name="Picture 13" descr="D:\SPBSTU\Android\lectures-2015\activity_t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4149725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4" descr="D:\SPBSTU\Android\lectures-2015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4149725"/>
            <a:ext cx="2782887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179388" y="2276475"/>
            <a:ext cx="89646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MyActivity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android.app.Activity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/*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see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hlinkClick r:id="rId2"/>
              </a:rPr>
              <a:t>http://developer.android.com/reference/android/app/Activity.html</a:t>
            </a:r>
            <a:endParaRPr lang="en-US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*/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Activity</a:t>
            </a:r>
            <a:br>
              <a:rPr lang="ru-RU" b="1" dirty="0"/>
            </a:br>
            <a:r>
              <a:rPr lang="ru-RU" b="1" dirty="0"/>
              <a:t>(Объявление в манифесте)</a:t>
            </a:r>
            <a:endParaRPr lang="en-US" dirty="0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</a:t>
            </a:r>
          </a:p>
          <a:p>
            <a:pPr lvl="1"/>
            <a:r>
              <a:rPr lang="en-US" dirty="0">
                <a:hlinkClick r:id="rId2"/>
              </a:rPr>
              <a:t>http://developer.android.com/guide/topics/manifest/manifest-intro.html</a:t>
            </a: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3933056"/>
            <a:ext cx="8023030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&lt;manifest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&lt;application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com.example.project.MyActivity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   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&lt;/application&gt;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&lt;/manifest&gt;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Activity</a:t>
            </a:r>
            <a:r>
              <a:rPr lang="ru-RU" b="1"/>
              <a:t> – не есть </a:t>
            </a:r>
            <a:r>
              <a:rPr lang="en-US" b="1"/>
              <a:t>UI</a:t>
            </a:r>
          </a:p>
          <a:p>
            <a:pPr lvl="1"/>
            <a:r>
              <a:rPr lang="ru-RU"/>
              <a:t>Скорее, контейнер, который может содержать </a:t>
            </a:r>
            <a:r>
              <a:rPr lang="en-US"/>
              <a:t>UI (android.view.View)</a:t>
            </a:r>
          </a:p>
          <a:p>
            <a:pPr lvl="1"/>
            <a:r>
              <a:rPr lang="en-US"/>
              <a:t>UI </a:t>
            </a:r>
            <a:r>
              <a:rPr lang="ru-RU"/>
              <a:t>обычно задается ресурсом типа </a:t>
            </a:r>
            <a:r>
              <a:rPr lang="en-US"/>
              <a:t>layout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B654-F4CB-4FA0-B600-EF8DB1B8506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(1)</a:t>
            </a:r>
            <a:endParaRPr lang="en-US"/>
          </a:p>
        </p:txBody>
      </p:sp>
      <p:pic>
        <p:nvPicPr>
          <p:cNvPr id="14339" name="Picture 3" descr="D:\SPBSTU\Android\basic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28825"/>
            <a:ext cx="8229600" cy="3668713"/>
          </a:xfrm>
          <a:noFill/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00937-A94A-485C-A637-20C0300F9A1B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059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6450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видна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70961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Частично видна,</a:t>
            </a:r>
          </a:p>
          <a:p>
            <a:r>
              <a:rPr lang="ru-RU" dirty="0">
                <a:solidFill>
                  <a:prstClr val="black"/>
                </a:solidFill>
              </a:rPr>
              <a:t>Не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24258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Видна,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5736" y="2925638"/>
            <a:ext cx="165618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95736" y="2205558"/>
            <a:ext cx="24482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95736" y="371703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221782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существует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95736" y="429379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08" y="1916832"/>
            <a:ext cx="2736304" cy="7200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23928" y="2780928"/>
            <a:ext cx="432048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3573016"/>
            <a:ext cx="54726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2187501" y="2852936"/>
            <a:ext cx="2592288" cy="1224136"/>
          </a:xfrm>
          <a:prstGeom prst="parallelogram">
            <a:avLst>
              <a:gd name="adj" fmla="val 98518"/>
            </a:avLst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flipH="1">
            <a:off x="3771677" y="2132856"/>
            <a:ext cx="3312368" cy="1944216"/>
          </a:xfrm>
          <a:prstGeom prst="parallelogram">
            <a:avLst>
              <a:gd name="adj" fmla="val 98518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5453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494637"/>
            <a:ext cx="15206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Стабильные</a:t>
            </a:r>
          </a:p>
          <a:p>
            <a:r>
              <a:rPr lang="ru-RU" dirty="0">
                <a:solidFill>
                  <a:prstClr val="white"/>
                </a:solidFill>
              </a:rPr>
              <a:t> 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94637"/>
            <a:ext cx="158902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Переходные </a:t>
            </a:r>
          </a:p>
          <a:p>
            <a:r>
              <a:rPr lang="ru-RU" dirty="0">
                <a:solidFill>
                  <a:prstClr val="white"/>
                </a:solidFill>
              </a:rPr>
              <a:t>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2" idx="3"/>
          </p:cNvCxnSpPr>
          <p:nvPr/>
        </p:nvCxnSpPr>
        <p:spPr>
          <a:xfrm>
            <a:off x="2272593" y="2817803"/>
            <a:ext cx="643223" cy="467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>
            <a:off x="6300192" y="2817803"/>
            <a:ext cx="504056" cy="467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6296" y="3140968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(2)</a:t>
            </a:r>
            <a:endParaRPr lang="en-US"/>
          </a:p>
        </p:txBody>
      </p:sp>
      <p:pic>
        <p:nvPicPr>
          <p:cNvPr id="15363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050" y="1600200"/>
            <a:ext cx="35179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27843-D7A5-4B69-8845-FEB438D048EF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B0457-E60C-498F-9FEF-70AB725C717B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16390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: </a:t>
            </a:r>
            <a:br>
              <a:rPr lang="ru-RU"/>
            </a:br>
            <a:r>
              <a:rPr lang="ru-RU"/>
              <a:t>почему это важно?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«падать», когда пользователь получает входящий звонок или переключается на другое приложение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потреблять важные системные ресурсы, когда пользователь не взаимодействует с ним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состояние, когда пользователь покидает приложение, а потом возвращается в него обратно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 или «падать», когда пользователь вращает экран.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02C6C-408B-4BB7-918B-519266BEFBD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ВОПРОС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4400" dirty="0">
                <a:solidFill>
                  <a:srgbClr val="FF0000"/>
                </a:solidFill>
              </a:rPr>
              <a:t>Повторите последнюю фразу преподавателя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9DE0-1AAE-48C3-841B-4E8D4E8A0F8A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2253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onCreate/onDestroy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onCreate</a:t>
            </a:r>
          </a:p>
          <a:p>
            <a:pPr lvl="1" eaLnBrk="1" hangingPunct="1"/>
            <a:r>
              <a:rPr lang="ru-RU"/>
              <a:t>Логика, выполняющаяся только 1 раз за всю жизнь </a:t>
            </a:r>
            <a:r>
              <a:rPr lang="en-US"/>
              <a:t>Activity: </a:t>
            </a:r>
            <a:r>
              <a:rPr lang="ru-RU"/>
              <a:t>создание </a:t>
            </a:r>
            <a:r>
              <a:rPr lang="en-US"/>
              <a:t>UI, </a:t>
            </a:r>
            <a:r>
              <a:rPr lang="ru-RU"/>
              <a:t>инстанциирование членов класса и т.п.</a:t>
            </a:r>
          </a:p>
          <a:p>
            <a:pPr eaLnBrk="1" hangingPunct="1"/>
            <a:r>
              <a:rPr lang="en-US"/>
              <a:t>onDestroy</a:t>
            </a:r>
          </a:p>
          <a:p>
            <a:pPr lvl="1" eaLnBrk="1" hangingPunct="1"/>
            <a:r>
              <a:rPr lang="ru-RU"/>
              <a:t>Остановка потоков и освобождение прочих ресурсов, занятых/созданных в </a:t>
            </a:r>
            <a:r>
              <a:rPr lang="en-US"/>
              <a:t>onCreate</a:t>
            </a:r>
            <a:endParaRPr lang="ru-RU"/>
          </a:p>
          <a:p>
            <a:pPr lvl="1" eaLnBrk="1" hangingPunct="1"/>
            <a:r>
              <a:rPr lang="ru-RU"/>
              <a:t>Обычно перегружать не требуется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A2FB-F625-4DD0-B411-D1D860CCADBD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C847-992F-433A-A9C0-5AE5127AF046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24582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onPause</a:t>
            </a:r>
            <a:r>
              <a:rPr lang="en-US" dirty="0"/>
              <a:t> – </a:t>
            </a:r>
            <a:r>
              <a:rPr lang="ru-RU" dirty="0"/>
              <a:t>остановить все процесы и сервисы, потребляющие </a:t>
            </a:r>
            <a:r>
              <a:rPr lang="en-US" dirty="0"/>
              <a:t>CPU </a:t>
            </a:r>
            <a:r>
              <a:rPr lang="ru-RU" dirty="0"/>
              <a:t>и батарею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Остановить анимацию и прочие действия потребляющие большое время </a:t>
            </a:r>
            <a:r>
              <a:rPr lang="en-US" dirty="0"/>
              <a:t>CPU</a:t>
            </a:r>
            <a:endParaRPr lang="ru-RU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Освободить системные ресурсы: </a:t>
            </a:r>
            <a:r>
              <a:rPr lang="en-US" dirty="0"/>
              <a:t>broadcast receivers, handles to sensors (like GPS), </a:t>
            </a:r>
            <a:r>
              <a:rPr lang="ru-RU" dirty="0"/>
              <a:t>и прочие сенсоры, которые могут сократить время жизни батареи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 реализации метода </a:t>
            </a:r>
            <a:r>
              <a:rPr lang="en-US" dirty="0" err="1"/>
              <a:t>onPause</a:t>
            </a:r>
            <a:r>
              <a:rPr lang="en-US" dirty="0"/>
              <a:t> </a:t>
            </a:r>
            <a:r>
              <a:rPr lang="ru-RU" dirty="0"/>
              <a:t>избегать ресурсоемких действий (например, запись в БД)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Такие действия лучше проводить в </a:t>
            </a:r>
            <a:r>
              <a:rPr lang="en-US" dirty="0" err="1"/>
              <a:t>onStop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FAE1C-1F50-474C-AECA-CCAA7087E6A4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onResume</a:t>
            </a:r>
          </a:p>
          <a:p>
            <a:pPr lvl="1" eaLnBrk="1" hangingPunct="1"/>
            <a:r>
              <a:rPr lang="ru-RU"/>
              <a:t>Инициализировать/создать ресурсы, освобожденные в </a:t>
            </a:r>
            <a:r>
              <a:rPr lang="en-US"/>
              <a:t>onPause (</a:t>
            </a:r>
            <a:r>
              <a:rPr lang="ru-RU"/>
              <a:t>анимация, сенсоры, </a:t>
            </a:r>
            <a:r>
              <a:rPr lang="en-US"/>
              <a:t>broadcast receivers </a:t>
            </a:r>
            <a:r>
              <a:rPr lang="ru-RU"/>
              <a:t>и т.п.)</a:t>
            </a:r>
          </a:p>
          <a:p>
            <a:pPr lvl="1" eaLnBrk="1" hangingPunct="1"/>
            <a:r>
              <a:rPr lang="ru-RU"/>
              <a:t>Инициализировать/создать ресурсы, которые должны быть обновлены перед тем, как </a:t>
            </a:r>
            <a:r>
              <a:rPr lang="en-US"/>
              <a:t>Activity </a:t>
            </a:r>
            <a:r>
              <a:rPr lang="ru-RU"/>
              <a:t>начнет работать</a:t>
            </a:r>
            <a:r>
              <a:rPr lang="en-US"/>
              <a:t> </a:t>
            </a:r>
            <a:endParaRPr lang="ru-RU"/>
          </a:p>
          <a:p>
            <a:pPr lvl="2" eaLnBrk="1" hangingPunct="1"/>
            <a:r>
              <a:rPr lang="ru-RU"/>
              <a:t>Например, обновить громкость звука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C2855-E7E9-4B90-BC58-2C86745939C7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B2A2-0FF6-4A47-8D9E-DD2913D9753D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2765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onStop</a:t>
            </a:r>
          </a:p>
          <a:p>
            <a:pPr lvl="1" eaLnBrk="1" hangingPunct="1"/>
            <a:r>
              <a:rPr lang="ru-RU"/>
              <a:t>Освободить все системные ресурсы, которые не требуются </a:t>
            </a:r>
            <a:r>
              <a:rPr lang="en-US"/>
              <a:t>Activity, </a:t>
            </a:r>
            <a:r>
              <a:rPr lang="ru-RU"/>
              <a:t>когда она не видна на экране</a:t>
            </a:r>
          </a:p>
          <a:p>
            <a:pPr lvl="1" eaLnBrk="1" hangingPunct="1"/>
            <a:r>
              <a:rPr lang="ru-RU"/>
              <a:t>Выполнение больших ресурсоемких операций по остановке </a:t>
            </a:r>
            <a:r>
              <a:rPr lang="en-US"/>
              <a:t>Activity (</a:t>
            </a:r>
            <a:r>
              <a:rPr lang="ru-RU"/>
              <a:t>например, запись данных в БД</a:t>
            </a:r>
            <a:r>
              <a:rPr lang="en-US"/>
              <a:t>)</a:t>
            </a:r>
            <a:endParaRPr lang="ru-RU"/>
          </a:p>
          <a:p>
            <a:pPr eaLnBrk="1" hangingPunct="1"/>
            <a:r>
              <a:rPr lang="en-US"/>
              <a:t>onStart</a:t>
            </a:r>
          </a:p>
          <a:p>
            <a:pPr lvl="1" eaLnBrk="1" hangingPunct="1"/>
            <a:r>
              <a:rPr lang="ru-RU"/>
              <a:t>Создать/захватить ресурсы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24B15-BBFF-4EBA-87B4-ECEBB10EB3A8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onRestart</a:t>
            </a:r>
          </a:p>
          <a:p>
            <a:pPr lvl="1" eaLnBrk="1" hangingPunct="1"/>
            <a:r>
              <a:rPr lang="ru-RU"/>
              <a:t>Используется крайне редко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D64D8-E3FA-472F-9903-C9EF7550FCA7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6E4F-461E-4386-AF76-C15E96583940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30726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Recreating an Activity</a:t>
            </a:r>
          </a:p>
        </p:txBody>
      </p:sp>
      <p:pic>
        <p:nvPicPr>
          <p:cNvPr id="31747" name="Content Placeholder 6" descr="basic-lifecycle-save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1050" y="2060575"/>
            <a:ext cx="7581900" cy="3605213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1A229-96DE-446D-8087-AA6D512323EB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987675" y="3429000"/>
            <a:ext cx="586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3600" dirty="0">
                <a:solidFill>
                  <a:srgbClr val="FF0000"/>
                </a:solidFill>
                <a:latin typeface="Calibri" pitchFamily="34" charset="0"/>
              </a:rPr>
              <a:t> activity lifecycle callbacks</a:t>
            </a:r>
            <a:r>
              <a:rPr lang="ru-RU" sz="3600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onSaveInstanceState (Bundle outState)</a:t>
            </a:r>
          </a:p>
          <a:p>
            <a:pPr lvl="1" eaLnBrk="1" hangingPunct="1"/>
            <a:r>
              <a:rPr lang="ru-RU"/>
              <a:t>Вызывается для того, чтобы </a:t>
            </a:r>
            <a:r>
              <a:rPr lang="en-US"/>
              <a:t>activity </a:t>
            </a:r>
            <a:r>
              <a:rPr lang="ru-RU"/>
              <a:t>могла сохранить свое состояние (перед тем, как </a:t>
            </a:r>
            <a:r>
              <a:rPr lang="en-US"/>
              <a:t>Android </a:t>
            </a:r>
            <a:r>
              <a:rPr lang="ru-RU"/>
              <a:t>разрушит ее) с целью восстановления состояния в методе </a:t>
            </a:r>
            <a:r>
              <a:rPr lang="en-US"/>
              <a:t>onCreate(Bundle) </a:t>
            </a:r>
            <a:r>
              <a:rPr lang="ru-RU"/>
              <a:t>или </a:t>
            </a:r>
            <a:r>
              <a:rPr lang="en-US"/>
              <a:t>onRestoreInstanceState(Bundle)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перед</a:t>
            </a:r>
            <a:r>
              <a:rPr lang="en-US"/>
              <a:t> onStop()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C11E0-BD6F-4BFA-9BAA-4A24819ACE0D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onRestoreInstanceState (Bundle savedState)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после </a:t>
            </a:r>
            <a:r>
              <a:rPr lang="en-US"/>
              <a:t>onStart()</a:t>
            </a:r>
            <a:r>
              <a:rPr lang="ru-RU"/>
              <a:t>, когда </a:t>
            </a:r>
            <a:r>
              <a:rPr lang="en-US"/>
              <a:t>activity </a:t>
            </a:r>
            <a:r>
              <a:rPr lang="ru-RU"/>
              <a:t>повторно инициализируется из сохраненного ранее состояния</a:t>
            </a:r>
          </a:p>
          <a:p>
            <a:pPr lvl="1" eaLnBrk="1" hangingPunct="1"/>
            <a:r>
              <a:rPr lang="ru-RU"/>
              <a:t>В большинстве случаев разработчики используют</a:t>
            </a:r>
            <a:r>
              <a:rPr lang="en-US"/>
              <a:t> onCreate(Bundle)</a:t>
            </a:r>
            <a:r>
              <a:rPr lang="ru-RU"/>
              <a:t> для восстановления состояния.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D4490-FAD0-402B-A144-D3DA4B8434E6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>
                <a:solidFill>
                  <a:srgbClr val="FF0000"/>
                </a:solidFill>
              </a:rPr>
              <a:t>При перегрузке любого метода сначала вызвать метод базового класса!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217EF-C084-41F9-A7E8-7375F01799B5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27.09.2018</a:t>
            </a:r>
            <a:endParaRPr lang="en-US"/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27.09.2018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27.09.2018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68432</TotalTime>
  <Words>2732</Words>
  <Application>Microsoft Office PowerPoint</Application>
  <PresentationFormat>Экран (4:3)</PresentationFormat>
  <Paragraphs>672</Paragraphs>
  <Slides>77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77</vt:i4>
      </vt:variant>
    </vt:vector>
  </HeadingPairs>
  <TitlesOfParts>
    <vt:vector size="85" baseType="lpstr">
      <vt:lpstr>Arial</vt:lpstr>
      <vt:lpstr>Calibri</vt:lpstr>
      <vt:lpstr>Consolas</vt:lpstr>
      <vt:lpstr>Courier New</vt:lpstr>
      <vt:lpstr>Office Theme</vt:lpstr>
      <vt:lpstr>1_Office Theme</vt:lpstr>
      <vt:lpstr>2_Office Theme</vt:lpstr>
      <vt:lpstr>3_Office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Альтернативные ресурсы</vt:lpstr>
      <vt:lpstr>Альтернативные Ресурсы</vt:lpstr>
      <vt:lpstr>Configuration Qualifier Names: Language and Region</vt:lpstr>
      <vt:lpstr>Configuration Qualifier Names: Screen Orientation</vt:lpstr>
      <vt:lpstr>Configuration Qualifier Names: Screen Size</vt:lpstr>
      <vt:lpstr>Supporting Multiple Screens (1)</vt:lpstr>
      <vt:lpstr>Supporting Multiple Screens (2)</vt:lpstr>
      <vt:lpstr>Supporting Multiple Screens (3)</vt:lpstr>
      <vt:lpstr>Supporting Multiple Screens (4)</vt:lpstr>
      <vt:lpstr>Supporting Multiple Screens (5)</vt:lpstr>
      <vt:lpstr>Configuration Qualifier Names: Screen Size</vt:lpstr>
      <vt:lpstr>Configuration Qualifier Names:  Screen Pixel Density (dpi) (1)</vt:lpstr>
      <vt:lpstr>Configuration Qualifier Names:  Screen Pixel Density (dpi) (2)</vt:lpstr>
      <vt:lpstr>Configuration Qualifier Names:  smallestWidth (1)</vt:lpstr>
      <vt:lpstr>Configuration Qualifier Names:  smallestWidth (2)</vt:lpstr>
      <vt:lpstr>Configuration Qualifier Names:  smallestWidth (2)</vt:lpstr>
      <vt:lpstr>Configuration Qualifier Names:  Available Width/Height</vt:lpstr>
      <vt:lpstr>Configuration Qualifier Names:  Screen aspect</vt:lpstr>
      <vt:lpstr>Configuration Qualifier Names:  UI Mode</vt:lpstr>
      <vt:lpstr>Configuration Qualifier Names:  Night Mode</vt:lpstr>
      <vt:lpstr>Configuration Qualifier Names:  Touchscreen Type</vt:lpstr>
      <vt:lpstr>Configuration Qualifier Names:  Keyboard Availability</vt:lpstr>
      <vt:lpstr>Configuration Qualifier Names:  Primary Text Input Method</vt:lpstr>
      <vt:lpstr>Configuration Qualifier Names:  Navigation Key Availability</vt:lpstr>
      <vt:lpstr>Configuration Qualifier Names:  Primary Non-Touch Navigation Method</vt:lpstr>
      <vt:lpstr>Configuration Qualifier Names:  Platform Version (API level)</vt:lpstr>
      <vt:lpstr>Configuration Qualifier Names: Layout Direction (1)</vt:lpstr>
      <vt:lpstr>Configuration Qualifier Names: Layout Direction (2)</vt:lpstr>
      <vt:lpstr>Configuration Qualifier Names: MCC and MNC</vt:lpstr>
      <vt:lpstr>Последовательность модификаторов важна</vt:lpstr>
      <vt:lpstr>Последовательность модификаторов важна</vt:lpstr>
      <vt:lpstr>How Android Finds the Best-matching Resource </vt:lpstr>
      <vt:lpstr>Best-Matching (0)</vt:lpstr>
      <vt:lpstr>Best-Matching (0)</vt:lpstr>
      <vt:lpstr>Презентация PowerPoint</vt:lpstr>
      <vt:lpstr>Best-Matching (1)</vt:lpstr>
      <vt:lpstr>Best-Matching (2)</vt:lpstr>
      <vt:lpstr>Best-Matching (3)</vt:lpstr>
      <vt:lpstr>Best-Matching (4)</vt:lpstr>
      <vt:lpstr>Best-Matching (5)</vt:lpstr>
      <vt:lpstr>Activities in android</vt:lpstr>
      <vt:lpstr>Activity</vt:lpstr>
      <vt:lpstr>Activity (с т.з. пользователя)</vt:lpstr>
      <vt:lpstr>Activity (с т.з. программиста)</vt:lpstr>
      <vt:lpstr>Activity (Объявление в манифесте)</vt:lpstr>
      <vt:lpstr>Activity (с т.з. программиста)</vt:lpstr>
      <vt:lpstr>Жизненный Цикл Activity (1)</vt:lpstr>
      <vt:lpstr>Состояния Activity</vt:lpstr>
      <vt:lpstr>Состояния Activity</vt:lpstr>
      <vt:lpstr>Жизненный Цикл Activity (2)</vt:lpstr>
      <vt:lpstr>Презентация PowerPoint</vt:lpstr>
      <vt:lpstr>Жизненный цикл Activity:  почему это важно?</vt:lpstr>
      <vt:lpstr>ВОПРОС</vt:lpstr>
      <vt:lpstr>Презентация PowerPoint</vt:lpstr>
      <vt:lpstr>onCreate/onDestroy</vt:lpstr>
      <vt:lpstr>Презентация PowerPoint</vt:lpstr>
      <vt:lpstr>onResume/onPause</vt:lpstr>
      <vt:lpstr>onResume/onPause</vt:lpstr>
      <vt:lpstr>Презентация PowerPoint</vt:lpstr>
      <vt:lpstr>onStop/onRestart/onStart</vt:lpstr>
      <vt:lpstr>onStop/onRestart/onStart</vt:lpstr>
      <vt:lpstr>Презентация PowerPoint</vt:lpstr>
      <vt:lpstr>Recreating an Activity</vt:lpstr>
      <vt:lpstr>onRestoreInstanceState/ onSaveInstanceState</vt:lpstr>
      <vt:lpstr>onRestoreInstanceState/ onSaveInstanceState</vt:lpstr>
      <vt:lpstr>Презентация PowerPoint</vt:lpstr>
      <vt:lpstr>Презентация PowerPoint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389</cp:revision>
  <dcterms:created xsi:type="dcterms:W3CDTF">2013-02-16T18:16:47Z</dcterms:created>
  <dcterms:modified xsi:type="dcterms:W3CDTF">2018-11-07T18:29:12Z</dcterms:modified>
</cp:coreProperties>
</file>