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52"/>
  </p:notesMasterIdLst>
  <p:sldIdLst>
    <p:sldId id="257" r:id="rId4"/>
    <p:sldId id="552" r:id="rId5"/>
    <p:sldId id="553" r:id="rId6"/>
    <p:sldId id="554" r:id="rId7"/>
    <p:sldId id="555" r:id="rId8"/>
    <p:sldId id="556" r:id="rId9"/>
    <p:sldId id="558" r:id="rId10"/>
    <p:sldId id="560" r:id="rId11"/>
    <p:sldId id="561" r:id="rId12"/>
    <p:sldId id="562" r:id="rId13"/>
    <p:sldId id="563" r:id="rId14"/>
    <p:sldId id="537" r:id="rId15"/>
    <p:sldId id="564" r:id="rId16"/>
    <p:sldId id="565" r:id="rId17"/>
    <p:sldId id="566" r:id="rId18"/>
    <p:sldId id="567" r:id="rId19"/>
    <p:sldId id="568" r:id="rId20"/>
    <p:sldId id="569" r:id="rId21"/>
    <p:sldId id="571" r:id="rId22"/>
    <p:sldId id="570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30" r:id="rId33"/>
    <p:sldId id="531" r:id="rId34"/>
    <p:sldId id="539" r:id="rId35"/>
    <p:sldId id="532" r:id="rId36"/>
    <p:sldId id="533" r:id="rId37"/>
    <p:sldId id="534" r:id="rId38"/>
    <p:sldId id="536" r:id="rId39"/>
    <p:sldId id="581" r:id="rId40"/>
    <p:sldId id="535" r:id="rId41"/>
    <p:sldId id="538" r:id="rId42"/>
    <p:sldId id="547" r:id="rId43"/>
    <p:sldId id="540" r:id="rId44"/>
    <p:sldId id="541" r:id="rId45"/>
    <p:sldId id="542" r:id="rId46"/>
    <p:sldId id="543" r:id="rId47"/>
    <p:sldId id="582" r:id="rId48"/>
    <p:sldId id="544" r:id="rId49"/>
    <p:sldId id="545" r:id="rId50"/>
    <p:sldId id="58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5" d="100"/>
          <a:sy n="85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veloper.android.com/guide/practices/responsiveness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FragmentManager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eveloper.android.com/reference/android/app/Fragment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Uris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Android: Tasks, back stacks, fragments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 intent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Foreground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Visible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not block the UI thread</a:t>
            </a:r>
            <a:endParaRPr lang="ru-RU" dirty="0"/>
          </a:p>
          <a:p>
            <a:pPr marL="914400" lvl="1" indent="-514350"/>
            <a:r>
              <a:rPr lang="en-US" dirty="0"/>
              <a:t>"</a:t>
            </a:r>
            <a:r>
              <a:rPr lang="en-US" dirty="0">
                <a:hlinkClick r:id="rId2"/>
              </a:rPr>
              <a:t>application not responding</a:t>
            </a:r>
            <a:r>
              <a:rPr lang="en-US" dirty="0"/>
              <a:t>" (ANR) dialog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access the Android UI toolkit from outside the UI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developer.android.com/images/anr.png"/>
          <p:cNvPicPr>
            <a:picLocks noChangeAspect="1" noChangeArrowheads="1"/>
          </p:cNvPicPr>
          <p:nvPr/>
        </p:nvPicPr>
        <p:blipFill>
          <a:blip r:embed="rId3" cstate="print"/>
          <a:srcRect l="11587" t="7294" r="11679" b="8820"/>
          <a:stretch>
            <a:fillRect/>
          </a:stretch>
        </p:blipFill>
        <p:spPr bwMode="auto">
          <a:xfrm>
            <a:off x="35496" y="4077072"/>
            <a:ext cx="3096344" cy="1656184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067620"/>
            <a:ext cx="5832648" cy="16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Back Stack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screen</a:t>
            </a:r>
          </a:p>
        </p:txBody>
      </p:sp>
      <p:pic>
        <p:nvPicPr>
          <p:cNvPr id="1026" name="Picture 2" descr="http://developer.android.com/images/components/recen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98163" y="1600200"/>
            <a:ext cx="2547673" cy="452596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screen</a:t>
            </a:r>
          </a:p>
        </p:txBody>
      </p:sp>
      <p:pic>
        <p:nvPicPr>
          <p:cNvPr id="1026" name="Picture 2" descr="http://developer.android.com/images/components/recent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2663" y="1600200"/>
            <a:ext cx="2547673" cy="4525963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Task – </a:t>
            </a:r>
            <a:r>
              <a:rPr lang="ru-RU" dirty="0"/>
              <a:t>это набор </a:t>
            </a:r>
            <a:r>
              <a:rPr lang="en-US" dirty="0"/>
              <a:t>Activities</a:t>
            </a:r>
            <a:r>
              <a:rPr lang="ru-RU" dirty="0"/>
              <a:t>, с которыми пользователь взаимодействует для выполнения задачи.</a:t>
            </a:r>
            <a:r>
              <a:rPr lang="en-US" dirty="0"/>
              <a:t> Activities </a:t>
            </a:r>
            <a:r>
              <a:rPr lang="ru-RU" dirty="0"/>
              <a:t>организуют стек </a:t>
            </a:r>
            <a:r>
              <a:rPr lang="en-US" dirty="0"/>
              <a:t>(</a:t>
            </a:r>
            <a:r>
              <a:rPr lang="en-US" i="1" dirty="0"/>
              <a:t>back stack</a:t>
            </a:r>
            <a:r>
              <a:rPr lang="en-US" dirty="0"/>
              <a:t>), </a:t>
            </a:r>
            <a:r>
              <a:rPr lang="ru-RU" dirty="0"/>
              <a:t>порядок соответствует порядку запуска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2" name="Picture 4" descr="http://developer.android.com/images/fundamentals/diagram_backstack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76" y="2492897"/>
            <a:ext cx="8671448" cy="274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93186" name="Picture 2" descr="http://developer.android.com/images/fundamentals/diagram_multitask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671" y="2285766"/>
            <a:ext cx="5904658" cy="315483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5234" name="Picture 2" descr="http://developer.android.com/images/fundamentals/diagram_multiple_instanc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7" y="1887001"/>
            <a:ext cx="4176466" cy="3952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en-US" dirty="0"/>
              <a:t>Task’</a:t>
            </a:r>
            <a:r>
              <a:rPr lang="ru-RU" dirty="0"/>
              <a:t>ами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>
                <a:hlinkClick r:id="rId2"/>
              </a:rPr>
              <a:t>&lt;activity&gt;</a:t>
            </a:r>
            <a:r>
              <a:rPr lang="ru-RU" dirty="0"/>
              <a:t> в </a:t>
            </a:r>
            <a:r>
              <a:rPr lang="en-US" dirty="0" err="1"/>
              <a:t>AndroidManifest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taskAffinity</a:t>
            </a:r>
            <a:endParaRPr lang="en-US" dirty="0"/>
          </a:p>
          <a:p>
            <a:r>
              <a:rPr lang="en-US" dirty="0" err="1">
                <a:hlinkClick r:id="rId2"/>
              </a:rPr>
              <a:t>launchMode</a:t>
            </a:r>
            <a:endParaRPr lang="en-US" dirty="0"/>
          </a:p>
          <a:p>
            <a:r>
              <a:rPr lang="en-US" dirty="0" err="1">
                <a:hlinkClick r:id="rId2"/>
              </a:rPr>
              <a:t>allowTaskReparenting</a:t>
            </a:r>
            <a:endParaRPr lang="en-US" dirty="0"/>
          </a:p>
          <a:p>
            <a:r>
              <a:rPr lang="en-US" dirty="0" err="1">
                <a:hlinkClick r:id="rId2"/>
              </a:rPr>
              <a:t>clearTaskOnLaunch</a:t>
            </a:r>
            <a:endParaRPr lang="en-US" dirty="0"/>
          </a:p>
          <a:p>
            <a:r>
              <a:rPr lang="en-US" dirty="0" err="1">
                <a:hlinkClick r:id="rId2"/>
              </a:rPr>
              <a:t>alwaysRetainTaskState</a:t>
            </a:r>
            <a:endParaRPr lang="en-US" dirty="0"/>
          </a:p>
          <a:p>
            <a:r>
              <a:rPr lang="en-US" dirty="0" err="1">
                <a:hlinkClick r:id="rId2"/>
              </a:rPr>
              <a:t>finishOnTaskLaunch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dirty="0"/>
              <a:t>Флаги в </a:t>
            </a:r>
            <a:r>
              <a:rPr lang="en-US" u="sng" dirty="0"/>
              <a:t>Intent</a:t>
            </a:r>
            <a:endParaRPr lang="ru-RU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/>
          <a:p>
            <a:r>
              <a:rPr lang="en-US" dirty="0">
                <a:hlinkClick r:id="rId3"/>
              </a:rPr>
              <a:t>FLAG_ACTIVITY_NEW_TASK</a:t>
            </a:r>
            <a:endParaRPr lang="en-US" dirty="0"/>
          </a:p>
          <a:p>
            <a:r>
              <a:rPr lang="en-US" dirty="0">
                <a:hlinkClick r:id="rId3"/>
              </a:rPr>
              <a:t>FLAG_ACTIVITY_CLEAR_TOP</a:t>
            </a:r>
            <a:endParaRPr lang="en-US" dirty="0"/>
          </a:p>
          <a:p>
            <a:r>
              <a:rPr lang="en-US" dirty="0">
                <a:hlinkClick r:id="rId3"/>
              </a:rPr>
              <a:t>FLAG_ACTIVITY_SINGLE_TOP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"standard" (</a:t>
            </a:r>
            <a:r>
              <a:rPr lang="ru-RU"/>
              <a:t>по умолчанию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Создать новую </a:t>
            </a:r>
            <a:r>
              <a:rPr lang="en-US" dirty="0"/>
              <a:t>Activity (</a:t>
            </a:r>
            <a:r>
              <a:rPr lang="ru-RU" u="sng" dirty="0"/>
              <a:t>всегда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Task-Activity=Many-to-Many</a:t>
            </a:r>
            <a:endParaRPr lang="ru-RU" dirty="0"/>
          </a:p>
          <a:p>
            <a:r>
              <a:rPr lang="en-US" dirty="0"/>
              <a:t>"</a:t>
            </a:r>
            <a:r>
              <a:rPr lang="en-US" dirty="0" err="1"/>
              <a:t>singleTop</a:t>
            </a:r>
            <a:r>
              <a:rPr lang="en-US" dirty="0"/>
              <a:t>" (=</a:t>
            </a:r>
            <a:r>
              <a:rPr lang="en-US" dirty="0">
                <a:hlinkClick r:id="rId2"/>
              </a:rPr>
              <a:t> FLAG_ACTIVITY_SINGLE_TOP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Создать новую </a:t>
            </a:r>
            <a:r>
              <a:rPr lang="en-US" dirty="0"/>
              <a:t>Activity</a:t>
            </a:r>
            <a:r>
              <a:rPr lang="ru-RU" dirty="0"/>
              <a:t>, только если такая активити уже не на вершине стека. В противном случае вызвать </a:t>
            </a:r>
            <a:r>
              <a:rPr lang="en-US" dirty="0" err="1">
                <a:hlinkClick r:id="rId3"/>
              </a:rPr>
              <a:t>onNewIntent</a:t>
            </a:r>
            <a:r>
              <a:rPr lang="en-US" dirty="0">
                <a:hlinkClick r:id="rId3"/>
              </a:rPr>
              <a:t>()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Task-Activity=Many-to-Many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singleTask</a:t>
            </a:r>
            <a:r>
              <a:rPr lang="en-US" dirty="0"/>
              <a:t>“ (=</a:t>
            </a:r>
            <a:r>
              <a:rPr lang="en-US" dirty="0">
                <a:hlinkClick r:id="rId2"/>
              </a:rPr>
              <a:t> FLAG_ACTIVITY_NEW_TASK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Создать </a:t>
            </a:r>
            <a:r>
              <a:rPr lang="en-US" dirty="0"/>
              <a:t>Activity</a:t>
            </a:r>
            <a:r>
              <a:rPr lang="ru-RU" dirty="0"/>
              <a:t> в отдельном </a:t>
            </a:r>
            <a:r>
              <a:rPr lang="en-US" dirty="0"/>
              <a:t>task</a:t>
            </a:r>
            <a:r>
              <a:rPr lang="ru-RU" dirty="0"/>
              <a:t>, либо открыть существующую </a:t>
            </a:r>
            <a:r>
              <a:rPr lang="en-US" dirty="0"/>
              <a:t>Activity (</a:t>
            </a:r>
            <a:r>
              <a:rPr lang="en-US" dirty="0" err="1">
                <a:hlinkClick r:id="rId3"/>
              </a:rPr>
              <a:t>onNewIntent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Activity </a:t>
            </a:r>
            <a:r>
              <a:rPr lang="ru-RU" dirty="0"/>
              <a:t>существует в единственном экземпляре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6258" name="Picture 2" descr="http://developer.android.com/images/fundamentals/diagram_backstack_singletask_multi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522" y="3501008"/>
            <a:ext cx="5238750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singleInstance</a:t>
            </a:r>
            <a:r>
              <a:rPr lang="en-US" dirty="0"/>
              <a:t>“</a:t>
            </a:r>
          </a:p>
          <a:p>
            <a:pPr lvl="1"/>
            <a:r>
              <a:rPr lang="ru-RU" dirty="0"/>
              <a:t>То же, что </a:t>
            </a:r>
            <a:r>
              <a:rPr lang="en-US" dirty="0"/>
              <a:t>“</a:t>
            </a:r>
            <a:r>
              <a:rPr lang="en-US" dirty="0" err="1"/>
              <a:t>singleTask</a:t>
            </a:r>
            <a:r>
              <a:rPr lang="en-US" dirty="0"/>
              <a:t>”</a:t>
            </a:r>
            <a:r>
              <a:rPr lang="ru-RU" dirty="0"/>
              <a:t>, но </a:t>
            </a:r>
            <a:r>
              <a:rPr lang="en-US" dirty="0"/>
              <a:t>Activity</a:t>
            </a:r>
            <a:r>
              <a:rPr lang="ru-RU" dirty="0"/>
              <a:t> является единственным элементом </a:t>
            </a:r>
            <a:r>
              <a:rPr lang="en-US" dirty="0"/>
              <a:t>back stack</a:t>
            </a:r>
            <a:r>
              <a:rPr lang="ru-RU" dirty="0"/>
              <a:t> (новые </a:t>
            </a:r>
            <a:r>
              <a:rPr lang="en-US" dirty="0"/>
              <a:t>activity </a:t>
            </a:r>
            <a:r>
              <a:rPr lang="ru-RU" dirty="0"/>
              <a:t>всегда запускаются в новом </a:t>
            </a:r>
            <a:r>
              <a:rPr lang="en-US" dirty="0"/>
              <a:t>Task)</a:t>
            </a:r>
          </a:p>
          <a:p>
            <a:pPr lvl="1"/>
            <a:r>
              <a:rPr lang="ru-RU" dirty="0"/>
              <a:t>Создать </a:t>
            </a:r>
            <a:r>
              <a:rPr lang="en-US" dirty="0"/>
              <a:t>Activity</a:t>
            </a:r>
            <a:r>
              <a:rPr lang="ru-RU" dirty="0"/>
              <a:t> в отдельном </a:t>
            </a:r>
            <a:r>
              <a:rPr lang="en-US" dirty="0"/>
              <a:t>task</a:t>
            </a:r>
            <a:r>
              <a:rPr lang="ru-RU" dirty="0"/>
              <a:t>, либо открыть существующую </a:t>
            </a:r>
            <a:r>
              <a:rPr lang="en-US" dirty="0"/>
              <a:t>Activity (</a:t>
            </a:r>
            <a:r>
              <a:rPr lang="en-US" dirty="0" err="1">
                <a:hlinkClick r:id="rId2"/>
              </a:rPr>
              <a:t>onNewIntent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Activity </a:t>
            </a:r>
            <a:r>
              <a:rPr lang="ru-RU" dirty="0"/>
              <a:t>существует в единственном экземпляре в собственном </a:t>
            </a:r>
            <a:r>
              <a:rPr lang="en-US" dirty="0"/>
              <a:t>Task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FLAG_ACTIVITY_CLEAR_TOP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Уничтожить все </a:t>
            </a:r>
            <a:r>
              <a:rPr lang="en-US" dirty="0"/>
              <a:t>Activity</a:t>
            </a:r>
            <a:r>
              <a:rPr lang="ru-RU" dirty="0"/>
              <a:t> сверху в стеке и вызвать </a:t>
            </a:r>
            <a:r>
              <a:rPr lang="en-US" dirty="0" err="1">
                <a:hlinkClick r:id="rId3"/>
              </a:rPr>
              <a:t>onNewIntent</a:t>
            </a:r>
            <a:r>
              <a:rPr lang="en-US" dirty="0">
                <a:hlinkClick r:id="rId3"/>
              </a:rPr>
              <a:t>()</a:t>
            </a:r>
            <a:endParaRPr lang="ru-RU" dirty="0"/>
          </a:p>
          <a:p>
            <a:r>
              <a:rPr lang="ru-RU" dirty="0"/>
              <a:t>Обычно используется с </a:t>
            </a:r>
            <a:r>
              <a:rPr lang="en-US" dirty="0"/>
              <a:t>FLAG_ACTIVITY_NEW_TASK</a:t>
            </a:r>
            <a:endParaRPr lang="ru-RU" dirty="0"/>
          </a:p>
          <a:p>
            <a:r>
              <a:rPr lang="ru-RU" dirty="0"/>
              <a:t>При использовании с </a:t>
            </a:r>
            <a:r>
              <a:rPr lang="en-US" dirty="0" err="1"/>
              <a:t>launchMode</a:t>
            </a:r>
            <a:r>
              <a:rPr lang="en-US" dirty="0"/>
              <a:t>=standard, </a:t>
            </a:r>
            <a:r>
              <a:rPr lang="ru-RU" dirty="0"/>
              <a:t>сама </a:t>
            </a:r>
            <a:r>
              <a:rPr lang="en-US" dirty="0"/>
              <a:t>Activity </a:t>
            </a:r>
            <a:r>
              <a:rPr lang="ru-RU" dirty="0"/>
              <a:t>тоже удаляется и создется новая.</a:t>
            </a:r>
          </a:p>
          <a:p>
            <a:pPr lvl="1"/>
            <a:r>
              <a:rPr lang="en-US" dirty="0" err="1"/>
              <a:t>launchMode</a:t>
            </a:r>
            <a:r>
              <a:rPr lang="en-US" dirty="0"/>
              <a:t>=standard</a:t>
            </a:r>
            <a:r>
              <a:rPr lang="ru-RU" dirty="0"/>
              <a:t> </a:t>
            </a:r>
            <a:r>
              <a:rPr lang="ru-RU" u="sng" dirty="0"/>
              <a:t>всегда</a:t>
            </a:r>
            <a:r>
              <a:rPr lang="ru-RU" dirty="0"/>
              <a:t> создает новую </a:t>
            </a:r>
            <a:r>
              <a:rPr lang="en-US" dirty="0"/>
              <a:t>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AndroidManifest</a:t>
            </a:r>
            <a:br>
              <a:rPr lang="en-US" dirty="0"/>
            </a:b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taskAffinity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 строка</a:t>
            </a:r>
            <a:endParaRPr lang="en-US" dirty="0"/>
          </a:p>
          <a:p>
            <a:pPr lvl="1"/>
            <a:r>
              <a:rPr lang="ru-RU" dirty="0"/>
              <a:t>По умолчанию = </a:t>
            </a:r>
            <a:r>
              <a:rPr lang="en-US" dirty="0"/>
              <a:t>default package name</a:t>
            </a:r>
            <a:endParaRPr lang="ru-RU" dirty="0"/>
          </a:p>
          <a:p>
            <a:pPr lvl="2"/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Все </a:t>
            </a:r>
            <a:r>
              <a:rPr lang="en-US" dirty="0"/>
              <a:t>activity </a:t>
            </a:r>
            <a:r>
              <a:rPr lang="ru-RU" dirty="0"/>
              <a:t>в одном </a:t>
            </a:r>
            <a:r>
              <a:rPr lang="en-US" dirty="0" err="1"/>
              <a:t>taskAffinity</a:t>
            </a:r>
            <a:endParaRPr lang="ru-RU" dirty="0"/>
          </a:p>
          <a:p>
            <a:r>
              <a:rPr lang="ru-RU" dirty="0"/>
              <a:t>Имеет эффект в 2х случаях</a:t>
            </a:r>
          </a:p>
          <a:p>
            <a:pPr lvl="1"/>
            <a:r>
              <a:rPr lang="en-US" dirty="0"/>
              <a:t>Intent </a:t>
            </a:r>
            <a:r>
              <a:rPr lang="ru-RU" dirty="0"/>
              <a:t>содержит флаг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FLAG_ACTIVITY_NEW_TASK</a:t>
            </a:r>
            <a:endParaRPr lang="ru-RU" dirty="0"/>
          </a:p>
          <a:p>
            <a:pPr lvl="2"/>
            <a:r>
              <a:rPr lang="ru-RU" dirty="0"/>
              <a:t>Определяет </a:t>
            </a:r>
            <a:r>
              <a:rPr lang="en-US" dirty="0"/>
              <a:t>Task</a:t>
            </a:r>
            <a:r>
              <a:rPr lang="ru-RU" dirty="0"/>
              <a:t> для новой </a:t>
            </a:r>
            <a:r>
              <a:rPr lang="en-US" dirty="0"/>
              <a:t>Activity</a:t>
            </a:r>
            <a:endParaRPr lang="ru-RU" dirty="0"/>
          </a:p>
          <a:p>
            <a:pPr lvl="1"/>
            <a:r>
              <a:rPr lang="en-US" dirty="0" err="1">
                <a:hlinkClick r:id="rId2"/>
              </a:rPr>
              <a:t>allowTaskReparenting</a:t>
            </a:r>
            <a:r>
              <a:rPr lang="en-US" dirty="0"/>
              <a:t> attribute set to "true“</a:t>
            </a:r>
          </a:p>
          <a:p>
            <a:pPr lvl="2"/>
            <a:r>
              <a:rPr lang="ru-RU" dirty="0"/>
              <a:t>Определяет </a:t>
            </a:r>
            <a:r>
              <a:rPr lang="en-US" dirty="0"/>
              <a:t>Task</a:t>
            </a:r>
            <a:r>
              <a:rPr lang="ru-RU" dirty="0"/>
              <a:t>, куда переместить </a:t>
            </a:r>
            <a:r>
              <a:rPr lang="en-US" dirty="0"/>
              <a:t>Activity</a:t>
            </a:r>
            <a:r>
              <a:rPr lang="ru-RU" dirty="0"/>
              <a:t>, когда </a:t>
            </a:r>
            <a:r>
              <a:rPr lang="en-US" dirty="0"/>
              <a:t>Task </a:t>
            </a:r>
            <a:r>
              <a:rPr lang="ru-RU" dirty="0"/>
              <a:t>становится активным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en-US" dirty="0"/>
              <a:t>back stack</a:t>
            </a:r>
            <a:br>
              <a:rPr lang="en-US" dirty="0"/>
            </a:br>
            <a:r>
              <a:rPr lang="ru-RU" dirty="0"/>
              <a:t>Атрибуты </a:t>
            </a:r>
            <a:r>
              <a:rPr lang="en-US" dirty="0" err="1"/>
              <a:t>AndroidManifest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alwaysRetainTaskState</a:t>
            </a:r>
            <a:endParaRPr lang="en-US" dirty="0"/>
          </a:p>
          <a:p>
            <a:pPr lvl="1"/>
            <a:r>
              <a:rPr lang="ru-RU" dirty="0"/>
              <a:t>Всегда сохранять стек (даже после длительного </a:t>
            </a:r>
            <a:r>
              <a:rPr lang="en-US" dirty="0"/>
              <a:t>background </a:t>
            </a:r>
            <a:r>
              <a:rPr lang="ru-RU" dirty="0"/>
              <a:t>состояния)</a:t>
            </a:r>
            <a:endParaRPr lang="en-US" dirty="0"/>
          </a:p>
          <a:p>
            <a:r>
              <a:rPr lang="en-US" dirty="0" err="1">
                <a:hlinkClick r:id="rId2"/>
              </a:rPr>
              <a:t>clearTaskOnLaunch</a:t>
            </a:r>
            <a:endParaRPr lang="en-US" dirty="0"/>
          </a:p>
          <a:p>
            <a:pPr lvl="1"/>
            <a:r>
              <a:rPr lang="ru-RU" dirty="0"/>
              <a:t>Если установлен для </a:t>
            </a:r>
            <a:r>
              <a:rPr lang="en-US" dirty="0"/>
              <a:t>root activity, </a:t>
            </a:r>
            <a:r>
              <a:rPr lang="ru-RU" dirty="0"/>
              <a:t>то всегда при переключении </a:t>
            </a:r>
            <a:r>
              <a:rPr lang="en-US" dirty="0"/>
              <a:t>Task </a:t>
            </a:r>
            <a:r>
              <a:rPr lang="ru-RU" dirty="0"/>
              <a:t>будем попадать в </a:t>
            </a:r>
            <a:r>
              <a:rPr lang="en-US" dirty="0"/>
              <a:t>root.</a:t>
            </a:r>
          </a:p>
          <a:p>
            <a:r>
              <a:rPr lang="en-US" dirty="0" err="1">
                <a:hlinkClick r:id="rId2"/>
              </a:rPr>
              <a:t>finishOnTaskLaunch</a:t>
            </a:r>
            <a:endParaRPr lang="en-US" dirty="0"/>
          </a:p>
          <a:p>
            <a:pPr lvl="1"/>
            <a:r>
              <a:rPr lang="ru-RU" dirty="0"/>
              <a:t>Завершить только эту </a:t>
            </a:r>
            <a:r>
              <a:rPr lang="en-US" dirty="0"/>
              <a:t>Activity</a:t>
            </a:r>
            <a:r>
              <a:rPr lang="ru-RU" dirty="0"/>
              <a:t> при переключении </a:t>
            </a:r>
            <a:r>
              <a:rPr lang="en-US" dirty="0"/>
              <a:t>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AndroidManifest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Intent </a:t>
            </a:r>
            <a:r>
              <a:rPr lang="en-US" dirty="0" err="1"/>
              <a:t>falgs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Intent </a:t>
            </a:r>
            <a:r>
              <a:rPr lang="ru-RU" dirty="0"/>
              <a:t>имеют приоритет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первого </a:t>
            </a:r>
            <a:r>
              <a:rPr lang="en-US" dirty="0"/>
              <a:t>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2276872"/>
            <a:ext cx="8611332" cy="209924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&lt;activity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...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...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android.intent.action.MAIN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android.intent.category.LAUNCHER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&lt;/intent-filter&gt;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...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&lt;/activity&gt;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en-US" dirty="0"/>
              <a:t>Fragment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фрагмент пользовательского интерфейса </a:t>
            </a:r>
            <a:r>
              <a:rPr lang="en-US" dirty="0"/>
              <a:t>(</a:t>
            </a:r>
            <a:r>
              <a:rPr lang="ru-RU" dirty="0"/>
              <a:t>или поведения</a:t>
            </a:r>
            <a:r>
              <a:rPr lang="en-US" dirty="0"/>
              <a:t>) </a:t>
            </a:r>
            <a:r>
              <a:rPr lang="ru-RU" dirty="0"/>
              <a:t>в активити</a:t>
            </a:r>
          </a:p>
          <a:p>
            <a:pPr lvl="1"/>
            <a:r>
              <a:rPr lang="en-US" dirty="0"/>
              <a:t>Sub-activity</a:t>
            </a:r>
          </a:p>
          <a:p>
            <a:r>
              <a:rPr lang="ru-RU" dirty="0"/>
              <a:t>Имеет собственный жизненный цикл, зависящий от жизненного цикла </a:t>
            </a:r>
            <a:r>
              <a:rPr lang="en-US" dirty="0"/>
              <a:t>Activity</a:t>
            </a:r>
          </a:p>
          <a:p>
            <a:r>
              <a:rPr lang="ru-RU" dirty="0"/>
              <a:t>Имеет собственный </a:t>
            </a:r>
            <a:r>
              <a:rPr lang="en-US" dirty="0"/>
              <a:t>back stack, </a:t>
            </a:r>
            <a:r>
              <a:rPr lang="ru-RU" dirty="0"/>
              <a:t>управляемый </a:t>
            </a:r>
            <a:r>
              <a:rPr lang="en-US" dirty="0"/>
              <a:t>Activity</a:t>
            </a:r>
          </a:p>
          <a:p>
            <a:r>
              <a:rPr lang="ru-RU" dirty="0"/>
              <a:t>Управляется </a:t>
            </a:r>
            <a:r>
              <a:rPr lang="en-US" dirty="0" err="1"/>
              <a:t>FragmentManager</a:t>
            </a:r>
            <a:r>
              <a:rPr lang="en-US" dirty="0"/>
              <a:t>’</a:t>
            </a:r>
            <a:r>
              <a:rPr lang="ru-RU" dirty="0"/>
              <a:t>ом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</a:t>
            </a:r>
            <a:r>
              <a:rPr lang="en-US" dirty="0"/>
              <a:t>Fragment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7346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92888" cy="4610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Fragment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hlinkClick r:id="rId2"/>
              </a:rPr>
              <a:t>java.lang.Object</a:t>
            </a:r>
            <a:endParaRPr lang="ru-RU" b="1" dirty="0"/>
          </a:p>
          <a:p>
            <a:pPr>
              <a:buNone/>
            </a:pPr>
            <a:r>
              <a:rPr lang="ru-RU" b="1" dirty="0"/>
              <a:t>	</a:t>
            </a:r>
            <a:r>
              <a:rPr lang="en-US" b="1" dirty="0"/>
              <a:t>↳</a:t>
            </a:r>
            <a:r>
              <a:rPr lang="en-US" dirty="0" err="1"/>
              <a:t>android.app.Fragment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b="1" dirty="0"/>
              <a:t>↳ </a:t>
            </a:r>
            <a:r>
              <a:rPr lang="en-US" dirty="0" err="1"/>
              <a:t>DialogFragment</a:t>
            </a:r>
            <a:endParaRPr lang="ru-RU" dirty="0"/>
          </a:p>
          <a:p>
            <a:pPr>
              <a:buNone/>
            </a:pPr>
            <a:r>
              <a:rPr lang="ru-RU" b="1" dirty="0"/>
              <a:t>		</a:t>
            </a:r>
            <a:r>
              <a:rPr lang="en-US" b="1" dirty="0"/>
              <a:t>↳ </a:t>
            </a:r>
            <a:r>
              <a:rPr lang="en-US" dirty="0" err="1"/>
              <a:t>ListFragment</a:t>
            </a:r>
            <a:endParaRPr lang="ru-RU" dirty="0"/>
          </a:p>
          <a:p>
            <a:pPr>
              <a:buNone/>
            </a:pPr>
            <a:r>
              <a:rPr lang="ru-RU" b="1" dirty="0"/>
              <a:t>		</a:t>
            </a:r>
            <a:r>
              <a:rPr lang="en-US" b="1" dirty="0"/>
              <a:t>↳ </a:t>
            </a:r>
            <a:r>
              <a:rPr lang="en-US" dirty="0" err="1"/>
              <a:t>PreferenceFragment</a:t>
            </a:r>
            <a:endParaRPr lang="ru-RU" dirty="0"/>
          </a:p>
          <a:p>
            <a:pPr>
              <a:buNone/>
            </a:pPr>
            <a:r>
              <a:rPr lang="ru-RU" b="1" dirty="0"/>
              <a:t>		</a:t>
            </a:r>
            <a:r>
              <a:rPr lang="en-US" b="1" dirty="0"/>
              <a:t>↳ </a:t>
            </a:r>
            <a:r>
              <a:rPr lang="en-US" dirty="0" err="1"/>
              <a:t>WebViewFragment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26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1833631" cy="4899323"/>
          </a:xfrm>
          <a:prstGeom prst="rect">
            <a:avLst/>
          </a:prstGeom>
          <a:noFill/>
        </p:spPr>
      </p:pic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b="47340"/>
          <a:stretch>
            <a:fillRect/>
          </a:stretch>
        </p:blipFill>
        <p:spPr bwMode="auto">
          <a:xfrm>
            <a:off x="2771800" y="1340768"/>
            <a:ext cx="3456384" cy="4863294"/>
          </a:xfrm>
          <a:prstGeom prst="rect">
            <a:avLst/>
          </a:prstGeom>
          <a:noFill/>
        </p:spPr>
      </p:pic>
      <p:pic>
        <p:nvPicPr>
          <p:cNvPr id="103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onCreate</a:t>
            </a:r>
            <a:r>
              <a:rPr lang="en-US" dirty="0">
                <a:hlinkClick r:id="rId2"/>
              </a:rPr>
              <a:t>(Bundle)</a:t>
            </a:r>
            <a:endParaRPr lang="en-US" dirty="0"/>
          </a:p>
          <a:p>
            <a:pPr lvl="1"/>
            <a:r>
              <a:rPr lang="en-US" dirty="0"/>
              <a:t>called to do initial creation of the fragment.</a:t>
            </a:r>
          </a:p>
          <a:p>
            <a:r>
              <a:rPr lang="en-US" dirty="0" err="1">
                <a:hlinkClick r:id="rId2"/>
              </a:rPr>
              <a:t>onStart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makes the fragment visible to the user (based on its containing activity being started).</a:t>
            </a:r>
          </a:p>
          <a:p>
            <a:r>
              <a:rPr lang="en-US" dirty="0" err="1">
                <a:hlinkClick r:id="rId2"/>
              </a:rPr>
              <a:t>onResume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makes the fragment interacting with the user (based on its containing activity being resumed).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b="47340"/>
          <a:stretch>
            <a:fillRect/>
          </a:stretch>
        </p:blipFill>
        <p:spPr bwMode="auto">
          <a:xfrm>
            <a:off x="5687616" y="1412776"/>
            <a:ext cx="3456384" cy="4863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onPause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fragment is no longer interacting with the user either because its activity is being paused or a fragment operation is modifying it in the activity.</a:t>
            </a:r>
          </a:p>
          <a:p>
            <a:r>
              <a:rPr lang="en-US" dirty="0" err="1">
                <a:hlinkClick r:id="rId2"/>
              </a:rPr>
              <a:t>onStop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fragment is no longer visible to the user either because its activity is being stopped or a fragment operation is modifying it in the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onStop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fragment is no longer visible to the user either because its activity is being stopped or a fragment operation is modifying it in the activity</a:t>
            </a:r>
          </a:p>
          <a:p>
            <a:r>
              <a:rPr lang="en-US" dirty="0" err="1">
                <a:hlinkClick r:id="rId2"/>
              </a:rPr>
              <a:t>onDestroy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called to do final cleanup of the fragment's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onAttach</a:t>
            </a:r>
            <a:r>
              <a:rPr lang="en-US" dirty="0">
                <a:hlinkClick r:id="rId2"/>
              </a:rPr>
              <a:t>(Context)</a:t>
            </a:r>
            <a:endParaRPr lang="en-US" dirty="0"/>
          </a:p>
          <a:p>
            <a:pPr lvl="1"/>
            <a:r>
              <a:rPr lang="en-US" dirty="0"/>
              <a:t>called once the fragment is associated with its activity</a:t>
            </a:r>
          </a:p>
          <a:p>
            <a:r>
              <a:rPr lang="en-US" dirty="0" err="1">
                <a:hlinkClick r:id="rId2"/>
              </a:rPr>
              <a:t>onCreateView</a:t>
            </a:r>
            <a:r>
              <a:rPr lang="en-US" dirty="0">
                <a:hlinkClick r:id="rId2"/>
              </a:rPr>
              <a:t>(</a:t>
            </a:r>
            <a:r>
              <a:rPr lang="en-US" dirty="0" err="1">
                <a:hlinkClick r:id="rId2"/>
              </a:rPr>
              <a:t>LayoutInflater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ViewGroup</a:t>
            </a:r>
            <a:r>
              <a:rPr lang="en-US" dirty="0">
                <a:hlinkClick r:id="rId2"/>
              </a:rPr>
              <a:t>, Bundle)</a:t>
            </a:r>
            <a:endParaRPr lang="en-US" dirty="0"/>
          </a:p>
          <a:p>
            <a:pPr lvl="1"/>
            <a:r>
              <a:rPr lang="en-US" dirty="0"/>
              <a:t>creates and returns the view hierarchy associated with the fragment.</a:t>
            </a:r>
            <a:r>
              <a:rPr lang="ru-RU" dirty="0"/>
              <a:t> М.б.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 err="1">
                <a:hlinkClick r:id="rId2"/>
              </a:rPr>
              <a:t>onActivityCreated</a:t>
            </a:r>
            <a:r>
              <a:rPr lang="en-US" dirty="0">
                <a:hlinkClick r:id="rId2"/>
              </a:rPr>
              <a:t>(Bundle)</a:t>
            </a:r>
            <a:endParaRPr lang="en-US" dirty="0"/>
          </a:p>
          <a:p>
            <a:pPr lvl="1"/>
            <a:r>
              <a:rPr lang="en-US" dirty="0"/>
              <a:t>activity has completed its own </a:t>
            </a:r>
            <a:r>
              <a:rPr lang="en-US" dirty="0" err="1">
                <a:hlinkClick r:id="rId3"/>
              </a:rPr>
              <a:t>Activity.onCreate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4" cstate="print"/>
          <a:srcRect b="47340"/>
          <a:stretch>
            <a:fillRect/>
          </a:stretch>
        </p:blipFill>
        <p:spPr bwMode="auto">
          <a:xfrm>
            <a:off x="5687616" y="1412776"/>
            <a:ext cx="3456384" cy="4863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onDestroyView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allows the fragment to clean up resources associated with its View.</a:t>
            </a:r>
          </a:p>
          <a:p>
            <a:r>
              <a:rPr lang="en-US" dirty="0" err="1">
                <a:hlinkClick r:id="rId2"/>
              </a:rPr>
              <a:t>onDetach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called immediately prior to the fragment no longer being associated with its activity.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3"/>
              </a:rPr>
              <a:t>http://eclipse.org/mobile/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ADT </a:t>
            </a:r>
            <a:r>
              <a:rPr lang="en-US" dirty="0" err="1"/>
              <a:t>Plugin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4"/>
              </a:rPr>
              <a:t>https://dl-ssl.google.com/android/eclipse/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5"/>
              </a:rPr>
              <a:t>http://www.oracle.com/technetwork/java/javase/downloads/jdk7-downloads-1880260.html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395536" y="2276872"/>
            <a:ext cx="8269893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ExampleFragment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LayoutInflater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ViewGroup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container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            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Inflate the layout for this fragment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example_fragment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container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Layout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7440" y="1654403"/>
            <a:ext cx="8887048" cy="40068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"horizontal"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com.example.news.ArticleListFragment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"@+id/list"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"0dp"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com.example.news.ArticleReaderFragment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"@+id/viewer"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"2"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"0dp"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Java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2"/>
              </a:rPr>
              <a:t>findFragmentById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2"/>
              </a:rPr>
              <a:t>findFragmentByTag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536" y="1844244"/>
            <a:ext cx="7947689" cy="209924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Create new fragment and transaction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ExampleFragment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FragmentTransaction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transaction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getFragmentManager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fragment_container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fragment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transaction.replace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R.id.fragment_container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newFragment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Commit the transaction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Java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FragmentManager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beginTransaction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FragmentTransaction</a:t>
            </a:r>
            <a:endParaRPr lang="en-US" dirty="0"/>
          </a:p>
          <a:p>
            <a:r>
              <a:rPr lang="en-US" dirty="0" err="1"/>
              <a:t>popBackStack</a:t>
            </a:r>
            <a:r>
              <a:rPr lang="en-US" dirty="0"/>
              <a:t>()</a:t>
            </a:r>
          </a:p>
          <a:p>
            <a:r>
              <a:rPr lang="en-US" dirty="0" err="1"/>
              <a:t>findFragmentById</a:t>
            </a:r>
            <a:r>
              <a:rPr lang="en-US" dirty="0"/>
              <a:t>() </a:t>
            </a:r>
          </a:p>
          <a:p>
            <a:r>
              <a:rPr lang="en-US" dirty="0" err="1"/>
              <a:t>findFragmentByTag</a:t>
            </a:r>
            <a:r>
              <a:rPr lang="en-US" dirty="0"/>
              <a:t>()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FragmentTransaction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replace()</a:t>
            </a:r>
          </a:p>
          <a:p>
            <a:r>
              <a:rPr lang="en-US" dirty="0" err="1"/>
              <a:t>addToBackStack</a:t>
            </a:r>
            <a:r>
              <a:rPr lang="en-US" dirty="0"/>
              <a:t>()</a:t>
            </a:r>
          </a:p>
          <a:p>
            <a:r>
              <a:rPr lang="en-US" dirty="0"/>
              <a:t>commit()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Java (3)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Последовательность внесения изменений в </a:t>
            </a:r>
            <a:r>
              <a:rPr lang="en-US" sz="2800" dirty="0"/>
              <a:t> </a:t>
            </a:r>
            <a:r>
              <a:rPr lang="en-US" sz="2800" dirty="0" err="1"/>
              <a:t>FragmentTransaction</a:t>
            </a:r>
            <a:r>
              <a:rPr lang="en-US" sz="2800" dirty="0"/>
              <a:t> </a:t>
            </a:r>
            <a:r>
              <a:rPr lang="ru-RU" sz="2800" dirty="0"/>
              <a:t>не важна, за исключением</a:t>
            </a:r>
            <a:r>
              <a:rPr lang="en-US" sz="2800" dirty="0"/>
              <a:t>:</a:t>
            </a:r>
          </a:p>
          <a:p>
            <a:pPr lvl="1"/>
            <a:r>
              <a:rPr lang="ru-RU" sz="2400" dirty="0"/>
              <a:t>Вызов метода </a:t>
            </a:r>
            <a:r>
              <a:rPr lang="en-US" sz="2400" dirty="0"/>
              <a:t>commit() </a:t>
            </a:r>
            <a:r>
              <a:rPr lang="ru-RU" sz="2400" dirty="0"/>
              <a:t>должен быть последним</a:t>
            </a:r>
            <a:endParaRPr lang="en-US" sz="2400" dirty="0"/>
          </a:p>
          <a:p>
            <a:pPr lvl="1"/>
            <a:r>
              <a:rPr lang="ru-RU" sz="2400" dirty="0"/>
              <a:t>Последовательность добавления фрагменов влияет на последовательность элементов в </a:t>
            </a:r>
            <a:r>
              <a:rPr lang="en-US" sz="2400" dirty="0"/>
              <a:t>view hierarchy</a:t>
            </a:r>
          </a:p>
          <a:p>
            <a:r>
              <a:rPr lang="ru-RU" sz="2800" dirty="0"/>
              <a:t>Вызов</a:t>
            </a:r>
            <a:r>
              <a:rPr lang="en-US" sz="2800" dirty="0"/>
              <a:t> commit() </a:t>
            </a:r>
            <a:r>
              <a:rPr lang="ru-RU" sz="2800" dirty="0"/>
              <a:t>планирует выполнение транзакции в </a:t>
            </a:r>
            <a:r>
              <a:rPr lang="en-US" sz="2800" dirty="0"/>
              <a:t>UI </a:t>
            </a:r>
            <a:r>
              <a:rPr lang="ru-RU" sz="2800" dirty="0"/>
              <a:t>потоке в будущем</a:t>
            </a:r>
            <a:endParaRPr lang="en-US" sz="2800" dirty="0"/>
          </a:p>
          <a:p>
            <a:pPr lvl="1"/>
            <a:r>
              <a:rPr lang="ru-RU" sz="2400" dirty="0"/>
              <a:t>Не применяет все изменения сразу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android.app.Fragment</a:t>
            </a:r>
            <a:br>
              <a:rPr lang="en-US" dirty="0"/>
            </a:br>
            <a:r>
              <a:rPr lang="ru-RU" dirty="0"/>
              <a:t>Некоторые полезные методы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hlinkClick r:id="rId2"/>
              </a:rPr>
              <a:t>Activity</a:t>
            </a:r>
            <a:r>
              <a:rPr lang="en-US" sz="2800" dirty="0"/>
              <a:t> </a:t>
            </a:r>
            <a:r>
              <a:rPr lang="en-US" sz="2800" dirty="0" err="1"/>
              <a:t>getActivity</a:t>
            </a:r>
            <a:r>
              <a:rPr lang="en-US" sz="2800" dirty="0"/>
              <a:t> ()</a:t>
            </a:r>
          </a:p>
          <a:p>
            <a:r>
              <a:rPr lang="en-US" sz="2800" dirty="0"/>
              <a:t>void </a:t>
            </a:r>
            <a:r>
              <a:rPr lang="en-US" sz="2800" dirty="0" err="1"/>
              <a:t>startActivity</a:t>
            </a:r>
            <a:r>
              <a:rPr lang="en-US" sz="2800" dirty="0"/>
              <a:t> (</a:t>
            </a:r>
            <a:r>
              <a:rPr lang="en-US" sz="2800" dirty="0">
                <a:hlinkClick r:id="rId3"/>
              </a:rPr>
              <a:t>Intent</a:t>
            </a:r>
            <a:r>
              <a:rPr lang="en-US" sz="2800" dirty="0"/>
              <a:t> </a:t>
            </a:r>
            <a:r>
              <a:rPr lang="en-US" sz="2800" dirty="0" err="1"/>
              <a:t>intent</a:t>
            </a:r>
            <a:r>
              <a:rPr lang="en-US" sz="2800" dirty="0"/>
              <a:t>, </a:t>
            </a:r>
            <a:r>
              <a:rPr lang="en-US" sz="2800" dirty="0">
                <a:hlinkClick r:id="rId4"/>
              </a:rPr>
              <a:t>Bundle</a:t>
            </a:r>
            <a:r>
              <a:rPr lang="en-US" sz="2800" dirty="0"/>
              <a:t> options)</a:t>
            </a:r>
          </a:p>
          <a:p>
            <a:r>
              <a:rPr lang="en-US" sz="2800" dirty="0"/>
              <a:t>void </a:t>
            </a:r>
            <a:r>
              <a:rPr lang="en-US" sz="2800" dirty="0" err="1"/>
              <a:t>startActivityForResult</a:t>
            </a:r>
            <a:r>
              <a:rPr lang="en-US" sz="2800" dirty="0"/>
              <a:t> (</a:t>
            </a:r>
            <a:r>
              <a:rPr lang="en-US" sz="2800" dirty="0">
                <a:hlinkClick r:id="rId3"/>
              </a:rPr>
              <a:t>Intent</a:t>
            </a:r>
            <a:r>
              <a:rPr lang="en-US" sz="2800" dirty="0"/>
              <a:t> </a:t>
            </a:r>
            <a:r>
              <a:rPr lang="en-US" sz="2800" dirty="0" err="1"/>
              <a:t>intent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requestCode</a:t>
            </a:r>
            <a:r>
              <a:rPr lang="en-US" sz="2800" dirty="0"/>
              <a:t>)</a:t>
            </a:r>
          </a:p>
          <a:p>
            <a:r>
              <a:rPr lang="en-US" sz="2800" dirty="0"/>
              <a:t>void </a:t>
            </a:r>
            <a:r>
              <a:rPr lang="en-US" sz="2800" dirty="0" err="1"/>
              <a:t>onSaveInstanceState</a:t>
            </a:r>
            <a:r>
              <a:rPr lang="en-US" sz="2800" dirty="0"/>
              <a:t> (</a:t>
            </a:r>
            <a:r>
              <a:rPr lang="en-US" sz="2800" dirty="0">
                <a:hlinkClick r:id="rId4"/>
              </a:rPr>
              <a:t>Bundle</a:t>
            </a:r>
            <a:r>
              <a:rPr lang="en-US" sz="2800" dirty="0"/>
              <a:t> </a:t>
            </a:r>
            <a:r>
              <a:rPr lang="en-US" sz="2800" dirty="0" err="1"/>
              <a:t>outState</a:t>
            </a:r>
            <a:r>
              <a:rPr lang="en-US" sz="2800" dirty="0"/>
              <a:t>)</a:t>
            </a:r>
          </a:p>
          <a:p>
            <a:r>
              <a:rPr lang="en-US" sz="2800" dirty="0" err="1">
                <a:hlinkClick r:id="rId5"/>
              </a:rPr>
              <a:t>setHasOptionsMenu</a:t>
            </a:r>
            <a:r>
              <a:rPr lang="en-US" sz="2800" dirty="0"/>
              <a:t>(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hasMenu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err="1"/>
              <a:t>isAdded</a:t>
            </a:r>
            <a:r>
              <a:rPr lang="en-US" sz="2800" dirty="0"/>
              <a:t> ()</a:t>
            </a:r>
            <a:endParaRPr lang="ru-RU" sz="2800" dirty="0"/>
          </a:p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err="1"/>
              <a:t>isDetached</a:t>
            </a:r>
            <a:r>
              <a:rPr lang="en-US" sz="2800" dirty="0"/>
              <a:t> ()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err="1"/>
              <a:t>isResumed</a:t>
            </a:r>
            <a:r>
              <a:rPr lang="en-US" sz="2800" dirty="0"/>
              <a:t> ()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Interaction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Плохое решение:</a:t>
            </a:r>
          </a:p>
          <a:p>
            <a:pPr lvl="1"/>
            <a:r>
              <a:rPr lang="en-US" dirty="0" err="1"/>
              <a:t>Fragment.getActivity</a:t>
            </a:r>
            <a:r>
              <a:rPr lang="en-US" dirty="0"/>
              <a:t>(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Хорошее решение:</a:t>
            </a:r>
          </a:p>
          <a:p>
            <a:pPr lvl="1"/>
            <a:r>
              <a:rPr lang="en-US" dirty="0"/>
              <a:t>Listeners (often in on Attach)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Interaction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79512" y="1265295"/>
            <a:ext cx="8699497" cy="490000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onAttach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onAttach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must implement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onListItemClick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position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// Append the clicked item's row ID with the content provider Uri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noteUri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ContentUris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withAppendedId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ArticleColumns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CONTENT_URI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// Send the event and Uri to the host activity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mListener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onArticleSelected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noteUri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08.11.2018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./layout/*</a:t>
            </a:r>
          </a:p>
          <a:p>
            <a:r>
              <a:rPr lang="en-US" dirty="0"/>
              <a:t>./menu/*</a:t>
            </a:r>
          </a:p>
          <a:p>
            <a:r>
              <a:rPr lang="en-US" dirty="0"/>
              <a:t>./raw/*</a:t>
            </a:r>
          </a:p>
          <a:p>
            <a:r>
              <a:rPr lang="en-US" dirty="0"/>
              <a:t>./values/*</a:t>
            </a:r>
          </a:p>
          <a:p>
            <a:pPr lvl="1"/>
            <a:r>
              <a:rPr lang="en-US" dirty="0"/>
              <a:t>arrays.xml</a:t>
            </a:r>
          </a:p>
          <a:p>
            <a:pPr lvl="1"/>
            <a:r>
              <a:rPr lang="en-US" dirty="0"/>
              <a:t>colors.xml</a:t>
            </a:r>
          </a:p>
          <a:p>
            <a:pPr lvl="1"/>
            <a:r>
              <a:rPr lang="en-US" dirty="0"/>
              <a:t>dimens.xml</a:t>
            </a:r>
          </a:p>
          <a:p>
            <a:pPr lvl="1"/>
            <a:r>
              <a:rPr lang="en-US" dirty="0"/>
              <a:t>strings.xml</a:t>
            </a:r>
          </a:p>
          <a:p>
            <a:pPr lvl="1"/>
            <a:r>
              <a:rPr lang="en-US" dirty="0"/>
              <a:t>styles.xml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08.11.2018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http://developer.android.com/guide/topics/resources/providing-resources.html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10985</TotalTime>
  <Words>1274</Words>
  <Application>Microsoft Office PowerPoint</Application>
  <PresentationFormat>Экран (4:3)</PresentationFormat>
  <Paragraphs>389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Office Theme</vt:lpstr>
      <vt:lpstr>1_Office Theme</vt:lpstr>
      <vt:lpstr>2_Office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Tasks and Back Stack </vt:lpstr>
      <vt:lpstr>Overview screen</vt:lpstr>
      <vt:lpstr>Overview screen</vt:lpstr>
      <vt:lpstr>Back stack</vt:lpstr>
      <vt:lpstr>Tasks</vt:lpstr>
      <vt:lpstr>Back stack</vt:lpstr>
      <vt:lpstr>Управление Task’ами</vt:lpstr>
      <vt:lpstr>launchMode</vt:lpstr>
      <vt:lpstr>launchMode</vt:lpstr>
      <vt:lpstr>launchMode</vt:lpstr>
      <vt:lpstr>FLAG_ACTIVITY_CLEAR_TOP</vt:lpstr>
      <vt:lpstr>AndroidManifest  taskAffinity</vt:lpstr>
      <vt:lpstr>Очистка back stack Атрибуты AndroidManifest</vt:lpstr>
      <vt:lpstr>AndroidManifest vs Intent falgs</vt:lpstr>
      <vt:lpstr>Запуск первого Task</vt:lpstr>
      <vt:lpstr>Fragments</vt:lpstr>
      <vt:lpstr>Понятие Fragment</vt:lpstr>
      <vt:lpstr>Философия Fragment</vt:lpstr>
      <vt:lpstr>Класс Fragment</vt:lpstr>
      <vt:lpstr>Жизненный Цикл Fragment (1)</vt:lpstr>
      <vt:lpstr>Жизненный Цикл Fragment</vt:lpstr>
      <vt:lpstr>Жизненный Цикл Fragment</vt:lpstr>
      <vt:lpstr>Жизненный Цикл Fragment</vt:lpstr>
      <vt:lpstr>Жизненный Цикл Fragment</vt:lpstr>
      <vt:lpstr>Жизненный Цикл Fragment</vt:lpstr>
      <vt:lpstr>onCreateView</vt:lpstr>
      <vt:lpstr>Фрагменты в Layout</vt:lpstr>
      <vt:lpstr>Фрагменты в Java</vt:lpstr>
      <vt:lpstr>Фрагменты в Java</vt:lpstr>
      <vt:lpstr>Фрагменты в Java (3)</vt:lpstr>
      <vt:lpstr>android.app.Fragment Некоторые полезные методы</vt:lpstr>
      <vt:lpstr>Fragments Interaction</vt:lpstr>
      <vt:lpstr>Fragments Interaction</vt:lpstr>
      <vt:lpstr>DEMO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477</cp:revision>
  <dcterms:created xsi:type="dcterms:W3CDTF">2013-02-16T18:16:47Z</dcterms:created>
  <dcterms:modified xsi:type="dcterms:W3CDTF">2018-11-10T17:23:07Z</dcterms:modified>
</cp:coreProperties>
</file>