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2"/>
  </p:notesMasterIdLst>
  <p:sldIdLst>
    <p:sldId id="257" r:id="rId3"/>
    <p:sldId id="543" r:id="rId4"/>
    <p:sldId id="544" r:id="rId5"/>
    <p:sldId id="546" r:id="rId6"/>
    <p:sldId id="547" r:id="rId7"/>
    <p:sldId id="549" r:id="rId8"/>
    <p:sldId id="552" r:id="rId9"/>
    <p:sldId id="554" r:id="rId10"/>
    <p:sldId id="584" r:id="rId11"/>
    <p:sldId id="586" r:id="rId12"/>
    <p:sldId id="567" r:id="rId13"/>
    <p:sldId id="571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258" r:id="rId25"/>
    <p:sldId id="338" r:id="rId26"/>
    <p:sldId id="259" r:id="rId27"/>
    <p:sldId id="263" r:id="rId28"/>
    <p:sldId id="339" r:id="rId29"/>
    <p:sldId id="260" r:id="rId30"/>
    <p:sldId id="261" r:id="rId31"/>
    <p:sldId id="265" r:id="rId32"/>
    <p:sldId id="266" r:id="rId33"/>
    <p:sldId id="344" r:id="rId34"/>
    <p:sldId id="345" r:id="rId35"/>
    <p:sldId id="340" r:id="rId36"/>
    <p:sldId id="341" r:id="rId37"/>
    <p:sldId id="342" r:id="rId38"/>
    <p:sldId id="264" r:id="rId39"/>
    <p:sldId id="270" r:id="rId40"/>
    <p:sldId id="271" r:id="rId41"/>
    <p:sldId id="272" r:id="rId42"/>
    <p:sldId id="273" r:id="rId43"/>
    <p:sldId id="274" r:id="rId44"/>
    <p:sldId id="346" r:id="rId45"/>
    <p:sldId id="313" r:id="rId46"/>
    <p:sldId id="347" r:id="rId47"/>
    <p:sldId id="348" r:id="rId48"/>
    <p:sldId id="349" r:id="rId49"/>
    <p:sldId id="350" r:id="rId50"/>
    <p:sldId id="275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660"/>
  </p:normalViewPr>
  <p:slideViewPr>
    <p:cSldViewPr>
      <p:cViewPr varScale="1">
        <p:scale>
          <a:sx n="85" d="100"/>
          <a:sy n="85" d="100"/>
        </p:scale>
        <p:origin x="9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4EB797-4273-4714-8BB5-3EF4D9E7BAF7}" type="datetimeFigureOut">
              <a:rPr lang="en-US"/>
              <a:pPr>
                <a:defRPr/>
              </a:pPr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0E5EE9-F66B-467A-9536-B454E7F4F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E5EE9-F66B-467A-9536-B454E7F4FB3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0E5EE9-F66B-467A-9536-B454E7F4FB3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0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3EEDF-6C65-47BF-AF28-5F4F36CB9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BBBC6-597F-4216-A902-13F21A61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D0009-8A43-4245-8497-9826C615C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AC727-7E7D-464E-9234-A455E1280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D5A57-329B-490A-9F94-6DE88ECFC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D00DD-B8C6-4944-B81D-900A24DE8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995F8-F1C2-4C36-A656-FB4430800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1E9F2-D163-4C1E-93DB-773865BF6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FEF5-7423-47FD-9DDB-0ECF7FAF0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71746-7D42-49C2-AE51-4ED4F759A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18BC1-923D-4B76-95CB-D840297C4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B9838F-1D19-471E-9239-370FC6782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components/intents-filters.html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components/intents-filters.html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components/intents-filters.html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source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data-element.html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eveloper.android.com/reference/java/lang/Class.html" TargetMode="External"/><Relationship Id="rId5" Type="http://schemas.openxmlformats.org/officeDocument/2006/relationships/hyperlink" Target="http://developer.android.com/reference/android/content/Context.html" TargetMode="External"/><Relationship Id="rId4" Type="http://schemas.openxmlformats.org/officeDocument/2006/relationships/hyperlink" Target="http://developer.android.com/reference/android/net/Uri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mponentName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eveloper.android.com/reference/java/lang/Class.html" TargetMode="External"/><Relationship Id="rId5" Type="http://schemas.openxmlformats.org/officeDocument/2006/relationships/hyperlink" Target="http://developer.android.com/reference/android/content/Context.html" TargetMode="External"/><Relationship Id="rId4" Type="http://schemas.openxmlformats.org/officeDocument/2006/relationships/hyperlink" Target="http://developer.android.com/reference/java/lang/String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developer.android.com/reference/android/net/Uri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developer.android.com/reference/java/lang/CharSequence.html" TargetMode="External"/><Relationship Id="rId4" Type="http://schemas.openxmlformats.org/officeDocument/2006/relationships/hyperlink" Target="http://developer.android.com/reference/android/os/Bundle.html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pm/PackageManager.html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Проектирование мобильных приложений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24736" cy="766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Android: Activity &amp; Intent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1525F-AE57-4A7E-A114-4C830DD60F4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 dirty="0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6278563" y="4581525"/>
            <a:ext cx="2335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ru-RU">
                <a:latin typeface="Calibri" pitchFamily="34" charset="0"/>
              </a:rPr>
              <a:t>Кузнецов</a:t>
            </a:r>
            <a:endParaRPr lang="en-US">
              <a:latin typeface="Calibri" pitchFamily="34" charset="0"/>
            </a:endParaRPr>
          </a:p>
          <a:p>
            <a:pPr algn="r"/>
            <a:r>
              <a:rPr lang="ru-RU">
                <a:latin typeface="Calibri" pitchFamily="34" charset="0"/>
              </a:rPr>
              <a:t>Андрей Николаевич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2411413" y="5445125"/>
            <a:ext cx="4402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>
                <a:latin typeface="Calibri" pitchFamily="34" charset="0"/>
              </a:rPr>
              <a:t>Санкт-Петербургский Государственный</a:t>
            </a:r>
          </a:p>
          <a:p>
            <a:pPr algn="ctr"/>
            <a:r>
              <a:rPr lang="ru-RU">
                <a:latin typeface="Calibri" pitchFamily="34" charset="0"/>
              </a:rPr>
              <a:t>Политехнический Университет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В предыдущих лекциях...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742EF32-F4A9-4ED2-A011-7A91AD75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Life</a:t>
            </a:r>
            <a:r>
              <a:rPr lang="ru-RU" dirty="0"/>
              <a:t>с</a:t>
            </a:r>
            <a:r>
              <a:rPr lang="en-US" dirty="0" err="1"/>
              <a:t>ycleOwner</a:t>
            </a:r>
            <a:endParaRPr lang="en-US" dirty="0"/>
          </a:p>
          <a:p>
            <a:pPr lvl="1"/>
            <a:r>
              <a:rPr lang="ru-RU" dirty="0"/>
              <a:t>Тот, кто может дать ссылку на </a:t>
            </a:r>
            <a:r>
              <a:rPr lang="en-US" dirty="0"/>
              <a:t>Lifecycle</a:t>
            </a:r>
          </a:p>
          <a:p>
            <a:r>
              <a:rPr lang="en-US" dirty="0"/>
              <a:t>Life</a:t>
            </a:r>
            <a:r>
              <a:rPr lang="ru-RU" dirty="0"/>
              <a:t>с</a:t>
            </a:r>
            <a:r>
              <a:rPr lang="en-US" dirty="0" err="1"/>
              <a:t>ycle</a:t>
            </a:r>
            <a:endParaRPr lang="ru-RU" dirty="0"/>
          </a:p>
          <a:p>
            <a:pPr lvl="1"/>
            <a:r>
              <a:rPr lang="ru-RU" dirty="0"/>
              <a:t>Абстрактное представление жизненного цикла</a:t>
            </a:r>
          </a:p>
          <a:p>
            <a:r>
              <a:rPr lang="en-US" dirty="0"/>
              <a:t>Observer</a:t>
            </a:r>
          </a:p>
          <a:p>
            <a:pPr lvl="1"/>
            <a:r>
              <a:rPr lang="ru-RU" dirty="0"/>
              <a:t>Паттерн проектирования</a:t>
            </a:r>
          </a:p>
          <a:p>
            <a:r>
              <a:rPr lang="en-US" dirty="0" err="1"/>
              <a:t>LifecycleObserver</a:t>
            </a:r>
            <a:endParaRPr lang="ru-RU" dirty="0"/>
          </a:p>
          <a:p>
            <a:pPr lvl="1"/>
            <a:r>
              <a:rPr lang="ru-RU" dirty="0"/>
              <a:t>Тот, кто хочет получать уведомления об изменении </a:t>
            </a:r>
            <a:r>
              <a:rPr lang="en-US" dirty="0"/>
              <a:t>Life</a:t>
            </a:r>
            <a:r>
              <a:rPr lang="ru-RU" dirty="0"/>
              <a:t>с</a:t>
            </a:r>
            <a:r>
              <a:rPr lang="en-US" dirty="0" err="1"/>
              <a:t>ycle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7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pic>
        <p:nvPicPr>
          <p:cNvPr id="1026" name="Picture 2" descr="http://developer.android.com/images/components/recen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98163" y="1600200"/>
            <a:ext cx="2547673" cy="452596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pic>
        <p:nvPicPr>
          <p:cNvPr id="93186" name="Picture 2" descr="http://developer.android.com/images/fundamentals/diagram_multitaskin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19671" y="2285766"/>
            <a:ext cx="5904658" cy="3154832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90F67-D807-4372-949B-AC9B28F6FA9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576" y="508518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http://developer.android.com/guide/components/intents-filters.html</a:t>
            </a:r>
            <a:r>
              <a:rPr lang="ru-RU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нужен </a:t>
            </a:r>
            <a:r>
              <a:rPr lang="en-US" dirty="0"/>
              <a:t>Intent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ru-RU" dirty="0"/>
              <a:t>основных элемента приложения: </a:t>
            </a:r>
            <a:r>
              <a:rPr lang="en-US" dirty="0"/>
              <a:t>activities, services </a:t>
            </a:r>
            <a:r>
              <a:rPr lang="ru-RU" dirty="0"/>
              <a:t>и </a:t>
            </a:r>
            <a:r>
              <a:rPr lang="en-US" dirty="0"/>
              <a:t>broadcast receivers – </a:t>
            </a:r>
            <a:r>
              <a:rPr lang="ru-RU" dirty="0"/>
              <a:t>активируются сообщениями, называемыми </a:t>
            </a:r>
            <a:r>
              <a:rPr lang="en-US" dirty="0"/>
              <a:t>intent</a:t>
            </a:r>
            <a:endParaRPr lang="ru-RU" dirty="0"/>
          </a:p>
          <a:p>
            <a:pPr lvl="1"/>
            <a:r>
              <a:rPr lang="en-US" dirty="0" err="1"/>
              <a:t>Context.startActivity</a:t>
            </a:r>
            <a:r>
              <a:rPr lang="en-US" dirty="0"/>
              <a:t>() </a:t>
            </a:r>
            <a:endParaRPr lang="ru-RU" dirty="0"/>
          </a:p>
          <a:p>
            <a:pPr lvl="1"/>
            <a:r>
              <a:rPr lang="en-US" dirty="0" err="1"/>
              <a:t>Context.startService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en-US" dirty="0" err="1"/>
              <a:t>Context.sendBroadcast</a:t>
            </a:r>
            <a:r>
              <a:rPr lang="en-US" dirty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Intent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[Java] </a:t>
            </a:r>
            <a:r>
              <a:rPr lang="ru-RU" dirty="0"/>
              <a:t>класс</a:t>
            </a:r>
          </a:p>
          <a:p>
            <a:r>
              <a:rPr lang="ru-RU" dirty="0"/>
              <a:t>Сообщение (приложению или ОС) :</a:t>
            </a:r>
          </a:p>
          <a:p>
            <a:pPr lvl="1"/>
            <a:r>
              <a:rPr lang="en-US" dirty="0"/>
              <a:t>Component</a:t>
            </a:r>
            <a:endParaRPr lang="ru-RU" dirty="0"/>
          </a:p>
          <a:p>
            <a:pPr lvl="1"/>
            <a:r>
              <a:rPr lang="en-US" dirty="0"/>
              <a:t>Action</a:t>
            </a:r>
            <a:endParaRPr lang="ru-RU" dirty="0"/>
          </a:p>
          <a:p>
            <a:pPr lvl="1"/>
            <a:r>
              <a:rPr lang="en-US" dirty="0"/>
              <a:t>Data</a:t>
            </a:r>
            <a:endParaRPr lang="ru-RU" dirty="0"/>
          </a:p>
          <a:p>
            <a:pPr lvl="1"/>
            <a:r>
              <a:rPr lang="en-US" dirty="0"/>
              <a:t>Category</a:t>
            </a:r>
            <a:endParaRPr lang="ru-RU" dirty="0"/>
          </a:p>
          <a:p>
            <a:pPr lvl="1"/>
            <a:r>
              <a:rPr lang="en-US" dirty="0"/>
              <a:t>Extras</a:t>
            </a:r>
            <a:endParaRPr lang="ru-RU" dirty="0"/>
          </a:p>
          <a:p>
            <a:pPr lvl="1"/>
            <a:r>
              <a:rPr lang="en-US" dirty="0"/>
              <a:t>Flags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Intent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Explicit Intent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pPr lvl="1"/>
            <a:r>
              <a:rPr lang="en-US" dirty="0"/>
              <a:t>Package + Class Name</a:t>
            </a:r>
          </a:p>
          <a:p>
            <a:endParaRPr lang="en-US" dirty="0"/>
          </a:p>
          <a:p>
            <a:r>
              <a:rPr lang="en-US" dirty="0"/>
              <a:t>Action</a:t>
            </a:r>
            <a:endParaRPr lang="ru-RU" dirty="0"/>
          </a:p>
          <a:p>
            <a:r>
              <a:rPr lang="en-US" dirty="0"/>
              <a:t>Data</a:t>
            </a:r>
            <a:endParaRPr lang="ru-RU" dirty="0"/>
          </a:p>
          <a:p>
            <a:r>
              <a:rPr lang="en-US" dirty="0"/>
              <a:t>Category</a:t>
            </a:r>
          </a:p>
          <a:p>
            <a:endParaRPr lang="en-US" dirty="0"/>
          </a:p>
          <a:p>
            <a:r>
              <a:rPr lang="en-US" dirty="0"/>
              <a:t>Extras</a:t>
            </a:r>
            <a:endParaRPr lang="ru-RU" dirty="0"/>
          </a:p>
          <a:p>
            <a:r>
              <a:rPr lang="en-US" dirty="0"/>
              <a:t>Flags</a:t>
            </a:r>
          </a:p>
          <a:p>
            <a:pPr marL="342900" lvl="1" indent="-342900">
              <a:buFont typeface="Arial" charset="0"/>
              <a:buChar char="•"/>
            </a:pPr>
            <a:endParaRPr lang="ru-RU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Implicit intent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Action</a:t>
            </a:r>
            <a:endParaRPr lang="ru-RU" dirty="0"/>
          </a:p>
          <a:p>
            <a:r>
              <a:rPr lang="en-US" dirty="0"/>
              <a:t>Data</a:t>
            </a:r>
            <a:endParaRPr lang="ru-RU" dirty="0"/>
          </a:p>
          <a:p>
            <a:r>
              <a:rPr lang="en-US" dirty="0"/>
              <a:t>Category</a:t>
            </a:r>
          </a:p>
          <a:p>
            <a:endParaRPr lang="en-US" dirty="0"/>
          </a:p>
          <a:p>
            <a:r>
              <a:rPr lang="en-US" dirty="0"/>
              <a:t>Extras</a:t>
            </a:r>
            <a:endParaRPr lang="ru-RU" dirty="0"/>
          </a:p>
          <a:p>
            <a:r>
              <a:rPr lang="en-US" dirty="0"/>
              <a:t>Flags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BBBC6-597F-4216-A902-13F21A61EAB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Intent: Component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компонента, который должен обработать интент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Имя приложения (</a:t>
            </a:r>
            <a:r>
              <a:rPr lang="en-US" dirty="0"/>
              <a:t>package)</a:t>
            </a:r>
          </a:p>
          <a:p>
            <a:pPr lvl="1"/>
            <a:r>
              <a:rPr lang="ru-RU" dirty="0"/>
              <a:t>Имя класса </a:t>
            </a:r>
            <a:r>
              <a:rPr lang="en-US" dirty="0" err="1"/>
              <a:t>com.example.helloworld</a:t>
            </a:r>
            <a:r>
              <a:rPr lang="ru-RU" dirty="0"/>
              <a:t> </a:t>
            </a:r>
            <a:r>
              <a:rPr lang="en-US" dirty="0"/>
              <a:t>.</a:t>
            </a:r>
            <a:r>
              <a:rPr lang="en-US" dirty="0" err="1"/>
              <a:t>SecondActivity</a:t>
            </a:r>
            <a:r>
              <a:rPr lang="ru-RU" dirty="0"/>
              <a:t> (</a:t>
            </a:r>
            <a:r>
              <a:rPr lang="en-US" dirty="0"/>
              <a:t>extends Activity)</a:t>
            </a:r>
          </a:p>
          <a:p>
            <a:r>
              <a:rPr lang="ru-RU" dirty="0"/>
              <a:t>Если указан – будет запущен новый экземпляр указанного класса.</a:t>
            </a:r>
          </a:p>
          <a:p>
            <a:r>
              <a:rPr lang="ru-RU" dirty="0"/>
              <a:t>Если не указан – </a:t>
            </a:r>
            <a:r>
              <a:rPr lang="en-US" dirty="0"/>
              <a:t>Intent Resolution Process (implicit intent)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Extras</a:t>
            </a:r>
            <a:br>
              <a:rPr lang="ru-RU" dirty="0"/>
            </a:br>
            <a:r>
              <a:rPr lang="ru-RU" dirty="0"/>
              <a:t>(не обязательно)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Дополнительная информация в виде «</a:t>
            </a:r>
            <a:r>
              <a:rPr lang="en-US" dirty="0" err="1"/>
              <a:t>key:value</a:t>
            </a:r>
            <a:r>
              <a:rPr lang="ru-RU" dirty="0"/>
              <a:t>»</a:t>
            </a:r>
            <a:r>
              <a:rPr lang="en-US" dirty="0"/>
              <a:t> (Bundle).</a:t>
            </a:r>
          </a:p>
          <a:p>
            <a:r>
              <a:rPr lang="ru-RU" dirty="0"/>
              <a:t>Примеры (</a:t>
            </a:r>
            <a:r>
              <a:rPr lang="en-US" dirty="0"/>
              <a:t>Broadcast Receivers)</a:t>
            </a:r>
          </a:p>
          <a:p>
            <a:pPr lvl="1"/>
            <a:r>
              <a:rPr lang="en-US" dirty="0"/>
              <a:t>ACTION_TIMEZONE_CHANGED</a:t>
            </a:r>
          </a:p>
          <a:p>
            <a:pPr lvl="2"/>
            <a:r>
              <a:rPr lang="en-US" dirty="0"/>
              <a:t>“time-zone”:&lt;NEW_TIME_ZONE&gt;</a:t>
            </a:r>
          </a:p>
          <a:p>
            <a:pPr lvl="1"/>
            <a:r>
              <a:rPr lang="en-US" dirty="0"/>
              <a:t>ACTION_HEADSET_PLUG </a:t>
            </a:r>
          </a:p>
          <a:p>
            <a:pPr lvl="2"/>
            <a:r>
              <a:rPr lang="en-US" dirty="0"/>
              <a:t>“state”:&lt;plugged/unplugged&gt;</a:t>
            </a:r>
          </a:p>
          <a:p>
            <a:pPr lvl="2"/>
            <a:r>
              <a:rPr lang="en-US" dirty="0"/>
              <a:t>"name“:&lt;</a:t>
            </a:r>
            <a:r>
              <a:rPr lang="en-US" dirty="0" err="1"/>
              <a:t>headset_type</a:t>
            </a:r>
            <a:r>
              <a:rPr lang="en-US" dirty="0"/>
              <a:t>&gt;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Flags</a:t>
            </a:r>
            <a:br>
              <a:rPr lang="ru-RU" dirty="0"/>
            </a:br>
            <a:r>
              <a:rPr lang="ru-RU" dirty="0"/>
              <a:t>(не обязательно)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Указания операционной системе как запускать компонент</a:t>
            </a:r>
            <a:endParaRPr lang="en-US" dirty="0"/>
          </a:p>
          <a:p>
            <a:pPr lvl="1"/>
            <a:r>
              <a:rPr lang="ru-RU" dirty="0"/>
              <a:t>Если вас устраивает поведение компонента, флаги вам не нужны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CE3A-8FE6-4CA7-A195-06B34B4A03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-17463"/>
            <a:ext cx="8532813" cy="683101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&amp; Intents (1)</a:t>
            </a:r>
            <a:br>
              <a:rPr lang="en-US" dirty="0"/>
            </a:br>
            <a:r>
              <a:rPr lang="ru-RU" dirty="0"/>
              <a:t>Методы класса </a:t>
            </a:r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void </a:t>
            </a:r>
            <a:r>
              <a:rPr lang="en-US" b="1" dirty="0" err="1"/>
              <a:t>startActivity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intent</a:t>
            </a:r>
            <a:r>
              <a:rPr lang="en-US" dirty="0"/>
              <a:t>) 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b="1" dirty="0" err="1"/>
              <a:t>getIntent</a:t>
            </a:r>
            <a:r>
              <a:rPr lang="en-US" b="1" dirty="0"/>
              <a:t> </a:t>
            </a:r>
            <a:r>
              <a:rPr lang="en-US" dirty="0"/>
              <a:t>()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&amp; Intents (2)</a:t>
            </a:r>
            <a:br>
              <a:rPr lang="en-US" dirty="0"/>
            </a:br>
            <a:r>
              <a:rPr lang="ru-RU" dirty="0"/>
              <a:t>Методы класса </a:t>
            </a:r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void </a:t>
            </a:r>
            <a:r>
              <a:rPr lang="en-US" b="1" dirty="0" err="1"/>
              <a:t>startActivityForResult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intent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requestCode</a:t>
            </a:r>
            <a:r>
              <a:rPr lang="en-US" dirty="0"/>
              <a:t>)</a:t>
            </a:r>
          </a:p>
          <a:p>
            <a:r>
              <a:rPr lang="en-US" dirty="0"/>
              <a:t>protected void </a:t>
            </a:r>
            <a:r>
              <a:rPr lang="en-US" b="1" dirty="0" err="1"/>
              <a:t>onActivityResult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requestCode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resultCode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data)</a:t>
            </a:r>
          </a:p>
          <a:p>
            <a:r>
              <a:rPr lang="en-US" dirty="0"/>
              <a:t>public void </a:t>
            </a:r>
            <a:r>
              <a:rPr lang="en-US" b="1" dirty="0" err="1"/>
              <a:t>finishActivity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requestCode</a:t>
            </a:r>
            <a:r>
              <a:rPr lang="en-US" dirty="0"/>
              <a:t>)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&amp; Intents (3)</a:t>
            </a:r>
            <a:br>
              <a:rPr lang="en-US" dirty="0"/>
            </a:br>
            <a:r>
              <a:rPr lang="ru-RU" dirty="0"/>
              <a:t>Методы класса </a:t>
            </a:r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void </a:t>
            </a:r>
            <a:r>
              <a:rPr lang="en-US" b="1" dirty="0"/>
              <a:t>finish </a:t>
            </a:r>
            <a:r>
              <a:rPr lang="en-US" dirty="0"/>
              <a:t>()</a:t>
            </a:r>
            <a:endParaRPr lang="en-US" b="1" dirty="0"/>
          </a:p>
          <a:p>
            <a:r>
              <a:rPr lang="en-US" dirty="0"/>
              <a:t>public void </a:t>
            </a:r>
            <a:r>
              <a:rPr lang="en-US" b="1" dirty="0" err="1"/>
              <a:t>finishActivity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requestCode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public final void </a:t>
            </a:r>
            <a:r>
              <a:rPr lang="en-US" b="1" dirty="0" err="1"/>
              <a:t>setResult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resultCode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public final void </a:t>
            </a:r>
            <a:r>
              <a:rPr lang="en-US" b="1" dirty="0" err="1"/>
              <a:t>setResult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resultCode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data)</a:t>
            </a:r>
            <a:endParaRPr lang="en-US" b="1" dirty="0"/>
          </a:p>
          <a:p>
            <a:pPr lvl="1"/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b="1" dirty="0"/>
              <a:t>RESULT_OK, RESULT_CANCELED</a:t>
            </a:r>
          </a:p>
          <a:p>
            <a:pPr lvl="1"/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b="1" dirty="0"/>
              <a:t>RESULT_FIRST_USER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Intent Resolution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BBBC6-597F-4216-A902-13F21A61EAB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Intents</a:t>
            </a:r>
            <a:br>
              <a:rPr lang="en-US" dirty="0"/>
            </a:br>
            <a:r>
              <a:rPr lang="ru-RU" dirty="0"/>
              <a:t>Назначение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Имя компонента не</a:t>
            </a:r>
            <a:r>
              <a:rPr lang="en-US"/>
              <a:t> </a:t>
            </a:r>
            <a:r>
              <a:rPr lang="ru-RU"/>
              <a:t>известно</a:t>
            </a:r>
            <a:r>
              <a:rPr lang="ru-RU" dirty="0"/>
              <a:t>, но известно намерение пользователя, например</a:t>
            </a:r>
          </a:p>
          <a:p>
            <a:pPr lvl="1"/>
            <a:r>
              <a:rPr lang="ru-RU" dirty="0"/>
              <a:t>Открыть </a:t>
            </a:r>
            <a:r>
              <a:rPr lang="en-US" dirty="0"/>
              <a:t>URL </a:t>
            </a:r>
            <a:r>
              <a:rPr lang="ru-RU" dirty="0"/>
              <a:t>в браузере</a:t>
            </a:r>
          </a:p>
          <a:p>
            <a:pPr lvl="1"/>
            <a:r>
              <a:rPr lang="ru-RU" dirty="0"/>
              <a:t>Отправить письмо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28" name="Picture 4" descr="http://tsicilian.files.wordpress.com/2012/11/choos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8300" y="2339181"/>
            <a:ext cx="24384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Resolution: Implicit 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только 3 поля: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latin typeface="Roboto"/>
              </a:rPr>
              <a:t>action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latin typeface="Roboto"/>
              </a:rPr>
              <a:t>category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latin typeface="Roboto"/>
              </a:rPr>
              <a:t>data </a:t>
            </a:r>
            <a:endParaRPr lang="ru-RU" b="0" i="0" dirty="0">
              <a:solidFill>
                <a:srgbClr val="222222"/>
              </a:solidFill>
              <a:latin typeface="Robot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Action</a:t>
            </a:r>
            <a:br>
              <a:rPr lang="ru-RU" dirty="0"/>
            </a:br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action largely determines how the rest of the intent is structured — particularly the </a:t>
            </a:r>
            <a:r>
              <a:rPr lang="en-US" dirty="0">
                <a:hlinkClick r:id="rId2"/>
              </a:rPr>
              <a:t>data</a:t>
            </a:r>
            <a:r>
              <a:rPr lang="en-US" dirty="0"/>
              <a:t> and </a:t>
            </a:r>
            <a:r>
              <a:rPr lang="en-US" dirty="0">
                <a:hlinkClick r:id="rId2"/>
              </a:rPr>
              <a:t>extras</a:t>
            </a:r>
            <a:r>
              <a:rPr lang="en-US" dirty="0"/>
              <a:t> fields — much as a method name determines a set of arguments and a return value.</a:t>
            </a:r>
          </a:p>
          <a:p>
            <a:r>
              <a:rPr lang="en-US" dirty="0"/>
              <a:t>Instead of defining an action in isolation, define an entire protocol for the Intent objects your components can handle.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Action</a:t>
            </a:r>
            <a:br>
              <a:rPr lang="ru-RU" dirty="0"/>
            </a:br>
            <a:r>
              <a:rPr lang="ru-RU" dirty="0"/>
              <a:t>Философия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ru-RU" dirty="0"/>
              <a:t>во многом определяет остальную структуру </a:t>
            </a:r>
            <a:r>
              <a:rPr lang="en-US" dirty="0"/>
              <a:t>Intent, </a:t>
            </a:r>
            <a:r>
              <a:rPr lang="ru-RU" dirty="0"/>
              <a:t>в частности содержимое полей </a:t>
            </a:r>
            <a:r>
              <a:rPr lang="en-US" dirty="0">
                <a:hlinkClick r:id="rId2"/>
              </a:rPr>
              <a:t>data</a:t>
            </a:r>
            <a:r>
              <a:rPr lang="en-US" dirty="0"/>
              <a:t> </a:t>
            </a:r>
            <a:r>
              <a:rPr lang="ru-RU" dirty="0"/>
              <a:t>и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extras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Можно провести аналогию с именем метода класса, определяющим набор аргументов и возвращаемое значение</a:t>
            </a:r>
            <a:r>
              <a:rPr lang="en-US" dirty="0"/>
              <a:t>.</a:t>
            </a:r>
          </a:p>
          <a:p>
            <a:r>
              <a:rPr lang="ru-RU" dirty="0"/>
              <a:t>Рекомендуется определять не только </a:t>
            </a:r>
            <a:r>
              <a:rPr lang="en-US" dirty="0"/>
              <a:t>Action</a:t>
            </a:r>
            <a:r>
              <a:rPr lang="ru-RU" dirty="0"/>
              <a:t>, а полностью протокол взаимодействия с компонентом.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(</a:t>
            </a:r>
            <a:r>
              <a:rPr lang="en-US" dirty="0"/>
              <a:t>String)</a:t>
            </a:r>
          </a:p>
          <a:p>
            <a:r>
              <a:rPr lang="ru-RU" dirty="0"/>
              <a:t>Имя действия (или имя события для </a:t>
            </a:r>
            <a:r>
              <a:rPr lang="en-US" dirty="0"/>
              <a:t>Broadcast Receivers)</a:t>
            </a:r>
          </a:p>
          <a:p>
            <a:r>
              <a:rPr lang="ru-RU" dirty="0"/>
              <a:t>Значение</a:t>
            </a:r>
          </a:p>
          <a:p>
            <a:pPr lvl="1"/>
            <a:r>
              <a:rPr lang="ru-RU" dirty="0"/>
              <a:t>Одно из стандартных</a:t>
            </a:r>
          </a:p>
          <a:p>
            <a:pPr lvl="1"/>
            <a:r>
              <a:rPr lang="ru-RU" dirty="0"/>
              <a:t>Можно объявить собственное (просто строка!)</a:t>
            </a:r>
            <a:endParaRPr lang="en-US" dirty="0"/>
          </a:p>
          <a:p>
            <a:pPr lvl="2"/>
            <a:r>
              <a:rPr lang="ru-RU" dirty="0"/>
              <a:t>Пример: </a:t>
            </a:r>
            <a:r>
              <a:rPr lang="en-US" dirty="0"/>
              <a:t>“</a:t>
            </a:r>
            <a:r>
              <a:rPr lang="en-US" dirty="0" err="1"/>
              <a:t>com.example.project.SHOW_COLOR</a:t>
            </a:r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Action</a:t>
            </a:r>
            <a:br>
              <a:rPr lang="en-US" dirty="0"/>
            </a:br>
            <a:r>
              <a:rPr lang="en-US" dirty="0"/>
              <a:t>Some Standard Actions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2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8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Constant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FFFFFF"/>
                          </a:solidFill>
                        </a:rPr>
                        <a:t>Target component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Action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ACTION_CALL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activity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Initiate a phone call.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ACTION_EDIT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activity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Display data for the user to edit.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ACTION_MAIN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activity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Start up as the initial activity of a task, with no data input and no returned output.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ACTION_SYNC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activity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Synchronize data on a server with data on the mobile device.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ACTION_BATTERY_LOW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broadcast receiver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 warning that the battery is low.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ACTION_HEADSET_PLUG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broadcast receiver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 headset has been plugged into the device, or unplugged from it.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ACTION_SCREEN_ON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broadcast receiver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screen has been turned on.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ACTION_TIMEZONE_CHANGED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broadcast receiver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setting for the time zone has changed.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 предыдущих лекциях...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DE086-2415-4DA3-939B-4B4C2D1C03D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4" name="Picture 13" descr="Android framework detail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28775" y="1820863"/>
            <a:ext cx="5886450" cy="4084637"/>
          </a:xfrm>
          <a:noFill/>
        </p:spPr>
      </p:pic>
      <p:sp>
        <p:nvSpPr>
          <p:cNvPr id="7175" name="TextBox 5"/>
          <p:cNvSpPr txBox="1">
            <a:spLocks noChangeArrowheads="1"/>
          </p:cNvSpPr>
          <p:nvPr/>
        </p:nvSpPr>
        <p:spPr bwMode="auto">
          <a:xfrm>
            <a:off x="971550" y="6021388"/>
            <a:ext cx="676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See </a:t>
            </a:r>
            <a:r>
              <a:rPr lang="en-US">
                <a:solidFill>
                  <a:prstClr val="black"/>
                </a:solidFill>
                <a:latin typeface="Calibri" pitchFamily="34" charset="0"/>
                <a:hlinkClick r:id="rId3"/>
              </a:rPr>
              <a:t>https://source.android.com/source/index.html</a:t>
            </a:r>
            <a:r>
              <a:rPr lang="en-US">
                <a:solidFill>
                  <a:prstClr val="black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(</a:t>
            </a:r>
            <a:r>
              <a:rPr lang="en-US" dirty="0"/>
              <a:t>String)</a:t>
            </a:r>
          </a:p>
          <a:p>
            <a:r>
              <a:rPr lang="ru-RU" dirty="0"/>
              <a:t>Доп. информация о типе компонента, на который направлено действие</a:t>
            </a:r>
            <a:endParaRPr lang="en-US" dirty="0"/>
          </a:p>
          <a:p>
            <a:r>
              <a:rPr lang="ru-RU" dirty="0"/>
              <a:t>Значение</a:t>
            </a:r>
          </a:p>
          <a:p>
            <a:pPr lvl="1"/>
            <a:r>
              <a:rPr lang="ru-RU" dirty="0"/>
              <a:t>Одно из стандартных</a:t>
            </a:r>
          </a:p>
          <a:p>
            <a:pPr lvl="1"/>
            <a:r>
              <a:rPr lang="ru-RU" dirty="0"/>
              <a:t>Можно объявить собственное (просто строка!)</a:t>
            </a:r>
            <a:endParaRPr lang="en-US" dirty="0"/>
          </a:p>
          <a:p>
            <a:pPr lvl="2"/>
            <a:r>
              <a:rPr lang="ru-RU" dirty="0"/>
              <a:t>Пример: </a:t>
            </a:r>
            <a:r>
              <a:rPr lang="en-US" dirty="0"/>
              <a:t>“</a:t>
            </a:r>
            <a:r>
              <a:rPr lang="en-US" dirty="0" err="1"/>
              <a:t>com.example.project.MY_CATEGORY</a:t>
            </a:r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Category</a:t>
            </a:r>
            <a:br>
              <a:rPr lang="en-US" dirty="0"/>
            </a:br>
            <a:r>
              <a:rPr lang="en-US" dirty="0"/>
              <a:t>Some Standard Categories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43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Constant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FFFFFF"/>
                          </a:solidFill>
                        </a:rPr>
                        <a:t>Meaning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CATEGORY_BROWSABLE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target activity can be safely invoked by the browser to display data referenced by a link — for example, an image or an e-mail message.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CATEGORY_GADGET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activity can be embedded inside of another activity that hosts gadgets.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CATEGORY_LAUNCHER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activity can be the initial activity of a task and is listed in the top-level application launcher.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CATEGORY_PREFERENCE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target activity is a preference panel.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  <a:br>
              <a:rPr lang="ru-RU" dirty="0"/>
            </a:br>
            <a:r>
              <a:rPr lang="ru-RU" dirty="0"/>
              <a:t>(напоминание)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/>
              <a:t>	</a:t>
            </a:r>
            <a:r>
              <a:rPr lang="en-US" sz="1400" dirty="0"/>
              <a:t>&lt;manifest&gt;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&lt;uses-permission /&gt;</a:t>
            </a:r>
            <a:br>
              <a:rPr lang="en-US" sz="1400" dirty="0"/>
            </a:br>
            <a:r>
              <a:rPr lang="en-US" sz="1400" dirty="0"/>
              <a:t>    &lt;uses-</a:t>
            </a:r>
            <a:r>
              <a:rPr lang="en-US" sz="1400" dirty="0" err="1"/>
              <a:t>sdk</a:t>
            </a:r>
            <a:r>
              <a:rPr lang="en-US" sz="1400" dirty="0"/>
              <a:t> /&gt;</a:t>
            </a:r>
            <a:br>
              <a:rPr lang="en-US" sz="1400" dirty="0"/>
            </a:br>
            <a:r>
              <a:rPr lang="en-US" sz="1400" dirty="0"/>
              <a:t>    &lt;uses-configuration /&gt;</a:t>
            </a:r>
            <a:br>
              <a:rPr lang="en-US" sz="1400" dirty="0"/>
            </a:br>
            <a:r>
              <a:rPr lang="en-US" sz="1400" dirty="0"/>
              <a:t>    &lt;uses-feature /&gt;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&lt;application&gt;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    &lt;activity&gt;</a:t>
            </a:r>
            <a:br>
              <a:rPr lang="en-US" sz="1400" dirty="0"/>
            </a:br>
            <a:r>
              <a:rPr lang="en-US" sz="1400" dirty="0"/>
              <a:t>           </a:t>
            </a:r>
            <a:r>
              <a:rPr lang="en-US" sz="1400" b="1" dirty="0"/>
              <a:t> &lt;intent-filter&gt;</a:t>
            </a:r>
            <a:br>
              <a:rPr lang="en-US" sz="1400" b="1" dirty="0"/>
            </a:br>
            <a:r>
              <a:rPr lang="en-US" sz="1400" b="1" dirty="0"/>
              <a:t>                &lt;action /&gt;</a:t>
            </a:r>
            <a:br>
              <a:rPr lang="en-US" sz="1400" b="1" dirty="0"/>
            </a:br>
            <a:r>
              <a:rPr lang="en-US" sz="1400" b="1" dirty="0"/>
              <a:t>                &lt;category /&gt;</a:t>
            </a:r>
            <a:br>
              <a:rPr lang="en-US" sz="1400" b="1" dirty="0"/>
            </a:br>
            <a:r>
              <a:rPr lang="en-US" sz="1400" b="1" dirty="0"/>
              <a:t>                &lt;data /&gt;</a:t>
            </a:r>
            <a:br>
              <a:rPr lang="en-US" sz="1400" b="1" dirty="0"/>
            </a:br>
            <a:r>
              <a:rPr lang="en-US" sz="1400" b="1" dirty="0"/>
              <a:t>            &lt;/intent-filter&gt;</a:t>
            </a:r>
            <a:br>
              <a:rPr lang="en-US" sz="1400" dirty="0"/>
            </a:br>
            <a:r>
              <a:rPr lang="en-US" sz="1400" dirty="0"/>
              <a:t>            &lt;meta-data /&gt;</a:t>
            </a:r>
            <a:br>
              <a:rPr lang="en-US" sz="1400" dirty="0"/>
            </a:br>
            <a:r>
              <a:rPr lang="en-US" sz="1400" dirty="0"/>
              <a:t>        &lt;/activity&gt;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   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/>
              <a:t>	  </a:t>
            </a:r>
            <a:r>
              <a:rPr lang="en-US" sz="1400" dirty="0"/>
              <a:t>     </a:t>
            </a:r>
            <a:br>
              <a:rPr lang="en-US" sz="1400" dirty="0"/>
            </a:br>
            <a:r>
              <a:rPr lang="en-US" sz="1400" dirty="0"/>
              <a:t>        &lt;service&gt;</a:t>
            </a:r>
            <a:br>
              <a:rPr lang="en-US" sz="1400" dirty="0"/>
            </a:br>
            <a:r>
              <a:rPr lang="en-US" sz="1400" b="1" dirty="0"/>
              <a:t>            &lt;intent-filter&gt; . . . &lt;/intent-filter&gt;</a:t>
            </a:r>
            <a:br>
              <a:rPr lang="en-US" sz="1400" dirty="0"/>
            </a:br>
            <a:r>
              <a:rPr lang="en-US" sz="1400" dirty="0"/>
              <a:t>            &lt;meta-data/&gt;</a:t>
            </a:r>
            <a:br>
              <a:rPr lang="en-US" sz="1400" dirty="0"/>
            </a:br>
            <a:r>
              <a:rPr lang="en-US" sz="1400" dirty="0"/>
              <a:t>        &lt;/service&gt;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    &lt;receiver&gt;</a:t>
            </a:r>
            <a:br>
              <a:rPr lang="en-US" sz="1400" dirty="0"/>
            </a:br>
            <a:r>
              <a:rPr lang="en-US" sz="1400" b="1" dirty="0"/>
              <a:t>            &lt;intent-filter&gt; . . . &lt;/intent-filter&gt;</a:t>
            </a:r>
            <a:br>
              <a:rPr lang="en-US" sz="1400" dirty="0"/>
            </a:br>
            <a:r>
              <a:rPr lang="en-US" sz="1400" dirty="0"/>
              <a:t>            &lt;meta-data /&gt;</a:t>
            </a:r>
            <a:br>
              <a:rPr lang="en-US" sz="1400" dirty="0"/>
            </a:br>
            <a:r>
              <a:rPr lang="en-US" sz="1400" dirty="0"/>
              <a:t>        &lt;/receiver&gt;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    &lt;provider&gt;</a:t>
            </a:r>
            <a:br>
              <a:rPr lang="en-US" sz="1400" dirty="0"/>
            </a:br>
            <a:r>
              <a:rPr lang="en-US" sz="1400" dirty="0"/>
              <a:t>            &lt;grant-</a:t>
            </a:r>
            <a:r>
              <a:rPr lang="en-US" sz="1400" dirty="0" err="1"/>
              <a:t>uri</a:t>
            </a:r>
            <a:r>
              <a:rPr lang="en-US" sz="1400" dirty="0"/>
              <a:t>-permission /&gt;</a:t>
            </a:r>
            <a:br>
              <a:rPr lang="en-US" sz="1400" dirty="0"/>
            </a:br>
            <a:r>
              <a:rPr lang="en-US" sz="1400" dirty="0"/>
              <a:t>            &lt;meta-data /&gt;</a:t>
            </a:r>
            <a:br>
              <a:rPr lang="en-US" sz="1400" dirty="0"/>
            </a:br>
            <a:r>
              <a:rPr lang="en-US" sz="1400" dirty="0"/>
              <a:t>            &lt;path-permission /&gt;</a:t>
            </a:r>
            <a:br>
              <a:rPr lang="en-US" sz="1400" dirty="0"/>
            </a:br>
            <a:r>
              <a:rPr lang="en-US" sz="1400" dirty="0"/>
              <a:t>        &lt;/provider&gt;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&lt;/application&gt;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&lt;/manifest&gt;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04.10.2018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1859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См. </a:t>
            </a:r>
            <a:r>
              <a:rPr lang="en-US" dirty="0"/>
              <a:t>AndroidManifest.xml</a:t>
            </a:r>
          </a:p>
          <a:p>
            <a:r>
              <a:rPr lang="ru-RU" dirty="0"/>
              <a:t>Сообщает ОС какие неявные </a:t>
            </a:r>
            <a:r>
              <a:rPr lang="en-US" dirty="0"/>
              <a:t>intent</a:t>
            </a:r>
            <a:r>
              <a:rPr lang="ru-RU" dirty="0"/>
              <a:t> может обрабатывать компонент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  <a:br>
              <a:rPr lang="en-US" dirty="0"/>
            </a:br>
            <a:r>
              <a:rPr lang="ru-RU" dirty="0"/>
              <a:t>Пример фильтра </a:t>
            </a:r>
            <a:r>
              <a:rPr lang="en-US" dirty="0"/>
              <a:t>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467544" y="2204864"/>
            <a:ext cx="8399735" cy="182224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&lt;intent-filter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&lt;action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com.example.project.SHOW_CURRENT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&lt;action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com.example.project.SHOW_RECENT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&lt;action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com.example.project.SHOW_PENDING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&lt;/intent-filter&gt;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4581128"/>
            <a:ext cx="74115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Список не может быть пустым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Чтобы фильтр сработал в </a:t>
            </a:r>
            <a:r>
              <a:rPr lang="en-US" sz="2400" dirty="0"/>
              <a:t>Intent </a:t>
            </a:r>
            <a:r>
              <a:rPr lang="ru-RU" sz="2400" dirty="0"/>
              <a:t>должен быть </a:t>
            </a:r>
            <a:br>
              <a:rPr lang="ru-RU" sz="2400" dirty="0"/>
            </a:br>
            <a:r>
              <a:rPr lang="ru-RU" sz="2400" dirty="0"/>
              <a:t>указан один из </a:t>
            </a:r>
            <a:r>
              <a:rPr lang="en-US" sz="2400" dirty="0"/>
              <a:t>Actions,</a:t>
            </a:r>
            <a:r>
              <a:rPr lang="ru-RU" sz="2400" dirty="0"/>
              <a:t> объявленных в манифесте</a:t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  <a:br>
              <a:rPr lang="en-US" dirty="0"/>
            </a:br>
            <a:r>
              <a:rPr lang="ru-RU" dirty="0"/>
              <a:t>Пример фильтра </a:t>
            </a:r>
            <a:r>
              <a:rPr lang="en-US" dirty="0"/>
              <a:t>Category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4149080"/>
            <a:ext cx="75001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Чтобы фильтр сработал</a:t>
            </a:r>
            <a:r>
              <a:rPr lang="en-US" sz="2400" dirty="0"/>
              <a:t> </a:t>
            </a:r>
            <a:r>
              <a:rPr lang="ru-RU" sz="2400" dirty="0"/>
              <a:t>в манифесте должны </a:t>
            </a:r>
            <a:br>
              <a:rPr lang="ru-RU" sz="2400" dirty="0"/>
            </a:br>
            <a:r>
              <a:rPr lang="ru-RU" sz="2400" dirty="0"/>
              <a:t>быть перечислены, как минимум,</a:t>
            </a:r>
            <a:r>
              <a:rPr lang="en-US" sz="2400" dirty="0"/>
              <a:t> </a:t>
            </a:r>
            <a:r>
              <a:rPr lang="ru-RU" sz="2400" dirty="0"/>
              <a:t>все категории,</a:t>
            </a:r>
            <a:br>
              <a:rPr lang="ru-RU" sz="2400" dirty="0"/>
            </a:br>
            <a:r>
              <a:rPr lang="ru-RU" sz="2400" dirty="0"/>
              <a:t>указанные в </a:t>
            </a:r>
            <a:r>
              <a:rPr lang="en-US" sz="2400" dirty="0"/>
              <a:t>Intent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/>
              <a:t>Все </a:t>
            </a:r>
            <a:r>
              <a:rPr lang="en-US" sz="2400" dirty="0"/>
              <a:t>Implicit Intents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ru-RU" sz="2400" dirty="0"/>
              <a:t>как минимум, имеют категорию</a:t>
            </a:r>
            <a:br>
              <a:rPr lang="ru-RU" sz="2400" dirty="0"/>
            </a:br>
            <a:r>
              <a:rPr lang="en-US" sz="2400" dirty="0" err="1"/>
              <a:t>android.intent.category.DEFAULT</a:t>
            </a:r>
            <a:endParaRPr lang="en-US" sz="2400" dirty="0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179512" y="2204864"/>
            <a:ext cx="8813310" cy="154524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&lt;intent-filter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&lt;category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android.intent.category.DEFAULT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&lt;category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android.intent.category.BROWSABLE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&lt;/intent-filter&gt;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 </a:t>
            </a:r>
            <a:r>
              <a:rPr lang="ru-RU" dirty="0"/>
              <a:t>данных, над которыми производится действие и </a:t>
            </a:r>
            <a:r>
              <a:rPr lang="en-US" dirty="0"/>
              <a:t>MIME </a:t>
            </a:r>
            <a:r>
              <a:rPr lang="ru-RU" dirty="0"/>
              <a:t>этих данных</a:t>
            </a:r>
          </a:p>
          <a:p>
            <a:pPr lvl="1"/>
            <a:r>
              <a:rPr lang="ru-RU" dirty="0"/>
              <a:t>Например, контакт в телефонной книжке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= URI + MIME</a:t>
            </a:r>
          </a:p>
          <a:p>
            <a:r>
              <a:rPr lang="en-US" dirty="0"/>
              <a:t>URI= scheme://host:port/path</a:t>
            </a:r>
          </a:p>
          <a:p>
            <a:pPr lvl="1"/>
            <a:r>
              <a:rPr lang="en-US" dirty="0"/>
              <a:t>content://com.example.project:200/folder/subfolder/etc</a:t>
            </a:r>
          </a:p>
          <a:p>
            <a:r>
              <a:rPr lang="en-US" dirty="0"/>
              <a:t>URI </a:t>
            </a:r>
            <a:r>
              <a:rPr lang="en-US" i="1" dirty="0"/>
              <a:t>authority = </a:t>
            </a:r>
            <a:r>
              <a:rPr lang="en-US" dirty="0" err="1"/>
              <a:t>host:port</a:t>
            </a:r>
            <a:endParaRPr lang="en-US" dirty="0"/>
          </a:p>
          <a:p>
            <a:r>
              <a:rPr lang="en-US" dirty="0"/>
              <a:t>MIME (</a:t>
            </a:r>
            <a:r>
              <a:rPr lang="fr-FR" dirty="0"/>
              <a:t>Multipurpose Internet Mail Extensions)</a:t>
            </a:r>
          </a:p>
          <a:p>
            <a:pPr lvl="1"/>
            <a:r>
              <a:rPr lang="en-US" dirty="0"/>
              <a:t>text/plain</a:t>
            </a:r>
          </a:p>
          <a:p>
            <a:pPr lvl="1"/>
            <a:r>
              <a:rPr lang="en-US" dirty="0"/>
              <a:t>audio/mpeg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  <a:br>
              <a:rPr lang="en-US" dirty="0"/>
            </a:br>
            <a:r>
              <a:rPr lang="ru-RU" dirty="0"/>
              <a:t>Синтаксис фильтра </a:t>
            </a:r>
            <a:r>
              <a:rPr lang="en-US" dirty="0"/>
              <a:t>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2339752" y="2132856"/>
            <a:ext cx="4196662" cy="262246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&lt;intent-filter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</a:p>
          <a:p>
            <a:pPr eaLnBrk="0" hangingPunct="0"/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&lt;data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scheme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host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port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path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pathPattern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pathPrefix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mimeType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&lt;/intent-filter&gt;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508518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urier New"/>
              </a:rPr>
              <a:t>&lt;scheme&gt;://&lt;host&gt;:&lt;port&gt;/[&lt;path&gt;|&lt;</a:t>
            </a:r>
            <a:r>
              <a:rPr lang="en-US" dirty="0" err="1">
                <a:solidFill>
                  <a:srgbClr val="006600"/>
                </a:solidFill>
                <a:latin typeface="Courier New"/>
              </a:rPr>
              <a:t>pathPrefix</a:t>
            </a:r>
            <a:r>
              <a:rPr lang="en-US" dirty="0">
                <a:solidFill>
                  <a:srgbClr val="006600"/>
                </a:solidFill>
                <a:latin typeface="Courier New"/>
              </a:rPr>
              <a:t>&gt;|&lt;</a:t>
            </a:r>
            <a:r>
              <a:rPr lang="en-US" dirty="0" err="1">
                <a:solidFill>
                  <a:srgbClr val="006600"/>
                </a:solidFill>
                <a:latin typeface="Courier New"/>
              </a:rPr>
              <a:t>pathPattern</a:t>
            </a:r>
            <a:r>
              <a:rPr lang="en-US" dirty="0">
                <a:solidFill>
                  <a:srgbClr val="006600"/>
                </a:solidFill>
                <a:latin typeface="Courier New"/>
              </a:rPr>
              <a:t>&gt;]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Activities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Services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Content Providers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Broadcast Receivers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As a developer we need only to call and extend these already defined classes to use in our application.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BB6DC-B2EF-4352-9832-6BBE926D0E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  <a:br>
              <a:rPr lang="en-US" dirty="0"/>
            </a:br>
            <a:r>
              <a:rPr lang="en-US" dirty="0"/>
              <a:t>Data Test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Нет </a:t>
            </a:r>
            <a:r>
              <a:rPr lang="en-US" dirty="0"/>
              <a:t>URI, </a:t>
            </a:r>
            <a:r>
              <a:rPr lang="ru-RU" dirty="0"/>
              <a:t>нет </a:t>
            </a:r>
            <a:r>
              <a:rPr lang="en-US" dirty="0"/>
              <a:t>MIME</a:t>
            </a:r>
          </a:p>
          <a:p>
            <a:r>
              <a:rPr lang="ru-RU" dirty="0"/>
              <a:t>Есть </a:t>
            </a:r>
            <a:r>
              <a:rPr lang="en-US" dirty="0"/>
              <a:t>URI, </a:t>
            </a:r>
            <a:r>
              <a:rPr lang="ru-RU" dirty="0"/>
              <a:t>нет</a:t>
            </a:r>
            <a:r>
              <a:rPr lang="en-US" dirty="0"/>
              <a:t> MIME. MIME </a:t>
            </a:r>
            <a:r>
              <a:rPr lang="ru-RU" dirty="0"/>
              <a:t>не вычисляем из </a:t>
            </a:r>
            <a:r>
              <a:rPr lang="en-US" dirty="0"/>
              <a:t>URI</a:t>
            </a:r>
          </a:p>
          <a:p>
            <a:r>
              <a:rPr lang="ru-RU" dirty="0"/>
              <a:t>Нет </a:t>
            </a:r>
            <a:r>
              <a:rPr lang="en-US" dirty="0"/>
              <a:t>URI, </a:t>
            </a:r>
            <a:r>
              <a:rPr lang="ru-RU" dirty="0"/>
              <a:t>есть</a:t>
            </a:r>
            <a:r>
              <a:rPr lang="en-US" dirty="0"/>
              <a:t> MIME</a:t>
            </a:r>
            <a:endParaRPr lang="ru-RU" dirty="0"/>
          </a:p>
          <a:p>
            <a:r>
              <a:rPr lang="ru-RU" dirty="0"/>
              <a:t>Есть </a:t>
            </a:r>
            <a:r>
              <a:rPr lang="en-US" dirty="0"/>
              <a:t>URI, </a:t>
            </a:r>
            <a:r>
              <a:rPr lang="ru-RU" dirty="0"/>
              <a:t>есть </a:t>
            </a:r>
            <a:r>
              <a:rPr lang="en-US" dirty="0"/>
              <a:t>MIME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Нет </a:t>
            </a:r>
            <a:r>
              <a:rPr lang="en-US" dirty="0"/>
              <a:t>URI, </a:t>
            </a:r>
            <a:r>
              <a:rPr lang="ru-RU" dirty="0"/>
              <a:t>нет </a:t>
            </a:r>
            <a:r>
              <a:rPr lang="en-US" dirty="0"/>
              <a:t>MIME</a:t>
            </a:r>
          </a:p>
          <a:p>
            <a:r>
              <a:rPr lang="en-US" dirty="0"/>
              <a:t>URI </a:t>
            </a:r>
            <a:r>
              <a:rPr lang="ru-RU" dirty="0"/>
              <a:t>совпадает, нет </a:t>
            </a:r>
            <a:r>
              <a:rPr lang="en-US" dirty="0"/>
              <a:t>MIME</a:t>
            </a:r>
          </a:p>
          <a:p>
            <a:pPr lvl="1"/>
            <a:endParaRPr lang="ru-RU" dirty="0"/>
          </a:p>
          <a:p>
            <a:r>
              <a:rPr lang="ru-RU" dirty="0"/>
              <a:t>Нет </a:t>
            </a:r>
            <a:r>
              <a:rPr lang="en-US" dirty="0"/>
              <a:t>URI, MIME</a:t>
            </a:r>
            <a:r>
              <a:rPr lang="ru-RU" dirty="0"/>
              <a:t> совпадает</a:t>
            </a:r>
            <a:endParaRPr lang="en-US" dirty="0"/>
          </a:p>
          <a:p>
            <a:r>
              <a:rPr lang="en-US" dirty="0"/>
              <a:t>MIME </a:t>
            </a:r>
            <a:r>
              <a:rPr lang="ru-RU" dirty="0"/>
              <a:t>совпадает и </a:t>
            </a:r>
            <a:r>
              <a:rPr lang="en-US" dirty="0"/>
              <a:t>(</a:t>
            </a:r>
            <a:r>
              <a:rPr lang="ru-RU" dirty="0"/>
              <a:t>одно из двух):</a:t>
            </a:r>
          </a:p>
          <a:p>
            <a:pPr lvl="1"/>
            <a:r>
              <a:rPr lang="en-US" dirty="0"/>
              <a:t>URI </a:t>
            </a:r>
            <a:r>
              <a:rPr lang="ru-RU" dirty="0"/>
              <a:t>совпадает, или </a:t>
            </a:r>
          </a:p>
          <a:p>
            <a:pPr lvl="1"/>
            <a:r>
              <a:rPr lang="ru-RU" dirty="0"/>
              <a:t>нет </a:t>
            </a:r>
            <a:r>
              <a:rPr lang="en-US" dirty="0"/>
              <a:t>URI</a:t>
            </a:r>
            <a:r>
              <a:rPr lang="ru-RU" dirty="0"/>
              <a:t> и в запросе схема </a:t>
            </a:r>
            <a:r>
              <a:rPr lang="en-US" dirty="0"/>
              <a:t>content</a:t>
            </a:r>
            <a:r>
              <a:rPr lang="ru-RU" dirty="0"/>
              <a:t>: или </a:t>
            </a:r>
            <a:r>
              <a:rPr lang="en-US" dirty="0"/>
              <a:t>file: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  <a:br>
              <a:rPr lang="en-US" dirty="0"/>
            </a:br>
            <a:r>
              <a:rPr lang="en-US" dirty="0"/>
              <a:t>Data Test</a:t>
            </a:r>
            <a:r>
              <a:rPr lang="ru-RU" dirty="0"/>
              <a:t>. Уточнения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MIME</a:t>
            </a:r>
          </a:p>
          <a:p>
            <a:pPr lvl="1"/>
            <a:r>
              <a:rPr lang="ru-RU" dirty="0"/>
              <a:t>В фильтре может использоваться маска</a:t>
            </a:r>
          </a:p>
          <a:p>
            <a:pPr lvl="2"/>
            <a:r>
              <a:rPr lang="en-US" dirty="0"/>
              <a:t>image/*</a:t>
            </a:r>
            <a:endParaRPr lang="ru-RU" dirty="0"/>
          </a:p>
          <a:p>
            <a:r>
              <a:rPr lang="en-US" dirty="0"/>
              <a:t>URI</a:t>
            </a:r>
          </a:p>
          <a:p>
            <a:pPr lvl="1"/>
            <a:r>
              <a:rPr lang="ru-RU" dirty="0"/>
              <a:t>В сравнении участвуют только части </a:t>
            </a:r>
            <a:r>
              <a:rPr lang="en-US" dirty="0"/>
              <a:t>URI</a:t>
            </a:r>
            <a:r>
              <a:rPr lang="ru-RU" dirty="0"/>
              <a:t>, указанные в </a:t>
            </a:r>
            <a:r>
              <a:rPr lang="ru-RU" b="1" dirty="0"/>
              <a:t>фильтре</a:t>
            </a:r>
            <a:endParaRPr lang="en-US" b="1" dirty="0"/>
          </a:p>
          <a:p>
            <a:pPr lvl="2"/>
            <a:r>
              <a:rPr lang="ru-RU" dirty="0"/>
              <a:t>Если в фильтре не указан путь, </a:t>
            </a:r>
            <a:r>
              <a:rPr lang="en-US" dirty="0"/>
              <a:t>URI </a:t>
            </a:r>
            <a:r>
              <a:rPr lang="ru-RU" dirty="0"/>
              <a:t>из </a:t>
            </a:r>
            <a:r>
              <a:rPr lang="en-US" dirty="0"/>
              <a:t>Intent </a:t>
            </a:r>
            <a:r>
              <a:rPr lang="ru-RU" dirty="0"/>
              <a:t>считается совпадающим, если совпала схема и </a:t>
            </a:r>
            <a:r>
              <a:rPr lang="en-US" dirty="0"/>
              <a:t>authority.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2B4F2-D1BA-4464-8B34-4E40C89C148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комбинаций </a:t>
            </a:r>
            <a:r>
              <a:rPr lang="en-US" dirty="0"/>
              <a:t>Action/Data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sz="2800" b="1" dirty="0">
                <a:hlinkClick r:id="rId2"/>
              </a:rPr>
              <a:t>ACTION_VIEW</a:t>
            </a:r>
            <a:r>
              <a:rPr lang="en-US" sz="2800" b="1" dirty="0"/>
              <a:t> </a:t>
            </a:r>
            <a:r>
              <a:rPr lang="en-US" sz="2800" b="1" i="1" dirty="0"/>
              <a:t>content://contacts/people/1</a:t>
            </a:r>
            <a:r>
              <a:rPr lang="en-US" sz="2800" dirty="0"/>
              <a:t> -- Display information about the person whose identifier is "1".</a:t>
            </a:r>
          </a:p>
          <a:p>
            <a:r>
              <a:rPr lang="en-US" sz="2800" b="1" dirty="0">
                <a:hlinkClick r:id="rId2"/>
              </a:rPr>
              <a:t>ACTION_DIAL</a:t>
            </a:r>
            <a:r>
              <a:rPr lang="en-US" sz="2800" b="1" dirty="0"/>
              <a:t> </a:t>
            </a:r>
            <a:r>
              <a:rPr lang="en-US" sz="2800" b="1" i="1" dirty="0"/>
              <a:t>content://contacts/people/1</a:t>
            </a:r>
            <a:r>
              <a:rPr lang="en-US" sz="2800" dirty="0"/>
              <a:t> -- Display the phone dialer with the person filled in.</a:t>
            </a:r>
          </a:p>
          <a:p>
            <a:r>
              <a:rPr lang="en-US" sz="2800" b="1" dirty="0">
                <a:hlinkClick r:id="rId2"/>
              </a:rPr>
              <a:t>ACTION_VIEW</a:t>
            </a:r>
            <a:r>
              <a:rPr lang="en-US" sz="2800" b="1" dirty="0"/>
              <a:t> </a:t>
            </a:r>
            <a:r>
              <a:rPr lang="en-US" sz="2800" b="1" i="1" dirty="0"/>
              <a:t>tel:123</a:t>
            </a:r>
            <a:r>
              <a:rPr lang="en-US" sz="2800" dirty="0"/>
              <a:t> -- Display the phone dialer with the given number filled in. Note how the VIEW action does what is considered the most reasonable thing for a particular URI.</a:t>
            </a:r>
          </a:p>
          <a:p>
            <a:r>
              <a:rPr lang="en-US" sz="2800" b="1" dirty="0">
                <a:hlinkClick r:id="rId2"/>
              </a:rPr>
              <a:t>ACTION_DIAL</a:t>
            </a:r>
            <a:r>
              <a:rPr lang="en-US" sz="2800" b="1" dirty="0"/>
              <a:t> </a:t>
            </a:r>
            <a:r>
              <a:rPr lang="en-US" sz="2800" b="1" i="1" dirty="0"/>
              <a:t>tel:123</a:t>
            </a:r>
            <a:r>
              <a:rPr lang="en-US" sz="2800" dirty="0"/>
              <a:t> -- Display the phone dialer with the given number filled 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комбинаций </a:t>
            </a:r>
            <a:r>
              <a:rPr lang="en-US" dirty="0"/>
              <a:t>Action/Data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sz="2800" b="1" dirty="0">
                <a:hlinkClick r:id="rId2"/>
              </a:rPr>
              <a:t>ACTION_EDIT</a:t>
            </a:r>
            <a:r>
              <a:rPr lang="en-US" sz="2800" b="1" dirty="0"/>
              <a:t> </a:t>
            </a:r>
            <a:r>
              <a:rPr lang="en-US" sz="2800" b="1" i="1" dirty="0"/>
              <a:t>content://contacts/people/1</a:t>
            </a:r>
            <a:r>
              <a:rPr lang="en-US" sz="2800" dirty="0"/>
              <a:t> -- Edit information about the person whose identifier is "1".</a:t>
            </a:r>
          </a:p>
          <a:p>
            <a:r>
              <a:rPr lang="en-US" sz="2800" b="1" dirty="0">
                <a:hlinkClick r:id="rId2"/>
              </a:rPr>
              <a:t>ACTION_VIEW</a:t>
            </a:r>
            <a:r>
              <a:rPr lang="en-US" sz="2800" b="1" dirty="0"/>
              <a:t> </a:t>
            </a:r>
            <a:r>
              <a:rPr lang="en-US" sz="2800" b="1" i="1" dirty="0"/>
              <a:t>content://contacts/people/</a:t>
            </a:r>
            <a:r>
              <a:rPr lang="en-US" sz="2800" dirty="0"/>
              <a:t> -- Display a list of people, which the user can browse through. This example is a typical top-level entry into the Contacts application, showing you the list of people. Selecting a particular person to view would result in a new intent { </a:t>
            </a:r>
            <a:r>
              <a:rPr lang="en-US" sz="2800" b="1" dirty="0">
                <a:hlinkClick r:id="rId2"/>
              </a:rPr>
              <a:t>ACTION_VIEW</a:t>
            </a:r>
            <a:r>
              <a:rPr lang="en-US" sz="2800" b="1" dirty="0"/>
              <a:t> </a:t>
            </a:r>
            <a:r>
              <a:rPr lang="en-US" sz="2800" b="1" i="1" dirty="0"/>
              <a:t>content://contacts/N</a:t>
            </a:r>
            <a:r>
              <a:rPr lang="en-US" sz="2800" dirty="0"/>
              <a:t> } being used to start an activity to display that person.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API</a:t>
            </a:r>
            <a:br>
              <a:rPr lang="en-US" dirty="0"/>
            </a:br>
            <a:r>
              <a:rPr lang="ru-RU" dirty="0"/>
              <a:t>Конструкторы класса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o)</a:t>
            </a:r>
            <a:endParaRPr lang="ru-RU" dirty="0"/>
          </a:p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action)</a:t>
            </a:r>
            <a:endParaRPr lang="ru-RU" dirty="0"/>
          </a:p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action, </a:t>
            </a:r>
            <a:r>
              <a:rPr lang="en-US" dirty="0">
                <a:hlinkClick r:id="rId4"/>
              </a:rPr>
              <a:t>Uri</a:t>
            </a:r>
            <a:r>
              <a:rPr lang="en-US" dirty="0"/>
              <a:t> </a:t>
            </a:r>
            <a:r>
              <a:rPr lang="en-US" dirty="0" err="1"/>
              <a:t>uri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Context</a:t>
            </a:r>
            <a:r>
              <a:rPr lang="en-US" dirty="0"/>
              <a:t> </a:t>
            </a:r>
            <a:r>
              <a:rPr lang="en-US" dirty="0" err="1"/>
              <a:t>packageContext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Class</a:t>
            </a:r>
            <a:r>
              <a:rPr lang="en-US" dirty="0"/>
              <a:t>&lt;?&gt; </a:t>
            </a:r>
            <a:r>
              <a:rPr lang="en-US" dirty="0" err="1"/>
              <a:t>cls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action, </a:t>
            </a:r>
            <a:r>
              <a:rPr lang="en-US" dirty="0">
                <a:hlinkClick r:id="rId4"/>
              </a:rPr>
              <a:t>Uri</a:t>
            </a:r>
            <a:r>
              <a:rPr lang="en-US" dirty="0"/>
              <a:t> </a:t>
            </a:r>
            <a:r>
              <a:rPr lang="en-US" dirty="0" err="1"/>
              <a:t>uri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Context</a:t>
            </a:r>
            <a:r>
              <a:rPr lang="en-US" dirty="0"/>
              <a:t> </a:t>
            </a:r>
            <a:r>
              <a:rPr lang="en-US" dirty="0" err="1"/>
              <a:t>packageContext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Class</a:t>
            </a:r>
            <a:r>
              <a:rPr lang="en-US" dirty="0"/>
              <a:t>&lt;?&gt; </a:t>
            </a:r>
            <a:r>
              <a:rPr lang="en-US" dirty="0" err="1"/>
              <a:t>cls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API</a:t>
            </a:r>
            <a:br>
              <a:rPr lang="en-US" dirty="0"/>
            </a:br>
            <a:r>
              <a:rPr lang="ru-RU" dirty="0"/>
              <a:t>Некоторые методы</a:t>
            </a:r>
            <a:r>
              <a:rPr lang="en-US" dirty="0"/>
              <a:t> (Explicit)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setComponent</a:t>
            </a:r>
            <a:r>
              <a:rPr lang="en-US" dirty="0"/>
              <a:t> (</a:t>
            </a:r>
            <a:r>
              <a:rPr lang="en-US" dirty="0" err="1">
                <a:hlinkClick r:id="rId3"/>
              </a:rPr>
              <a:t>ComponentName</a:t>
            </a:r>
            <a:r>
              <a:rPr lang="en-US" dirty="0"/>
              <a:t> component)</a:t>
            </a:r>
            <a:endParaRPr lang="ru-RU" dirty="0"/>
          </a:p>
          <a:p>
            <a:pPr lvl="1"/>
            <a:r>
              <a:rPr lang="en-US" dirty="0" err="1">
                <a:hlinkClick r:id="rId3"/>
              </a:rPr>
              <a:t>ComponentName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pkg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cls</a:t>
            </a:r>
            <a:r>
              <a:rPr lang="en-US" dirty="0"/>
              <a:t>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setClass</a:t>
            </a:r>
            <a:r>
              <a:rPr lang="en-US" dirty="0"/>
              <a:t> (</a:t>
            </a:r>
            <a:r>
              <a:rPr lang="en-US" dirty="0">
                <a:hlinkClick r:id="rId5"/>
              </a:rPr>
              <a:t>Context</a:t>
            </a:r>
            <a:r>
              <a:rPr lang="en-US" dirty="0"/>
              <a:t> </a:t>
            </a:r>
            <a:r>
              <a:rPr lang="en-US" dirty="0" err="1"/>
              <a:t>packageContext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Class</a:t>
            </a:r>
            <a:r>
              <a:rPr lang="en-US" dirty="0"/>
              <a:t>&lt;?&gt; </a:t>
            </a:r>
            <a:r>
              <a:rPr lang="en-US" dirty="0" err="1"/>
              <a:t>cls</a:t>
            </a:r>
            <a:r>
              <a:rPr lang="en-US" dirty="0"/>
              <a:t>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setClassName</a:t>
            </a:r>
            <a:r>
              <a:rPr lang="en-US" dirty="0"/>
              <a:t> (</a:t>
            </a:r>
            <a:r>
              <a:rPr lang="en-US" dirty="0">
                <a:hlinkClick r:id="rId5"/>
              </a:rPr>
              <a:t>Context</a:t>
            </a:r>
            <a:r>
              <a:rPr lang="en-US" dirty="0"/>
              <a:t> </a:t>
            </a:r>
            <a:r>
              <a:rPr lang="en-US" dirty="0" err="1"/>
              <a:t>packageContext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className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API</a:t>
            </a:r>
            <a:br>
              <a:rPr lang="en-US" dirty="0"/>
            </a:br>
            <a:r>
              <a:rPr lang="ru-RU" dirty="0"/>
              <a:t>Некоторые методы</a:t>
            </a:r>
            <a:r>
              <a:rPr lang="en-US" dirty="0"/>
              <a:t> (Implicit)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setAction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action)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addCategory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category)</a:t>
            </a:r>
          </a:p>
          <a:p>
            <a:r>
              <a:rPr lang="en-US" dirty="0"/>
              <a:t>public void </a:t>
            </a:r>
            <a:r>
              <a:rPr lang="en-US" dirty="0" err="1"/>
              <a:t>removeCategory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category)</a:t>
            </a:r>
            <a:endParaRPr lang="ru-RU" dirty="0"/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setData</a:t>
            </a:r>
            <a:r>
              <a:rPr lang="en-US" dirty="0"/>
              <a:t> (</a:t>
            </a:r>
            <a:r>
              <a:rPr lang="en-US" dirty="0">
                <a:hlinkClick r:id="rId4"/>
              </a:rPr>
              <a:t>Uri</a:t>
            </a:r>
            <a:r>
              <a:rPr lang="en-US" dirty="0"/>
              <a:t> data)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setDataAndType</a:t>
            </a:r>
            <a:r>
              <a:rPr lang="en-US" dirty="0"/>
              <a:t> (</a:t>
            </a:r>
            <a:r>
              <a:rPr lang="en-US" dirty="0">
                <a:hlinkClick r:id="rId4"/>
              </a:rPr>
              <a:t>Uri</a:t>
            </a:r>
            <a:r>
              <a:rPr lang="en-US" dirty="0"/>
              <a:t> data, 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type)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setType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type)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API</a:t>
            </a:r>
            <a:br>
              <a:rPr lang="en-US" dirty="0"/>
            </a:br>
            <a:r>
              <a:rPr lang="ru-RU" dirty="0"/>
              <a:t>Некоторые методы (</a:t>
            </a:r>
            <a:r>
              <a:rPr lang="en-US" dirty="0"/>
              <a:t>Extras)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putExtra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name, </a:t>
            </a:r>
            <a:r>
              <a:rPr lang="en-US" dirty="0">
                <a:hlinkClick r:id="rId4"/>
              </a:rPr>
              <a:t>Bundle</a:t>
            </a:r>
            <a:r>
              <a:rPr lang="en-US" dirty="0"/>
              <a:t> value)</a:t>
            </a:r>
            <a:endParaRPr lang="ru-RU" dirty="0"/>
          </a:p>
          <a:p>
            <a:r>
              <a:rPr lang="en-US" dirty="0"/>
              <a:t>public </a:t>
            </a:r>
            <a:r>
              <a:rPr lang="en-US" dirty="0">
                <a:hlinkClick r:id="rId4"/>
              </a:rPr>
              <a:t>Bundle</a:t>
            </a:r>
            <a:r>
              <a:rPr lang="en-US" dirty="0"/>
              <a:t> </a:t>
            </a:r>
            <a:r>
              <a:rPr lang="en-US" dirty="0" err="1"/>
              <a:t>getExtras</a:t>
            </a:r>
            <a:r>
              <a:rPr lang="en-US" dirty="0"/>
              <a:t> ()</a:t>
            </a:r>
            <a:endParaRPr lang="ru-RU" dirty="0"/>
          </a:p>
          <a:p>
            <a:endParaRPr lang="ru-RU" dirty="0"/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putExtra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name, </a:t>
            </a:r>
            <a:r>
              <a:rPr lang="en-US" dirty="0" err="1"/>
              <a:t>int</a:t>
            </a:r>
            <a:r>
              <a:rPr lang="en-US" dirty="0"/>
              <a:t> value)</a:t>
            </a:r>
            <a:endParaRPr lang="ru-RU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getIntExtra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defaultValue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putExtra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name, </a:t>
            </a:r>
            <a:r>
              <a:rPr lang="en-US" dirty="0" err="1">
                <a:hlinkClick r:id="rId5"/>
              </a:rPr>
              <a:t>CharSequence</a:t>
            </a:r>
            <a:r>
              <a:rPr lang="en-US" dirty="0"/>
              <a:t> value)</a:t>
            </a:r>
            <a:endParaRPr lang="ru-RU" dirty="0"/>
          </a:p>
          <a:p>
            <a:r>
              <a:rPr lang="en-US" dirty="0"/>
              <a:t>public 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getStringExtra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name)</a:t>
            </a:r>
            <a:endParaRPr lang="ru-RU" dirty="0"/>
          </a:p>
          <a:p>
            <a:r>
              <a:rPr lang="ru-RU" dirty="0"/>
              <a:t>и т.п.</a:t>
            </a:r>
          </a:p>
          <a:p>
            <a:endParaRPr lang="ru-RU" dirty="0"/>
          </a:p>
          <a:p>
            <a:r>
              <a:rPr lang="en-US" dirty="0"/>
              <a:t>public void </a:t>
            </a:r>
            <a:r>
              <a:rPr lang="en-US" dirty="0" err="1"/>
              <a:t>removeExtra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API</a:t>
            </a:r>
            <a:br>
              <a:rPr lang="en-US" dirty="0"/>
            </a:br>
            <a:r>
              <a:rPr lang="ru-RU" dirty="0"/>
              <a:t>Некоторые методы (</a:t>
            </a:r>
            <a:r>
              <a:rPr lang="en-US" dirty="0"/>
              <a:t>Flags)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setFlags</a:t>
            </a:r>
            <a:r>
              <a:rPr lang="en-US" dirty="0"/>
              <a:t> (</a:t>
            </a:r>
            <a:r>
              <a:rPr lang="en-US" dirty="0" err="1"/>
              <a:t>int</a:t>
            </a:r>
            <a:r>
              <a:rPr lang="en-US" dirty="0"/>
              <a:t> flags)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addFlags</a:t>
            </a:r>
            <a:r>
              <a:rPr lang="en-US" dirty="0"/>
              <a:t> (</a:t>
            </a:r>
            <a:r>
              <a:rPr lang="en-US" dirty="0" err="1"/>
              <a:t>int</a:t>
            </a:r>
            <a:r>
              <a:rPr lang="en-US" dirty="0"/>
              <a:t> flags)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getFlags</a:t>
            </a:r>
            <a:r>
              <a:rPr lang="en-US" dirty="0"/>
              <a:t> 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Intent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>
                <a:hlinkClick r:id="rId2"/>
              </a:rPr>
              <a:t>PackageManager</a:t>
            </a:r>
            <a:r>
              <a:rPr lang="en-US" dirty="0"/>
              <a:t> has a set of query...()</a:t>
            </a:r>
          </a:p>
          <a:p>
            <a:pPr lvl="1"/>
            <a:r>
              <a:rPr lang="en-US" dirty="0"/>
              <a:t>all components that can accept a particular intent</a:t>
            </a:r>
          </a:p>
          <a:p>
            <a:pPr lvl="2"/>
            <a:r>
              <a:rPr lang="en-US" dirty="0" err="1"/>
              <a:t>queryIntentActivities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queryIntentServices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 err="1">
                <a:hlinkClick r:id="rId2"/>
              </a:rPr>
              <a:t>PackageManager</a:t>
            </a:r>
            <a:r>
              <a:rPr lang="en-US" dirty="0"/>
              <a:t> has a set of resolve...()</a:t>
            </a:r>
          </a:p>
          <a:p>
            <a:pPr lvl="1"/>
            <a:r>
              <a:rPr lang="en-US" dirty="0"/>
              <a:t>the best component to respond to an intent</a:t>
            </a:r>
          </a:p>
          <a:p>
            <a:pPr lvl="2"/>
            <a:r>
              <a:rPr lang="en-US" dirty="0" err="1"/>
              <a:t>resolveActivity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resolveServices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…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04.10.2018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8BE17-4F82-4870-8BB6-0DCBD39DB5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5813" y="1600200"/>
            <a:ext cx="5032375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</a:t>
            </a:r>
            <a:r>
              <a:rPr lang="en-US" sz="1100" dirty="0"/>
              <a:t>&lt;?xml version="1.0" encoding="utf-8"?&gt;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&lt;manifest&gt;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&lt;uses-permission /&gt;</a:t>
            </a:r>
            <a:br>
              <a:rPr lang="en-US" sz="1100" dirty="0"/>
            </a:br>
            <a:r>
              <a:rPr lang="en-US" sz="1100" dirty="0"/>
              <a:t>    &lt;permission /&gt;</a:t>
            </a:r>
            <a:br>
              <a:rPr lang="en-US" sz="1100" dirty="0"/>
            </a:br>
            <a:r>
              <a:rPr lang="en-US" sz="1100" dirty="0"/>
              <a:t>    &lt;permission-tree /&gt;</a:t>
            </a:r>
            <a:br>
              <a:rPr lang="en-US" sz="1100" dirty="0"/>
            </a:br>
            <a:r>
              <a:rPr lang="en-US" sz="1100" dirty="0"/>
              <a:t>    &lt;permission-group /&gt;</a:t>
            </a:r>
            <a:br>
              <a:rPr lang="en-US" sz="1100" dirty="0"/>
            </a:br>
            <a:r>
              <a:rPr lang="en-US" sz="1100" dirty="0"/>
              <a:t>    &lt;instrumentation /&gt;</a:t>
            </a:r>
            <a:br>
              <a:rPr lang="en-US" sz="1100" dirty="0"/>
            </a:br>
            <a:r>
              <a:rPr lang="en-US" sz="1100" dirty="0"/>
              <a:t>    &lt;uses-</a:t>
            </a:r>
            <a:r>
              <a:rPr lang="en-US" sz="1100" dirty="0" err="1"/>
              <a:t>sdk</a:t>
            </a:r>
            <a:r>
              <a:rPr lang="en-US" sz="1100" dirty="0"/>
              <a:t> /&gt;</a:t>
            </a:r>
            <a:br>
              <a:rPr lang="en-US" sz="1100" dirty="0"/>
            </a:br>
            <a:r>
              <a:rPr lang="en-US" sz="1100" dirty="0"/>
              <a:t>    &lt;uses-configuration /&gt;  </a:t>
            </a:r>
            <a:br>
              <a:rPr lang="en-US" sz="1100" dirty="0"/>
            </a:br>
            <a:r>
              <a:rPr lang="en-US" sz="1100" dirty="0"/>
              <a:t>    &lt;uses-feature /&gt;  </a:t>
            </a:r>
            <a:br>
              <a:rPr lang="en-US" sz="1100" dirty="0"/>
            </a:br>
            <a:r>
              <a:rPr lang="en-US" sz="1100" dirty="0"/>
              <a:t>    &lt;supports-screens /&gt;  </a:t>
            </a:r>
            <a:br>
              <a:rPr lang="en-US" sz="1100" dirty="0"/>
            </a:br>
            <a:r>
              <a:rPr lang="en-US" sz="1100" dirty="0"/>
              <a:t>    &lt;compatible-screens /&gt;  </a:t>
            </a:r>
            <a:br>
              <a:rPr lang="en-US" sz="1100" dirty="0"/>
            </a:br>
            <a:r>
              <a:rPr lang="en-US" sz="1100" dirty="0"/>
              <a:t>    &lt;supports-</a:t>
            </a:r>
            <a:r>
              <a:rPr lang="en-US" sz="1100" dirty="0" err="1"/>
              <a:t>gl</a:t>
            </a:r>
            <a:r>
              <a:rPr lang="en-US" sz="1100" dirty="0"/>
              <a:t>-texture /&gt;  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&lt;activity&gt;</a:t>
            </a:r>
            <a:br>
              <a:rPr lang="en-US" sz="1100" dirty="0"/>
            </a:br>
            <a:r>
              <a:rPr lang="en-US" sz="1100" dirty="0"/>
              <a:t>            &lt;intent-filter&gt;</a:t>
            </a:r>
            <a:br>
              <a:rPr lang="en-US" sz="1100" dirty="0"/>
            </a:br>
            <a:r>
              <a:rPr lang="en-US" sz="1100" dirty="0"/>
              <a:t>                &lt;action /&gt;</a:t>
            </a:r>
            <a:br>
              <a:rPr lang="en-US" sz="1100" dirty="0"/>
            </a:br>
            <a:r>
              <a:rPr lang="en-US" sz="1100" dirty="0"/>
              <a:t>                &lt;category /&gt;</a:t>
            </a:r>
            <a:br>
              <a:rPr lang="en-US" sz="1100" dirty="0"/>
            </a:br>
            <a:r>
              <a:rPr lang="en-US" sz="1100" dirty="0"/>
              <a:t>                &lt;data /&gt;</a:t>
            </a:r>
            <a:br>
              <a:rPr lang="en-US" sz="1100" dirty="0"/>
            </a:br>
            <a:r>
              <a:rPr lang="en-US" sz="1100" dirty="0"/>
              <a:t>           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  </a:t>
            </a:r>
            <a:r>
              <a:rPr lang="en-US" sz="1100" dirty="0"/>
              <a:t>     &lt;activity-alias&gt;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&lt;/activity-alias&gt;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&lt;service&gt;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&lt;meta-data/&gt;</a:t>
            </a:r>
            <a:br>
              <a:rPr lang="en-US" sz="1100" dirty="0"/>
            </a:br>
            <a:r>
              <a:rPr lang="en-US" sz="1100" dirty="0"/>
              <a:t>        &lt;/service&gt;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&lt;receiver&gt;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&lt;/receiver&gt;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&lt;provider&gt;</a:t>
            </a:r>
            <a:br>
              <a:rPr lang="en-US" sz="1100" dirty="0"/>
            </a:br>
            <a:r>
              <a:rPr lang="en-US" sz="1100" dirty="0"/>
              <a:t>            &lt;grant-</a:t>
            </a:r>
            <a:r>
              <a:rPr lang="en-US" sz="1100" dirty="0" err="1"/>
              <a:t>uri</a:t>
            </a:r>
            <a:r>
              <a:rPr lang="en-US" sz="1100" dirty="0"/>
              <a:t>-permission /&gt;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    &lt;path-permission /&gt;</a:t>
            </a:r>
            <a:br>
              <a:rPr lang="en-US" sz="1100" dirty="0"/>
            </a:br>
            <a:r>
              <a:rPr lang="en-US" sz="1100" dirty="0"/>
              <a:t>        &lt;/provider&gt;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&lt;uses-library /&gt;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&lt;/application&gt;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&lt;/manifest&gt;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03.10.2019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D8C78-45F6-4014-82E2-E69C312625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61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&lt;</a:t>
            </a:r>
            <a:r>
              <a:rPr lang="en-US" i="1" dirty="0" err="1"/>
              <a:t>resources_name</a:t>
            </a:r>
            <a:r>
              <a:rPr lang="en-US" i="1" dirty="0"/>
              <a:t>&gt;</a:t>
            </a:r>
            <a:r>
              <a:rPr lang="en-US" dirty="0"/>
              <a:t>-</a:t>
            </a:r>
            <a:r>
              <a:rPr lang="en-US" i="1" dirty="0"/>
              <a:t>&lt;</a:t>
            </a:r>
            <a:r>
              <a:rPr lang="en-US" i="1" dirty="0" err="1">
                <a:solidFill>
                  <a:srgbClr val="00B050"/>
                </a:solidFill>
              </a:rPr>
              <a:t>config_qualifier</a:t>
            </a:r>
            <a:r>
              <a:rPr lang="en-US" i="1" dirty="0"/>
              <a:t>&gt;</a:t>
            </a:r>
            <a:endParaRPr lang="ru-RU" i="1" dirty="0"/>
          </a:p>
          <a:p>
            <a:pPr lvl="1"/>
            <a:r>
              <a:rPr lang="en-US" i="1" dirty="0" err="1"/>
              <a:t>resources_name</a:t>
            </a:r>
            <a:r>
              <a:rPr lang="ru-RU" i="1" dirty="0"/>
              <a:t> </a:t>
            </a:r>
            <a:r>
              <a:rPr lang="en-US" i="1" dirty="0"/>
              <a:t>:= </a:t>
            </a:r>
            <a:r>
              <a:rPr lang="en-US" i="1" dirty="0" err="1"/>
              <a:t>anim</a:t>
            </a:r>
            <a:r>
              <a:rPr lang="en-US" i="1" dirty="0"/>
              <a:t>, </a:t>
            </a:r>
            <a:r>
              <a:rPr lang="en-US" i="1" dirty="0" err="1"/>
              <a:t>drawable</a:t>
            </a:r>
            <a:r>
              <a:rPr lang="en-US" i="1" dirty="0"/>
              <a:t>, layout, menu, raw, value, xml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config_qualifier</a:t>
            </a:r>
            <a:r>
              <a:rPr lang="en-US" i="1" dirty="0"/>
              <a:t> := </a:t>
            </a:r>
            <a:r>
              <a:rPr lang="en-US" i="1" dirty="0">
                <a:solidFill>
                  <a:srgbClr val="00B050"/>
                </a:solidFill>
              </a:rPr>
              <a:t>qualifier1</a:t>
            </a:r>
            <a:r>
              <a:rPr lang="en-US" i="1" dirty="0"/>
              <a:t>[-</a:t>
            </a:r>
            <a:r>
              <a:rPr lang="en-US" i="1" dirty="0">
                <a:solidFill>
                  <a:srgbClr val="00B050"/>
                </a:solidFill>
              </a:rPr>
              <a:t>qualifier2</a:t>
            </a:r>
            <a:r>
              <a:rPr lang="en-US" i="1" dirty="0"/>
              <a:t>[…]]</a:t>
            </a:r>
          </a:p>
          <a:p>
            <a:pPr lvl="1"/>
            <a:endParaRPr lang="en-US" i="1" dirty="0"/>
          </a:p>
          <a:p>
            <a:r>
              <a:rPr lang="ru-RU" dirty="0"/>
              <a:t>Примеры:</a:t>
            </a:r>
          </a:p>
          <a:p>
            <a:pPr lvl="1"/>
            <a:r>
              <a:rPr lang="en-US" dirty="0" err="1"/>
              <a:t>drawable-ldpi</a:t>
            </a:r>
            <a:endParaRPr lang="ru-RU" dirty="0"/>
          </a:p>
          <a:p>
            <a:pPr lvl="1"/>
            <a:r>
              <a:rPr lang="en-US" dirty="0"/>
              <a:t>drawable-en-notouch-12key</a:t>
            </a:r>
            <a:endParaRPr lang="ru-RU" dirty="0"/>
          </a:p>
          <a:p>
            <a:pPr lvl="1"/>
            <a:r>
              <a:rPr lang="en-US" dirty="0"/>
              <a:t>values-land-mdpi-v11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5BFD0-836C-469E-B62C-E4D1F087ED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D6F34-1B2B-4769-A871-F2FF9C6569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>
                    <a:tint val="75000"/>
                  </a:prstClr>
                </a:solidFill>
              </a:rPr>
              <a:t>03.10.2019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7894" name="Picture 3" descr="D:\SPBSTU\Android\basic-lifecyc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3357563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37896" name="Content Placeholder 6" descr="basic-lifecycle-savestat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638" y="476250"/>
            <a:ext cx="4656137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9AD8-976F-4EBC-9D6F-3CBB676F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B5B27A-5A3A-4C57-9DB6-22456691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kotlin</a:t>
            </a:r>
            <a:r>
              <a:rPr lang="en-US" dirty="0"/>
              <a:t>-android-extensions</a:t>
            </a:r>
          </a:p>
          <a:p>
            <a:pPr lvl="1"/>
            <a:r>
              <a:rPr lang="ru-RU" dirty="0"/>
              <a:t>Позволяет не писать </a:t>
            </a:r>
            <a:r>
              <a:rPr lang="en-US" dirty="0" err="1"/>
              <a:t>findViewById</a:t>
            </a:r>
            <a:endParaRPr lang="en-US" dirty="0"/>
          </a:p>
          <a:p>
            <a:r>
              <a:rPr lang="en-US" dirty="0" err="1"/>
              <a:t>DatabindingLibrary</a:t>
            </a:r>
            <a:endParaRPr lang="en-US" dirty="0"/>
          </a:p>
          <a:p>
            <a:pPr lvl="1"/>
            <a:r>
              <a:rPr lang="ru-RU" altLang="ru-RU" sz="2400" dirty="0" err="1">
                <a:solidFill>
                  <a:srgbClr val="9C27B0"/>
                </a:solidFill>
                <a:latin typeface="Roboto Mono"/>
              </a:rPr>
              <a:t>android:text</a:t>
            </a:r>
            <a:r>
              <a:rPr lang="ru-RU" altLang="ru-RU" sz="2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ru-RU" altLang="ru-RU" sz="2400" dirty="0">
                <a:solidFill>
                  <a:srgbClr val="0D904F"/>
                </a:solidFill>
                <a:latin typeface="Roboto Mono"/>
              </a:rPr>
              <a:t>"@{</a:t>
            </a:r>
            <a:r>
              <a:rPr lang="ru-RU" altLang="ru-RU" sz="2400" dirty="0" err="1">
                <a:solidFill>
                  <a:srgbClr val="0D904F"/>
                </a:solidFill>
                <a:latin typeface="Roboto Mono"/>
              </a:rPr>
              <a:t>user.firstName</a:t>
            </a:r>
            <a:r>
              <a:rPr lang="ru-RU" altLang="ru-RU" sz="2400" dirty="0">
                <a:solidFill>
                  <a:srgbClr val="0D904F"/>
                </a:solidFill>
                <a:latin typeface="Roboto Mono"/>
              </a:rPr>
              <a:t>}"</a:t>
            </a:r>
          </a:p>
          <a:p>
            <a:r>
              <a:rPr lang="en-US" dirty="0" err="1"/>
              <a:t>ViewModel</a:t>
            </a:r>
            <a:endParaRPr lang="en-US" dirty="0"/>
          </a:p>
          <a:p>
            <a:pPr lvl="1"/>
            <a:r>
              <a:rPr lang="en-US" dirty="0"/>
              <a:t>G</a:t>
            </a:r>
            <a:r>
              <a:rPr lang="ru-RU" dirty="0" err="1"/>
              <a:t>озволяет</a:t>
            </a:r>
            <a:r>
              <a:rPr lang="ru-RU" dirty="0"/>
              <a:t> данным переживать </a:t>
            </a:r>
            <a:r>
              <a:rPr lang="en-US" dirty="0"/>
              <a:t>Configuration Change</a:t>
            </a:r>
          </a:p>
          <a:p>
            <a:r>
              <a:rPr lang="en-US" dirty="0" err="1"/>
              <a:t>LiveData</a:t>
            </a:r>
            <a:endParaRPr lang="en-US" dirty="0"/>
          </a:p>
          <a:p>
            <a:pPr lvl="1"/>
            <a:r>
              <a:rPr lang="ru-RU" dirty="0"/>
              <a:t>Объект с состоянием, который можно безопасно наблюдать</a:t>
            </a:r>
            <a:r>
              <a:rPr lang="en-US" dirty="0"/>
              <a:t> (Observe)</a:t>
            </a:r>
            <a:r>
              <a:rPr lang="ru-RU" dirty="0"/>
              <a:t> из объекта с </a:t>
            </a:r>
            <a:r>
              <a:rPr lang="en-US" dirty="0"/>
              <a:t>Lifecycle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5D8B95-D8F0-4F8D-AA0A-F6136247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03.10.2019</a:t>
            </a:r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596184-72A1-490E-9614-D0890DD6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368AA0-5442-4D5E-817C-B999B1F8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79163</TotalTime>
  <Words>1366</Words>
  <Application>Microsoft Office PowerPoint</Application>
  <PresentationFormat>Экран (4:3)</PresentationFormat>
  <Paragraphs>439</Paragraphs>
  <Slides>49</Slides>
  <Notes>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49</vt:i4>
      </vt:variant>
    </vt:vector>
  </HeadingPairs>
  <TitlesOfParts>
    <vt:vector size="56" baseType="lpstr">
      <vt:lpstr>Arial</vt:lpstr>
      <vt:lpstr>Calibri</vt:lpstr>
      <vt:lpstr>Courier New</vt:lpstr>
      <vt:lpstr>Roboto</vt:lpstr>
      <vt:lpstr>Roboto Mono</vt:lpstr>
      <vt:lpstr>Office Theme</vt:lpstr>
      <vt:lpstr>1_Office Theme</vt:lpstr>
      <vt:lpstr>Проектирование мобильных приложений</vt:lpstr>
      <vt:lpstr>Презентация PowerPoint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Презентация PowerPoint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Intents</vt:lpstr>
      <vt:lpstr>Зачем нужен Intent</vt:lpstr>
      <vt:lpstr>Что такое Intent</vt:lpstr>
      <vt:lpstr>Типы Intent</vt:lpstr>
      <vt:lpstr>Intent: Component Name</vt:lpstr>
      <vt:lpstr>Intent: Extras (не обязательно)</vt:lpstr>
      <vt:lpstr>Intent: Flags (не обязательно)</vt:lpstr>
      <vt:lpstr>Activity &amp; Intents (1) Методы класса Activity</vt:lpstr>
      <vt:lpstr>Activity &amp; Intents (2) Методы класса Activity</vt:lpstr>
      <vt:lpstr>Activity &amp; Intents (3) Методы класса Activity</vt:lpstr>
      <vt:lpstr>Implicit Intent Resolution</vt:lpstr>
      <vt:lpstr>Implicit Intents Назначение</vt:lpstr>
      <vt:lpstr>Intent Resolution: Implicit Intent</vt:lpstr>
      <vt:lpstr>Intent: Action Philosophy</vt:lpstr>
      <vt:lpstr>Intent: Action Философия</vt:lpstr>
      <vt:lpstr>Intent: Action</vt:lpstr>
      <vt:lpstr>Intent: Action Some Standard Actions</vt:lpstr>
      <vt:lpstr>Intent: Category</vt:lpstr>
      <vt:lpstr>Intent: Category Some Standard Categories</vt:lpstr>
      <vt:lpstr>AndroidManifest.xml (напоминание)</vt:lpstr>
      <vt:lpstr>Презентация PowerPoint</vt:lpstr>
      <vt:lpstr>Intent Filters</vt:lpstr>
      <vt:lpstr>Intent Filters Пример фильтра Action</vt:lpstr>
      <vt:lpstr>Intent Filters Пример фильтра Category </vt:lpstr>
      <vt:lpstr>Intent: Data</vt:lpstr>
      <vt:lpstr>Intent: Data</vt:lpstr>
      <vt:lpstr>Intent Filters Синтаксис фильтра Data</vt:lpstr>
      <vt:lpstr>Intent Filters Data Test</vt:lpstr>
      <vt:lpstr>Intent Filters Data Test. Уточнения</vt:lpstr>
      <vt:lpstr>Примеры комбинаций Action/Data </vt:lpstr>
      <vt:lpstr>Примеры комбинаций Action/Data </vt:lpstr>
      <vt:lpstr>Intent: API Конструкторы класса</vt:lpstr>
      <vt:lpstr>Intent: API Некоторые методы (Explicit)</vt:lpstr>
      <vt:lpstr>Intent: API Некоторые методы (Implicit)</vt:lpstr>
      <vt:lpstr>Intent: API Некоторые методы (Extras)</vt:lpstr>
      <vt:lpstr>Intent: API Некоторые методы (Flags)</vt:lpstr>
      <vt:lpstr>Using Intent Matching</vt:lpstr>
    </vt:vector>
  </TitlesOfParts>
  <Company>Motorola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qnf863</dc:creator>
  <cp:lastModifiedBy>Andrei Kuznetsov</cp:lastModifiedBy>
  <cp:revision>346</cp:revision>
  <dcterms:created xsi:type="dcterms:W3CDTF">2013-02-16T18:16:47Z</dcterms:created>
  <dcterms:modified xsi:type="dcterms:W3CDTF">2019-11-06T20:47:32Z</dcterms:modified>
</cp:coreProperties>
</file>