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6" r:id="rId2"/>
  </p:sldMasterIdLst>
  <p:notesMasterIdLst>
    <p:notesMasterId r:id="rId81"/>
  </p:notesMasterIdLst>
  <p:sldIdLst>
    <p:sldId id="431" r:id="rId3"/>
    <p:sldId id="443" r:id="rId4"/>
    <p:sldId id="446" r:id="rId5"/>
    <p:sldId id="447" r:id="rId6"/>
    <p:sldId id="448" r:id="rId7"/>
    <p:sldId id="450" r:id="rId8"/>
    <p:sldId id="451" r:id="rId9"/>
    <p:sldId id="452" r:id="rId10"/>
    <p:sldId id="453" r:id="rId11"/>
    <p:sldId id="454" r:id="rId12"/>
    <p:sldId id="455" r:id="rId13"/>
    <p:sldId id="456" r:id="rId14"/>
    <p:sldId id="457" r:id="rId15"/>
    <p:sldId id="458" r:id="rId16"/>
    <p:sldId id="459" r:id="rId17"/>
    <p:sldId id="364" r:id="rId18"/>
    <p:sldId id="388" r:id="rId19"/>
    <p:sldId id="365" r:id="rId20"/>
    <p:sldId id="366" r:id="rId21"/>
    <p:sldId id="371" r:id="rId22"/>
    <p:sldId id="367" r:id="rId23"/>
    <p:sldId id="432" r:id="rId24"/>
    <p:sldId id="368" r:id="rId25"/>
    <p:sldId id="369" r:id="rId26"/>
    <p:sldId id="370" r:id="rId27"/>
    <p:sldId id="389" r:id="rId28"/>
    <p:sldId id="440" r:id="rId29"/>
    <p:sldId id="433" r:id="rId30"/>
    <p:sldId id="434" r:id="rId31"/>
    <p:sldId id="435" r:id="rId32"/>
    <p:sldId id="441" r:id="rId33"/>
    <p:sldId id="442" r:id="rId34"/>
    <p:sldId id="436" r:id="rId35"/>
    <p:sldId id="390" r:id="rId36"/>
    <p:sldId id="437" r:id="rId37"/>
    <p:sldId id="438" r:id="rId38"/>
    <p:sldId id="372" r:id="rId39"/>
    <p:sldId id="439" r:id="rId40"/>
    <p:sldId id="391" r:id="rId41"/>
    <p:sldId id="392" r:id="rId42"/>
    <p:sldId id="393" r:id="rId43"/>
    <p:sldId id="394" r:id="rId44"/>
    <p:sldId id="395" r:id="rId45"/>
    <p:sldId id="396" r:id="rId46"/>
    <p:sldId id="397" r:id="rId47"/>
    <p:sldId id="398" r:id="rId48"/>
    <p:sldId id="399" r:id="rId49"/>
    <p:sldId id="400" r:id="rId50"/>
    <p:sldId id="401" r:id="rId51"/>
    <p:sldId id="402" r:id="rId52"/>
    <p:sldId id="404" r:id="rId53"/>
    <p:sldId id="403" r:id="rId54"/>
    <p:sldId id="405" r:id="rId55"/>
    <p:sldId id="406" r:id="rId56"/>
    <p:sldId id="407" r:id="rId57"/>
    <p:sldId id="408" r:id="rId58"/>
    <p:sldId id="409" r:id="rId59"/>
    <p:sldId id="410" r:id="rId60"/>
    <p:sldId id="411" r:id="rId61"/>
    <p:sldId id="412" r:id="rId62"/>
    <p:sldId id="413" r:id="rId63"/>
    <p:sldId id="414" r:id="rId64"/>
    <p:sldId id="415" r:id="rId65"/>
    <p:sldId id="416" r:id="rId66"/>
    <p:sldId id="417" r:id="rId67"/>
    <p:sldId id="418" r:id="rId68"/>
    <p:sldId id="419" r:id="rId69"/>
    <p:sldId id="420" r:id="rId70"/>
    <p:sldId id="421" r:id="rId71"/>
    <p:sldId id="422" r:id="rId72"/>
    <p:sldId id="423" r:id="rId73"/>
    <p:sldId id="424" r:id="rId74"/>
    <p:sldId id="425" r:id="rId75"/>
    <p:sldId id="426" r:id="rId76"/>
    <p:sldId id="427" r:id="rId77"/>
    <p:sldId id="428" r:id="rId78"/>
    <p:sldId id="429" r:id="rId79"/>
    <p:sldId id="430"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4" d="100"/>
          <a:sy n="74" d="100"/>
        </p:scale>
        <p:origin x="5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4EB797-4273-4714-8BB5-3EF4D9E7BAF7}" type="datetimeFigureOut">
              <a:rPr lang="en-US"/>
              <a:pPr>
                <a:defRPr/>
              </a:pPr>
              <a:t>12/13/2018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90E5EE9-F66B-467A-9536-B454E7F4FB38}" type="slidenum">
              <a:rPr lang="en-US"/>
              <a:pPr>
                <a:defRPr/>
              </a:pPr>
              <a:t>‹#›</a:t>
            </a:fld>
            <a:endParaRPr lang="en-US"/>
          </a:p>
        </p:txBody>
      </p:sp>
    </p:spTree>
    <p:extLst>
      <p:ext uri="{BB962C8B-B14F-4D97-AF65-F5344CB8AC3E}">
        <p14:creationId xmlns:p14="http://schemas.microsoft.com/office/powerpoint/2010/main" val="41828184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a:defRPr/>
            </a:pPr>
            <a:fld id="{990E5EE9-F66B-467A-9536-B454E7F4FB38}" type="slidenum">
              <a:rPr lang="en-US" smtClean="0"/>
              <a:pPr>
                <a:defRPr/>
              </a:pPr>
              <a:t>15</a:t>
            </a:fld>
            <a:endParaRPr lang="en-US"/>
          </a:p>
        </p:txBody>
      </p:sp>
    </p:spTree>
    <p:extLst>
      <p:ext uri="{BB962C8B-B14F-4D97-AF65-F5344CB8AC3E}">
        <p14:creationId xmlns:p14="http://schemas.microsoft.com/office/powerpoint/2010/main" val="2599645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smtClean="0"/>
              <a:t>06.12.2018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smtClean="0"/>
              <a:t>06.12.2018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smtClean="0"/>
              <a:t>06.12.2018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25477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41555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35276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98809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01124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97014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49435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3792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smtClean="0"/>
              <a:t>06.12.2018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97271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74472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33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ru-RU" smtClean="0"/>
              <a:t>06.12.2018</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ru-RU" smtClean="0"/>
              <a:t>06.12.2018</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ru-RU" smtClean="0"/>
              <a:t>06.12.2018</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ru-RU" smtClean="0"/>
              <a:t>06.12.2018</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ru-RU" smtClean="0"/>
              <a:t>06.12.2018</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smtClean="0"/>
              <a:t>06.12.2018</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ru-RU" smtClean="0"/>
              <a:t>06.12.2018</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ru-RU" smtClean="0"/>
              <a:t>06.12.2018</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507523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developer.android.com/guide/practices/responsiveness.htm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ndroid.com/reference/android/content/Intent#standard-broadcast-ac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eveloper.android.com/reference/java/lang/String.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eveloper.android.com/reference/java/lang/Object.html"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hyperlink" Target="http://developer.android.com/reference/android/R.styleabl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android.com/reference/android/content/pm/PackageManager.html#queryBroadcastReceivers(android.content.Intent,%20in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eveloper.android.com/guide/topics/manifest/receiver-element.html"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developer.android.com/guide/topics/manifest/intent-filter-element.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developer.android.com/reference/android/content/BroadcastReceiver.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IntentFilter.html"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android.com/guide/components/broadcast-exception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developer.android.com/reference/android/support/v4/content/LocalBroadcastManage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developer.android.com/reference/android/Manifest.permission_group.html#LOCATION" TargetMode="External"/><Relationship Id="rId13" Type="http://schemas.openxmlformats.org/officeDocument/2006/relationships/hyperlink" Target="https://developer.android.com/reference/android/Manifest.permission_group.html#SMS" TargetMode="External"/><Relationship Id="rId18" Type="http://schemas.openxmlformats.org/officeDocument/2006/relationships/hyperlink" Target="https://developer.android.com/reference/android/Manifest.permission.html#RECEIVE_MMS" TargetMode="External"/><Relationship Id="rId3" Type="http://schemas.openxmlformats.org/officeDocument/2006/relationships/hyperlink" Target="https://developer.android.com/reference/android/Manifest.permission.html#CAMERA" TargetMode="External"/><Relationship Id="rId21" Type="http://schemas.openxmlformats.org/officeDocument/2006/relationships/hyperlink" Target="https://developer.android.com/reference/android/Manifest.permission.html#WRITE_EXTERNAL_STORAGE" TargetMode="External"/><Relationship Id="rId7" Type="http://schemas.openxmlformats.org/officeDocument/2006/relationships/hyperlink" Target="https://developer.android.com/reference/android/Manifest.permission.html#GET_ACCOUNTS" TargetMode="External"/><Relationship Id="rId12" Type="http://schemas.openxmlformats.org/officeDocument/2006/relationships/hyperlink" Target="https://developer.android.com/reference/android/Manifest.permission.html#RECORD_AUDIO" TargetMode="External"/><Relationship Id="rId17" Type="http://schemas.openxmlformats.org/officeDocument/2006/relationships/hyperlink" Target="https://developer.android.com/reference/android/Manifest.permission.html#RECEIVE_WAP_PUSH" TargetMode="External"/><Relationship Id="rId2" Type="http://schemas.openxmlformats.org/officeDocument/2006/relationships/hyperlink" Target="https://developer.android.com/reference/android/Manifest.permission_group.html#CAMERA" TargetMode="External"/><Relationship Id="rId16" Type="http://schemas.openxmlformats.org/officeDocument/2006/relationships/hyperlink" Target="https://developer.android.com/reference/android/Manifest.permission.html#READ_SMS" TargetMode="External"/><Relationship Id="rId20" Type="http://schemas.openxmlformats.org/officeDocument/2006/relationships/hyperlink" Target="https://developer.android.com/reference/android/Manifest.permission.html#READ_EXTERNAL_STORAGE" TargetMode="External"/><Relationship Id="rId1" Type="http://schemas.openxmlformats.org/officeDocument/2006/relationships/slideLayout" Target="../slideLayouts/slideLayout2.xml"/><Relationship Id="rId6" Type="http://schemas.openxmlformats.org/officeDocument/2006/relationships/hyperlink" Target="https://developer.android.com/reference/android/Manifest.permission.html#WRITE_CONTACTS" TargetMode="External"/><Relationship Id="rId11" Type="http://schemas.openxmlformats.org/officeDocument/2006/relationships/hyperlink" Target="https://developer.android.com/reference/android/Manifest.permission_group.html#MICROPHONE" TargetMode="External"/><Relationship Id="rId5" Type="http://schemas.openxmlformats.org/officeDocument/2006/relationships/hyperlink" Target="https://developer.android.com/reference/android/Manifest.permission.html#READ_CONTACTS" TargetMode="External"/><Relationship Id="rId15" Type="http://schemas.openxmlformats.org/officeDocument/2006/relationships/hyperlink" Target="https://developer.android.com/reference/android/Manifest.permission.html#RECEIVE_SMS" TargetMode="External"/><Relationship Id="rId10" Type="http://schemas.openxmlformats.org/officeDocument/2006/relationships/hyperlink" Target="https://developer.android.com/reference/android/Manifest.permission.html#ACCESS_COARSE_LOCATION" TargetMode="External"/><Relationship Id="rId19" Type="http://schemas.openxmlformats.org/officeDocument/2006/relationships/hyperlink" Target="https://developer.android.com/reference/android/Manifest.permission_group.html#STORAGE" TargetMode="External"/><Relationship Id="rId4" Type="http://schemas.openxmlformats.org/officeDocument/2006/relationships/hyperlink" Target="https://developer.android.com/reference/android/Manifest.permission_group.html#CONTACTS" TargetMode="External"/><Relationship Id="rId9" Type="http://schemas.openxmlformats.org/officeDocument/2006/relationships/hyperlink" Target="https://developer.android.com/reference/android/Manifest.permission.html#ACCESS_FINE_LOCATION" TargetMode="External"/><Relationship Id="rId14" Type="http://schemas.openxmlformats.org/officeDocument/2006/relationships/hyperlink" Target="https://developer.android.com/reference/android/Manifest.permission.html#SEND_SMS" TargetMode="External"/><Relationship Id="rId22" Type="http://schemas.openxmlformats.org/officeDocument/2006/relationships/hyperlink" Target="https://developer.android.com/guide/topics/permissions/overview#perm-groups"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developer.android.com/reference/android/R.styleabl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android.com/guide/topics/permissions/defin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developer.android.com/guide/components/services.html"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hyperlink" Target="http://developer.android.com/reference/java/lang/Object.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content/ContextWrapper.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 Id="rId4" Type="http://schemas.openxmlformats.org/officeDocument/2006/relationships/hyperlink" Target="https://developer.android.com/reference/android/app/Service.html#stopSelf(int)"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developer.android.com/reference/android/app/IntentService.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content/Intent.html" TargetMode="External"/></Relationships>
</file>

<file path=ppt/slides/_rels/slide55.xml.rels><?xml version="1.0" encoding="UTF-8" standalone="yes"?>
<Relationships xmlns="http://schemas.openxmlformats.org/package/2006/relationships"><Relationship Id="rId2" Type="http://schemas.openxmlformats.org/officeDocument/2006/relationships/hyperlink" Target="http://developer.android.com/reference/android/app/IntentService.html" TargetMode="Externa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hyperlink" Target="http://developer.android.com/reference/android/content/ServiceConnection.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content/Context.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hyperlink" Target="http://developer.android.com/reference/android/os/IBinder.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13.xml"/><Relationship Id="rId4" Type="http://schemas.openxmlformats.org/officeDocument/2006/relationships/hyperlink" Target="http://developer.android.com/reference/android/content/ServiceConnection.html" TargetMode="External"/></Relationships>
</file>

<file path=ppt/slides/_rels/slide62.xml.rels><?xml version="1.0" encoding="UTF-8" standalone="yes"?>
<Relationships xmlns="http://schemas.openxmlformats.org/package/2006/relationships"><Relationship Id="rId2" Type="http://schemas.openxmlformats.org/officeDocument/2006/relationships/hyperlink" Target="http://developer.android.com/reference/android/content/ServiceConnection.html" TargetMode="Externa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ServiceConnection.html" TargetMode="Externa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hyperlink" Target="http://developer.android.com/reference/android/os/IBinder.html" TargetMode="Externa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hyperlink" Target="http://developer.android.com/reference/android/os/Messenger.html" TargetMode="External"/><Relationship Id="rId2" Type="http://schemas.openxmlformats.org/officeDocument/2006/relationships/hyperlink" Target="http://developer.android.com/reference/android/os/Binder.html" TargetMode="Externa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3" Type="http://schemas.openxmlformats.org/officeDocument/2006/relationships/hyperlink" Target="http://developer.android.com/guide/components/bound-services.html" TargetMode="External"/><Relationship Id="rId2" Type="http://schemas.openxmlformats.org/officeDocument/2006/relationships/hyperlink" Target="http://developer.android.com/guide/components/aidl.html" TargetMode="Externa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hyperlink" Target="http://developer.android.com/guide/topics/ui/notifiers/notifications.html"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hyperlink" Target="http://developer.android.com/guide/topics/ui/notifiers/notifications.html" TargetMode="External"/><Relationship Id="rId2" Type="http://schemas.openxmlformats.org/officeDocument/2006/relationships/hyperlink" Target="http://developer.android.com/guide/topics/ui/notifiers/toasts.html" TargetMode="Externa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ru-RU" altLang="ru-RU" dirty="0"/>
              <a:t>Проектирование мобильных приложений</a:t>
            </a:r>
            <a:endParaRPr lang="en-US" dirty="0"/>
          </a:p>
        </p:txBody>
      </p:sp>
      <p:sp>
        <p:nvSpPr>
          <p:cNvPr id="3079" name="TextBox 6"/>
          <p:cNvSpPr txBox="1">
            <a:spLocks noChangeArrowheads="1"/>
          </p:cNvSpPr>
          <p:nvPr/>
        </p:nvSpPr>
        <p:spPr bwMode="auto">
          <a:xfrm>
            <a:off x="5440112" y="4293395"/>
            <a:ext cx="2163221" cy="646331"/>
          </a:xfrm>
          <a:prstGeom prst="rect">
            <a:avLst/>
          </a:prstGeom>
          <a:noFill/>
          <a:ln w="9525">
            <a:noFill/>
            <a:miter lim="800000"/>
            <a:headEnd/>
            <a:tailEnd/>
          </a:ln>
        </p:spPr>
        <p:txBody>
          <a:bodyPr wrap="none">
            <a:spAutoFit/>
          </a:bodyPr>
          <a:lstStyle/>
          <a:p>
            <a:pPr algn="r"/>
            <a:r>
              <a:rPr lang="ru-RU">
                <a:latin typeface="Calibri" pitchFamily="34" charset="0"/>
              </a:rPr>
              <a:t>Кузнецов</a:t>
            </a:r>
            <a:endParaRPr lang="en-US">
              <a:latin typeface="Calibri" pitchFamily="34" charset="0"/>
            </a:endParaRPr>
          </a:p>
          <a:p>
            <a:pPr algn="r"/>
            <a:r>
              <a:rPr lang="ru-RU">
                <a:latin typeface="Calibri" pitchFamily="34" charset="0"/>
              </a:rPr>
              <a:t>Андрей Николаевич</a:t>
            </a:r>
          </a:p>
        </p:txBody>
      </p:sp>
      <p:sp>
        <p:nvSpPr>
          <p:cNvPr id="3080" name="TextBox 7"/>
          <p:cNvSpPr txBox="1">
            <a:spLocks noChangeArrowheads="1"/>
          </p:cNvSpPr>
          <p:nvPr/>
        </p:nvSpPr>
        <p:spPr bwMode="auto">
          <a:xfrm>
            <a:off x="2594183" y="4941095"/>
            <a:ext cx="4016356" cy="646331"/>
          </a:xfrm>
          <a:prstGeom prst="rect">
            <a:avLst/>
          </a:prstGeom>
          <a:noFill/>
          <a:ln w="9525">
            <a:noFill/>
            <a:miter lim="800000"/>
            <a:headEnd/>
            <a:tailEnd/>
          </a:ln>
        </p:spPr>
        <p:txBody>
          <a:bodyPr wrap="none">
            <a:spAutoFit/>
          </a:bodyPr>
          <a:lstStyle/>
          <a:p>
            <a:pPr algn="ctr"/>
            <a:r>
              <a:rPr lang="ru-RU">
                <a:latin typeface="Calibri" pitchFamily="34" charset="0"/>
              </a:rPr>
              <a:t>Санкт-Петербургский Государственный</a:t>
            </a:r>
          </a:p>
          <a:p>
            <a:pPr algn="ctr"/>
            <a:r>
              <a:rPr lang="ru-RU">
                <a:latin typeface="Calibri" pitchFamily="34" charset="0"/>
              </a:rPr>
              <a:t>Политехнический Университет</a:t>
            </a:r>
            <a:endParaRPr lang="en-US">
              <a:latin typeface="Calibri" pitchFamily="34" charset="0"/>
            </a:endParaRPr>
          </a:p>
        </p:txBody>
      </p:sp>
      <p:sp>
        <p:nvSpPr>
          <p:cNvPr id="7" name="Subtitle 6"/>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450078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idx="1"/>
          </p:nvPr>
        </p:nvSpPr>
        <p:spPr/>
        <p:txBody>
          <a:bodyPr/>
          <a:lstStyle/>
          <a:p>
            <a:pPr marL="385763" indent="-385763">
              <a:buFont typeface="+mj-lt"/>
              <a:buAutoNum type="arabicPeriod"/>
            </a:pPr>
            <a:r>
              <a:rPr lang="en-US" dirty="0"/>
              <a:t>Foreground process</a:t>
            </a:r>
            <a:endParaRPr lang="ru-RU" dirty="0"/>
          </a:p>
          <a:p>
            <a:pPr marL="385763" indent="-385763">
              <a:buFont typeface="+mj-lt"/>
              <a:buAutoNum type="arabicPeriod"/>
            </a:pPr>
            <a:r>
              <a:rPr lang="en-US" dirty="0"/>
              <a:t>Visible process</a:t>
            </a:r>
            <a:endParaRPr lang="ru-RU" dirty="0"/>
          </a:p>
          <a:p>
            <a:pPr marL="385763" indent="-385763">
              <a:buFont typeface="+mj-lt"/>
              <a:buAutoNum type="arabicPeriod"/>
            </a:pPr>
            <a:r>
              <a:rPr lang="en-US" dirty="0"/>
              <a:t>Service process</a:t>
            </a:r>
            <a:endParaRPr lang="ru-RU" dirty="0"/>
          </a:p>
          <a:p>
            <a:pPr marL="385763" indent="-385763">
              <a:buFont typeface="+mj-lt"/>
              <a:buAutoNum type="arabicPeriod"/>
            </a:pPr>
            <a:r>
              <a:rPr lang="en-US" dirty="0"/>
              <a:t>Background process</a:t>
            </a:r>
            <a:endParaRPr lang="ru-RU" dirty="0"/>
          </a:p>
          <a:p>
            <a:pPr marL="385763" indent="-385763">
              <a:buFont typeface="+mj-lt"/>
              <a:buAutoNum type="arabicPeriod"/>
            </a:pPr>
            <a:r>
              <a:rPr lang="en-US" dirty="0"/>
              <a:t>Empty process</a:t>
            </a:r>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10</a:t>
            </a:fld>
            <a:endParaRPr lang="en-US">
              <a:solidFill>
                <a:prstClr val="black">
                  <a:tint val="75000"/>
                </a:prstClr>
              </a:solidFill>
            </a:endParaRPr>
          </a:p>
        </p:txBody>
      </p:sp>
    </p:spTree>
    <p:extLst>
      <p:ext uri="{BB962C8B-B14F-4D97-AF65-F5344CB8AC3E}">
        <p14:creationId xmlns:p14="http://schemas.microsoft.com/office/powerpoint/2010/main" val="1031674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idx="1"/>
          </p:nvPr>
        </p:nvSpPr>
        <p:spPr/>
        <p:txBody>
          <a:bodyPr/>
          <a:lstStyle/>
          <a:p>
            <a:pPr marL="385763" indent="-385763">
              <a:buFont typeface="+mj-lt"/>
              <a:buAutoNum type="arabicPeriod"/>
            </a:pPr>
            <a:r>
              <a:rPr lang="en-US" dirty="0"/>
              <a:t>Do not block the UI thread</a:t>
            </a:r>
            <a:endParaRPr lang="ru-RU" dirty="0"/>
          </a:p>
          <a:p>
            <a:pPr marL="685800" lvl="1" indent="-385763"/>
            <a:r>
              <a:rPr lang="en-US" dirty="0"/>
              <a:t>"</a:t>
            </a:r>
            <a:r>
              <a:rPr lang="en-US" dirty="0">
                <a:hlinkClick r:id="rId2"/>
              </a:rPr>
              <a:t>application not responding</a:t>
            </a:r>
            <a:r>
              <a:rPr lang="en-US" dirty="0"/>
              <a:t>" (ANR) dialog</a:t>
            </a:r>
          </a:p>
          <a:p>
            <a:pPr marL="385763" indent="-385763">
              <a:buFont typeface="+mj-lt"/>
              <a:buAutoNum type="arabicPeriod"/>
            </a:pPr>
            <a:r>
              <a:rPr lang="en-US" dirty="0"/>
              <a:t>Do not access the Android UI toolkit from outside the UI thread</a:t>
            </a:r>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11</a:t>
            </a:fld>
            <a:endParaRPr lang="en-US">
              <a:solidFill>
                <a:prstClr val="black">
                  <a:tint val="75000"/>
                </a:prstClr>
              </a:solidFill>
            </a:endParaRPr>
          </a:p>
        </p:txBody>
      </p:sp>
      <p:pic>
        <p:nvPicPr>
          <p:cNvPr id="7" name="Picture 2" descr="http://developer.android.com/images/anr.png"/>
          <p:cNvPicPr>
            <a:picLocks noChangeAspect="1" noChangeArrowheads="1"/>
          </p:cNvPicPr>
          <p:nvPr/>
        </p:nvPicPr>
        <p:blipFill>
          <a:blip r:embed="rId3" cstate="print"/>
          <a:srcRect l="11587" t="7294" r="11679" b="8820"/>
          <a:stretch>
            <a:fillRect/>
          </a:stretch>
        </p:blipFill>
        <p:spPr bwMode="auto">
          <a:xfrm>
            <a:off x="1169622" y="3915054"/>
            <a:ext cx="2322258" cy="1242138"/>
          </a:xfrm>
          <a:prstGeom prst="rect">
            <a:avLst/>
          </a:prstGeom>
          <a:noFill/>
        </p:spPr>
      </p:pic>
      <p:pic>
        <p:nvPicPr>
          <p:cNvPr id="57349" name="Picture 5"/>
          <p:cNvPicPr>
            <a:picLocks noChangeAspect="1" noChangeArrowheads="1"/>
          </p:cNvPicPr>
          <p:nvPr/>
        </p:nvPicPr>
        <p:blipFill>
          <a:blip r:embed="rId4" cstate="print"/>
          <a:srcRect/>
          <a:stretch>
            <a:fillRect/>
          </a:stretch>
        </p:blipFill>
        <p:spPr bwMode="auto">
          <a:xfrm>
            <a:off x="3599892" y="3907965"/>
            <a:ext cx="4374486" cy="1249227"/>
          </a:xfrm>
          <a:prstGeom prst="rect">
            <a:avLst/>
          </a:prstGeom>
          <a:noFill/>
          <a:ln w="9525">
            <a:noFill/>
            <a:miter lim="800000"/>
            <a:headEnd/>
            <a:tailEnd/>
          </a:ln>
        </p:spPr>
      </p:pic>
    </p:spTree>
    <p:extLst>
      <p:ext uri="{BB962C8B-B14F-4D97-AF65-F5344CB8AC3E}">
        <p14:creationId xmlns:p14="http://schemas.microsoft.com/office/powerpoint/2010/main" val="907252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pic>
        <p:nvPicPr>
          <p:cNvPr id="93186" name="Picture 2" descr="http://developer.android.com/images/fundamentals/diagram_multitasking.png"/>
          <p:cNvPicPr>
            <a:picLocks noGrp="1" noChangeAspect="1" noChangeArrowheads="1"/>
          </p:cNvPicPr>
          <p:nvPr>
            <p:ph idx="1"/>
          </p:nvPr>
        </p:nvPicPr>
        <p:blipFill>
          <a:blip r:embed="rId2" cstate="print"/>
          <a:stretch>
            <a:fillRect/>
          </a:stretch>
        </p:blipFill>
        <p:spPr bwMode="auto">
          <a:xfrm>
            <a:off x="3900803" y="2571574"/>
            <a:ext cx="4428494" cy="2366124"/>
          </a:xfrm>
          <a:prstGeom prst="rect">
            <a:avLst/>
          </a:prstGeom>
          <a:noFill/>
        </p:spPr>
      </p:pic>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12</a:t>
            </a:fld>
            <a:endParaRPr lang="en-US"/>
          </a:p>
        </p:txBody>
      </p:sp>
      <p:pic>
        <p:nvPicPr>
          <p:cNvPr id="7" name="Picture 2" descr="http://developer.android.com/images/components/recents.png"/>
          <p:cNvPicPr>
            <a:picLocks noChangeAspect="1" noChangeArrowheads="1"/>
          </p:cNvPicPr>
          <p:nvPr/>
        </p:nvPicPr>
        <p:blipFill>
          <a:blip r:embed="rId3" cstate="print"/>
          <a:stretch>
            <a:fillRect/>
          </a:stretch>
        </p:blipFill>
        <p:spPr bwMode="auto">
          <a:xfrm>
            <a:off x="1374278" y="2057400"/>
            <a:ext cx="1910755" cy="3394472"/>
          </a:xfrm>
          <a:prstGeom prst="rect">
            <a:avLst/>
          </a:prstGeom>
          <a:noFill/>
        </p:spPr>
      </p:pic>
    </p:spTree>
    <p:extLst>
      <p:ext uri="{BB962C8B-B14F-4D97-AF65-F5344CB8AC3E}">
        <p14:creationId xmlns:p14="http://schemas.microsoft.com/office/powerpoint/2010/main" val="1910316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В предыдущих лекциях...</a:t>
            </a:r>
            <a:endParaRPr lang="en-US" dirty="0"/>
          </a:p>
        </p:txBody>
      </p:sp>
      <p:sp>
        <p:nvSpPr>
          <p:cNvPr id="4" name="Date Placeholder 3"/>
          <p:cNvSpPr>
            <a:spLocks noGrp="1"/>
          </p:cNvSpPr>
          <p:nvPr>
            <p:ph type="dt" sz="half" idx="10"/>
          </p:nvPr>
        </p:nvSpPr>
        <p:spPr/>
        <p:txBody>
          <a:bodyPr/>
          <a:lstStyle/>
          <a:p>
            <a:pPr>
              <a:defRPr/>
            </a:pPr>
            <a:r>
              <a:rPr lang="ru-RU" smtClean="0"/>
              <a:t>06.12.2018</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13</a:t>
            </a:fld>
            <a:endParaRPr lang="en-US"/>
          </a:p>
        </p:txBody>
      </p:sp>
      <p:pic>
        <p:nvPicPr>
          <p:cNvPr id="57346" name="Picture 2" descr="http://developer.android.com/images/fundamentals/fragments.png"/>
          <p:cNvPicPr>
            <a:picLocks noChangeAspect="1" noChangeArrowheads="1"/>
          </p:cNvPicPr>
          <p:nvPr/>
        </p:nvPicPr>
        <p:blipFill>
          <a:blip r:embed="rId2" cstate="print"/>
          <a:srcRect/>
          <a:stretch>
            <a:fillRect/>
          </a:stretch>
        </p:blipFill>
        <p:spPr bwMode="auto">
          <a:xfrm>
            <a:off x="1601670" y="1916832"/>
            <a:ext cx="5994666" cy="3457638"/>
          </a:xfrm>
          <a:prstGeom prst="rect">
            <a:avLst/>
          </a:prstGeom>
          <a:noFill/>
        </p:spPr>
      </p:pic>
    </p:spTree>
    <p:extLst>
      <p:ext uri="{BB962C8B-B14F-4D97-AF65-F5344CB8AC3E}">
        <p14:creationId xmlns:p14="http://schemas.microsoft.com/office/powerpoint/2010/main" val="3638538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В предыдущих лекциях...</a:t>
            </a:r>
            <a:endParaRPr lang="en-US" dirty="0"/>
          </a:p>
        </p:txBody>
      </p:sp>
      <p:sp>
        <p:nvSpPr>
          <p:cNvPr id="4" name="Date Placeholder 3"/>
          <p:cNvSpPr>
            <a:spLocks noGrp="1"/>
          </p:cNvSpPr>
          <p:nvPr>
            <p:ph type="dt" sz="half" idx="10"/>
          </p:nvPr>
        </p:nvSpPr>
        <p:spPr/>
        <p:txBody>
          <a:bodyPr/>
          <a:lstStyle/>
          <a:p>
            <a:pPr>
              <a:defRPr/>
            </a:pPr>
            <a:r>
              <a:rPr lang="ru-RU" smtClean="0"/>
              <a:t>06.12.2018</a:t>
            </a:r>
            <a:endParaRPr lang="en-US" dirty="0"/>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14</a:t>
            </a:fld>
            <a:endParaRPr lang="en-US"/>
          </a:p>
        </p:txBody>
      </p:sp>
      <p:pic>
        <p:nvPicPr>
          <p:cNvPr id="1026" name="Picture 2" descr="http://developer.android.com/images/fragment_lifecycle.png"/>
          <p:cNvPicPr>
            <a:picLocks noChangeAspect="1" noChangeArrowheads="1"/>
          </p:cNvPicPr>
          <p:nvPr/>
        </p:nvPicPr>
        <p:blipFill>
          <a:blip r:embed="rId2" cstate="print"/>
          <a:srcRect/>
          <a:stretch>
            <a:fillRect/>
          </a:stretch>
        </p:blipFill>
        <p:spPr bwMode="auto">
          <a:xfrm>
            <a:off x="1493659" y="1808821"/>
            <a:ext cx="1375223" cy="3674492"/>
          </a:xfrm>
          <a:prstGeom prst="rect">
            <a:avLst/>
          </a:prstGeom>
          <a:noFill/>
        </p:spPr>
      </p:pic>
      <p:pic>
        <p:nvPicPr>
          <p:cNvPr id="1028" name="Picture 4" descr="http://developer.android.com/images/fragment_lifecycle.png"/>
          <p:cNvPicPr>
            <a:picLocks noChangeAspect="1" noChangeArrowheads="1"/>
          </p:cNvPicPr>
          <p:nvPr/>
        </p:nvPicPr>
        <p:blipFill>
          <a:blip r:embed="rId2" cstate="print"/>
          <a:srcRect b="47340"/>
          <a:stretch>
            <a:fillRect/>
          </a:stretch>
        </p:blipFill>
        <p:spPr bwMode="auto">
          <a:xfrm>
            <a:off x="3221850" y="1862826"/>
            <a:ext cx="2592288" cy="3647471"/>
          </a:xfrm>
          <a:prstGeom prst="rect">
            <a:avLst/>
          </a:prstGeom>
          <a:noFill/>
        </p:spPr>
      </p:pic>
      <p:pic>
        <p:nvPicPr>
          <p:cNvPr id="1030" name="Picture 6" descr="http://developer.android.com/images/fragment_lifecycle.png"/>
          <p:cNvPicPr>
            <a:picLocks noChangeAspect="1" noChangeArrowheads="1"/>
          </p:cNvPicPr>
          <p:nvPr/>
        </p:nvPicPr>
        <p:blipFill>
          <a:blip r:embed="rId2" cstate="print"/>
          <a:srcRect t="44627"/>
          <a:stretch>
            <a:fillRect/>
          </a:stretch>
        </p:blipFill>
        <p:spPr bwMode="auto">
          <a:xfrm>
            <a:off x="5328084" y="1754814"/>
            <a:ext cx="2672916" cy="3954611"/>
          </a:xfrm>
          <a:prstGeom prst="rect">
            <a:avLst/>
          </a:prstGeom>
          <a:noFill/>
        </p:spPr>
      </p:pic>
    </p:spTree>
    <p:extLst>
      <p:ext uri="{BB962C8B-B14F-4D97-AF65-F5344CB8AC3E}">
        <p14:creationId xmlns:p14="http://schemas.microsoft.com/office/powerpoint/2010/main" val="1394589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875" y="2540199"/>
            <a:ext cx="4286250" cy="2636044"/>
          </a:xfrm>
        </p:spPr>
      </p:pic>
      <p:sp>
        <p:nvSpPr>
          <p:cNvPr id="5" name="TextBox 4"/>
          <p:cNvSpPr txBox="1"/>
          <p:nvPr/>
        </p:nvSpPr>
        <p:spPr>
          <a:xfrm>
            <a:off x="6715125" y="4431138"/>
            <a:ext cx="646331" cy="369332"/>
          </a:xfrm>
          <a:prstGeom prst="rect">
            <a:avLst/>
          </a:prstGeom>
          <a:noFill/>
        </p:spPr>
        <p:txBody>
          <a:bodyPr wrap="none" rtlCol="0">
            <a:spAutoFit/>
          </a:bodyPr>
          <a:lstStyle/>
          <a:p>
            <a:r>
              <a:rPr lang="en-US" dirty="0" smtClean="0"/>
              <a:t>70%</a:t>
            </a:r>
            <a:endParaRPr lang="ru-RU" dirty="0"/>
          </a:p>
        </p:txBody>
      </p:sp>
      <p:sp>
        <p:nvSpPr>
          <p:cNvPr id="6" name="TextBox 5"/>
          <p:cNvSpPr txBox="1"/>
          <p:nvPr/>
        </p:nvSpPr>
        <p:spPr>
          <a:xfrm>
            <a:off x="6715125" y="3686034"/>
            <a:ext cx="646331" cy="369332"/>
          </a:xfrm>
          <a:prstGeom prst="rect">
            <a:avLst/>
          </a:prstGeom>
          <a:noFill/>
        </p:spPr>
        <p:txBody>
          <a:bodyPr wrap="none" rtlCol="0">
            <a:spAutoFit/>
          </a:bodyPr>
          <a:lstStyle/>
          <a:p>
            <a:r>
              <a:rPr lang="en-US" dirty="0" smtClean="0"/>
              <a:t>20%</a:t>
            </a:r>
            <a:endParaRPr lang="ru-RU" dirty="0"/>
          </a:p>
        </p:txBody>
      </p:sp>
      <p:sp>
        <p:nvSpPr>
          <p:cNvPr id="7" name="TextBox 6"/>
          <p:cNvSpPr txBox="1"/>
          <p:nvPr/>
        </p:nvSpPr>
        <p:spPr>
          <a:xfrm>
            <a:off x="6715125" y="2940930"/>
            <a:ext cx="646331" cy="369332"/>
          </a:xfrm>
          <a:prstGeom prst="rect">
            <a:avLst/>
          </a:prstGeom>
          <a:noFill/>
        </p:spPr>
        <p:txBody>
          <a:bodyPr wrap="none" rtlCol="0">
            <a:spAutoFit/>
          </a:bodyPr>
          <a:lstStyle/>
          <a:p>
            <a:r>
              <a:rPr lang="en-US" dirty="0" smtClean="0"/>
              <a:t>10%</a:t>
            </a:r>
            <a:endParaRPr lang="ru-RU" dirty="0"/>
          </a:p>
        </p:txBody>
      </p:sp>
      <p:sp>
        <p:nvSpPr>
          <p:cNvPr id="8" name="Left Brace 7"/>
          <p:cNvSpPr/>
          <p:nvPr/>
        </p:nvSpPr>
        <p:spPr>
          <a:xfrm>
            <a:off x="2072171" y="2540199"/>
            <a:ext cx="188071" cy="1422835"/>
          </a:xfrm>
          <a:prstGeom prst="leftBrace">
            <a:avLst>
              <a:gd name="adj1" fmla="val 53789"/>
              <a:gd name="adj2" fmla="val 2556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 name="TextBox 8"/>
          <p:cNvSpPr txBox="1"/>
          <p:nvPr/>
        </p:nvSpPr>
        <p:spPr>
          <a:xfrm>
            <a:off x="582441" y="2594682"/>
            <a:ext cx="1967205" cy="646331"/>
          </a:xfrm>
          <a:prstGeom prst="rect">
            <a:avLst/>
          </a:prstGeom>
          <a:noFill/>
        </p:spPr>
        <p:txBody>
          <a:bodyPr wrap="none" rtlCol="0">
            <a:spAutoFit/>
          </a:bodyPr>
          <a:lstStyle/>
          <a:p>
            <a:r>
              <a:rPr lang="en-US" dirty="0" smtClean="0"/>
              <a:t>Instrumented</a:t>
            </a:r>
          </a:p>
          <a:p>
            <a:r>
              <a:rPr lang="en-US" dirty="0" smtClean="0"/>
              <a:t>(device/emulator)</a:t>
            </a:r>
            <a:endParaRPr lang="ru-RU" dirty="0"/>
          </a:p>
        </p:txBody>
      </p:sp>
      <p:sp>
        <p:nvSpPr>
          <p:cNvPr id="10" name="Left Brace 9"/>
          <p:cNvSpPr/>
          <p:nvPr/>
        </p:nvSpPr>
        <p:spPr>
          <a:xfrm>
            <a:off x="2294262" y="3340298"/>
            <a:ext cx="182294" cy="1422835"/>
          </a:xfrm>
          <a:prstGeom prst="leftBrace">
            <a:avLst>
              <a:gd name="adj1" fmla="val 71129"/>
              <a:gd name="adj2" fmla="val 7308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TextBox 10"/>
          <p:cNvSpPr txBox="1"/>
          <p:nvPr/>
        </p:nvSpPr>
        <p:spPr>
          <a:xfrm>
            <a:off x="1286456" y="4239466"/>
            <a:ext cx="1261884" cy="369332"/>
          </a:xfrm>
          <a:prstGeom prst="rect">
            <a:avLst/>
          </a:prstGeom>
          <a:noFill/>
        </p:spPr>
        <p:txBody>
          <a:bodyPr wrap="none" rtlCol="0">
            <a:spAutoFit/>
          </a:bodyPr>
          <a:lstStyle/>
          <a:p>
            <a:r>
              <a:rPr lang="en-US" dirty="0" smtClean="0"/>
              <a:t>Local JVM</a:t>
            </a:r>
            <a:endParaRPr lang="ru-RU" dirty="0"/>
          </a:p>
        </p:txBody>
      </p:sp>
      <p:sp>
        <p:nvSpPr>
          <p:cNvPr id="3" name="Date Placeholder 2"/>
          <p:cNvSpPr>
            <a:spLocks noGrp="1"/>
          </p:cNvSpPr>
          <p:nvPr>
            <p:ph type="dt" sz="half" idx="10"/>
          </p:nvPr>
        </p:nvSpPr>
        <p:spPr/>
        <p:txBody>
          <a:bodyPr/>
          <a:lstStyle/>
          <a:p>
            <a:pPr>
              <a:defRPr/>
            </a:pPr>
            <a:r>
              <a:rPr lang="ru-RU" smtClean="0"/>
              <a:t>06.12.2018</a:t>
            </a:r>
            <a:endParaRPr lang="en-US"/>
          </a:p>
        </p:txBody>
      </p:sp>
      <p:sp>
        <p:nvSpPr>
          <p:cNvPr id="12" name="Footer Placeholder 11"/>
          <p:cNvSpPr>
            <a:spLocks noGrp="1"/>
          </p:cNvSpPr>
          <p:nvPr>
            <p:ph type="ftr" sz="quarter" idx="11"/>
          </p:nvPr>
        </p:nvSpPr>
        <p:spPr/>
        <p:txBody>
          <a:bodyPr/>
          <a:lstStyle/>
          <a:p>
            <a:pPr>
              <a:defRPr/>
            </a:pPr>
            <a:r>
              <a:rPr lang="en-US" smtClean="0"/>
              <a:t>Creative Commons Attribution-ShareAlike 3.0</a:t>
            </a:r>
            <a:endParaRPr lang="en-US"/>
          </a:p>
        </p:txBody>
      </p:sp>
      <p:sp>
        <p:nvSpPr>
          <p:cNvPr id="13" name="Slide Number Placeholder 12"/>
          <p:cNvSpPr>
            <a:spLocks noGrp="1"/>
          </p:cNvSpPr>
          <p:nvPr>
            <p:ph type="sldNum" sz="quarter" idx="12"/>
          </p:nvPr>
        </p:nvSpPr>
        <p:spPr/>
        <p:txBody>
          <a:bodyPr/>
          <a:lstStyle/>
          <a:p>
            <a:pPr>
              <a:defRPr/>
            </a:pPr>
            <a:fld id="{813AAD51-F136-4F79-9D4E-C225B868444E}" type="slidenum">
              <a:rPr lang="en-US" smtClean="0"/>
              <a:pPr>
                <a:defRPr/>
              </a:pPr>
              <a:t>15</a:t>
            </a:fld>
            <a:endParaRPr lang="en-US"/>
          </a:p>
        </p:txBody>
      </p:sp>
    </p:spTree>
    <p:extLst>
      <p:ext uri="{BB962C8B-B14F-4D97-AF65-F5344CB8AC3E}">
        <p14:creationId xmlns:p14="http://schemas.microsoft.com/office/powerpoint/2010/main" val="2137688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Broadcast Receivers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16</a:t>
            </a:fld>
            <a:endParaRPr lang="en-US"/>
          </a:p>
        </p:txBody>
      </p:sp>
      <p:sp>
        <p:nvSpPr>
          <p:cNvPr id="9" name="Rectangle 8"/>
          <p:cNvSpPr/>
          <p:nvPr/>
        </p:nvSpPr>
        <p:spPr>
          <a:xfrm>
            <a:off x="467544" y="5229200"/>
            <a:ext cx="8496944" cy="369332"/>
          </a:xfrm>
          <a:prstGeom prst="rect">
            <a:avLst/>
          </a:prstGeom>
        </p:spPr>
        <p:txBody>
          <a:bodyPr wrap="square">
            <a:spAutoFit/>
          </a:bodyPr>
          <a:lstStyle/>
          <a:p>
            <a:r>
              <a:rPr lang="en-US" dirty="0">
                <a:hlinkClick r:id="rId2"/>
              </a:rPr>
              <a:t>https://</a:t>
            </a:r>
            <a:r>
              <a:rPr lang="en-US" dirty="0" smtClean="0">
                <a:hlinkClick r:id="rId2"/>
              </a:rPr>
              <a:t>developer.android.com/guide/components/broadcasts</a:t>
            </a: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Broadcast Receivers</a:t>
            </a:r>
            <a:r>
              <a:rPr lang="ru-RU" dirty="0"/>
              <a:t>: </a:t>
            </a:r>
            <a:r>
              <a:rPr lang="en-US" dirty="0"/>
              <a:t>Basics</a:t>
            </a:r>
          </a:p>
        </p:txBody>
      </p:sp>
      <p:sp>
        <p:nvSpPr>
          <p:cNvPr id="9" name="Content Placeholder 8"/>
          <p:cNvSpPr>
            <a:spLocks noGrp="1"/>
          </p:cNvSpPr>
          <p:nvPr>
            <p:ph idx="1"/>
          </p:nvPr>
        </p:nvSpPr>
        <p:spPr/>
        <p:txBody>
          <a:bodyPr>
            <a:normAutofit fontScale="92500" lnSpcReduction="10000"/>
          </a:bodyPr>
          <a:lstStyle/>
          <a:p>
            <a:r>
              <a:rPr lang="en-US" b="1" dirty="0" smtClean="0"/>
              <a:t>pub-sub pattern</a:t>
            </a:r>
          </a:p>
          <a:p>
            <a:pPr lvl="1"/>
            <a:r>
              <a:rPr lang="en-US" b="1" dirty="0" smtClean="0"/>
              <a:t>Publish/Subscribe</a:t>
            </a:r>
          </a:p>
          <a:p>
            <a:r>
              <a:rPr lang="en-US" b="1" dirty="0" smtClean="0"/>
              <a:t>Android </a:t>
            </a:r>
            <a:r>
              <a:rPr lang="ru-RU" b="1" dirty="0" smtClean="0"/>
              <a:t>посылает </a:t>
            </a:r>
            <a:r>
              <a:rPr lang="en-US" b="1" dirty="0" smtClean="0"/>
              <a:t>Broadcast</a:t>
            </a:r>
            <a:r>
              <a:rPr lang="ru-RU" b="1" dirty="0" smtClean="0"/>
              <a:t>:</a:t>
            </a:r>
            <a:endParaRPr lang="en-US" b="1" dirty="0" smtClean="0"/>
          </a:p>
          <a:p>
            <a:pPr lvl="1"/>
            <a:r>
              <a:rPr lang="en-US" b="1" dirty="0" smtClean="0"/>
              <a:t>ACTION_POWER_CONNECTED</a:t>
            </a:r>
          </a:p>
          <a:p>
            <a:pPr lvl="1"/>
            <a:r>
              <a:rPr lang="en-US" b="1" dirty="0" smtClean="0"/>
              <a:t>ACTION_TIMEZONE_CHANGED</a:t>
            </a:r>
          </a:p>
          <a:p>
            <a:pPr lvl="1"/>
            <a:r>
              <a:rPr lang="en-US" sz="2400" b="1" dirty="0" smtClean="0">
                <a:hlinkClick r:id="rId2"/>
              </a:rPr>
              <a:t>https</a:t>
            </a:r>
            <a:r>
              <a:rPr lang="en-US" sz="2400" b="1" dirty="0">
                <a:hlinkClick r:id="rId2"/>
              </a:rPr>
              <a:t>://</a:t>
            </a:r>
            <a:r>
              <a:rPr lang="en-US" sz="2400" b="1" dirty="0" smtClean="0">
                <a:hlinkClick r:id="rId2"/>
              </a:rPr>
              <a:t>developer.android.com/reference/android/content/Intent#standard-broadcast-actions</a:t>
            </a:r>
            <a:r>
              <a:rPr lang="ru-RU" b="1" dirty="0" smtClean="0"/>
              <a:t> – и т.п.</a:t>
            </a:r>
          </a:p>
          <a:p>
            <a:r>
              <a:rPr lang="ru-RU" b="1" dirty="0" smtClean="0"/>
              <a:t>Приложение может:</a:t>
            </a:r>
          </a:p>
          <a:p>
            <a:pPr lvl="1"/>
            <a:r>
              <a:rPr lang="ru-RU" b="1" dirty="0" smtClean="0"/>
              <a:t>Получать </a:t>
            </a:r>
            <a:r>
              <a:rPr lang="en-US" b="1" dirty="0" smtClean="0"/>
              <a:t>Broadcast</a:t>
            </a:r>
          </a:p>
          <a:p>
            <a:pPr lvl="1"/>
            <a:r>
              <a:rPr lang="ru-RU" b="1" dirty="0" smtClean="0"/>
              <a:t>Посылать </a:t>
            </a:r>
            <a:r>
              <a:rPr lang="en-US" b="1" dirty="0"/>
              <a:t>Broadcast</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17</a:t>
            </a:fld>
            <a:endParaRPr lang="en-US">
              <a:solidFill>
                <a:prstClr val="black">
                  <a:tint val="75000"/>
                </a:prstClr>
              </a:solidFill>
            </a:endParaRPr>
          </a:p>
        </p:txBody>
      </p:sp>
    </p:spTree>
    <p:extLst>
      <p:ext uri="{BB962C8B-B14F-4D97-AF65-F5344CB8AC3E}">
        <p14:creationId xmlns:p14="http://schemas.microsoft.com/office/powerpoint/2010/main" val="2261618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Broadcast Receivers</a:t>
            </a:r>
            <a:r>
              <a:rPr lang="ru-RU" dirty="0"/>
              <a:t>: </a:t>
            </a:r>
            <a:r>
              <a:rPr lang="en-US" dirty="0"/>
              <a:t>Basics</a:t>
            </a:r>
          </a:p>
        </p:txBody>
      </p:sp>
      <p:sp>
        <p:nvSpPr>
          <p:cNvPr id="9" name="Content Placeholder 8"/>
          <p:cNvSpPr>
            <a:spLocks noGrp="1"/>
          </p:cNvSpPr>
          <p:nvPr>
            <p:ph idx="1"/>
          </p:nvPr>
        </p:nvSpPr>
        <p:spPr/>
        <p:txBody>
          <a:bodyPr/>
          <a:lstStyle/>
          <a:p>
            <a:r>
              <a:rPr lang="en-US" b="1" dirty="0"/>
              <a:t>Normal broadcasts</a:t>
            </a:r>
            <a:endParaRPr lang="en-US" dirty="0"/>
          </a:p>
          <a:p>
            <a:pPr lvl="1"/>
            <a:r>
              <a:rPr lang="en-US" dirty="0" err="1">
                <a:hlinkClick r:id="rId2"/>
              </a:rPr>
              <a:t>Context.sendBroadcast</a:t>
            </a:r>
            <a:endParaRPr lang="en-US" dirty="0"/>
          </a:p>
          <a:p>
            <a:pPr lvl="1"/>
            <a:r>
              <a:rPr lang="en-US" dirty="0"/>
              <a:t>All receivers of the broadcast are run in an undefined order, often at the same time.</a:t>
            </a:r>
          </a:p>
          <a:p>
            <a:r>
              <a:rPr lang="en-US" dirty="0"/>
              <a:t> </a:t>
            </a:r>
            <a:r>
              <a:rPr lang="en-US" b="1" dirty="0"/>
              <a:t>Ordered broadcasts</a:t>
            </a:r>
            <a:endParaRPr lang="en-US" dirty="0"/>
          </a:p>
          <a:p>
            <a:pPr lvl="1"/>
            <a:r>
              <a:rPr lang="en-US" dirty="0" err="1">
                <a:hlinkClick r:id="rId2"/>
              </a:rPr>
              <a:t>Context.sendOrderedBroadcast</a:t>
            </a:r>
            <a:endParaRPr lang="en-US" dirty="0"/>
          </a:p>
          <a:p>
            <a:pPr lvl="1"/>
            <a:r>
              <a:rPr lang="en-US" dirty="0"/>
              <a:t>Broadcast </a:t>
            </a:r>
            <a:r>
              <a:rPr lang="ru-RU" dirty="0"/>
              <a:t>передается по цепочке от </a:t>
            </a:r>
            <a:r>
              <a:rPr lang="en-US" dirty="0"/>
              <a:t>receiver </a:t>
            </a:r>
            <a:r>
              <a:rPr lang="ru-RU" dirty="0"/>
              <a:t>к </a:t>
            </a:r>
            <a:r>
              <a:rPr lang="en-US" dirty="0"/>
              <a:t>receiver</a:t>
            </a:r>
            <a:r>
              <a:rPr lang="ru-RU" dirty="0"/>
              <a:t> (возможно прерывать цепочку, менять </a:t>
            </a:r>
            <a:r>
              <a:rPr lang="en-US" dirty="0"/>
              <a:t>result </a:t>
            </a:r>
            <a:r>
              <a:rPr lang="ru-RU"/>
              <a:t>объект)</a:t>
            </a:r>
            <a:endParaRPr lang="en-US"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Broadcast Receivers</a:t>
            </a:r>
            <a:r>
              <a:rPr lang="ru-RU" dirty="0"/>
              <a:t>: Отправка</a:t>
            </a:r>
            <a:br>
              <a:rPr lang="ru-RU" dirty="0"/>
            </a:br>
            <a:r>
              <a:rPr lang="ru-RU" dirty="0"/>
              <a:t>(методы класса </a:t>
            </a:r>
            <a:r>
              <a:rPr lang="en-US" dirty="0"/>
              <a:t>Context</a:t>
            </a:r>
            <a:r>
              <a:rPr lang="ru-RU" dirty="0"/>
              <a:t>)</a:t>
            </a:r>
            <a:endParaRPr lang="en-US" dirty="0"/>
          </a:p>
        </p:txBody>
      </p:sp>
      <p:sp>
        <p:nvSpPr>
          <p:cNvPr id="9" name="Content Placeholder 8"/>
          <p:cNvSpPr>
            <a:spLocks noGrp="1"/>
          </p:cNvSpPr>
          <p:nvPr>
            <p:ph idx="1"/>
          </p:nvPr>
        </p:nvSpPr>
        <p:spPr/>
        <p:txBody>
          <a:bodyPr/>
          <a:lstStyle/>
          <a:p>
            <a:r>
              <a:rPr lang="en-US" dirty="0"/>
              <a:t>public abstract void </a:t>
            </a:r>
            <a:r>
              <a:rPr lang="en-US" b="1" dirty="0" err="1"/>
              <a:t>sendOrderedBroadcast</a:t>
            </a:r>
            <a:r>
              <a:rPr lang="en-US" b="1" dirty="0"/>
              <a:t> </a:t>
            </a:r>
            <a:r>
              <a:rPr lang="en-US" dirty="0"/>
              <a:t>(</a:t>
            </a:r>
            <a:r>
              <a:rPr lang="en-US" dirty="0">
                <a:hlinkClick r:id="rId2"/>
              </a:rPr>
              <a:t>Intent</a:t>
            </a:r>
            <a:r>
              <a:rPr lang="en-US" dirty="0"/>
              <a:t> </a:t>
            </a:r>
            <a:r>
              <a:rPr lang="en-US" dirty="0" err="1"/>
              <a:t>intent</a:t>
            </a:r>
            <a:r>
              <a:rPr lang="en-US" dirty="0"/>
              <a:t>,</a:t>
            </a:r>
            <a:r>
              <a:rPr lang="ru-RU" dirty="0"/>
              <a:t> </a:t>
            </a:r>
            <a:r>
              <a:rPr lang="en-US" dirty="0">
                <a:hlinkClick r:id="rId3"/>
              </a:rPr>
              <a:t>String</a:t>
            </a:r>
            <a:r>
              <a:rPr lang="en-US" dirty="0"/>
              <a:t> </a:t>
            </a:r>
            <a:r>
              <a:rPr lang="en-US" dirty="0" err="1"/>
              <a:t>receiverPermission</a:t>
            </a:r>
            <a:r>
              <a:rPr lang="en-US" dirty="0"/>
              <a:t>)</a:t>
            </a:r>
            <a:endParaRPr lang="ru-RU" dirty="0"/>
          </a:p>
          <a:p>
            <a:r>
              <a:rPr lang="en-US" dirty="0"/>
              <a:t>public abstract void </a:t>
            </a:r>
            <a:r>
              <a:rPr lang="en-US" b="1" dirty="0" err="1"/>
              <a:t>sendBroadcast</a:t>
            </a:r>
            <a:r>
              <a:rPr lang="en-US" b="1" dirty="0"/>
              <a:t> </a:t>
            </a:r>
            <a:r>
              <a:rPr lang="en-US" dirty="0"/>
              <a:t>(</a:t>
            </a:r>
            <a:r>
              <a:rPr lang="en-US" dirty="0">
                <a:hlinkClick r:id="rId2"/>
              </a:rPr>
              <a:t>Intent</a:t>
            </a:r>
            <a:r>
              <a:rPr lang="en-US" dirty="0"/>
              <a:t> </a:t>
            </a:r>
            <a:r>
              <a:rPr lang="en-US" dirty="0" err="1"/>
              <a:t>intent</a:t>
            </a:r>
            <a:r>
              <a:rPr lang="en-US" dirty="0"/>
              <a:t>)</a:t>
            </a:r>
            <a:endParaRPr lang="en-US" b="1" dirty="0"/>
          </a:p>
          <a:p>
            <a:r>
              <a:rPr lang="en-US" dirty="0"/>
              <a:t>public abstract void </a:t>
            </a:r>
            <a:r>
              <a:rPr lang="en-US" b="1" dirty="0" err="1"/>
              <a:t>sendBroadcast</a:t>
            </a:r>
            <a:r>
              <a:rPr lang="en-US" b="1" dirty="0"/>
              <a:t> </a:t>
            </a:r>
            <a:r>
              <a:rPr lang="en-US" dirty="0"/>
              <a:t>(</a:t>
            </a:r>
            <a:r>
              <a:rPr lang="en-US" dirty="0">
                <a:hlinkClick r:id="rId2"/>
              </a:rPr>
              <a:t>Intent</a:t>
            </a:r>
            <a:r>
              <a:rPr lang="en-US" dirty="0"/>
              <a:t> </a:t>
            </a:r>
            <a:r>
              <a:rPr lang="en-US" dirty="0" err="1"/>
              <a:t>intent</a:t>
            </a:r>
            <a:r>
              <a:rPr lang="en-US" dirty="0"/>
              <a:t>,</a:t>
            </a:r>
            <a:r>
              <a:rPr lang="ru-RU" dirty="0"/>
              <a:t> </a:t>
            </a:r>
            <a:r>
              <a:rPr lang="en-US" dirty="0">
                <a:hlinkClick r:id="rId3"/>
              </a:rPr>
              <a:t>String</a:t>
            </a:r>
            <a:r>
              <a:rPr lang="en-US" dirty="0"/>
              <a:t> </a:t>
            </a:r>
            <a:r>
              <a:rPr lang="en-US" dirty="0" err="1"/>
              <a:t>receiverPermission</a:t>
            </a:r>
            <a:r>
              <a:rPr lang="en-US" dirty="0"/>
              <a:t>)</a:t>
            </a:r>
            <a:endParaRPr lang="en-US" b="1" dirty="0"/>
          </a:p>
          <a:p>
            <a:endParaRPr lang="en-US" b="1"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a:p>
        </p:txBody>
      </p:sp>
      <p:sp>
        <p:nvSpPr>
          <p:cNvPr id="4" name="Date Placeholder 3"/>
          <p:cNvSpPr>
            <a:spLocks noGrp="1"/>
          </p:cNvSpPr>
          <p:nvPr>
            <p:ph type="dt" sz="quarter"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B041CE3A-8FE6-4CA7-A195-06B34B4A03B9}" type="slidenum">
              <a:rPr lang="en-US" smtClean="0">
                <a:solidFill>
                  <a:prstClr val="black">
                    <a:tint val="75000"/>
                  </a:prstClr>
                </a:solidFill>
              </a:rPr>
              <a:pPr>
                <a:defRPr/>
              </a:pPr>
              <a:t>2</a:t>
            </a:fld>
            <a:endParaRPr lang="en-US">
              <a:solidFill>
                <a:prstClr val="black">
                  <a:tint val="75000"/>
                </a:prstClr>
              </a:solidFill>
            </a:endParaRPr>
          </a:p>
        </p:txBody>
      </p:sp>
      <p:pic>
        <p:nvPicPr>
          <p:cNvPr id="3078" name="Picture 2"/>
          <p:cNvPicPr>
            <a:picLocks noGrp="1" noChangeAspect="1" noChangeArrowheads="1"/>
          </p:cNvPicPr>
          <p:nvPr>
            <p:ph idx="1"/>
          </p:nvPr>
        </p:nvPicPr>
        <p:blipFill>
          <a:blip r:embed="rId2" cstate="print"/>
          <a:srcRect/>
          <a:stretch>
            <a:fillRect/>
          </a:stretch>
        </p:blipFill>
        <p:spPr>
          <a:xfrm>
            <a:off x="1385889" y="844153"/>
            <a:ext cx="6399610" cy="5123260"/>
          </a:xfrm>
        </p:spPr>
      </p:pic>
    </p:spTree>
    <p:extLst>
      <p:ext uri="{BB962C8B-B14F-4D97-AF65-F5344CB8AC3E}">
        <p14:creationId xmlns:p14="http://schemas.microsoft.com/office/powerpoint/2010/main" val="2996645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BroadcastReceiver</a:t>
            </a:r>
            <a:r>
              <a:rPr lang="en-US" dirty="0"/>
              <a:t/>
            </a:r>
            <a:br>
              <a:rPr lang="en-US" dirty="0"/>
            </a:br>
            <a:r>
              <a:rPr lang="ru-RU" dirty="0"/>
              <a:t>Пример</a:t>
            </a:r>
            <a:endParaRPr lang="en-US"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20</a:t>
            </a:fld>
            <a:endParaRPr lang="en-US"/>
          </a:p>
        </p:txBody>
      </p:sp>
      <p:sp>
        <p:nvSpPr>
          <p:cNvPr id="9" name="Rectangle 2"/>
          <p:cNvSpPr>
            <a:spLocks noChangeArrowheads="1"/>
          </p:cNvSpPr>
          <p:nvPr/>
        </p:nvSpPr>
        <p:spPr bwMode="auto">
          <a:xfrm>
            <a:off x="323528" y="2780928"/>
            <a:ext cx="8463855" cy="2154436"/>
          </a:xfrm>
          <a:prstGeom prst="rect">
            <a:avLst/>
          </a:prstGeom>
          <a:solidFill>
            <a:srgbClr val="EEEEEE"/>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8B"/>
                </a:solidFill>
                <a:effectLst/>
                <a:latin typeface="Consolas" pitchFamily="49" charset="0"/>
                <a:cs typeface="Consolas" pitchFamily="49" charset="0"/>
              </a:rPr>
              <a:t>public</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a:ln>
                  <a:noFill/>
                </a:ln>
                <a:solidFill>
                  <a:srgbClr val="00008B"/>
                </a:solidFill>
                <a:effectLst/>
                <a:latin typeface="Consolas" pitchFamily="49" charset="0"/>
                <a:cs typeface="Consolas" pitchFamily="49" charset="0"/>
              </a:rPr>
              <a:t>class</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err="1">
                <a:ln>
                  <a:noFill/>
                </a:ln>
                <a:solidFill>
                  <a:srgbClr val="2B91AF"/>
                </a:solidFill>
                <a:effectLst/>
                <a:latin typeface="Consolas" pitchFamily="49" charset="0"/>
                <a:cs typeface="Consolas" pitchFamily="49" charset="0"/>
              </a:rPr>
              <a:t>MyBroadcastReceiver</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a:ln>
                  <a:noFill/>
                </a:ln>
                <a:solidFill>
                  <a:srgbClr val="00008B"/>
                </a:solidFill>
                <a:effectLst/>
                <a:latin typeface="Consolas" pitchFamily="49" charset="0"/>
                <a:cs typeface="Consolas" pitchFamily="49" charset="0"/>
              </a:rPr>
              <a:t>extends</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err="1">
                <a:ln>
                  <a:noFill/>
                </a:ln>
                <a:solidFill>
                  <a:srgbClr val="2B91AF"/>
                </a:solidFill>
                <a:effectLst/>
                <a:latin typeface="Consolas" pitchFamily="49" charset="0"/>
                <a:cs typeface="Consolas" pitchFamily="49" charset="0"/>
              </a:rPr>
              <a:t>BroadcastReceiver</a:t>
            </a:r>
            <a:r>
              <a:rPr kumimoji="0" lang="en-US" sz="2000" b="0" i="0" u="none" strike="noStrike" cap="none" normalizeH="0" baseline="0" dirty="0">
                <a:ln>
                  <a:noFill/>
                </a:ln>
                <a:solidFill>
                  <a:srgbClr val="000000"/>
                </a:solidFill>
                <a:effectLst/>
                <a:latin typeface="Consolas" pitchFamily="49" charset="0"/>
                <a:cs typeface="Consolas" pitchFamily="49" charset="0"/>
              </a:rPr>
              <a:t> {</a:t>
            </a:r>
            <a:endParaRPr kumimoji="0" lang="ru-RU" sz="20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ru-RU" sz="2000" dirty="0">
                <a:solidFill>
                  <a:srgbClr val="000000"/>
                </a:solidFill>
                <a:latin typeface="Consolas" pitchFamily="49" charset="0"/>
                <a:cs typeface="Consolas" pitchFamily="49" charset="0"/>
              </a:rPr>
              <a:t>    </a:t>
            </a:r>
            <a:r>
              <a:rPr kumimoji="0" lang="en-US" sz="2000" b="0" i="0" u="none" strike="noStrike" cap="none" normalizeH="0" baseline="0" dirty="0">
                <a:ln>
                  <a:noFill/>
                </a:ln>
                <a:solidFill>
                  <a:srgbClr val="800000"/>
                </a:solidFill>
                <a:effectLst/>
                <a:latin typeface="Consolas" pitchFamily="49" charset="0"/>
                <a:cs typeface="Consolas" pitchFamily="49" charset="0"/>
              </a:rPr>
              <a:t>@Override</a:t>
            </a:r>
            <a:endParaRPr lang="ru-RU" sz="2000" dirty="0">
              <a:solidFill>
                <a:srgbClr val="000000"/>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a:ln>
                  <a:noFill/>
                </a:ln>
                <a:solidFill>
                  <a:srgbClr val="00008B"/>
                </a:solidFill>
                <a:effectLst/>
                <a:latin typeface="Consolas" pitchFamily="49" charset="0"/>
                <a:cs typeface="Consolas" pitchFamily="49" charset="0"/>
              </a:rPr>
              <a:t>public</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a:ln>
                  <a:noFill/>
                </a:ln>
                <a:solidFill>
                  <a:srgbClr val="00008B"/>
                </a:solidFill>
                <a:effectLst/>
                <a:latin typeface="Consolas" pitchFamily="49" charset="0"/>
                <a:cs typeface="Consolas" pitchFamily="49" charset="0"/>
              </a:rPr>
              <a:t>void</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err="1">
                <a:ln>
                  <a:noFill/>
                </a:ln>
                <a:solidFill>
                  <a:srgbClr val="000000"/>
                </a:solidFill>
                <a:effectLst/>
                <a:latin typeface="Consolas" pitchFamily="49" charset="0"/>
                <a:cs typeface="Consolas" pitchFamily="49" charset="0"/>
              </a:rPr>
              <a:t>onReceive</a:t>
            </a:r>
            <a:r>
              <a:rPr kumimoji="0" lang="en-US" sz="2000" b="0" i="0" u="none" strike="noStrike" cap="none" normalizeH="0" baseline="0" dirty="0">
                <a:ln>
                  <a:noFill/>
                </a:ln>
                <a:solidFill>
                  <a:srgbClr val="000000"/>
                </a:solidFill>
                <a:effectLst/>
                <a:latin typeface="Consolas" pitchFamily="49" charset="0"/>
                <a:cs typeface="Consolas" pitchFamily="49" charset="0"/>
              </a:rPr>
              <a:t>(</a:t>
            </a:r>
            <a:r>
              <a:rPr kumimoji="0" lang="en-US" sz="2000" b="0" i="0" u="none" strike="noStrike" cap="none" normalizeH="0" baseline="0" dirty="0">
                <a:ln>
                  <a:noFill/>
                </a:ln>
                <a:solidFill>
                  <a:srgbClr val="2B91AF"/>
                </a:solidFill>
                <a:effectLst/>
                <a:latin typeface="Consolas" pitchFamily="49" charset="0"/>
                <a:cs typeface="Consolas" pitchFamily="49" charset="0"/>
              </a:rPr>
              <a:t>Context</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err="1">
                <a:ln>
                  <a:noFill/>
                </a:ln>
                <a:solidFill>
                  <a:srgbClr val="000000"/>
                </a:solidFill>
                <a:effectLst/>
                <a:latin typeface="Consolas" pitchFamily="49" charset="0"/>
                <a:cs typeface="Consolas" pitchFamily="49" charset="0"/>
              </a:rPr>
              <a:t>context</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a:ln>
                  <a:noFill/>
                </a:ln>
                <a:solidFill>
                  <a:srgbClr val="2B91AF"/>
                </a:solidFill>
                <a:effectLst/>
                <a:latin typeface="Consolas" pitchFamily="49" charset="0"/>
                <a:cs typeface="Consolas" pitchFamily="49" charset="0"/>
              </a:rPr>
              <a:t>Intent</a:t>
            </a:r>
            <a:r>
              <a:rPr kumimoji="0" lang="en-US" sz="2000" b="0" i="0" u="none" strike="noStrike" cap="none" normalizeH="0" baseline="0" dirty="0">
                <a:ln>
                  <a:noFill/>
                </a:ln>
                <a:solidFill>
                  <a:srgbClr val="000000"/>
                </a:solidFill>
                <a:effectLst/>
                <a:latin typeface="Consolas" pitchFamily="49" charset="0"/>
                <a:cs typeface="Consolas" pitchFamily="49" charset="0"/>
              </a:rPr>
              <a:t> </a:t>
            </a:r>
            <a:r>
              <a:rPr kumimoji="0" lang="en-US" sz="2000" b="0" i="0" u="none" strike="noStrike" cap="none" normalizeH="0" baseline="0" dirty="0" err="1">
                <a:ln>
                  <a:noFill/>
                </a:ln>
                <a:solidFill>
                  <a:srgbClr val="000000"/>
                </a:solidFill>
                <a:effectLst/>
                <a:latin typeface="Consolas" pitchFamily="49" charset="0"/>
                <a:cs typeface="Consolas" pitchFamily="49" charset="0"/>
              </a:rPr>
              <a:t>intent</a:t>
            </a:r>
            <a:r>
              <a:rPr kumimoji="0" lang="en-US" sz="2000" b="0" i="0" u="none" strike="noStrike" cap="none" normalizeH="0" baseline="0" dirty="0">
                <a:ln>
                  <a:noFill/>
                </a:ln>
                <a:solidFill>
                  <a:srgbClr val="000000"/>
                </a:solidFill>
                <a:effectLst/>
                <a:latin typeface="Consolas" pitchFamily="49" charset="0"/>
                <a:cs typeface="Consolas" pitchFamily="49" charset="0"/>
              </a:rPr>
              <a:t>) {</a:t>
            </a:r>
            <a:endParaRPr kumimoji="0" lang="ru-RU" sz="20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a:ln>
                  <a:noFill/>
                </a:ln>
                <a:solidFill>
                  <a:srgbClr val="2B91AF"/>
                </a:solidFill>
                <a:effectLst/>
                <a:latin typeface="Consolas" pitchFamily="49" charset="0"/>
                <a:cs typeface="Consolas" pitchFamily="49" charset="0"/>
              </a:rPr>
              <a:t>        </a:t>
            </a:r>
            <a:r>
              <a:rPr kumimoji="0" lang="en-US" sz="2000" b="0" i="0" u="none" strike="noStrike" cap="none" normalizeH="0" baseline="0" dirty="0" err="1">
                <a:ln>
                  <a:noFill/>
                </a:ln>
                <a:solidFill>
                  <a:srgbClr val="2B91AF"/>
                </a:solidFill>
                <a:effectLst/>
                <a:latin typeface="Consolas" pitchFamily="49" charset="0"/>
                <a:cs typeface="Consolas" pitchFamily="49" charset="0"/>
              </a:rPr>
              <a:t>Log</a:t>
            </a:r>
            <a:r>
              <a:rPr kumimoji="0" lang="en-US" sz="2000" b="0" i="0" u="none" strike="noStrike" cap="none" normalizeH="0" baseline="0" dirty="0" err="1">
                <a:ln>
                  <a:noFill/>
                </a:ln>
                <a:solidFill>
                  <a:srgbClr val="000000"/>
                </a:solidFill>
                <a:effectLst/>
                <a:latin typeface="Consolas" pitchFamily="49" charset="0"/>
                <a:cs typeface="Consolas" pitchFamily="49" charset="0"/>
              </a:rPr>
              <a:t>.i</a:t>
            </a:r>
            <a:r>
              <a:rPr kumimoji="0" lang="en-US" sz="2000" b="0" i="0" u="none" strike="noStrike" cap="none" normalizeH="0" baseline="0" dirty="0">
                <a:ln>
                  <a:noFill/>
                </a:ln>
                <a:solidFill>
                  <a:srgbClr val="000000"/>
                </a:solidFill>
                <a:effectLst/>
                <a:latin typeface="Consolas" pitchFamily="49" charset="0"/>
                <a:cs typeface="Consolas" pitchFamily="49" charset="0"/>
              </a:rPr>
              <a:t>(</a:t>
            </a:r>
            <a:r>
              <a:rPr kumimoji="0" lang="en-US" sz="2000" b="0" i="0" u="none" strike="noStrike" cap="none" normalizeH="0" baseline="0" dirty="0" err="1">
                <a:ln>
                  <a:noFill/>
                </a:ln>
                <a:solidFill>
                  <a:srgbClr val="2B91AF"/>
                </a:solidFill>
                <a:effectLst/>
                <a:latin typeface="Consolas" pitchFamily="49" charset="0"/>
                <a:cs typeface="Consolas" pitchFamily="49" charset="0"/>
              </a:rPr>
              <a:t>MyBroadcastReceiver</a:t>
            </a:r>
            <a:r>
              <a:rPr kumimoji="0" lang="en-US" sz="2000" b="0" i="0" u="none" strike="noStrike" cap="none" normalizeH="0" baseline="0" dirty="0" err="1">
                <a:ln>
                  <a:noFill/>
                </a:ln>
                <a:solidFill>
                  <a:srgbClr val="000000"/>
                </a:solidFill>
                <a:effectLst/>
                <a:latin typeface="Consolas" pitchFamily="49" charset="0"/>
                <a:cs typeface="Consolas" pitchFamily="49" charset="0"/>
              </a:rPr>
              <a:t>.</a:t>
            </a:r>
            <a:r>
              <a:rPr kumimoji="0" lang="en-US" sz="2000" b="0" i="0" u="none" strike="noStrike" cap="none" normalizeH="0" baseline="0" dirty="0" err="1">
                <a:ln>
                  <a:noFill/>
                </a:ln>
                <a:solidFill>
                  <a:srgbClr val="00008B"/>
                </a:solidFill>
                <a:effectLst/>
                <a:latin typeface="Consolas" pitchFamily="49" charset="0"/>
                <a:cs typeface="Consolas" pitchFamily="49" charset="0"/>
              </a:rPr>
              <a:t>class</a:t>
            </a:r>
            <a:r>
              <a:rPr kumimoji="0" lang="en-US" sz="2000" b="0" i="0" u="none" strike="noStrike" cap="none" normalizeH="0" baseline="0" dirty="0" err="1">
                <a:ln>
                  <a:noFill/>
                </a:ln>
                <a:solidFill>
                  <a:srgbClr val="000000"/>
                </a:solidFill>
                <a:effectLst/>
                <a:latin typeface="Consolas" pitchFamily="49" charset="0"/>
                <a:cs typeface="Consolas" pitchFamily="49" charset="0"/>
              </a:rPr>
              <a:t>.getSimpleName</a:t>
            </a:r>
            <a:r>
              <a:rPr kumimoji="0" lang="en-US" sz="20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onsolas" pitchFamily="49" charset="0"/>
                <a:cs typeface="Consolas" pitchFamily="49" charset="0"/>
              </a:rPr>
              <a:t>              </a:t>
            </a:r>
            <a:r>
              <a:rPr kumimoji="0" lang="en-US" sz="2000" b="0" i="0" u="none" strike="noStrike" cap="none" normalizeH="0" baseline="0" dirty="0">
                <a:ln>
                  <a:noFill/>
                </a:ln>
                <a:solidFill>
                  <a:srgbClr val="800000"/>
                </a:solidFill>
                <a:effectLst/>
                <a:latin typeface="Consolas" pitchFamily="49" charset="0"/>
                <a:cs typeface="Consolas" pitchFamily="49" charset="0"/>
              </a:rPr>
              <a:t>"received broadcast"</a:t>
            </a:r>
            <a:r>
              <a:rPr kumimoji="0" lang="en-US" sz="2000" b="0" i="0" u="none" strike="noStrike" cap="none" normalizeH="0" baseline="0" dirty="0">
                <a:ln>
                  <a:noFill/>
                </a:ln>
                <a:solidFill>
                  <a:srgbClr val="000000"/>
                </a:solidFill>
                <a:effectLst/>
                <a:latin typeface="Consolas" pitchFamily="49" charset="0"/>
                <a:cs typeface="Consolas" pitchFamily="49" charset="0"/>
              </a:rPr>
              <a:t>);</a:t>
            </a:r>
            <a:endParaRPr kumimoji="0" lang="ru-RU" sz="20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ru-RU" sz="2000" dirty="0">
                <a:solidFill>
                  <a:srgbClr val="000000"/>
                </a:solidFill>
                <a:latin typeface="Consolas" pitchFamily="49" charset="0"/>
                <a:cs typeface="Consolas" pitchFamily="49" charset="0"/>
              </a:rPr>
              <a:t>    </a:t>
            </a:r>
            <a:r>
              <a:rPr kumimoji="0" lang="en-US" sz="2000" b="0" i="0" u="none" strike="noStrike" cap="none" normalizeH="0" baseline="0" dirty="0">
                <a:ln>
                  <a:noFill/>
                </a:ln>
                <a:solidFill>
                  <a:srgbClr val="000000"/>
                </a:solidFill>
                <a:effectLst/>
                <a:latin typeface="Consolas" pitchFamily="49" charset="0"/>
                <a:cs typeface="Consolas" pitchFamily="49" charset="0"/>
              </a:rPr>
              <a:t>}</a:t>
            </a:r>
            <a:endParaRPr kumimoji="0" lang="ru-RU" sz="2000" b="0" i="0" u="none" strike="noStrike" cap="none" normalizeH="0" baseline="0" dirty="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Consolas" pitchFamily="49" charset="0"/>
              </a:rPr>
              <a:t>}</a:t>
            </a:r>
            <a:r>
              <a:rPr kumimoji="0" lang="en-US" sz="1600"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2" name="Rectangle 1"/>
          <p:cNvSpPr/>
          <p:nvPr/>
        </p:nvSpPr>
        <p:spPr>
          <a:xfrm>
            <a:off x="323527" y="1668967"/>
            <a:ext cx="8463855" cy="646331"/>
          </a:xfrm>
          <a:prstGeom prst="rect">
            <a:avLst/>
          </a:prstGeom>
        </p:spPr>
        <p:txBody>
          <a:bodyPr wrap="square">
            <a:spAutoFit/>
          </a:bodyPr>
          <a:lstStyle/>
          <a:p>
            <a:pPr>
              <a:buNone/>
            </a:pPr>
            <a:r>
              <a:rPr lang="en-US" dirty="0" err="1">
                <a:hlinkClick r:id="rId2"/>
              </a:rPr>
              <a:t>java.lang.Object</a:t>
            </a:r>
            <a:endParaRPr lang="en-US" b="1" dirty="0"/>
          </a:p>
          <a:p>
            <a:pPr>
              <a:buNone/>
            </a:pPr>
            <a:r>
              <a:rPr lang="en-US" b="1" dirty="0"/>
              <a:t>	↳</a:t>
            </a:r>
            <a:r>
              <a:rPr lang="en-US" dirty="0" err="1"/>
              <a:t>android.content.BroadcastReceiver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Broadcast Receivers: </a:t>
            </a:r>
            <a:r>
              <a:rPr lang="ru-RU" dirty="0"/>
              <a:t>Регистрация</a:t>
            </a:r>
            <a:endParaRPr lang="en-US" dirty="0"/>
          </a:p>
        </p:txBody>
      </p:sp>
      <p:sp>
        <p:nvSpPr>
          <p:cNvPr id="9" name="Content Placeholder 8"/>
          <p:cNvSpPr>
            <a:spLocks noGrp="1"/>
          </p:cNvSpPr>
          <p:nvPr>
            <p:ph idx="1"/>
          </p:nvPr>
        </p:nvSpPr>
        <p:spPr/>
        <p:txBody>
          <a:bodyPr/>
          <a:lstStyle/>
          <a:p>
            <a:r>
              <a:rPr lang="ru-RU" dirty="0" smtClean="0"/>
              <a:t>Статически*</a:t>
            </a:r>
            <a:endParaRPr lang="en-US" dirty="0"/>
          </a:p>
          <a:p>
            <a:pPr lvl="1"/>
            <a:r>
              <a:rPr lang="en-US" dirty="0">
                <a:hlinkClick r:id="rId2"/>
              </a:rPr>
              <a:t>&lt;receiver&gt;</a:t>
            </a:r>
            <a:r>
              <a:rPr lang="en-US" dirty="0"/>
              <a:t> tag in AndroidManifest.xml</a:t>
            </a:r>
            <a:r>
              <a:rPr lang="en-US" dirty="0" smtClean="0"/>
              <a:t>.</a:t>
            </a:r>
            <a:endParaRPr lang="ru-RU" dirty="0" smtClean="0"/>
          </a:p>
          <a:p>
            <a:r>
              <a:rPr lang="ru-RU" dirty="0"/>
              <a:t>Динамически:</a:t>
            </a:r>
            <a:endParaRPr lang="en-US" dirty="0"/>
          </a:p>
          <a:p>
            <a:pPr lvl="1"/>
            <a:r>
              <a:rPr lang="en-US" dirty="0" err="1">
                <a:hlinkClick r:id="rId3"/>
              </a:rPr>
              <a:t>Context.registerReceiver</a:t>
            </a:r>
            <a:r>
              <a:rPr lang="en-US" dirty="0" smtClean="0">
                <a:hlinkClick r:id="rId3"/>
              </a:rPr>
              <a:t>()</a:t>
            </a:r>
            <a:endParaRPr lang="ru-RU"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Порядок доставки </a:t>
            </a:r>
            <a:r>
              <a:rPr lang="en-US" dirty="0" smtClean="0"/>
              <a:t>Broadcast</a:t>
            </a:r>
            <a:endParaRPr lang="ru-RU" dirty="0"/>
          </a:p>
        </p:txBody>
      </p:sp>
      <p:sp>
        <p:nvSpPr>
          <p:cNvPr id="3" name="Content Placeholder 2"/>
          <p:cNvSpPr>
            <a:spLocks noGrp="1"/>
          </p:cNvSpPr>
          <p:nvPr>
            <p:ph idx="1"/>
          </p:nvPr>
        </p:nvSpPr>
        <p:spPr>
          <a:xfrm>
            <a:off x="457200" y="1628800"/>
            <a:ext cx="8229600" cy="4525963"/>
          </a:xfrm>
        </p:spPr>
        <p:txBody>
          <a:bodyPr/>
          <a:lstStyle/>
          <a:p>
            <a:r>
              <a:rPr lang="en-US" dirty="0" err="1" smtClean="0">
                <a:hlinkClick r:id="rId2"/>
              </a:rPr>
              <a:t>PackageManager.queryBroadcastReceivers</a:t>
            </a:r>
            <a:r>
              <a:rPr lang="en-US" dirty="0"/>
              <a:t>(Intent </a:t>
            </a:r>
            <a:r>
              <a:rPr lang="en-US" dirty="0" err="1"/>
              <a:t>intent</a:t>
            </a:r>
            <a:r>
              <a:rPr lang="en-US" dirty="0"/>
              <a:t>, </a:t>
            </a:r>
            <a:r>
              <a:rPr lang="en-US" dirty="0" err="1"/>
              <a:t>int</a:t>
            </a:r>
            <a:r>
              <a:rPr lang="en-US" dirty="0"/>
              <a:t> flags</a:t>
            </a:r>
            <a:r>
              <a:rPr lang="en-US" dirty="0" smtClean="0"/>
              <a:t>)</a:t>
            </a:r>
          </a:p>
          <a:p>
            <a:pPr lvl="1"/>
            <a:r>
              <a:rPr lang="ru-RU" dirty="0" smtClean="0"/>
              <a:t>Поиск зарегистрированных </a:t>
            </a:r>
            <a:r>
              <a:rPr lang="en-US" dirty="0" err="1" smtClean="0"/>
              <a:t>BroadcastReceivers</a:t>
            </a:r>
            <a:r>
              <a:rPr lang="en-US" dirty="0" smtClean="0"/>
              <a:t>, </a:t>
            </a:r>
            <a:r>
              <a:rPr lang="ru-RU" dirty="0" smtClean="0"/>
              <a:t>способных обработать </a:t>
            </a:r>
            <a:r>
              <a:rPr lang="en-US" dirty="0" smtClean="0"/>
              <a:t>Intent</a:t>
            </a:r>
          </a:p>
          <a:p>
            <a:r>
              <a:rPr lang="ru-RU" dirty="0" smtClean="0"/>
              <a:t>Для каждого совпадения </a:t>
            </a:r>
          </a:p>
          <a:p>
            <a:pPr lvl="1"/>
            <a:r>
              <a:rPr lang="ru-RU" dirty="0" smtClean="0"/>
              <a:t>Запустить приложение, если не запущено*</a:t>
            </a:r>
            <a:endParaRPr lang="en-US" dirty="0" smtClean="0"/>
          </a:p>
          <a:p>
            <a:pPr lvl="1"/>
            <a:r>
              <a:rPr lang="ru-RU" dirty="0" smtClean="0"/>
              <a:t>Выполнить код метода </a:t>
            </a:r>
            <a:r>
              <a:rPr lang="en-US" dirty="0" err="1" smtClean="0"/>
              <a:t>onReceive</a:t>
            </a:r>
            <a:endParaRPr lang="ru-RU" dirty="0" smtClean="0"/>
          </a:p>
          <a:p>
            <a:pPr lvl="1"/>
            <a:r>
              <a:rPr lang="ru-RU" dirty="0" smtClean="0"/>
              <a:t>Завершить приложение, если нет других запущенных компонентов приложения</a:t>
            </a:r>
            <a:endParaRPr lang="ru-RU"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22</a:t>
            </a:fld>
            <a:endParaRPr lang="en-US"/>
          </a:p>
        </p:txBody>
      </p:sp>
    </p:spTree>
    <p:extLst>
      <p:ext uri="{BB962C8B-B14F-4D97-AF65-F5344CB8AC3E}">
        <p14:creationId xmlns:p14="http://schemas.microsoft.com/office/powerpoint/2010/main" val="292828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Регистрация: </a:t>
            </a:r>
            <a:r>
              <a:rPr lang="en-US" dirty="0"/>
              <a:t>&lt;receiver&gt;</a:t>
            </a:r>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23</a:t>
            </a:fld>
            <a:endParaRPr lang="en-US"/>
          </a:p>
        </p:txBody>
      </p:sp>
      <p:sp>
        <p:nvSpPr>
          <p:cNvPr id="31745" name="Rectangle 1"/>
          <p:cNvSpPr>
            <a:spLocks noChangeArrowheads="1"/>
          </p:cNvSpPr>
          <p:nvPr/>
        </p:nvSpPr>
        <p:spPr bwMode="auto">
          <a:xfrm>
            <a:off x="1187624" y="2204864"/>
            <a:ext cx="6924973" cy="2994339"/>
          </a:xfrm>
          <a:prstGeom prst="rect">
            <a:avLst/>
          </a:prstGeom>
          <a:solidFill>
            <a:srgbClr val="F7F7F7"/>
          </a:solidFill>
          <a:ln w="9525">
            <a:noFill/>
            <a:miter lim="800000"/>
            <a:headEnd/>
            <a:tailEnd/>
          </a:ln>
          <a:effectLst/>
        </p:spPr>
        <p:txBody>
          <a:bodyPr vert="horz" wrap="none" lIns="0" tIns="6348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88"/>
                </a:solidFill>
                <a:effectLst/>
                <a:latin typeface="Courier New" pitchFamily="49" charset="0"/>
                <a:cs typeface="Courier New" pitchFamily="49" charset="0"/>
              </a:rPr>
              <a:t>&lt;receiver</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enabled</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["true"</a:t>
            </a:r>
            <a:r>
              <a:rPr kumimoji="0" lang="en-US" sz="2000" b="0" i="0" u="none" strike="noStrike" cap="none" normalizeH="0" baseline="0" dirty="0">
                <a:ln>
                  <a:noFill/>
                </a:ln>
                <a:solidFill>
                  <a:srgbClr val="000000"/>
                </a:solidFill>
                <a:effectLst/>
                <a:latin typeface="Courier New" pitchFamily="49" charset="0"/>
                <a:cs typeface="Courier New" pitchFamily="49" charset="0"/>
              </a:rPr>
              <a:t> | </a:t>
            </a:r>
            <a:r>
              <a:rPr kumimoji="0" lang="en-US" sz="2000" b="0" i="0" u="none" strike="noStrike" cap="none" normalizeH="0" baseline="0" dirty="0">
                <a:ln>
                  <a:noFill/>
                </a:ln>
                <a:solidFill>
                  <a:srgbClr val="880000"/>
                </a:solidFill>
                <a:effectLst/>
                <a:latin typeface="Courier New" pitchFamily="49" charset="0"/>
                <a:cs typeface="Courier New" pitchFamily="49" charset="0"/>
              </a:rPr>
              <a:t>"false"</a:t>
            </a:r>
            <a:r>
              <a:rPr kumimoji="0" lang="en-US" sz="2000" b="0" i="0" u="none" strike="noStrike" cap="none" normalizeH="0" baseline="0" dirty="0">
                <a:ln>
                  <a:noFill/>
                </a:ln>
                <a:solidFill>
                  <a:srgbClr val="000000"/>
                </a:solidFill>
                <a:effectLst/>
                <a:latin typeface="Courier New" pitchFamily="49" charset="0"/>
                <a:cs typeface="Courier New" pitchFamily="49" charset="0"/>
              </a:rPr>
              <a: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exported</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["true"</a:t>
            </a:r>
            <a:r>
              <a:rPr kumimoji="0" lang="en-US" sz="2000" b="0" i="0" u="none" strike="noStrike" cap="none" normalizeH="0" baseline="0" dirty="0">
                <a:ln>
                  <a:noFill/>
                </a:ln>
                <a:solidFill>
                  <a:srgbClr val="000000"/>
                </a:solidFill>
                <a:effectLst/>
                <a:latin typeface="Courier New" pitchFamily="49" charset="0"/>
                <a:cs typeface="Courier New" pitchFamily="49" charset="0"/>
              </a:rPr>
              <a:t> | </a:t>
            </a:r>
            <a:r>
              <a:rPr kumimoji="0" lang="en-US" sz="2000" b="0" i="0" u="none" strike="noStrike" cap="none" normalizeH="0" baseline="0" dirty="0">
                <a:ln>
                  <a:noFill/>
                </a:ln>
                <a:solidFill>
                  <a:srgbClr val="880000"/>
                </a:solidFill>
                <a:effectLst/>
                <a:latin typeface="Courier New" pitchFamily="49" charset="0"/>
                <a:cs typeface="Courier New" pitchFamily="49" charset="0"/>
              </a:rPr>
              <a:t>"false"</a:t>
            </a:r>
            <a:r>
              <a:rPr kumimoji="0" lang="en-US" sz="2000" b="0" i="0" u="none" strike="noStrike" cap="none" normalizeH="0" baseline="0" dirty="0">
                <a:ln>
                  <a:noFill/>
                </a:ln>
                <a:solidFill>
                  <a:srgbClr val="000000"/>
                </a:solidFill>
                <a:effectLst/>
                <a:latin typeface="Courier New" pitchFamily="49" charset="0"/>
                <a:cs typeface="Courier New" pitchFamily="49" charset="0"/>
              </a:rPr>
              <a:t>]</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icon</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err="1">
                <a:ln>
                  <a:noFill/>
                </a:ln>
                <a:solidFill>
                  <a:srgbClr val="880000"/>
                </a:solidFill>
                <a:effectLst/>
                <a:latin typeface="Courier New" pitchFamily="49" charset="0"/>
                <a:cs typeface="Courier New" pitchFamily="49" charset="0"/>
              </a:rPr>
              <a:t>drawable</a:t>
            </a:r>
            <a:r>
              <a:rPr kumimoji="0" lang="en-US" sz="2000" b="0" i="1" u="none" strike="noStrike" cap="none" normalizeH="0" baseline="0" dirty="0">
                <a:ln>
                  <a:noFill/>
                </a:ln>
                <a:solidFill>
                  <a:srgbClr val="880000"/>
                </a:solidFill>
                <a:effectLst/>
                <a:latin typeface="Courier New" pitchFamily="49" charset="0"/>
                <a:cs typeface="Courier New" pitchFamily="49" charset="0"/>
              </a:rPr>
              <a:t> resource</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0" u="none" strike="noStrike" cap="none" normalizeH="0" baseline="0" dirty="0">
                <a:ln>
                  <a:noFill/>
                </a:ln>
                <a:solidFill>
                  <a:srgbClr val="000000"/>
                </a:solidFill>
                <a:effectLst/>
                <a:latin typeface="Courier New" pitchFamily="49" charset="0"/>
                <a:cs typeface="Courier New" pitchFamily="49" charset="0"/>
              </a:rPr>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label</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a:ln>
                  <a:noFill/>
                </a:ln>
                <a:solidFill>
                  <a:srgbClr val="880000"/>
                </a:solidFill>
                <a:effectLst/>
                <a:latin typeface="Courier New" pitchFamily="49" charset="0"/>
                <a:cs typeface="Courier New" pitchFamily="49" charset="0"/>
              </a:rPr>
              <a:t>string resource</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0" u="none" strike="noStrike" cap="none" normalizeH="0" baseline="0" dirty="0">
                <a:ln>
                  <a:noFill/>
                </a:ln>
                <a:solidFill>
                  <a:srgbClr val="000000"/>
                </a:solidFill>
                <a:effectLst/>
                <a:latin typeface="Courier New" pitchFamily="49" charset="0"/>
                <a:cs typeface="Courier New" pitchFamily="49" charset="0"/>
              </a:rPr>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name</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a:ln>
                  <a:noFill/>
                </a:ln>
                <a:solidFill>
                  <a:srgbClr val="880000"/>
                </a:solidFill>
                <a:effectLst/>
                <a:latin typeface="Courier New" pitchFamily="49" charset="0"/>
                <a:cs typeface="Courier New" pitchFamily="49" charset="0"/>
              </a:rPr>
              <a:t>string</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0" u="none" strike="noStrike" cap="none" normalizeH="0" baseline="0" dirty="0">
                <a:ln>
                  <a:noFill/>
                </a:ln>
                <a:solidFill>
                  <a:srgbClr val="000000"/>
                </a:solidFill>
                <a:effectLst/>
                <a:latin typeface="Courier New" pitchFamily="49" charset="0"/>
                <a:cs typeface="Courier New" pitchFamily="49" charset="0"/>
              </a:rPr>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permission</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a:ln>
                  <a:noFill/>
                </a:ln>
                <a:solidFill>
                  <a:srgbClr val="880000"/>
                </a:solidFill>
                <a:effectLst/>
                <a:latin typeface="Courier New" pitchFamily="49" charset="0"/>
                <a:cs typeface="Courier New" pitchFamily="49" charset="0"/>
              </a:rPr>
              <a:t>string</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0" u="none" strike="noStrike" cap="none" normalizeH="0" baseline="0" dirty="0">
                <a:ln>
                  <a:noFill/>
                </a:ln>
                <a:solidFill>
                  <a:srgbClr val="000000"/>
                </a:solidFill>
                <a:effectLst/>
                <a:latin typeface="Courier New" pitchFamily="49" charset="0"/>
                <a:cs typeface="Courier New" pitchFamily="49" charset="0"/>
              </a:rPr>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process</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a:ln>
                  <a:noFill/>
                </a:ln>
                <a:solidFill>
                  <a:srgbClr val="880000"/>
                </a:solidFill>
                <a:effectLst/>
                <a:latin typeface="Courier New" pitchFamily="49" charset="0"/>
                <a:cs typeface="Courier New" pitchFamily="49" charset="0"/>
              </a:rPr>
              <a:t>string</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a:ln>
                  <a:noFill/>
                </a:ln>
                <a:solidFill>
                  <a:srgbClr val="000088"/>
                </a:solidFill>
                <a:effectLst/>
                <a:latin typeface="Courier New" pitchFamily="49" charset="0"/>
                <a:cs typeface="Courier New" pitchFamily="49" charset="0"/>
              </a:rPr>
              <a:t>&gt;</a:t>
            </a:r>
            <a:r>
              <a:rPr kumimoji="0" lang="en-US" sz="2000" b="0" i="0" u="none" strike="noStrike" cap="none" normalizeH="0" baseline="0" dirty="0">
                <a:ln>
                  <a:noFill/>
                </a:ln>
                <a:solidFill>
                  <a:srgbClr val="000000"/>
                </a:solidFill>
                <a:effectLst/>
                <a:latin typeface="Courier New" pitchFamily="49" charset="0"/>
                <a:cs typeface="Courier New" pitchFamily="49" charset="0"/>
              </a:rPr>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 .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88"/>
                </a:solidFill>
                <a:effectLst/>
                <a:latin typeface="Courier New" pitchFamily="49" charset="0"/>
                <a:cs typeface="Courier New" pitchFamily="49" charset="0"/>
              </a:rPr>
              <a:t>&lt;/receiver&gt;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Ordered broadcasts</a:t>
            </a:r>
            <a:r>
              <a:rPr lang="ru-RU" dirty="0"/>
              <a:t>:</a:t>
            </a:r>
            <a:br>
              <a:rPr lang="ru-RU" dirty="0"/>
            </a:br>
            <a:r>
              <a:rPr lang="ru-RU" dirty="0"/>
              <a:t>приоритет</a:t>
            </a:r>
            <a:endParaRPr lang="en-US"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24</a:t>
            </a:fld>
            <a:endParaRPr lang="en-US"/>
          </a:p>
        </p:txBody>
      </p:sp>
      <p:sp>
        <p:nvSpPr>
          <p:cNvPr id="102401" name="Rectangle 1"/>
          <p:cNvSpPr>
            <a:spLocks noChangeArrowheads="1"/>
          </p:cNvSpPr>
          <p:nvPr/>
        </p:nvSpPr>
        <p:spPr bwMode="auto">
          <a:xfrm>
            <a:off x="971600" y="1916832"/>
            <a:ext cx="7232749" cy="1763233"/>
          </a:xfrm>
          <a:prstGeom prst="rect">
            <a:avLst/>
          </a:prstGeom>
          <a:solidFill>
            <a:srgbClr val="F7F7F7"/>
          </a:solidFill>
          <a:ln w="9525">
            <a:noFill/>
            <a:miter lim="800000"/>
            <a:headEnd/>
            <a:tailEnd/>
          </a:ln>
          <a:effectLst/>
        </p:spPr>
        <p:txBody>
          <a:bodyPr vert="horz" wrap="none" lIns="0" tIns="6348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88"/>
                </a:solidFill>
                <a:effectLst/>
                <a:latin typeface="Courier New" pitchFamily="49" charset="0"/>
                <a:cs typeface="Courier New" pitchFamily="49" charset="0"/>
              </a:rPr>
              <a:t>&lt;intent-filter</a:t>
            </a: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icon</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err="1">
                <a:ln>
                  <a:noFill/>
                </a:ln>
                <a:solidFill>
                  <a:srgbClr val="880000"/>
                </a:solidFill>
                <a:effectLst/>
                <a:latin typeface="Courier New" pitchFamily="49" charset="0"/>
                <a:cs typeface="Courier New" pitchFamily="49" charset="0"/>
              </a:rPr>
              <a:t>drawable</a:t>
            </a:r>
            <a:r>
              <a:rPr kumimoji="0" lang="en-US" sz="2000" b="0" i="1" u="none" strike="noStrike" cap="none" normalizeH="0" baseline="0" dirty="0">
                <a:ln>
                  <a:noFill/>
                </a:ln>
                <a:solidFill>
                  <a:srgbClr val="880000"/>
                </a:solidFill>
                <a:effectLst/>
                <a:latin typeface="Courier New" pitchFamily="49" charset="0"/>
                <a:cs typeface="Courier New" pitchFamily="49" charset="0"/>
              </a:rPr>
              <a:t> resource</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0" u="none" strike="noStrike" cap="none" normalizeH="0" baseline="0" dirty="0">
                <a:ln>
                  <a:noFill/>
                </a:ln>
                <a:solidFill>
                  <a:srgbClr val="000000"/>
                </a:solidFill>
                <a:effectLst/>
                <a:latin typeface="Courier New" pitchFamily="49" charset="0"/>
                <a:cs typeface="Courier New" pitchFamily="49" charset="0"/>
              </a:rPr>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0" i="0" u="none" strike="noStrike" cap="none" normalizeH="0" baseline="0" dirty="0" err="1">
                <a:ln>
                  <a:noFill/>
                </a:ln>
                <a:solidFill>
                  <a:srgbClr val="882288"/>
                </a:solidFill>
                <a:effectLst/>
                <a:latin typeface="Courier New" pitchFamily="49" charset="0"/>
                <a:cs typeface="Courier New" pitchFamily="49" charset="0"/>
                <a:hlinkClick r:id="rId2"/>
              </a:rPr>
              <a:t>label</a:t>
            </a:r>
            <a:r>
              <a:rPr kumimoji="0" lang="en-US" sz="2000" b="0" i="0" u="none" strike="noStrike" cap="none" normalizeH="0" baseline="0" dirty="0">
                <a:ln>
                  <a:noFill/>
                </a:ln>
                <a:solidFill>
                  <a:srgbClr val="666600"/>
                </a:solidFill>
                <a:effectLst/>
                <a:latin typeface="Courier New" pitchFamily="49" charset="0"/>
                <a:cs typeface="Courier New" pitchFamily="49" charset="0"/>
              </a:rPr>
              <a:t>=</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1" u="none" strike="noStrike" cap="none" normalizeH="0" baseline="0" dirty="0">
                <a:ln>
                  <a:noFill/>
                </a:ln>
                <a:solidFill>
                  <a:srgbClr val="880000"/>
                </a:solidFill>
                <a:effectLst/>
                <a:latin typeface="Courier New" pitchFamily="49" charset="0"/>
                <a:cs typeface="Courier New" pitchFamily="49" charset="0"/>
              </a:rPr>
              <a:t>string resource</a:t>
            </a:r>
            <a:r>
              <a:rPr kumimoji="0" lang="en-US" sz="2000" b="0" i="0" u="none" strike="noStrike" cap="none" normalizeH="0" baseline="0" dirty="0">
                <a:ln>
                  <a:noFill/>
                </a:ln>
                <a:solidFill>
                  <a:srgbClr val="880000"/>
                </a:solidFill>
                <a:effectLst/>
                <a:latin typeface="Courier New" pitchFamily="49" charset="0"/>
                <a:cs typeface="Courier New" pitchFamily="49" charset="0"/>
              </a:rPr>
              <a:t>"</a:t>
            </a:r>
            <a:r>
              <a:rPr kumimoji="0" lang="en-US" sz="2000" b="0" i="0" u="none" strike="noStrike" cap="none" normalizeH="0" baseline="0" dirty="0">
                <a:ln>
                  <a:noFill/>
                </a:ln>
                <a:solidFill>
                  <a:srgbClr val="000000"/>
                </a:solidFill>
                <a:effectLst/>
                <a:latin typeface="Courier New" pitchFamily="49" charset="0"/>
                <a:cs typeface="Courier New" pitchFamily="49" charset="0"/>
              </a:rPr>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sz="2000" b="1" i="0" u="none" strike="noStrike" cap="none" normalizeH="0" baseline="0" dirty="0" err="1">
                <a:ln>
                  <a:noFill/>
                </a:ln>
                <a:solidFill>
                  <a:srgbClr val="882288"/>
                </a:solidFill>
                <a:effectLst/>
                <a:latin typeface="Courier New" pitchFamily="49" charset="0"/>
                <a:cs typeface="Courier New" pitchFamily="49" charset="0"/>
              </a:rPr>
              <a:t>android:</a:t>
            </a:r>
            <a:r>
              <a:rPr kumimoji="0" lang="en-US" sz="2000" b="1" i="0" u="none" strike="noStrike" cap="none" normalizeH="0" baseline="0" dirty="0" err="1">
                <a:ln>
                  <a:noFill/>
                </a:ln>
                <a:solidFill>
                  <a:srgbClr val="882288"/>
                </a:solidFill>
                <a:effectLst/>
                <a:latin typeface="Courier New" pitchFamily="49" charset="0"/>
                <a:cs typeface="Courier New" pitchFamily="49" charset="0"/>
                <a:hlinkClick r:id="rId2"/>
              </a:rPr>
              <a:t>priority</a:t>
            </a:r>
            <a:r>
              <a:rPr kumimoji="0" lang="en-US" sz="2000" b="1" i="0" u="none" strike="noStrike" cap="none" normalizeH="0" baseline="0" dirty="0">
                <a:ln>
                  <a:noFill/>
                </a:ln>
                <a:solidFill>
                  <a:srgbClr val="666600"/>
                </a:solidFill>
                <a:effectLst/>
                <a:latin typeface="Courier New" pitchFamily="49" charset="0"/>
                <a:cs typeface="Courier New" pitchFamily="49" charset="0"/>
              </a:rPr>
              <a:t>=</a:t>
            </a:r>
            <a:r>
              <a:rPr kumimoji="0" lang="en-US" sz="2000" b="1" i="0" u="none" strike="noStrike" cap="none" normalizeH="0" baseline="0" dirty="0">
                <a:ln>
                  <a:noFill/>
                </a:ln>
                <a:solidFill>
                  <a:srgbClr val="880000"/>
                </a:solidFill>
                <a:effectLst/>
                <a:latin typeface="Courier New" pitchFamily="49" charset="0"/>
                <a:cs typeface="Courier New" pitchFamily="49" charset="0"/>
              </a:rPr>
              <a:t>"</a:t>
            </a:r>
            <a:r>
              <a:rPr kumimoji="0" lang="en-US" sz="2000" b="1" i="1" u="none" strike="noStrike" cap="none" normalizeH="0" baseline="0" dirty="0">
                <a:ln>
                  <a:noFill/>
                </a:ln>
                <a:solidFill>
                  <a:srgbClr val="880000"/>
                </a:solidFill>
                <a:effectLst/>
                <a:latin typeface="Courier New" pitchFamily="49" charset="0"/>
                <a:cs typeface="Courier New" pitchFamily="49" charset="0"/>
              </a:rPr>
              <a:t>integer</a:t>
            </a:r>
            <a:r>
              <a:rPr kumimoji="0" lang="en-US" sz="2000" b="1" i="0" u="none" strike="noStrike" cap="none" normalizeH="0" baseline="0" dirty="0">
                <a:ln>
                  <a:noFill/>
                </a:ln>
                <a:solidFill>
                  <a:srgbClr val="880000"/>
                </a:solidFill>
                <a:effectLst/>
                <a:latin typeface="Courier New" pitchFamily="49" charset="0"/>
                <a:cs typeface="Courier New" pitchFamily="49" charset="0"/>
              </a:rPr>
              <a:t>"</a:t>
            </a:r>
            <a:r>
              <a:rPr kumimoji="0" lang="en-US" sz="2000" b="1" i="0" u="none" strike="noStrike" cap="none" normalizeH="0" baseline="0" dirty="0">
                <a:ln>
                  <a:noFill/>
                </a:ln>
                <a:solidFill>
                  <a:srgbClr val="000000"/>
                </a:solidFill>
                <a:effectLst/>
                <a:latin typeface="Courier New" pitchFamily="49" charset="0"/>
                <a:cs typeface="Courier New" pitchFamily="49" charset="0"/>
              </a:rPr>
              <a:t> </a:t>
            </a:r>
            <a:r>
              <a:rPr kumimoji="0" lang="en-US" sz="2000" b="0" i="0" u="none" strike="noStrike" cap="none" normalizeH="0" baseline="0" dirty="0">
                <a:ln>
                  <a:noFill/>
                </a:ln>
                <a:solidFill>
                  <a:srgbClr val="000088"/>
                </a:solidFill>
                <a:effectLst/>
                <a:latin typeface="Courier New" pitchFamily="49" charset="0"/>
                <a:cs typeface="Courier New" pitchFamily="49" charset="0"/>
              </a:rPr>
              <a:t>&gt;</a:t>
            </a:r>
            <a:r>
              <a:rPr kumimoji="0" lang="en-US" sz="2000" b="0" i="0" u="none" strike="noStrike" cap="none" normalizeH="0" baseline="0" dirty="0">
                <a:ln>
                  <a:noFill/>
                </a:ln>
                <a:solidFill>
                  <a:srgbClr val="000000"/>
                </a:solidFill>
                <a:effectLst/>
                <a:latin typeface="Courier New" pitchFamily="49" charset="0"/>
                <a:cs typeface="Courier New" pitchFamily="49" charset="0"/>
              </a:rPr>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00"/>
                </a:solidFill>
                <a:effectLst/>
                <a:latin typeface="Courier New" pitchFamily="49" charset="0"/>
                <a:cs typeface="Courier New" pitchFamily="49" charset="0"/>
              </a:rPr>
              <a:t>    . . .</a:t>
            </a:r>
            <a:br>
              <a:rPr kumimoji="0" lang="en-US" sz="2000" b="0" i="0" u="none" strike="noStrike" cap="none" normalizeH="0" baseline="0" dirty="0">
                <a:ln>
                  <a:noFill/>
                </a:ln>
                <a:solidFill>
                  <a:srgbClr val="000000"/>
                </a:solidFill>
                <a:effectLst/>
                <a:latin typeface="Courier New" pitchFamily="49" charset="0"/>
                <a:cs typeface="Courier New" pitchFamily="49" charset="0"/>
              </a:rPr>
            </a:br>
            <a:r>
              <a:rPr kumimoji="0" lang="en-US" sz="2000" b="0" i="0" u="none" strike="noStrike" cap="none" normalizeH="0" baseline="0" dirty="0">
                <a:ln>
                  <a:noFill/>
                </a:ln>
                <a:solidFill>
                  <a:srgbClr val="000088"/>
                </a:solidFill>
                <a:effectLst/>
                <a:latin typeface="Courier New" pitchFamily="49" charset="0"/>
                <a:cs typeface="Courier New" pitchFamily="49" charset="0"/>
              </a:rPr>
              <a:t>&lt;/intent-filter&gt;</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10" name="TextBox 9"/>
          <p:cNvSpPr txBox="1"/>
          <p:nvPr/>
        </p:nvSpPr>
        <p:spPr>
          <a:xfrm>
            <a:off x="1331640" y="4221088"/>
            <a:ext cx="5198090" cy="646331"/>
          </a:xfrm>
          <a:prstGeom prst="rect">
            <a:avLst/>
          </a:prstGeom>
          <a:noFill/>
        </p:spPr>
        <p:txBody>
          <a:bodyPr wrap="none" rtlCol="0">
            <a:spAutoFit/>
          </a:bodyPr>
          <a:lstStyle/>
          <a:p>
            <a:r>
              <a:rPr lang="en-US" dirty="0"/>
              <a:t>-1000 &lt;= priority &lt;= 1000</a:t>
            </a:r>
          </a:p>
          <a:p>
            <a:r>
              <a:rPr lang="ru-RU" dirty="0"/>
              <a:t>Чем большее значение тем больше приоритет</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a:t>Регистрация: </a:t>
            </a:r>
            <a:r>
              <a:rPr lang="en-US" dirty="0" err="1"/>
              <a:t>Context.registerReceiver</a:t>
            </a:r>
            <a:endParaRPr lang="en-US"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25</a:t>
            </a:fld>
            <a:endParaRPr lang="en-US"/>
          </a:p>
        </p:txBody>
      </p:sp>
      <p:sp>
        <p:nvSpPr>
          <p:cNvPr id="8" name="Content Placeholder 7"/>
          <p:cNvSpPr>
            <a:spLocks noGrp="1"/>
          </p:cNvSpPr>
          <p:nvPr>
            <p:ph idx="1"/>
          </p:nvPr>
        </p:nvSpPr>
        <p:spPr/>
        <p:txBody>
          <a:bodyPr/>
          <a:lstStyle/>
          <a:p>
            <a:r>
              <a:rPr lang="en-US" dirty="0"/>
              <a:t>public abstract </a:t>
            </a:r>
            <a:r>
              <a:rPr lang="en-US" dirty="0">
                <a:hlinkClick r:id="rId2"/>
              </a:rPr>
              <a:t>Intent</a:t>
            </a:r>
            <a:r>
              <a:rPr lang="en-US" dirty="0"/>
              <a:t> </a:t>
            </a:r>
            <a:r>
              <a:rPr lang="en-US" b="1" dirty="0" err="1"/>
              <a:t>registerReceiver</a:t>
            </a:r>
            <a:r>
              <a:rPr lang="en-US" b="1" dirty="0"/>
              <a:t> </a:t>
            </a:r>
            <a:r>
              <a:rPr lang="en-US" dirty="0"/>
              <a:t>(</a:t>
            </a:r>
            <a:r>
              <a:rPr lang="en-US" dirty="0" err="1">
                <a:hlinkClick r:id="rId3"/>
              </a:rPr>
              <a:t>BroadcastReceiver</a:t>
            </a:r>
            <a:r>
              <a:rPr lang="en-US" dirty="0"/>
              <a:t> receiver, </a:t>
            </a:r>
            <a:r>
              <a:rPr lang="en-US" dirty="0" err="1">
                <a:hlinkClick r:id="rId4"/>
              </a:rPr>
              <a:t>IntentFilter</a:t>
            </a:r>
            <a:r>
              <a:rPr lang="en-US" dirty="0"/>
              <a:t> filter</a:t>
            </a:r>
            <a:r>
              <a:rPr lang="en-US" dirty="0" smtClean="0"/>
              <a:t>)</a:t>
            </a:r>
          </a:p>
          <a:p>
            <a:r>
              <a:rPr lang="en-US" dirty="0"/>
              <a:t>public abstract void</a:t>
            </a:r>
            <a:r>
              <a:rPr lang="en-US" b="1" dirty="0"/>
              <a:t> </a:t>
            </a:r>
            <a:r>
              <a:rPr lang="en-US" b="1" dirty="0" err="1"/>
              <a:t>unregisterReceiver</a:t>
            </a:r>
            <a:r>
              <a:rPr lang="en-US" b="1" dirty="0"/>
              <a:t> </a:t>
            </a:r>
            <a:r>
              <a:rPr lang="en-US" dirty="0"/>
              <a:t>(</a:t>
            </a:r>
            <a:r>
              <a:rPr lang="en-US" dirty="0" err="1"/>
              <a:t>BroadcastReceiver</a:t>
            </a:r>
            <a:r>
              <a:rPr lang="en-US" dirty="0"/>
              <a:t> receiver)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ru-RU" dirty="0" smtClean="0"/>
              <a:t>*Ограничения на </a:t>
            </a:r>
            <a:r>
              <a:rPr lang="en-US" dirty="0" smtClean="0"/>
              <a:t>Implicit Broadcasts (API 26+, Android 8.0)</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26</a:t>
            </a:fld>
            <a:endParaRPr lang="en-US">
              <a:solidFill>
                <a:prstClr val="black">
                  <a:tint val="75000"/>
                </a:prstClr>
              </a:solidFill>
            </a:endParaRPr>
          </a:p>
        </p:txBody>
      </p:sp>
      <p:sp>
        <p:nvSpPr>
          <p:cNvPr id="8" name="Content Placeholder 7"/>
          <p:cNvSpPr>
            <a:spLocks noGrp="1"/>
          </p:cNvSpPr>
          <p:nvPr>
            <p:ph idx="1"/>
          </p:nvPr>
        </p:nvSpPr>
        <p:spPr/>
        <p:txBody>
          <a:bodyPr/>
          <a:lstStyle/>
          <a:p>
            <a:r>
              <a:rPr lang="en-US" dirty="0">
                <a:hlinkClick r:id="rId2"/>
              </a:rPr>
              <a:t>https://</a:t>
            </a:r>
            <a:r>
              <a:rPr lang="en-US" dirty="0" smtClean="0">
                <a:hlinkClick r:id="rId2"/>
              </a:rPr>
              <a:t>developer.android.com/guide/components/broadcast-exceptions.html</a:t>
            </a:r>
            <a:endParaRPr lang="en-US" dirty="0" smtClean="0"/>
          </a:p>
          <a:p>
            <a:r>
              <a:rPr lang="ru-RU" dirty="0" smtClean="0"/>
              <a:t>Ограничения распространяются только на </a:t>
            </a:r>
            <a:r>
              <a:rPr lang="en-US" dirty="0" smtClean="0"/>
              <a:t>Receivers, </a:t>
            </a:r>
            <a:r>
              <a:rPr lang="ru-RU" dirty="0" smtClean="0"/>
              <a:t>объявленные в манифесте.</a:t>
            </a:r>
            <a:endParaRPr lang="en-US" dirty="0"/>
          </a:p>
        </p:txBody>
      </p:sp>
    </p:spTree>
    <p:extLst>
      <p:ext uri="{BB962C8B-B14F-4D97-AF65-F5344CB8AC3E}">
        <p14:creationId xmlns:p14="http://schemas.microsoft.com/office/powerpoint/2010/main" val="3367583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 </a:t>
            </a:r>
            <a:r>
              <a:rPr lang="ru-RU" dirty="0" smtClean="0"/>
              <a:t>внутри приложения</a:t>
            </a:r>
            <a:endParaRPr lang="ru-RU" dirty="0"/>
          </a:p>
        </p:txBody>
      </p:sp>
      <p:sp>
        <p:nvSpPr>
          <p:cNvPr id="3" name="Content Placeholder 2"/>
          <p:cNvSpPr>
            <a:spLocks noGrp="1"/>
          </p:cNvSpPr>
          <p:nvPr>
            <p:ph idx="1"/>
          </p:nvPr>
        </p:nvSpPr>
        <p:spPr/>
        <p:txBody>
          <a:bodyPr/>
          <a:lstStyle/>
          <a:p>
            <a:r>
              <a:rPr lang="en-US" dirty="0" err="1"/>
              <a:t>LocalBroadcastManager</a:t>
            </a:r>
            <a:endParaRPr lang="ru-RU" dirty="0"/>
          </a:p>
          <a:p>
            <a:pPr lvl="1"/>
            <a:r>
              <a:rPr lang="en-US" dirty="0">
                <a:hlinkClick r:id="rId2"/>
              </a:rPr>
              <a:t>http://developer.android.com/reference/android/support/v4/content/LocalBroadcastManager.html</a:t>
            </a:r>
            <a:endParaRPr lang="ru-RU" dirty="0"/>
          </a:p>
          <a:p>
            <a:pPr lvl="1"/>
            <a:r>
              <a:rPr lang="ru-RU" dirty="0"/>
              <a:t>Не </a:t>
            </a:r>
            <a:r>
              <a:rPr lang="en-US" dirty="0"/>
              <a:t>IPC: </a:t>
            </a:r>
            <a:r>
              <a:rPr lang="ru-RU" dirty="0"/>
              <a:t>быстрее и безопаснее</a:t>
            </a:r>
            <a:r>
              <a:rPr lang="en-US" dirty="0"/>
              <a:t> </a:t>
            </a:r>
          </a:p>
          <a:p>
            <a:endParaRPr lang="ru-RU"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27</a:t>
            </a:fld>
            <a:endParaRPr lang="en-US"/>
          </a:p>
        </p:txBody>
      </p:sp>
    </p:spTree>
    <p:extLst>
      <p:ext uri="{BB962C8B-B14F-4D97-AF65-F5344CB8AC3E}">
        <p14:creationId xmlns:p14="http://schemas.microsoft.com/office/powerpoint/2010/main" val="2901427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Android permissions</a:t>
            </a:r>
            <a:endParaRPr lang="ru-RU" dirty="0"/>
          </a:p>
        </p:txBody>
      </p:sp>
      <p:sp>
        <p:nvSpPr>
          <p:cNvPr id="8" name="Text Placeholder 7"/>
          <p:cNvSpPr>
            <a:spLocks noGrp="1"/>
          </p:cNvSpPr>
          <p:nvPr>
            <p:ph type="body" idx="1"/>
          </p:nvPr>
        </p:nvSpPr>
        <p:spPr/>
        <p:txBody>
          <a:bodyPr/>
          <a:lstStyle/>
          <a:p>
            <a:endParaRPr lang="ru-RU"/>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28</a:t>
            </a:fld>
            <a:endParaRPr lang="en-US"/>
          </a:p>
        </p:txBody>
      </p:sp>
      <p:sp>
        <p:nvSpPr>
          <p:cNvPr id="9" name="Rectangle 8"/>
          <p:cNvSpPr/>
          <p:nvPr/>
        </p:nvSpPr>
        <p:spPr>
          <a:xfrm>
            <a:off x="722313" y="5196959"/>
            <a:ext cx="6858000" cy="369332"/>
          </a:xfrm>
          <a:prstGeom prst="rect">
            <a:avLst/>
          </a:prstGeom>
        </p:spPr>
        <p:txBody>
          <a:bodyPr wrap="square">
            <a:spAutoFit/>
          </a:bodyPr>
          <a:lstStyle/>
          <a:p>
            <a:r>
              <a:rPr lang="ru-RU" dirty="0">
                <a:hlinkClick r:id="rId2"/>
              </a:rPr>
              <a:t>https://</a:t>
            </a:r>
            <a:r>
              <a:rPr lang="ru-RU" dirty="0" smtClean="0">
                <a:hlinkClick r:id="rId2"/>
              </a:rPr>
              <a:t>developer.android.com/guide/topics/permissions/overview</a:t>
            </a:r>
            <a:r>
              <a:rPr lang="en-US" dirty="0" smtClean="0"/>
              <a:t> </a:t>
            </a:r>
            <a:endParaRPr lang="ru-RU" dirty="0"/>
          </a:p>
        </p:txBody>
      </p:sp>
    </p:spTree>
    <p:extLst>
      <p:ext uri="{BB962C8B-B14F-4D97-AF65-F5344CB8AC3E}">
        <p14:creationId xmlns:p14="http://schemas.microsoft.com/office/powerpoint/2010/main" val="1427564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Protection </a:t>
            </a:r>
            <a:r>
              <a:rPr lang="en-US" dirty="0" smtClean="0"/>
              <a:t>levels</a:t>
            </a:r>
            <a:r>
              <a:rPr lang="ru-RU" dirty="0" smtClean="0"/>
              <a:t> (1)</a:t>
            </a:r>
            <a:endParaRPr lang="ru-RU" dirty="0"/>
          </a:p>
        </p:txBody>
      </p:sp>
      <p:sp>
        <p:nvSpPr>
          <p:cNvPr id="8" name="Content Placeholder 7"/>
          <p:cNvSpPr>
            <a:spLocks noGrp="1"/>
          </p:cNvSpPr>
          <p:nvPr>
            <p:ph idx="1"/>
          </p:nvPr>
        </p:nvSpPr>
        <p:spPr/>
        <p:txBody>
          <a:bodyPr/>
          <a:lstStyle/>
          <a:p>
            <a:r>
              <a:rPr lang="en-US" dirty="0"/>
              <a:t>Normal permissions</a:t>
            </a:r>
          </a:p>
          <a:p>
            <a:pPr lvl="1"/>
            <a:r>
              <a:rPr lang="ru-RU" dirty="0" smtClean="0"/>
              <a:t>Автоматически разрешены при установке</a:t>
            </a:r>
          </a:p>
          <a:p>
            <a:pPr lvl="2"/>
            <a:r>
              <a:rPr lang="en-US" dirty="0" smtClean="0"/>
              <a:t>FOREGROUND_SERVICE</a:t>
            </a:r>
            <a:endParaRPr lang="ru-RU" dirty="0" smtClean="0"/>
          </a:p>
          <a:p>
            <a:pPr lvl="2"/>
            <a:r>
              <a:rPr lang="en-US" dirty="0" smtClean="0"/>
              <a:t>SET_WALLPAPER</a:t>
            </a:r>
            <a:endParaRPr lang="ru-RU" dirty="0" smtClean="0"/>
          </a:p>
          <a:p>
            <a:r>
              <a:rPr lang="en-US" dirty="0"/>
              <a:t>Signature </a:t>
            </a:r>
            <a:r>
              <a:rPr lang="en-US" dirty="0" smtClean="0"/>
              <a:t>permissions</a:t>
            </a:r>
            <a:endParaRPr lang="ru-RU" dirty="0" smtClean="0"/>
          </a:p>
          <a:p>
            <a:pPr lvl="1"/>
            <a:r>
              <a:rPr lang="ru-RU" dirty="0" smtClean="0"/>
              <a:t>Разрешены, если приложения подписаны одинаковыми сертификатами</a:t>
            </a:r>
          </a:p>
          <a:p>
            <a:pPr lvl="2"/>
            <a:r>
              <a:rPr lang="en-US" dirty="0" smtClean="0"/>
              <a:t>CLEAR_APP_CACHE</a:t>
            </a:r>
            <a:endParaRPr lang="ru-RU" dirty="0" smtClean="0"/>
          </a:p>
          <a:p>
            <a:endParaRPr lang="ru-RU" dirty="0" smtClean="0"/>
          </a:p>
          <a:p>
            <a:pPr lvl="1"/>
            <a:endParaRPr lang="ru-RU"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29</a:t>
            </a:fld>
            <a:endParaRPr lang="en-US"/>
          </a:p>
        </p:txBody>
      </p:sp>
    </p:spTree>
    <p:extLst>
      <p:ext uri="{BB962C8B-B14F-4D97-AF65-F5344CB8AC3E}">
        <p14:creationId xmlns:p14="http://schemas.microsoft.com/office/powerpoint/2010/main" val="2963020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ru-RU" dirty="0"/>
              <a:t>В предыдущих лекциях...</a:t>
            </a:r>
            <a:endParaRPr lang="en-US" dirty="0"/>
          </a:p>
        </p:txBody>
      </p:sp>
      <p:sp>
        <p:nvSpPr>
          <p:cNvPr id="3" name="Content Placeholder 2"/>
          <p:cNvSpPr>
            <a:spLocks noGrp="1"/>
          </p:cNvSpPr>
          <p:nvPr>
            <p:ph idx="1"/>
          </p:nvPr>
        </p:nvSpPr>
        <p:spPr/>
        <p:txBody>
          <a:bodyPr rtlCol="0">
            <a:normAutofit fontScale="92500" lnSpcReduction="10000"/>
          </a:bodyPr>
          <a:lstStyle/>
          <a:p>
            <a:pPr>
              <a:defRPr/>
            </a:pPr>
            <a:r>
              <a:rPr lang="en-US" dirty="0"/>
              <a:t>Activities</a:t>
            </a:r>
          </a:p>
          <a:p>
            <a:pPr>
              <a:defRPr/>
            </a:pPr>
            <a:r>
              <a:rPr lang="en-US" dirty="0"/>
              <a:t>Services</a:t>
            </a:r>
          </a:p>
          <a:p>
            <a:pPr>
              <a:defRPr/>
            </a:pPr>
            <a:r>
              <a:rPr lang="en-US" dirty="0"/>
              <a:t>Content Providers</a:t>
            </a:r>
          </a:p>
          <a:p>
            <a:pPr>
              <a:defRPr/>
            </a:pPr>
            <a:r>
              <a:rPr lang="en-US" dirty="0"/>
              <a:t>Broadcast Receivers</a:t>
            </a:r>
          </a:p>
          <a:p>
            <a:pPr>
              <a:defRPr/>
            </a:pPr>
            <a:r>
              <a:rPr lang="en-US" dirty="0"/>
              <a:t>Intents</a:t>
            </a:r>
          </a:p>
          <a:p>
            <a:pPr>
              <a:defRPr/>
            </a:pPr>
            <a:endParaRPr lang="en-US" dirty="0"/>
          </a:p>
          <a:p>
            <a:pPr>
              <a:buNone/>
              <a:defRPr/>
            </a:pPr>
            <a:r>
              <a:rPr lang="en-US" dirty="0"/>
              <a:t>As a developer we need only to call and extend these already defined classes to use in our application. </a:t>
            </a:r>
          </a:p>
          <a:p>
            <a:pPr>
              <a:defRPr/>
            </a:pPr>
            <a:endParaRPr lang="en-US" dirty="0"/>
          </a:p>
        </p:txBody>
      </p:sp>
      <p:sp>
        <p:nvSpPr>
          <p:cNvPr id="4" name="Slide Number Placeholder 3"/>
          <p:cNvSpPr>
            <a:spLocks noGrp="1"/>
          </p:cNvSpPr>
          <p:nvPr>
            <p:ph type="sldNum" sz="quarter" idx="12"/>
          </p:nvPr>
        </p:nvSpPr>
        <p:spPr/>
        <p:txBody>
          <a:bodyPr/>
          <a:lstStyle/>
          <a:p>
            <a:pPr>
              <a:defRPr/>
            </a:pPr>
            <a:fld id="{D5BBB6DC-B2EF-4352-9832-6BBE926D0EDA}" type="slidenum">
              <a:rPr lang="en-US">
                <a:solidFill>
                  <a:prstClr val="black">
                    <a:tint val="75000"/>
                  </a:prstClr>
                </a:solidFill>
              </a:rPr>
              <a:pPr>
                <a:defRPr/>
              </a:pPr>
              <a:t>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Tree>
    <p:extLst>
      <p:ext uri="{BB962C8B-B14F-4D97-AF65-F5344CB8AC3E}">
        <p14:creationId xmlns:p14="http://schemas.microsoft.com/office/powerpoint/2010/main" val="4142091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Protection </a:t>
            </a:r>
            <a:r>
              <a:rPr lang="en-US" dirty="0" smtClean="0"/>
              <a:t>levels</a:t>
            </a:r>
            <a:r>
              <a:rPr lang="ru-RU" dirty="0" smtClean="0"/>
              <a:t> (2)</a:t>
            </a:r>
            <a:endParaRPr lang="ru-RU" dirty="0"/>
          </a:p>
        </p:txBody>
      </p:sp>
      <p:sp>
        <p:nvSpPr>
          <p:cNvPr id="8" name="Content Placeholder 7"/>
          <p:cNvSpPr>
            <a:spLocks noGrp="1"/>
          </p:cNvSpPr>
          <p:nvPr>
            <p:ph idx="1"/>
          </p:nvPr>
        </p:nvSpPr>
        <p:spPr/>
        <p:txBody>
          <a:bodyPr/>
          <a:lstStyle/>
          <a:p>
            <a:r>
              <a:rPr lang="en-US" dirty="0"/>
              <a:t>Dangerous </a:t>
            </a:r>
            <a:r>
              <a:rPr lang="en-US" dirty="0" smtClean="0"/>
              <a:t>permissions</a:t>
            </a:r>
            <a:endParaRPr lang="ru-RU" dirty="0" smtClean="0"/>
          </a:p>
          <a:p>
            <a:pPr lvl="1"/>
            <a:r>
              <a:rPr lang="ru-RU" dirty="0" smtClean="0"/>
              <a:t>Могут раскрывать информацию о пользователе</a:t>
            </a:r>
          </a:p>
          <a:p>
            <a:pPr lvl="1"/>
            <a:r>
              <a:rPr lang="ru-RU" dirty="0" smtClean="0"/>
              <a:t>Должны быть разрешены пользователем явно</a:t>
            </a:r>
          </a:p>
          <a:p>
            <a:pPr lvl="2"/>
            <a:r>
              <a:rPr lang="ru-RU" dirty="0" smtClean="0"/>
              <a:t>При установке (до </a:t>
            </a:r>
            <a:r>
              <a:rPr lang="en-US" dirty="0" smtClean="0"/>
              <a:t>Android 6.0, API 23)</a:t>
            </a:r>
            <a:endParaRPr lang="ru-RU" dirty="0" smtClean="0"/>
          </a:p>
          <a:p>
            <a:pPr lvl="2"/>
            <a:r>
              <a:rPr lang="ru-RU" dirty="0" smtClean="0"/>
              <a:t>Во время исполнения (</a:t>
            </a:r>
            <a:r>
              <a:rPr lang="en-US" dirty="0"/>
              <a:t>Android 6.0, API </a:t>
            </a:r>
            <a:r>
              <a:rPr lang="en-US" dirty="0" smtClean="0"/>
              <a:t>23</a:t>
            </a:r>
            <a:r>
              <a:rPr lang="ru-RU" dirty="0" smtClean="0"/>
              <a:t> и больше)</a:t>
            </a:r>
          </a:p>
          <a:p>
            <a:r>
              <a:rPr lang="en-US" dirty="0"/>
              <a:t>Special permissions</a:t>
            </a:r>
            <a:endParaRPr lang="ru-RU" dirty="0" smtClean="0"/>
          </a:p>
          <a:p>
            <a:pPr lvl="1"/>
            <a:r>
              <a:rPr lang="en-US" dirty="0" smtClean="0"/>
              <a:t>SYSTEM_ALERT_WINDOW</a:t>
            </a:r>
            <a:endParaRPr lang="ru-RU" dirty="0" smtClean="0"/>
          </a:p>
          <a:p>
            <a:pPr lvl="1"/>
            <a:r>
              <a:rPr lang="en-US" dirty="0"/>
              <a:t>WRITE_SETTINGS</a:t>
            </a:r>
            <a:endParaRPr lang="ru-RU" dirty="0" smtClean="0"/>
          </a:p>
          <a:p>
            <a:pPr lvl="1"/>
            <a:endParaRPr lang="ru-RU"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30</a:t>
            </a:fld>
            <a:endParaRPr lang="en-US"/>
          </a:p>
        </p:txBody>
      </p:sp>
    </p:spTree>
    <p:extLst>
      <p:ext uri="{BB962C8B-B14F-4D97-AF65-F5344CB8AC3E}">
        <p14:creationId xmlns:p14="http://schemas.microsoft.com/office/powerpoint/2010/main" val="1990079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dirty="0" smtClean="0"/>
              <a:t>Пример</a:t>
            </a:r>
            <a:r>
              <a:rPr lang="en-US" dirty="0" smtClean="0"/>
              <a:t> runtime permission request</a:t>
            </a:r>
            <a:r>
              <a:rPr lang="ru-RU" dirty="0" smtClean="0"/>
              <a:t> </a:t>
            </a:r>
            <a:endParaRPr lang="ru-RU" dirty="0"/>
          </a:p>
        </p:txBody>
      </p:sp>
      <p:pic>
        <p:nvPicPr>
          <p:cNvPr id="7170" name="Picture 2" descr="https://developer.android.com/images/permissions/runtime_permission_request_2x.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96330" y="1600200"/>
            <a:ext cx="5351339"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31</a:t>
            </a:fld>
            <a:endParaRPr lang="en-US"/>
          </a:p>
        </p:txBody>
      </p:sp>
    </p:spTree>
    <p:extLst>
      <p:ext uri="{BB962C8B-B14F-4D97-AF65-F5344CB8AC3E}">
        <p14:creationId xmlns:p14="http://schemas.microsoft.com/office/powerpoint/2010/main" val="479791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r>
              <a:rPr lang="en-US" dirty="0"/>
              <a:t> </a:t>
            </a:r>
            <a:r>
              <a:rPr lang="en-US" dirty="0" smtClean="0"/>
              <a:t>install time permission </a:t>
            </a:r>
            <a:r>
              <a:rPr lang="en-US" dirty="0"/>
              <a:t>request</a:t>
            </a:r>
            <a:r>
              <a:rPr lang="ru-RU" dirty="0"/>
              <a:t> </a:t>
            </a:r>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32</a:t>
            </a:fld>
            <a:endParaRPr lang="en-US"/>
          </a:p>
        </p:txBody>
      </p:sp>
      <p:pic>
        <p:nvPicPr>
          <p:cNvPr id="8194" name="Picture 2" descr="https://developer.android.com/images/permissions/install_time_permissions_dialog_2x.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8242" y="1600200"/>
            <a:ext cx="226751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695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 Group</a:t>
            </a:r>
            <a:endParaRPr lang="ru-RU"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91924240"/>
              </p:ext>
            </p:extLst>
          </p:nvPr>
        </p:nvGraphicFramePr>
        <p:xfrm>
          <a:off x="457200" y="1600200"/>
          <a:ext cx="8229600" cy="4511356"/>
        </p:xfrm>
        <a:graphic>
          <a:graphicData uri="http://schemas.openxmlformats.org/drawingml/2006/table">
            <a:tbl>
              <a:tblPr/>
              <a:tblGrid>
                <a:gridCol w="4114800"/>
                <a:gridCol w="4114800"/>
              </a:tblGrid>
              <a:tr h="229453">
                <a:tc>
                  <a:txBody>
                    <a:bodyPr/>
                    <a:lstStyle/>
                    <a:p>
                      <a:pPr algn="l" fontAlgn="ctr"/>
                      <a:r>
                        <a:rPr lang="en-US" sz="1600" b="0" dirty="0">
                          <a:solidFill>
                            <a:srgbClr val="FFFFFF"/>
                          </a:solidFill>
                          <a:effectLst/>
                          <a:latin typeface="Roboto"/>
                        </a:rPr>
                        <a:t>Permission Group</a:t>
                      </a:r>
                    </a:p>
                  </a:txBody>
                  <a:tcPr marL="38242" marR="38242" marT="38242" marB="38242"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600" b="0">
                          <a:solidFill>
                            <a:srgbClr val="FFFFFF"/>
                          </a:solidFill>
                          <a:effectLst/>
                          <a:latin typeface="Roboto"/>
                        </a:rPr>
                        <a:t>Permissions</a:t>
                      </a:r>
                    </a:p>
                  </a:txBody>
                  <a:tcPr marL="38242" marR="38242" marT="38242" marB="38242"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209376">
                <a:tc>
                  <a:txBody>
                    <a:bodyPr/>
                    <a:lstStyle/>
                    <a:p>
                      <a:pPr algn="l" fontAlgn="t"/>
                      <a:r>
                        <a:rPr lang="en-US" sz="1600" u="none" strike="noStrike" dirty="0">
                          <a:solidFill>
                            <a:srgbClr val="039BE5"/>
                          </a:solidFill>
                          <a:effectLst/>
                          <a:hlinkClick r:id="rId2"/>
                        </a:rPr>
                        <a:t>CAMERA</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dirty="0">
                          <a:solidFill>
                            <a:srgbClr val="039BE5"/>
                          </a:solidFill>
                          <a:effectLst/>
                          <a:hlinkClick r:id="rId3"/>
                        </a:rPr>
                        <a:t>CAMERA</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484720">
                <a:tc>
                  <a:txBody>
                    <a:bodyPr/>
                    <a:lstStyle/>
                    <a:p>
                      <a:pPr algn="l" fontAlgn="t"/>
                      <a:r>
                        <a:rPr lang="en-US" sz="1600" u="none" strike="noStrike">
                          <a:solidFill>
                            <a:srgbClr val="039BE5"/>
                          </a:solidFill>
                          <a:effectLst/>
                          <a:hlinkClick r:id="rId4"/>
                        </a:rPr>
                        <a:t>CONTACTS</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dirty="0">
                          <a:solidFill>
                            <a:srgbClr val="039BE5"/>
                          </a:solidFill>
                          <a:effectLst/>
                          <a:hlinkClick r:id="rId5"/>
                        </a:rPr>
                        <a:t>READ_CONTACTS</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6"/>
                        </a:rPr>
                        <a:t>WRITE_CONTACTS</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7"/>
                        </a:rPr>
                        <a:t>GET_ACCOUNTS</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347048">
                <a:tc>
                  <a:txBody>
                    <a:bodyPr/>
                    <a:lstStyle/>
                    <a:p>
                      <a:pPr algn="l" fontAlgn="t"/>
                      <a:r>
                        <a:rPr lang="en-US" sz="1600" u="none" strike="noStrike">
                          <a:solidFill>
                            <a:srgbClr val="039BE5"/>
                          </a:solidFill>
                          <a:effectLst/>
                          <a:hlinkClick r:id="rId8"/>
                        </a:rPr>
                        <a:t>LOCATION</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a:solidFill>
                            <a:srgbClr val="039BE5"/>
                          </a:solidFill>
                          <a:effectLst/>
                          <a:hlinkClick r:id="rId9"/>
                        </a:rPr>
                        <a:t>ACCESS_FINE_LOCATION</a:t>
                      </a:r>
                      <a:endParaRPr lang="en-US" sz="1600">
                        <a:solidFill>
                          <a:srgbClr val="212121"/>
                        </a:solidFill>
                        <a:effectLst/>
                      </a:endParaRPr>
                    </a:p>
                    <a:p>
                      <a:pPr algn="l" fontAlgn="t">
                        <a:buFont typeface="Arial" panose="020B0604020202020204" pitchFamily="34" charset="0"/>
                        <a:buChar char="•"/>
                      </a:pPr>
                      <a:r>
                        <a:rPr lang="en-US" sz="1600" u="none" strike="noStrike">
                          <a:solidFill>
                            <a:srgbClr val="039BE5"/>
                          </a:solidFill>
                          <a:effectLst/>
                          <a:hlinkClick r:id="rId10"/>
                        </a:rPr>
                        <a:t>ACCESS_COARSE_LOCATION</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209376">
                <a:tc>
                  <a:txBody>
                    <a:bodyPr/>
                    <a:lstStyle/>
                    <a:p>
                      <a:pPr algn="l" fontAlgn="t"/>
                      <a:r>
                        <a:rPr lang="en-US" sz="1600" u="none" strike="noStrike">
                          <a:solidFill>
                            <a:srgbClr val="039BE5"/>
                          </a:solidFill>
                          <a:effectLst/>
                          <a:hlinkClick r:id="rId11"/>
                        </a:rPr>
                        <a:t>MICROPHONE</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a:solidFill>
                            <a:srgbClr val="039BE5"/>
                          </a:solidFill>
                          <a:effectLst/>
                          <a:hlinkClick r:id="rId12"/>
                        </a:rPr>
                        <a:t>RECORD_AUDIO</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760063">
                <a:tc>
                  <a:txBody>
                    <a:bodyPr/>
                    <a:lstStyle/>
                    <a:p>
                      <a:pPr algn="l" fontAlgn="t"/>
                      <a:r>
                        <a:rPr lang="en-US" sz="1600" u="none" strike="noStrike" dirty="0">
                          <a:solidFill>
                            <a:srgbClr val="039BE5"/>
                          </a:solidFill>
                          <a:effectLst/>
                          <a:hlinkClick r:id="rId13"/>
                        </a:rPr>
                        <a:t>SMS</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dirty="0">
                          <a:solidFill>
                            <a:srgbClr val="039BE5"/>
                          </a:solidFill>
                          <a:effectLst/>
                          <a:hlinkClick r:id="rId14"/>
                        </a:rPr>
                        <a:t>SEND_SMS</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15"/>
                        </a:rPr>
                        <a:t>RECEIVE_SMS</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16"/>
                        </a:rPr>
                        <a:t>READ_SMS</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17"/>
                        </a:rPr>
                        <a:t>RECEIVE_WAP_PUSH</a:t>
                      </a:r>
                      <a:endParaRPr lang="en-US" sz="1600" dirty="0">
                        <a:solidFill>
                          <a:srgbClr val="212121"/>
                        </a:solidFill>
                        <a:effectLst/>
                      </a:endParaRPr>
                    </a:p>
                    <a:p>
                      <a:pPr algn="l" fontAlgn="t">
                        <a:buFont typeface="Arial" panose="020B0604020202020204" pitchFamily="34" charset="0"/>
                        <a:buChar char="•"/>
                      </a:pPr>
                      <a:r>
                        <a:rPr lang="en-US" sz="1600" u="none" strike="noStrike" dirty="0">
                          <a:solidFill>
                            <a:srgbClr val="039BE5"/>
                          </a:solidFill>
                          <a:effectLst/>
                          <a:hlinkClick r:id="rId18"/>
                        </a:rPr>
                        <a:t>RECEIVE_MMS</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347048">
                <a:tc>
                  <a:txBody>
                    <a:bodyPr/>
                    <a:lstStyle/>
                    <a:p>
                      <a:pPr algn="l" fontAlgn="t"/>
                      <a:r>
                        <a:rPr lang="en-US" sz="1600" u="none" strike="noStrike">
                          <a:solidFill>
                            <a:srgbClr val="039BE5"/>
                          </a:solidFill>
                          <a:effectLst/>
                          <a:hlinkClick r:id="rId19"/>
                        </a:rPr>
                        <a:t>STORAGE</a:t>
                      </a:r>
                      <a:endParaRPr lang="en-US" sz="160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buFont typeface="Arial" panose="020B0604020202020204" pitchFamily="34" charset="0"/>
                        <a:buChar char="•"/>
                      </a:pPr>
                      <a:r>
                        <a:rPr lang="en-US" sz="1600" u="none" strike="noStrike" dirty="0">
                          <a:solidFill>
                            <a:srgbClr val="039BE5"/>
                          </a:solidFill>
                          <a:effectLst/>
                          <a:hlinkClick r:id="rId20"/>
                        </a:rPr>
                        <a:t>READ_EXTERNAL_STORAGE</a:t>
                      </a:r>
                      <a:endParaRPr lang="en-US" sz="1600" dirty="0">
                        <a:solidFill>
                          <a:srgbClr val="212121"/>
                        </a:solidFill>
                        <a:effectLst/>
                      </a:endParaRPr>
                    </a:p>
                    <a:p>
                      <a:pPr algn="l" fontAlgn="t">
                        <a:buFont typeface="Arial" panose="020B0604020202020204" pitchFamily="34" charset="0"/>
                        <a:buChar char="•"/>
                      </a:pPr>
                      <a:r>
                        <a:rPr lang="en-US" sz="1600" u="none" strike="noStrike" dirty="0" smtClean="0">
                          <a:solidFill>
                            <a:srgbClr val="039BE5"/>
                          </a:solidFill>
                          <a:effectLst/>
                          <a:hlinkClick r:id="rId21"/>
                        </a:rPr>
                        <a:t>WRITE_EXTERNAL_STORAGE</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347048">
                <a:tc>
                  <a:txBody>
                    <a:bodyPr/>
                    <a:lstStyle/>
                    <a:p>
                      <a:pPr algn="l" fontAlgn="t"/>
                      <a:r>
                        <a:rPr lang="ru-RU" sz="1600" dirty="0" smtClean="0">
                          <a:solidFill>
                            <a:srgbClr val="212121"/>
                          </a:solidFill>
                          <a:effectLst/>
                        </a:rPr>
                        <a:t>…</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buFont typeface="Arial" panose="020B0604020202020204" pitchFamily="34" charset="0"/>
                        <a:buNone/>
                      </a:pPr>
                      <a:r>
                        <a:rPr lang="ru-RU" sz="1600" dirty="0" smtClean="0">
                          <a:solidFill>
                            <a:srgbClr val="212121"/>
                          </a:solidFill>
                          <a:effectLst/>
                        </a:rPr>
                        <a:t>…</a:t>
                      </a:r>
                      <a:endParaRPr lang="en-US" sz="1600" dirty="0">
                        <a:solidFill>
                          <a:srgbClr val="212121"/>
                        </a:solidFill>
                        <a:effectLst/>
                      </a:endParaRPr>
                    </a:p>
                  </a:txBody>
                  <a:tcPr marL="38242" marR="38242" marT="33462" marB="38242">
                    <a:lnL>
                      <a:noFill/>
                    </a:lnL>
                    <a:lnR>
                      <a:noFill/>
                    </a:lnR>
                    <a:lnT w="9525" cap="flat" cmpd="sng" algn="ctr">
                      <a:solidFill>
                        <a:srgbClr val="CFD8DC"/>
                      </a:solidFill>
                      <a:prstDash val="solid"/>
                      <a:round/>
                      <a:headEnd type="none" w="med" len="med"/>
                      <a:tailEnd type="none" w="med" len="med"/>
                    </a:lnT>
                    <a:lnB>
                      <a:noFill/>
                    </a:lnB>
                    <a:solidFill>
                      <a:srgbClr val="78909C"/>
                    </a:solidFill>
                  </a:tcPr>
                </a:tc>
              </a:tr>
            </a:tbl>
          </a:graphicData>
        </a:graphic>
      </p:graphicFrame>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33</a:t>
            </a:fld>
            <a:endParaRPr lang="en-US"/>
          </a:p>
        </p:txBody>
      </p:sp>
      <p:sp>
        <p:nvSpPr>
          <p:cNvPr id="8" name="Rectangle 7"/>
          <p:cNvSpPr/>
          <p:nvPr/>
        </p:nvSpPr>
        <p:spPr>
          <a:xfrm>
            <a:off x="539552" y="6049287"/>
            <a:ext cx="8334672" cy="369332"/>
          </a:xfrm>
          <a:prstGeom prst="rect">
            <a:avLst/>
          </a:prstGeom>
        </p:spPr>
        <p:txBody>
          <a:bodyPr wrap="square">
            <a:spAutoFit/>
          </a:bodyPr>
          <a:lstStyle/>
          <a:p>
            <a:r>
              <a:rPr lang="ru-RU" dirty="0">
                <a:hlinkClick r:id="rId22"/>
              </a:rPr>
              <a:t>https://</a:t>
            </a:r>
            <a:r>
              <a:rPr lang="ru-RU" dirty="0" smtClean="0">
                <a:hlinkClick r:id="rId22"/>
              </a:rPr>
              <a:t>developer.android.com/guide/topics/permissions/overview#perm-groups</a:t>
            </a:r>
            <a:r>
              <a:rPr lang="ru-RU" dirty="0" smtClean="0"/>
              <a:t> </a:t>
            </a:r>
            <a:endParaRPr lang="ru-RU" dirty="0"/>
          </a:p>
        </p:txBody>
      </p:sp>
    </p:spTree>
    <p:extLst>
      <p:ext uri="{BB962C8B-B14F-4D97-AF65-F5344CB8AC3E}">
        <p14:creationId xmlns:p14="http://schemas.microsoft.com/office/powerpoint/2010/main" val="5004049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a:t>
            </a:r>
            <a:r>
              <a:rPr lang="en-US" dirty="0"/>
              <a:t>Dangerous </a:t>
            </a:r>
            <a:r>
              <a:rPr lang="en-US" dirty="0" smtClean="0"/>
              <a:t>permissions (API 23+)</a:t>
            </a:r>
            <a:endParaRPr lang="en-US" dirty="0"/>
          </a:p>
        </p:txBody>
      </p:sp>
      <p:sp>
        <p:nvSpPr>
          <p:cNvPr id="3" name="Content Placeholder 2"/>
          <p:cNvSpPr>
            <a:spLocks noGrp="1"/>
          </p:cNvSpPr>
          <p:nvPr>
            <p:ph idx="1"/>
          </p:nvPr>
        </p:nvSpPr>
        <p:spPr/>
        <p:txBody>
          <a:bodyPr/>
          <a:lstStyle/>
          <a:p>
            <a:r>
              <a:rPr lang="ru-RU" dirty="0" smtClean="0"/>
              <a:t>Все </a:t>
            </a:r>
            <a:r>
              <a:rPr lang="ru-RU" dirty="0"/>
              <a:t>опасные </a:t>
            </a:r>
            <a:r>
              <a:rPr lang="en-US" dirty="0" smtClean="0"/>
              <a:t>Permissions</a:t>
            </a:r>
            <a:r>
              <a:rPr lang="ru-RU" dirty="0" smtClean="0"/>
              <a:t> должны быть запрошены явно во время исполнения приложения (объявления </a:t>
            </a:r>
            <a:r>
              <a:rPr lang="en-US" dirty="0" smtClean="0"/>
              <a:t>&lt;uses-permissions&gt; </a:t>
            </a:r>
            <a:r>
              <a:rPr lang="ru-RU" dirty="0" smtClean="0"/>
              <a:t>в </a:t>
            </a:r>
            <a:r>
              <a:rPr lang="en-US" dirty="0" err="1" smtClean="0"/>
              <a:t>AndroidManifest</a:t>
            </a:r>
            <a:r>
              <a:rPr lang="en-US" dirty="0" smtClean="0"/>
              <a:t> </a:t>
            </a:r>
            <a:r>
              <a:rPr lang="ru-RU" dirty="0" smtClean="0"/>
              <a:t>не достаточно):</a:t>
            </a:r>
            <a:endParaRPr lang="en-US" dirty="0" smtClean="0"/>
          </a:p>
          <a:p>
            <a:pPr lvl="1"/>
            <a:r>
              <a:rPr lang="en-US" dirty="0" smtClean="0">
                <a:hlinkClick r:id="rId2"/>
              </a:rPr>
              <a:t>https</a:t>
            </a:r>
            <a:r>
              <a:rPr lang="en-US" dirty="0">
                <a:hlinkClick r:id="rId2"/>
              </a:rPr>
              <a:t>://</a:t>
            </a:r>
            <a:r>
              <a:rPr lang="en-US" dirty="0" smtClean="0">
                <a:hlinkClick r:id="rId2"/>
              </a:rPr>
              <a:t>developer.android.com/training/permissions/requesting</a:t>
            </a:r>
            <a:r>
              <a:rPr lang="ru-RU" dirty="0" smtClean="0"/>
              <a:t> </a:t>
            </a:r>
            <a:endParaRPr lang="en-US" dirty="0"/>
          </a:p>
          <a:p>
            <a:pPr lvl="1"/>
            <a:endParaRPr lang="ru-RU" dirty="0"/>
          </a:p>
          <a:p>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34</a:t>
            </a:fld>
            <a:endParaRPr lang="en-US">
              <a:solidFill>
                <a:prstClr val="black">
                  <a:tint val="75000"/>
                </a:prstClr>
              </a:solidFill>
            </a:endParaRPr>
          </a:p>
        </p:txBody>
      </p:sp>
    </p:spTree>
    <p:extLst>
      <p:ext uri="{BB962C8B-B14F-4D97-AF65-F5344CB8AC3E}">
        <p14:creationId xmlns:p14="http://schemas.microsoft.com/office/powerpoint/2010/main" val="10456974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запроса </a:t>
            </a:r>
            <a:r>
              <a:rPr lang="en-US" dirty="0"/>
              <a:t>Dangerous permissions (API 23+)</a:t>
            </a:r>
            <a:r>
              <a:rPr lang="ru-RU" dirty="0" smtClean="0"/>
              <a:t> </a:t>
            </a:r>
            <a:endParaRPr lang="ru-RU"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35</a:t>
            </a:fld>
            <a:endParaRPr lang="en-US"/>
          </a:p>
        </p:txBody>
      </p:sp>
      <p:sp>
        <p:nvSpPr>
          <p:cNvPr id="7" name="Rectangle 1"/>
          <p:cNvSpPr>
            <a:spLocks noChangeArrowheads="1"/>
          </p:cNvSpPr>
          <p:nvPr/>
        </p:nvSpPr>
        <p:spPr bwMode="auto">
          <a:xfrm>
            <a:off x="2552131" y="1667712"/>
            <a:ext cx="4933881" cy="4491654"/>
          </a:xfrm>
          <a:prstGeom prst="rect">
            <a:avLst/>
          </a:prstGeom>
          <a:solidFill>
            <a:schemeClr val="bg1">
              <a:lumMod val="95000"/>
            </a:schemeClr>
          </a:solidFill>
          <a:ln>
            <a:noFill/>
          </a:ln>
          <a:effectLst/>
        </p:spPr>
        <p:txBody>
          <a:bodyPr vert="horz" wrap="none" lIns="-47610" tIns="-61893" rIns="-47610" bIns="-6189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Here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thisActivity</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is</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current</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activity</a:t>
            </a: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err="1" smtClean="0">
                <a:ln>
                  <a:noFill/>
                </a:ln>
                <a:solidFill>
                  <a:srgbClr val="3B78E7"/>
                </a:solidFill>
                <a:effectLst/>
                <a:latin typeface="Roboto Mono"/>
              </a:rPr>
              <a:t>if</a:t>
            </a: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err="1" smtClean="0">
                <a:ln>
                  <a:noFill/>
                </a:ln>
                <a:solidFill>
                  <a:srgbClr val="9C27B0"/>
                </a:solidFill>
                <a:effectLst/>
                <a:latin typeface="Roboto Mono"/>
              </a:rPr>
              <a:t>ContextCompat</a:t>
            </a:r>
            <a:r>
              <a:rPr kumimoji="0" lang="ru-RU" altLang="ru-RU" sz="1200" b="0" i="0" u="none" strike="noStrike" cap="none" normalizeH="0" baseline="0" dirty="0" err="1" smtClean="0">
                <a:ln>
                  <a:noFill/>
                </a:ln>
                <a:solidFill>
                  <a:srgbClr val="37474F"/>
                </a:solidFill>
                <a:effectLst/>
                <a:latin typeface="Roboto Mono"/>
              </a:rPr>
              <a:t>.checkSelfPermission</a:t>
            </a:r>
            <a:r>
              <a:rPr kumimoji="0" lang="ru-RU" altLang="ru-RU" sz="1200" b="0" i="0" u="none" strike="noStrike" cap="none" normalizeH="0" baseline="0" dirty="0" smtClean="0">
                <a:ln>
                  <a:noFill/>
                </a:ln>
                <a:solidFill>
                  <a:srgbClr val="37474F"/>
                </a:solidFill>
                <a:effectLst/>
                <a:latin typeface="Roboto Mono"/>
              </a:rPr>
              <a:t>(</a:t>
            </a:r>
            <a:r>
              <a:rPr kumimoji="0" lang="ru-RU" altLang="ru-RU" sz="1200" b="0" i="0" u="none" strike="noStrike" cap="none" normalizeH="0" baseline="0" dirty="0" err="1" smtClean="0">
                <a:ln>
                  <a:noFill/>
                </a:ln>
                <a:solidFill>
                  <a:srgbClr val="37474F"/>
                </a:solidFill>
                <a:effectLst/>
                <a:latin typeface="Roboto Mono"/>
              </a:rPr>
              <a:t>thisActivity</a:t>
            </a:r>
            <a:r>
              <a:rPr kumimoji="0" lang="ru-RU" altLang="ru-RU" sz="1200" b="0" i="0" u="none" strike="noStrike" cap="none" normalizeH="0" baseline="0" dirty="0" smtClean="0">
                <a:ln>
                  <a:noFill/>
                </a:ln>
                <a:solidFill>
                  <a:srgbClr val="37474F"/>
                </a:solidFill>
                <a:effectLst/>
                <a:latin typeface="Roboto Mono"/>
              </a:rPr>
              <a:t>,</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err="1" smtClean="0">
                <a:ln>
                  <a:noFill/>
                </a:ln>
                <a:solidFill>
                  <a:srgbClr val="9C27B0"/>
                </a:solidFill>
                <a:effectLst/>
                <a:latin typeface="Roboto Mono"/>
              </a:rPr>
              <a:t>Manifest</a:t>
            </a:r>
            <a:r>
              <a:rPr kumimoji="0" lang="ru-RU" altLang="ru-RU" sz="1200" b="0" i="0" u="none" strike="noStrike" cap="none" normalizeH="0" baseline="0" dirty="0" err="1" smtClean="0">
                <a:ln>
                  <a:noFill/>
                </a:ln>
                <a:solidFill>
                  <a:srgbClr val="37474F"/>
                </a:solidFill>
                <a:effectLst/>
                <a:latin typeface="Roboto Mono"/>
              </a:rPr>
              <a:t>.permission.READ_CONTACTS</a:t>
            </a:r>
            <a:r>
              <a:rPr kumimoji="0" lang="ru-RU" altLang="ru-RU" sz="1200" b="0" i="0" u="none" strike="noStrike" cap="none" normalizeH="0" baseline="0" dirty="0" smtClean="0">
                <a:ln>
                  <a:noFill/>
                </a:ln>
                <a:solidFill>
                  <a:srgbClr val="37474F"/>
                </a:solidFill>
                <a:effectLst/>
                <a:latin typeface="Roboto Mono"/>
              </a:rPr>
              <a:t>)</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 </a:t>
            </a:r>
            <a:r>
              <a:rPr kumimoji="0" lang="ru-RU" altLang="ru-RU" sz="1200" b="0" i="0" u="none" strike="noStrike" cap="none" normalizeH="0" baseline="0" dirty="0" err="1" smtClean="0">
                <a:ln>
                  <a:noFill/>
                </a:ln>
                <a:solidFill>
                  <a:srgbClr val="9C27B0"/>
                </a:solidFill>
                <a:effectLst/>
                <a:latin typeface="Roboto Mono"/>
              </a:rPr>
              <a:t>PackageManager</a:t>
            </a:r>
            <a:r>
              <a:rPr kumimoji="0" lang="ru-RU" altLang="ru-RU" sz="1200" b="0" i="0" u="none" strike="noStrike" cap="none" normalizeH="0" baseline="0" dirty="0" err="1" smtClean="0">
                <a:ln>
                  <a:noFill/>
                </a:ln>
                <a:solidFill>
                  <a:srgbClr val="37474F"/>
                </a:solidFill>
                <a:effectLst/>
                <a:latin typeface="Roboto Mono"/>
              </a:rPr>
              <a:t>.PERMISSION_GRANTED</a:t>
            </a:r>
            <a:r>
              <a:rPr kumimoji="0" lang="ru-RU" altLang="ru-RU" sz="1200" b="0" i="0" u="none" strike="noStrike" cap="none" normalizeH="0" baseline="0" dirty="0" smtClean="0">
                <a:ln>
                  <a:noFill/>
                </a:ln>
                <a:solidFill>
                  <a:srgbClr val="37474F"/>
                </a:solidFill>
                <a:effectLst/>
                <a:latin typeface="Roboto Mono"/>
              </a:rPr>
              <a:t>)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Permission</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is</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not</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granted</a:t>
            </a: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Should</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we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show</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an</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explanation</a:t>
            </a:r>
            <a:r>
              <a:rPr kumimoji="0" lang="ru-RU" altLang="ru-RU" sz="1200" b="0" i="0" u="none" strike="noStrike" cap="none" normalizeH="0" baseline="0" dirty="0" smtClean="0">
                <a:ln>
                  <a:noFill/>
                </a:ln>
                <a:solidFill>
                  <a:srgbClr val="D81B60"/>
                </a:solidFill>
                <a:effectLst/>
                <a:latin typeface="Roboto Mono"/>
              </a:rPr>
              <a:t>?</a:t>
            </a: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err="1" smtClean="0">
                <a:ln>
                  <a:noFill/>
                </a:ln>
                <a:solidFill>
                  <a:srgbClr val="3B78E7"/>
                </a:solidFill>
                <a:effectLst/>
                <a:latin typeface="Roboto Mono"/>
              </a:rPr>
              <a:t>if</a:t>
            </a: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err="1" smtClean="0">
                <a:ln>
                  <a:noFill/>
                </a:ln>
                <a:solidFill>
                  <a:srgbClr val="9C27B0"/>
                </a:solidFill>
                <a:effectLst/>
                <a:latin typeface="Roboto Mono"/>
              </a:rPr>
              <a:t>ActivityCompat</a:t>
            </a:r>
            <a:r>
              <a:rPr kumimoji="0" lang="ru-RU" altLang="ru-RU" sz="1200" b="0" i="0" u="none" strike="noStrike" cap="none" normalizeH="0" baseline="0" dirty="0" err="1" smtClean="0">
                <a:ln>
                  <a:noFill/>
                </a:ln>
                <a:solidFill>
                  <a:srgbClr val="37474F"/>
                </a:solidFill>
                <a:effectLst/>
                <a:latin typeface="Roboto Mono"/>
              </a:rPr>
              <a:t>.shouldShowRequestPermissionRationale</a:t>
            </a:r>
            <a:r>
              <a:rPr kumimoji="0" lang="ru-RU" altLang="ru-RU" sz="1200" b="0" i="0" u="none" strike="noStrike" cap="none" normalizeH="0" baseline="0" dirty="0" smtClean="0">
                <a:ln>
                  <a:noFill/>
                </a:ln>
                <a:solidFill>
                  <a:srgbClr val="37474F"/>
                </a:solidFill>
                <a:effectLst/>
                <a:latin typeface="Roboto Mono"/>
              </a:rPr>
              <a:t>(</a:t>
            </a:r>
            <a:r>
              <a:rPr kumimoji="0" lang="ru-RU" altLang="ru-RU" sz="1200" b="0" i="0" u="none" strike="noStrike" cap="none" normalizeH="0" baseline="0" dirty="0" err="1" smtClean="0">
                <a:ln>
                  <a:noFill/>
                </a:ln>
                <a:solidFill>
                  <a:srgbClr val="37474F"/>
                </a:solidFill>
                <a:effectLst/>
                <a:latin typeface="Roboto Mono"/>
              </a:rPr>
              <a:t>thisActivity</a:t>
            </a:r>
            <a:r>
              <a:rPr kumimoji="0" lang="ru-RU" altLang="ru-RU" sz="1200" b="0" i="0" u="none" strike="noStrike" cap="none" normalizeH="0" baseline="0" dirty="0" smtClean="0">
                <a:ln>
                  <a:noFill/>
                </a:ln>
                <a:solidFill>
                  <a:srgbClr val="37474F"/>
                </a:solidFill>
                <a:effectLst/>
                <a:latin typeface="Roboto Mono"/>
              </a:rPr>
              <a:t>,</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err="1" smtClean="0">
                <a:ln>
                  <a:noFill/>
                </a:ln>
                <a:solidFill>
                  <a:srgbClr val="9C27B0"/>
                </a:solidFill>
                <a:effectLst/>
                <a:latin typeface="Roboto Mono"/>
              </a:rPr>
              <a:t>Manifest</a:t>
            </a:r>
            <a:r>
              <a:rPr kumimoji="0" lang="ru-RU" altLang="ru-RU" sz="1200" b="0" i="0" u="none" strike="noStrike" cap="none" normalizeH="0" baseline="0" dirty="0" err="1" smtClean="0">
                <a:ln>
                  <a:noFill/>
                </a:ln>
                <a:solidFill>
                  <a:srgbClr val="37474F"/>
                </a:solidFill>
                <a:effectLst/>
                <a:latin typeface="Roboto Mono"/>
              </a:rPr>
              <a:t>.permission.READ_CONTACTS</a:t>
            </a:r>
            <a:r>
              <a:rPr kumimoji="0" lang="ru-RU" altLang="ru-RU" sz="1200" b="0" i="0" u="none" strike="noStrike" cap="none" normalizeH="0" baseline="0" dirty="0" smtClean="0">
                <a:ln>
                  <a:noFill/>
                </a:ln>
                <a:solidFill>
                  <a:srgbClr val="37474F"/>
                </a:solidFill>
                <a:effectLst/>
                <a:latin typeface="Roboto Mono"/>
              </a:rPr>
              <a:t>))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Show</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an</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explanation</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to</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user</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asynchronously</a:t>
            </a:r>
            <a:r>
              <a:rPr kumimoji="0" lang="ru-RU" altLang="ru-RU" sz="1200" b="0" i="0" u="none" strike="noStrike" cap="none" normalizeH="0" baseline="0" dirty="0" smtClean="0">
                <a:ln>
                  <a:noFill/>
                </a:ln>
                <a:solidFill>
                  <a:srgbClr val="D81B60"/>
                </a:solidFill>
                <a:effectLst/>
                <a:latin typeface="Roboto Mono"/>
              </a:rPr>
              <a:t>* -- </a:t>
            </a:r>
            <a:r>
              <a:rPr kumimoji="0" lang="ru-RU" altLang="ru-RU" sz="1200" b="0" i="0" u="none" strike="noStrike" cap="none" normalizeH="0" baseline="0" dirty="0" err="1" smtClean="0">
                <a:ln>
                  <a:noFill/>
                </a:ln>
                <a:solidFill>
                  <a:srgbClr val="D81B60"/>
                </a:solidFill>
                <a:effectLst/>
                <a:latin typeface="Roboto Mono"/>
              </a:rPr>
              <a:t>don't</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block</a:t>
            </a: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this</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thread</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waiting</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for</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user's</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response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After</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user</a:t>
            </a: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sees</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explanation</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try</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again</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to</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request</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permission</a:t>
            </a:r>
            <a:r>
              <a:rPr kumimoji="0" lang="ru-RU" altLang="ru-RU" sz="1200" b="0" i="0" u="none" strike="noStrike" cap="none" normalizeH="0" baseline="0" dirty="0" smtClean="0">
                <a:ln>
                  <a:noFill/>
                </a:ln>
                <a:solidFill>
                  <a:srgbClr val="D81B60"/>
                </a:solidFill>
                <a:effectLst/>
                <a:latin typeface="Roboto Mono"/>
              </a:rPr>
              <a:t>.</a:t>
            </a: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 </a:t>
            </a:r>
            <a:r>
              <a:rPr kumimoji="0" lang="ru-RU" altLang="ru-RU" sz="1200" b="0" i="0" u="none" strike="noStrike" cap="none" normalizeH="0" baseline="0" dirty="0" err="1" smtClean="0">
                <a:ln>
                  <a:noFill/>
                </a:ln>
                <a:solidFill>
                  <a:srgbClr val="3B78E7"/>
                </a:solidFill>
                <a:effectLst/>
                <a:latin typeface="Roboto Mono"/>
              </a:rPr>
              <a:t>else</a:t>
            </a:r>
            <a:r>
              <a:rPr kumimoji="0" lang="ru-RU" altLang="ru-RU" sz="1200" b="0" i="0" u="none" strike="noStrike" cap="none" normalizeH="0" baseline="0" dirty="0" smtClean="0">
                <a:ln>
                  <a:noFill/>
                </a:ln>
                <a:solidFill>
                  <a:srgbClr val="37474F"/>
                </a:solidFill>
                <a:effectLst/>
                <a:latin typeface="Roboto Mono"/>
              </a:rPr>
              <a:t>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No</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explanation</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needed</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request</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permission</a:t>
            </a: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err="1" smtClean="0">
                <a:ln>
                  <a:noFill/>
                </a:ln>
                <a:solidFill>
                  <a:srgbClr val="9C27B0"/>
                </a:solidFill>
                <a:effectLst/>
                <a:latin typeface="Roboto Mono"/>
              </a:rPr>
              <a:t>ActivityCompat</a:t>
            </a:r>
            <a:r>
              <a:rPr kumimoji="0" lang="ru-RU" altLang="ru-RU" sz="1200" b="0" i="0" u="none" strike="noStrike" cap="none" normalizeH="0" baseline="0" dirty="0" err="1" smtClean="0">
                <a:ln>
                  <a:noFill/>
                </a:ln>
                <a:solidFill>
                  <a:srgbClr val="37474F"/>
                </a:solidFill>
                <a:effectLst/>
                <a:latin typeface="Roboto Mono"/>
              </a:rPr>
              <a:t>.requestPermissions</a:t>
            </a:r>
            <a:r>
              <a:rPr kumimoji="0" lang="ru-RU" altLang="ru-RU" sz="1200" b="0" i="0" u="none" strike="noStrike" cap="none" normalizeH="0" baseline="0" dirty="0" smtClean="0">
                <a:ln>
                  <a:noFill/>
                </a:ln>
                <a:solidFill>
                  <a:srgbClr val="37474F"/>
                </a:solidFill>
                <a:effectLst/>
                <a:latin typeface="Roboto Mono"/>
              </a:rPr>
              <a:t>(</a:t>
            </a:r>
            <a:r>
              <a:rPr kumimoji="0" lang="ru-RU" altLang="ru-RU" sz="1200" b="0" i="0" u="none" strike="noStrike" cap="none" normalizeH="0" baseline="0" dirty="0" err="1" smtClean="0">
                <a:ln>
                  <a:noFill/>
                </a:ln>
                <a:solidFill>
                  <a:srgbClr val="37474F"/>
                </a:solidFill>
                <a:effectLst/>
                <a:latin typeface="Roboto Mono"/>
              </a:rPr>
              <a:t>thisActivity</a:t>
            </a:r>
            <a:r>
              <a:rPr kumimoji="0" lang="ru-RU" altLang="ru-RU" sz="1200" b="0" i="0" u="none" strike="noStrike" cap="none" normalizeH="0" baseline="0" dirty="0" smtClean="0">
                <a:ln>
                  <a:noFill/>
                </a:ln>
                <a:solidFill>
                  <a:srgbClr val="37474F"/>
                </a:solidFill>
                <a:effectLst/>
                <a:latin typeface="Roboto Mono"/>
              </a:rPr>
              <a:t>,</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err="1" smtClean="0">
                <a:ln>
                  <a:noFill/>
                </a:ln>
                <a:solidFill>
                  <a:srgbClr val="3B78E7"/>
                </a:solidFill>
                <a:effectLst/>
                <a:latin typeface="Roboto Mono"/>
              </a:rPr>
              <a:t>new</a:t>
            </a: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err="1" smtClean="0">
                <a:ln>
                  <a:noFill/>
                </a:ln>
                <a:solidFill>
                  <a:srgbClr val="9C27B0"/>
                </a:solidFill>
                <a:effectLst/>
                <a:latin typeface="Roboto Mono"/>
              </a:rPr>
              <a:t>String</a:t>
            </a:r>
            <a:r>
              <a:rPr kumimoji="0" lang="ru-RU" altLang="ru-RU" sz="1200" b="0" i="0" u="none" strike="noStrike" cap="none" normalizeH="0" baseline="0" dirty="0" smtClean="0">
                <a:ln>
                  <a:noFill/>
                </a:ln>
                <a:solidFill>
                  <a:srgbClr val="37474F"/>
                </a:solidFill>
                <a:effectLst/>
                <a:latin typeface="Roboto Mono"/>
              </a:rPr>
              <a:t>[]{</a:t>
            </a:r>
            <a:r>
              <a:rPr kumimoji="0" lang="ru-RU" altLang="ru-RU" sz="1200" b="0" i="0" u="none" strike="noStrike" cap="none" normalizeH="0" baseline="0" dirty="0" err="1" smtClean="0">
                <a:ln>
                  <a:noFill/>
                </a:ln>
                <a:solidFill>
                  <a:srgbClr val="9C27B0"/>
                </a:solidFill>
                <a:effectLst/>
                <a:latin typeface="Roboto Mono"/>
              </a:rPr>
              <a:t>Manifest</a:t>
            </a:r>
            <a:r>
              <a:rPr kumimoji="0" lang="ru-RU" altLang="ru-RU" sz="1200" b="0" i="0" u="none" strike="noStrike" cap="none" normalizeH="0" baseline="0" dirty="0" err="1" smtClean="0">
                <a:ln>
                  <a:noFill/>
                </a:ln>
                <a:solidFill>
                  <a:srgbClr val="37474F"/>
                </a:solidFill>
                <a:effectLst/>
                <a:latin typeface="Roboto Mono"/>
              </a:rPr>
              <a:t>.permission.READ_CONTACTS</a:t>
            </a:r>
            <a:r>
              <a:rPr kumimoji="0" lang="ru-RU" altLang="ru-RU" sz="1200" b="0" i="0" u="none" strike="noStrike" cap="none" normalizeH="0" baseline="0" dirty="0" smtClean="0">
                <a:ln>
                  <a:noFill/>
                </a:ln>
                <a:solidFill>
                  <a:srgbClr val="37474F"/>
                </a:solidFill>
                <a:effectLst/>
                <a:latin typeface="Roboto Mono"/>
              </a:rPr>
              <a:t>},</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MY_PERMISSIONS_REQUEST_READ_CONTACTS);</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smtClean="0">
                <a:ln>
                  <a:noFill/>
                </a:ln>
                <a:solidFill>
                  <a:srgbClr val="D81B60"/>
                </a:solidFill>
                <a:effectLst/>
                <a:latin typeface="Roboto Mono"/>
              </a:rPr>
              <a:t>// MY_PERMISSIONS_REQUEST_READ_CONTACTS </a:t>
            </a:r>
            <a:r>
              <a:rPr kumimoji="0" lang="ru-RU" altLang="ru-RU" sz="1200" b="0" i="0" u="none" strike="noStrike" cap="none" normalizeH="0" baseline="0" dirty="0" err="1" smtClean="0">
                <a:ln>
                  <a:noFill/>
                </a:ln>
                <a:solidFill>
                  <a:srgbClr val="D81B60"/>
                </a:solidFill>
                <a:effectLst/>
                <a:latin typeface="Roboto Mono"/>
              </a:rPr>
              <a:t>is</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an</a:t>
            </a: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app-defined</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int</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constant</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callback</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method</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gets</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the</a:t>
            </a: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result</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of</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the</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request</a:t>
            </a:r>
            <a:r>
              <a:rPr kumimoji="0" lang="ru-RU" altLang="ru-RU" sz="1200" b="0" i="0" u="none" strike="noStrike" cap="none" normalizeH="0" baseline="0" dirty="0" smtClean="0">
                <a:ln>
                  <a:noFill/>
                </a:ln>
                <a:solidFill>
                  <a:srgbClr val="D81B60"/>
                </a:solidFill>
                <a:effectLst/>
                <a:latin typeface="Roboto Mono"/>
              </a:rPr>
              <a:t>.</a:t>
            </a: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err="1" smtClean="0">
                <a:ln>
                  <a:noFill/>
                </a:ln>
                <a:solidFill>
                  <a:srgbClr val="3B78E7"/>
                </a:solidFill>
                <a:effectLst/>
                <a:latin typeface="Roboto Mono"/>
              </a:rPr>
              <a:t>else</a:t>
            </a:r>
            <a:r>
              <a:rPr kumimoji="0" lang="ru-RU" altLang="ru-RU" sz="1200" b="0" i="0" u="none" strike="noStrike" cap="none" normalizeH="0" baseline="0" dirty="0" smtClean="0">
                <a:ln>
                  <a:noFill/>
                </a:ln>
                <a:solidFill>
                  <a:srgbClr val="37474F"/>
                </a:solidFill>
                <a:effectLst/>
                <a:latin typeface="Roboto Mono"/>
              </a:rPr>
              <a:t>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    </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Permission</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has</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already</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been</a:t>
            </a:r>
            <a:r>
              <a:rPr kumimoji="0" lang="ru-RU" altLang="ru-RU" sz="1200" b="0" i="0" u="none" strike="noStrike" cap="none" normalizeH="0" baseline="0" dirty="0" smtClean="0">
                <a:ln>
                  <a:noFill/>
                </a:ln>
                <a:solidFill>
                  <a:srgbClr val="D81B60"/>
                </a:solidFill>
                <a:effectLst/>
                <a:latin typeface="Roboto Mono"/>
              </a:rPr>
              <a:t> </a:t>
            </a:r>
            <a:r>
              <a:rPr kumimoji="0" lang="ru-RU" altLang="ru-RU" sz="1200" b="0" i="0" u="none" strike="noStrike" cap="none" normalizeH="0" baseline="0" dirty="0" err="1" smtClean="0">
                <a:ln>
                  <a:noFill/>
                </a:ln>
                <a:solidFill>
                  <a:srgbClr val="D81B60"/>
                </a:solidFill>
                <a:effectLst/>
                <a:latin typeface="Roboto Mono"/>
              </a:rPr>
              <a:t>granted</a:t>
            </a:r>
            <a:r>
              <a:rPr kumimoji="0" lang="ru-RU" altLang="ru-RU" sz="1200" b="0" i="0" u="none" strike="noStrike" cap="none" normalizeH="0" baseline="0" dirty="0" smtClean="0">
                <a:ln>
                  <a:noFill/>
                </a:ln>
                <a:solidFill>
                  <a:srgbClr val="37474F"/>
                </a:solidFill>
                <a:effectLst/>
                <a:latin typeface="Roboto Mono"/>
              </a:rPr>
              <a:t/>
            </a:r>
            <a:br>
              <a:rPr kumimoji="0" lang="ru-RU" altLang="ru-RU" sz="1200" b="0" i="0" u="none" strike="noStrike" cap="none" normalizeH="0" baseline="0" dirty="0" smtClean="0">
                <a:ln>
                  <a:noFill/>
                </a:ln>
                <a:solidFill>
                  <a:srgbClr val="37474F"/>
                </a:solidFill>
                <a:effectLst/>
                <a:latin typeface="Roboto Mono"/>
              </a:rPr>
            </a:br>
            <a:r>
              <a:rPr kumimoji="0" lang="ru-RU" altLang="ru-RU" sz="1200" b="0" i="0" u="none" strike="noStrike" cap="none" normalizeH="0" baseline="0" dirty="0" smtClean="0">
                <a:ln>
                  <a:noFill/>
                </a:ln>
                <a:solidFill>
                  <a:srgbClr val="37474F"/>
                </a:solidFill>
                <a:effectLst/>
                <a:latin typeface="Roboto Mono"/>
              </a:rPr>
              <a:t>}</a:t>
            </a:r>
            <a:r>
              <a:rPr kumimoji="0" lang="ru-RU" altLang="ru-RU" sz="1050" b="0" i="0" u="none" strike="noStrike" cap="none" normalizeH="0" baseline="0" dirty="0" smtClean="0">
                <a:ln>
                  <a:noFill/>
                </a:ln>
                <a:solidFill>
                  <a:schemeClr val="tx1"/>
                </a:solidFill>
                <a:effectLst/>
              </a:rPr>
              <a:t> </a:t>
            </a:r>
            <a:endParaRPr kumimoji="0" lang="ru-RU" altLang="ru-RU"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126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a:t>
            </a:r>
            <a:r>
              <a:rPr lang="ru-RU" dirty="0" smtClean="0"/>
              <a:t>обработки разрешения </a:t>
            </a:r>
            <a:r>
              <a:rPr lang="en-US" dirty="0" smtClean="0"/>
              <a:t>Dangerous </a:t>
            </a:r>
            <a:r>
              <a:rPr lang="en-US" dirty="0"/>
              <a:t>permissions (API 23+)</a:t>
            </a:r>
            <a:r>
              <a:rPr lang="ru-RU" dirty="0"/>
              <a:t> </a:t>
            </a:r>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36</a:t>
            </a:fld>
            <a:endParaRPr lang="en-US"/>
          </a:p>
        </p:txBody>
      </p:sp>
      <p:sp>
        <p:nvSpPr>
          <p:cNvPr id="7" name="Rectangle 1"/>
          <p:cNvSpPr>
            <a:spLocks noChangeArrowheads="1"/>
          </p:cNvSpPr>
          <p:nvPr/>
        </p:nvSpPr>
        <p:spPr bwMode="auto">
          <a:xfrm>
            <a:off x="1763688" y="1687333"/>
            <a:ext cx="6217823" cy="439932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0" tIns="-61893" rIns="-47610" bIns="-6189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C53929"/>
                </a:solidFill>
                <a:effectLst/>
                <a:latin typeface="Roboto Mono"/>
              </a:rPr>
              <a:t>@</a:t>
            </a:r>
            <a:r>
              <a:rPr kumimoji="0" lang="ru-RU" altLang="ru-RU" sz="1400" b="0" i="0" u="none" strike="noStrike" cap="none" normalizeH="0" baseline="0" dirty="0" err="1" smtClean="0">
                <a:ln>
                  <a:noFill/>
                </a:ln>
                <a:solidFill>
                  <a:srgbClr val="C53929"/>
                </a:solidFill>
                <a:effectLst/>
                <a:latin typeface="Roboto Mono"/>
              </a:rPr>
              <a:t>Override</a:t>
            </a:r>
            <a:r>
              <a:rPr kumimoji="0" lang="ru-RU" altLang="ru-RU" sz="1400" b="0" i="0" u="none" strike="noStrike" cap="none" normalizeH="0" baseline="0" dirty="0" smtClean="0">
                <a:ln>
                  <a:noFill/>
                </a:ln>
                <a:solidFill>
                  <a:srgbClr val="37474F"/>
                </a:solidFill>
                <a:effectLst/>
                <a:latin typeface="Roboto Mono"/>
              </a:rPr>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err="1" smtClean="0">
                <a:ln>
                  <a:noFill/>
                </a:ln>
                <a:solidFill>
                  <a:srgbClr val="3B78E7"/>
                </a:solidFill>
                <a:effectLst/>
                <a:latin typeface="Roboto Mono"/>
              </a:rPr>
              <a:t>public</a:t>
            </a: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B78E7"/>
                </a:solidFill>
                <a:effectLst/>
                <a:latin typeface="Roboto Mono"/>
              </a:rPr>
              <a:t>void</a:t>
            </a: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7474F"/>
                </a:solidFill>
                <a:effectLst/>
                <a:latin typeface="Roboto Mono"/>
              </a:rPr>
              <a:t>onRequestPermissionsResult</a:t>
            </a:r>
            <a:r>
              <a:rPr kumimoji="0" lang="ru-RU" altLang="ru-RU" sz="1400" b="0" i="0" u="none" strike="noStrike" cap="none" normalizeH="0" baseline="0" dirty="0" smtClean="0">
                <a:ln>
                  <a:noFill/>
                </a:ln>
                <a:solidFill>
                  <a:srgbClr val="37474F"/>
                </a:solidFill>
                <a:effectLst/>
                <a:latin typeface="Roboto Mono"/>
              </a:rPr>
              <a:t>(</a:t>
            </a:r>
            <a:r>
              <a:rPr kumimoji="0" lang="ru-RU" altLang="ru-RU" sz="1400" b="0" i="0" u="none" strike="noStrike" cap="none" normalizeH="0" baseline="0" dirty="0" err="1" smtClean="0">
                <a:ln>
                  <a:noFill/>
                </a:ln>
                <a:solidFill>
                  <a:srgbClr val="3B78E7"/>
                </a:solidFill>
                <a:effectLst/>
                <a:latin typeface="Roboto Mono"/>
              </a:rPr>
              <a:t>int</a:t>
            </a: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7474F"/>
                </a:solidFill>
                <a:effectLst/>
                <a:latin typeface="Roboto Mono"/>
              </a:rPr>
              <a:t>requestCode</a:t>
            </a:r>
            <a:r>
              <a:rPr kumimoji="0" lang="ru-RU" altLang="ru-RU" sz="1400" b="0" i="0" u="none" strike="noStrike" cap="none" normalizeH="0" baseline="0" dirty="0" smtClean="0">
                <a:ln>
                  <a:noFill/>
                </a:ln>
                <a:solidFill>
                  <a:srgbClr val="37474F"/>
                </a:solidFill>
                <a:effectLst/>
                <a:latin typeface="Roboto Mono"/>
              </a:rPr>
              <a:t>,</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9C27B0"/>
                </a:solidFill>
                <a:effectLst/>
                <a:latin typeface="Roboto Mono"/>
              </a:rPr>
              <a:t>String</a:t>
            </a: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7474F"/>
                </a:solidFill>
                <a:effectLst/>
                <a:latin typeface="Roboto Mono"/>
              </a:rPr>
              <a:t>permissions</a:t>
            </a: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B78E7"/>
                </a:solidFill>
                <a:effectLst/>
                <a:latin typeface="Roboto Mono"/>
              </a:rPr>
              <a:t>int</a:t>
            </a: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7474F"/>
                </a:solidFill>
                <a:effectLst/>
                <a:latin typeface="Roboto Mono"/>
              </a:rPr>
              <a:t>grantResults</a:t>
            </a:r>
            <a:r>
              <a:rPr kumimoji="0" lang="ru-RU" altLang="ru-RU" sz="1400" b="0" i="0" u="none" strike="noStrike" cap="none" normalizeH="0" baseline="0" dirty="0" smtClean="0">
                <a:ln>
                  <a:noFill/>
                </a:ln>
                <a:solidFill>
                  <a:srgbClr val="37474F"/>
                </a:solidFill>
                <a:effectLst/>
                <a:latin typeface="Roboto Mono"/>
              </a:rPr>
              <a:t>)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B78E7"/>
                </a:solidFill>
                <a:effectLst/>
                <a:latin typeface="Roboto Mono"/>
              </a:rPr>
              <a:t>switch</a:t>
            </a: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7474F"/>
                </a:solidFill>
                <a:effectLst/>
                <a:latin typeface="Roboto Mono"/>
              </a:rPr>
              <a:t>requestCode</a:t>
            </a:r>
            <a:r>
              <a:rPr kumimoji="0" lang="ru-RU" altLang="ru-RU" sz="1400" b="0" i="0" u="none" strike="noStrike" cap="none" normalizeH="0" baseline="0" dirty="0" smtClean="0">
                <a:ln>
                  <a:noFill/>
                </a:ln>
                <a:solidFill>
                  <a:srgbClr val="37474F"/>
                </a:solidFill>
                <a:effectLst/>
                <a:latin typeface="Roboto Mono"/>
              </a:rPr>
              <a:t>)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B78E7"/>
                </a:solidFill>
                <a:effectLst/>
                <a:latin typeface="Roboto Mono"/>
              </a:rPr>
              <a:t>case</a:t>
            </a:r>
            <a:r>
              <a:rPr kumimoji="0" lang="ru-RU" altLang="ru-RU" sz="1400" b="0" i="0" u="none" strike="noStrike" cap="none" normalizeH="0" baseline="0" dirty="0" smtClean="0">
                <a:ln>
                  <a:noFill/>
                </a:ln>
                <a:solidFill>
                  <a:srgbClr val="37474F"/>
                </a:solidFill>
                <a:effectLst/>
                <a:latin typeface="Roboto Mono"/>
              </a:rPr>
              <a:t> MY_PERMISSIONS_REQUEST_READ_CONTACTS: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If</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request</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is</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cancelled</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the</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result</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arrays</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are</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empty</a:t>
            </a:r>
            <a:r>
              <a:rPr kumimoji="0" lang="ru-RU" altLang="ru-RU" sz="1400" b="0" i="0" u="none" strike="noStrike" cap="none" normalizeH="0" baseline="0" dirty="0" smtClean="0">
                <a:ln>
                  <a:noFill/>
                </a:ln>
                <a:solidFill>
                  <a:srgbClr val="D81B60"/>
                </a:solidFill>
                <a:effectLst/>
                <a:latin typeface="Roboto Mono"/>
              </a:rPr>
              <a:t>.</a:t>
            </a:r>
            <a:r>
              <a:rPr kumimoji="0" lang="ru-RU" altLang="ru-RU" sz="1400" b="0" i="0" u="none" strike="noStrike" cap="none" normalizeH="0" baseline="0" dirty="0" smtClean="0">
                <a:ln>
                  <a:noFill/>
                </a:ln>
                <a:solidFill>
                  <a:srgbClr val="37474F"/>
                </a:solidFill>
                <a:effectLst/>
                <a:latin typeface="Roboto Mono"/>
              </a:rPr>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B78E7"/>
                </a:solidFill>
                <a:effectLst/>
                <a:latin typeface="Roboto Mono"/>
              </a:rPr>
              <a:t>if</a:t>
            </a: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7474F"/>
                </a:solidFill>
                <a:effectLst/>
                <a:latin typeface="Roboto Mono"/>
              </a:rPr>
              <a:t>grantResults.length</a:t>
            </a:r>
            <a:r>
              <a:rPr kumimoji="0" lang="ru-RU" altLang="ru-RU" sz="1400" b="0" i="0" u="none" strike="noStrike" cap="none" normalizeH="0" baseline="0" dirty="0" smtClean="0">
                <a:ln>
                  <a:noFill/>
                </a:ln>
                <a:solidFill>
                  <a:srgbClr val="37474F"/>
                </a:solidFill>
                <a:effectLst/>
                <a:latin typeface="Roboto Mono"/>
              </a:rPr>
              <a:t> &gt; </a:t>
            </a:r>
            <a:r>
              <a:rPr kumimoji="0" lang="ru-RU" altLang="ru-RU" sz="1400" b="0" i="0" u="none" strike="noStrike" cap="none" normalizeH="0" baseline="0" dirty="0" smtClean="0">
                <a:ln>
                  <a:noFill/>
                </a:ln>
                <a:solidFill>
                  <a:srgbClr val="C53929"/>
                </a:solidFill>
                <a:effectLst/>
                <a:latin typeface="Roboto Mono"/>
              </a:rPr>
              <a:t>0</a:t>
            </a:r>
            <a:r>
              <a:rPr kumimoji="0" lang="ru-RU" altLang="ru-RU" sz="1400" b="0" i="0" u="none" strike="noStrike" cap="none" normalizeH="0" baseline="0" dirty="0" smtClean="0">
                <a:ln>
                  <a:noFill/>
                </a:ln>
                <a:solidFill>
                  <a:srgbClr val="37474F"/>
                </a:solidFill>
                <a:effectLst/>
                <a:latin typeface="Roboto Mono"/>
              </a:rPr>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&amp;&amp; </a:t>
            </a:r>
            <a:r>
              <a:rPr kumimoji="0" lang="ru-RU" altLang="ru-RU" sz="1400" b="0" i="0" u="none" strike="noStrike" cap="none" normalizeH="0" baseline="0" dirty="0" err="1" smtClean="0">
                <a:ln>
                  <a:noFill/>
                </a:ln>
                <a:solidFill>
                  <a:srgbClr val="37474F"/>
                </a:solidFill>
                <a:effectLst/>
                <a:latin typeface="Roboto Mono"/>
              </a:rPr>
              <a:t>grantResults</a:t>
            </a:r>
            <a:r>
              <a:rPr kumimoji="0" lang="ru-RU" altLang="ru-RU" sz="1400" b="0" i="0" u="none" strike="noStrike" cap="none" normalizeH="0" baseline="0" dirty="0" smtClean="0">
                <a:ln>
                  <a:noFill/>
                </a:ln>
                <a:solidFill>
                  <a:srgbClr val="37474F"/>
                </a:solidFill>
                <a:effectLst/>
                <a:latin typeface="Roboto Mono"/>
              </a:rPr>
              <a:t>[</a:t>
            </a:r>
            <a:r>
              <a:rPr kumimoji="0" lang="ru-RU" altLang="ru-RU" sz="1400" b="0" i="0" u="none" strike="noStrike" cap="none" normalizeH="0" baseline="0" dirty="0" smtClean="0">
                <a:ln>
                  <a:noFill/>
                </a:ln>
                <a:solidFill>
                  <a:srgbClr val="C53929"/>
                </a:solidFill>
                <a:effectLst/>
                <a:latin typeface="Roboto Mono"/>
              </a:rPr>
              <a:t>0</a:t>
            </a:r>
            <a:r>
              <a:rPr kumimoji="0" lang="ru-RU" altLang="ru-RU" sz="1400" b="0" i="0" u="none" strike="noStrike" cap="none" normalizeH="0" baseline="0" dirty="0" smtClean="0">
                <a:ln>
                  <a:noFill/>
                </a:ln>
                <a:solidFill>
                  <a:srgbClr val="37474F"/>
                </a:solidFill>
                <a:effectLst/>
                <a:latin typeface="Roboto Mono"/>
              </a:rPr>
              <a:t>] == </a:t>
            </a:r>
            <a:r>
              <a:rPr kumimoji="0" lang="ru-RU" altLang="ru-RU" sz="1400" b="0" i="0" u="none" strike="noStrike" cap="none" normalizeH="0" baseline="0" dirty="0" err="1" smtClean="0">
                <a:ln>
                  <a:noFill/>
                </a:ln>
                <a:solidFill>
                  <a:srgbClr val="9C27B0"/>
                </a:solidFill>
                <a:effectLst/>
                <a:latin typeface="Roboto Mono"/>
              </a:rPr>
              <a:t>PackageManager</a:t>
            </a:r>
            <a:r>
              <a:rPr kumimoji="0" lang="ru-RU" altLang="ru-RU" sz="1400" b="0" i="0" u="none" strike="noStrike" cap="none" normalizeH="0" baseline="0" dirty="0" err="1" smtClean="0">
                <a:ln>
                  <a:noFill/>
                </a:ln>
                <a:solidFill>
                  <a:srgbClr val="37474F"/>
                </a:solidFill>
                <a:effectLst/>
                <a:latin typeface="Roboto Mono"/>
              </a:rPr>
              <a:t>.PERMISSION_GRANTED</a:t>
            </a:r>
            <a:r>
              <a:rPr kumimoji="0" lang="ru-RU" altLang="ru-RU" sz="1400" b="0" i="0" u="none" strike="noStrike" cap="none" normalizeH="0" baseline="0" dirty="0" smtClean="0">
                <a:ln>
                  <a:noFill/>
                </a:ln>
                <a:solidFill>
                  <a:srgbClr val="37474F"/>
                </a:solidFill>
                <a:effectLst/>
                <a:latin typeface="Roboto Mono"/>
              </a:rPr>
              <a:t>)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permission</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was</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granted</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yay</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Do</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the</a:t>
            </a:r>
            <a:r>
              <a:rPr kumimoji="0" lang="ru-RU" altLang="ru-RU" sz="1400" b="0" i="0" u="none" strike="noStrike" cap="none" normalizeH="0" baseline="0" dirty="0" smtClean="0">
                <a:ln>
                  <a:noFill/>
                </a:ln>
                <a:solidFill>
                  <a:srgbClr val="37474F"/>
                </a:solidFill>
                <a:effectLst/>
                <a:latin typeface="Roboto Mono"/>
              </a:rPr>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contacts-related</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task</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you</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need</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to</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do</a:t>
            </a:r>
            <a:r>
              <a:rPr kumimoji="0" lang="ru-RU" altLang="ru-RU" sz="1400" b="0" i="0" u="none" strike="noStrike" cap="none" normalizeH="0" baseline="0" dirty="0" smtClean="0">
                <a:ln>
                  <a:noFill/>
                </a:ln>
                <a:solidFill>
                  <a:srgbClr val="D81B60"/>
                </a:solidFill>
                <a:effectLst/>
                <a:latin typeface="Roboto Mono"/>
              </a:rPr>
              <a:t>.</a:t>
            </a:r>
            <a:r>
              <a:rPr kumimoji="0" lang="ru-RU" altLang="ru-RU" sz="1400" b="0" i="0" u="none" strike="noStrike" cap="none" normalizeH="0" baseline="0" dirty="0" smtClean="0">
                <a:ln>
                  <a:noFill/>
                </a:ln>
                <a:solidFill>
                  <a:srgbClr val="37474F"/>
                </a:solidFill>
                <a:effectLst/>
                <a:latin typeface="Roboto Mono"/>
              </a:rPr>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 </a:t>
            </a:r>
            <a:r>
              <a:rPr kumimoji="0" lang="ru-RU" altLang="ru-RU" sz="1400" b="0" i="0" u="none" strike="noStrike" cap="none" normalizeH="0" baseline="0" dirty="0" err="1" smtClean="0">
                <a:ln>
                  <a:noFill/>
                </a:ln>
                <a:solidFill>
                  <a:srgbClr val="3B78E7"/>
                </a:solidFill>
                <a:effectLst/>
                <a:latin typeface="Roboto Mono"/>
              </a:rPr>
              <a:t>else</a:t>
            </a:r>
            <a:r>
              <a:rPr kumimoji="0" lang="ru-RU" altLang="ru-RU" sz="1400" b="0" i="0" u="none" strike="noStrike" cap="none" normalizeH="0" baseline="0" dirty="0" smtClean="0">
                <a:ln>
                  <a:noFill/>
                </a:ln>
                <a:solidFill>
                  <a:srgbClr val="37474F"/>
                </a:solidFill>
                <a:effectLst/>
                <a:latin typeface="Roboto Mono"/>
              </a:rPr>
              <a:t>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permission</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denied</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boo</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Disable</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the</a:t>
            </a:r>
            <a:r>
              <a:rPr kumimoji="0" lang="ru-RU" altLang="ru-RU" sz="1400" b="0" i="0" u="none" strike="noStrike" cap="none" normalizeH="0" baseline="0" dirty="0" smtClean="0">
                <a:ln>
                  <a:noFill/>
                </a:ln>
                <a:solidFill>
                  <a:srgbClr val="37474F"/>
                </a:solidFill>
                <a:effectLst/>
                <a:latin typeface="Roboto Mono"/>
              </a:rPr>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functionality</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that</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depends</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on</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this</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permission</a:t>
            </a:r>
            <a:r>
              <a:rPr kumimoji="0" lang="ru-RU" altLang="ru-RU" sz="1400" b="0" i="0" u="none" strike="noStrike" cap="none" normalizeH="0" baseline="0" dirty="0" smtClean="0">
                <a:ln>
                  <a:noFill/>
                </a:ln>
                <a:solidFill>
                  <a:srgbClr val="D81B60"/>
                </a:solidFill>
                <a:effectLst/>
                <a:latin typeface="Roboto Mono"/>
              </a:rPr>
              <a:t>.</a:t>
            </a:r>
            <a:r>
              <a:rPr kumimoji="0" lang="ru-RU" altLang="ru-RU" sz="1400" b="0" i="0" u="none" strike="noStrike" cap="none" normalizeH="0" baseline="0" dirty="0" smtClean="0">
                <a:ln>
                  <a:noFill/>
                </a:ln>
                <a:solidFill>
                  <a:srgbClr val="37474F"/>
                </a:solidFill>
                <a:effectLst/>
                <a:latin typeface="Roboto Mono"/>
              </a:rPr>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err="1" smtClean="0">
                <a:ln>
                  <a:noFill/>
                </a:ln>
                <a:solidFill>
                  <a:srgbClr val="3B78E7"/>
                </a:solidFill>
                <a:effectLst/>
                <a:latin typeface="Roboto Mono"/>
              </a:rPr>
              <a:t>return</a:t>
            </a:r>
            <a:r>
              <a:rPr kumimoji="0" lang="ru-RU" altLang="ru-RU" sz="1400" b="0" i="0" u="none" strike="noStrike" cap="none" normalizeH="0" baseline="0" dirty="0" smtClean="0">
                <a:ln>
                  <a:noFill/>
                </a:ln>
                <a:solidFill>
                  <a:srgbClr val="37474F"/>
                </a:solidFill>
                <a:effectLst/>
                <a:latin typeface="Roboto Mono"/>
              </a:rPr>
              <a:t>;</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other</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case</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lines</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to</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check</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for</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other</a:t>
            </a:r>
            <a:r>
              <a:rPr kumimoji="0" lang="ru-RU" altLang="ru-RU" sz="1400" b="0" i="0" u="none" strike="noStrike" cap="none" normalizeH="0" baseline="0" dirty="0" smtClean="0">
                <a:ln>
                  <a:noFill/>
                </a:ln>
                <a:solidFill>
                  <a:srgbClr val="37474F"/>
                </a:solidFill>
                <a:effectLst/>
                <a:latin typeface="Roboto Mono"/>
              </a:rPr>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permissions</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this</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app</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might</a:t>
            </a:r>
            <a:r>
              <a:rPr kumimoji="0" lang="ru-RU" altLang="ru-RU" sz="1400" b="0" i="0" u="none" strike="noStrike" cap="none" normalizeH="0" baseline="0" dirty="0" smtClean="0">
                <a:ln>
                  <a:noFill/>
                </a:ln>
                <a:solidFill>
                  <a:srgbClr val="D81B60"/>
                </a:solidFill>
                <a:effectLst/>
                <a:latin typeface="Roboto Mono"/>
              </a:rPr>
              <a:t> </a:t>
            </a:r>
            <a:r>
              <a:rPr kumimoji="0" lang="ru-RU" altLang="ru-RU" sz="1400" b="0" i="0" u="none" strike="noStrike" cap="none" normalizeH="0" baseline="0" dirty="0" err="1" smtClean="0">
                <a:ln>
                  <a:noFill/>
                </a:ln>
                <a:solidFill>
                  <a:srgbClr val="D81B60"/>
                </a:solidFill>
                <a:effectLst/>
                <a:latin typeface="Roboto Mono"/>
              </a:rPr>
              <a:t>request</a:t>
            </a:r>
            <a:r>
              <a:rPr kumimoji="0" lang="ru-RU" altLang="ru-RU" sz="1400" b="0" i="0" u="none" strike="noStrike" cap="none" normalizeH="0" baseline="0" dirty="0" smtClean="0">
                <a:ln>
                  <a:noFill/>
                </a:ln>
                <a:solidFill>
                  <a:srgbClr val="D81B60"/>
                </a:solidFill>
                <a:effectLst/>
                <a:latin typeface="Roboto Mono"/>
              </a:rPr>
              <a:t>.</a:t>
            </a:r>
            <a:r>
              <a:rPr kumimoji="0" lang="ru-RU" altLang="ru-RU" sz="1400" b="0" i="0" u="none" strike="noStrike" cap="none" normalizeH="0" baseline="0" dirty="0" smtClean="0">
                <a:ln>
                  <a:noFill/>
                </a:ln>
                <a:solidFill>
                  <a:srgbClr val="37474F"/>
                </a:solidFill>
                <a:effectLst/>
                <a:latin typeface="Roboto Mono"/>
              </a:rPr>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    }</a:t>
            </a:r>
            <a:br>
              <a:rPr kumimoji="0" lang="ru-RU" altLang="ru-RU" sz="1400" b="0" i="0" u="none" strike="noStrike" cap="none" normalizeH="0" baseline="0" dirty="0" smtClean="0">
                <a:ln>
                  <a:noFill/>
                </a:ln>
                <a:solidFill>
                  <a:srgbClr val="37474F"/>
                </a:solidFill>
                <a:effectLst/>
                <a:latin typeface="Roboto Mono"/>
              </a:rPr>
            </a:br>
            <a:r>
              <a:rPr kumimoji="0" lang="ru-RU" altLang="ru-RU" sz="1400" b="0" i="0" u="none" strike="noStrike" cap="none" normalizeH="0" baseline="0" dirty="0" smtClean="0">
                <a:ln>
                  <a:noFill/>
                </a:ln>
                <a:solidFill>
                  <a:srgbClr val="37474F"/>
                </a:solidFill>
                <a:effectLst/>
                <a:latin typeface="Roboto Mono"/>
              </a:rPr>
              <a:t>}</a:t>
            </a:r>
            <a:r>
              <a:rPr kumimoji="0" lang="ru-RU" altLang="ru-RU" sz="1100" b="0" i="0" u="none" strike="noStrike" cap="none" normalizeH="0" baseline="0" dirty="0" smtClean="0">
                <a:ln>
                  <a:noFill/>
                </a:ln>
                <a:solidFill>
                  <a:schemeClr val="tx1"/>
                </a:solidFill>
                <a:effectLst/>
              </a:rPr>
              <a:t> </a:t>
            </a:r>
            <a:endParaRPr kumimoji="0" lang="ru-RU" altLang="ru-RU"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3071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Ограничение доступа к компоненту приложения</a:t>
            </a:r>
            <a:endParaRPr lang="en-US" dirty="0"/>
          </a:p>
        </p:txBody>
      </p:sp>
      <p:sp>
        <p:nvSpPr>
          <p:cNvPr id="3" name="Content Placeholder 2"/>
          <p:cNvSpPr>
            <a:spLocks noGrp="1"/>
          </p:cNvSpPr>
          <p:nvPr>
            <p:ph idx="1"/>
          </p:nvPr>
        </p:nvSpPr>
        <p:spPr/>
        <p:txBody>
          <a:bodyPr/>
          <a:lstStyle/>
          <a:p>
            <a:r>
              <a:rPr lang="en-US" dirty="0" smtClean="0"/>
              <a:t>AndroidManifest.xml</a:t>
            </a:r>
            <a:endParaRPr lang="en-US" dirty="0"/>
          </a:p>
          <a:p>
            <a:pPr lvl="1"/>
            <a:r>
              <a:rPr lang="en-US" dirty="0" err="1"/>
              <a:t>android:exported</a:t>
            </a:r>
            <a:r>
              <a:rPr lang="en-US" dirty="0"/>
              <a:t>="</a:t>
            </a:r>
            <a:r>
              <a:rPr lang="en-US" dirty="0" smtClean="0"/>
              <a:t>false"</a:t>
            </a:r>
            <a:endParaRPr lang="ru-RU" dirty="0"/>
          </a:p>
          <a:p>
            <a:pPr lvl="1"/>
            <a:r>
              <a:rPr lang="en-US" dirty="0" err="1"/>
              <a:t>android:permission</a:t>
            </a:r>
            <a:r>
              <a:rPr lang="en-US" dirty="0"/>
              <a:t>="string"</a:t>
            </a:r>
            <a:endParaRPr lang="ru-RU" dirty="0"/>
          </a:p>
          <a:p>
            <a:pPr lvl="1"/>
            <a:r>
              <a:rPr lang="en-US" dirty="0">
                <a:hlinkClick r:id="rId2"/>
              </a:rPr>
              <a:t>&lt;uses-permission</a:t>
            </a:r>
            <a:r>
              <a:rPr lang="en-US" dirty="0" smtClean="0">
                <a:hlinkClick r:id="rId2"/>
              </a:rPr>
              <a:t>&gt;</a:t>
            </a:r>
            <a:endParaRPr lang="ru-RU" dirty="0"/>
          </a:p>
          <a:p>
            <a:endParaRPr lang="en-US"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Объявление новых </a:t>
            </a:r>
            <a:r>
              <a:rPr lang="en-US" dirty="0" smtClean="0"/>
              <a:t>Permission </a:t>
            </a:r>
            <a:r>
              <a:rPr lang="ru-RU" dirty="0" smtClean="0"/>
              <a:t>и </a:t>
            </a:r>
            <a:r>
              <a:rPr lang="en-US" dirty="0" smtClean="0"/>
              <a:t>Permission Group</a:t>
            </a:r>
            <a:endParaRPr lang="ru-RU"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developer.android.com/guide/topics/permissions/defining</a:t>
            </a:r>
            <a:r>
              <a:rPr lang="en-US" dirty="0" smtClean="0"/>
              <a:t> </a:t>
            </a:r>
            <a:endParaRPr lang="ru-RU" dirty="0"/>
          </a:p>
        </p:txBody>
      </p:sp>
      <p:sp>
        <p:nvSpPr>
          <p:cNvPr id="4" name="Date Placeholder 3"/>
          <p:cNvSpPr>
            <a:spLocks noGrp="1"/>
          </p:cNvSpPr>
          <p:nvPr>
            <p:ph type="dt" sz="half" idx="10"/>
          </p:nvPr>
        </p:nvSpPr>
        <p:spPr/>
        <p:txBody>
          <a:bodyPr/>
          <a:lstStyle/>
          <a:p>
            <a:pPr>
              <a:defRPr/>
            </a:pPr>
            <a:r>
              <a:rPr lang="ru-RU" smtClean="0"/>
              <a:t>06.12.2018</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38</a:t>
            </a:fld>
            <a:endParaRPr lang="en-US"/>
          </a:p>
        </p:txBody>
      </p:sp>
    </p:spTree>
    <p:extLst>
      <p:ext uri="{BB962C8B-B14F-4D97-AF65-F5344CB8AC3E}">
        <p14:creationId xmlns:p14="http://schemas.microsoft.com/office/powerpoint/2010/main" val="2510061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39</a:t>
            </a:fld>
            <a:endParaRPr lang="en-US">
              <a:solidFill>
                <a:prstClr val="black">
                  <a:tint val="75000"/>
                </a:prstClr>
              </a:solidFill>
            </a:endParaRPr>
          </a:p>
        </p:txBody>
      </p:sp>
      <p:sp>
        <p:nvSpPr>
          <p:cNvPr id="9" name="Rectangle 8"/>
          <p:cNvSpPr/>
          <p:nvPr/>
        </p:nvSpPr>
        <p:spPr>
          <a:xfrm>
            <a:off x="755576" y="5085184"/>
            <a:ext cx="7992888" cy="369332"/>
          </a:xfrm>
          <a:prstGeom prst="rect">
            <a:avLst/>
          </a:prstGeom>
        </p:spPr>
        <p:txBody>
          <a:bodyPr wrap="square">
            <a:spAutoFit/>
          </a:bodyPr>
          <a:lstStyle/>
          <a:p>
            <a:r>
              <a:rPr lang="en-US" dirty="0">
                <a:solidFill>
                  <a:prstClr val="black"/>
                </a:solidFill>
                <a:hlinkClick r:id="rId2"/>
              </a:rPr>
              <a:t>http://developer.android.com/guide/components/services.html</a:t>
            </a:r>
            <a:r>
              <a:rPr lang="en-US" dirty="0">
                <a:solidFill>
                  <a:prstClr val="black"/>
                </a:solidFill>
              </a:rPr>
              <a:t> </a:t>
            </a:r>
          </a:p>
        </p:txBody>
      </p:sp>
    </p:spTree>
    <p:extLst>
      <p:ext uri="{BB962C8B-B14F-4D97-AF65-F5344CB8AC3E}">
        <p14:creationId xmlns:p14="http://schemas.microsoft.com/office/powerpoint/2010/main" val="2775357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p:txBody>
          <a:bodyPr/>
          <a:lstStyle/>
          <a:p>
            <a:r>
              <a:rPr lang="ru-RU" dirty="0"/>
              <a:t>В предыдущих лекциях...</a:t>
            </a:r>
            <a:endParaRPr lang="en-US" dirty="0"/>
          </a:p>
        </p:txBody>
      </p:sp>
      <p:sp>
        <p:nvSpPr>
          <p:cNvPr id="4" name="Date Placeholder 3"/>
          <p:cNvSpPr>
            <a:spLocks noGrp="1"/>
          </p:cNvSpPr>
          <p:nvPr>
            <p:ph type="dt" sz="quarter"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9928BE17-4F82-4870-8BB6-0DCBD39DB5C2}" type="slidenum">
              <a:rPr lang="en-US" smtClean="0">
                <a:solidFill>
                  <a:prstClr val="black">
                    <a:tint val="75000"/>
                  </a:prstClr>
                </a:solidFill>
              </a:rPr>
              <a:pPr>
                <a:defRPr/>
              </a:pPr>
              <a:t>4</a:t>
            </a:fld>
            <a:endParaRPr lang="en-US">
              <a:solidFill>
                <a:prstClr val="black">
                  <a:tint val="75000"/>
                </a:prstClr>
              </a:solidFill>
            </a:endParaRPr>
          </a:p>
        </p:txBody>
      </p:sp>
      <p:pic>
        <p:nvPicPr>
          <p:cNvPr id="8198" name="Picture 2"/>
          <p:cNvPicPr>
            <a:picLocks noGrp="1" noChangeAspect="1" noChangeArrowheads="1"/>
          </p:cNvPicPr>
          <p:nvPr>
            <p:ph idx="1"/>
          </p:nvPr>
        </p:nvPicPr>
        <p:blipFill>
          <a:blip r:embed="rId2" cstate="print"/>
          <a:srcRect/>
          <a:stretch>
            <a:fillRect/>
          </a:stretch>
        </p:blipFill>
        <p:spPr>
          <a:xfrm>
            <a:off x="2684861" y="2057401"/>
            <a:ext cx="3774281" cy="3394472"/>
          </a:xfrm>
        </p:spPr>
      </p:pic>
    </p:spTree>
    <p:extLst>
      <p:ext uri="{BB962C8B-B14F-4D97-AF65-F5344CB8AC3E}">
        <p14:creationId xmlns:p14="http://schemas.microsoft.com/office/powerpoint/2010/main" val="2059791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br>
              <a:rPr lang="en-US" dirty="0"/>
            </a:br>
            <a:r>
              <a:rPr lang="ru-RU" dirty="0"/>
              <a:t>Определение</a:t>
            </a:r>
            <a:endParaRPr lang="en-US" dirty="0"/>
          </a:p>
        </p:txBody>
      </p:sp>
      <p:sp>
        <p:nvSpPr>
          <p:cNvPr id="9" name="Content Placeholder 8"/>
          <p:cNvSpPr>
            <a:spLocks noGrp="1"/>
          </p:cNvSpPr>
          <p:nvPr>
            <p:ph idx="1"/>
          </p:nvPr>
        </p:nvSpPr>
        <p:spPr/>
        <p:txBody>
          <a:bodyPr/>
          <a:lstStyle/>
          <a:p>
            <a:r>
              <a:rPr lang="en-US" dirty="0">
                <a:hlinkClick r:id="rId2"/>
              </a:rPr>
              <a:t>Service</a:t>
            </a:r>
            <a:r>
              <a:rPr lang="en-US" dirty="0"/>
              <a:t> </a:t>
            </a:r>
            <a:r>
              <a:rPr lang="ru-RU" dirty="0"/>
              <a:t>- компонент приложения, который может выполнять длительные операции в фоновом режиме и не предоставляет пользовательского интерфейса.</a:t>
            </a:r>
          </a:p>
          <a:p>
            <a:pPr lvl="1"/>
            <a:r>
              <a:rPr lang="ru-RU" dirty="0"/>
              <a:t>Сервис – не отдельное приложение!</a:t>
            </a:r>
          </a:p>
          <a:p>
            <a:pPr lvl="1"/>
            <a:r>
              <a:rPr lang="ru-RU" dirty="0"/>
              <a:t>Сервис – не </a:t>
            </a:r>
            <a:r>
              <a:rPr lang="en-US" dirty="0"/>
              <a:t>background </a:t>
            </a:r>
            <a:r>
              <a:rPr lang="ru-RU" dirty="0"/>
              <a:t>поток!</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40</a:t>
            </a:fld>
            <a:endParaRPr lang="en-US">
              <a:solidFill>
                <a:prstClr val="black">
                  <a:tint val="75000"/>
                </a:prstClr>
              </a:solidFill>
            </a:endParaRPr>
          </a:p>
        </p:txBody>
      </p:sp>
    </p:spTree>
    <p:extLst>
      <p:ext uri="{BB962C8B-B14F-4D97-AF65-F5344CB8AC3E}">
        <p14:creationId xmlns:p14="http://schemas.microsoft.com/office/powerpoint/2010/main" val="33448553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r>
              <a:rPr lang="ru-RU" dirty="0"/>
              <a:t/>
            </a:r>
            <a:br>
              <a:rPr lang="ru-RU" dirty="0"/>
            </a:br>
            <a:r>
              <a:rPr lang="ru-RU" dirty="0"/>
              <a:t>Основные типы</a:t>
            </a:r>
            <a:endParaRPr lang="en-US" dirty="0"/>
          </a:p>
        </p:txBody>
      </p:sp>
      <p:sp>
        <p:nvSpPr>
          <p:cNvPr id="9" name="Content Placeholder 8"/>
          <p:cNvSpPr>
            <a:spLocks noGrp="1"/>
          </p:cNvSpPr>
          <p:nvPr>
            <p:ph idx="1"/>
          </p:nvPr>
        </p:nvSpPr>
        <p:spPr/>
        <p:txBody>
          <a:bodyPr/>
          <a:lstStyle/>
          <a:p>
            <a:r>
              <a:rPr lang="en-US" dirty="0"/>
              <a:t>2 </a:t>
            </a:r>
            <a:r>
              <a:rPr lang="ru-RU" dirty="0"/>
              <a:t>типа сервисов</a:t>
            </a:r>
          </a:p>
          <a:p>
            <a:pPr lvl="1"/>
            <a:r>
              <a:rPr lang="en-US" dirty="0"/>
              <a:t>Started</a:t>
            </a:r>
            <a:endParaRPr lang="ru-RU" dirty="0"/>
          </a:p>
          <a:p>
            <a:pPr lvl="2"/>
            <a:r>
              <a:rPr lang="en-US" dirty="0" err="1">
                <a:hlinkClick r:id="rId2"/>
              </a:rPr>
              <a:t>startService</a:t>
            </a:r>
            <a:r>
              <a:rPr lang="en-US" dirty="0">
                <a:hlinkClick r:id="rId2"/>
              </a:rPr>
              <a:t>()</a:t>
            </a:r>
            <a:endParaRPr lang="en-US" dirty="0"/>
          </a:p>
          <a:p>
            <a:pPr lvl="2"/>
            <a:r>
              <a:rPr lang="ru-RU" dirty="0"/>
              <a:t>Сервис  должен сам себя остановить</a:t>
            </a:r>
          </a:p>
          <a:p>
            <a:pPr lvl="2"/>
            <a:r>
              <a:rPr lang="en-US" dirty="0"/>
              <a:t>Non-IPC, </a:t>
            </a:r>
            <a:r>
              <a:rPr lang="ru-RU" dirty="0"/>
              <a:t>не возвращает значения</a:t>
            </a:r>
          </a:p>
          <a:p>
            <a:pPr lvl="1"/>
            <a:r>
              <a:rPr lang="en-US" dirty="0"/>
              <a:t>Bound</a:t>
            </a:r>
            <a:endParaRPr lang="ru-RU" dirty="0"/>
          </a:p>
          <a:p>
            <a:pPr lvl="2"/>
            <a:r>
              <a:rPr lang="en-US" dirty="0"/>
              <a:t> </a:t>
            </a:r>
            <a:r>
              <a:rPr lang="en-US" dirty="0" err="1">
                <a:hlinkClick r:id="rId2"/>
              </a:rPr>
              <a:t>bindService</a:t>
            </a:r>
            <a:r>
              <a:rPr lang="en-US" dirty="0">
                <a:hlinkClick r:id="rId2"/>
              </a:rPr>
              <a:t>()</a:t>
            </a:r>
            <a:endParaRPr lang="ru-RU" dirty="0"/>
          </a:p>
          <a:p>
            <a:pPr lvl="2"/>
            <a:r>
              <a:rPr lang="ru-RU" dirty="0"/>
              <a:t>Будет остановлен, когда больше нет клиентов</a:t>
            </a:r>
          </a:p>
          <a:p>
            <a:pPr lvl="2"/>
            <a:r>
              <a:rPr lang="en-US" dirty="0"/>
              <a:t>RPC</a:t>
            </a:r>
            <a:r>
              <a:rPr lang="ru-RU" dirty="0"/>
              <a:t>, предоставляет интерфейс для взаимодействия</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41</a:t>
            </a:fld>
            <a:endParaRPr lang="en-US">
              <a:solidFill>
                <a:prstClr val="black">
                  <a:tint val="75000"/>
                </a:prstClr>
              </a:solidFill>
            </a:endParaRPr>
          </a:p>
        </p:txBody>
      </p:sp>
    </p:spTree>
    <p:extLst>
      <p:ext uri="{BB962C8B-B14F-4D97-AF65-F5344CB8AC3E}">
        <p14:creationId xmlns:p14="http://schemas.microsoft.com/office/powerpoint/2010/main" val="2672622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r>
              <a:rPr lang="ru-RU" dirty="0"/>
              <a:t/>
            </a:r>
            <a:br>
              <a:rPr lang="ru-RU" dirty="0"/>
            </a:br>
            <a:r>
              <a:rPr lang="ru-RU" dirty="0"/>
              <a:t>Основные типы</a:t>
            </a:r>
            <a:endParaRPr lang="en-US" dirty="0"/>
          </a:p>
        </p:txBody>
      </p:sp>
      <p:sp>
        <p:nvSpPr>
          <p:cNvPr id="9" name="Content Placeholder 8"/>
          <p:cNvSpPr>
            <a:spLocks noGrp="1"/>
          </p:cNvSpPr>
          <p:nvPr>
            <p:ph idx="1"/>
          </p:nvPr>
        </p:nvSpPr>
        <p:spPr/>
        <p:txBody>
          <a:bodyPr/>
          <a:lstStyle/>
          <a:p>
            <a:r>
              <a:rPr lang="ru-RU" dirty="0"/>
              <a:t>Сервис может быть одновременно </a:t>
            </a:r>
            <a:r>
              <a:rPr lang="en-US" dirty="0"/>
              <a:t>Started</a:t>
            </a:r>
            <a:r>
              <a:rPr lang="ru-RU" dirty="0"/>
              <a:t> и </a:t>
            </a:r>
            <a:r>
              <a:rPr lang="en-US" dirty="0"/>
              <a:t>Bound</a:t>
            </a:r>
            <a:r>
              <a:rPr lang="ru-RU" dirty="0"/>
              <a:t>:</a:t>
            </a:r>
          </a:p>
          <a:p>
            <a:pPr lvl="1"/>
            <a:r>
              <a:rPr lang="en-US" dirty="0"/>
              <a:t>Started</a:t>
            </a:r>
            <a:r>
              <a:rPr lang="ru-RU" dirty="0"/>
              <a:t>: реализует метод </a:t>
            </a:r>
            <a:r>
              <a:rPr lang="en-US" dirty="0" err="1">
                <a:hlinkClick r:id="rId2"/>
              </a:rPr>
              <a:t>onStartCommand</a:t>
            </a:r>
            <a:r>
              <a:rPr lang="en-US" dirty="0">
                <a:hlinkClick r:id="rId2"/>
              </a:rPr>
              <a:t>()</a:t>
            </a:r>
            <a:endParaRPr lang="ru-RU" dirty="0"/>
          </a:p>
          <a:p>
            <a:pPr lvl="1"/>
            <a:r>
              <a:rPr lang="en-US" dirty="0"/>
              <a:t>Bound: </a:t>
            </a:r>
            <a:r>
              <a:rPr lang="ru-RU" dirty="0"/>
              <a:t>реализует метод </a:t>
            </a:r>
            <a:r>
              <a:rPr lang="en-US" dirty="0" err="1">
                <a:hlinkClick r:id="rId2"/>
              </a:rPr>
              <a:t>onBind</a:t>
            </a:r>
            <a:r>
              <a:rPr lang="en-US" dirty="0">
                <a:hlinkClick r:id="rId2"/>
              </a:rPr>
              <a:t>()</a:t>
            </a:r>
            <a:endParaRPr lang="ru-RU" dirty="0"/>
          </a:p>
          <a:p>
            <a:r>
              <a:rPr lang="ru-RU" dirty="0"/>
              <a:t>Напоминание:</a:t>
            </a:r>
          </a:p>
          <a:p>
            <a:pPr lvl="1"/>
            <a:r>
              <a:rPr lang="ru-RU" dirty="0"/>
              <a:t>По-умолчанию сервис запускается в </a:t>
            </a:r>
            <a:r>
              <a:rPr lang="en-US" dirty="0"/>
              <a:t>main (aka UI) </a:t>
            </a:r>
            <a:r>
              <a:rPr lang="ru-RU" dirty="0"/>
              <a:t>потоке</a:t>
            </a:r>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42</a:t>
            </a:fld>
            <a:endParaRPr lang="en-US">
              <a:solidFill>
                <a:prstClr val="black">
                  <a:tint val="75000"/>
                </a:prstClr>
              </a:solidFill>
            </a:endParaRPr>
          </a:p>
        </p:txBody>
      </p:sp>
    </p:spTree>
    <p:extLst>
      <p:ext uri="{BB962C8B-B14F-4D97-AF65-F5344CB8AC3E}">
        <p14:creationId xmlns:p14="http://schemas.microsoft.com/office/powerpoint/2010/main" val="5886405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r>
              <a:rPr lang="ru-RU" dirty="0"/>
              <a:t/>
            </a:r>
            <a:br>
              <a:rPr lang="ru-RU" dirty="0"/>
            </a:br>
            <a:r>
              <a:rPr lang="ru-RU" dirty="0"/>
              <a:t>Базовый класс</a:t>
            </a:r>
            <a:endParaRPr lang="en-US" dirty="0"/>
          </a:p>
        </p:txBody>
      </p:sp>
      <p:sp>
        <p:nvSpPr>
          <p:cNvPr id="3" name="Content Placeholder 2"/>
          <p:cNvSpPr>
            <a:spLocks noGrp="1"/>
          </p:cNvSpPr>
          <p:nvPr>
            <p:ph idx="1"/>
          </p:nvPr>
        </p:nvSpPr>
        <p:spPr/>
        <p:txBody>
          <a:bodyPr/>
          <a:lstStyle/>
          <a:p>
            <a:pPr>
              <a:buNone/>
            </a:pPr>
            <a:r>
              <a:rPr lang="en-US" dirty="0" err="1">
                <a:hlinkClick r:id="rId2"/>
              </a:rPr>
              <a:t>java.lang.Object</a:t>
            </a:r>
            <a:endParaRPr lang="ru-RU" dirty="0"/>
          </a:p>
          <a:p>
            <a:pPr>
              <a:buNone/>
            </a:pPr>
            <a:r>
              <a:rPr lang="en-US" b="1" dirty="0"/>
              <a:t>   ↳</a:t>
            </a:r>
            <a:r>
              <a:rPr lang="en-US" dirty="0" err="1">
                <a:hlinkClick r:id="rId3"/>
              </a:rPr>
              <a:t>android.content.Context</a:t>
            </a:r>
            <a:endParaRPr lang="ru-RU" dirty="0"/>
          </a:p>
          <a:p>
            <a:pPr>
              <a:buNone/>
            </a:pPr>
            <a:r>
              <a:rPr lang="ru-RU" b="1" dirty="0"/>
              <a:t>  </a:t>
            </a:r>
            <a:r>
              <a:rPr lang="en-US" b="1" dirty="0"/>
              <a:t>    ↳</a:t>
            </a:r>
            <a:r>
              <a:rPr lang="en-US" dirty="0" err="1">
                <a:hlinkClick r:id="rId4"/>
              </a:rPr>
              <a:t>android.content.ContextWrapper</a:t>
            </a:r>
            <a:endParaRPr lang="ru-RU" dirty="0"/>
          </a:p>
          <a:p>
            <a:pPr>
              <a:buNone/>
            </a:pPr>
            <a:r>
              <a:rPr lang="ru-RU" b="1" dirty="0"/>
              <a:t>    </a:t>
            </a:r>
            <a:r>
              <a:rPr lang="en-US" b="1" dirty="0"/>
              <a:t>     ↳</a:t>
            </a:r>
            <a:r>
              <a:rPr lang="en-US" dirty="0" err="1"/>
              <a:t>android.app.Service</a:t>
            </a:r>
            <a:endParaRPr lang="ru-RU" dirty="0"/>
          </a:p>
          <a:p>
            <a:pPr lvl="1"/>
            <a:r>
              <a:rPr lang="ru-RU" dirty="0"/>
              <a:t>Базовый класс для любого сервиса</a:t>
            </a:r>
          </a:p>
          <a:p>
            <a:pPr lvl="1"/>
            <a:r>
              <a:rPr lang="ru-RU" dirty="0"/>
              <a:t>Необходимо создать поток для обработки вручную</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43</a:t>
            </a:fld>
            <a:endParaRPr lang="en-US">
              <a:solidFill>
                <a:prstClr val="black">
                  <a:tint val="75000"/>
                </a:prstClr>
              </a:solidFill>
            </a:endParaRPr>
          </a:p>
        </p:txBody>
      </p:sp>
    </p:spTree>
    <p:extLst>
      <p:ext uri="{BB962C8B-B14F-4D97-AF65-F5344CB8AC3E}">
        <p14:creationId xmlns:p14="http://schemas.microsoft.com/office/powerpoint/2010/main" val="5133250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Service</a:t>
            </a:r>
            <a:r>
              <a:rPr lang="ru-RU" dirty="0"/>
              <a:t/>
            </a:r>
            <a:br>
              <a:rPr lang="ru-RU" dirty="0"/>
            </a:br>
            <a:r>
              <a:rPr lang="ru-RU" dirty="0"/>
              <a:t>Объявление в </a:t>
            </a:r>
            <a:r>
              <a:rPr lang="en-US" dirty="0" err="1"/>
              <a:t>AndroidManifest</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44</a:t>
            </a:fld>
            <a:endParaRPr lang="en-US">
              <a:solidFill>
                <a:prstClr val="black">
                  <a:tint val="75000"/>
                </a:prstClr>
              </a:solidFill>
            </a:endParaRPr>
          </a:p>
        </p:txBody>
      </p:sp>
      <p:sp>
        <p:nvSpPr>
          <p:cNvPr id="65537" name="Rectangle 1"/>
          <p:cNvSpPr>
            <a:spLocks noChangeArrowheads="1"/>
          </p:cNvSpPr>
          <p:nvPr/>
        </p:nvSpPr>
        <p:spPr bwMode="auto">
          <a:xfrm>
            <a:off x="1187624" y="1988840"/>
            <a:ext cx="6617196" cy="2499352"/>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dirty="0">
                <a:solidFill>
                  <a:srgbClr val="000088"/>
                </a:solidFill>
                <a:latin typeface="Courier New" pitchFamily="49" charset="0"/>
                <a:cs typeface="Courier New" pitchFamily="49" charset="0"/>
              </a:rPr>
              <a:t>&lt;manifest</a:t>
            </a:r>
            <a:r>
              <a:rPr lang="en-US" dirty="0">
                <a:solidFill>
                  <a:srgbClr val="000000"/>
                </a:solidFill>
                <a:latin typeface="Courier New" pitchFamily="49" charset="0"/>
                <a:cs typeface="Courier New" pitchFamily="49" charset="0"/>
              </a:rPr>
              <a:t> ... </a:t>
            </a:r>
            <a:r>
              <a:rPr lang="en-US" dirty="0">
                <a:solidFill>
                  <a:srgbClr val="000088"/>
                </a:solidFill>
                <a:latin typeface="Courier New" pitchFamily="49" charset="0"/>
                <a:cs typeface="Courier New" pitchFamily="49" charset="0"/>
              </a:rPr>
              <a:t>&gt;</a:t>
            </a:r>
            <a:r>
              <a:rPr lang="en-US" dirty="0">
                <a:solidFill>
                  <a:srgbClr val="000000"/>
                </a:solidFill>
                <a:latin typeface="Courier New" pitchFamily="49" charset="0"/>
                <a:cs typeface="Courier New" pitchFamily="49" charset="0"/>
              </a:rPr>
              <a:t/>
            </a:r>
            <a:br>
              <a:rPr lang="en-US" dirty="0">
                <a:solidFill>
                  <a:srgbClr val="000000"/>
                </a:solidFill>
                <a:latin typeface="Courier New" pitchFamily="49" charset="0"/>
                <a:cs typeface="Courier New" pitchFamily="49" charset="0"/>
              </a:rPr>
            </a:br>
            <a:r>
              <a:rPr lang="en-US" dirty="0">
                <a:solidFill>
                  <a:srgbClr val="000000"/>
                </a:solidFill>
                <a:latin typeface="Courier New" pitchFamily="49" charset="0"/>
                <a:cs typeface="Courier New" pitchFamily="49" charset="0"/>
              </a:rPr>
              <a:t>  ...</a:t>
            </a:r>
            <a:br>
              <a:rPr lang="en-US" dirty="0">
                <a:solidFill>
                  <a:srgbClr val="000000"/>
                </a:solidFill>
                <a:latin typeface="Courier New" pitchFamily="49" charset="0"/>
                <a:cs typeface="Courier New" pitchFamily="49" charset="0"/>
              </a:rPr>
            </a:br>
            <a:r>
              <a:rPr lang="en-US" dirty="0">
                <a:solidFill>
                  <a:srgbClr val="000000"/>
                </a:solidFill>
                <a:latin typeface="Courier New" pitchFamily="49" charset="0"/>
                <a:cs typeface="Courier New" pitchFamily="49" charset="0"/>
              </a:rPr>
              <a:t>  </a:t>
            </a:r>
            <a:r>
              <a:rPr lang="en-US" dirty="0">
                <a:solidFill>
                  <a:srgbClr val="000088"/>
                </a:solidFill>
                <a:latin typeface="Courier New" pitchFamily="49" charset="0"/>
                <a:cs typeface="Courier New" pitchFamily="49" charset="0"/>
              </a:rPr>
              <a:t>&lt;application</a:t>
            </a:r>
            <a:r>
              <a:rPr lang="en-US" dirty="0">
                <a:solidFill>
                  <a:srgbClr val="000000"/>
                </a:solidFill>
                <a:latin typeface="Courier New" pitchFamily="49" charset="0"/>
                <a:cs typeface="Courier New" pitchFamily="49" charset="0"/>
              </a:rPr>
              <a:t> ... </a:t>
            </a:r>
            <a:r>
              <a:rPr lang="en-US" dirty="0">
                <a:solidFill>
                  <a:srgbClr val="000088"/>
                </a:solidFill>
                <a:latin typeface="Courier New" pitchFamily="49" charset="0"/>
                <a:cs typeface="Courier New" pitchFamily="49" charset="0"/>
              </a:rPr>
              <a:t>&gt;</a:t>
            </a:r>
            <a:r>
              <a:rPr lang="en-US" dirty="0">
                <a:solidFill>
                  <a:srgbClr val="000000"/>
                </a:solidFill>
                <a:latin typeface="Courier New" pitchFamily="49" charset="0"/>
                <a:cs typeface="Courier New" pitchFamily="49" charset="0"/>
              </a:rPr>
              <a:t/>
            </a:r>
            <a:br>
              <a:rPr lang="en-US" dirty="0">
                <a:solidFill>
                  <a:srgbClr val="000000"/>
                </a:solidFill>
                <a:latin typeface="Courier New" pitchFamily="49" charset="0"/>
                <a:cs typeface="Courier New" pitchFamily="49" charset="0"/>
              </a:rPr>
            </a:br>
            <a:r>
              <a:rPr lang="en-US" dirty="0">
                <a:solidFill>
                  <a:srgbClr val="000000"/>
                </a:solidFill>
                <a:latin typeface="Courier New" pitchFamily="49" charset="0"/>
                <a:cs typeface="Courier New" pitchFamily="49" charset="0"/>
              </a:rPr>
              <a:t>      </a:t>
            </a:r>
            <a:r>
              <a:rPr lang="en-US" dirty="0">
                <a:solidFill>
                  <a:srgbClr val="000088"/>
                </a:solidFill>
                <a:latin typeface="Courier New" pitchFamily="49" charset="0"/>
                <a:cs typeface="Courier New" pitchFamily="49" charset="0"/>
              </a:rPr>
              <a:t>&lt;service</a:t>
            </a:r>
            <a:r>
              <a:rPr lang="en-US" dirty="0">
                <a:solidFill>
                  <a:srgbClr val="000000"/>
                </a:solidFill>
                <a:latin typeface="Courier New" pitchFamily="49" charset="0"/>
                <a:cs typeface="Courier New" pitchFamily="49" charset="0"/>
              </a:rPr>
              <a:t> </a:t>
            </a:r>
            <a:r>
              <a:rPr lang="en-US" dirty="0" err="1">
                <a:solidFill>
                  <a:srgbClr val="882288"/>
                </a:solidFill>
                <a:latin typeface="Courier New" pitchFamily="49" charset="0"/>
                <a:cs typeface="Courier New" pitchFamily="49" charset="0"/>
              </a:rPr>
              <a:t>android:name</a:t>
            </a:r>
            <a:r>
              <a:rPr lang="en-US" dirty="0">
                <a:solidFill>
                  <a:srgbClr val="666600"/>
                </a:solidFill>
                <a:latin typeface="Courier New" pitchFamily="49" charset="0"/>
                <a:cs typeface="Courier New" pitchFamily="49" charset="0"/>
              </a:rPr>
              <a:t>=</a:t>
            </a:r>
            <a:r>
              <a:rPr lang="en-US" dirty="0">
                <a:solidFill>
                  <a:srgbClr val="008800"/>
                </a:solidFill>
                <a:latin typeface="Courier New" pitchFamily="49" charset="0"/>
                <a:cs typeface="Courier New" pitchFamily="49" charset="0"/>
              </a:rPr>
              <a:t>".</a:t>
            </a:r>
            <a:r>
              <a:rPr lang="en-US" dirty="0" err="1">
                <a:solidFill>
                  <a:srgbClr val="008800"/>
                </a:solidFill>
                <a:latin typeface="Courier New" pitchFamily="49" charset="0"/>
                <a:cs typeface="Courier New" pitchFamily="49" charset="0"/>
              </a:rPr>
              <a:t>ExampleService</a:t>
            </a:r>
            <a:r>
              <a:rPr lang="en-US" dirty="0">
                <a:solidFill>
                  <a:srgbClr val="008800"/>
                </a:solidFill>
                <a:latin typeface="Courier New" pitchFamily="49" charset="0"/>
                <a:cs typeface="Courier New" pitchFamily="49" charset="0"/>
              </a:rPr>
              <a:t>"</a:t>
            </a:r>
            <a:r>
              <a:rPr lang="en-US" dirty="0">
                <a:solidFill>
                  <a:srgbClr val="000000"/>
                </a:solidFill>
                <a:latin typeface="Courier New" pitchFamily="49" charset="0"/>
                <a:cs typeface="Courier New" pitchFamily="49" charset="0"/>
              </a:rPr>
              <a:t> </a:t>
            </a:r>
            <a:r>
              <a:rPr lang="en-US" dirty="0">
                <a:solidFill>
                  <a:srgbClr val="000088"/>
                </a:solidFill>
                <a:latin typeface="Courier New" pitchFamily="49" charset="0"/>
                <a:cs typeface="Courier New" pitchFamily="49" charset="0"/>
              </a:rPr>
              <a:t>/&gt;</a:t>
            </a:r>
            <a:r>
              <a:rPr lang="en-US" dirty="0">
                <a:solidFill>
                  <a:srgbClr val="000000"/>
                </a:solidFill>
                <a:latin typeface="Courier New" pitchFamily="49" charset="0"/>
                <a:cs typeface="Courier New" pitchFamily="49" charset="0"/>
              </a:rPr>
              <a:t/>
            </a:r>
            <a:br>
              <a:rPr lang="en-US" dirty="0">
                <a:solidFill>
                  <a:srgbClr val="000000"/>
                </a:solidFill>
                <a:latin typeface="Courier New" pitchFamily="49" charset="0"/>
                <a:cs typeface="Courier New" pitchFamily="49" charset="0"/>
              </a:rPr>
            </a:br>
            <a:r>
              <a:rPr lang="en-US" dirty="0">
                <a:solidFill>
                  <a:srgbClr val="000000"/>
                </a:solidFill>
                <a:latin typeface="Courier New" pitchFamily="49" charset="0"/>
                <a:cs typeface="Courier New" pitchFamily="49" charset="0"/>
              </a:rPr>
              <a:t>      ...</a:t>
            </a:r>
            <a:br>
              <a:rPr lang="en-US" dirty="0">
                <a:solidFill>
                  <a:srgbClr val="000000"/>
                </a:solidFill>
                <a:latin typeface="Courier New" pitchFamily="49" charset="0"/>
                <a:cs typeface="Courier New" pitchFamily="49" charset="0"/>
              </a:rPr>
            </a:br>
            <a:r>
              <a:rPr lang="en-US" dirty="0">
                <a:solidFill>
                  <a:srgbClr val="000000"/>
                </a:solidFill>
                <a:latin typeface="Courier New" pitchFamily="49" charset="0"/>
                <a:cs typeface="Courier New" pitchFamily="49" charset="0"/>
              </a:rPr>
              <a:t>  </a:t>
            </a:r>
            <a:r>
              <a:rPr lang="en-US" dirty="0">
                <a:solidFill>
                  <a:srgbClr val="000088"/>
                </a:solidFill>
                <a:latin typeface="Courier New" pitchFamily="49" charset="0"/>
                <a:cs typeface="Courier New" pitchFamily="49" charset="0"/>
              </a:rPr>
              <a:t>&lt;/application&gt;</a:t>
            </a:r>
            <a:r>
              <a:rPr lang="en-US" dirty="0">
                <a:solidFill>
                  <a:srgbClr val="000000"/>
                </a:solidFill>
                <a:latin typeface="Courier New" pitchFamily="49" charset="0"/>
                <a:cs typeface="Courier New" pitchFamily="49" charset="0"/>
              </a:rPr>
              <a:t/>
            </a:r>
            <a:br>
              <a:rPr lang="en-US" dirty="0">
                <a:solidFill>
                  <a:srgbClr val="000000"/>
                </a:solidFill>
                <a:latin typeface="Courier New" pitchFamily="49" charset="0"/>
                <a:cs typeface="Courier New" pitchFamily="49" charset="0"/>
              </a:rPr>
            </a:br>
            <a:r>
              <a:rPr lang="en-US" dirty="0">
                <a:solidFill>
                  <a:srgbClr val="000088"/>
                </a:solidFill>
                <a:latin typeface="Courier New" pitchFamily="49" charset="0"/>
                <a:cs typeface="Courier New" pitchFamily="49" charset="0"/>
              </a:rPr>
              <a:t>&lt;/manifest&gt;</a:t>
            </a:r>
            <a:r>
              <a:rPr lang="en-US" dirty="0">
                <a:solidFill>
                  <a:prstClr val="black"/>
                </a:solidFill>
                <a:latin typeface="Arial" pitchFamily="34" charset="0"/>
                <a:cs typeface="Arial" pitchFamily="34" charset="0"/>
              </a:rPr>
              <a:t> </a:t>
            </a:r>
            <a:endParaRPr lang="en-US" sz="4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501363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Started (aka unbound) service</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45</a:t>
            </a:fld>
            <a:endParaRPr lang="en-US">
              <a:solidFill>
                <a:prstClr val="black">
                  <a:tint val="75000"/>
                </a:prstClr>
              </a:solidFill>
            </a:endParaRPr>
          </a:p>
        </p:txBody>
      </p:sp>
    </p:spTree>
    <p:extLst>
      <p:ext uri="{BB962C8B-B14F-4D97-AF65-F5344CB8AC3E}">
        <p14:creationId xmlns:p14="http://schemas.microsoft.com/office/powerpoint/2010/main" val="9124445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Started service</a:t>
            </a:r>
            <a:br>
              <a:rPr lang="en-US" dirty="0"/>
            </a:br>
            <a:r>
              <a:rPr lang="ru-RU" dirty="0"/>
              <a:t>Жизненный цикл</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46</a:t>
            </a:fld>
            <a:endParaRPr lang="en-US">
              <a:solidFill>
                <a:prstClr val="black">
                  <a:tint val="75000"/>
                </a:prstClr>
              </a:solidFill>
            </a:endParaRPr>
          </a:p>
        </p:txBody>
      </p:sp>
      <p:pic>
        <p:nvPicPr>
          <p:cNvPr id="71682" name="Picture 2" descr="http://developer.android.com/images/service_lifecycle.png"/>
          <p:cNvPicPr>
            <a:picLocks noChangeAspect="1" noChangeArrowheads="1"/>
          </p:cNvPicPr>
          <p:nvPr/>
        </p:nvPicPr>
        <p:blipFill>
          <a:blip r:embed="rId2" cstate="print"/>
          <a:srcRect r="41697"/>
          <a:stretch>
            <a:fillRect/>
          </a:stretch>
        </p:blipFill>
        <p:spPr bwMode="auto">
          <a:xfrm>
            <a:off x="3275856" y="1480144"/>
            <a:ext cx="2160240" cy="4829176"/>
          </a:xfrm>
          <a:prstGeom prst="rect">
            <a:avLst/>
          </a:prstGeom>
          <a:noFill/>
        </p:spPr>
      </p:pic>
    </p:spTree>
    <p:extLst>
      <p:ext uri="{BB962C8B-B14F-4D97-AF65-F5344CB8AC3E}">
        <p14:creationId xmlns:p14="http://schemas.microsoft.com/office/powerpoint/2010/main" val="37551335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Методы жизненного цикла </a:t>
            </a:r>
            <a:r>
              <a:rPr lang="en-US" dirty="0"/>
              <a:t>started </a:t>
            </a:r>
            <a:r>
              <a:rPr lang="ru-RU" dirty="0"/>
              <a:t>сервиса</a:t>
            </a:r>
            <a:endParaRPr lang="en-US" dirty="0"/>
          </a:p>
        </p:txBody>
      </p:sp>
      <p:sp>
        <p:nvSpPr>
          <p:cNvPr id="3" name="Content Placeholder 2"/>
          <p:cNvSpPr>
            <a:spLocks noGrp="1"/>
          </p:cNvSpPr>
          <p:nvPr>
            <p:ph idx="1"/>
          </p:nvPr>
        </p:nvSpPr>
        <p:spPr/>
        <p:txBody>
          <a:bodyPr/>
          <a:lstStyle/>
          <a:p>
            <a:r>
              <a:rPr lang="en-US" dirty="0"/>
              <a:t>public void </a:t>
            </a:r>
            <a:r>
              <a:rPr lang="en-US" dirty="0" err="1"/>
              <a:t>onCreate</a:t>
            </a:r>
            <a:r>
              <a:rPr lang="en-US" dirty="0"/>
              <a:t> ()</a:t>
            </a:r>
          </a:p>
          <a:p>
            <a:pPr lvl="1"/>
            <a:r>
              <a:rPr lang="ru-RU" dirty="0"/>
              <a:t>Вызывается сразу после создания сервиса</a:t>
            </a:r>
          </a:p>
          <a:p>
            <a:r>
              <a:rPr lang="en-US" dirty="0"/>
              <a:t>public void </a:t>
            </a:r>
            <a:r>
              <a:rPr lang="en-US" dirty="0" err="1"/>
              <a:t>onDestroy</a:t>
            </a:r>
            <a:r>
              <a:rPr lang="en-US" dirty="0"/>
              <a:t> ()</a:t>
            </a:r>
          </a:p>
          <a:p>
            <a:pPr lvl="1"/>
            <a:r>
              <a:rPr lang="ru-RU" dirty="0"/>
              <a:t>Вызывается непосредственно перед удалением сервиса</a:t>
            </a:r>
          </a:p>
          <a:p>
            <a:r>
              <a:rPr lang="sv-SE" dirty="0"/>
              <a:t>public int onStartCommand (</a:t>
            </a:r>
            <a:r>
              <a:rPr lang="sv-SE" dirty="0">
                <a:hlinkClick r:id="rId2"/>
              </a:rPr>
              <a:t>Intent</a:t>
            </a:r>
            <a:r>
              <a:rPr lang="sv-SE" dirty="0"/>
              <a:t> intent, int flags, int startId)</a:t>
            </a:r>
          </a:p>
          <a:p>
            <a:pPr lvl="1"/>
            <a:r>
              <a:rPr lang="ru-RU" dirty="0"/>
              <a:t>Полезные операции</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47</a:t>
            </a:fld>
            <a:endParaRPr lang="en-US">
              <a:solidFill>
                <a:prstClr val="black">
                  <a:tint val="75000"/>
                </a:prstClr>
              </a:solidFill>
            </a:endParaRPr>
          </a:p>
        </p:txBody>
      </p:sp>
    </p:spTree>
    <p:extLst>
      <p:ext uri="{BB962C8B-B14F-4D97-AF65-F5344CB8AC3E}">
        <p14:creationId xmlns:p14="http://schemas.microsoft.com/office/powerpoint/2010/main" val="32356612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Пример</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48</a:t>
            </a:fld>
            <a:endParaRPr lang="en-US">
              <a:solidFill>
                <a:prstClr val="black">
                  <a:tint val="75000"/>
                </a:prstClr>
              </a:solidFill>
            </a:endParaRPr>
          </a:p>
        </p:txBody>
      </p:sp>
      <p:sp>
        <p:nvSpPr>
          <p:cNvPr id="75777" name="Rectangle 1"/>
          <p:cNvSpPr>
            <a:spLocks noChangeArrowheads="1"/>
          </p:cNvSpPr>
          <p:nvPr/>
        </p:nvSpPr>
        <p:spPr bwMode="auto">
          <a:xfrm>
            <a:off x="395536" y="1772816"/>
            <a:ext cx="8393323" cy="4099790"/>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class</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HelloService</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extends</a:t>
            </a:r>
            <a:r>
              <a:rPr lang="en-US" sz="1600" dirty="0">
                <a:solidFill>
                  <a:srgbClr val="000000"/>
                </a:solidFill>
                <a:latin typeface="Courier New" pitchFamily="49" charset="0"/>
                <a:cs typeface="Courier New" pitchFamily="49" charset="0"/>
              </a:rPr>
              <a:t> </a:t>
            </a:r>
            <a:r>
              <a:rPr lang="en-US" sz="1600" dirty="0">
                <a:solidFill>
                  <a:srgbClr val="660066"/>
                </a:solidFill>
                <a:latin typeface="Courier New" pitchFamily="49" charset="0"/>
                <a:cs typeface="Courier New" pitchFamily="49" charset="0"/>
              </a:rPr>
              <a:t>Service</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onCreate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err="1">
                <a:solidFill>
                  <a:srgbClr val="000088"/>
                </a:solidFill>
                <a:latin typeface="Courier New" pitchFamily="49" charset="0"/>
                <a:cs typeface="Courier New" pitchFamily="49" charset="0"/>
              </a:rPr>
              <a:t>int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onStartCommand</a:t>
            </a:r>
            <a:r>
              <a:rPr lang="en-US" sz="1600" dirty="0">
                <a:solidFill>
                  <a:srgbClr val="666600"/>
                </a:solidFill>
                <a:latin typeface="Courier New" pitchFamily="49" charset="0"/>
                <a:cs typeface="Courier New" pitchFamily="49" charset="0"/>
              </a:rPr>
              <a:t>(</a:t>
            </a:r>
            <a:r>
              <a:rPr lang="en-US" sz="1600" dirty="0">
                <a:solidFill>
                  <a:srgbClr val="660066"/>
                </a:solidFill>
                <a:latin typeface="Courier New" pitchFamily="49" charset="0"/>
                <a:cs typeface="Courier New" pitchFamily="49" charset="0"/>
              </a:rPr>
              <a:t>Intent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intent</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err="1">
                <a:solidFill>
                  <a:srgbClr val="000088"/>
                </a:solidFill>
                <a:latin typeface="Courier New" pitchFamily="49" charset="0"/>
                <a:cs typeface="Courier New" pitchFamily="49" charset="0"/>
              </a:rPr>
              <a:t>int</a:t>
            </a:r>
            <a:r>
              <a:rPr lang="en-US" sz="1600" dirty="0">
                <a:solidFill>
                  <a:srgbClr val="000000"/>
                </a:solidFill>
                <a:latin typeface="Courier New" pitchFamily="49" charset="0"/>
                <a:cs typeface="Courier New" pitchFamily="49" charset="0"/>
              </a:rPr>
              <a:t> flags</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err="1">
                <a:solidFill>
                  <a:srgbClr val="000088"/>
                </a:solidFill>
                <a:latin typeface="Courier New" pitchFamily="49" charset="0"/>
                <a:cs typeface="Courier New" pitchFamily="49" charset="0"/>
              </a:rPr>
              <a:t>int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startId</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return</a:t>
            </a:r>
            <a:r>
              <a:rPr lang="en-US" sz="1600" dirty="0">
                <a:solidFill>
                  <a:srgbClr val="000000"/>
                </a:solidFill>
                <a:latin typeface="Courier New" pitchFamily="49" charset="0"/>
                <a:cs typeface="Courier New" pitchFamily="49" charset="0"/>
              </a:rPr>
              <a:t> START_STICKY</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onDestroy</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666600"/>
                </a:solidFill>
                <a:latin typeface="Courier New" pitchFamily="49" charset="0"/>
                <a:cs typeface="Courier New" pitchFamily="49" charset="0"/>
              </a:rPr>
              <a:t>}</a:t>
            </a:r>
            <a:r>
              <a:rPr lang="en-US" sz="1600" dirty="0">
                <a:solidFill>
                  <a:prstClr val="black"/>
                </a:solidFill>
                <a:latin typeface="Arial" pitchFamily="34" charset="0"/>
                <a:cs typeface="Arial" pitchFamily="34" charset="0"/>
              </a:rPr>
              <a:t> </a:t>
            </a:r>
            <a:endParaRPr lang="en-US" sz="40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8352918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Запуск сервиса </a:t>
            </a:r>
            <a:r>
              <a:rPr lang="en-US" dirty="0"/>
              <a:t>(1)</a:t>
            </a:r>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49</a:t>
            </a:fld>
            <a:endParaRPr lang="en-US">
              <a:solidFill>
                <a:prstClr val="black">
                  <a:tint val="75000"/>
                </a:prstClr>
              </a:solidFill>
            </a:endParaRPr>
          </a:p>
        </p:txBody>
      </p:sp>
      <p:sp>
        <p:nvSpPr>
          <p:cNvPr id="72705" name="Rectangle 1"/>
          <p:cNvSpPr>
            <a:spLocks noChangeArrowheads="1"/>
          </p:cNvSpPr>
          <p:nvPr/>
        </p:nvSpPr>
        <p:spPr bwMode="auto">
          <a:xfrm>
            <a:off x="395536" y="2852936"/>
            <a:ext cx="8156079" cy="775803"/>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2000" dirty="0">
                <a:solidFill>
                  <a:srgbClr val="660066"/>
                </a:solidFill>
                <a:latin typeface="Courier New" pitchFamily="49" charset="0"/>
                <a:cs typeface="Courier New" pitchFamily="49" charset="0"/>
              </a:rPr>
              <a:t>Intent</a:t>
            </a:r>
            <a:r>
              <a:rPr lang="en-US" sz="2000" dirty="0">
                <a:solidFill>
                  <a:srgbClr val="000000"/>
                </a:solidFill>
                <a:latin typeface="Courier New" pitchFamily="49" charset="0"/>
                <a:cs typeface="Courier New" pitchFamily="49" charset="0"/>
              </a:rPr>
              <a:t> </a:t>
            </a:r>
            <a:r>
              <a:rPr lang="en-US" sz="2000" dirty="0" err="1">
                <a:solidFill>
                  <a:srgbClr val="000000"/>
                </a:solidFill>
                <a:latin typeface="Courier New" pitchFamily="49" charset="0"/>
                <a:cs typeface="Courier New" pitchFamily="49" charset="0"/>
              </a:rPr>
              <a:t>intent</a:t>
            </a:r>
            <a:r>
              <a:rPr lang="en-US" sz="2000" dirty="0">
                <a:solidFill>
                  <a:srgbClr val="000000"/>
                </a:solidFill>
                <a:latin typeface="Courier New" pitchFamily="49" charset="0"/>
                <a:cs typeface="Courier New" pitchFamily="49" charset="0"/>
              </a:rPr>
              <a:t> </a:t>
            </a:r>
            <a:r>
              <a:rPr lang="en-US" sz="2000" dirty="0">
                <a:solidFill>
                  <a:srgbClr val="6666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000088"/>
                </a:solidFill>
                <a:latin typeface="Courier New" pitchFamily="49" charset="0"/>
                <a:cs typeface="Courier New" pitchFamily="49" charset="0"/>
              </a:rPr>
              <a:t>new</a:t>
            </a:r>
            <a:r>
              <a:rPr lang="en-US" sz="2000" dirty="0">
                <a:solidFill>
                  <a:srgbClr val="000000"/>
                </a:solidFill>
                <a:latin typeface="Courier New" pitchFamily="49" charset="0"/>
                <a:cs typeface="Courier New" pitchFamily="49" charset="0"/>
              </a:rPr>
              <a:t> </a:t>
            </a:r>
            <a:r>
              <a:rPr lang="en-US" sz="2000" dirty="0">
                <a:solidFill>
                  <a:srgbClr val="660066"/>
                </a:solidFill>
                <a:latin typeface="Courier New" pitchFamily="49" charset="0"/>
                <a:cs typeface="Courier New" pitchFamily="49" charset="0"/>
              </a:rPr>
              <a:t>Intent</a:t>
            </a:r>
            <a:r>
              <a:rPr lang="en-US" sz="2000" dirty="0">
                <a:solidFill>
                  <a:srgbClr val="666600"/>
                </a:solidFill>
                <a:latin typeface="Courier New" pitchFamily="49" charset="0"/>
                <a:cs typeface="Courier New" pitchFamily="49" charset="0"/>
              </a:rPr>
              <a:t>(</a:t>
            </a:r>
            <a:r>
              <a:rPr lang="en-US" sz="2000" dirty="0">
                <a:solidFill>
                  <a:srgbClr val="000088"/>
                </a:solidFill>
                <a:latin typeface="Courier New" pitchFamily="49" charset="0"/>
                <a:cs typeface="Courier New" pitchFamily="49" charset="0"/>
              </a:rPr>
              <a:t>this</a:t>
            </a:r>
            <a:r>
              <a:rPr lang="en-US" sz="2000" dirty="0">
                <a:solidFill>
                  <a:srgbClr val="6666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err="1">
                <a:solidFill>
                  <a:srgbClr val="660066"/>
                </a:solidFill>
                <a:latin typeface="Courier New" pitchFamily="49" charset="0"/>
                <a:cs typeface="Courier New" pitchFamily="49" charset="0"/>
              </a:rPr>
              <a:t>HelloService</a:t>
            </a:r>
            <a:r>
              <a:rPr lang="en-US" sz="2000" dirty="0" err="1">
                <a:solidFill>
                  <a:srgbClr val="666600"/>
                </a:solidFill>
                <a:latin typeface="Courier New" pitchFamily="49" charset="0"/>
                <a:cs typeface="Courier New" pitchFamily="49" charset="0"/>
              </a:rPr>
              <a:t>.</a:t>
            </a:r>
            <a:r>
              <a:rPr lang="en-US" sz="2000" dirty="0" err="1">
                <a:solidFill>
                  <a:srgbClr val="000088"/>
                </a:solidFill>
                <a:latin typeface="Courier New" pitchFamily="49" charset="0"/>
                <a:cs typeface="Courier New" pitchFamily="49" charset="0"/>
              </a:rPr>
              <a:t>class</a:t>
            </a:r>
            <a:r>
              <a:rPr lang="en-US" sz="2000" dirty="0">
                <a:solidFill>
                  <a:srgbClr val="6666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r>
            <a:br>
              <a:rPr lang="en-US" sz="2000" dirty="0">
                <a:solidFill>
                  <a:srgbClr val="000000"/>
                </a:solidFill>
                <a:latin typeface="Courier New" pitchFamily="49" charset="0"/>
                <a:cs typeface="Courier New" pitchFamily="49" charset="0"/>
              </a:rPr>
            </a:br>
            <a:r>
              <a:rPr lang="en-US" sz="2000" dirty="0" err="1">
                <a:solidFill>
                  <a:srgbClr val="000000"/>
                </a:solidFill>
                <a:latin typeface="Courier New" pitchFamily="49" charset="0"/>
                <a:cs typeface="Courier New" pitchFamily="49" charset="0"/>
              </a:rPr>
              <a:t>startService</a:t>
            </a:r>
            <a:r>
              <a:rPr lang="en-US" sz="2000" dirty="0">
                <a:solidFill>
                  <a:srgbClr val="6666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intent</a:t>
            </a:r>
            <a:r>
              <a:rPr lang="en-US" sz="2000" dirty="0">
                <a:solidFill>
                  <a:srgbClr val="666600"/>
                </a:solidFill>
                <a:latin typeface="Courier New" pitchFamily="49" charset="0"/>
                <a:cs typeface="Courier New" pitchFamily="49" charset="0"/>
              </a:rPr>
              <a:t>);</a:t>
            </a:r>
            <a:r>
              <a:rPr lang="en-US" sz="2000" dirty="0">
                <a:solidFill>
                  <a:prstClr val="black"/>
                </a:solidFill>
                <a:latin typeface="Arial" pitchFamily="34" charset="0"/>
                <a:cs typeface="Arial" pitchFamily="34" charset="0"/>
              </a:rPr>
              <a:t> </a:t>
            </a:r>
            <a:endParaRPr lang="en-US" sz="48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285836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ru-RU" dirty="0"/>
              <a:t>В предыдущих лекциях...</a:t>
            </a:r>
            <a:endParaRPr lang="en-US" dirty="0"/>
          </a:p>
        </p:txBody>
      </p:sp>
      <p:sp>
        <p:nvSpPr>
          <p:cNvPr id="3" name="Content Placeholder 2"/>
          <p:cNvSpPr>
            <a:spLocks noGrp="1"/>
          </p:cNvSpPr>
          <p:nvPr>
            <p:ph sz="half" idx="1"/>
          </p:nvPr>
        </p:nvSpPr>
        <p:spPr/>
        <p:txBody>
          <a:bodyPr/>
          <a:lstStyle/>
          <a:p>
            <a:r>
              <a:rPr lang="ru-RU"/>
              <a:t>.</a:t>
            </a:r>
            <a:r>
              <a:rPr lang="en-US"/>
              <a:t>/animator</a:t>
            </a:r>
            <a:r>
              <a:rPr lang="ru-RU"/>
              <a:t>/*</a:t>
            </a:r>
          </a:p>
          <a:p>
            <a:r>
              <a:rPr lang="ru-RU"/>
              <a:t>./</a:t>
            </a:r>
            <a:r>
              <a:rPr lang="en-US"/>
              <a:t>anim</a:t>
            </a:r>
            <a:r>
              <a:rPr lang="ru-RU"/>
              <a:t>/*</a:t>
            </a:r>
            <a:endParaRPr lang="en-US"/>
          </a:p>
          <a:p>
            <a:r>
              <a:rPr lang="en-US"/>
              <a:t>./xml/*</a:t>
            </a:r>
          </a:p>
          <a:p>
            <a:r>
              <a:rPr lang="en-US"/>
              <a:t>./drawable/*</a:t>
            </a:r>
          </a:p>
          <a:p>
            <a:pPr lvl="1"/>
            <a:r>
              <a:rPr lang="en-US"/>
              <a:t>Bitmap files (png, 9.png, jpg, gif)</a:t>
            </a:r>
          </a:p>
          <a:p>
            <a:pPr lvl="1"/>
            <a:r>
              <a:rPr lang="en-US"/>
              <a:t>State lists</a:t>
            </a:r>
          </a:p>
          <a:p>
            <a:pPr lvl="1"/>
            <a:r>
              <a:rPr lang="en-US"/>
              <a:t>Shapes</a:t>
            </a:r>
          </a:p>
          <a:p>
            <a:pPr lvl="1"/>
            <a:r>
              <a:rPr lang="en-US"/>
              <a:t>Other drawables</a:t>
            </a:r>
          </a:p>
          <a:p>
            <a:endParaRPr lang="en-US" dirty="0"/>
          </a:p>
        </p:txBody>
      </p:sp>
      <p:sp>
        <p:nvSpPr>
          <p:cNvPr id="7" name="Content Placeholder 6"/>
          <p:cNvSpPr>
            <a:spLocks noGrp="1"/>
          </p:cNvSpPr>
          <p:nvPr>
            <p:ph sz="half" idx="2"/>
          </p:nvPr>
        </p:nvSpPr>
        <p:spPr/>
        <p:txBody>
          <a:bodyPr/>
          <a:lstStyle/>
          <a:p>
            <a:r>
              <a:rPr lang="en-US" dirty="0"/>
              <a:t>./layout/*</a:t>
            </a:r>
          </a:p>
          <a:p>
            <a:r>
              <a:rPr lang="en-US" dirty="0"/>
              <a:t>./menu/*</a:t>
            </a:r>
          </a:p>
          <a:p>
            <a:r>
              <a:rPr lang="en-US" dirty="0"/>
              <a:t>./raw/*</a:t>
            </a:r>
          </a:p>
          <a:p>
            <a:r>
              <a:rPr lang="en-US" dirty="0"/>
              <a:t>./values/*</a:t>
            </a:r>
          </a:p>
          <a:p>
            <a:pPr lvl="1"/>
            <a:r>
              <a:rPr lang="en-US" dirty="0"/>
              <a:t>arrays.xml</a:t>
            </a:r>
          </a:p>
          <a:p>
            <a:pPr lvl="1"/>
            <a:r>
              <a:rPr lang="en-US" dirty="0"/>
              <a:t>colors.xml</a:t>
            </a:r>
          </a:p>
          <a:p>
            <a:pPr lvl="1"/>
            <a:r>
              <a:rPr lang="en-US" dirty="0"/>
              <a:t>dimens.xml</a:t>
            </a:r>
          </a:p>
          <a:p>
            <a:pPr lvl="1"/>
            <a:r>
              <a:rPr lang="en-US" dirty="0"/>
              <a:t>strings.xml</a:t>
            </a:r>
          </a:p>
          <a:p>
            <a:pPr lvl="1"/>
            <a:r>
              <a:rPr lang="en-US" dirty="0"/>
              <a:t>styles.xml</a:t>
            </a:r>
          </a:p>
          <a:p>
            <a:endParaRPr lang="en-US" dirty="0"/>
          </a:p>
        </p:txBody>
      </p:sp>
      <p:sp>
        <p:nvSpPr>
          <p:cNvPr id="4" name="Date Placeholder 3"/>
          <p:cNvSpPr>
            <a:spLocks noGrp="1"/>
          </p:cNvSpPr>
          <p:nvPr>
            <p:ph type="dt" sz="half" idx="10"/>
          </p:nvPr>
        </p:nvSpPr>
        <p:spPr/>
        <p:txBody>
          <a:bodyPr/>
          <a:lstStyle/>
          <a:p>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fld id="{FA3A7B5F-CD2A-4DC9-AA8C-2CE5526ACD3B}"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6988715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r>
              <a:rPr lang="ru-RU" dirty="0"/>
              <a:t/>
            </a:r>
            <a:br>
              <a:rPr lang="ru-RU" dirty="0"/>
            </a:br>
            <a:r>
              <a:rPr lang="ru-RU" dirty="0"/>
              <a:t>Запуск сервиса (2)</a:t>
            </a:r>
            <a:endParaRPr lang="en-US" dirty="0"/>
          </a:p>
        </p:txBody>
      </p:sp>
      <p:sp>
        <p:nvSpPr>
          <p:cNvPr id="11" name="Content Placeholder 10"/>
          <p:cNvSpPr>
            <a:spLocks noGrp="1"/>
          </p:cNvSpPr>
          <p:nvPr>
            <p:ph idx="1"/>
          </p:nvPr>
        </p:nvSpPr>
        <p:spPr/>
        <p:txBody>
          <a:bodyPr/>
          <a:lstStyle/>
          <a:p>
            <a:r>
              <a:rPr lang="ru-RU" dirty="0"/>
              <a:t>Метод</a:t>
            </a:r>
            <a:r>
              <a:rPr lang="en-US" dirty="0"/>
              <a:t> </a:t>
            </a:r>
            <a:r>
              <a:rPr lang="en-US" dirty="0" err="1">
                <a:hlinkClick r:id="rId2"/>
              </a:rPr>
              <a:t>startService</a:t>
            </a:r>
            <a:r>
              <a:rPr lang="en-US" dirty="0">
                <a:hlinkClick r:id="rId2"/>
              </a:rPr>
              <a:t>()</a:t>
            </a:r>
            <a:r>
              <a:rPr lang="en-US" dirty="0"/>
              <a:t> </a:t>
            </a:r>
            <a:r>
              <a:rPr lang="ru-RU" dirty="0"/>
              <a:t>возвращает управление сразу</a:t>
            </a:r>
            <a:r>
              <a:rPr lang="en-US" dirty="0"/>
              <a:t> </a:t>
            </a:r>
          </a:p>
          <a:p>
            <a:r>
              <a:rPr lang="ru-RU" dirty="0"/>
              <a:t>ОС </a:t>
            </a:r>
            <a:r>
              <a:rPr lang="en-US" dirty="0"/>
              <a:t>Android </a:t>
            </a:r>
            <a:r>
              <a:rPr lang="ru-RU" dirty="0"/>
              <a:t>вызывает метод сервиса </a:t>
            </a:r>
            <a:r>
              <a:rPr lang="en-US" dirty="0" err="1">
                <a:hlinkClick r:id="rId3"/>
              </a:rPr>
              <a:t>onStartCommand</a:t>
            </a:r>
            <a:r>
              <a:rPr lang="en-US" dirty="0">
                <a:hlinkClick r:id="rId3"/>
              </a:rPr>
              <a:t>()</a:t>
            </a:r>
            <a:endParaRPr lang="en-US" dirty="0"/>
          </a:p>
          <a:p>
            <a:pPr lvl="1"/>
            <a:r>
              <a:rPr lang="ru-RU" dirty="0"/>
              <a:t>Если сервис еще не создан, сначала вызывается метод </a:t>
            </a:r>
            <a:r>
              <a:rPr lang="en-US" dirty="0"/>
              <a:t> </a:t>
            </a:r>
            <a:r>
              <a:rPr lang="en-US" dirty="0" err="1">
                <a:hlinkClick r:id="rId3"/>
              </a:rPr>
              <a:t>onCreate</a:t>
            </a:r>
            <a:r>
              <a:rPr lang="en-US" dirty="0">
                <a:hlinkClick r:id="rId3"/>
              </a:rPr>
              <a:t>()</a:t>
            </a:r>
            <a:r>
              <a:rPr lang="en-US" dirty="0"/>
              <a:t>, </a:t>
            </a:r>
            <a:r>
              <a:rPr lang="ru-RU" dirty="0"/>
              <a:t>только потом </a:t>
            </a:r>
            <a:r>
              <a:rPr lang="en-US" dirty="0" err="1">
                <a:hlinkClick r:id="rId3"/>
              </a:rPr>
              <a:t>onStartCommand</a:t>
            </a:r>
            <a:r>
              <a:rPr lang="en-US" dirty="0">
                <a:hlinkClick r:id="rId3"/>
              </a:rPr>
              <a:t>()</a:t>
            </a:r>
            <a:endParaRPr lang="ru-RU" dirty="0"/>
          </a:p>
          <a:p>
            <a:r>
              <a:rPr lang="ru-RU" dirty="0"/>
              <a:t>Сервис должен сам себя остановить</a:t>
            </a:r>
          </a:p>
          <a:p>
            <a:pPr lvl="1"/>
            <a:r>
              <a:rPr lang="en-US" dirty="0" err="1">
                <a:hlinkClick r:id="rId3"/>
              </a:rPr>
              <a:t>stopSelf</a:t>
            </a:r>
            <a:r>
              <a:rPr lang="en-US" dirty="0">
                <a:hlinkClick r:id="rId3"/>
              </a:rPr>
              <a:t>()</a:t>
            </a:r>
            <a:endParaRPr lang="en-US" dirty="0"/>
          </a:p>
        </p:txBody>
      </p:sp>
      <p:sp>
        <p:nvSpPr>
          <p:cNvPr id="4" name="Date Placeholder 3"/>
          <p:cNvSpPr>
            <a:spLocks noGrp="1"/>
          </p:cNvSpPr>
          <p:nvPr>
            <p:ph type="dt" sz="half" idx="10"/>
          </p:nvPr>
        </p:nvSpPr>
        <p:spPr/>
        <p:txBody>
          <a:bodyPr/>
          <a:lstStyle/>
          <a:p>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solidFill>
                  <a:prstClr val="black">
                    <a:tint val="75000"/>
                  </a:prstClr>
                </a:solidFill>
              </a:rPr>
              <a:pPr/>
              <a:t>50</a:t>
            </a:fld>
            <a:endParaRPr lang="en-US">
              <a:solidFill>
                <a:prstClr val="black">
                  <a:tint val="75000"/>
                </a:prstClr>
              </a:solidFill>
            </a:endParaRPr>
          </a:p>
        </p:txBody>
      </p:sp>
    </p:spTree>
    <p:extLst>
      <p:ext uri="{BB962C8B-B14F-4D97-AF65-F5344CB8AC3E}">
        <p14:creationId xmlns:p14="http://schemas.microsoft.com/office/powerpoint/2010/main" val="4119512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 </a:t>
            </a:r>
            <a:r>
              <a:rPr lang="en-US" dirty="0" err="1"/>
              <a:t>onStartCommand</a:t>
            </a:r>
            <a:r>
              <a:rPr lang="ru-RU" dirty="0"/>
              <a:t/>
            </a:r>
            <a:br>
              <a:rPr lang="ru-RU" dirty="0"/>
            </a:br>
            <a:r>
              <a:rPr lang="ru-RU" dirty="0"/>
              <a:t>Возвращаемое значение</a:t>
            </a:r>
            <a:endParaRPr lang="en-US" dirty="0"/>
          </a:p>
        </p:txBody>
      </p:sp>
      <p:sp>
        <p:nvSpPr>
          <p:cNvPr id="3" name="Content Placeholder 2"/>
          <p:cNvSpPr>
            <a:spLocks noGrp="1"/>
          </p:cNvSpPr>
          <p:nvPr>
            <p:ph idx="1"/>
          </p:nvPr>
        </p:nvSpPr>
        <p:spPr/>
        <p:txBody>
          <a:bodyPr/>
          <a:lstStyle/>
          <a:p>
            <a:r>
              <a:rPr lang="sv-SE" dirty="0"/>
              <a:t>public </a:t>
            </a:r>
            <a:r>
              <a:rPr lang="sv-SE" b="1" dirty="0"/>
              <a:t>int</a:t>
            </a:r>
            <a:r>
              <a:rPr lang="sv-SE" dirty="0"/>
              <a:t> </a:t>
            </a:r>
            <a:r>
              <a:rPr lang="sv-SE" dirty="0" smtClean="0"/>
              <a:t>onStartCommand(...): </a:t>
            </a:r>
            <a:r>
              <a:rPr lang="ru-RU" dirty="0" smtClean="0"/>
              <a:t>Как </a:t>
            </a:r>
            <a:r>
              <a:rPr lang="ru-RU" dirty="0"/>
              <a:t>должна вести ОС в случае неожиданной остановки сервиса</a:t>
            </a:r>
          </a:p>
          <a:p>
            <a:pPr lvl="1"/>
            <a:r>
              <a:rPr lang="en-US" dirty="0">
                <a:hlinkClick r:id="rId2"/>
              </a:rPr>
              <a:t>START_NOT_STICKY</a:t>
            </a:r>
            <a:endParaRPr lang="en-US" dirty="0"/>
          </a:p>
          <a:p>
            <a:pPr lvl="2"/>
            <a:r>
              <a:rPr lang="en-US" i="1" dirty="0"/>
              <a:t>do not</a:t>
            </a:r>
            <a:r>
              <a:rPr lang="en-US" dirty="0"/>
              <a:t> recreate the service</a:t>
            </a:r>
          </a:p>
          <a:p>
            <a:pPr lvl="1"/>
            <a:r>
              <a:rPr lang="en-US" dirty="0">
                <a:hlinkClick r:id="rId2"/>
              </a:rPr>
              <a:t>START_STICKY</a:t>
            </a:r>
            <a:r>
              <a:rPr lang="en-US" dirty="0"/>
              <a:t> </a:t>
            </a:r>
          </a:p>
          <a:p>
            <a:pPr lvl="2"/>
            <a:r>
              <a:rPr lang="en-US" dirty="0"/>
              <a:t>recreate the service but </a:t>
            </a:r>
            <a:r>
              <a:rPr lang="en-US" i="1" dirty="0"/>
              <a:t>do not</a:t>
            </a:r>
            <a:r>
              <a:rPr lang="en-US" dirty="0"/>
              <a:t> redeliver the last intent (deliver null intent)</a:t>
            </a:r>
          </a:p>
          <a:p>
            <a:pPr lvl="1"/>
            <a:r>
              <a:rPr lang="en-US" dirty="0">
                <a:hlinkClick r:id="rId2"/>
              </a:rPr>
              <a:t>START_REDELIVER_INTENT</a:t>
            </a:r>
            <a:r>
              <a:rPr lang="en-US" dirty="0"/>
              <a:t> </a:t>
            </a:r>
          </a:p>
          <a:p>
            <a:pPr lvl="2"/>
            <a:r>
              <a:rPr lang="en-US" dirty="0"/>
              <a:t>recreate the service and redeliver last intent.</a:t>
            </a:r>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51</a:t>
            </a:fld>
            <a:endParaRPr lang="en-US">
              <a:solidFill>
                <a:prstClr val="black">
                  <a:tint val="75000"/>
                </a:prstClr>
              </a:solidFill>
            </a:endParaRPr>
          </a:p>
        </p:txBody>
      </p:sp>
    </p:spTree>
    <p:extLst>
      <p:ext uri="{BB962C8B-B14F-4D97-AF65-F5344CB8AC3E}">
        <p14:creationId xmlns:p14="http://schemas.microsoft.com/office/powerpoint/2010/main" val="28299921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 </a:t>
            </a:r>
            <a:r>
              <a:rPr lang="en-US" dirty="0" err="1"/>
              <a:t>onStartCommand</a:t>
            </a:r>
            <a:r>
              <a:rPr lang="ru-RU" dirty="0"/>
              <a:t/>
            </a:r>
            <a:br>
              <a:rPr lang="ru-RU" dirty="0"/>
            </a:br>
            <a:r>
              <a:rPr lang="ru-RU" dirty="0"/>
              <a:t>Аргументы</a:t>
            </a:r>
            <a:endParaRPr lang="en-US" dirty="0"/>
          </a:p>
        </p:txBody>
      </p:sp>
      <p:sp>
        <p:nvSpPr>
          <p:cNvPr id="3" name="Content Placeholder 2"/>
          <p:cNvSpPr>
            <a:spLocks noGrp="1"/>
          </p:cNvSpPr>
          <p:nvPr>
            <p:ph idx="1"/>
          </p:nvPr>
        </p:nvSpPr>
        <p:spPr/>
        <p:txBody>
          <a:bodyPr/>
          <a:lstStyle/>
          <a:p>
            <a:r>
              <a:rPr lang="sv-SE" dirty="0"/>
              <a:t>public int onStartCommand (</a:t>
            </a:r>
            <a:r>
              <a:rPr lang="sv-SE" dirty="0">
                <a:hlinkClick r:id="rId2"/>
              </a:rPr>
              <a:t>Intent</a:t>
            </a:r>
            <a:r>
              <a:rPr lang="sv-SE" dirty="0"/>
              <a:t> intent, int flags, int startId)</a:t>
            </a:r>
            <a:endParaRPr lang="ru-RU" dirty="0"/>
          </a:p>
          <a:p>
            <a:pPr lvl="1"/>
            <a:r>
              <a:rPr lang="en-US" dirty="0"/>
              <a:t>intent, </a:t>
            </a:r>
            <a:r>
              <a:rPr lang="ru-RU" dirty="0"/>
              <a:t>который запустил сервис</a:t>
            </a:r>
          </a:p>
          <a:p>
            <a:pPr lvl="1"/>
            <a:r>
              <a:rPr lang="sv-SE" dirty="0"/>
              <a:t>flags</a:t>
            </a:r>
            <a:r>
              <a:rPr lang="ru-RU" dirty="0"/>
              <a:t>: битовое поле </a:t>
            </a:r>
            <a:r>
              <a:rPr lang="en-US" dirty="0"/>
              <a:t>{0, </a:t>
            </a:r>
            <a:r>
              <a:rPr lang="en-US" dirty="0">
                <a:hlinkClick r:id="rId3"/>
              </a:rPr>
              <a:t>START_FLAG_REDELIVERY</a:t>
            </a:r>
            <a:r>
              <a:rPr lang="en-US" dirty="0"/>
              <a:t>,  </a:t>
            </a:r>
            <a:r>
              <a:rPr lang="en-US" dirty="0">
                <a:hlinkClick r:id="rId3"/>
              </a:rPr>
              <a:t>START_FLAG_RETRY</a:t>
            </a:r>
            <a:r>
              <a:rPr lang="en-US" dirty="0"/>
              <a:t>}</a:t>
            </a:r>
          </a:p>
          <a:p>
            <a:pPr lvl="1"/>
            <a:r>
              <a:rPr lang="ru-RU" dirty="0"/>
              <a:t>Уникальный идентификатор запроса. Используется совместно </a:t>
            </a:r>
            <a:r>
              <a:rPr lang="ru-RU" dirty="0" smtClean="0"/>
              <a:t>с</a:t>
            </a:r>
            <a:r>
              <a:rPr lang="en-US" dirty="0"/>
              <a:t> </a:t>
            </a:r>
            <a:r>
              <a:rPr lang="en-US" dirty="0" err="1" smtClean="0">
                <a:hlinkClick r:id="rId4"/>
              </a:rPr>
              <a:t>stopSelf</a:t>
            </a:r>
            <a:r>
              <a:rPr lang="en-US" dirty="0" smtClean="0">
                <a:hlinkClick r:id="rId4"/>
              </a:rPr>
              <a:t>(</a:t>
            </a:r>
            <a:r>
              <a:rPr lang="en-US" dirty="0" err="1" smtClean="0">
                <a:hlinkClick r:id="rId4"/>
              </a:rPr>
              <a:t>int</a:t>
            </a:r>
            <a:r>
              <a:rPr lang="en-US" dirty="0" smtClean="0">
                <a:hlinkClick r:id="rId4"/>
              </a:rPr>
              <a:t>)</a:t>
            </a:r>
            <a:r>
              <a:rPr lang="en-US" dirty="0" smtClean="0"/>
              <a:t> /</a:t>
            </a:r>
            <a:r>
              <a:rPr lang="ru-RU" dirty="0" smtClean="0"/>
              <a:t> </a:t>
            </a:r>
            <a:r>
              <a:rPr lang="en-US" dirty="0" err="1">
                <a:hlinkClick r:id="rId3"/>
              </a:rPr>
              <a:t>stopSelfResult</a:t>
            </a:r>
            <a:r>
              <a:rPr lang="en-US" dirty="0">
                <a:hlinkClick r:id="rId3"/>
              </a:rPr>
              <a:t>(</a:t>
            </a:r>
            <a:r>
              <a:rPr lang="en-US" dirty="0" err="1">
                <a:hlinkClick r:id="rId3"/>
              </a:rPr>
              <a:t>int</a:t>
            </a:r>
            <a:r>
              <a:rPr lang="en-US" dirty="0">
                <a:hlinkClick r:id="rId3"/>
              </a:rPr>
              <a:t>)</a:t>
            </a:r>
            <a:r>
              <a:rPr lang="en-US" dirty="0"/>
              <a:t>.</a:t>
            </a:r>
            <a:endParaRPr lang="sv-SE"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52</a:t>
            </a:fld>
            <a:endParaRPr lang="en-US">
              <a:solidFill>
                <a:prstClr val="black">
                  <a:tint val="75000"/>
                </a:prstClr>
              </a:solidFill>
            </a:endParaRPr>
          </a:p>
        </p:txBody>
      </p:sp>
    </p:spTree>
    <p:extLst>
      <p:ext uri="{BB962C8B-B14F-4D97-AF65-F5344CB8AC3E}">
        <p14:creationId xmlns:p14="http://schemas.microsoft.com/office/powerpoint/2010/main" val="18521960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Остановка сервиса</a:t>
            </a:r>
            <a:endParaRPr lang="en-US" dirty="0"/>
          </a:p>
        </p:txBody>
      </p:sp>
      <p:sp>
        <p:nvSpPr>
          <p:cNvPr id="11" name="Content Placeholder 10"/>
          <p:cNvSpPr>
            <a:spLocks noGrp="1"/>
          </p:cNvSpPr>
          <p:nvPr>
            <p:ph idx="1"/>
          </p:nvPr>
        </p:nvSpPr>
        <p:spPr/>
        <p:txBody>
          <a:bodyPr>
            <a:normAutofit fontScale="85000" lnSpcReduction="20000"/>
          </a:bodyPr>
          <a:lstStyle/>
          <a:p>
            <a:r>
              <a:rPr lang="ru-RU" dirty="0"/>
              <a:t>«Изнутри»</a:t>
            </a:r>
          </a:p>
          <a:p>
            <a:pPr lvl="1"/>
            <a:r>
              <a:rPr lang="en-US" dirty="0"/>
              <a:t>public final void </a:t>
            </a:r>
            <a:r>
              <a:rPr lang="en-US" dirty="0" err="1"/>
              <a:t>stopSelf</a:t>
            </a:r>
            <a:r>
              <a:rPr lang="en-US" dirty="0"/>
              <a:t> ()</a:t>
            </a:r>
          </a:p>
          <a:p>
            <a:pPr lvl="1"/>
            <a:r>
              <a:rPr lang="en-US" dirty="0"/>
              <a:t>public final void </a:t>
            </a:r>
            <a:r>
              <a:rPr lang="en-US" dirty="0" err="1"/>
              <a:t>stopSelf</a:t>
            </a:r>
            <a:r>
              <a:rPr lang="en-US" dirty="0"/>
              <a:t> (</a:t>
            </a:r>
            <a:r>
              <a:rPr lang="en-US" dirty="0" err="1"/>
              <a:t>int</a:t>
            </a:r>
            <a:r>
              <a:rPr lang="en-US" dirty="0"/>
              <a:t> </a:t>
            </a:r>
            <a:r>
              <a:rPr lang="en-US" dirty="0" err="1"/>
              <a:t>startId</a:t>
            </a:r>
            <a:r>
              <a:rPr lang="en-US" dirty="0"/>
              <a:t>)</a:t>
            </a:r>
          </a:p>
          <a:p>
            <a:pPr lvl="1"/>
            <a:r>
              <a:rPr lang="en-US" dirty="0"/>
              <a:t>public final </a:t>
            </a:r>
            <a:r>
              <a:rPr lang="en-US" dirty="0" err="1"/>
              <a:t>boolean</a:t>
            </a:r>
            <a:r>
              <a:rPr lang="en-US" dirty="0"/>
              <a:t> </a:t>
            </a:r>
            <a:r>
              <a:rPr lang="en-US" dirty="0" err="1"/>
              <a:t>stopSelfResult</a:t>
            </a:r>
            <a:r>
              <a:rPr lang="en-US" dirty="0"/>
              <a:t> (</a:t>
            </a:r>
            <a:r>
              <a:rPr lang="en-US" dirty="0" err="1"/>
              <a:t>int</a:t>
            </a:r>
            <a:r>
              <a:rPr lang="en-US" dirty="0"/>
              <a:t> </a:t>
            </a:r>
            <a:r>
              <a:rPr lang="en-US" dirty="0" err="1"/>
              <a:t>startId</a:t>
            </a:r>
            <a:r>
              <a:rPr lang="en-US" dirty="0"/>
              <a:t>)</a:t>
            </a:r>
          </a:p>
          <a:p>
            <a:pPr lvl="2"/>
            <a:r>
              <a:rPr lang="ru-RU" dirty="0"/>
              <a:t>Не защищает от преждевременной остановки сервиса</a:t>
            </a:r>
          </a:p>
          <a:p>
            <a:r>
              <a:rPr lang="ru-RU" dirty="0"/>
              <a:t>«Снаружи»</a:t>
            </a:r>
            <a:endParaRPr lang="en-US" dirty="0"/>
          </a:p>
          <a:p>
            <a:pPr lvl="1"/>
            <a:r>
              <a:rPr lang="en-US" dirty="0"/>
              <a:t>public abstract </a:t>
            </a:r>
            <a:r>
              <a:rPr lang="en-US" dirty="0" err="1"/>
              <a:t>boolean</a:t>
            </a:r>
            <a:r>
              <a:rPr lang="en-US" dirty="0"/>
              <a:t> </a:t>
            </a:r>
            <a:r>
              <a:rPr lang="en-US" dirty="0" err="1"/>
              <a:t>stopService</a:t>
            </a:r>
            <a:r>
              <a:rPr lang="en-US" dirty="0"/>
              <a:t> (</a:t>
            </a:r>
            <a:r>
              <a:rPr lang="en-US" dirty="0">
                <a:hlinkClick r:id="rId2"/>
              </a:rPr>
              <a:t>Intent</a:t>
            </a:r>
            <a:r>
              <a:rPr lang="en-US" dirty="0"/>
              <a:t> service)</a:t>
            </a:r>
          </a:p>
          <a:p>
            <a:endParaRPr lang="en-US" dirty="0"/>
          </a:p>
          <a:p>
            <a:r>
              <a:rPr lang="en-US" dirty="0"/>
              <a:t>Android </a:t>
            </a:r>
            <a:r>
              <a:rPr lang="ru-RU" dirty="0"/>
              <a:t>не останавливает и не удаляет сервисы, пока хватает ресурсов</a:t>
            </a:r>
            <a:endParaRPr lang="en-US" dirty="0"/>
          </a:p>
          <a:p>
            <a:r>
              <a:rPr lang="ru-RU" dirty="0"/>
              <a:t>Сервис продолжает работать после завершения метода</a:t>
            </a:r>
            <a:r>
              <a:rPr lang="en-US" dirty="0"/>
              <a:t> </a:t>
            </a:r>
            <a:r>
              <a:rPr lang="en-US" dirty="0" err="1">
                <a:hlinkClick r:id="rId3"/>
              </a:rPr>
              <a:t>onStartCommand</a:t>
            </a:r>
            <a:r>
              <a:rPr lang="en-US" dirty="0">
                <a:hlinkClick r:id="rId3"/>
              </a:rPr>
              <a:t>()</a:t>
            </a:r>
            <a:endParaRPr lang="en-US" dirty="0"/>
          </a:p>
        </p:txBody>
      </p:sp>
      <p:sp>
        <p:nvSpPr>
          <p:cNvPr id="4" name="Date Placeholder 3"/>
          <p:cNvSpPr>
            <a:spLocks noGrp="1"/>
          </p:cNvSpPr>
          <p:nvPr>
            <p:ph type="dt" sz="half" idx="10"/>
          </p:nvPr>
        </p:nvSpPr>
        <p:spPr/>
        <p:txBody>
          <a:bodyPr/>
          <a:lstStyle/>
          <a:p>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solidFill>
                  <a:prstClr val="black">
                    <a:tint val="75000"/>
                  </a:prstClr>
                </a:solidFill>
              </a:rPr>
              <a:pPr/>
              <a:t>53</a:t>
            </a:fld>
            <a:endParaRPr lang="en-US">
              <a:solidFill>
                <a:prstClr val="black">
                  <a:tint val="75000"/>
                </a:prstClr>
              </a:solidFill>
            </a:endParaRPr>
          </a:p>
        </p:txBody>
      </p:sp>
    </p:spTree>
    <p:extLst>
      <p:ext uri="{BB962C8B-B14F-4D97-AF65-F5344CB8AC3E}">
        <p14:creationId xmlns:p14="http://schemas.microsoft.com/office/powerpoint/2010/main" val="31017468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Started service</a:t>
            </a:r>
            <a:br>
              <a:rPr lang="en-US" dirty="0"/>
            </a:br>
            <a:r>
              <a:rPr lang="ru-RU" dirty="0"/>
              <a:t>Однопоточный </a:t>
            </a:r>
            <a:r>
              <a:rPr lang="en-US" dirty="0"/>
              <a:t>Intent </a:t>
            </a:r>
            <a:r>
              <a:rPr lang="ru-RU" dirty="0"/>
              <a:t>сервис</a:t>
            </a:r>
            <a:endParaRPr lang="en-US" dirty="0"/>
          </a:p>
        </p:txBody>
      </p:sp>
      <p:sp>
        <p:nvSpPr>
          <p:cNvPr id="3" name="Content Placeholder 2"/>
          <p:cNvSpPr>
            <a:spLocks noGrp="1"/>
          </p:cNvSpPr>
          <p:nvPr>
            <p:ph idx="1"/>
          </p:nvPr>
        </p:nvSpPr>
        <p:spPr/>
        <p:txBody>
          <a:bodyPr/>
          <a:lstStyle/>
          <a:p>
            <a:pPr>
              <a:buNone/>
            </a:pPr>
            <a:r>
              <a:rPr lang="en-US" b="1" dirty="0"/>
              <a:t>…  </a:t>
            </a:r>
          </a:p>
          <a:p>
            <a:pPr>
              <a:buNone/>
            </a:pPr>
            <a:r>
              <a:rPr lang="en-US" b="1" dirty="0"/>
              <a:t>   ↳</a:t>
            </a:r>
            <a:r>
              <a:rPr lang="en-US" dirty="0" err="1">
                <a:hlinkClick r:id="rId2"/>
              </a:rPr>
              <a:t>android.app.Service</a:t>
            </a:r>
            <a:endParaRPr lang="en-US" dirty="0"/>
          </a:p>
          <a:p>
            <a:pPr>
              <a:buNone/>
            </a:pPr>
            <a:r>
              <a:rPr lang="en-US" b="1" dirty="0"/>
              <a:t>      ↳</a:t>
            </a:r>
            <a:r>
              <a:rPr lang="en-US" dirty="0" err="1"/>
              <a:t>android.app.IntentService</a:t>
            </a:r>
            <a:endParaRPr lang="en-US" dirty="0"/>
          </a:p>
          <a:p>
            <a:pPr lvl="1"/>
            <a:r>
              <a:rPr lang="ru-RU" dirty="0"/>
              <a:t>Все запросы обрабатываются в одном </a:t>
            </a:r>
            <a:r>
              <a:rPr lang="en-US" dirty="0"/>
              <a:t>background </a:t>
            </a:r>
            <a:r>
              <a:rPr lang="ru-RU" dirty="0"/>
              <a:t>потоке по очереди</a:t>
            </a:r>
            <a:endParaRPr lang="en-US" dirty="0"/>
          </a:p>
          <a:p>
            <a:pPr lvl="1"/>
            <a:r>
              <a:rPr lang="ru-RU" dirty="0"/>
              <a:t>Нужно перегрузить только метод</a:t>
            </a:r>
            <a:r>
              <a:rPr lang="en-US" dirty="0"/>
              <a:t> </a:t>
            </a:r>
            <a:r>
              <a:rPr lang="en-US" dirty="0" err="1">
                <a:hlinkClick r:id="rId3"/>
              </a:rPr>
              <a:t>onHandleIntent</a:t>
            </a:r>
            <a:r>
              <a:rPr lang="en-US" dirty="0">
                <a:hlinkClick r:id="rId3"/>
              </a:rPr>
              <a:t>()</a:t>
            </a:r>
            <a:endParaRPr lang="en-US" dirty="0"/>
          </a:p>
          <a:p>
            <a:pPr lvl="1"/>
            <a:r>
              <a:rPr lang="ru-RU" dirty="0"/>
              <a:t>Можно перегрузить </a:t>
            </a:r>
            <a:r>
              <a:rPr lang="en-US" dirty="0" err="1">
                <a:hlinkClick r:id="rId3"/>
              </a:rPr>
              <a:t>onBind</a:t>
            </a:r>
            <a:r>
              <a:rPr lang="en-US" dirty="0"/>
              <a:t>(</a:t>
            </a:r>
            <a:r>
              <a:rPr lang="en-US" dirty="0">
                <a:hlinkClick r:id="rId4"/>
              </a:rPr>
              <a:t>Intent</a:t>
            </a:r>
            <a:r>
              <a:rPr lang="en-US" dirty="0"/>
              <a:t> </a:t>
            </a:r>
            <a:r>
              <a:rPr lang="en-US" dirty="0" err="1"/>
              <a:t>intent</a:t>
            </a:r>
            <a:r>
              <a:rPr lang="en-US" dirty="0"/>
              <a:t>)</a:t>
            </a:r>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54</a:t>
            </a:fld>
            <a:endParaRPr lang="en-US">
              <a:solidFill>
                <a:prstClr val="black">
                  <a:tint val="75000"/>
                </a:prstClr>
              </a:solidFill>
            </a:endParaRPr>
          </a:p>
        </p:txBody>
      </p:sp>
    </p:spTree>
    <p:extLst>
      <p:ext uri="{BB962C8B-B14F-4D97-AF65-F5344CB8AC3E}">
        <p14:creationId xmlns:p14="http://schemas.microsoft.com/office/powerpoint/2010/main" val="17037808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55</a:t>
            </a:fld>
            <a:endParaRPr lang="en-US">
              <a:solidFill>
                <a:prstClr val="black">
                  <a:tint val="75000"/>
                </a:prstClr>
              </a:solidFill>
            </a:endParaRPr>
          </a:p>
        </p:txBody>
      </p:sp>
      <p:sp>
        <p:nvSpPr>
          <p:cNvPr id="1025" name="Rectangle 1"/>
          <p:cNvSpPr>
            <a:spLocks noChangeArrowheads="1"/>
          </p:cNvSpPr>
          <p:nvPr/>
        </p:nvSpPr>
        <p:spPr bwMode="auto">
          <a:xfrm>
            <a:off x="0" y="0"/>
            <a:ext cx="9144000" cy="6858000"/>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r>
              <a:rPr lang="en-US" sz="1400" dirty="0">
                <a:solidFill>
                  <a:srgbClr val="000088"/>
                </a:solidFill>
                <a:latin typeface="Courier New" pitchFamily="49" charset="0"/>
                <a:cs typeface="Arial" pitchFamily="34" charset="0"/>
              </a:rPr>
              <a:t>public</a:t>
            </a: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class</a:t>
            </a:r>
            <a:r>
              <a:rPr lang="en-US" sz="1400" dirty="0">
                <a:solidFill>
                  <a:srgbClr val="000000"/>
                </a:solidFill>
                <a:latin typeface="Courier New" pitchFamily="49" charset="0"/>
                <a:cs typeface="Arial" pitchFamily="34" charset="0"/>
              </a:rPr>
              <a:t> </a:t>
            </a:r>
            <a:r>
              <a:rPr lang="en-US" sz="1400" dirty="0" err="1">
                <a:solidFill>
                  <a:srgbClr val="660066"/>
                </a:solidFill>
                <a:latin typeface="Courier New" pitchFamily="49" charset="0"/>
                <a:cs typeface="Arial" pitchFamily="34" charset="0"/>
              </a:rPr>
              <a:t>HelloIntentService</a:t>
            </a: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extends</a:t>
            </a:r>
            <a:r>
              <a:rPr lang="en-US" sz="1400" dirty="0">
                <a:solidFill>
                  <a:srgbClr val="000000"/>
                </a:solidFill>
                <a:latin typeface="Courier New" pitchFamily="49" charset="0"/>
                <a:cs typeface="Arial" pitchFamily="34" charset="0"/>
              </a:rPr>
              <a:t> </a:t>
            </a:r>
            <a:r>
              <a:rPr lang="en-US" sz="1400" dirty="0" err="1">
                <a:solidFill>
                  <a:srgbClr val="660066"/>
                </a:solidFill>
                <a:latin typeface="Courier New" pitchFamily="49" charset="0"/>
                <a:cs typeface="Arial" pitchFamily="34" charset="0"/>
              </a:rPr>
              <a:t>IntentService</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6600"/>
                </a:solidFill>
                <a:latin typeface="Courier New" pitchFamily="49" charset="0"/>
                <a:cs typeface="Arial" pitchFamily="34" charset="0"/>
              </a:rPr>
              <a:t>/**</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 A constructor is required, and must call the super </a:t>
            </a:r>
            <a:r>
              <a:rPr lang="en-US" sz="1400" dirty="0" err="1">
                <a:solidFill>
                  <a:srgbClr val="258AAF"/>
                </a:solidFill>
                <a:latin typeface="Courier New" pitchFamily="49" charset="0"/>
                <a:cs typeface="Arial" pitchFamily="34" charset="0"/>
                <a:hlinkClick r:id="rId2"/>
              </a:rPr>
              <a:t>IntentService</a:t>
            </a:r>
            <a:r>
              <a:rPr lang="en-US" sz="1400" dirty="0">
                <a:solidFill>
                  <a:srgbClr val="258AAF"/>
                </a:solidFill>
                <a:latin typeface="Courier New" pitchFamily="49" charset="0"/>
                <a:cs typeface="Arial" pitchFamily="34" charset="0"/>
                <a:hlinkClick r:id="rId2"/>
              </a:rPr>
              <a:t>(String)</a:t>
            </a:r>
            <a:r>
              <a:rPr lang="en-US" sz="1400" dirty="0">
                <a:solidFill>
                  <a:srgbClr val="006600"/>
                </a:solidFill>
                <a:latin typeface="Courier New" pitchFamily="49" charset="0"/>
                <a:cs typeface="Arial" pitchFamily="34" charset="0"/>
              </a:rPr>
              <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 constructor with a name for the worker thread.</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public</a:t>
            </a:r>
            <a:r>
              <a:rPr lang="en-US" sz="1400" dirty="0">
                <a:solidFill>
                  <a:srgbClr val="000000"/>
                </a:solidFill>
                <a:latin typeface="Courier New" pitchFamily="49" charset="0"/>
                <a:cs typeface="Arial" pitchFamily="34" charset="0"/>
              </a:rPr>
              <a:t> </a:t>
            </a:r>
            <a:r>
              <a:rPr lang="en-US" sz="1400" dirty="0" err="1">
                <a:solidFill>
                  <a:srgbClr val="660066"/>
                </a:solidFill>
                <a:latin typeface="Courier New" pitchFamily="49" charset="0"/>
                <a:cs typeface="Arial" pitchFamily="34" charset="0"/>
              </a:rPr>
              <a:t>HelloIntentService</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super</a:t>
            </a:r>
            <a:r>
              <a:rPr lang="en-US" sz="1400" dirty="0">
                <a:solidFill>
                  <a:srgbClr val="666600"/>
                </a:solidFill>
                <a:latin typeface="Courier New" pitchFamily="49" charset="0"/>
                <a:cs typeface="Arial" pitchFamily="34" charset="0"/>
              </a:rPr>
              <a:t>(</a:t>
            </a:r>
            <a:r>
              <a:rPr lang="en-US" sz="1400" dirty="0">
                <a:solidFill>
                  <a:srgbClr val="880000"/>
                </a:solidFill>
                <a:latin typeface="Courier New" pitchFamily="49" charset="0"/>
                <a:cs typeface="Arial" pitchFamily="34" charset="0"/>
              </a:rPr>
              <a:t>"</a:t>
            </a:r>
            <a:r>
              <a:rPr lang="en-US" sz="1400" dirty="0" err="1">
                <a:solidFill>
                  <a:srgbClr val="880000"/>
                </a:solidFill>
                <a:latin typeface="Courier New" pitchFamily="49" charset="0"/>
                <a:cs typeface="Arial" pitchFamily="34" charset="0"/>
              </a:rPr>
              <a:t>HelloIntentService</a:t>
            </a:r>
            <a:r>
              <a:rPr lang="en-US" sz="1400" dirty="0">
                <a:solidFill>
                  <a:srgbClr val="880000"/>
                </a:solidFill>
                <a:latin typeface="Courier New" pitchFamily="49" charset="0"/>
                <a:cs typeface="Arial" pitchFamily="34" charset="0"/>
              </a:rPr>
              <a:t>"</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6600"/>
                </a:solidFill>
                <a:latin typeface="Courier New" pitchFamily="49" charset="0"/>
                <a:cs typeface="Arial" pitchFamily="34" charset="0"/>
              </a:rPr>
              <a:t>/**</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 The </a:t>
            </a:r>
            <a:r>
              <a:rPr lang="en-US" sz="1400" dirty="0" err="1">
                <a:solidFill>
                  <a:srgbClr val="006600"/>
                </a:solidFill>
                <a:latin typeface="Courier New" pitchFamily="49" charset="0"/>
                <a:cs typeface="Arial" pitchFamily="34" charset="0"/>
              </a:rPr>
              <a:t>IntentService</a:t>
            </a:r>
            <a:r>
              <a:rPr lang="en-US" sz="1400" dirty="0">
                <a:solidFill>
                  <a:srgbClr val="006600"/>
                </a:solidFill>
                <a:latin typeface="Courier New" pitchFamily="49" charset="0"/>
                <a:cs typeface="Arial" pitchFamily="34" charset="0"/>
              </a:rPr>
              <a:t> calls this method from the default worker thread with</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 the intent that started the service. When this method returns, </a:t>
            </a:r>
            <a:r>
              <a:rPr lang="en-US" sz="1400" dirty="0" err="1">
                <a:solidFill>
                  <a:srgbClr val="006600"/>
                </a:solidFill>
                <a:latin typeface="Courier New" pitchFamily="49" charset="0"/>
                <a:cs typeface="Arial" pitchFamily="34" charset="0"/>
              </a:rPr>
              <a:t>IntentService</a:t>
            </a:r>
            <a:r>
              <a:rPr lang="en-US" sz="1400" dirty="0">
                <a:solidFill>
                  <a:srgbClr val="006600"/>
                </a:solidFill>
                <a:latin typeface="Courier New" pitchFamily="49" charset="0"/>
                <a:cs typeface="Arial" pitchFamily="34" charset="0"/>
              </a:rPr>
              <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 stops the service, as appropriate.</a:t>
            </a:r>
            <a:br>
              <a:rPr lang="en-US" sz="1400" dirty="0">
                <a:solidFill>
                  <a:srgbClr val="006600"/>
                </a:solidFill>
                <a:latin typeface="Courier New" pitchFamily="49" charset="0"/>
                <a:cs typeface="Arial" pitchFamily="34" charset="0"/>
              </a:rPr>
            </a:br>
            <a:r>
              <a:rPr lang="en-US" sz="1400" dirty="0">
                <a:solidFill>
                  <a:srgbClr val="006600"/>
                </a:solidFill>
                <a:latin typeface="Courier New" pitchFamily="49" charset="0"/>
                <a:cs typeface="Arial" pitchFamily="34" charset="0"/>
              </a:rPr>
              <a:t>   */</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6666"/>
                </a:solidFill>
                <a:latin typeface="Courier New" pitchFamily="49" charset="0"/>
                <a:cs typeface="Arial" pitchFamily="34" charset="0"/>
              </a:rPr>
              <a:t>@Override</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protected</a:t>
            </a: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void</a:t>
            </a:r>
            <a:r>
              <a:rPr lang="en-US" sz="1400" dirty="0">
                <a:solidFill>
                  <a:srgbClr val="000000"/>
                </a:solidFill>
                <a:latin typeface="Courier New" pitchFamily="49" charset="0"/>
                <a:cs typeface="Arial" pitchFamily="34" charset="0"/>
              </a:rPr>
              <a:t> </a:t>
            </a:r>
            <a:r>
              <a:rPr lang="en-US" sz="1400" dirty="0" err="1">
                <a:solidFill>
                  <a:srgbClr val="000000"/>
                </a:solidFill>
                <a:latin typeface="Courier New" pitchFamily="49" charset="0"/>
                <a:cs typeface="Arial" pitchFamily="34" charset="0"/>
              </a:rPr>
              <a:t>onHandleIntent</a:t>
            </a:r>
            <a:r>
              <a:rPr lang="en-US" sz="1400" dirty="0">
                <a:solidFill>
                  <a:srgbClr val="666600"/>
                </a:solidFill>
                <a:latin typeface="Courier New" pitchFamily="49" charset="0"/>
                <a:cs typeface="Arial" pitchFamily="34" charset="0"/>
              </a:rPr>
              <a:t>(</a:t>
            </a:r>
            <a:r>
              <a:rPr lang="en-US" sz="1400" dirty="0">
                <a:solidFill>
                  <a:srgbClr val="660066"/>
                </a:solidFill>
                <a:latin typeface="Courier New" pitchFamily="49" charset="0"/>
                <a:cs typeface="Arial" pitchFamily="34" charset="0"/>
              </a:rPr>
              <a:t>Intent</a:t>
            </a:r>
            <a:r>
              <a:rPr lang="en-US" sz="1400" dirty="0">
                <a:solidFill>
                  <a:srgbClr val="000000"/>
                </a:solidFill>
                <a:latin typeface="Courier New" pitchFamily="49" charset="0"/>
                <a:cs typeface="Arial" pitchFamily="34" charset="0"/>
              </a:rPr>
              <a:t> </a:t>
            </a:r>
            <a:r>
              <a:rPr lang="en-US" sz="1400" dirty="0" err="1">
                <a:solidFill>
                  <a:srgbClr val="000000"/>
                </a:solidFill>
                <a:latin typeface="Courier New" pitchFamily="49" charset="0"/>
                <a:cs typeface="Arial" pitchFamily="34" charset="0"/>
              </a:rPr>
              <a:t>intent</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6600"/>
                </a:solidFill>
                <a:latin typeface="Courier New" pitchFamily="49" charset="0"/>
                <a:cs typeface="Arial" pitchFamily="34" charset="0"/>
              </a:rPr>
              <a:t>// Normally we would do some work here, like download a file.</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6600"/>
                </a:solidFill>
                <a:latin typeface="Courier New" pitchFamily="49" charset="0"/>
                <a:cs typeface="Arial" pitchFamily="34" charset="0"/>
              </a:rPr>
              <a:t>// For our sample, we just sleep for 5 seconds.</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long</a:t>
            </a:r>
            <a:r>
              <a:rPr lang="en-US" sz="1400" dirty="0">
                <a:solidFill>
                  <a:srgbClr val="000000"/>
                </a:solidFill>
                <a:latin typeface="Courier New" pitchFamily="49" charset="0"/>
                <a:cs typeface="Arial" pitchFamily="34" charset="0"/>
              </a:rPr>
              <a:t> </a:t>
            </a:r>
            <a:r>
              <a:rPr lang="en-US" sz="1400" dirty="0" err="1">
                <a:solidFill>
                  <a:srgbClr val="000000"/>
                </a:solidFill>
                <a:latin typeface="Courier New" pitchFamily="49" charset="0"/>
                <a:cs typeface="Arial" pitchFamily="34" charset="0"/>
              </a:rPr>
              <a:t>endTime</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err="1">
                <a:solidFill>
                  <a:srgbClr val="660066"/>
                </a:solidFill>
                <a:latin typeface="Courier New" pitchFamily="49" charset="0"/>
                <a:cs typeface="Arial" pitchFamily="34" charset="0"/>
              </a:rPr>
              <a:t>System</a:t>
            </a:r>
            <a:r>
              <a:rPr lang="en-US" sz="1400" dirty="0" err="1">
                <a:solidFill>
                  <a:srgbClr val="666600"/>
                </a:solidFill>
                <a:latin typeface="Courier New" pitchFamily="49" charset="0"/>
                <a:cs typeface="Arial" pitchFamily="34" charset="0"/>
              </a:rPr>
              <a:t>.</a:t>
            </a:r>
            <a:r>
              <a:rPr lang="en-US" sz="1400" dirty="0" err="1">
                <a:solidFill>
                  <a:srgbClr val="000000"/>
                </a:solidFill>
                <a:latin typeface="Courier New" pitchFamily="49" charset="0"/>
                <a:cs typeface="Arial" pitchFamily="34" charset="0"/>
              </a:rPr>
              <a:t>currentTimeMillis</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006666"/>
                </a:solidFill>
                <a:latin typeface="Courier New" pitchFamily="49" charset="0"/>
                <a:cs typeface="Arial" pitchFamily="34" charset="0"/>
              </a:rPr>
              <a:t>5</a:t>
            </a:r>
            <a:r>
              <a:rPr lang="en-US" sz="1400" dirty="0">
                <a:solidFill>
                  <a:srgbClr val="666600"/>
                </a:solidFill>
                <a:latin typeface="Courier New" pitchFamily="49" charset="0"/>
                <a:cs typeface="Arial" pitchFamily="34" charset="0"/>
              </a:rPr>
              <a:t>*</a:t>
            </a:r>
            <a:r>
              <a:rPr lang="en-US" sz="1400" dirty="0">
                <a:solidFill>
                  <a:srgbClr val="006666"/>
                </a:solidFill>
                <a:latin typeface="Courier New" pitchFamily="49" charset="0"/>
                <a:cs typeface="Arial" pitchFamily="34" charset="0"/>
              </a:rPr>
              <a:t>1000</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while</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err="1">
                <a:solidFill>
                  <a:srgbClr val="660066"/>
                </a:solidFill>
                <a:latin typeface="Courier New" pitchFamily="49" charset="0"/>
                <a:cs typeface="Arial" pitchFamily="34" charset="0"/>
              </a:rPr>
              <a:t>System</a:t>
            </a:r>
            <a:r>
              <a:rPr lang="en-US" sz="1400" dirty="0" err="1">
                <a:solidFill>
                  <a:srgbClr val="666600"/>
                </a:solidFill>
                <a:latin typeface="Courier New" pitchFamily="49" charset="0"/>
                <a:cs typeface="Arial" pitchFamily="34" charset="0"/>
              </a:rPr>
              <a:t>.</a:t>
            </a:r>
            <a:r>
              <a:rPr lang="en-US" sz="1400" dirty="0" err="1">
                <a:solidFill>
                  <a:srgbClr val="000000"/>
                </a:solidFill>
                <a:latin typeface="Courier New" pitchFamily="49" charset="0"/>
                <a:cs typeface="Arial" pitchFamily="34" charset="0"/>
              </a:rPr>
              <a:t>currentTimeMillis</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&lt;</a:t>
            </a:r>
            <a:r>
              <a:rPr lang="en-US" sz="1400" dirty="0">
                <a:solidFill>
                  <a:srgbClr val="000000"/>
                </a:solidFill>
                <a:latin typeface="Courier New" pitchFamily="49" charset="0"/>
                <a:cs typeface="Arial" pitchFamily="34" charset="0"/>
              </a:rPr>
              <a:t> </a:t>
            </a:r>
            <a:r>
              <a:rPr lang="en-US" sz="1400" dirty="0" err="1">
                <a:solidFill>
                  <a:srgbClr val="000000"/>
                </a:solidFill>
                <a:latin typeface="Courier New" pitchFamily="49" charset="0"/>
                <a:cs typeface="Arial" pitchFamily="34" charset="0"/>
              </a:rPr>
              <a:t>endTime</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synchronized</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88"/>
                </a:solidFill>
                <a:latin typeface="Courier New" pitchFamily="49" charset="0"/>
                <a:cs typeface="Arial" pitchFamily="34" charset="0"/>
              </a:rPr>
              <a:t>this</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try</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wait</a:t>
            </a:r>
            <a:r>
              <a:rPr lang="en-US" sz="1400" dirty="0">
                <a:solidFill>
                  <a:srgbClr val="666600"/>
                </a:solidFill>
                <a:latin typeface="Courier New" pitchFamily="49" charset="0"/>
                <a:cs typeface="Arial" pitchFamily="34" charset="0"/>
              </a:rPr>
              <a:t>(</a:t>
            </a:r>
            <a:r>
              <a:rPr lang="en-US" sz="1400" dirty="0" err="1">
                <a:solidFill>
                  <a:srgbClr val="000000"/>
                </a:solidFill>
                <a:latin typeface="Courier New" pitchFamily="49" charset="0"/>
                <a:cs typeface="Arial" pitchFamily="34" charset="0"/>
              </a:rPr>
              <a:t>endTime</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err="1">
                <a:solidFill>
                  <a:srgbClr val="660066"/>
                </a:solidFill>
                <a:latin typeface="Courier New" pitchFamily="49" charset="0"/>
                <a:cs typeface="Arial" pitchFamily="34" charset="0"/>
              </a:rPr>
              <a:t>System</a:t>
            </a:r>
            <a:r>
              <a:rPr lang="en-US" sz="1400" dirty="0" err="1">
                <a:solidFill>
                  <a:srgbClr val="666600"/>
                </a:solidFill>
                <a:latin typeface="Courier New" pitchFamily="49" charset="0"/>
                <a:cs typeface="Arial" pitchFamily="34" charset="0"/>
              </a:rPr>
              <a:t>.</a:t>
            </a:r>
            <a:r>
              <a:rPr lang="en-US" sz="1400" dirty="0" err="1">
                <a:solidFill>
                  <a:srgbClr val="000000"/>
                </a:solidFill>
                <a:latin typeface="Courier New" pitchFamily="49" charset="0"/>
                <a:cs typeface="Arial" pitchFamily="34" charset="0"/>
              </a:rPr>
              <a:t>currentTimeMillis</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000088"/>
                </a:solidFill>
                <a:latin typeface="Courier New" pitchFamily="49" charset="0"/>
                <a:cs typeface="Arial" pitchFamily="34" charset="0"/>
              </a:rPr>
              <a:t>catch</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660066"/>
                </a:solidFill>
                <a:latin typeface="Courier New" pitchFamily="49" charset="0"/>
                <a:cs typeface="Arial" pitchFamily="34" charset="0"/>
              </a:rPr>
              <a:t>Exception</a:t>
            </a:r>
            <a:r>
              <a:rPr lang="en-US" sz="1400" dirty="0">
                <a:solidFill>
                  <a:srgbClr val="000000"/>
                </a:solidFill>
                <a:latin typeface="Courier New" pitchFamily="49" charset="0"/>
                <a:cs typeface="Arial" pitchFamily="34" charset="0"/>
              </a:rPr>
              <a:t> e</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000000"/>
                </a:solidFill>
                <a:latin typeface="Courier New" pitchFamily="49" charset="0"/>
                <a:cs typeface="Arial" pitchFamily="34" charset="0"/>
              </a:rPr>
              <a:t>  </a:t>
            </a:r>
            <a:r>
              <a:rPr lang="en-US" sz="1400" dirty="0">
                <a:solidFill>
                  <a:srgbClr val="666600"/>
                </a:solidFill>
                <a:latin typeface="Courier New" pitchFamily="49" charset="0"/>
                <a:cs typeface="Arial" pitchFamily="34" charset="0"/>
              </a:rPr>
              <a:t>}</a:t>
            </a:r>
            <a:r>
              <a:rPr lang="en-US" sz="1400" dirty="0">
                <a:solidFill>
                  <a:srgbClr val="000000"/>
                </a:solidFill>
                <a:latin typeface="Courier New" pitchFamily="49" charset="0"/>
                <a:cs typeface="Arial" pitchFamily="34" charset="0"/>
              </a:rPr>
              <a:t/>
            </a:r>
            <a:br>
              <a:rPr lang="en-US" sz="1400" dirty="0">
                <a:solidFill>
                  <a:srgbClr val="000000"/>
                </a:solidFill>
                <a:latin typeface="Courier New" pitchFamily="49" charset="0"/>
                <a:cs typeface="Arial" pitchFamily="34" charset="0"/>
              </a:rPr>
            </a:br>
            <a:r>
              <a:rPr lang="en-US" sz="1400" dirty="0">
                <a:solidFill>
                  <a:srgbClr val="666600"/>
                </a:solidFill>
                <a:latin typeface="Courier New" pitchFamily="49" charset="0"/>
                <a:cs typeface="Arial" pitchFamily="34" charset="0"/>
              </a:rPr>
              <a:t>}</a:t>
            </a:r>
            <a:r>
              <a:rPr lang="en-US" sz="1200" dirty="0">
                <a:solidFill>
                  <a:prstClr val="black"/>
                </a:solidFill>
                <a:latin typeface="Arial" pitchFamily="34" charset="0"/>
                <a:cs typeface="Arial" pitchFamily="34" charset="0"/>
              </a:rPr>
              <a:t> </a:t>
            </a:r>
            <a:endParaRPr lang="en-US" sz="3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3374130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a:t>
            </a:r>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56</a:t>
            </a:fld>
            <a:endParaRPr lang="en-US">
              <a:solidFill>
                <a:prstClr val="black">
                  <a:tint val="75000"/>
                </a:prstClr>
              </a:solidFill>
            </a:endParaRPr>
          </a:p>
        </p:txBody>
      </p:sp>
    </p:spTree>
    <p:extLst>
      <p:ext uri="{BB962C8B-B14F-4D97-AF65-F5344CB8AC3E}">
        <p14:creationId xmlns:p14="http://schemas.microsoft.com/office/powerpoint/2010/main" val="17438770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a:t>
            </a:r>
            <a:br>
              <a:rPr lang="en-US" dirty="0"/>
            </a:br>
            <a:r>
              <a:rPr lang="ru-RU" dirty="0"/>
              <a:t> Жизненный цикл</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57</a:t>
            </a:fld>
            <a:endParaRPr lang="en-US">
              <a:solidFill>
                <a:prstClr val="black">
                  <a:tint val="75000"/>
                </a:prstClr>
              </a:solidFill>
            </a:endParaRPr>
          </a:p>
        </p:txBody>
      </p:sp>
      <p:pic>
        <p:nvPicPr>
          <p:cNvPr id="78850" name="Picture 2" descr="http://developer.android.com/images/service_lifecycle.png"/>
          <p:cNvPicPr>
            <a:picLocks noChangeAspect="1" noChangeArrowheads="1"/>
          </p:cNvPicPr>
          <p:nvPr/>
        </p:nvPicPr>
        <p:blipFill>
          <a:blip r:embed="rId2" cstate="print"/>
          <a:srcRect l="42755"/>
          <a:stretch>
            <a:fillRect/>
          </a:stretch>
        </p:blipFill>
        <p:spPr bwMode="auto">
          <a:xfrm>
            <a:off x="3563888" y="1480144"/>
            <a:ext cx="2121049" cy="4829176"/>
          </a:xfrm>
          <a:prstGeom prst="rect">
            <a:avLst/>
          </a:prstGeom>
          <a:noFill/>
        </p:spPr>
      </p:pic>
    </p:spTree>
    <p:extLst>
      <p:ext uri="{BB962C8B-B14F-4D97-AF65-F5344CB8AC3E}">
        <p14:creationId xmlns:p14="http://schemas.microsoft.com/office/powerpoint/2010/main" val="27099806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service</a:t>
            </a:r>
            <a:r>
              <a:rPr lang="ru-RU" dirty="0"/>
              <a:t>: пример</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58</a:t>
            </a:fld>
            <a:endParaRPr lang="en-US">
              <a:solidFill>
                <a:prstClr val="black">
                  <a:tint val="75000"/>
                </a:prstClr>
              </a:solidFill>
            </a:endParaRPr>
          </a:p>
        </p:txBody>
      </p:sp>
      <p:sp>
        <p:nvSpPr>
          <p:cNvPr id="86017" name="Rectangle 1"/>
          <p:cNvSpPr>
            <a:spLocks noChangeArrowheads="1"/>
          </p:cNvSpPr>
          <p:nvPr/>
        </p:nvSpPr>
        <p:spPr bwMode="auto">
          <a:xfrm>
            <a:off x="1547664" y="1316398"/>
            <a:ext cx="6043321" cy="4776898"/>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class</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ExampleService</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extends</a:t>
            </a:r>
            <a:r>
              <a:rPr lang="en-US" sz="1200" dirty="0">
                <a:solidFill>
                  <a:srgbClr val="000000"/>
                </a:solidFill>
                <a:latin typeface="Courier New" pitchFamily="49" charset="0"/>
                <a:cs typeface="Courier New" pitchFamily="49" charset="0"/>
              </a:rPr>
              <a:t> </a:t>
            </a:r>
            <a:r>
              <a:rPr lang="en-US" sz="1200" dirty="0">
                <a:solidFill>
                  <a:srgbClr val="660066"/>
                </a:solidFill>
                <a:latin typeface="Courier New" pitchFamily="49" charset="0"/>
                <a:cs typeface="Courier New" pitchFamily="49" charset="0"/>
              </a:rPr>
              <a:t>Service</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void</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hlinkClick r:id="rId2"/>
              </a:rPr>
              <a:t>onCreate</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The service is being created</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IBinder</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hlinkClick r:id="rId2"/>
              </a:rPr>
              <a:t>onBind</a:t>
            </a:r>
            <a:r>
              <a:rPr lang="en-US" sz="1200" dirty="0">
                <a:solidFill>
                  <a:srgbClr val="666600"/>
                </a:solidFill>
                <a:latin typeface="Courier New" pitchFamily="49" charset="0"/>
                <a:cs typeface="Courier New" pitchFamily="49" charset="0"/>
              </a:rPr>
              <a:t>(</a:t>
            </a:r>
            <a:r>
              <a:rPr lang="en-US" sz="1200" dirty="0">
                <a:solidFill>
                  <a:srgbClr val="660066"/>
                </a:solidFill>
                <a:latin typeface="Courier New" pitchFamily="49" charset="0"/>
                <a:cs typeface="Courier New" pitchFamily="49" charset="0"/>
              </a:rPr>
              <a:t>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intent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A client is binding to the service with </a:t>
            </a:r>
            <a:r>
              <a:rPr lang="en-US" sz="1200" dirty="0" err="1">
                <a:solidFill>
                  <a:srgbClr val="880000"/>
                </a:solidFill>
                <a:latin typeface="Courier New" pitchFamily="49" charset="0"/>
                <a:cs typeface="Courier New" pitchFamily="49" charset="0"/>
                <a:hlinkClick r:id="rId3"/>
              </a:rPr>
              <a:t>bindService</a:t>
            </a:r>
            <a:r>
              <a:rPr lang="en-US" sz="1200" dirty="0">
                <a:solidFill>
                  <a:srgbClr val="880000"/>
                </a:solidFill>
                <a:latin typeface="Courier New" pitchFamily="49" charset="0"/>
                <a:cs typeface="Courier New" pitchFamily="49" charset="0"/>
                <a:hlinkClick r:id="rId3"/>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return</a:t>
            </a:r>
            <a:r>
              <a:rPr lang="en-US" sz="1200" dirty="0">
                <a:solidFill>
                  <a:srgbClr val="000000"/>
                </a:solidFill>
                <a:latin typeface="Courier New" pitchFamily="49" charset="0"/>
                <a:cs typeface="Courier New" pitchFamily="49" charset="0"/>
              </a:rPr>
              <a:t> </a:t>
            </a:r>
            <a:r>
              <a:rPr lang="en-US" sz="1200" i="1" dirty="0" err="1">
                <a:solidFill>
                  <a:srgbClr val="000000"/>
                </a:solidFill>
                <a:latin typeface="Courier New" pitchFamily="49" charset="0"/>
                <a:cs typeface="Courier New" pitchFamily="49" charset="0"/>
              </a:rPr>
              <a:t>mBinder</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err="1">
                <a:solidFill>
                  <a:srgbClr val="000088"/>
                </a:solidFill>
                <a:latin typeface="Courier New" pitchFamily="49" charset="0"/>
                <a:cs typeface="Courier New" pitchFamily="49" charset="0"/>
              </a:rPr>
              <a:t>boolean</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hlinkClick r:id="rId2"/>
              </a:rPr>
              <a:t>onUnbind</a:t>
            </a:r>
            <a:r>
              <a:rPr lang="en-US" sz="1200" dirty="0">
                <a:solidFill>
                  <a:srgbClr val="666600"/>
                </a:solidFill>
                <a:latin typeface="Courier New" pitchFamily="49" charset="0"/>
                <a:cs typeface="Courier New" pitchFamily="49" charset="0"/>
              </a:rPr>
              <a:t>(</a:t>
            </a:r>
            <a:r>
              <a:rPr lang="en-US" sz="1200" dirty="0">
                <a:solidFill>
                  <a:srgbClr val="660066"/>
                </a:solidFill>
                <a:latin typeface="Courier New" pitchFamily="49" charset="0"/>
                <a:cs typeface="Courier New" pitchFamily="49" charset="0"/>
              </a:rPr>
              <a:t>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intent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All clients have unbound with </a:t>
            </a:r>
            <a:r>
              <a:rPr lang="en-US" sz="1200" dirty="0" err="1">
                <a:solidFill>
                  <a:srgbClr val="880000"/>
                </a:solidFill>
                <a:latin typeface="Courier New" pitchFamily="49" charset="0"/>
                <a:cs typeface="Courier New" pitchFamily="49" charset="0"/>
                <a:hlinkClick r:id="rId3"/>
              </a:rPr>
              <a:t>unbindService</a:t>
            </a:r>
            <a:r>
              <a:rPr lang="en-US" sz="1200" dirty="0">
                <a:solidFill>
                  <a:srgbClr val="880000"/>
                </a:solidFill>
                <a:latin typeface="Courier New" pitchFamily="49" charset="0"/>
                <a:cs typeface="Courier New" pitchFamily="49" charset="0"/>
                <a:hlinkClick r:id="rId3"/>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return</a:t>
            </a:r>
            <a:r>
              <a:rPr lang="en-US" sz="1200" dirty="0">
                <a:solidFill>
                  <a:srgbClr val="000000"/>
                </a:solidFill>
                <a:latin typeface="Courier New" pitchFamily="49" charset="0"/>
                <a:cs typeface="Courier New" pitchFamily="49" charset="0"/>
              </a:rPr>
              <a:t> </a:t>
            </a:r>
            <a:r>
              <a:rPr lang="en-US" sz="1200" i="1" dirty="0" err="1">
                <a:solidFill>
                  <a:srgbClr val="000000"/>
                </a:solidFill>
                <a:latin typeface="Courier New" pitchFamily="49" charset="0"/>
                <a:cs typeface="Courier New" pitchFamily="49" charset="0"/>
              </a:rPr>
              <a:t>mAllowRebind</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void</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hlinkClick r:id="rId2"/>
              </a:rPr>
              <a:t>onRebind</a:t>
            </a:r>
            <a:r>
              <a:rPr lang="en-US" sz="1200" dirty="0">
                <a:solidFill>
                  <a:srgbClr val="666600"/>
                </a:solidFill>
                <a:latin typeface="Courier New" pitchFamily="49" charset="0"/>
                <a:cs typeface="Courier New" pitchFamily="49" charset="0"/>
              </a:rPr>
              <a:t>(</a:t>
            </a:r>
            <a:r>
              <a:rPr lang="en-US" sz="1200" dirty="0">
                <a:solidFill>
                  <a:srgbClr val="660066"/>
                </a:solidFill>
                <a:latin typeface="Courier New" pitchFamily="49" charset="0"/>
                <a:cs typeface="Courier New" pitchFamily="49" charset="0"/>
              </a:rPr>
              <a:t>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intent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A client is binding to the service with </a:t>
            </a:r>
            <a:r>
              <a:rPr lang="en-US" sz="1200" dirty="0" err="1">
                <a:solidFill>
                  <a:srgbClr val="880000"/>
                </a:solidFill>
                <a:latin typeface="Courier New" pitchFamily="49" charset="0"/>
                <a:cs typeface="Courier New" pitchFamily="49" charset="0"/>
                <a:hlinkClick r:id="rId3"/>
              </a:rPr>
              <a:t>bindService</a:t>
            </a:r>
            <a:r>
              <a:rPr lang="en-US" sz="1200" dirty="0">
                <a:solidFill>
                  <a:srgbClr val="880000"/>
                </a:solidFill>
                <a:latin typeface="Courier New" pitchFamily="49" charset="0"/>
                <a:cs typeface="Courier New" pitchFamily="49" charset="0"/>
                <a:hlinkClick r:id="rId3"/>
              </a:rPr>
              <a:t>()</a:t>
            </a:r>
            <a:r>
              <a:rPr lang="en-US" sz="1200" dirty="0">
                <a:solidFill>
                  <a:srgbClr val="8800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after </a:t>
            </a:r>
            <a:r>
              <a:rPr lang="en-US" sz="1200" dirty="0" err="1">
                <a:solidFill>
                  <a:srgbClr val="880000"/>
                </a:solidFill>
                <a:latin typeface="Courier New" pitchFamily="49" charset="0"/>
                <a:cs typeface="Courier New" pitchFamily="49" charset="0"/>
              </a:rPr>
              <a:t>onUnbind</a:t>
            </a:r>
            <a:r>
              <a:rPr lang="en-US" sz="1200" dirty="0">
                <a:solidFill>
                  <a:srgbClr val="880000"/>
                </a:solidFill>
                <a:latin typeface="Courier New" pitchFamily="49" charset="0"/>
                <a:cs typeface="Courier New" pitchFamily="49" charset="0"/>
              </a:rPr>
              <a:t>() has already been called</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void</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hlinkClick r:id="rId2"/>
              </a:rPr>
              <a:t>onDestroy</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 The service is no longer used and is being destroyed</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666600"/>
                </a:solidFill>
                <a:latin typeface="Courier New" pitchFamily="49" charset="0"/>
                <a:cs typeface="Courier New" pitchFamily="49" charset="0"/>
              </a:rPr>
              <a:t>}</a:t>
            </a:r>
            <a:r>
              <a:rPr lang="en-US" sz="1100" dirty="0">
                <a:solidFill>
                  <a:prstClr val="black"/>
                </a:solidFill>
                <a:latin typeface="Arial" pitchFamily="34" charset="0"/>
                <a:cs typeface="Arial" pitchFamily="34" charset="0"/>
              </a:rPr>
              <a:t> </a:t>
            </a:r>
            <a:endParaRPr lang="en-US" sz="32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924931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Подключение к </a:t>
            </a:r>
            <a:r>
              <a:rPr lang="en-US" dirty="0"/>
              <a:t>Bound </a:t>
            </a:r>
            <a:r>
              <a:rPr lang="ru-RU" dirty="0"/>
              <a:t>сервису</a:t>
            </a:r>
            <a:br>
              <a:rPr lang="ru-RU" dirty="0"/>
            </a:br>
            <a:r>
              <a:rPr lang="en-US" dirty="0"/>
              <a:t>Context::</a:t>
            </a:r>
            <a:r>
              <a:rPr lang="en-US" dirty="0" err="1"/>
              <a:t>bindService</a:t>
            </a:r>
            <a:endParaRPr lang="en-US" dirty="0"/>
          </a:p>
        </p:txBody>
      </p:sp>
      <p:sp>
        <p:nvSpPr>
          <p:cNvPr id="3" name="Content Placeholder 2"/>
          <p:cNvSpPr>
            <a:spLocks noGrp="1"/>
          </p:cNvSpPr>
          <p:nvPr>
            <p:ph idx="1"/>
          </p:nvPr>
        </p:nvSpPr>
        <p:spPr/>
        <p:txBody>
          <a:bodyPr/>
          <a:lstStyle/>
          <a:p>
            <a:r>
              <a:rPr lang="en-US" dirty="0"/>
              <a:t>public abstract </a:t>
            </a:r>
            <a:r>
              <a:rPr lang="en-US" dirty="0" err="1"/>
              <a:t>boolean</a:t>
            </a:r>
            <a:r>
              <a:rPr lang="en-US" dirty="0"/>
              <a:t> </a:t>
            </a:r>
            <a:r>
              <a:rPr lang="en-US" dirty="0" err="1"/>
              <a:t>bindService</a:t>
            </a:r>
            <a:r>
              <a:rPr lang="en-US" dirty="0"/>
              <a:t> (</a:t>
            </a:r>
            <a:r>
              <a:rPr lang="en-US" dirty="0">
                <a:hlinkClick r:id="rId2"/>
              </a:rPr>
              <a:t>Intent</a:t>
            </a:r>
            <a:r>
              <a:rPr lang="en-US" dirty="0"/>
              <a:t> service, </a:t>
            </a:r>
            <a:r>
              <a:rPr lang="en-US" dirty="0" err="1">
                <a:hlinkClick r:id="rId3"/>
              </a:rPr>
              <a:t>ServiceConnection</a:t>
            </a:r>
            <a:r>
              <a:rPr lang="en-US" dirty="0"/>
              <a:t> </a:t>
            </a:r>
            <a:r>
              <a:rPr lang="en-US" dirty="0" err="1"/>
              <a:t>conn</a:t>
            </a:r>
            <a:r>
              <a:rPr lang="en-US" dirty="0"/>
              <a:t>, </a:t>
            </a:r>
            <a:r>
              <a:rPr lang="en-US" dirty="0" err="1"/>
              <a:t>int</a:t>
            </a:r>
            <a:r>
              <a:rPr lang="en-US" dirty="0"/>
              <a:t> flags)</a:t>
            </a:r>
          </a:p>
          <a:p>
            <a:pPr lvl="1"/>
            <a:r>
              <a:rPr lang="en-US" dirty="0"/>
              <a:t>Service – </a:t>
            </a:r>
            <a:r>
              <a:rPr lang="ru-RU" dirty="0"/>
              <a:t>сервис к которому подключаться</a:t>
            </a:r>
          </a:p>
          <a:p>
            <a:pPr lvl="1"/>
            <a:r>
              <a:rPr lang="en-US" dirty="0"/>
              <a:t>Conn – </a:t>
            </a:r>
            <a:r>
              <a:rPr lang="ru-RU" dirty="0"/>
              <a:t>объект обратного вызова для получения состояния о подключении</a:t>
            </a:r>
          </a:p>
          <a:p>
            <a:pPr lvl="1"/>
            <a:r>
              <a:rPr lang="en-US" dirty="0"/>
              <a:t>Flags – { 0, </a:t>
            </a:r>
            <a:r>
              <a:rPr lang="en-US" dirty="0">
                <a:hlinkClick r:id="rId4"/>
              </a:rPr>
              <a:t>BIND_AUTO_CREATE</a:t>
            </a:r>
            <a:r>
              <a:rPr lang="en-US" dirty="0"/>
              <a:t>,  ...}</a:t>
            </a:r>
          </a:p>
          <a:p>
            <a:pPr lvl="2"/>
            <a:r>
              <a:rPr lang="en-US" dirty="0"/>
              <a:t>BIND_AUTO_CREATE – </a:t>
            </a:r>
            <a:r>
              <a:rPr lang="ru-RU" dirty="0"/>
              <a:t>автоматически создать сервис, если нужно</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59</a:t>
            </a:fld>
            <a:endParaRPr lang="en-US">
              <a:solidFill>
                <a:prstClr val="black">
                  <a:tint val="75000"/>
                </a:prstClr>
              </a:solidFill>
            </a:endParaRPr>
          </a:p>
        </p:txBody>
      </p:sp>
    </p:spTree>
    <p:extLst>
      <p:ext uri="{BB962C8B-B14F-4D97-AF65-F5344CB8AC3E}">
        <p14:creationId xmlns:p14="http://schemas.microsoft.com/office/powerpoint/2010/main" val="114124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6</a:t>
            </a:fld>
            <a:endParaRPr lang="en-US">
              <a:solidFill>
                <a:prstClr val="black">
                  <a:tint val="75000"/>
                </a:prstClr>
              </a:solidFill>
            </a:endParaRPr>
          </a:p>
        </p:txBody>
      </p:sp>
      <p:pic>
        <p:nvPicPr>
          <p:cNvPr id="8" name="Picture 7" descr="res-selection-flowchart.png"/>
          <p:cNvPicPr>
            <a:picLocks noChangeAspect="1"/>
          </p:cNvPicPr>
          <p:nvPr/>
        </p:nvPicPr>
        <p:blipFill>
          <a:blip r:embed="rId2" cstate="print"/>
          <a:stretch>
            <a:fillRect/>
          </a:stretch>
        </p:blipFill>
        <p:spPr>
          <a:xfrm>
            <a:off x="3078122" y="1214755"/>
            <a:ext cx="3438095" cy="4390477"/>
          </a:xfrm>
          <a:prstGeom prst="rect">
            <a:avLst/>
          </a:prstGeom>
        </p:spPr>
      </p:pic>
      <p:sp>
        <p:nvSpPr>
          <p:cNvPr id="9" name="Rectangle 8"/>
          <p:cNvSpPr/>
          <p:nvPr/>
        </p:nvSpPr>
        <p:spPr>
          <a:xfrm>
            <a:off x="1331640" y="4617133"/>
            <a:ext cx="1808820" cy="1477328"/>
          </a:xfrm>
          <a:prstGeom prst="rect">
            <a:avLst/>
          </a:prstGeom>
        </p:spPr>
        <p:txBody>
          <a:bodyPr wrap="square">
            <a:spAutoFit/>
          </a:bodyPr>
          <a:lstStyle/>
          <a:p>
            <a:r>
              <a:rPr lang="en-US" dirty="0">
                <a:solidFill>
                  <a:prstClr val="black"/>
                </a:solidFill>
              </a:rPr>
              <a:t>http://developer.android.com/guide/topics/resources/providing-resources.html</a:t>
            </a:r>
          </a:p>
        </p:txBody>
      </p:sp>
    </p:spTree>
    <p:extLst>
      <p:ext uri="{BB962C8B-B14F-4D97-AF65-F5344CB8AC3E}">
        <p14:creationId xmlns:p14="http://schemas.microsoft.com/office/powerpoint/2010/main" val="328425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Подключение к </a:t>
            </a:r>
            <a:r>
              <a:rPr lang="en-US" dirty="0"/>
              <a:t>Bound </a:t>
            </a:r>
            <a:r>
              <a:rPr lang="ru-RU" dirty="0"/>
              <a:t>сервису</a:t>
            </a:r>
            <a:br>
              <a:rPr lang="ru-RU" dirty="0"/>
            </a:br>
            <a:r>
              <a:rPr lang="ru-RU" dirty="0"/>
              <a:t>Пример (клиент)</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60</a:t>
            </a:fld>
            <a:endParaRPr lang="en-US">
              <a:solidFill>
                <a:prstClr val="black">
                  <a:tint val="75000"/>
                </a:prstClr>
              </a:solidFill>
            </a:endParaRPr>
          </a:p>
        </p:txBody>
      </p:sp>
      <p:sp>
        <p:nvSpPr>
          <p:cNvPr id="81922" name="Rectangle 2"/>
          <p:cNvSpPr>
            <a:spLocks noChangeArrowheads="1"/>
          </p:cNvSpPr>
          <p:nvPr/>
        </p:nvSpPr>
        <p:spPr bwMode="auto">
          <a:xfrm>
            <a:off x="251520" y="1494075"/>
            <a:ext cx="8516755" cy="4592232"/>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600" dirty="0">
                <a:solidFill>
                  <a:srgbClr val="880000"/>
                </a:solidFill>
                <a:latin typeface="Courier New" pitchFamily="49" charset="0"/>
                <a:cs typeface="Courier New" pitchFamily="49" charset="0"/>
              </a:rPr>
              <a:t>/** Defines callbacks for service binding, passed to </a:t>
            </a:r>
            <a:r>
              <a:rPr lang="en-US" sz="1600" dirty="0" err="1">
                <a:solidFill>
                  <a:srgbClr val="880000"/>
                </a:solidFill>
                <a:latin typeface="Courier New" pitchFamily="49" charset="0"/>
                <a:cs typeface="Courier New" pitchFamily="49" charset="0"/>
              </a:rPr>
              <a:t>bindService</a:t>
            </a:r>
            <a:r>
              <a:rPr lang="en-US" sz="1600" dirty="0">
                <a:solidFill>
                  <a:srgbClr val="880000"/>
                </a:solidFill>
                <a:latin typeface="Courier New" pitchFamily="49" charset="0"/>
                <a:cs typeface="Courier New" pitchFamily="49" charset="0"/>
              </a:rPr>
              <a:t>() */</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88"/>
                </a:solidFill>
                <a:latin typeface="Courier New" pitchFamily="49" charset="0"/>
                <a:cs typeface="Courier New" pitchFamily="49" charset="0"/>
              </a:rPr>
              <a:t>private</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mConnection</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className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IBinder</a:t>
            </a:r>
            <a:r>
              <a:rPr lang="en-US" sz="1600" dirty="0">
                <a:solidFill>
                  <a:srgbClr val="000000"/>
                </a:solidFill>
                <a:latin typeface="Courier New" pitchFamily="49" charset="0"/>
                <a:cs typeface="Courier New" pitchFamily="49" charset="0"/>
              </a:rPr>
              <a:t> service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onServiceDisconnected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arg0</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666600"/>
                </a:solidFill>
                <a:latin typeface="Courier New" pitchFamily="49" charset="0"/>
                <a:cs typeface="Courier New" pitchFamily="49" charset="0"/>
              </a:rPr>
              <a:t>};</a:t>
            </a:r>
            <a:r>
              <a:rPr lang="en-US" sz="1600" dirty="0">
                <a:solidFill>
                  <a:prstClr val="black"/>
                </a:solidFill>
                <a:latin typeface="Arial" pitchFamily="34" charset="0"/>
                <a:cs typeface="Arial" pitchFamily="34" charset="0"/>
              </a:rPr>
              <a:t> </a:t>
            </a:r>
            <a:endParaRPr lang="en-US" sz="4000" dirty="0">
              <a:solidFill>
                <a:prstClr val="black"/>
              </a:solidFill>
              <a:latin typeface="Arial" pitchFamily="34" charset="0"/>
              <a:cs typeface="Arial" pitchFamily="34" charset="0"/>
            </a:endParaRPr>
          </a:p>
          <a:p>
            <a:endParaRPr lang="ru-RU" sz="1600" dirty="0">
              <a:solidFill>
                <a:srgbClr val="000000"/>
              </a:solidFill>
              <a:latin typeface="Courier New" pitchFamily="49" charset="0"/>
              <a:cs typeface="Courier New" pitchFamily="49" charset="0"/>
            </a:endParaRPr>
          </a:p>
          <a:p>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p>
          <a:p>
            <a:endParaRPr lang="ru-RU" sz="1600" dirty="0">
              <a:solidFill>
                <a:srgbClr val="000000"/>
              </a:solidFill>
              <a:latin typeface="Courier New" pitchFamily="49" charset="0"/>
              <a:cs typeface="Courier New" pitchFamily="49" charset="0"/>
            </a:endParaRPr>
          </a:p>
          <a:p>
            <a:r>
              <a:rPr lang="en-US" sz="1600" dirty="0">
                <a:solidFill>
                  <a:srgbClr val="660066"/>
                </a:solidFill>
                <a:latin typeface="Courier New" pitchFamily="49" charset="0"/>
                <a:cs typeface="Courier New" pitchFamily="49" charset="0"/>
              </a:rPr>
              <a:t>Intent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intent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a:t>
            </a:r>
            <a:r>
              <a:rPr lang="en-US" sz="1600" dirty="0">
                <a:solidFill>
                  <a:srgbClr val="660066"/>
                </a:solidFill>
                <a:latin typeface="Courier New" pitchFamily="49" charset="0"/>
                <a:cs typeface="Courier New" pitchFamily="49" charset="0"/>
              </a:rPr>
              <a:t>Intent</a:t>
            </a:r>
            <a:r>
              <a:rPr lang="en-US" sz="1600" dirty="0">
                <a:solidFill>
                  <a:srgbClr val="666600"/>
                </a:solidFill>
                <a:latin typeface="Courier New" pitchFamily="49" charset="0"/>
                <a:cs typeface="Courier New" pitchFamily="49" charset="0"/>
              </a:rPr>
              <a:t>(</a:t>
            </a:r>
            <a:r>
              <a:rPr lang="en-US" sz="1600" dirty="0">
                <a:solidFill>
                  <a:srgbClr val="000088"/>
                </a:solidFill>
                <a:latin typeface="Courier New" pitchFamily="49" charset="0"/>
                <a:cs typeface="Courier New" pitchFamily="49" charset="0"/>
              </a:rPr>
              <a:t>this</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LocalService</a:t>
            </a:r>
            <a:r>
              <a:rPr lang="en-US" sz="1600" dirty="0" err="1">
                <a:solidFill>
                  <a:srgbClr val="666600"/>
                </a:solidFill>
                <a:latin typeface="Courier New" pitchFamily="49" charset="0"/>
                <a:cs typeface="Courier New" pitchFamily="49" charset="0"/>
              </a:rPr>
              <a:t>.</a:t>
            </a:r>
            <a:r>
              <a:rPr lang="en-US" sz="1600" dirty="0" err="1">
                <a:solidFill>
                  <a:srgbClr val="000088"/>
                </a:solidFill>
                <a:latin typeface="Courier New" pitchFamily="49" charset="0"/>
                <a:cs typeface="Courier New" pitchFamily="49" charset="0"/>
              </a:rPr>
              <a:t>class</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err="1">
                <a:solidFill>
                  <a:srgbClr val="000000"/>
                </a:solidFill>
                <a:latin typeface="Courier New" pitchFamily="49" charset="0"/>
                <a:cs typeface="Courier New" pitchFamily="49" charset="0"/>
              </a:rPr>
              <a:t>bindService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intent</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mConnection</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Context</a:t>
            </a:r>
            <a:r>
              <a:rPr lang="en-US" sz="1600" dirty="0" err="1">
                <a:solidFill>
                  <a:srgbClr val="666600"/>
                </a:solidFill>
                <a:latin typeface="Courier New" pitchFamily="49" charset="0"/>
                <a:cs typeface="Courier New" pitchFamily="49" charset="0"/>
              </a:rPr>
              <a:t>.</a:t>
            </a:r>
            <a:r>
              <a:rPr lang="en-US" sz="1600" dirty="0" err="1">
                <a:solidFill>
                  <a:srgbClr val="000000"/>
                </a:solidFill>
                <a:latin typeface="Courier New" pitchFamily="49" charset="0"/>
                <a:cs typeface="Courier New" pitchFamily="49" charset="0"/>
              </a:rPr>
              <a:t>BIND_AUTO_CREATE</a:t>
            </a:r>
            <a:r>
              <a:rPr lang="en-US" sz="1600" dirty="0">
                <a:solidFill>
                  <a:srgbClr val="666600"/>
                </a:solidFill>
                <a:latin typeface="Courier New" pitchFamily="49" charset="0"/>
                <a:cs typeface="Courier New" pitchFamily="49" charset="0"/>
              </a:rPr>
              <a:t>);</a:t>
            </a:r>
            <a:endParaRPr lang="ru-RU" sz="1600" dirty="0">
              <a:solidFill>
                <a:srgbClr val="666600"/>
              </a:solidFill>
              <a:latin typeface="Courier New" pitchFamily="49" charset="0"/>
              <a:cs typeface="Courier New" pitchFamily="49" charset="0"/>
            </a:endParaRPr>
          </a:p>
        </p:txBody>
      </p:sp>
    </p:spTree>
    <p:extLst>
      <p:ext uri="{BB962C8B-B14F-4D97-AF65-F5344CB8AC3E}">
        <p14:creationId xmlns:p14="http://schemas.microsoft.com/office/powerpoint/2010/main" val="25679019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Подключение к </a:t>
            </a:r>
            <a:r>
              <a:rPr lang="en-US" dirty="0"/>
              <a:t>Bound </a:t>
            </a:r>
            <a:r>
              <a:rPr lang="ru-RU" dirty="0"/>
              <a:t>сервису (ОС)</a:t>
            </a:r>
            <a:endParaRPr lang="en-US" dirty="0"/>
          </a:p>
        </p:txBody>
      </p:sp>
      <p:sp>
        <p:nvSpPr>
          <p:cNvPr id="11" name="Content Placeholder 10"/>
          <p:cNvSpPr>
            <a:spLocks noGrp="1"/>
          </p:cNvSpPr>
          <p:nvPr>
            <p:ph idx="1"/>
          </p:nvPr>
        </p:nvSpPr>
        <p:spPr/>
        <p:txBody>
          <a:bodyPr>
            <a:normAutofit lnSpcReduction="10000"/>
          </a:bodyPr>
          <a:lstStyle/>
          <a:p>
            <a:r>
              <a:rPr lang="ru-RU" dirty="0"/>
              <a:t>Метод </a:t>
            </a:r>
            <a:r>
              <a:rPr lang="en-US" dirty="0" err="1"/>
              <a:t>bindService</a:t>
            </a:r>
            <a:r>
              <a:rPr lang="ru-RU" dirty="0"/>
              <a:t>() возвращает управление сразу</a:t>
            </a:r>
          </a:p>
          <a:p>
            <a:r>
              <a:rPr lang="ru-RU" dirty="0"/>
              <a:t>Создется сервис, если еще не создан</a:t>
            </a:r>
          </a:p>
          <a:p>
            <a:pPr lvl="1"/>
            <a:r>
              <a:rPr lang="ru-RU" dirty="0"/>
              <a:t>Вызывается метод сервиса</a:t>
            </a:r>
            <a:r>
              <a:rPr lang="en-US" dirty="0"/>
              <a:t> </a:t>
            </a:r>
            <a:r>
              <a:rPr lang="en-US" dirty="0" err="1">
                <a:hlinkClick r:id="rId2"/>
              </a:rPr>
              <a:t>onCreate</a:t>
            </a:r>
            <a:r>
              <a:rPr lang="en-US" dirty="0">
                <a:hlinkClick r:id="rId2"/>
              </a:rPr>
              <a:t>()</a:t>
            </a:r>
            <a:endParaRPr lang="en-US" dirty="0"/>
          </a:p>
          <a:p>
            <a:r>
              <a:rPr lang="ru-RU" b="1" dirty="0"/>
              <a:t>Только для первого клиента </a:t>
            </a:r>
            <a:r>
              <a:rPr lang="ru-RU" dirty="0"/>
              <a:t>вызывается метод сервиса </a:t>
            </a:r>
            <a:r>
              <a:rPr lang="en-US" dirty="0" err="1">
                <a:hlinkClick r:id="rId2"/>
              </a:rPr>
              <a:t>onBind</a:t>
            </a:r>
            <a:r>
              <a:rPr lang="en-US" dirty="0">
                <a:hlinkClick r:id="rId2"/>
              </a:rPr>
              <a:t>()</a:t>
            </a:r>
            <a:r>
              <a:rPr lang="en-US" dirty="0"/>
              <a:t> </a:t>
            </a:r>
          </a:p>
          <a:p>
            <a:pPr lvl="1"/>
            <a:r>
              <a:rPr lang="ru-RU" dirty="0"/>
              <a:t>Всем остальным клиентам возвращается копия единственного объекта </a:t>
            </a:r>
            <a:r>
              <a:rPr lang="en-US" dirty="0" err="1">
                <a:hlinkClick r:id="rId3"/>
              </a:rPr>
              <a:t>IBinder</a:t>
            </a:r>
            <a:r>
              <a:rPr lang="ru-RU" dirty="0"/>
              <a:t> через метод клиента </a:t>
            </a:r>
            <a:r>
              <a:rPr lang="en-US" dirty="0" err="1">
                <a:hlinkClick r:id="rId4"/>
              </a:rPr>
              <a:t>onServiceConnected</a:t>
            </a:r>
            <a:r>
              <a:rPr lang="en-US" dirty="0">
                <a:hlinkClick r:id="rId4"/>
              </a:rPr>
              <a:t>()</a:t>
            </a:r>
            <a:endParaRPr lang="en-US" dirty="0"/>
          </a:p>
          <a:p>
            <a:pPr>
              <a:buNone/>
            </a:pPr>
            <a:endParaRPr lang="en-US" dirty="0"/>
          </a:p>
        </p:txBody>
      </p:sp>
      <p:sp>
        <p:nvSpPr>
          <p:cNvPr id="4" name="Date Placeholder 3"/>
          <p:cNvSpPr>
            <a:spLocks noGrp="1"/>
          </p:cNvSpPr>
          <p:nvPr>
            <p:ph type="dt" sz="half" idx="10"/>
          </p:nvPr>
        </p:nvSpPr>
        <p:spPr/>
        <p:txBody>
          <a:bodyPr/>
          <a:lstStyle/>
          <a:p>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34964692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Отключение от </a:t>
            </a:r>
            <a:r>
              <a:rPr lang="en-US" dirty="0"/>
              <a:t>Bound </a:t>
            </a:r>
            <a:r>
              <a:rPr lang="ru-RU" dirty="0"/>
              <a:t>сервиса</a:t>
            </a:r>
            <a:br>
              <a:rPr lang="ru-RU" dirty="0"/>
            </a:br>
            <a:r>
              <a:rPr lang="en-US" dirty="0"/>
              <a:t>Context::</a:t>
            </a:r>
            <a:r>
              <a:rPr lang="en-US" dirty="0" err="1"/>
              <a:t>unbindService</a:t>
            </a:r>
            <a:endParaRPr lang="en-US" dirty="0"/>
          </a:p>
        </p:txBody>
      </p:sp>
      <p:sp>
        <p:nvSpPr>
          <p:cNvPr id="3" name="Content Placeholder 2"/>
          <p:cNvSpPr>
            <a:spLocks noGrp="1"/>
          </p:cNvSpPr>
          <p:nvPr>
            <p:ph idx="1"/>
          </p:nvPr>
        </p:nvSpPr>
        <p:spPr/>
        <p:txBody>
          <a:bodyPr/>
          <a:lstStyle/>
          <a:p>
            <a:r>
              <a:rPr lang="en-US" dirty="0"/>
              <a:t>public abstract</a:t>
            </a:r>
            <a:r>
              <a:rPr lang="ru-RU" dirty="0"/>
              <a:t> </a:t>
            </a:r>
            <a:r>
              <a:rPr lang="en-US" dirty="0"/>
              <a:t>void</a:t>
            </a:r>
            <a:r>
              <a:rPr lang="ru-RU" dirty="0"/>
              <a:t> </a:t>
            </a:r>
            <a:r>
              <a:rPr lang="en-US" dirty="0" err="1"/>
              <a:t>unbindService</a:t>
            </a:r>
            <a:r>
              <a:rPr lang="en-US" dirty="0"/>
              <a:t> (</a:t>
            </a:r>
            <a:r>
              <a:rPr lang="en-US" dirty="0" err="1">
                <a:hlinkClick r:id="rId2"/>
              </a:rPr>
              <a:t>ServiceConnection</a:t>
            </a:r>
            <a:r>
              <a:rPr lang="en-US" dirty="0"/>
              <a:t> </a:t>
            </a:r>
            <a:r>
              <a:rPr lang="en-US" dirty="0" err="1"/>
              <a:t>conn</a:t>
            </a:r>
            <a:r>
              <a:rPr lang="en-US" dirty="0"/>
              <a:t>)</a:t>
            </a:r>
          </a:p>
          <a:p>
            <a:pPr lvl="1"/>
            <a:r>
              <a:rPr lang="en-US" dirty="0"/>
              <a:t>Conn – </a:t>
            </a:r>
            <a:r>
              <a:rPr lang="ru-RU" dirty="0"/>
              <a:t>тот же объект, что был передан в вызове </a:t>
            </a:r>
            <a:r>
              <a:rPr lang="en-US" dirty="0" err="1"/>
              <a:t>bindService</a:t>
            </a:r>
            <a:r>
              <a:rPr lang="en-US" dirty="0"/>
              <a:t>()</a:t>
            </a:r>
          </a:p>
          <a:p>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62</a:t>
            </a:fld>
            <a:endParaRPr lang="en-US">
              <a:solidFill>
                <a:prstClr val="black">
                  <a:tint val="75000"/>
                </a:prstClr>
              </a:solidFill>
            </a:endParaRPr>
          </a:p>
        </p:txBody>
      </p:sp>
    </p:spTree>
    <p:extLst>
      <p:ext uri="{BB962C8B-B14F-4D97-AF65-F5344CB8AC3E}">
        <p14:creationId xmlns:p14="http://schemas.microsoft.com/office/powerpoint/2010/main" val="40856485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Отключение от </a:t>
            </a:r>
            <a:r>
              <a:rPr lang="en-US" dirty="0"/>
              <a:t>Bound </a:t>
            </a:r>
            <a:r>
              <a:rPr lang="ru-RU" dirty="0"/>
              <a:t>сервиса</a:t>
            </a:r>
            <a:br>
              <a:rPr lang="ru-RU" dirty="0"/>
            </a:br>
            <a:r>
              <a:rPr lang="ru-RU" dirty="0"/>
              <a:t>Пример (клиент)</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63</a:t>
            </a:fld>
            <a:endParaRPr lang="en-US">
              <a:solidFill>
                <a:prstClr val="black">
                  <a:tint val="75000"/>
                </a:prstClr>
              </a:solidFill>
            </a:endParaRPr>
          </a:p>
        </p:txBody>
      </p:sp>
      <p:sp>
        <p:nvSpPr>
          <p:cNvPr id="81922" name="Rectangle 2"/>
          <p:cNvSpPr>
            <a:spLocks noChangeArrowheads="1"/>
          </p:cNvSpPr>
          <p:nvPr/>
        </p:nvSpPr>
        <p:spPr bwMode="auto">
          <a:xfrm>
            <a:off x="251520" y="1617185"/>
            <a:ext cx="8516755" cy="4346011"/>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600" dirty="0">
                <a:solidFill>
                  <a:srgbClr val="880000"/>
                </a:solidFill>
                <a:latin typeface="Courier New" pitchFamily="49" charset="0"/>
                <a:cs typeface="Courier New" pitchFamily="49" charset="0"/>
              </a:rPr>
              <a:t>/** Defines callbacks for service binding, passed to </a:t>
            </a:r>
            <a:r>
              <a:rPr lang="en-US" sz="1600" dirty="0" err="1">
                <a:solidFill>
                  <a:srgbClr val="880000"/>
                </a:solidFill>
                <a:latin typeface="Courier New" pitchFamily="49" charset="0"/>
                <a:cs typeface="Courier New" pitchFamily="49" charset="0"/>
              </a:rPr>
              <a:t>bindService</a:t>
            </a:r>
            <a:r>
              <a:rPr lang="en-US" sz="1600" dirty="0">
                <a:solidFill>
                  <a:srgbClr val="880000"/>
                </a:solidFill>
                <a:latin typeface="Courier New" pitchFamily="49" charset="0"/>
                <a:cs typeface="Courier New" pitchFamily="49" charset="0"/>
              </a:rPr>
              <a:t>() */</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88"/>
                </a:solidFill>
                <a:latin typeface="Courier New" pitchFamily="49" charset="0"/>
                <a:cs typeface="Courier New" pitchFamily="49" charset="0"/>
              </a:rPr>
              <a:t>private</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mConnection</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new</a:t>
            </a: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ServiceConnection</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className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err="1">
                <a:solidFill>
                  <a:srgbClr val="660066"/>
                </a:solidFill>
                <a:latin typeface="Courier New" pitchFamily="49" charset="0"/>
                <a:cs typeface="Courier New" pitchFamily="49" charset="0"/>
              </a:rPr>
              <a:t>IBinder</a:t>
            </a:r>
            <a:r>
              <a:rPr lang="en-US" sz="1600" dirty="0">
                <a:solidFill>
                  <a:srgbClr val="000000"/>
                </a:solidFill>
                <a:latin typeface="Courier New" pitchFamily="49" charset="0"/>
                <a:cs typeface="Courier New" pitchFamily="49" charset="0"/>
              </a:rPr>
              <a:t> service</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6666"/>
                </a:solidFill>
                <a:latin typeface="Courier New" pitchFamily="49" charset="0"/>
                <a:cs typeface="Courier New" pitchFamily="49" charset="0"/>
              </a:rPr>
              <a:t>@Override</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public</a:t>
            </a:r>
            <a:r>
              <a:rPr lang="en-US" sz="1600" dirty="0">
                <a:solidFill>
                  <a:srgbClr val="000000"/>
                </a:solidFill>
                <a:latin typeface="Courier New" pitchFamily="49" charset="0"/>
                <a:cs typeface="Courier New" pitchFamily="49" charset="0"/>
              </a:rPr>
              <a:t> </a:t>
            </a:r>
            <a:r>
              <a:rPr lang="en-US" sz="1600" dirty="0">
                <a:solidFill>
                  <a:srgbClr val="000088"/>
                </a:solidFill>
                <a:latin typeface="Courier New" pitchFamily="49" charset="0"/>
                <a:cs typeface="Courier New" pitchFamily="49" charset="0"/>
              </a:rPr>
              <a:t>void</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onServiceDisconnected</a:t>
            </a:r>
            <a:r>
              <a:rPr lang="en-US" sz="1600" dirty="0">
                <a:solidFill>
                  <a:srgbClr val="666600"/>
                </a:solidFill>
                <a:latin typeface="Courier New" pitchFamily="49" charset="0"/>
                <a:cs typeface="Courier New" pitchFamily="49" charset="0"/>
              </a:rPr>
              <a:t>(</a:t>
            </a:r>
            <a:r>
              <a:rPr lang="en-US" sz="1600" dirty="0" err="1">
                <a:solidFill>
                  <a:srgbClr val="660066"/>
                </a:solidFill>
                <a:latin typeface="Courier New" pitchFamily="49" charset="0"/>
                <a:cs typeface="Courier New" pitchFamily="49" charset="0"/>
              </a:rPr>
              <a:t>ComponentName</a:t>
            </a:r>
            <a:r>
              <a:rPr lang="en-US" sz="1600" dirty="0">
                <a:solidFill>
                  <a:srgbClr val="000000"/>
                </a:solidFill>
                <a:latin typeface="Courier New" pitchFamily="49" charset="0"/>
                <a:cs typeface="Courier New" pitchFamily="49" charset="0"/>
              </a:rPr>
              <a:t> arg0</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000000"/>
                </a:solidFill>
                <a:latin typeface="Courier New" pitchFamily="49" charset="0"/>
                <a:cs typeface="Courier New" pitchFamily="49" charset="0"/>
              </a:rPr>
              <a:t>    </a:t>
            </a:r>
            <a:r>
              <a:rPr lang="en-US" sz="1600" dirty="0">
                <a:solidFill>
                  <a:srgbClr val="6666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a:solidFill>
                  <a:srgbClr val="666600"/>
                </a:solidFill>
                <a:latin typeface="Courier New" pitchFamily="49" charset="0"/>
                <a:cs typeface="Courier New" pitchFamily="49" charset="0"/>
              </a:rPr>
              <a:t>};</a:t>
            </a:r>
            <a:r>
              <a:rPr lang="en-US" sz="1600" dirty="0">
                <a:solidFill>
                  <a:prstClr val="black"/>
                </a:solidFill>
                <a:latin typeface="Arial" pitchFamily="34" charset="0"/>
                <a:cs typeface="Arial" pitchFamily="34" charset="0"/>
              </a:rPr>
              <a:t> </a:t>
            </a:r>
            <a:endParaRPr lang="en-US" sz="4000" dirty="0">
              <a:solidFill>
                <a:prstClr val="black"/>
              </a:solidFill>
              <a:latin typeface="Arial" pitchFamily="34" charset="0"/>
              <a:cs typeface="Arial" pitchFamily="34" charset="0"/>
            </a:endParaRPr>
          </a:p>
          <a:p>
            <a:endParaRPr lang="ru-RU" sz="1600" dirty="0">
              <a:solidFill>
                <a:srgbClr val="000000"/>
              </a:solidFill>
              <a:latin typeface="Courier New" pitchFamily="49" charset="0"/>
              <a:cs typeface="Courier New" pitchFamily="49" charset="0"/>
            </a:endParaRPr>
          </a:p>
          <a:p>
            <a:r>
              <a:rPr lang="en-US" sz="1600" dirty="0">
                <a:solidFill>
                  <a:srgbClr val="880000"/>
                </a:solidFill>
                <a:latin typeface="Courier New" pitchFamily="49" charset="0"/>
                <a:cs typeface="Courier New" pitchFamily="49" charset="0"/>
              </a:rPr>
              <a:t>// </a:t>
            </a:r>
            <a:r>
              <a:rPr lang="ru-RU" sz="1600" dirty="0">
                <a:solidFill>
                  <a:srgbClr val="880000"/>
                </a:solidFill>
                <a:latin typeface="Courier New" pitchFamily="49" charset="0"/>
                <a:cs typeface="Courier New" pitchFamily="49" charset="0"/>
              </a:rPr>
              <a:t>...</a:t>
            </a:r>
          </a:p>
          <a:p>
            <a:r>
              <a:rPr lang="en-US" sz="1600" dirty="0">
                <a:solidFill>
                  <a:srgbClr val="000000"/>
                </a:solidFill>
                <a:latin typeface="Courier New" pitchFamily="49" charset="0"/>
                <a:cs typeface="Courier New" pitchFamily="49" charset="0"/>
              </a:rPr>
              <a:t/>
            </a:r>
            <a:br>
              <a:rPr lang="en-US" sz="1600" dirty="0">
                <a:solidFill>
                  <a:srgbClr val="000000"/>
                </a:solidFill>
                <a:latin typeface="Courier New" pitchFamily="49" charset="0"/>
                <a:cs typeface="Courier New" pitchFamily="49" charset="0"/>
              </a:rPr>
            </a:br>
            <a:r>
              <a:rPr lang="en-US" sz="1600" dirty="0" err="1">
                <a:solidFill>
                  <a:srgbClr val="000000"/>
                </a:solidFill>
                <a:latin typeface="Courier New" pitchFamily="49" charset="0"/>
                <a:cs typeface="Courier New" pitchFamily="49" charset="0"/>
              </a:rPr>
              <a:t>unbindService</a:t>
            </a:r>
            <a:r>
              <a:rPr lang="en-US" sz="1600" dirty="0">
                <a:solidFill>
                  <a:srgbClr val="666600"/>
                </a:solidFill>
                <a:latin typeface="Courier New" pitchFamily="49" charset="0"/>
                <a:cs typeface="Courier New" pitchFamily="49" charset="0"/>
              </a:rPr>
              <a:t>(</a:t>
            </a:r>
            <a:r>
              <a:rPr lang="en-US" sz="1600" dirty="0" err="1">
                <a:solidFill>
                  <a:srgbClr val="000000"/>
                </a:solidFill>
                <a:latin typeface="Courier New" pitchFamily="49" charset="0"/>
                <a:cs typeface="Courier New" pitchFamily="49" charset="0"/>
              </a:rPr>
              <a:t>mConnection</a:t>
            </a:r>
            <a:r>
              <a:rPr lang="en-US" sz="1600" dirty="0">
                <a:solidFill>
                  <a:srgbClr val="666600"/>
                </a:solidFill>
                <a:latin typeface="Courier New" pitchFamily="49" charset="0"/>
                <a:cs typeface="Courier New" pitchFamily="49" charset="0"/>
              </a:rPr>
              <a:t>);</a:t>
            </a:r>
            <a:endParaRPr lang="ru-RU" sz="1600" dirty="0">
              <a:solidFill>
                <a:srgbClr val="666600"/>
              </a:solidFill>
              <a:latin typeface="Courier New" pitchFamily="49" charset="0"/>
              <a:cs typeface="Courier New" pitchFamily="49" charset="0"/>
            </a:endParaRPr>
          </a:p>
        </p:txBody>
      </p:sp>
    </p:spTree>
    <p:extLst>
      <p:ext uri="{BB962C8B-B14F-4D97-AF65-F5344CB8AC3E}">
        <p14:creationId xmlns:p14="http://schemas.microsoft.com/office/powerpoint/2010/main" val="1848112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Отключение от </a:t>
            </a:r>
            <a:r>
              <a:rPr lang="en-US" dirty="0"/>
              <a:t>Bound </a:t>
            </a:r>
            <a:r>
              <a:rPr lang="ru-RU" dirty="0"/>
              <a:t>сервиса</a:t>
            </a:r>
            <a:br>
              <a:rPr lang="ru-RU" dirty="0"/>
            </a:br>
            <a:r>
              <a:rPr lang="en-US" dirty="0"/>
              <a:t>(</a:t>
            </a:r>
            <a:r>
              <a:rPr lang="ru-RU" dirty="0"/>
              <a:t>ОС)</a:t>
            </a:r>
            <a:endParaRPr lang="en-US" dirty="0"/>
          </a:p>
        </p:txBody>
      </p:sp>
      <p:sp>
        <p:nvSpPr>
          <p:cNvPr id="11" name="Content Placeholder 10"/>
          <p:cNvSpPr>
            <a:spLocks noGrp="1"/>
          </p:cNvSpPr>
          <p:nvPr>
            <p:ph idx="1"/>
          </p:nvPr>
        </p:nvSpPr>
        <p:spPr/>
        <p:txBody>
          <a:bodyPr>
            <a:normAutofit/>
          </a:bodyPr>
          <a:lstStyle/>
          <a:p>
            <a:r>
              <a:rPr lang="ru-RU" dirty="0"/>
              <a:t>Клиент информируется об отключении через метод </a:t>
            </a:r>
            <a:r>
              <a:rPr lang="en-US" dirty="0" err="1">
                <a:hlinkClick r:id="rId2"/>
              </a:rPr>
              <a:t>onServiceDisconnected</a:t>
            </a:r>
            <a:r>
              <a:rPr lang="en-US" dirty="0">
                <a:hlinkClick r:id="rId2"/>
              </a:rPr>
              <a:t>()</a:t>
            </a:r>
            <a:endParaRPr lang="en-US" dirty="0"/>
          </a:p>
          <a:p>
            <a:r>
              <a:rPr lang="ru-RU" dirty="0"/>
              <a:t>После отключения последнего клиента вызывается ОС вызывает метод сервиса </a:t>
            </a:r>
            <a:r>
              <a:rPr lang="en-US" dirty="0" err="1">
                <a:hlinkClick r:id="rId3"/>
              </a:rPr>
              <a:t>onUnbind</a:t>
            </a:r>
            <a:r>
              <a:rPr lang="en-US" dirty="0">
                <a:hlinkClick r:id="rId3"/>
              </a:rPr>
              <a:t>()</a:t>
            </a:r>
            <a:endParaRPr lang="en-US" dirty="0"/>
          </a:p>
          <a:p>
            <a:r>
              <a:rPr lang="ru-RU" dirty="0"/>
              <a:t>После отключения последнего клиента вызывается ОС вызывает метод сервиса </a:t>
            </a:r>
            <a:r>
              <a:rPr lang="en-US" dirty="0" err="1">
                <a:hlinkClick r:id="rId3"/>
              </a:rPr>
              <a:t>onDestroy</a:t>
            </a:r>
            <a:r>
              <a:rPr lang="en-US" dirty="0">
                <a:hlinkClick r:id="rId3"/>
              </a:rPr>
              <a:t>()</a:t>
            </a:r>
            <a:r>
              <a:rPr lang="ru-RU" dirty="0"/>
              <a:t> (или </a:t>
            </a:r>
            <a:r>
              <a:rPr lang="en-US" dirty="0" err="1">
                <a:hlinkClick r:id="rId3"/>
              </a:rPr>
              <a:t>onRebind</a:t>
            </a:r>
            <a:r>
              <a:rPr lang="en-US" dirty="0">
                <a:hlinkClick r:id="rId3"/>
              </a:rPr>
              <a:t>()</a:t>
            </a:r>
            <a:r>
              <a:rPr lang="en-US" dirty="0"/>
              <a:t>)</a:t>
            </a:r>
            <a:endParaRPr lang="ru-RU" dirty="0"/>
          </a:p>
          <a:p>
            <a:endParaRPr lang="en-US" dirty="0"/>
          </a:p>
        </p:txBody>
      </p:sp>
      <p:sp>
        <p:nvSpPr>
          <p:cNvPr id="4" name="Date Placeholder 3"/>
          <p:cNvSpPr>
            <a:spLocks noGrp="1"/>
          </p:cNvSpPr>
          <p:nvPr>
            <p:ph type="dt" sz="half" idx="10"/>
          </p:nvPr>
        </p:nvSpPr>
        <p:spPr/>
        <p:txBody>
          <a:bodyPr/>
          <a:lstStyle/>
          <a:p>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fld id="{813AAD51-F136-4F79-9D4E-C225B868444E}" type="slidenum">
              <a:rPr lang="en-US" smtClean="0">
                <a:solidFill>
                  <a:prstClr val="black">
                    <a:tint val="75000"/>
                  </a:prstClr>
                </a:solidFill>
              </a:rPr>
              <a:pPr/>
              <a:t>64</a:t>
            </a:fld>
            <a:endParaRPr lang="en-US">
              <a:solidFill>
                <a:prstClr val="black">
                  <a:tint val="75000"/>
                </a:prstClr>
              </a:solidFill>
            </a:endParaRPr>
          </a:p>
        </p:txBody>
      </p:sp>
    </p:spTree>
    <p:extLst>
      <p:ext uri="{BB962C8B-B14F-4D97-AF65-F5344CB8AC3E}">
        <p14:creationId xmlns:p14="http://schemas.microsoft.com/office/powerpoint/2010/main" val="2271849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IBinder</a:t>
            </a:r>
            <a:r>
              <a:rPr lang="ru-RU" dirty="0"/>
              <a:t> интерфейс</a:t>
            </a:r>
            <a:endParaRPr lang="en-US" dirty="0"/>
          </a:p>
        </p:txBody>
      </p:sp>
      <p:sp>
        <p:nvSpPr>
          <p:cNvPr id="3" name="Content Placeholder 2"/>
          <p:cNvSpPr>
            <a:spLocks noGrp="1"/>
          </p:cNvSpPr>
          <p:nvPr>
            <p:ph idx="1"/>
          </p:nvPr>
        </p:nvSpPr>
        <p:spPr/>
        <p:txBody>
          <a:bodyPr/>
          <a:lstStyle/>
          <a:p>
            <a:r>
              <a:rPr lang="en-US" dirty="0">
                <a:hlinkClick r:id="rId2"/>
              </a:rPr>
              <a:t>http://developer.android.com/reference/android/os/IBinder.html</a:t>
            </a:r>
            <a:endParaRPr lang="ru-RU" dirty="0"/>
          </a:p>
          <a:p>
            <a:r>
              <a:rPr lang="ru-RU" dirty="0"/>
              <a:t>Универсальный интерфейс для взаимодействия с сервисом</a:t>
            </a:r>
          </a:p>
          <a:p>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65</a:t>
            </a:fld>
            <a:endParaRPr lang="en-US">
              <a:solidFill>
                <a:prstClr val="black">
                  <a:tint val="75000"/>
                </a:prstClr>
              </a:solidFill>
            </a:endParaRPr>
          </a:p>
        </p:txBody>
      </p:sp>
    </p:spTree>
    <p:extLst>
      <p:ext uri="{BB962C8B-B14F-4D97-AF65-F5344CB8AC3E}">
        <p14:creationId xmlns:p14="http://schemas.microsoft.com/office/powerpoint/2010/main" val="37389790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IBinder</a:t>
            </a:r>
            <a:r>
              <a:rPr lang="ru-RU" dirty="0"/>
              <a:t> интерфейс</a:t>
            </a:r>
            <a:endParaRPr lang="en-US" dirty="0"/>
          </a:p>
        </p:txBody>
      </p:sp>
      <p:sp>
        <p:nvSpPr>
          <p:cNvPr id="3" name="Content Placeholder 2"/>
          <p:cNvSpPr>
            <a:spLocks noGrp="1"/>
          </p:cNvSpPr>
          <p:nvPr>
            <p:ph idx="1"/>
          </p:nvPr>
        </p:nvSpPr>
        <p:spPr/>
        <p:txBody>
          <a:bodyPr>
            <a:normAutofit fontScale="92500" lnSpcReduction="10000"/>
          </a:bodyPr>
          <a:lstStyle/>
          <a:p>
            <a:r>
              <a:rPr lang="ru-RU" dirty="0"/>
              <a:t>3 способа предоставить интерфейс</a:t>
            </a:r>
          </a:p>
          <a:p>
            <a:pPr lvl="1"/>
            <a:r>
              <a:rPr lang="ru-RU" dirty="0"/>
              <a:t>Расширить базовый класс </a:t>
            </a:r>
            <a:r>
              <a:rPr lang="en-US" dirty="0">
                <a:hlinkClick r:id="rId2"/>
              </a:rPr>
              <a:t>Binder</a:t>
            </a:r>
            <a:endParaRPr lang="en-US" dirty="0"/>
          </a:p>
          <a:p>
            <a:pPr lvl="2"/>
            <a:r>
              <a:rPr lang="ru-RU" dirty="0"/>
              <a:t>Подходит для </a:t>
            </a:r>
            <a:r>
              <a:rPr lang="en-US" dirty="0"/>
              <a:t>non-IPC </a:t>
            </a:r>
            <a:r>
              <a:rPr lang="ru-RU" dirty="0"/>
              <a:t>сценариев (все в одном процессе)</a:t>
            </a:r>
          </a:p>
          <a:p>
            <a:pPr lvl="1"/>
            <a:r>
              <a:rPr lang="ru-RU" dirty="0"/>
              <a:t>Использовать</a:t>
            </a:r>
            <a:r>
              <a:rPr lang="en-US" dirty="0"/>
              <a:t> </a:t>
            </a:r>
            <a:r>
              <a:rPr lang="en-US" dirty="0">
                <a:hlinkClick r:id="rId3"/>
              </a:rPr>
              <a:t>Messenger</a:t>
            </a:r>
            <a:endParaRPr lang="ru-RU" dirty="0"/>
          </a:p>
          <a:p>
            <a:pPr lvl="2"/>
            <a:r>
              <a:rPr lang="ru-RU" dirty="0"/>
              <a:t>Сообщения обрабатываются последовательно в одном потоке сервиса. Клиент тоже может использовать </a:t>
            </a:r>
            <a:r>
              <a:rPr lang="en-US" dirty="0">
                <a:hlinkClick r:id="rId3"/>
              </a:rPr>
              <a:t>Messenger</a:t>
            </a:r>
            <a:r>
              <a:rPr lang="ru-RU" dirty="0"/>
              <a:t> для получения результатов.</a:t>
            </a:r>
          </a:p>
          <a:p>
            <a:pPr lvl="1"/>
            <a:r>
              <a:rPr lang="ru-RU" dirty="0"/>
              <a:t>Использовать </a:t>
            </a:r>
            <a:r>
              <a:rPr lang="en-US" dirty="0"/>
              <a:t>AIDL (Android Interface Definition Language)</a:t>
            </a:r>
          </a:p>
          <a:p>
            <a:pPr lvl="2"/>
            <a:r>
              <a:rPr lang="ru-RU" dirty="0"/>
              <a:t>Настоящий многопоточный </a:t>
            </a:r>
            <a:r>
              <a:rPr lang="en-US" dirty="0"/>
              <a:t>RPC </a:t>
            </a:r>
            <a:r>
              <a:rPr lang="ru-RU" dirty="0"/>
              <a:t>сервис. Рассматривать не будем.</a:t>
            </a:r>
            <a:endParaRPr lang="en-US" dirty="0"/>
          </a:p>
          <a:p>
            <a:pPr lvl="2"/>
            <a:endParaRPr lang="en-US" dirty="0"/>
          </a:p>
          <a:p>
            <a:pPr lvl="2"/>
            <a:endParaRPr lang="ru-RU" dirty="0"/>
          </a:p>
          <a:p>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66</a:t>
            </a:fld>
            <a:endParaRPr lang="en-US">
              <a:solidFill>
                <a:prstClr val="black">
                  <a:tint val="75000"/>
                </a:prstClr>
              </a:solidFill>
            </a:endParaRPr>
          </a:p>
        </p:txBody>
      </p:sp>
    </p:spTree>
    <p:extLst>
      <p:ext uri="{BB962C8B-B14F-4D97-AF65-F5344CB8AC3E}">
        <p14:creationId xmlns:p14="http://schemas.microsoft.com/office/powerpoint/2010/main" val="2373404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Локальный сервис</a:t>
            </a:r>
            <a:r>
              <a:rPr lang="en-US" dirty="0"/>
              <a:t>: Binder</a:t>
            </a:r>
            <a:r>
              <a:rPr lang="ru-RU" dirty="0"/>
              <a:t> (сервис)</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67</a:t>
            </a:fld>
            <a:endParaRPr lang="en-US">
              <a:solidFill>
                <a:prstClr val="black">
                  <a:tint val="75000"/>
                </a:prstClr>
              </a:solidFill>
            </a:endParaRPr>
          </a:p>
        </p:txBody>
      </p:sp>
      <p:sp>
        <p:nvSpPr>
          <p:cNvPr id="62465" name="Rectangle 1"/>
          <p:cNvSpPr>
            <a:spLocks noChangeArrowheads="1"/>
          </p:cNvSpPr>
          <p:nvPr/>
        </p:nvSpPr>
        <p:spPr bwMode="auto">
          <a:xfrm>
            <a:off x="0" y="1483060"/>
            <a:ext cx="9236503" cy="5546340"/>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class</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LocalService</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extends</a:t>
            </a:r>
            <a:r>
              <a:rPr lang="en-US" sz="1400" dirty="0">
                <a:solidFill>
                  <a:srgbClr val="000000"/>
                </a:solidFill>
                <a:latin typeface="Courier New" pitchFamily="49" charset="0"/>
                <a:cs typeface="Courier New" pitchFamily="49" charset="0"/>
              </a:rPr>
              <a:t> </a:t>
            </a:r>
            <a:r>
              <a:rPr lang="en-US" sz="1400" dirty="0">
                <a:solidFill>
                  <a:srgbClr val="660066"/>
                </a:solidFill>
                <a:latin typeface="Courier New" pitchFamily="49" charset="0"/>
                <a:cs typeface="Courier New" pitchFamily="49" charset="0"/>
              </a:rPr>
              <a:t>Service</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Binder given to clients</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private</a:t>
            </a:r>
            <a:r>
              <a:rPr lang="en-US" sz="1400" b="1"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final</a:t>
            </a:r>
            <a:r>
              <a:rPr lang="en-US" sz="1400" b="1" dirty="0">
                <a:solidFill>
                  <a:srgbClr val="000000"/>
                </a:solidFill>
                <a:latin typeface="Courier New" pitchFamily="49" charset="0"/>
                <a:cs typeface="Courier New" pitchFamily="49" charset="0"/>
              </a:rPr>
              <a:t> </a:t>
            </a:r>
            <a:r>
              <a:rPr lang="en-US" sz="1400" b="1" dirty="0" err="1">
                <a:solidFill>
                  <a:srgbClr val="660066"/>
                </a:solidFill>
                <a:latin typeface="Courier New" pitchFamily="49" charset="0"/>
                <a:cs typeface="Courier New" pitchFamily="49" charset="0"/>
              </a:rPr>
              <a:t>IBinder</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mBinder</a:t>
            </a: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new</a:t>
            </a:r>
            <a:r>
              <a:rPr lang="en-US" sz="1400" b="1" dirty="0">
                <a:solidFill>
                  <a:srgbClr val="000000"/>
                </a:solidFill>
                <a:latin typeface="Courier New" pitchFamily="49" charset="0"/>
                <a:cs typeface="Courier New" pitchFamily="49" charset="0"/>
              </a:rPr>
              <a:t> </a:t>
            </a:r>
            <a:r>
              <a:rPr lang="en-US" sz="1400" b="1" dirty="0" err="1">
                <a:solidFill>
                  <a:srgbClr val="660066"/>
                </a:solidFill>
                <a:latin typeface="Courier New" pitchFamily="49" charset="0"/>
                <a:cs typeface="Courier New" pitchFamily="49" charset="0"/>
              </a:rPr>
              <a:t>LocalBinder</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r>
            <a:br>
              <a:rPr lang="en-US" sz="1400" b="1"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Random number generator</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private</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final</a:t>
            </a:r>
            <a:r>
              <a:rPr lang="en-US" sz="1400" dirty="0">
                <a:solidFill>
                  <a:srgbClr val="000000"/>
                </a:solidFill>
                <a:latin typeface="Courier New" pitchFamily="49" charset="0"/>
                <a:cs typeface="Courier New" pitchFamily="49" charset="0"/>
              </a:rPr>
              <a:t> </a:t>
            </a:r>
            <a:r>
              <a:rPr lang="en-US" sz="1400" dirty="0">
                <a:solidFill>
                  <a:srgbClr val="660066"/>
                </a:solidFill>
                <a:latin typeface="Courier New" pitchFamily="49" charset="0"/>
                <a:cs typeface="Courier New" pitchFamily="49" charset="0"/>
              </a:rPr>
              <a:t>Random</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mGenerator</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new</a:t>
            </a:r>
            <a:r>
              <a:rPr lang="en-US" sz="1400" dirty="0">
                <a:solidFill>
                  <a:srgbClr val="000000"/>
                </a:solidFill>
                <a:latin typeface="Courier New" pitchFamily="49" charset="0"/>
                <a:cs typeface="Courier New" pitchFamily="49" charset="0"/>
              </a:rPr>
              <a:t> </a:t>
            </a:r>
            <a:r>
              <a:rPr lang="en-US" sz="1400" dirty="0">
                <a:solidFill>
                  <a:srgbClr val="660066"/>
                </a:solidFill>
                <a:latin typeface="Courier New" pitchFamily="49" charset="0"/>
                <a:cs typeface="Courier New" pitchFamily="49" charset="0"/>
              </a:rPr>
              <a:t>Random</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a:t>
            </a:r>
            <a:br>
              <a:rPr lang="en-US" sz="1400" dirty="0">
                <a:solidFill>
                  <a:srgbClr val="006600"/>
                </a:solidFill>
                <a:latin typeface="Courier New" pitchFamily="49" charset="0"/>
                <a:cs typeface="Courier New" pitchFamily="49" charset="0"/>
              </a:rPr>
            </a:br>
            <a:r>
              <a:rPr lang="en-US" sz="1400" dirty="0">
                <a:solidFill>
                  <a:srgbClr val="006600"/>
                </a:solidFill>
                <a:latin typeface="Courier New" pitchFamily="49" charset="0"/>
                <a:cs typeface="Courier New" pitchFamily="49" charset="0"/>
              </a:rPr>
              <a:t>     * Class used for the client Binder.  Because we know this service always</a:t>
            </a:r>
            <a:br>
              <a:rPr lang="en-US" sz="1400" dirty="0">
                <a:solidFill>
                  <a:srgbClr val="006600"/>
                </a:solidFill>
                <a:latin typeface="Courier New" pitchFamily="49" charset="0"/>
                <a:cs typeface="Courier New" pitchFamily="49" charset="0"/>
              </a:rPr>
            </a:br>
            <a:r>
              <a:rPr lang="en-US" sz="1400" dirty="0">
                <a:solidFill>
                  <a:srgbClr val="006600"/>
                </a:solidFill>
                <a:latin typeface="Courier New" pitchFamily="49" charset="0"/>
                <a:cs typeface="Courier New" pitchFamily="49" charset="0"/>
              </a:rPr>
              <a:t>     * runs in the same process as its clients, we don't need to deal with IPC.</a:t>
            </a:r>
            <a:br>
              <a:rPr lang="en-US" sz="1400" dirty="0">
                <a:solidFill>
                  <a:srgbClr val="006600"/>
                </a:solidFill>
                <a:latin typeface="Courier New" pitchFamily="49" charset="0"/>
                <a:cs typeface="Courier New" pitchFamily="49" charset="0"/>
              </a:rPr>
            </a:br>
            <a:r>
              <a:rPr lang="en-US" sz="1400" dirty="0">
                <a:solidFill>
                  <a:srgbClr val="006600"/>
                </a:solidFill>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class</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LocalBinder</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extends</a:t>
            </a:r>
            <a:r>
              <a:rPr lang="en-US" sz="1400" dirty="0">
                <a:solidFill>
                  <a:srgbClr val="000000"/>
                </a:solidFill>
                <a:latin typeface="Courier New" pitchFamily="49" charset="0"/>
                <a:cs typeface="Courier New" pitchFamily="49" charset="0"/>
              </a:rPr>
              <a:t> </a:t>
            </a:r>
            <a:r>
              <a:rPr lang="en-US" sz="1400" dirty="0">
                <a:solidFill>
                  <a:srgbClr val="660066"/>
                </a:solidFill>
                <a:latin typeface="Courier New" pitchFamily="49" charset="0"/>
                <a:cs typeface="Courier New" pitchFamily="49" charset="0"/>
              </a:rPr>
              <a:t>Binder</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LocalService</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getService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Return this instance of </a:t>
            </a:r>
            <a:r>
              <a:rPr lang="en-US" sz="1400" dirty="0" err="1">
                <a:solidFill>
                  <a:srgbClr val="006600"/>
                </a:solidFill>
                <a:latin typeface="Courier New" pitchFamily="49" charset="0"/>
                <a:cs typeface="Courier New" pitchFamily="49" charset="0"/>
              </a:rPr>
              <a:t>LocalService</a:t>
            </a:r>
            <a:r>
              <a:rPr lang="en-US" sz="1400" dirty="0">
                <a:solidFill>
                  <a:srgbClr val="006600"/>
                </a:solidFill>
                <a:latin typeface="Courier New" pitchFamily="49" charset="0"/>
                <a:cs typeface="Courier New" pitchFamily="49" charset="0"/>
              </a:rPr>
              <a:t> so clients can call public methods</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return</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LocalService</a:t>
            </a:r>
            <a:r>
              <a:rPr lang="en-US" sz="1400" dirty="0" err="1">
                <a:solidFill>
                  <a:srgbClr val="666600"/>
                </a:solidFill>
                <a:latin typeface="Courier New" pitchFamily="49" charset="0"/>
                <a:cs typeface="Courier New" pitchFamily="49" charset="0"/>
              </a:rPr>
              <a:t>.</a:t>
            </a:r>
            <a:r>
              <a:rPr lang="en-US" sz="1400" dirty="0" err="1">
                <a:solidFill>
                  <a:srgbClr val="000088"/>
                </a:solidFill>
                <a:latin typeface="Courier New" pitchFamily="49" charset="0"/>
                <a:cs typeface="Courier New" pitchFamily="49" charset="0"/>
              </a:rPr>
              <a:t>this</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b="1" dirty="0">
                <a:solidFill>
                  <a:srgbClr val="000000"/>
                </a:solidFill>
                <a:latin typeface="Courier New" pitchFamily="49" charset="0"/>
                <a:cs typeface="Courier New" pitchFamily="49" charset="0"/>
              </a:rPr>
              <a:t>    </a:t>
            </a:r>
            <a:r>
              <a:rPr lang="en-US" sz="1400" b="1" dirty="0">
                <a:solidFill>
                  <a:srgbClr val="006666"/>
                </a:solidFill>
                <a:latin typeface="Courier New" pitchFamily="49" charset="0"/>
                <a:cs typeface="Courier New" pitchFamily="49" charset="0"/>
              </a:rPr>
              <a:t>@Override</a:t>
            </a:r>
            <a:r>
              <a:rPr lang="en-US" sz="1400" b="1" dirty="0">
                <a:solidFill>
                  <a:srgbClr val="000000"/>
                </a:solidFill>
                <a:latin typeface="Courier New" pitchFamily="49" charset="0"/>
                <a:cs typeface="Courier New" pitchFamily="49" charset="0"/>
              </a:rPr>
              <a:t/>
            </a:r>
            <a:br>
              <a:rPr lang="en-US" sz="1400" b="1" dirty="0">
                <a:solidFill>
                  <a:srgbClr val="000000"/>
                </a:solidFill>
                <a:latin typeface="Courier New" pitchFamily="49" charset="0"/>
                <a:cs typeface="Courier New" pitchFamily="49" charset="0"/>
              </a:rPr>
            </a:br>
            <a:r>
              <a:rPr lang="en-US" sz="1400" b="1"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public</a:t>
            </a:r>
            <a:r>
              <a:rPr lang="en-US" sz="1400" b="1" dirty="0">
                <a:solidFill>
                  <a:srgbClr val="000000"/>
                </a:solidFill>
                <a:latin typeface="Courier New" pitchFamily="49" charset="0"/>
                <a:cs typeface="Courier New" pitchFamily="49" charset="0"/>
              </a:rPr>
              <a:t> </a:t>
            </a:r>
            <a:r>
              <a:rPr lang="en-US" sz="1400" b="1" dirty="0" err="1">
                <a:solidFill>
                  <a:srgbClr val="660066"/>
                </a:solidFill>
                <a:latin typeface="Courier New" pitchFamily="49" charset="0"/>
                <a:cs typeface="Courier New" pitchFamily="49" charset="0"/>
              </a:rPr>
              <a:t>IBinder</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onBind</a:t>
            </a:r>
            <a:r>
              <a:rPr lang="en-US" sz="1400" b="1" dirty="0">
                <a:solidFill>
                  <a:srgbClr val="666600"/>
                </a:solidFill>
                <a:latin typeface="Courier New" pitchFamily="49" charset="0"/>
                <a:cs typeface="Courier New" pitchFamily="49" charset="0"/>
              </a:rPr>
              <a:t>(</a:t>
            </a:r>
            <a:r>
              <a:rPr lang="en-US" sz="1400" b="1" dirty="0">
                <a:solidFill>
                  <a:srgbClr val="660066"/>
                </a:solidFill>
                <a:latin typeface="Courier New" pitchFamily="49" charset="0"/>
                <a:cs typeface="Courier New" pitchFamily="49" charset="0"/>
              </a:rPr>
              <a:t>Intent</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intent</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r>
            <a:br>
              <a:rPr lang="en-US" sz="1400" b="1" dirty="0">
                <a:solidFill>
                  <a:srgbClr val="000000"/>
                </a:solidFill>
                <a:latin typeface="Courier New" pitchFamily="49" charset="0"/>
                <a:cs typeface="Courier New" pitchFamily="49" charset="0"/>
              </a:rPr>
            </a:br>
            <a:r>
              <a:rPr lang="en-US" sz="1400" b="1"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return</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mBinder</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r>
            <a:br>
              <a:rPr lang="en-US" sz="1400" b="1" dirty="0">
                <a:solidFill>
                  <a:srgbClr val="000000"/>
                </a:solidFill>
                <a:latin typeface="Courier New" pitchFamily="49" charset="0"/>
                <a:cs typeface="Courier New" pitchFamily="49" charset="0"/>
              </a:rPr>
            </a:b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method for clients */</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err="1">
                <a:solidFill>
                  <a:srgbClr val="000088"/>
                </a:solidFill>
                <a:latin typeface="Courier New" pitchFamily="49" charset="0"/>
                <a:cs typeface="Courier New" pitchFamily="49" charset="0"/>
              </a:rPr>
              <a:t>int</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getRandomNumber</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88"/>
                </a:solidFill>
                <a:latin typeface="Courier New" pitchFamily="49" charset="0"/>
                <a:cs typeface="Courier New" pitchFamily="49" charset="0"/>
              </a:rPr>
              <a:t>return</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mGenerator</a:t>
            </a:r>
            <a:r>
              <a:rPr lang="en-US" sz="1400" dirty="0" err="1">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nextInt</a:t>
            </a:r>
            <a:r>
              <a:rPr lang="en-US" sz="1400" dirty="0">
                <a:solidFill>
                  <a:srgbClr val="666600"/>
                </a:solidFill>
                <a:latin typeface="Courier New" pitchFamily="49" charset="0"/>
                <a:cs typeface="Courier New" pitchFamily="49" charset="0"/>
              </a:rPr>
              <a:t>(</a:t>
            </a:r>
            <a:r>
              <a:rPr lang="en-US" sz="1400" dirty="0">
                <a:solidFill>
                  <a:srgbClr val="006666"/>
                </a:solidFill>
                <a:latin typeface="Courier New" pitchFamily="49" charset="0"/>
                <a:cs typeface="Courier New" pitchFamily="49" charset="0"/>
              </a:rPr>
              <a:t>100</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666600"/>
                </a:solidFill>
                <a:latin typeface="Courier New" pitchFamily="49" charset="0"/>
                <a:cs typeface="Courier New" pitchFamily="49" charset="0"/>
              </a:rPr>
              <a:t>}</a:t>
            </a:r>
            <a:r>
              <a:rPr lang="en-US" sz="1200" dirty="0">
                <a:solidFill>
                  <a:prstClr val="black"/>
                </a:solidFill>
                <a:latin typeface="Arial" pitchFamily="34" charset="0"/>
                <a:cs typeface="Arial" pitchFamily="34" charset="0"/>
              </a:rPr>
              <a:t> </a:t>
            </a:r>
            <a:endParaRPr lang="en-US" sz="3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846709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Локальный сервис</a:t>
            </a:r>
            <a:r>
              <a:rPr lang="en-US" dirty="0"/>
              <a:t>: Binder (</a:t>
            </a:r>
            <a:r>
              <a:rPr lang="ru-RU" dirty="0"/>
              <a:t>клиент)</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68</a:t>
            </a:fld>
            <a:endParaRPr lang="en-US">
              <a:solidFill>
                <a:prstClr val="black">
                  <a:tint val="75000"/>
                </a:prstClr>
              </a:solidFill>
            </a:endParaRPr>
          </a:p>
        </p:txBody>
      </p:sp>
      <p:sp>
        <p:nvSpPr>
          <p:cNvPr id="80899" name="Rectangle 3"/>
          <p:cNvSpPr>
            <a:spLocks noChangeArrowheads="1"/>
          </p:cNvSpPr>
          <p:nvPr/>
        </p:nvSpPr>
        <p:spPr bwMode="auto">
          <a:xfrm>
            <a:off x="0" y="1737102"/>
            <a:ext cx="9144000" cy="3822791"/>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r>
              <a:rPr lang="en-US" sz="1400" dirty="0">
                <a:solidFill>
                  <a:srgbClr val="000000"/>
                </a:solidFill>
                <a:latin typeface="Courier New" pitchFamily="49" charset="0"/>
                <a:cs typeface="Courier New" pitchFamily="49" charset="0"/>
              </a:rPr>
              <a:t>    </a:t>
            </a:r>
            <a:r>
              <a:rPr lang="en-US" sz="1400" dirty="0">
                <a:solidFill>
                  <a:srgbClr val="880000"/>
                </a:solidFill>
                <a:latin typeface="Courier New" pitchFamily="49" charset="0"/>
                <a:cs typeface="Courier New" pitchFamily="49" charset="0"/>
              </a:rPr>
              <a:t>/** Defines callbacks for service binding, passed to </a:t>
            </a:r>
            <a:r>
              <a:rPr lang="en-US" sz="1400" dirty="0" err="1">
                <a:solidFill>
                  <a:srgbClr val="880000"/>
                </a:solidFill>
                <a:latin typeface="Courier New" pitchFamily="49" charset="0"/>
                <a:cs typeface="Courier New" pitchFamily="49" charset="0"/>
              </a:rPr>
              <a:t>bindService</a:t>
            </a:r>
            <a:r>
              <a:rPr lang="en-US" sz="1400" dirty="0">
                <a:solidFill>
                  <a:srgbClr val="880000"/>
                </a:solidFill>
                <a:latin typeface="Courier New" pitchFamily="49" charset="0"/>
                <a:cs typeface="Courier New" pitchFamily="49" charset="0"/>
              </a:rPr>
              <a:t>() */</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private</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ServiceConnection</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mConnection</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new</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ServiceConnection</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66"/>
                </a:solidFill>
                <a:latin typeface="Courier New" pitchFamily="49" charset="0"/>
                <a:cs typeface="Courier New" pitchFamily="49" charset="0"/>
              </a:rPr>
              <a:t>@Override</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void</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onServiceConnected</a:t>
            </a:r>
            <a:r>
              <a:rPr lang="en-US" sz="1400" dirty="0">
                <a:solidFill>
                  <a:srgbClr val="666600"/>
                </a:solidFill>
                <a:latin typeface="Courier New" pitchFamily="49" charset="0"/>
                <a:cs typeface="Courier New" pitchFamily="49" charset="0"/>
              </a:rPr>
              <a:t>(</a:t>
            </a:r>
            <a:r>
              <a:rPr lang="en-US" sz="1400" dirty="0" err="1">
                <a:solidFill>
                  <a:srgbClr val="660066"/>
                </a:solidFill>
                <a:latin typeface="Courier New" pitchFamily="49" charset="0"/>
                <a:cs typeface="Courier New" pitchFamily="49" charset="0"/>
              </a:rPr>
              <a:t>ComponentName</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className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IBinder</a:t>
            </a:r>
            <a:r>
              <a:rPr lang="en-US" sz="1400" dirty="0">
                <a:solidFill>
                  <a:srgbClr val="000000"/>
                </a:solidFill>
                <a:latin typeface="Courier New" pitchFamily="49" charset="0"/>
                <a:cs typeface="Courier New" pitchFamily="49" charset="0"/>
              </a:rPr>
              <a:t> service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880000"/>
                </a:solidFill>
                <a:latin typeface="Courier New" pitchFamily="49" charset="0"/>
                <a:cs typeface="Courier New" pitchFamily="49" charset="0"/>
              </a:rPr>
              <a:t>// We've bound to </a:t>
            </a:r>
            <a:r>
              <a:rPr lang="en-US" sz="1400" dirty="0" err="1">
                <a:solidFill>
                  <a:srgbClr val="880000"/>
                </a:solidFill>
                <a:latin typeface="Courier New" pitchFamily="49" charset="0"/>
                <a:cs typeface="Courier New" pitchFamily="49" charset="0"/>
              </a:rPr>
              <a:t>LocalService</a:t>
            </a:r>
            <a:r>
              <a:rPr lang="en-US" sz="1400" dirty="0">
                <a:solidFill>
                  <a:srgbClr val="880000"/>
                </a:solidFill>
                <a:latin typeface="Courier New" pitchFamily="49" charset="0"/>
                <a:cs typeface="Courier New" pitchFamily="49" charset="0"/>
              </a:rPr>
              <a:t>, cast the </a:t>
            </a:r>
            <a:r>
              <a:rPr lang="en-US" sz="1400" dirty="0" err="1">
                <a:solidFill>
                  <a:srgbClr val="880000"/>
                </a:solidFill>
                <a:latin typeface="Courier New" pitchFamily="49" charset="0"/>
                <a:cs typeface="Courier New" pitchFamily="49" charset="0"/>
              </a:rPr>
              <a:t>IBinder</a:t>
            </a:r>
            <a:r>
              <a:rPr lang="en-US" sz="1400" dirty="0">
                <a:solidFill>
                  <a:srgbClr val="880000"/>
                </a:solidFill>
                <a:latin typeface="Courier New" pitchFamily="49" charset="0"/>
                <a:cs typeface="Courier New" pitchFamily="49" charset="0"/>
              </a:rPr>
              <a:t> and get </a:t>
            </a:r>
            <a:r>
              <a:rPr lang="en-US" sz="1400" dirty="0" err="1">
                <a:solidFill>
                  <a:srgbClr val="880000"/>
                </a:solidFill>
                <a:latin typeface="Courier New" pitchFamily="49" charset="0"/>
                <a:cs typeface="Courier New" pitchFamily="49" charset="0"/>
              </a:rPr>
              <a:t>LocalService</a:t>
            </a:r>
            <a:r>
              <a:rPr lang="en-US" sz="1400" dirty="0">
                <a:solidFill>
                  <a:srgbClr val="880000"/>
                </a:solidFill>
                <a:latin typeface="Courier New" pitchFamily="49" charset="0"/>
                <a:cs typeface="Courier New" pitchFamily="49" charset="0"/>
              </a:rPr>
              <a:t> instance</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b="1" dirty="0" err="1">
                <a:solidFill>
                  <a:srgbClr val="660066"/>
                </a:solidFill>
                <a:latin typeface="Courier New" pitchFamily="49" charset="0"/>
                <a:cs typeface="Courier New" pitchFamily="49" charset="0"/>
              </a:rPr>
              <a:t>LocalBinder</a:t>
            </a:r>
            <a:r>
              <a:rPr lang="en-US" sz="1400" b="1" dirty="0">
                <a:solidFill>
                  <a:srgbClr val="000000"/>
                </a:solidFill>
                <a:latin typeface="Courier New" pitchFamily="49" charset="0"/>
                <a:cs typeface="Courier New" pitchFamily="49" charset="0"/>
              </a:rPr>
              <a:t> binder </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r>
              <a:rPr lang="en-US" sz="1400" b="1" dirty="0" err="1">
                <a:solidFill>
                  <a:srgbClr val="660066"/>
                </a:solidFill>
                <a:latin typeface="Courier New" pitchFamily="49" charset="0"/>
                <a:cs typeface="Courier New" pitchFamily="49" charset="0"/>
              </a:rPr>
              <a:t>LocalBinder</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service</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r>
            <a:br>
              <a:rPr lang="en-US" sz="1400" b="1" dirty="0">
                <a:solidFill>
                  <a:srgbClr val="000000"/>
                </a:solidFill>
                <a:latin typeface="Courier New" pitchFamily="49" charset="0"/>
                <a:cs typeface="Courier New" pitchFamily="49" charset="0"/>
              </a:rPr>
            </a:b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mService</a:t>
            </a: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binder</a:t>
            </a:r>
            <a:r>
              <a:rPr lang="en-US" sz="1400" b="1" dirty="0" err="1">
                <a:solidFill>
                  <a:srgbClr val="666600"/>
                </a:solidFill>
                <a:latin typeface="Courier New" pitchFamily="49" charset="0"/>
                <a:cs typeface="Courier New" pitchFamily="49" charset="0"/>
              </a:rPr>
              <a:t>.</a:t>
            </a:r>
            <a:r>
              <a:rPr lang="en-US" sz="1400" b="1" dirty="0" err="1">
                <a:solidFill>
                  <a:srgbClr val="000000"/>
                </a:solidFill>
                <a:latin typeface="Courier New" pitchFamily="49" charset="0"/>
                <a:cs typeface="Courier New" pitchFamily="49" charset="0"/>
              </a:rPr>
              <a:t>getService</a:t>
            </a:r>
            <a:r>
              <a:rPr lang="en-US" sz="1400" b="1"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66"/>
                </a:solidFill>
                <a:latin typeface="Courier New" pitchFamily="49" charset="0"/>
                <a:cs typeface="Courier New" pitchFamily="49" charset="0"/>
              </a:rPr>
              <a:t>@Override</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void</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onServiceDisconnected</a:t>
            </a:r>
            <a:r>
              <a:rPr lang="en-US" sz="1400" dirty="0">
                <a:solidFill>
                  <a:srgbClr val="666600"/>
                </a:solidFill>
                <a:latin typeface="Courier New" pitchFamily="49" charset="0"/>
                <a:cs typeface="Courier New" pitchFamily="49" charset="0"/>
              </a:rPr>
              <a:t>(</a:t>
            </a:r>
            <a:r>
              <a:rPr lang="en-US" sz="1400" dirty="0" err="1">
                <a:solidFill>
                  <a:srgbClr val="660066"/>
                </a:solidFill>
                <a:latin typeface="Courier New" pitchFamily="49" charset="0"/>
                <a:cs typeface="Courier New" pitchFamily="49" charset="0"/>
              </a:rPr>
              <a:t>ComponentName</a:t>
            </a:r>
            <a:r>
              <a:rPr lang="en-US" sz="1400" dirty="0">
                <a:solidFill>
                  <a:srgbClr val="000000"/>
                </a:solidFill>
                <a:latin typeface="Courier New" pitchFamily="49" charset="0"/>
                <a:cs typeface="Courier New" pitchFamily="49" charset="0"/>
              </a:rPr>
              <a:t> arg0</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mService</a:t>
            </a:r>
            <a:r>
              <a:rPr lang="en-US" sz="1400" b="1"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null</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prstClr val="black"/>
                </a:solidFill>
                <a:latin typeface="Arial" pitchFamily="34" charset="0"/>
                <a:cs typeface="Arial" pitchFamily="34" charset="0"/>
              </a:rPr>
              <a:t> </a:t>
            </a:r>
            <a:endParaRPr lang="en-US" sz="3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295293037"/>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Messenger</a:t>
            </a:r>
            <a:r>
              <a:rPr lang="ru-RU" dirty="0"/>
              <a:t/>
            </a:r>
            <a:br>
              <a:rPr lang="ru-RU" dirty="0"/>
            </a:br>
            <a:r>
              <a:rPr lang="ru-RU" dirty="0"/>
              <a:t>(сервис)</a:t>
            </a:r>
            <a:endParaRPr lang="en-US" dirty="0"/>
          </a:p>
        </p:txBody>
      </p:sp>
      <p:sp>
        <p:nvSpPr>
          <p:cNvPr id="3" name="Content Placeholder 2"/>
          <p:cNvSpPr>
            <a:spLocks noGrp="1"/>
          </p:cNvSpPr>
          <p:nvPr>
            <p:ph idx="1"/>
          </p:nvPr>
        </p:nvSpPr>
        <p:spPr/>
        <p:txBody>
          <a:bodyPr/>
          <a:lstStyle/>
          <a:p>
            <a:r>
              <a:rPr lang="ru-RU" dirty="0"/>
              <a:t>Сервис, ориентированный на обработку сообщений</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69</a:t>
            </a:fld>
            <a:endParaRPr lang="en-US">
              <a:solidFill>
                <a:prstClr val="black">
                  <a:tint val="75000"/>
                </a:prstClr>
              </a:solidFill>
            </a:endParaRPr>
          </a:p>
        </p:txBody>
      </p:sp>
    </p:spTree>
    <p:extLst>
      <p:ext uri="{BB962C8B-B14F-4D97-AF65-F5344CB8AC3E}">
        <p14:creationId xmlns:p14="http://schemas.microsoft.com/office/powerpoint/2010/main" val="232357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ru-RU" dirty="0"/>
              <a:t>В предыдущих лекциях...</a:t>
            </a:r>
            <a:endParaRPr lang="en-US" dirty="0"/>
          </a:p>
        </p:txBody>
      </p:sp>
      <p:sp>
        <p:nvSpPr>
          <p:cNvPr id="8" name="Content Placeholder 7"/>
          <p:cNvSpPr>
            <a:spLocks noGrp="1"/>
          </p:cNvSpPr>
          <p:nvPr>
            <p:ph sz="half" idx="1"/>
          </p:nvPr>
        </p:nvSpPr>
        <p:spPr/>
        <p:txBody>
          <a:bodyPr/>
          <a:lstStyle/>
          <a:p>
            <a:pPr>
              <a:buNone/>
            </a:pPr>
            <a:r>
              <a:rPr lang="ru-RU" sz="825" dirty="0"/>
              <a:t>	</a:t>
            </a:r>
            <a:r>
              <a:rPr lang="en-US" sz="825" dirty="0"/>
              <a:t>&lt;?xml version="1.0" encoding="utf-8"?&gt;</a:t>
            </a:r>
            <a:br>
              <a:rPr lang="en-US" sz="825" dirty="0"/>
            </a:br>
            <a:r>
              <a:rPr lang="en-US" sz="825" dirty="0"/>
              <a:t/>
            </a:r>
            <a:br>
              <a:rPr lang="en-US" sz="825" dirty="0"/>
            </a:br>
            <a:r>
              <a:rPr lang="en-US" sz="825" dirty="0"/>
              <a:t>&lt;manifest&gt;</a:t>
            </a:r>
            <a:br>
              <a:rPr lang="en-US" sz="825" dirty="0"/>
            </a:br>
            <a:r>
              <a:rPr lang="en-US" sz="825" dirty="0"/>
              <a:t/>
            </a:r>
            <a:br>
              <a:rPr lang="en-US" sz="825" dirty="0"/>
            </a:br>
            <a:r>
              <a:rPr lang="en-US" sz="825" dirty="0"/>
              <a:t>    &lt;uses-permission /&gt;</a:t>
            </a:r>
            <a:br>
              <a:rPr lang="en-US" sz="825" dirty="0"/>
            </a:br>
            <a:r>
              <a:rPr lang="en-US" sz="825" dirty="0"/>
              <a:t>    &lt;permission /&gt;</a:t>
            </a:r>
            <a:br>
              <a:rPr lang="en-US" sz="825" dirty="0"/>
            </a:br>
            <a:r>
              <a:rPr lang="en-US" sz="825" dirty="0"/>
              <a:t>    &lt;permission-tree /&gt;</a:t>
            </a:r>
            <a:br>
              <a:rPr lang="en-US" sz="825" dirty="0"/>
            </a:br>
            <a:r>
              <a:rPr lang="en-US" sz="825" dirty="0"/>
              <a:t>    &lt;permission-group /&gt;</a:t>
            </a:r>
            <a:br>
              <a:rPr lang="en-US" sz="825" dirty="0"/>
            </a:br>
            <a:r>
              <a:rPr lang="en-US" sz="825" dirty="0"/>
              <a:t>    &lt;instrumentation /&gt;</a:t>
            </a:r>
            <a:br>
              <a:rPr lang="en-US" sz="825" dirty="0"/>
            </a:br>
            <a:r>
              <a:rPr lang="en-US" sz="825" dirty="0"/>
              <a:t>    &lt;uses-</a:t>
            </a:r>
            <a:r>
              <a:rPr lang="en-US" sz="825" dirty="0" err="1"/>
              <a:t>sdk</a:t>
            </a:r>
            <a:r>
              <a:rPr lang="en-US" sz="825" dirty="0"/>
              <a:t> /&gt;</a:t>
            </a:r>
            <a:br>
              <a:rPr lang="en-US" sz="825" dirty="0"/>
            </a:br>
            <a:r>
              <a:rPr lang="en-US" sz="825" dirty="0"/>
              <a:t>    &lt;uses-configuration /&gt;  </a:t>
            </a:r>
            <a:br>
              <a:rPr lang="en-US" sz="825" dirty="0"/>
            </a:br>
            <a:r>
              <a:rPr lang="en-US" sz="825" dirty="0"/>
              <a:t>    &lt;uses-feature /&gt;  </a:t>
            </a:r>
            <a:br>
              <a:rPr lang="en-US" sz="825" dirty="0"/>
            </a:br>
            <a:r>
              <a:rPr lang="en-US" sz="825" dirty="0"/>
              <a:t>    &lt;supports-screens /&gt;  </a:t>
            </a:r>
            <a:br>
              <a:rPr lang="en-US" sz="825" dirty="0"/>
            </a:br>
            <a:r>
              <a:rPr lang="en-US" sz="825" dirty="0"/>
              <a:t>    &lt;compatible-screens /&gt;  </a:t>
            </a:r>
            <a:br>
              <a:rPr lang="en-US" sz="825" dirty="0"/>
            </a:br>
            <a:r>
              <a:rPr lang="en-US" sz="825" dirty="0"/>
              <a:t>    &lt;supports-</a:t>
            </a:r>
            <a:r>
              <a:rPr lang="en-US" sz="825" dirty="0" err="1"/>
              <a:t>gl</a:t>
            </a:r>
            <a:r>
              <a:rPr lang="en-US" sz="825" dirty="0"/>
              <a:t>-texture /&gt;  </a:t>
            </a:r>
            <a:br>
              <a:rPr lang="en-US" sz="825" dirty="0"/>
            </a:br>
            <a:r>
              <a:rPr lang="en-US" sz="825" dirty="0"/>
              <a:t/>
            </a:r>
            <a:br>
              <a:rPr lang="en-US" sz="825" dirty="0"/>
            </a:br>
            <a:r>
              <a:rPr lang="en-US" sz="825" dirty="0"/>
              <a:t>    &lt;application&gt;</a:t>
            </a:r>
            <a:br>
              <a:rPr lang="en-US" sz="825" dirty="0"/>
            </a:br>
            <a:r>
              <a:rPr lang="en-US" sz="825" dirty="0"/>
              <a:t/>
            </a:r>
            <a:br>
              <a:rPr lang="en-US" sz="825" dirty="0"/>
            </a:br>
            <a:r>
              <a:rPr lang="en-US" sz="825" dirty="0"/>
              <a:t>        &lt;activity&gt;</a:t>
            </a:r>
            <a:br>
              <a:rPr lang="en-US" sz="825" dirty="0"/>
            </a:br>
            <a:r>
              <a:rPr lang="en-US" sz="825" dirty="0"/>
              <a:t>            &lt;intent-filter&gt;</a:t>
            </a:r>
            <a:br>
              <a:rPr lang="en-US" sz="825" dirty="0"/>
            </a:br>
            <a:r>
              <a:rPr lang="en-US" sz="825" dirty="0"/>
              <a:t>                &lt;action /&gt;</a:t>
            </a:r>
            <a:br>
              <a:rPr lang="en-US" sz="825" dirty="0"/>
            </a:br>
            <a:r>
              <a:rPr lang="en-US" sz="825" dirty="0"/>
              <a:t>                &lt;category /&gt;</a:t>
            </a:r>
            <a:br>
              <a:rPr lang="en-US" sz="825" dirty="0"/>
            </a:br>
            <a:r>
              <a:rPr lang="en-US" sz="825" dirty="0"/>
              <a:t>                &lt;data /&gt;</a:t>
            </a:r>
            <a:br>
              <a:rPr lang="en-US" sz="825" dirty="0"/>
            </a:br>
            <a:r>
              <a:rPr lang="en-US" sz="825" dirty="0"/>
              <a:t>            &lt;/intent-filter&gt;</a:t>
            </a:r>
            <a:br>
              <a:rPr lang="en-US" sz="825" dirty="0"/>
            </a:br>
            <a:r>
              <a:rPr lang="en-US" sz="825" dirty="0"/>
              <a:t>            &lt;meta-data /&gt;</a:t>
            </a:r>
            <a:br>
              <a:rPr lang="en-US" sz="825" dirty="0"/>
            </a:br>
            <a:r>
              <a:rPr lang="en-US" sz="825" dirty="0"/>
              <a:t>        &lt;/activity&gt;</a:t>
            </a:r>
            <a:br>
              <a:rPr lang="en-US" sz="825" dirty="0"/>
            </a:br>
            <a:r>
              <a:rPr lang="en-US" sz="825" dirty="0"/>
              <a:t/>
            </a:r>
            <a:br>
              <a:rPr lang="en-US" sz="825" dirty="0"/>
            </a:br>
            <a:r>
              <a:rPr lang="en-US" sz="825" dirty="0"/>
              <a:t>       </a:t>
            </a:r>
          </a:p>
        </p:txBody>
      </p:sp>
      <p:sp>
        <p:nvSpPr>
          <p:cNvPr id="10" name="Content Placeholder 9"/>
          <p:cNvSpPr>
            <a:spLocks noGrp="1"/>
          </p:cNvSpPr>
          <p:nvPr>
            <p:ph sz="half" idx="2"/>
          </p:nvPr>
        </p:nvSpPr>
        <p:spPr/>
        <p:txBody>
          <a:bodyPr/>
          <a:lstStyle/>
          <a:p>
            <a:pPr>
              <a:buNone/>
            </a:pPr>
            <a:r>
              <a:rPr lang="ru-RU" sz="825" dirty="0"/>
              <a:t>	  </a:t>
            </a:r>
            <a:r>
              <a:rPr lang="en-US" sz="825" dirty="0"/>
              <a:t>     &lt;activity-alias&gt;</a:t>
            </a:r>
            <a:br>
              <a:rPr lang="en-US" sz="825" dirty="0"/>
            </a:br>
            <a:r>
              <a:rPr lang="en-US" sz="825" dirty="0"/>
              <a:t>            &lt;intent-filter&gt; . . . &lt;/intent-filter&gt;</a:t>
            </a:r>
            <a:br>
              <a:rPr lang="en-US" sz="825" dirty="0"/>
            </a:br>
            <a:r>
              <a:rPr lang="en-US" sz="825" dirty="0"/>
              <a:t>            &lt;meta-data /&gt;</a:t>
            </a:r>
            <a:br>
              <a:rPr lang="en-US" sz="825" dirty="0"/>
            </a:br>
            <a:r>
              <a:rPr lang="en-US" sz="825" dirty="0"/>
              <a:t>        &lt;/activity-alias&gt;</a:t>
            </a:r>
            <a:br>
              <a:rPr lang="en-US" sz="825" dirty="0"/>
            </a:br>
            <a:r>
              <a:rPr lang="en-US" sz="825" dirty="0"/>
              <a:t/>
            </a:r>
            <a:br>
              <a:rPr lang="en-US" sz="825" dirty="0"/>
            </a:br>
            <a:r>
              <a:rPr lang="en-US" sz="825" dirty="0"/>
              <a:t>        &lt;service&gt;</a:t>
            </a:r>
            <a:br>
              <a:rPr lang="en-US" sz="825" dirty="0"/>
            </a:br>
            <a:r>
              <a:rPr lang="en-US" sz="825" dirty="0"/>
              <a:t>            &lt;intent-filter&gt; . . . &lt;/intent-filter&gt;</a:t>
            </a:r>
            <a:br>
              <a:rPr lang="en-US" sz="825" dirty="0"/>
            </a:br>
            <a:r>
              <a:rPr lang="en-US" sz="825" dirty="0"/>
              <a:t>            &lt;meta-data/&gt;</a:t>
            </a:r>
            <a:br>
              <a:rPr lang="en-US" sz="825" dirty="0"/>
            </a:br>
            <a:r>
              <a:rPr lang="en-US" sz="825" dirty="0"/>
              <a:t>        &lt;/service&gt;</a:t>
            </a:r>
            <a:br>
              <a:rPr lang="en-US" sz="825" dirty="0"/>
            </a:br>
            <a:r>
              <a:rPr lang="en-US" sz="825" dirty="0"/>
              <a:t/>
            </a:r>
            <a:br>
              <a:rPr lang="en-US" sz="825" dirty="0"/>
            </a:br>
            <a:r>
              <a:rPr lang="en-US" sz="825" dirty="0"/>
              <a:t>        &lt;receiver&gt;</a:t>
            </a:r>
            <a:br>
              <a:rPr lang="en-US" sz="825" dirty="0"/>
            </a:br>
            <a:r>
              <a:rPr lang="en-US" sz="825" dirty="0"/>
              <a:t>            &lt;intent-filter&gt; . . . &lt;/intent-filter&gt;</a:t>
            </a:r>
            <a:br>
              <a:rPr lang="en-US" sz="825" dirty="0"/>
            </a:br>
            <a:r>
              <a:rPr lang="en-US" sz="825" dirty="0"/>
              <a:t>            &lt;meta-data /&gt;</a:t>
            </a:r>
            <a:br>
              <a:rPr lang="en-US" sz="825" dirty="0"/>
            </a:br>
            <a:r>
              <a:rPr lang="en-US" sz="825" dirty="0"/>
              <a:t>        &lt;/receiver&gt;</a:t>
            </a:r>
            <a:br>
              <a:rPr lang="en-US" sz="825" dirty="0"/>
            </a:br>
            <a:r>
              <a:rPr lang="en-US" sz="825" dirty="0"/>
              <a:t/>
            </a:r>
            <a:br>
              <a:rPr lang="en-US" sz="825" dirty="0"/>
            </a:br>
            <a:r>
              <a:rPr lang="en-US" sz="825" dirty="0"/>
              <a:t>        &lt;provider&gt;</a:t>
            </a:r>
            <a:br>
              <a:rPr lang="en-US" sz="825" dirty="0"/>
            </a:br>
            <a:r>
              <a:rPr lang="en-US" sz="825" dirty="0"/>
              <a:t>            &lt;grant-</a:t>
            </a:r>
            <a:r>
              <a:rPr lang="en-US" sz="825" dirty="0" err="1"/>
              <a:t>uri</a:t>
            </a:r>
            <a:r>
              <a:rPr lang="en-US" sz="825" dirty="0"/>
              <a:t>-permission /&gt;</a:t>
            </a:r>
            <a:br>
              <a:rPr lang="en-US" sz="825" dirty="0"/>
            </a:br>
            <a:r>
              <a:rPr lang="en-US" sz="825" dirty="0"/>
              <a:t>            &lt;meta-data /&gt;</a:t>
            </a:r>
            <a:br>
              <a:rPr lang="en-US" sz="825" dirty="0"/>
            </a:br>
            <a:r>
              <a:rPr lang="en-US" sz="825" dirty="0"/>
              <a:t>            &lt;path-permission /&gt;</a:t>
            </a:r>
            <a:br>
              <a:rPr lang="en-US" sz="825" dirty="0"/>
            </a:br>
            <a:r>
              <a:rPr lang="en-US" sz="825" dirty="0"/>
              <a:t>        &lt;/provider&gt;</a:t>
            </a:r>
            <a:br>
              <a:rPr lang="en-US" sz="825" dirty="0"/>
            </a:br>
            <a:r>
              <a:rPr lang="en-US" sz="825" dirty="0"/>
              <a:t/>
            </a:r>
            <a:br>
              <a:rPr lang="en-US" sz="825" dirty="0"/>
            </a:br>
            <a:r>
              <a:rPr lang="en-US" sz="825" dirty="0"/>
              <a:t>        &lt;uses-library /&gt;</a:t>
            </a:r>
            <a:br>
              <a:rPr lang="en-US" sz="825" dirty="0"/>
            </a:br>
            <a:r>
              <a:rPr lang="en-US" sz="825" dirty="0"/>
              <a:t/>
            </a:r>
            <a:br>
              <a:rPr lang="en-US" sz="825" dirty="0"/>
            </a:br>
            <a:r>
              <a:rPr lang="en-US" sz="825" dirty="0"/>
              <a:t>    &lt;/application&gt;</a:t>
            </a:r>
            <a:br>
              <a:rPr lang="en-US" sz="825" dirty="0"/>
            </a:br>
            <a:r>
              <a:rPr lang="en-US" sz="825" dirty="0"/>
              <a:t/>
            </a:r>
            <a:br>
              <a:rPr lang="en-US" sz="825" dirty="0"/>
            </a:br>
            <a:r>
              <a:rPr lang="en-US" sz="825" dirty="0"/>
              <a:t>&lt;/manifest&gt;</a:t>
            </a:r>
            <a:endParaRPr lang="en-US" sz="3300"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7</a:t>
            </a:fld>
            <a:endParaRPr lang="en-US">
              <a:solidFill>
                <a:prstClr val="black">
                  <a:tint val="75000"/>
                </a:prstClr>
              </a:solidFill>
            </a:endParaRPr>
          </a:p>
        </p:txBody>
      </p:sp>
    </p:spTree>
    <p:extLst>
      <p:ext uri="{BB962C8B-B14F-4D97-AF65-F5344CB8AC3E}">
        <p14:creationId xmlns:p14="http://schemas.microsoft.com/office/powerpoint/2010/main" val="38750744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70</a:t>
            </a:fld>
            <a:endParaRPr lang="en-US">
              <a:solidFill>
                <a:prstClr val="black">
                  <a:tint val="75000"/>
                </a:prstClr>
              </a:solidFill>
            </a:endParaRPr>
          </a:p>
        </p:txBody>
      </p:sp>
      <p:sp>
        <p:nvSpPr>
          <p:cNvPr id="73729" name="Rectangle 1"/>
          <p:cNvSpPr>
            <a:spLocks noChangeArrowheads="1"/>
          </p:cNvSpPr>
          <p:nvPr/>
        </p:nvSpPr>
        <p:spPr bwMode="auto">
          <a:xfrm>
            <a:off x="35496" y="116632"/>
            <a:ext cx="9018494" cy="6623558"/>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class</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MessengerService</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extends</a:t>
            </a:r>
            <a:r>
              <a:rPr lang="en-US" sz="1200" dirty="0">
                <a:solidFill>
                  <a:srgbClr val="000000"/>
                </a:solidFill>
                <a:latin typeface="Courier New" pitchFamily="49" charset="0"/>
                <a:cs typeface="Courier New" pitchFamily="49" charset="0"/>
              </a:rPr>
              <a:t> </a:t>
            </a:r>
            <a:r>
              <a:rPr lang="en-US" sz="1200" dirty="0">
                <a:solidFill>
                  <a:srgbClr val="660066"/>
                </a:solidFill>
                <a:latin typeface="Courier New" pitchFamily="49" charset="0"/>
                <a:cs typeface="Courier New" pitchFamily="49" charset="0"/>
              </a:rPr>
              <a:t>Service</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00"/>
                </a:solidFill>
                <a:latin typeface="Courier New" pitchFamily="49" charset="0"/>
                <a:cs typeface="Courier New" pitchFamily="49" charset="0"/>
              </a:rPr>
              <a:t>/** Command to the service to display a message */</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static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final</a:t>
            </a:r>
            <a:r>
              <a:rPr lang="en-US" sz="1200" dirty="0">
                <a:solidFill>
                  <a:srgbClr val="000000"/>
                </a:solidFill>
                <a:latin typeface="Courier New" pitchFamily="49" charset="0"/>
                <a:cs typeface="Courier New" pitchFamily="49" charset="0"/>
              </a:rPr>
              <a:t> </a:t>
            </a:r>
            <a:r>
              <a:rPr lang="en-US" sz="1200" dirty="0" err="1">
                <a:solidFill>
                  <a:srgbClr val="000088"/>
                </a:solidFill>
                <a:latin typeface="Courier New" pitchFamily="49" charset="0"/>
                <a:cs typeface="Courier New" pitchFamily="49" charset="0"/>
              </a:rPr>
              <a:t>int</a:t>
            </a:r>
            <a:r>
              <a:rPr lang="en-US" sz="1200" dirty="0">
                <a:solidFill>
                  <a:srgbClr val="000000"/>
                </a:solidFill>
                <a:latin typeface="Courier New" pitchFamily="49" charset="0"/>
                <a:cs typeface="Courier New" pitchFamily="49" charset="0"/>
              </a:rPr>
              <a:t> MSG_SAY_HELLO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1</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00"/>
                </a:solidFill>
                <a:latin typeface="Courier New" pitchFamily="49" charset="0"/>
                <a:cs typeface="Courier New" pitchFamily="49" charset="0"/>
              </a:rPr>
              <a:t>/**</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 Handler of incoming messages from clients.</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class</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IncomingHandler</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extends</a:t>
            </a:r>
            <a:r>
              <a:rPr lang="en-US" sz="1200" dirty="0">
                <a:solidFill>
                  <a:srgbClr val="000000"/>
                </a:solidFill>
                <a:latin typeface="Courier New" pitchFamily="49" charset="0"/>
                <a:cs typeface="Courier New" pitchFamily="49" charset="0"/>
              </a:rPr>
              <a:t> </a:t>
            </a:r>
            <a:r>
              <a:rPr lang="en-US" sz="1200" dirty="0">
                <a:solidFill>
                  <a:srgbClr val="660066"/>
                </a:solidFill>
                <a:latin typeface="Courier New" pitchFamily="49" charset="0"/>
                <a:cs typeface="Courier New" pitchFamily="49" charset="0"/>
              </a:rPr>
              <a:t>Handler</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void</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handleMessage</a:t>
            </a:r>
            <a:r>
              <a:rPr lang="en-US" sz="1200" dirty="0">
                <a:solidFill>
                  <a:srgbClr val="666600"/>
                </a:solidFill>
                <a:latin typeface="Courier New" pitchFamily="49" charset="0"/>
                <a:cs typeface="Courier New" pitchFamily="49" charset="0"/>
              </a:rPr>
              <a:t>(</a:t>
            </a:r>
            <a:r>
              <a:rPr lang="en-US" sz="1200" dirty="0">
                <a:solidFill>
                  <a:srgbClr val="660066"/>
                </a:solidFill>
                <a:latin typeface="Courier New" pitchFamily="49" charset="0"/>
                <a:cs typeface="Courier New" pitchFamily="49" charset="0"/>
              </a:rPr>
              <a:t>Message</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msg</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switch</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msg</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what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case</a:t>
            </a:r>
            <a:r>
              <a:rPr lang="en-US" sz="1200" dirty="0">
                <a:solidFill>
                  <a:srgbClr val="000000"/>
                </a:solidFill>
                <a:latin typeface="Courier New" pitchFamily="49" charset="0"/>
                <a:cs typeface="Courier New" pitchFamily="49" charset="0"/>
              </a:rPr>
              <a:t> MSG_SAY_HELLO</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Toast</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makeText</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getApplicationContext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"hello!"</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Toast</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LENGTH_SHORT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show</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break</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default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err="1">
                <a:solidFill>
                  <a:srgbClr val="000088"/>
                </a:solidFill>
                <a:latin typeface="Courier New" pitchFamily="49" charset="0"/>
                <a:cs typeface="Courier New" pitchFamily="49" charset="0"/>
              </a:rPr>
              <a:t>super</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handleMessage</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msg</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00"/>
                </a:solidFill>
                <a:latin typeface="Courier New" pitchFamily="49" charset="0"/>
                <a:cs typeface="Courier New" pitchFamily="49" charset="0"/>
              </a:rPr>
              <a:t>/**</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 Target we publish for clients to send messages to </a:t>
            </a:r>
            <a:r>
              <a:rPr lang="en-US" sz="1200" dirty="0" err="1">
                <a:solidFill>
                  <a:srgbClr val="006600"/>
                </a:solidFill>
                <a:latin typeface="Courier New" pitchFamily="49" charset="0"/>
                <a:cs typeface="Courier New" pitchFamily="49" charset="0"/>
              </a:rPr>
              <a:t>IncomingHandler</a:t>
            </a:r>
            <a:r>
              <a:rPr lang="en-US" sz="1200" dirty="0">
                <a:solidFill>
                  <a:srgbClr val="006600"/>
                </a:solidFill>
                <a:latin typeface="Courier New" pitchFamily="49" charset="0"/>
                <a:cs typeface="Courier New" pitchFamily="49" charset="0"/>
              </a:rPr>
              <a:t>.</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b="1" dirty="0">
                <a:solidFill>
                  <a:srgbClr val="000088"/>
                </a:solidFill>
                <a:latin typeface="Courier New" pitchFamily="49" charset="0"/>
                <a:cs typeface="Courier New" pitchFamily="49" charset="0"/>
              </a:rPr>
              <a:t>final</a:t>
            </a:r>
            <a:r>
              <a:rPr lang="en-US" sz="1200" b="1" dirty="0">
                <a:solidFill>
                  <a:srgbClr val="000000"/>
                </a:solidFill>
                <a:latin typeface="Courier New" pitchFamily="49" charset="0"/>
                <a:cs typeface="Courier New" pitchFamily="49" charset="0"/>
              </a:rPr>
              <a:t> </a:t>
            </a:r>
            <a:r>
              <a:rPr lang="en-US" sz="1200" b="1" dirty="0">
                <a:solidFill>
                  <a:srgbClr val="660066"/>
                </a:solidFill>
                <a:latin typeface="Courier New" pitchFamily="49" charset="0"/>
                <a:cs typeface="Courier New" pitchFamily="49" charset="0"/>
              </a:rPr>
              <a:t>Messenger</a:t>
            </a:r>
            <a:r>
              <a:rPr lang="en-US" sz="1200" b="1" dirty="0">
                <a:solidFill>
                  <a:srgbClr val="000000"/>
                </a:solidFill>
                <a:latin typeface="Courier New" pitchFamily="49" charset="0"/>
                <a:cs typeface="Courier New" pitchFamily="49" charset="0"/>
              </a:rPr>
              <a:t> </a:t>
            </a:r>
            <a:r>
              <a:rPr lang="en-US" sz="1200" b="1" dirty="0" err="1">
                <a:solidFill>
                  <a:srgbClr val="000000"/>
                </a:solidFill>
                <a:latin typeface="Courier New" pitchFamily="49" charset="0"/>
                <a:cs typeface="Courier New" pitchFamily="49" charset="0"/>
              </a:rPr>
              <a:t>mMessenger</a:t>
            </a:r>
            <a:r>
              <a:rPr lang="en-US" sz="1200" b="1" dirty="0">
                <a:solidFill>
                  <a:srgbClr val="000000"/>
                </a:solidFill>
                <a:latin typeface="Courier New" pitchFamily="49" charset="0"/>
                <a:cs typeface="Courier New" pitchFamily="49" charset="0"/>
              </a:rPr>
              <a:t> </a:t>
            </a:r>
            <a:r>
              <a:rPr lang="en-US" sz="1200" b="1" dirty="0">
                <a:solidFill>
                  <a:srgbClr val="666600"/>
                </a:solidFill>
                <a:latin typeface="Courier New" pitchFamily="49" charset="0"/>
                <a:cs typeface="Courier New" pitchFamily="49" charset="0"/>
              </a:rPr>
              <a:t>=</a:t>
            </a:r>
            <a:r>
              <a:rPr lang="en-US" sz="1200" b="1" dirty="0">
                <a:solidFill>
                  <a:srgbClr val="000000"/>
                </a:solidFill>
                <a:latin typeface="Courier New" pitchFamily="49" charset="0"/>
                <a:cs typeface="Courier New" pitchFamily="49" charset="0"/>
              </a:rPr>
              <a:t> </a:t>
            </a:r>
            <a:r>
              <a:rPr lang="en-US" sz="1200" b="1" dirty="0">
                <a:solidFill>
                  <a:srgbClr val="000088"/>
                </a:solidFill>
                <a:latin typeface="Courier New" pitchFamily="49" charset="0"/>
                <a:cs typeface="Courier New" pitchFamily="49" charset="0"/>
              </a:rPr>
              <a:t>new</a:t>
            </a:r>
            <a:r>
              <a:rPr lang="en-US" sz="1200" b="1" dirty="0">
                <a:solidFill>
                  <a:srgbClr val="000000"/>
                </a:solidFill>
                <a:latin typeface="Courier New" pitchFamily="49" charset="0"/>
                <a:cs typeface="Courier New" pitchFamily="49" charset="0"/>
              </a:rPr>
              <a:t> </a:t>
            </a:r>
            <a:r>
              <a:rPr lang="en-US" sz="1200" b="1" dirty="0">
                <a:solidFill>
                  <a:srgbClr val="660066"/>
                </a:solidFill>
                <a:latin typeface="Courier New" pitchFamily="49" charset="0"/>
                <a:cs typeface="Courier New" pitchFamily="49" charset="0"/>
              </a:rPr>
              <a:t>Messenger</a:t>
            </a:r>
            <a:r>
              <a:rPr lang="en-US" sz="1200" b="1" dirty="0">
                <a:solidFill>
                  <a:srgbClr val="666600"/>
                </a:solidFill>
                <a:latin typeface="Courier New" pitchFamily="49" charset="0"/>
                <a:cs typeface="Courier New" pitchFamily="49" charset="0"/>
              </a:rPr>
              <a:t>(</a:t>
            </a:r>
            <a:r>
              <a:rPr lang="en-US" sz="1200" b="1" dirty="0">
                <a:solidFill>
                  <a:srgbClr val="000088"/>
                </a:solidFill>
                <a:latin typeface="Courier New" pitchFamily="49" charset="0"/>
                <a:cs typeface="Courier New" pitchFamily="49" charset="0"/>
              </a:rPr>
              <a:t>new</a:t>
            </a:r>
            <a:r>
              <a:rPr lang="en-US" sz="1200" b="1" dirty="0">
                <a:solidFill>
                  <a:srgbClr val="000000"/>
                </a:solidFill>
                <a:latin typeface="Courier New" pitchFamily="49" charset="0"/>
                <a:cs typeface="Courier New" pitchFamily="49" charset="0"/>
              </a:rPr>
              <a:t> </a:t>
            </a:r>
            <a:r>
              <a:rPr lang="en-US" sz="1200" b="1" dirty="0" err="1">
                <a:solidFill>
                  <a:srgbClr val="660066"/>
                </a:solidFill>
                <a:latin typeface="Courier New" pitchFamily="49" charset="0"/>
                <a:cs typeface="Courier New" pitchFamily="49" charset="0"/>
              </a:rPr>
              <a:t>IncomingHandler</a:t>
            </a:r>
            <a:r>
              <a:rPr lang="en-US" sz="1200" b="1" dirty="0">
                <a:solidFill>
                  <a:srgbClr val="666600"/>
                </a:solidFill>
                <a:latin typeface="Courier New" pitchFamily="49" charset="0"/>
                <a:cs typeface="Courier New" pitchFamily="49" charset="0"/>
              </a:rPr>
              <a:t>());</a:t>
            </a:r>
            <a:r>
              <a:rPr lang="en-US" sz="1200" b="1" dirty="0">
                <a:solidFill>
                  <a:srgbClr val="000000"/>
                </a:solidFill>
                <a:latin typeface="Courier New" pitchFamily="49" charset="0"/>
                <a:cs typeface="Courier New" pitchFamily="49" charset="0"/>
              </a:rPr>
              <a:t/>
            </a:r>
            <a:br>
              <a:rPr lang="en-US" sz="1200" b="1"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00"/>
                </a:solidFill>
                <a:latin typeface="Courier New" pitchFamily="49" charset="0"/>
                <a:cs typeface="Courier New" pitchFamily="49" charset="0"/>
              </a:rPr>
              <a:t>/**</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 When binding to the service, we return an interface to our messenger</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 for sending messages to the service.</a:t>
            </a:r>
            <a:br>
              <a:rPr lang="en-US" sz="1200" dirty="0">
                <a:solidFill>
                  <a:srgbClr val="006600"/>
                </a:solidFill>
                <a:latin typeface="Courier New" pitchFamily="49" charset="0"/>
                <a:cs typeface="Courier New" pitchFamily="49" charset="0"/>
              </a:rPr>
            </a:br>
            <a:r>
              <a:rPr lang="en-US" sz="1200" dirty="0">
                <a:solidFill>
                  <a:srgbClr val="006600"/>
                </a:solidFill>
                <a:latin typeface="Courier New" pitchFamily="49" charset="0"/>
                <a:cs typeface="Courier New" pitchFamily="49" charset="0"/>
              </a:rPr>
              <a:t>     */</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@Override</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public</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IBinder</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onBind</a:t>
            </a:r>
            <a:r>
              <a:rPr lang="en-US" sz="1200" dirty="0">
                <a:solidFill>
                  <a:srgbClr val="666600"/>
                </a:solidFill>
                <a:latin typeface="Courier New" pitchFamily="49" charset="0"/>
                <a:cs typeface="Courier New" pitchFamily="49" charset="0"/>
              </a:rPr>
              <a:t>(</a:t>
            </a:r>
            <a:r>
              <a:rPr lang="en-US" sz="1200" dirty="0">
                <a:solidFill>
                  <a:srgbClr val="660066"/>
                </a:solidFill>
                <a:latin typeface="Courier New" pitchFamily="49" charset="0"/>
                <a:cs typeface="Courier New" pitchFamily="49" charset="0"/>
              </a:rPr>
              <a:t>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intent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Toast</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makeText</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getApplicationContext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880000"/>
                </a:solidFill>
                <a:latin typeface="Courier New" pitchFamily="49" charset="0"/>
                <a:cs typeface="Courier New" pitchFamily="49" charset="0"/>
              </a:rPr>
              <a:t>"binding"</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Toast</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LENGTH_SHORT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show</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b="1" dirty="0">
                <a:solidFill>
                  <a:srgbClr val="000000"/>
                </a:solidFill>
                <a:latin typeface="Courier New" pitchFamily="49" charset="0"/>
                <a:cs typeface="Courier New" pitchFamily="49" charset="0"/>
              </a:rPr>
              <a:t>        </a:t>
            </a:r>
            <a:r>
              <a:rPr lang="en-US" sz="1200" b="1" dirty="0">
                <a:solidFill>
                  <a:srgbClr val="000088"/>
                </a:solidFill>
                <a:latin typeface="Courier New" pitchFamily="49" charset="0"/>
                <a:cs typeface="Courier New" pitchFamily="49" charset="0"/>
              </a:rPr>
              <a:t>return</a:t>
            </a:r>
            <a:r>
              <a:rPr lang="en-US" sz="1200" b="1" dirty="0">
                <a:solidFill>
                  <a:srgbClr val="000000"/>
                </a:solidFill>
                <a:latin typeface="Courier New" pitchFamily="49" charset="0"/>
                <a:cs typeface="Courier New" pitchFamily="49" charset="0"/>
              </a:rPr>
              <a:t> </a:t>
            </a:r>
            <a:r>
              <a:rPr lang="en-US" sz="1200" b="1" dirty="0" err="1">
                <a:solidFill>
                  <a:srgbClr val="000000"/>
                </a:solidFill>
                <a:latin typeface="Courier New" pitchFamily="49" charset="0"/>
                <a:cs typeface="Courier New" pitchFamily="49" charset="0"/>
              </a:rPr>
              <a:t>mMessenger</a:t>
            </a:r>
            <a:r>
              <a:rPr lang="en-US" sz="1200" b="1" dirty="0" err="1">
                <a:solidFill>
                  <a:srgbClr val="666600"/>
                </a:solidFill>
                <a:latin typeface="Courier New" pitchFamily="49" charset="0"/>
                <a:cs typeface="Courier New" pitchFamily="49" charset="0"/>
              </a:rPr>
              <a:t>.</a:t>
            </a:r>
            <a:r>
              <a:rPr lang="en-US" sz="1200" b="1" dirty="0" err="1">
                <a:solidFill>
                  <a:srgbClr val="000000"/>
                </a:solidFill>
                <a:latin typeface="Courier New" pitchFamily="49" charset="0"/>
                <a:cs typeface="Courier New" pitchFamily="49" charset="0"/>
              </a:rPr>
              <a:t>getBinder</a:t>
            </a:r>
            <a:r>
              <a:rPr lang="en-US" sz="1200" b="1"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666600"/>
                </a:solidFill>
                <a:latin typeface="Courier New" pitchFamily="49" charset="0"/>
                <a:cs typeface="Courier New" pitchFamily="49" charset="0"/>
              </a:rPr>
              <a:t>}</a:t>
            </a:r>
            <a:r>
              <a:rPr lang="en-US" sz="1100" dirty="0">
                <a:solidFill>
                  <a:prstClr val="black"/>
                </a:solidFill>
                <a:latin typeface="Arial" pitchFamily="34" charset="0"/>
                <a:cs typeface="Arial" pitchFamily="34" charset="0"/>
              </a:rPr>
              <a:t> </a:t>
            </a:r>
            <a:endParaRPr lang="en-US" sz="32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3906731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Messenger</a:t>
            </a:r>
            <a:r>
              <a:rPr lang="ru-RU" dirty="0"/>
              <a:t/>
            </a:r>
            <a:br>
              <a:rPr lang="ru-RU" dirty="0"/>
            </a:br>
            <a:r>
              <a:rPr lang="ru-RU" dirty="0"/>
              <a:t>(клиент)</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71</a:t>
            </a:fld>
            <a:endParaRPr lang="en-US">
              <a:solidFill>
                <a:prstClr val="black">
                  <a:tint val="75000"/>
                </a:prstClr>
              </a:solidFill>
            </a:endParaRPr>
          </a:p>
        </p:txBody>
      </p:sp>
    </p:spTree>
    <p:extLst>
      <p:ext uri="{BB962C8B-B14F-4D97-AF65-F5344CB8AC3E}">
        <p14:creationId xmlns:p14="http://schemas.microsoft.com/office/powerpoint/2010/main" val="35630988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72</a:t>
            </a:fld>
            <a:endParaRPr lang="en-US">
              <a:solidFill>
                <a:prstClr val="black">
                  <a:tint val="75000"/>
                </a:prstClr>
              </a:solidFill>
            </a:endParaRPr>
          </a:p>
        </p:txBody>
      </p:sp>
      <p:sp>
        <p:nvSpPr>
          <p:cNvPr id="74753" name="Rectangle 1"/>
          <p:cNvSpPr>
            <a:spLocks noChangeArrowheads="1"/>
          </p:cNvSpPr>
          <p:nvPr/>
        </p:nvSpPr>
        <p:spPr bwMode="auto">
          <a:xfrm>
            <a:off x="122196" y="189238"/>
            <a:ext cx="8914300" cy="6408114"/>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private</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ServiceConnection</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mConnection</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new</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ServiceConnection</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void</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onServiceConnected</a:t>
            </a:r>
            <a:r>
              <a:rPr lang="en-US" sz="1400" dirty="0">
                <a:solidFill>
                  <a:srgbClr val="666600"/>
                </a:solidFill>
                <a:latin typeface="Courier New" pitchFamily="49" charset="0"/>
                <a:cs typeface="Courier New" pitchFamily="49" charset="0"/>
              </a:rPr>
              <a:t>(</a:t>
            </a:r>
            <a:r>
              <a:rPr lang="en-US" sz="1400" dirty="0" err="1">
                <a:solidFill>
                  <a:srgbClr val="660066"/>
                </a:solidFill>
                <a:latin typeface="Courier New" pitchFamily="49" charset="0"/>
                <a:cs typeface="Courier New" pitchFamily="49" charset="0"/>
              </a:rPr>
              <a:t>ComponentName</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className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IBinder</a:t>
            </a:r>
            <a:r>
              <a:rPr lang="en-US" sz="1400" dirty="0">
                <a:solidFill>
                  <a:srgbClr val="000000"/>
                </a:solidFill>
                <a:latin typeface="Courier New" pitchFamily="49" charset="0"/>
                <a:cs typeface="Courier New" pitchFamily="49" charset="0"/>
              </a:rPr>
              <a:t> service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This is called when the connection with the service has been</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established, giving us the object we can use to</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interact with the service.  We are communicating with the</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service using a Messenger, so here we get a client-side</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representation of that from the raw </a:t>
            </a:r>
            <a:r>
              <a:rPr lang="en-US" sz="1400" dirty="0" err="1">
                <a:solidFill>
                  <a:srgbClr val="006600"/>
                </a:solidFill>
                <a:latin typeface="Courier New" pitchFamily="49" charset="0"/>
                <a:cs typeface="Courier New" pitchFamily="49" charset="0"/>
              </a:rPr>
              <a:t>IBinder</a:t>
            </a:r>
            <a:r>
              <a:rPr lang="en-US" sz="1400" dirty="0">
                <a:solidFill>
                  <a:srgbClr val="006600"/>
                </a:solidFill>
                <a:latin typeface="Courier New" pitchFamily="49" charset="0"/>
                <a:cs typeface="Courier New" pitchFamily="49" charset="0"/>
              </a:rPr>
              <a:t> object.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b="1" dirty="0" err="1">
                <a:solidFill>
                  <a:srgbClr val="000000"/>
                </a:solidFill>
                <a:latin typeface="Courier New" pitchFamily="49" charset="0"/>
                <a:cs typeface="Courier New" pitchFamily="49" charset="0"/>
              </a:rPr>
              <a:t>mService</a:t>
            </a:r>
            <a:r>
              <a:rPr lang="en-US" sz="1400" b="1" dirty="0">
                <a:solidFill>
                  <a:srgbClr val="000000"/>
                </a:solidFill>
                <a:latin typeface="Courier New" pitchFamily="49" charset="0"/>
                <a:cs typeface="Courier New" pitchFamily="49" charset="0"/>
              </a:rPr>
              <a:t> </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t>
            </a:r>
            <a:r>
              <a:rPr lang="en-US" sz="1400" b="1" dirty="0">
                <a:solidFill>
                  <a:srgbClr val="000088"/>
                </a:solidFill>
                <a:latin typeface="Courier New" pitchFamily="49" charset="0"/>
                <a:cs typeface="Courier New" pitchFamily="49" charset="0"/>
              </a:rPr>
              <a:t>new</a:t>
            </a:r>
            <a:r>
              <a:rPr lang="en-US" sz="1400" b="1" dirty="0">
                <a:solidFill>
                  <a:srgbClr val="000000"/>
                </a:solidFill>
                <a:latin typeface="Courier New" pitchFamily="49" charset="0"/>
                <a:cs typeface="Courier New" pitchFamily="49" charset="0"/>
              </a:rPr>
              <a:t> </a:t>
            </a:r>
            <a:r>
              <a:rPr lang="en-US" sz="1400" b="1" dirty="0">
                <a:solidFill>
                  <a:srgbClr val="660066"/>
                </a:solidFill>
                <a:latin typeface="Courier New" pitchFamily="49" charset="0"/>
                <a:cs typeface="Courier New" pitchFamily="49" charset="0"/>
              </a:rPr>
              <a:t>Messenger</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service</a:t>
            </a:r>
            <a:r>
              <a:rPr lang="en-US" sz="1400" b="1" dirty="0">
                <a:solidFill>
                  <a:srgbClr val="666600"/>
                </a:solidFill>
                <a:latin typeface="Courier New" pitchFamily="49" charset="0"/>
                <a:cs typeface="Courier New" pitchFamily="49" charset="0"/>
              </a:rPr>
              <a:t>);</a:t>
            </a:r>
            <a:r>
              <a:rPr lang="en-US" sz="1400" b="1" dirty="0">
                <a:solidFill>
                  <a:srgbClr val="000000"/>
                </a:solidFill>
                <a:latin typeface="Courier New" pitchFamily="49" charset="0"/>
                <a:cs typeface="Courier New" pitchFamily="49" charset="0"/>
              </a:rPr>
              <a:t/>
            </a:r>
            <a:br>
              <a:rPr lang="en-US" sz="1400" b="1"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mBound</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true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void</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onServiceDisconnected</a:t>
            </a:r>
            <a:r>
              <a:rPr lang="en-US" sz="1400" dirty="0">
                <a:solidFill>
                  <a:srgbClr val="666600"/>
                </a:solidFill>
                <a:latin typeface="Courier New" pitchFamily="49" charset="0"/>
                <a:cs typeface="Courier New" pitchFamily="49" charset="0"/>
              </a:rPr>
              <a:t>(</a:t>
            </a:r>
            <a:r>
              <a:rPr lang="en-US" sz="1400" dirty="0" err="1">
                <a:solidFill>
                  <a:srgbClr val="660066"/>
                </a:solidFill>
                <a:latin typeface="Courier New" pitchFamily="49" charset="0"/>
                <a:cs typeface="Courier New" pitchFamily="49" charset="0"/>
              </a:rPr>
              <a:t>ComponentName</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className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This is called when the connection with the service has been</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unexpectedly disconnected -- that is, its process crashed.</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mService</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null</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mBound</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false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public</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void</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sayHello</a:t>
            </a:r>
            <a:r>
              <a:rPr lang="en-US" sz="1400" dirty="0">
                <a:solidFill>
                  <a:srgbClr val="666600"/>
                </a:solidFill>
                <a:latin typeface="Courier New" pitchFamily="49" charset="0"/>
                <a:cs typeface="Courier New" pitchFamily="49" charset="0"/>
              </a:rPr>
              <a:t>(</a:t>
            </a:r>
            <a:r>
              <a:rPr lang="en-US" sz="1400" dirty="0">
                <a:solidFill>
                  <a:srgbClr val="660066"/>
                </a:solidFill>
                <a:latin typeface="Courier New" pitchFamily="49" charset="0"/>
                <a:cs typeface="Courier New" pitchFamily="49" charset="0"/>
              </a:rPr>
              <a:t>View</a:t>
            </a:r>
            <a:r>
              <a:rPr lang="en-US" sz="1400" dirty="0">
                <a:solidFill>
                  <a:srgbClr val="000000"/>
                </a:solidFill>
                <a:latin typeface="Courier New" pitchFamily="49" charset="0"/>
                <a:cs typeface="Courier New" pitchFamily="49" charset="0"/>
              </a:rPr>
              <a:t> v</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if</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mBound</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return</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6600"/>
                </a:solidFill>
                <a:latin typeface="Courier New" pitchFamily="49" charset="0"/>
                <a:cs typeface="Courier New" pitchFamily="49" charset="0"/>
              </a:rPr>
              <a:t>// Create and send a message to the service, using a supported 'what' value</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0066"/>
                </a:solidFill>
                <a:latin typeface="Courier New" pitchFamily="49" charset="0"/>
                <a:cs typeface="Courier New" pitchFamily="49" charset="0"/>
              </a:rPr>
              <a:t>Message</a:t>
            </a: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msg</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Message</a:t>
            </a:r>
            <a:r>
              <a:rPr lang="en-US" sz="1400" dirty="0" err="1">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obtain</a:t>
            </a:r>
            <a:r>
              <a:rPr lang="en-US" sz="1400" dirty="0">
                <a:solidFill>
                  <a:srgbClr val="666600"/>
                </a:solidFill>
                <a:latin typeface="Courier New" pitchFamily="49" charset="0"/>
                <a:cs typeface="Courier New" pitchFamily="49" charset="0"/>
              </a:rPr>
              <a:t>(</a:t>
            </a:r>
            <a:r>
              <a:rPr lang="en-US" sz="1400" dirty="0">
                <a:solidFill>
                  <a:srgbClr val="000088"/>
                </a:solidFill>
                <a:latin typeface="Courier New" pitchFamily="49" charset="0"/>
                <a:cs typeface="Courier New" pitchFamily="49" charset="0"/>
              </a:rPr>
              <a:t>null</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err="1">
                <a:solidFill>
                  <a:srgbClr val="660066"/>
                </a:solidFill>
                <a:latin typeface="Courier New" pitchFamily="49" charset="0"/>
                <a:cs typeface="Courier New" pitchFamily="49" charset="0"/>
              </a:rPr>
              <a:t>MessengerService</a:t>
            </a:r>
            <a:r>
              <a:rPr lang="en-US" sz="1400" dirty="0" err="1">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MSG_SAY_HELLO</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6666"/>
                </a:solidFill>
                <a:latin typeface="Courier New" pitchFamily="49" charset="0"/>
                <a:cs typeface="Courier New" pitchFamily="49" charset="0"/>
              </a:rPr>
              <a:t>0</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6666"/>
                </a:solidFill>
                <a:latin typeface="Courier New" pitchFamily="49" charset="0"/>
                <a:cs typeface="Courier New" pitchFamily="49" charset="0"/>
              </a:rPr>
              <a:t>0</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try</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mService</a:t>
            </a:r>
            <a:r>
              <a:rPr lang="en-US" sz="1400" dirty="0" err="1">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send</a:t>
            </a:r>
            <a:r>
              <a:rPr lang="en-US" sz="1400" dirty="0">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msg</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000088"/>
                </a:solidFill>
                <a:latin typeface="Courier New" pitchFamily="49" charset="0"/>
                <a:cs typeface="Courier New" pitchFamily="49" charset="0"/>
              </a:rPr>
              <a:t>catch</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err="1">
                <a:solidFill>
                  <a:srgbClr val="660066"/>
                </a:solidFill>
                <a:latin typeface="Courier New" pitchFamily="49" charset="0"/>
                <a:cs typeface="Courier New" pitchFamily="49" charset="0"/>
              </a:rPr>
              <a:t>RemoteException</a:t>
            </a:r>
            <a:r>
              <a:rPr lang="en-US" sz="1400" dirty="0">
                <a:solidFill>
                  <a:srgbClr val="000000"/>
                </a:solidFill>
                <a:latin typeface="Courier New" pitchFamily="49" charset="0"/>
                <a:cs typeface="Courier New" pitchFamily="49" charset="0"/>
              </a:rPr>
              <a:t> 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err="1">
                <a:solidFill>
                  <a:srgbClr val="000000"/>
                </a:solidFill>
                <a:latin typeface="Courier New" pitchFamily="49" charset="0"/>
                <a:cs typeface="Courier New" pitchFamily="49" charset="0"/>
              </a:rPr>
              <a:t>e</a:t>
            </a:r>
            <a:r>
              <a:rPr lang="en-US" sz="1400" dirty="0" err="1">
                <a:solidFill>
                  <a:srgbClr val="666600"/>
                </a:solidFill>
                <a:latin typeface="Courier New" pitchFamily="49" charset="0"/>
                <a:cs typeface="Courier New" pitchFamily="49" charset="0"/>
              </a:rPr>
              <a:t>.</a:t>
            </a:r>
            <a:r>
              <a:rPr lang="en-US" sz="1400" dirty="0" err="1">
                <a:solidFill>
                  <a:srgbClr val="000000"/>
                </a:solidFill>
                <a:latin typeface="Courier New" pitchFamily="49" charset="0"/>
                <a:cs typeface="Courier New" pitchFamily="49" charset="0"/>
              </a:rPr>
              <a:t>printStackTrace</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400" dirty="0">
                <a:solidFill>
                  <a:srgbClr val="000000"/>
                </a:solidFill>
                <a:latin typeface="Courier New" pitchFamily="49" charset="0"/>
                <a:cs typeface="Courier New" pitchFamily="49" charset="0"/>
              </a:rPr>
              <a:t/>
            </a:r>
            <a:br>
              <a:rPr lang="en-US" sz="1400" dirty="0">
                <a:solidFill>
                  <a:srgbClr val="000000"/>
                </a:solidFill>
                <a:latin typeface="Courier New" pitchFamily="49" charset="0"/>
                <a:cs typeface="Courier New" pitchFamily="49" charset="0"/>
              </a:rPr>
            </a:br>
            <a:r>
              <a:rPr lang="en-US" sz="1400" dirty="0">
                <a:solidFill>
                  <a:srgbClr val="000000"/>
                </a:solidFill>
                <a:latin typeface="Courier New" pitchFamily="49" charset="0"/>
                <a:cs typeface="Courier New" pitchFamily="49" charset="0"/>
              </a:rPr>
              <a:t>    </a:t>
            </a:r>
            <a:r>
              <a:rPr lang="en-US" sz="1400" dirty="0">
                <a:solidFill>
                  <a:srgbClr val="666600"/>
                </a:solidFill>
                <a:latin typeface="Courier New" pitchFamily="49" charset="0"/>
                <a:cs typeface="Courier New" pitchFamily="49" charset="0"/>
              </a:rPr>
              <a:t>}</a:t>
            </a:r>
            <a:r>
              <a:rPr lang="en-US" sz="1200" dirty="0">
                <a:solidFill>
                  <a:prstClr val="black"/>
                </a:solidFill>
                <a:latin typeface="Arial" pitchFamily="34" charset="0"/>
                <a:cs typeface="Arial" pitchFamily="34" charset="0"/>
              </a:rPr>
              <a:t> </a:t>
            </a:r>
            <a:endParaRPr lang="en-US" sz="3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704663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AIDL </a:t>
            </a:r>
            <a:r>
              <a:rPr lang="en-US" dirty="0" err="1"/>
              <a:t>IBinder</a:t>
            </a:r>
            <a:endParaRPr lang="en-US" dirty="0"/>
          </a:p>
        </p:txBody>
      </p:sp>
      <p:sp>
        <p:nvSpPr>
          <p:cNvPr id="6" name="Content Placeholder 5"/>
          <p:cNvSpPr>
            <a:spLocks noGrp="1"/>
          </p:cNvSpPr>
          <p:nvPr>
            <p:ph idx="1"/>
          </p:nvPr>
        </p:nvSpPr>
        <p:spPr/>
        <p:txBody>
          <a:bodyPr>
            <a:normAutofit fontScale="85000" lnSpcReduction="20000"/>
          </a:bodyPr>
          <a:lstStyle/>
          <a:p>
            <a:r>
              <a:rPr lang="en-US" dirty="0">
                <a:hlinkClick r:id="rId2"/>
              </a:rPr>
              <a:t>http://developer.android.com/guide/components/aidl.html</a:t>
            </a:r>
            <a:endParaRPr lang="en-US" dirty="0"/>
          </a:p>
          <a:p>
            <a:r>
              <a:rPr lang="en-US" b="1" dirty="0"/>
              <a:t>Note:</a:t>
            </a:r>
            <a:r>
              <a:rPr lang="en-US" dirty="0"/>
              <a:t> Using AIDL is necessary only if you allow clients from different applications to access your service for IPC and want to handle multithreading in your service. If you do not need to perform concurrent IPC across different applications, you should create your interface by </a:t>
            </a:r>
            <a:r>
              <a:rPr lang="en-US" dirty="0">
                <a:hlinkClick r:id="rId3"/>
              </a:rPr>
              <a:t>implementing a Binder</a:t>
            </a:r>
            <a:r>
              <a:rPr lang="en-US" dirty="0"/>
              <a:t> or, if you want to perform IPC, but do </a:t>
            </a:r>
            <a:r>
              <a:rPr lang="en-US" i="1" dirty="0"/>
              <a:t>not</a:t>
            </a:r>
            <a:r>
              <a:rPr lang="en-US" dirty="0"/>
              <a:t> need to handle multithreading, implement your interface </a:t>
            </a:r>
            <a:r>
              <a:rPr lang="en-US" dirty="0">
                <a:hlinkClick r:id="rId3"/>
              </a:rPr>
              <a:t>using a Messenger</a:t>
            </a:r>
            <a:r>
              <a:rPr lang="en-US" dirty="0"/>
              <a:t>. Regardless, be sure that you understand </a:t>
            </a:r>
            <a:r>
              <a:rPr lang="en-US" dirty="0">
                <a:hlinkClick r:id="rId3"/>
              </a:rPr>
              <a:t>Bound Services</a:t>
            </a:r>
            <a:r>
              <a:rPr lang="en-US" dirty="0"/>
              <a:t> before implementing an AIDL.</a:t>
            </a:r>
          </a:p>
        </p:txBody>
      </p:sp>
      <p:sp>
        <p:nvSpPr>
          <p:cNvPr id="2" name="Date Placeholder 1"/>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4" name="Slide Number Placeholder 3"/>
          <p:cNvSpPr>
            <a:spLocks noGrp="1"/>
          </p:cNvSpPr>
          <p:nvPr>
            <p:ph type="sldNum" sz="quarter" idx="12"/>
          </p:nvPr>
        </p:nvSpPr>
        <p:spPr/>
        <p:txBody>
          <a:bodyPr/>
          <a:lstStyle/>
          <a:p>
            <a:pPr>
              <a:defRPr/>
            </a:pPr>
            <a:fld id="{097ADF09-CDC6-46BF-A1CD-3438E633312C}" type="slidenum">
              <a:rPr lang="en-US" smtClean="0">
                <a:solidFill>
                  <a:prstClr val="black">
                    <a:tint val="75000"/>
                  </a:prstClr>
                </a:solidFill>
              </a:rPr>
              <a:pPr>
                <a:defRPr/>
              </a:pPr>
              <a:t>73</a:t>
            </a:fld>
            <a:endParaRPr lang="en-US">
              <a:solidFill>
                <a:prstClr val="black">
                  <a:tint val="75000"/>
                </a:prstClr>
              </a:solidFill>
            </a:endParaRPr>
          </a:p>
        </p:txBody>
      </p:sp>
    </p:spTree>
    <p:extLst>
      <p:ext uri="{BB962C8B-B14F-4D97-AF65-F5344CB8AC3E}">
        <p14:creationId xmlns:p14="http://schemas.microsoft.com/office/powerpoint/2010/main" val="36730184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&amp; Started </a:t>
            </a:r>
            <a:r>
              <a:rPr lang="ru-RU" dirty="0"/>
              <a:t>сервисы</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74</a:t>
            </a:fld>
            <a:endParaRPr lang="en-US">
              <a:solidFill>
                <a:prstClr val="black">
                  <a:tint val="75000"/>
                </a:prstClr>
              </a:solidFill>
            </a:endParaRPr>
          </a:p>
        </p:txBody>
      </p:sp>
      <p:pic>
        <p:nvPicPr>
          <p:cNvPr id="78850" name="Picture 2" descr="http://developer.android.com/images/service_lifecycle.png"/>
          <p:cNvPicPr>
            <a:picLocks noChangeAspect="1" noChangeArrowheads="1"/>
          </p:cNvPicPr>
          <p:nvPr/>
        </p:nvPicPr>
        <p:blipFill>
          <a:blip r:embed="rId2" cstate="print"/>
          <a:srcRect/>
          <a:stretch>
            <a:fillRect/>
          </a:stretch>
        </p:blipFill>
        <p:spPr bwMode="auto">
          <a:xfrm>
            <a:off x="2738983" y="1268760"/>
            <a:ext cx="3705225" cy="4829176"/>
          </a:xfrm>
          <a:prstGeom prst="rect">
            <a:avLst/>
          </a:prstGeom>
          <a:noFill/>
        </p:spPr>
      </p:pic>
    </p:spTree>
    <p:extLst>
      <p:ext uri="{BB962C8B-B14F-4D97-AF65-F5344CB8AC3E}">
        <p14:creationId xmlns:p14="http://schemas.microsoft.com/office/powerpoint/2010/main" val="24157220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&amp; Started </a:t>
            </a:r>
            <a:r>
              <a:rPr lang="ru-RU" dirty="0"/>
              <a:t>сервисы</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75</a:t>
            </a:fld>
            <a:endParaRPr lang="en-US">
              <a:solidFill>
                <a:prstClr val="black">
                  <a:tint val="75000"/>
                </a:prstClr>
              </a:solidFill>
            </a:endParaRPr>
          </a:p>
        </p:txBody>
      </p:sp>
      <p:pic>
        <p:nvPicPr>
          <p:cNvPr id="84994" name="Picture 2" descr="http://developer.android.com/images/fundamentals/service_binding_tree_lifecycle.png"/>
          <p:cNvPicPr>
            <a:picLocks noChangeAspect="1" noChangeArrowheads="1"/>
          </p:cNvPicPr>
          <p:nvPr/>
        </p:nvPicPr>
        <p:blipFill>
          <a:blip r:embed="rId2" cstate="print"/>
          <a:srcRect/>
          <a:stretch>
            <a:fillRect/>
          </a:stretch>
        </p:blipFill>
        <p:spPr bwMode="auto">
          <a:xfrm>
            <a:off x="2051720" y="1052736"/>
            <a:ext cx="5010150" cy="5400675"/>
          </a:xfrm>
          <a:prstGeom prst="rect">
            <a:avLst/>
          </a:prstGeom>
          <a:noFill/>
        </p:spPr>
      </p:pic>
    </p:spTree>
    <p:extLst>
      <p:ext uri="{BB962C8B-B14F-4D97-AF65-F5344CB8AC3E}">
        <p14:creationId xmlns:p14="http://schemas.microsoft.com/office/powerpoint/2010/main" val="3074484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r>
              <a:rPr lang="ru-RU" dirty="0"/>
              <a:t/>
            </a:r>
            <a:br>
              <a:rPr lang="ru-RU" dirty="0"/>
            </a:br>
            <a:r>
              <a:rPr lang="en-US" dirty="0"/>
              <a:t>Foreground </a:t>
            </a:r>
            <a:r>
              <a:rPr lang="ru-RU" dirty="0"/>
              <a:t>сервисы</a:t>
            </a:r>
            <a:endParaRPr lang="en-US" dirty="0"/>
          </a:p>
        </p:txBody>
      </p:sp>
      <p:sp>
        <p:nvSpPr>
          <p:cNvPr id="3" name="Content Placeholder 2"/>
          <p:cNvSpPr>
            <a:spLocks noGrp="1"/>
          </p:cNvSpPr>
          <p:nvPr>
            <p:ph idx="1"/>
          </p:nvPr>
        </p:nvSpPr>
        <p:spPr/>
        <p:txBody>
          <a:bodyPr>
            <a:normAutofit lnSpcReduction="10000"/>
          </a:bodyPr>
          <a:lstStyle/>
          <a:p>
            <a:r>
              <a:rPr lang="ru-RU" dirty="0"/>
              <a:t>Сервис сам себя заявляет </a:t>
            </a:r>
            <a:r>
              <a:rPr lang="en-US" dirty="0"/>
              <a:t>foreground</a:t>
            </a:r>
          </a:p>
          <a:p>
            <a:pPr lvl="1"/>
            <a:r>
              <a:rPr lang="en-US" dirty="0" err="1"/>
              <a:t>startForeground</a:t>
            </a:r>
            <a:r>
              <a:rPr lang="en-US" dirty="0"/>
              <a:t>, </a:t>
            </a:r>
            <a:r>
              <a:rPr lang="en-US" dirty="0" err="1"/>
              <a:t>stopForeground</a:t>
            </a:r>
            <a:endParaRPr lang="ru-RU" dirty="0"/>
          </a:p>
          <a:p>
            <a:r>
              <a:rPr lang="ru-RU" dirty="0"/>
              <a:t>Пользователь знает о сервисе</a:t>
            </a:r>
          </a:p>
          <a:p>
            <a:pPr lvl="1"/>
            <a:r>
              <a:rPr lang="ru-RU" dirty="0"/>
              <a:t>Например, плеер</a:t>
            </a:r>
          </a:p>
          <a:p>
            <a:r>
              <a:rPr lang="ru-RU" dirty="0"/>
              <a:t>Увеличивает приоритет процесса</a:t>
            </a:r>
          </a:p>
          <a:p>
            <a:r>
              <a:rPr lang="ru-RU" dirty="0"/>
              <a:t>Имеет </a:t>
            </a:r>
            <a:r>
              <a:rPr lang="en-US" dirty="0">
                <a:hlinkClick r:id="rId2"/>
              </a:rPr>
              <a:t>Status Bar Notifications</a:t>
            </a:r>
            <a:endParaRPr lang="ru-RU" dirty="0"/>
          </a:p>
          <a:p>
            <a:pPr lvl="1"/>
            <a:r>
              <a:rPr lang="ru-RU" dirty="0"/>
              <a:t>Сообщение</a:t>
            </a:r>
          </a:p>
          <a:p>
            <a:pPr lvl="1"/>
            <a:r>
              <a:rPr lang="ru-RU" dirty="0"/>
              <a:t>Иконка</a:t>
            </a:r>
          </a:p>
          <a:p>
            <a:pPr lvl="1"/>
            <a:r>
              <a:rPr lang="ru-RU" dirty="0"/>
              <a:t>Действие (</a:t>
            </a:r>
            <a:r>
              <a:rPr lang="en-US" dirty="0"/>
              <a:t>intent)</a:t>
            </a:r>
            <a:endParaRPr lang="ru-RU"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76</a:t>
            </a:fld>
            <a:endParaRPr lang="en-US">
              <a:solidFill>
                <a:prstClr val="black">
                  <a:tint val="75000"/>
                </a:prstClr>
              </a:solidFill>
            </a:endParaRPr>
          </a:p>
        </p:txBody>
      </p:sp>
    </p:spTree>
    <p:extLst>
      <p:ext uri="{BB962C8B-B14F-4D97-AF65-F5344CB8AC3E}">
        <p14:creationId xmlns:p14="http://schemas.microsoft.com/office/powerpoint/2010/main" val="35313968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Foreground </a:t>
            </a:r>
            <a:r>
              <a:rPr lang="ru-RU" dirty="0"/>
              <a:t>сервис</a:t>
            </a:r>
            <a:r>
              <a:rPr lang="en-US" dirty="0"/>
              <a:t/>
            </a:r>
            <a:br>
              <a:rPr lang="en-US" dirty="0"/>
            </a:br>
            <a:r>
              <a:rPr lang="ru-RU" dirty="0"/>
              <a:t>Пример</a:t>
            </a:r>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77</a:t>
            </a:fld>
            <a:endParaRPr lang="en-US">
              <a:solidFill>
                <a:prstClr val="black">
                  <a:tint val="75000"/>
                </a:prstClr>
              </a:solidFill>
            </a:endParaRPr>
          </a:p>
        </p:txBody>
      </p:sp>
      <p:sp>
        <p:nvSpPr>
          <p:cNvPr id="77825" name="Rectangle 1"/>
          <p:cNvSpPr>
            <a:spLocks noChangeArrowheads="1"/>
          </p:cNvSpPr>
          <p:nvPr/>
        </p:nvSpPr>
        <p:spPr bwMode="auto">
          <a:xfrm>
            <a:off x="251520" y="2492896"/>
            <a:ext cx="8553624" cy="1452911"/>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200" dirty="0">
                <a:solidFill>
                  <a:srgbClr val="660066"/>
                </a:solidFill>
                <a:latin typeface="Courier New" pitchFamily="49" charset="0"/>
                <a:cs typeface="Courier New" pitchFamily="49" charset="0"/>
              </a:rPr>
              <a:t>Notification</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notification</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new</a:t>
            </a:r>
            <a:r>
              <a:rPr lang="en-US" sz="1200" dirty="0">
                <a:solidFill>
                  <a:srgbClr val="000000"/>
                </a:solidFill>
                <a:latin typeface="Courier New" pitchFamily="49" charset="0"/>
                <a:cs typeface="Courier New" pitchFamily="49" charset="0"/>
              </a:rPr>
              <a:t> </a:t>
            </a:r>
            <a:r>
              <a:rPr lang="en-US" sz="1200" dirty="0">
                <a:solidFill>
                  <a:srgbClr val="660066"/>
                </a:solidFill>
                <a:latin typeface="Courier New" pitchFamily="49" charset="0"/>
                <a:cs typeface="Courier New" pitchFamily="49" charset="0"/>
              </a:rPr>
              <a:t>Notification</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R</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drawable</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icon</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getText</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R</a:t>
            </a:r>
            <a:r>
              <a:rPr lang="en-US" sz="1200" dirty="0" err="1">
                <a:solidFill>
                  <a:srgbClr val="666600"/>
                </a:solidFill>
                <a:latin typeface="Courier New" pitchFamily="49" charset="0"/>
                <a:cs typeface="Courier New" pitchFamily="49" charset="0"/>
              </a:rPr>
              <a:t>.</a:t>
            </a:r>
            <a:r>
              <a:rPr lang="en-US" sz="1200" dirty="0" err="1">
                <a:solidFill>
                  <a:srgbClr val="000088"/>
                </a:solidFill>
                <a:latin typeface="Courier New" pitchFamily="49" charset="0"/>
                <a:cs typeface="Courier New" pitchFamily="49" charset="0"/>
              </a:rPr>
              <a:t>string</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ticker_text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System</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currentTimeMillis</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660066"/>
                </a:solidFill>
                <a:latin typeface="Courier New" pitchFamily="49" charset="0"/>
                <a:cs typeface="Courier New" pitchFamily="49" charset="0"/>
              </a:rPr>
              <a:t>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notificationIntent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000088"/>
                </a:solidFill>
                <a:latin typeface="Courier New" pitchFamily="49" charset="0"/>
                <a:cs typeface="Courier New" pitchFamily="49" charset="0"/>
              </a:rPr>
              <a:t>new</a:t>
            </a:r>
            <a:r>
              <a:rPr lang="en-US" sz="1200" dirty="0">
                <a:solidFill>
                  <a:srgbClr val="000000"/>
                </a:solidFill>
                <a:latin typeface="Courier New" pitchFamily="49" charset="0"/>
                <a:cs typeface="Courier New" pitchFamily="49" charset="0"/>
              </a:rPr>
              <a:t> </a:t>
            </a:r>
            <a:r>
              <a:rPr lang="en-US" sz="1200" dirty="0">
                <a:solidFill>
                  <a:srgbClr val="660066"/>
                </a:solidFill>
                <a:latin typeface="Courier New" pitchFamily="49" charset="0"/>
                <a:cs typeface="Courier New" pitchFamily="49" charset="0"/>
              </a:rPr>
              <a:t>Intent</a:t>
            </a:r>
            <a:r>
              <a:rPr lang="en-US" sz="1200" dirty="0">
                <a:solidFill>
                  <a:srgbClr val="666600"/>
                </a:solidFill>
                <a:latin typeface="Courier New" pitchFamily="49" charset="0"/>
                <a:cs typeface="Courier New" pitchFamily="49" charset="0"/>
              </a:rPr>
              <a:t>(</a:t>
            </a:r>
            <a:r>
              <a:rPr lang="en-US" sz="1200" dirty="0">
                <a:solidFill>
                  <a:srgbClr val="000088"/>
                </a:solidFill>
                <a:latin typeface="Courier New" pitchFamily="49" charset="0"/>
                <a:cs typeface="Courier New" pitchFamily="49" charset="0"/>
              </a:rPr>
              <a:t>this</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ExampleActivity</a:t>
            </a:r>
            <a:r>
              <a:rPr lang="en-US" sz="1200" dirty="0" err="1">
                <a:solidFill>
                  <a:srgbClr val="666600"/>
                </a:solidFill>
                <a:latin typeface="Courier New" pitchFamily="49" charset="0"/>
                <a:cs typeface="Courier New" pitchFamily="49" charset="0"/>
              </a:rPr>
              <a:t>.</a:t>
            </a:r>
            <a:r>
              <a:rPr lang="en-US" sz="1200" dirty="0" err="1">
                <a:solidFill>
                  <a:srgbClr val="000088"/>
                </a:solidFill>
                <a:latin typeface="Courier New" pitchFamily="49" charset="0"/>
                <a:cs typeface="Courier New" pitchFamily="49" charset="0"/>
              </a:rPr>
              <a:t>class</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err="1">
                <a:solidFill>
                  <a:srgbClr val="660066"/>
                </a:solidFill>
                <a:latin typeface="Courier New" pitchFamily="49" charset="0"/>
                <a:cs typeface="Courier New" pitchFamily="49" charset="0"/>
              </a:rPr>
              <a:t>PendingIntent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pendingIntent</a:t>
            </a:r>
            <a:r>
              <a:rPr lang="en-US" sz="1200" dirty="0">
                <a:solidFill>
                  <a:srgbClr val="000000"/>
                </a:solidFill>
                <a:latin typeface="Courier New" pitchFamily="49" charset="0"/>
                <a:cs typeface="Courier New" pitchFamily="49" charset="0"/>
              </a:rPr>
              <a:t> </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660066"/>
                </a:solidFill>
                <a:latin typeface="Courier New" pitchFamily="49" charset="0"/>
                <a:cs typeface="Courier New" pitchFamily="49" charset="0"/>
              </a:rPr>
              <a:t>PendingIntent</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getActivity</a:t>
            </a:r>
            <a:r>
              <a:rPr lang="en-US" sz="1200" dirty="0">
                <a:solidFill>
                  <a:srgbClr val="666600"/>
                </a:solidFill>
                <a:latin typeface="Courier New" pitchFamily="49" charset="0"/>
                <a:cs typeface="Courier New" pitchFamily="49" charset="0"/>
              </a:rPr>
              <a:t>(</a:t>
            </a:r>
            <a:r>
              <a:rPr lang="en-US" sz="1200" dirty="0">
                <a:solidFill>
                  <a:srgbClr val="000088"/>
                </a:solidFill>
                <a:latin typeface="Courier New" pitchFamily="49" charset="0"/>
                <a:cs typeface="Courier New" pitchFamily="49" charset="0"/>
              </a:rPr>
              <a:t>this</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0</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notificationIntent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a:solidFill>
                  <a:srgbClr val="006666"/>
                </a:solidFill>
                <a:latin typeface="Courier New" pitchFamily="49" charset="0"/>
                <a:cs typeface="Courier New" pitchFamily="49" charset="0"/>
              </a:rPr>
              <a:t>0</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err="1">
                <a:solidFill>
                  <a:srgbClr val="000000"/>
                </a:solidFill>
                <a:latin typeface="Courier New" pitchFamily="49" charset="0"/>
                <a:cs typeface="Courier New" pitchFamily="49" charset="0"/>
              </a:rPr>
              <a:t>notification</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setLatestEventInfo</a:t>
            </a:r>
            <a:r>
              <a:rPr lang="en-US" sz="1200" dirty="0">
                <a:solidFill>
                  <a:srgbClr val="666600"/>
                </a:solidFill>
                <a:latin typeface="Courier New" pitchFamily="49" charset="0"/>
                <a:cs typeface="Courier New" pitchFamily="49" charset="0"/>
              </a:rPr>
              <a:t>(</a:t>
            </a:r>
            <a:r>
              <a:rPr lang="en-US" sz="1200" dirty="0">
                <a:solidFill>
                  <a:srgbClr val="000088"/>
                </a:solidFill>
                <a:latin typeface="Courier New" pitchFamily="49" charset="0"/>
                <a:cs typeface="Courier New" pitchFamily="49" charset="0"/>
              </a:rPr>
              <a:t>this</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getText</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R</a:t>
            </a:r>
            <a:r>
              <a:rPr lang="en-US" sz="1200" dirty="0" err="1">
                <a:solidFill>
                  <a:srgbClr val="666600"/>
                </a:solidFill>
                <a:latin typeface="Courier New" pitchFamily="49" charset="0"/>
                <a:cs typeface="Courier New" pitchFamily="49" charset="0"/>
              </a:rPr>
              <a:t>.</a:t>
            </a:r>
            <a:r>
              <a:rPr lang="en-US" sz="1200" dirty="0" err="1">
                <a:solidFill>
                  <a:srgbClr val="000088"/>
                </a:solidFill>
                <a:latin typeface="Courier New" pitchFamily="49" charset="0"/>
                <a:cs typeface="Courier New" pitchFamily="49" charset="0"/>
              </a:rPr>
              <a:t>string</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notification_title</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getText</a:t>
            </a:r>
            <a:r>
              <a:rPr lang="en-US" sz="1200" dirty="0">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R</a:t>
            </a:r>
            <a:r>
              <a:rPr lang="en-US" sz="1200" dirty="0" err="1">
                <a:solidFill>
                  <a:srgbClr val="666600"/>
                </a:solidFill>
                <a:latin typeface="Courier New" pitchFamily="49" charset="0"/>
                <a:cs typeface="Courier New" pitchFamily="49" charset="0"/>
              </a:rPr>
              <a:t>.</a:t>
            </a:r>
            <a:r>
              <a:rPr lang="en-US" sz="1200" dirty="0" err="1">
                <a:solidFill>
                  <a:srgbClr val="000088"/>
                </a:solidFill>
                <a:latin typeface="Courier New" pitchFamily="49" charset="0"/>
                <a:cs typeface="Courier New" pitchFamily="49" charset="0"/>
              </a:rPr>
              <a:t>string</a:t>
            </a:r>
            <a:r>
              <a:rPr lang="en-US" sz="1200" dirty="0" err="1">
                <a:solidFill>
                  <a:srgbClr val="6666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notification_message</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t>
            </a:r>
            <a:r>
              <a:rPr lang="en-US" sz="1200" dirty="0" err="1">
                <a:solidFill>
                  <a:srgbClr val="000000"/>
                </a:solidFill>
                <a:latin typeface="Courier New" pitchFamily="49" charset="0"/>
                <a:cs typeface="Courier New" pitchFamily="49" charset="0"/>
              </a:rPr>
              <a:t>pendingIntent</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a:r>
            <a:br>
              <a:rPr lang="en-US" sz="1200" dirty="0">
                <a:solidFill>
                  <a:srgbClr val="000000"/>
                </a:solidFill>
                <a:latin typeface="Courier New" pitchFamily="49" charset="0"/>
                <a:cs typeface="Courier New" pitchFamily="49" charset="0"/>
              </a:rPr>
            </a:br>
            <a:r>
              <a:rPr lang="en-US" sz="1200" dirty="0" err="1">
                <a:solidFill>
                  <a:srgbClr val="000000"/>
                </a:solidFill>
                <a:latin typeface="Courier New" pitchFamily="49" charset="0"/>
                <a:cs typeface="Courier New" pitchFamily="49" charset="0"/>
              </a:rPr>
              <a:t>startForeground</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ONGOING_NOTIFICATION_ID</a:t>
            </a:r>
            <a:r>
              <a:rPr lang="en-US" sz="1200" dirty="0">
                <a:solidFill>
                  <a:srgbClr val="66660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 notification</a:t>
            </a:r>
            <a:r>
              <a:rPr lang="en-US" sz="1200" dirty="0">
                <a:solidFill>
                  <a:srgbClr val="666600"/>
                </a:solidFill>
                <a:latin typeface="Courier New" pitchFamily="49" charset="0"/>
                <a:cs typeface="Courier New" pitchFamily="49" charset="0"/>
              </a:rPr>
              <a:t>);</a:t>
            </a:r>
            <a:r>
              <a:rPr lang="en-US" sz="1100" dirty="0">
                <a:solidFill>
                  <a:prstClr val="black"/>
                </a:solidFill>
                <a:latin typeface="Arial" pitchFamily="34" charset="0"/>
                <a:cs typeface="Arial" pitchFamily="34" charset="0"/>
              </a:rPr>
              <a:t> </a:t>
            </a:r>
            <a:endParaRPr lang="en-US" sz="3200" dirty="0">
              <a:solidFill>
                <a:prstClr val="black"/>
              </a:solidFill>
              <a:latin typeface="Arial" pitchFamily="34" charset="0"/>
              <a:cs typeface="Arial" pitchFamily="34" charset="0"/>
            </a:endParaRPr>
          </a:p>
        </p:txBody>
      </p:sp>
      <p:sp>
        <p:nvSpPr>
          <p:cNvPr id="77826" name="Rectangle 2"/>
          <p:cNvSpPr>
            <a:spLocks noChangeArrowheads="1"/>
          </p:cNvSpPr>
          <p:nvPr/>
        </p:nvSpPr>
        <p:spPr bwMode="auto">
          <a:xfrm>
            <a:off x="2771800" y="4437112"/>
            <a:ext cx="3045706" cy="375693"/>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400" dirty="0">
                <a:solidFill>
                  <a:srgbClr val="000000"/>
                </a:solidFill>
                <a:latin typeface="Courier New" pitchFamily="49" charset="0"/>
                <a:cs typeface="Courier New" pitchFamily="49" charset="0"/>
              </a:rPr>
              <a:t>ONGOING_NOTIFICATION_ID != 0</a:t>
            </a:r>
            <a:r>
              <a:rPr lang="en-US" sz="1200" dirty="0">
                <a:solidFill>
                  <a:prstClr val="black"/>
                </a:solidFill>
                <a:latin typeface="Arial" pitchFamily="34" charset="0"/>
                <a:cs typeface="Arial" pitchFamily="34" charset="0"/>
              </a:rPr>
              <a:t> </a:t>
            </a:r>
            <a:endParaRPr lang="en-US" sz="3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8357677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r>
              <a:rPr lang="ru-RU" dirty="0"/>
              <a:t/>
            </a:r>
            <a:br>
              <a:rPr lang="ru-RU" dirty="0"/>
            </a:br>
            <a:r>
              <a:rPr lang="ru-RU" dirty="0"/>
              <a:t>Уведомление пользователей</a:t>
            </a:r>
            <a:endParaRPr lang="en-US" dirty="0"/>
          </a:p>
        </p:txBody>
      </p:sp>
      <p:sp>
        <p:nvSpPr>
          <p:cNvPr id="3" name="Content Placeholder 2"/>
          <p:cNvSpPr>
            <a:spLocks noGrp="1"/>
          </p:cNvSpPr>
          <p:nvPr>
            <p:ph idx="1"/>
          </p:nvPr>
        </p:nvSpPr>
        <p:spPr/>
        <p:txBody>
          <a:bodyPr/>
          <a:lstStyle/>
          <a:p>
            <a:r>
              <a:rPr lang="en-US" dirty="0">
                <a:hlinkClick r:id="rId2"/>
              </a:rPr>
              <a:t>Toast Notifications</a:t>
            </a:r>
            <a:endParaRPr lang="en-US" dirty="0"/>
          </a:p>
          <a:p>
            <a:pPr lvl="1"/>
            <a:r>
              <a:rPr lang="ru-RU" dirty="0"/>
              <a:t>Текст</a:t>
            </a:r>
          </a:p>
          <a:p>
            <a:r>
              <a:rPr lang="en-US" dirty="0">
                <a:hlinkClick r:id="rId3"/>
              </a:rPr>
              <a:t>Status Bar Notifications</a:t>
            </a:r>
            <a:endParaRPr lang="ru-RU" dirty="0"/>
          </a:p>
          <a:p>
            <a:pPr lvl="1"/>
            <a:r>
              <a:rPr lang="ru-RU" dirty="0"/>
              <a:t>Сообщение</a:t>
            </a:r>
          </a:p>
          <a:p>
            <a:pPr lvl="1"/>
            <a:r>
              <a:rPr lang="ru-RU" dirty="0"/>
              <a:t>Иконка</a:t>
            </a:r>
          </a:p>
          <a:p>
            <a:pPr lvl="1"/>
            <a:r>
              <a:rPr lang="ru-RU" dirty="0"/>
              <a:t>Действие (</a:t>
            </a:r>
            <a:r>
              <a:rPr lang="en-US" dirty="0"/>
              <a:t>intent)</a:t>
            </a:r>
            <a:endParaRPr lang="ru-RU" dirty="0"/>
          </a:p>
          <a:p>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78</a:t>
            </a:fld>
            <a:endParaRPr lang="en-US">
              <a:solidFill>
                <a:prstClr val="black">
                  <a:tint val="75000"/>
                </a:prstClr>
              </a:solidFill>
            </a:endParaRPr>
          </a:p>
        </p:txBody>
      </p:sp>
      <p:pic>
        <p:nvPicPr>
          <p:cNvPr id="79874" name="Picture 2" descr="http://developer.android.com/images/toast.png"/>
          <p:cNvPicPr>
            <a:picLocks noChangeAspect="1" noChangeArrowheads="1"/>
          </p:cNvPicPr>
          <p:nvPr/>
        </p:nvPicPr>
        <p:blipFill>
          <a:blip r:embed="rId4" cstate="print"/>
          <a:srcRect/>
          <a:stretch>
            <a:fillRect/>
          </a:stretch>
        </p:blipFill>
        <p:spPr bwMode="auto">
          <a:xfrm>
            <a:off x="5508104" y="1268760"/>
            <a:ext cx="3190875" cy="2152650"/>
          </a:xfrm>
          <a:prstGeom prst="rect">
            <a:avLst/>
          </a:prstGeom>
          <a:noFill/>
        </p:spPr>
      </p:pic>
      <p:pic>
        <p:nvPicPr>
          <p:cNvPr id="79876" name="Picture 4" descr="http://developer.android.com/images/ui/notifications/notification_drawer.png"/>
          <p:cNvPicPr>
            <a:picLocks noChangeAspect="1" noChangeArrowheads="1"/>
          </p:cNvPicPr>
          <p:nvPr/>
        </p:nvPicPr>
        <p:blipFill>
          <a:blip r:embed="rId5" cstate="print"/>
          <a:srcRect b="50317"/>
          <a:stretch>
            <a:fillRect/>
          </a:stretch>
        </p:blipFill>
        <p:spPr bwMode="auto">
          <a:xfrm>
            <a:off x="5652120" y="3501008"/>
            <a:ext cx="2934909" cy="2592288"/>
          </a:xfrm>
          <a:prstGeom prst="rect">
            <a:avLst/>
          </a:prstGeom>
          <a:noFill/>
        </p:spPr>
      </p:pic>
    </p:spTree>
    <p:extLst>
      <p:ext uri="{BB962C8B-B14F-4D97-AF65-F5344CB8AC3E}">
        <p14:creationId xmlns:p14="http://schemas.microsoft.com/office/powerpoint/2010/main" val="325191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Content Placeholder 4" descr="Android-Activity-Lifecycle.png"/>
          <p:cNvPicPr>
            <a:picLocks noGrp="1" noChangeAspect="1"/>
          </p:cNvPicPr>
          <p:nvPr>
            <p:ph idx="1"/>
          </p:nvPr>
        </p:nvPicPr>
        <p:blipFill>
          <a:blip r:embed="rId2" cstate="print"/>
          <a:srcRect/>
          <a:stretch>
            <a:fillRect/>
          </a:stretch>
        </p:blipFill>
        <p:spPr>
          <a:xfrm>
            <a:off x="1143001" y="857251"/>
            <a:ext cx="3378994" cy="4346972"/>
          </a:xfrm>
        </p:spPr>
      </p:pic>
      <p:sp>
        <p:nvSpPr>
          <p:cNvPr id="4" name="Slide Number Placeholder 3"/>
          <p:cNvSpPr>
            <a:spLocks noGrp="1"/>
          </p:cNvSpPr>
          <p:nvPr>
            <p:ph type="sldNum" sz="quarter" idx="12"/>
          </p:nvPr>
        </p:nvSpPr>
        <p:spPr/>
        <p:txBody>
          <a:bodyPr/>
          <a:lstStyle/>
          <a:p>
            <a:pPr>
              <a:defRPr/>
            </a:pPr>
            <a:fld id="{272D6F34-1B2B-4769-A871-F2FF9C656904}" type="slidenum">
              <a:rPr lang="en-US">
                <a:solidFill>
                  <a:prstClr val="black">
                    <a:tint val="75000"/>
                  </a:prstClr>
                </a:solidFill>
              </a:rPr>
              <a:pPr>
                <a:defRPr/>
              </a:pPr>
              <a:t>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pic>
        <p:nvPicPr>
          <p:cNvPr id="37894" name="Picture 3" descr="D:\SPBSTU\Android\basic-lifecycle.png"/>
          <p:cNvPicPr>
            <a:picLocks noChangeAspect="1" noChangeArrowheads="1"/>
          </p:cNvPicPr>
          <p:nvPr/>
        </p:nvPicPr>
        <p:blipFill>
          <a:blip r:embed="rId3" cstate="print"/>
          <a:srcRect/>
          <a:stretch>
            <a:fillRect/>
          </a:stretch>
        </p:blipFill>
        <p:spPr bwMode="auto">
          <a:xfrm>
            <a:off x="3275411" y="3375423"/>
            <a:ext cx="4502944" cy="2006203"/>
          </a:xfrm>
          <a:prstGeom prst="rect">
            <a:avLst/>
          </a:prstGeom>
          <a:noFill/>
          <a:ln w="9525">
            <a:noFill/>
            <a:miter lim="800000"/>
            <a:headEnd/>
            <a:tailEnd/>
          </a:ln>
        </p:spPr>
      </p:pic>
      <p:sp>
        <p:nvSpPr>
          <p:cNvPr id="37895" name="Title 7"/>
          <p:cNvSpPr>
            <a:spLocks noGrp="1"/>
          </p:cNvSpPr>
          <p:nvPr>
            <p:ph type="title"/>
          </p:nvPr>
        </p:nvSpPr>
        <p:spPr/>
        <p:txBody>
          <a:bodyPr/>
          <a:lstStyle/>
          <a:p>
            <a:pPr eaLnBrk="1" hangingPunct="1"/>
            <a:endParaRPr lang="en-US"/>
          </a:p>
        </p:txBody>
      </p:sp>
      <p:pic>
        <p:nvPicPr>
          <p:cNvPr id="37896" name="Content Placeholder 6" descr="basic-lifecycle-savestate.png"/>
          <p:cNvPicPr>
            <a:picLocks noChangeAspect="1"/>
          </p:cNvPicPr>
          <p:nvPr/>
        </p:nvPicPr>
        <p:blipFill>
          <a:blip r:embed="rId4" cstate="print"/>
          <a:srcRect/>
          <a:stretch>
            <a:fillRect/>
          </a:stretch>
        </p:blipFill>
        <p:spPr bwMode="auto">
          <a:xfrm>
            <a:off x="4301730" y="1214439"/>
            <a:ext cx="3492103" cy="1660922"/>
          </a:xfrm>
          <a:prstGeom prst="rect">
            <a:avLst/>
          </a:prstGeom>
          <a:noFill/>
          <a:ln w="9525">
            <a:noFill/>
            <a:miter lim="800000"/>
            <a:headEnd/>
            <a:tailEnd/>
          </a:ln>
        </p:spPr>
      </p:pic>
    </p:spTree>
    <p:extLst>
      <p:ext uri="{BB962C8B-B14F-4D97-AF65-F5344CB8AC3E}">
        <p14:creationId xmlns:p14="http://schemas.microsoft.com/office/powerpoint/2010/main" val="417412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 предыдущих лекциях...</a:t>
            </a:r>
            <a:endParaRPr lang="en-US" dirty="0"/>
          </a:p>
        </p:txBody>
      </p:sp>
      <p:sp>
        <p:nvSpPr>
          <p:cNvPr id="9" name="Text Placeholder 8"/>
          <p:cNvSpPr>
            <a:spLocks noGrp="1"/>
          </p:cNvSpPr>
          <p:nvPr>
            <p:ph type="body" idx="1"/>
          </p:nvPr>
        </p:nvSpPr>
        <p:spPr/>
        <p:txBody>
          <a:bodyPr/>
          <a:lstStyle/>
          <a:p>
            <a:r>
              <a:rPr lang="en-US" dirty="0"/>
              <a:t>Explicit Intent</a:t>
            </a:r>
          </a:p>
        </p:txBody>
      </p:sp>
      <p:sp>
        <p:nvSpPr>
          <p:cNvPr id="10" name="Content Placeholder 9"/>
          <p:cNvSpPr>
            <a:spLocks noGrp="1"/>
          </p:cNvSpPr>
          <p:nvPr>
            <p:ph sz="half" idx="2"/>
          </p:nvPr>
        </p:nvSpPr>
        <p:spPr/>
        <p:txBody>
          <a:bodyPr/>
          <a:lstStyle/>
          <a:p>
            <a:r>
              <a:rPr lang="en-US" dirty="0"/>
              <a:t>Component</a:t>
            </a:r>
          </a:p>
          <a:p>
            <a:pPr>
              <a:buNone/>
            </a:pPr>
            <a:endParaRPr lang="en-US" dirty="0"/>
          </a:p>
          <a:p>
            <a:endParaRPr lang="en-US" dirty="0"/>
          </a:p>
          <a:p>
            <a:endParaRPr lang="en-US" dirty="0"/>
          </a:p>
          <a:p>
            <a:r>
              <a:rPr lang="en-US" dirty="0"/>
              <a:t>Extras</a:t>
            </a:r>
            <a:endParaRPr lang="ru-RU" dirty="0"/>
          </a:p>
          <a:p>
            <a:r>
              <a:rPr lang="en-US" dirty="0"/>
              <a:t>Flags</a:t>
            </a:r>
          </a:p>
          <a:p>
            <a:pPr marL="257175" lvl="1" indent="-257175">
              <a:buFont typeface="Arial" charset="0"/>
              <a:buChar char="•"/>
            </a:pPr>
            <a:endParaRPr lang="ru-RU" dirty="0"/>
          </a:p>
          <a:p>
            <a:endParaRPr lang="en-US" dirty="0"/>
          </a:p>
        </p:txBody>
      </p:sp>
      <p:sp>
        <p:nvSpPr>
          <p:cNvPr id="11" name="Text Placeholder 10"/>
          <p:cNvSpPr>
            <a:spLocks noGrp="1"/>
          </p:cNvSpPr>
          <p:nvPr>
            <p:ph type="body" sz="quarter" idx="3"/>
          </p:nvPr>
        </p:nvSpPr>
        <p:spPr/>
        <p:txBody>
          <a:bodyPr/>
          <a:lstStyle/>
          <a:p>
            <a:r>
              <a:rPr lang="en-US" dirty="0"/>
              <a:t>Implicit intent</a:t>
            </a:r>
          </a:p>
        </p:txBody>
      </p:sp>
      <p:sp>
        <p:nvSpPr>
          <p:cNvPr id="12" name="Content Placeholder 11"/>
          <p:cNvSpPr>
            <a:spLocks noGrp="1"/>
          </p:cNvSpPr>
          <p:nvPr>
            <p:ph sz="quarter" idx="4"/>
          </p:nvPr>
        </p:nvSpPr>
        <p:spPr/>
        <p:txBody>
          <a:bodyPr/>
          <a:lstStyle/>
          <a:p>
            <a:r>
              <a:rPr lang="en-US" dirty="0"/>
              <a:t>Action</a:t>
            </a:r>
            <a:endParaRPr lang="ru-RU" dirty="0"/>
          </a:p>
          <a:p>
            <a:r>
              <a:rPr lang="en-US" dirty="0"/>
              <a:t>Data</a:t>
            </a:r>
            <a:endParaRPr lang="ru-RU" dirty="0"/>
          </a:p>
          <a:p>
            <a:r>
              <a:rPr lang="en-US" dirty="0"/>
              <a:t>Category</a:t>
            </a:r>
          </a:p>
          <a:p>
            <a:endParaRPr lang="en-US" dirty="0"/>
          </a:p>
          <a:p>
            <a:r>
              <a:rPr lang="en-US" dirty="0"/>
              <a:t>Extras</a:t>
            </a:r>
            <a:endParaRPr lang="ru-RU" dirty="0"/>
          </a:p>
          <a:p>
            <a:r>
              <a:rPr lang="en-US" dirty="0"/>
              <a:t>Flags</a:t>
            </a:r>
          </a:p>
          <a:p>
            <a:endParaRPr lang="en-US" dirty="0"/>
          </a:p>
        </p:txBody>
      </p:sp>
      <p:sp>
        <p:nvSpPr>
          <p:cNvPr id="4" name="Date Placeholder 3"/>
          <p:cNvSpPr>
            <a:spLocks noGrp="1"/>
          </p:cNvSpPr>
          <p:nvPr>
            <p:ph type="dt" sz="half" idx="10"/>
          </p:nvPr>
        </p:nvSpPr>
        <p:spPr/>
        <p:txBody>
          <a:bodyPr/>
          <a:lstStyle/>
          <a:p>
            <a:pPr>
              <a:defRPr/>
            </a:pPr>
            <a:r>
              <a:rPr lang="ru-RU" smtClean="0">
                <a:solidFill>
                  <a:prstClr val="black">
                    <a:tint val="75000"/>
                  </a:prstClr>
                </a:solidFill>
              </a:rPr>
              <a:t>06.12.2018</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p>
            <a:pPr>
              <a:defRPr/>
            </a:pPr>
            <a:fld id="{F45BBBC6-597F-4216-A902-13F21A61EAB6}" type="slidenum">
              <a:rPr lang="en-US" smtClean="0">
                <a:solidFill>
                  <a:prstClr val="black">
                    <a:tint val="75000"/>
                  </a:prstClr>
                </a:solidFill>
              </a:rPr>
              <a:pPr>
                <a:defRPr/>
              </a:pPr>
              <a:t>9</a:t>
            </a:fld>
            <a:endParaRPr lang="en-US">
              <a:solidFill>
                <a:prstClr val="black">
                  <a:tint val="75000"/>
                </a:prstClr>
              </a:solidFill>
            </a:endParaRPr>
          </a:p>
        </p:txBody>
      </p:sp>
    </p:spTree>
    <p:extLst>
      <p:ext uri="{BB962C8B-B14F-4D97-AF65-F5344CB8AC3E}">
        <p14:creationId xmlns:p14="http://schemas.microsoft.com/office/powerpoint/2010/main" val="2979989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1485</Words>
  <Application>Microsoft Office PowerPoint</Application>
  <PresentationFormat>On-screen Show (4:3)</PresentationFormat>
  <Paragraphs>587</Paragraphs>
  <Slides>78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78</vt:i4>
      </vt:variant>
    </vt:vector>
  </HeadingPairs>
  <TitlesOfParts>
    <vt:vector size="86" baseType="lpstr">
      <vt:lpstr>Arial</vt:lpstr>
      <vt:lpstr>Calibri</vt:lpstr>
      <vt:lpstr>Consolas</vt:lpstr>
      <vt:lpstr>Courier New</vt:lpstr>
      <vt:lpstr>Roboto</vt:lpstr>
      <vt:lpstr>Roboto Mono</vt:lpstr>
      <vt:lpstr>Office Theme</vt:lpstr>
      <vt:lpstr>3_Office Theme</vt:lpstr>
      <vt:lpstr>Проектирование мобильных приложений</vt:lpstr>
      <vt:lpstr>PowerPoint Presentation</vt:lpstr>
      <vt:lpstr>В предыдущих лекциях...</vt:lpstr>
      <vt:lpstr>В предыдущих лекциях...</vt:lpstr>
      <vt:lpstr>В предыдущих лекциях...</vt:lpstr>
      <vt:lpstr>PowerPoint Presentation</vt:lpstr>
      <vt:lpstr>В предыдущих лекциях...</vt:lpstr>
      <vt:lpstr>PowerPoint Presentation</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Broadcast Receivers</vt:lpstr>
      <vt:lpstr>Broadcast Receivers: Basics</vt:lpstr>
      <vt:lpstr>Broadcast Receivers: Basics</vt:lpstr>
      <vt:lpstr>Broadcast Receivers: Отправка (методы класса Context)</vt:lpstr>
      <vt:lpstr>BroadcastReceiver Пример</vt:lpstr>
      <vt:lpstr>Broadcast Receivers: Регистрация</vt:lpstr>
      <vt:lpstr>Порядок доставки Broadcast</vt:lpstr>
      <vt:lpstr>Регистрация: &lt;receiver&gt;</vt:lpstr>
      <vt:lpstr> Ordered broadcasts: приоритет</vt:lpstr>
      <vt:lpstr>Регистрация: Context.registerReceiver</vt:lpstr>
      <vt:lpstr>*Ограничения на Implicit Broadcasts (API 26+, Android 8.0)</vt:lpstr>
      <vt:lpstr>Broadcast внутри приложения</vt:lpstr>
      <vt:lpstr>Android permissions</vt:lpstr>
      <vt:lpstr>Protection levels (1)</vt:lpstr>
      <vt:lpstr>Protection levels (2)</vt:lpstr>
      <vt:lpstr>Пример runtime permission request </vt:lpstr>
      <vt:lpstr>Пример install time permission request </vt:lpstr>
      <vt:lpstr>Permission Group</vt:lpstr>
      <vt:lpstr>Ограничения на Dangerous permissions (API 23+)</vt:lpstr>
      <vt:lpstr>Пример запроса Dangerous permissions (API 23+) </vt:lpstr>
      <vt:lpstr>Пример обработки разрешения Dangerous permissions (API 23+) </vt:lpstr>
      <vt:lpstr>Ограничение доступа к компоненту приложения</vt:lpstr>
      <vt:lpstr>Объявление новых Permission и Permission Group</vt:lpstr>
      <vt:lpstr>Services</vt:lpstr>
      <vt:lpstr>Service Определение</vt:lpstr>
      <vt:lpstr>Service Основные типы</vt:lpstr>
      <vt:lpstr>Service Основные типы</vt:lpstr>
      <vt:lpstr>Service Базовый класс</vt:lpstr>
      <vt:lpstr>Service Объявление в AndroidManifest</vt:lpstr>
      <vt:lpstr>Started (aka unbound) service</vt:lpstr>
      <vt:lpstr>Started service Жизненный цикл</vt:lpstr>
      <vt:lpstr>Методы жизненного цикла started сервиса</vt:lpstr>
      <vt:lpstr>Started service Пример</vt:lpstr>
      <vt:lpstr>Started service Запуск сервиса (1)</vt:lpstr>
      <vt:lpstr>Started service Запуск сервиса (2)</vt:lpstr>
      <vt:lpstr>Started service: onStartCommand Возвращаемое значение</vt:lpstr>
      <vt:lpstr>Started service: onStartCommand Аргументы</vt:lpstr>
      <vt:lpstr>Started service Остановка сервиса</vt:lpstr>
      <vt:lpstr>Started service Однопоточный Intent сервис</vt:lpstr>
      <vt:lpstr>PowerPoint Presentation</vt:lpstr>
      <vt:lpstr>Bound service</vt:lpstr>
      <vt:lpstr>Bound service  Жизненный цикл</vt:lpstr>
      <vt:lpstr>Bound service: пример</vt:lpstr>
      <vt:lpstr>Подключение к Bound сервису Context::bindService</vt:lpstr>
      <vt:lpstr>Подключение к Bound сервису Пример (клиент)</vt:lpstr>
      <vt:lpstr>Подключение к Bound сервису (ОС)</vt:lpstr>
      <vt:lpstr>Отключение от Bound сервиса Context::unbindService</vt:lpstr>
      <vt:lpstr>Отключение от Bound сервиса Пример (клиент)</vt:lpstr>
      <vt:lpstr>Отключение от Bound сервиса (ОС)</vt:lpstr>
      <vt:lpstr>IBinder интерфейс</vt:lpstr>
      <vt:lpstr>IBinder интерфейс</vt:lpstr>
      <vt:lpstr>Локальный сервис: Binder (сервис)</vt:lpstr>
      <vt:lpstr>Локальный сервис: Binder (клиент)</vt:lpstr>
      <vt:lpstr>Messenger (сервис)</vt:lpstr>
      <vt:lpstr>PowerPoint Presentation</vt:lpstr>
      <vt:lpstr>Messenger (клиент)</vt:lpstr>
      <vt:lpstr>PowerPoint Presentation</vt:lpstr>
      <vt:lpstr>AIDL IBinder</vt:lpstr>
      <vt:lpstr>Bound &amp; Started сервисы</vt:lpstr>
      <vt:lpstr>Bound &amp; Started сервисы</vt:lpstr>
      <vt:lpstr>Best practices Foreground сервисы</vt:lpstr>
      <vt:lpstr>Foreground сервис Пример</vt:lpstr>
      <vt:lpstr>Best practices Уведомление пользователей</vt:lpstr>
    </vt:vector>
  </TitlesOfParts>
  <Company>Motorola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qnf863</dc:creator>
  <cp:lastModifiedBy>Kuznetcov Andrei</cp:lastModifiedBy>
  <cp:revision>404</cp:revision>
  <dcterms:created xsi:type="dcterms:W3CDTF">2013-02-16T18:16:47Z</dcterms:created>
  <dcterms:modified xsi:type="dcterms:W3CDTF">2018-12-12T21:57:51Z</dcterms:modified>
</cp:coreProperties>
</file>