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7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484" r:id="rId18"/>
    <p:sldId id="501" r:id="rId19"/>
    <p:sldId id="502" r:id="rId20"/>
    <p:sldId id="503" r:id="rId21"/>
    <p:sldId id="504" r:id="rId22"/>
    <p:sldId id="544" r:id="rId23"/>
    <p:sldId id="505" r:id="rId24"/>
    <p:sldId id="506" r:id="rId25"/>
    <p:sldId id="543" r:id="rId26"/>
    <p:sldId id="507" r:id="rId27"/>
    <p:sldId id="508" r:id="rId28"/>
    <p:sldId id="545" r:id="rId29"/>
    <p:sldId id="510" r:id="rId30"/>
    <p:sldId id="574" r:id="rId31"/>
    <p:sldId id="547" r:id="rId32"/>
    <p:sldId id="548" r:id="rId33"/>
    <p:sldId id="511" r:id="rId34"/>
    <p:sldId id="575" r:id="rId35"/>
    <p:sldId id="549" r:id="rId36"/>
    <p:sldId id="512" r:id="rId37"/>
    <p:sldId id="515" r:id="rId38"/>
    <p:sldId id="513" r:id="rId39"/>
    <p:sldId id="516" r:id="rId40"/>
    <p:sldId id="514" r:id="rId41"/>
    <p:sldId id="546" r:id="rId42"/>
    <p:sldId id="509" r:id="rId43"/>
    <p:sldId id="576" r:id="rId44"/>
    <p:sldId id="517" r:id="rId45"/>
    <p:sldId id="573" r:id="rId46"/>
    <p:sldId id="518" r:id="rId47"/>
    <p:sldId id="519" r:id="rId48"/>
    <p:sldId id="550" r:id="rId49"/>
    <p:sldId id="572" r:id="rId50"/>
    <p:sldId id="520" r:id="rId51"/>
    <p:sldId id="521" r:id="rId52"/>
    <p:sldId id="568" r:id="rId53"/>
    <p:sldId id="551" r:id="rId54"/>
    <p:sldId id="556" r:id="rId55"/>
    <p:sldId id="557" r:id="rId56"/>
    <p:sldId id="578" r:id="rId57"/>
    <p:sldId id="558" r:id="rId58"/>
    <p:sldId id="552" r:id="rId59"/>
    <p:sldId id="577" r:id="rId60"/>
    <p:sldId id="553" r:id="rId61"/>
    <p:sldId id="559" r:id="rId62"/>
    <p:sldId id="554" r:id="rId63"/>
    <p:sldId id="555" r:id="rId64"/>
    <p:sldId id="560" r:id="rId65"/>
    <p:sldId id="561" r:id="rId66"/>
    <p:sldId id="563" r:id="rId67"/>
    <p:sldId id="562" r:id="rId68"/>
    <p:sldId id="564" r:id="rId69"/>
    <p:sldId id="565" r:id="rId70"/>
    <p:sldId id="566" r:id="rId71"/>
    <p:sldId id="567" r:id="rId7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>
      <p:cViewPr varScale="1">
        <p:scale>
          <a:sx n="70" d="100"/>
          <a:sy n="70" d="100"/>
        </p:scale>
        <p:origin x="8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0E5EE9-F66B-467A-9536-B454E7F4FB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eveloper.android.com/guide/practices/responsiven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content/Intent#standard-broadcast-action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providers/content-provider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android/content/ContentValues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Provider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Builder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ContentUri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android/database/Curs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Str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7" Type="http://schemas.openxmlformats.org/officeDocument/2006/relationships/hyperlink" Target="http://developer.android.com/reference/java/lang/Short.html" TargetMode="External"/><Relationship Id="rId2" Type="http://schemas.openxmlformats.org/officeDocument/2006/relationships/hyperlink" Target="http://developer.android.com/reference/android/content/ContentResolv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Float.html" TargetMode="External"/><Relationship Id="rId5" Type="http://schemas.openxmlformats.org/officeDocument/2006/relationships/hyperlink" Target="http://developer.android.com/reference/java/lang/Integer.html" TargetMode="External"/><Relationship Id="rId4" Type="http://schemas.openxmlformats.org/officeDocument/2006/relationships/hyperlink" Target="http://developer.android.com/reference/java/lang/Byt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Values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java/lang/String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net/Uri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net/Uri.html" TargetMode="External"/><Relationship Id="rId2" Type="http://schemas.openxmlformats.org/officeDocument/2006/relationships/hyperlink" Target="http://developer.android.com/reference/java/lang/String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path-permission-element.html" TargetMode="External"/><Relationship Id="rId2" Type="http://schemas.openxmlformats.org/officeDocument/2006/relationships/hyperlink" Target="http://developer.android.com/guide/topics/manifest/provider-el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guide/topics/manifest/uses-permission-element.html" TargetMode="External"/><Relationship Id="rId4" Type="http://schemas.openxmlformats.org/officeDocument/2006/relationships/hyperlink" Target="http://developer.android.com/guide/topics/manifest/grant-uri-permission-element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path-permission-element.html" TargetMode="External"/><Relationship Id="rId2" Type="http://schemas.openxmlformats.org/officeDocument/2006/relationships/hyperlink" Target="http://developer.android.com/guide/topics/manifest/provider-elem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manifest/grant-uri-permission-element.html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providers/content-provider-creating" TargetMode="External"/><Relationship Id="rId2" Type="http://schemas.openxmlformats.org/officeDocument/2006/relationships/hyperlink" Target="https://developer.android.com/guide/topics/providers/content-provider-basic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providers/content-provider-basics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grepcode.com/file_/repository.grepcode.com/java/ext/com.google.android/android/4.0.1_r1/android/provider/UserDictionary.java/?v=sour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ntProvider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providers/document-provider.html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provider/DocumentsProvider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images/providers/storage_dataflow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ntProvider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provider/DocumentsContract.Document.html" TargetMode="External"/><Relationship Id="rId2" Type="http://schemas.openxmlformats.org/officeDocument/2006/relationships/hyperlink" Target="http://developer.android.com/guide/topics/providers/document-provi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provider/DocumentsContract.Roo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Проектирование мобильных </a:t>
            </a:r>
            <a:r>
              <a:rPr lang="ru-RU" altLang="ru-RU" dirty="0" smtClean="0"/>
              <a:t>приложений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742357"/>
            <a:ext cx="6624736" cy="766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Android: Content 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38569" y="4281695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developer.android.com/guide/topics/providers/content-providers</a:t>
            </a:r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Foreground process</a:t>
            </a:r>
            <a:endParaRPr lang="ru-RU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Visible process</a:t>
            </a:r>
            <a:endParaRPr lang="ru-RU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Service process</a:t>
            </a:r>
            <a:endParaRPr lang="ru-RU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Background process</a:t>
            </a:r>
            <a:endParaRPr lang="ru-RU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Empty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Do not block the UI thread</a:t>
            </a:r>
            <a:endParaRPr lang="ru-RU" dirty="0"/>
          </a:p>
          <a:p>
            <a:pPr marL="685800" lvl="1" indent="-385763"/>
            <a:r>
              <a:rPr lang="en-US" dirty="0"/>
              <a:t>"</a:t>
            </a:r>
            <a:r>
              <a:rPr lang="en-US" dirty="0">
                <a:hlinkClick r:id="rId2"/>
              </a:rPr>
              <a:t>application not responding</a:t>
            </a:r>
            <a:r>
              <a:rPr lang="en-US" dirty="0"/>
              <a:t>" (ANR) dialog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Do not access the Android UI toolkit from outside the UI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http://developer.android.com/images/anr.png"/>
          <p:cNvPicPr>
            <a:picLocks noChangeAspect="1" noChangeArrowheads="1"/>
          </p:cNvPicPr>
          <p:nvPr/>
        </p:nvPicPr>
        <p:blipFill>
          <a:blip r:embed="rId3" cstate="print"/>
          <a:srcRect l="11587" t="7294" r="11679" b="8820"/>
          <a:stretch>
            <a:fillRect/>
          </a:stretch>
        </p:blipFill>
        <p:spPr bwMode="auto">
          <a:xfrm>
            <a:off x="1169622" y="3915054"/>
            <a:ext cx="2322258" cy="1242138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9892" y="3907965"/>
            <a:ext cx="4374486" cy="12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63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pic>
        <p:nvPicPr>
          <p:cNvPr id="93186" name="Picture 2" descr="http://developer.android.com/images/fundamentals/diagram_multitaskin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00803" y="2571574"/>
            <a:ext cx="4428494" cy="2366124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06.12.2018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2" descr="http://developer.android.com/images/components/recents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74278" y="2057400"/>
            <a:ext cx="1910755" cy="339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38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06.12.2018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7346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670" y="1916832"/>
            <a:ext cx="5994666" cy="3457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92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06.12.2018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026" name="Picture 2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3659" y="1808821"/>
            <a:ext cx="1375223" cy="3674492"/>
          </a:xfrm>
          <a:prstGeom prst="rect">
            <a:avLst/>
          </a:prstGeom>
          <a:noFill/>
        </p:spPr>
      </p:pic>
      <p:pic>
        <p:nvPicPr>
          <p:cNvPr id="1028" name="Picture 4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b="47340"/>
          <a:stretch>
            <a:fillRect/>
          </a:stretch>
        </p:blipFill>
        <p:spPr bwMode="auto">
          <a:xfrm>
            <a:off x="3221850" y="1862826"/>
            <a:ext cx="2592288" cy="3647471"/>
          </a:xfrm>
          <a:prstGeom prst="rect">
            <a:avLst/>
          </a:prstGeom>
          <a:noFill/>
        </p:spPr>
      </p:pic>
      <p:pic>
        <p:nvPicPr>
          <p:cNvPr id="1030" name="Picture 6" descr="http://developer.android.com/images/fragment_lifecycle.png"/>
          <p:cNvPicPr>
            <a:picLocks noChangeAspect="1" noChangeArrowheads="1"/>
          </p:cNvPicPr>
          <p:nvPr/>
        </p:nvPicPr>
        <p:blipFill>
          <a:blip r:embed="rId2" cstate="print"/>
          <a:srcRect t="44627"/>
          <a:stretch>
            <a:fillRect/>
          </a:stretch>
        </p:blipFill>
        <p:spPr bwMode="auto">
          <a:xfrm>
            <a:off x="5328084" y="1754814"/>
            <a:ext cx="2672916" cy="3954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6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2540199"/>
            <a:ext cx="4286250" cy="2636044"/>
          </a:xfrm>
        </p:spPr>
      </p:pic>
      <p:sp>
        <p:nvSpPr>
          <p:cNvPr id="5" name="TextBox 4"/>
          <p:cNvSpPr txBox="1"/>
          <p:nvPr/>
        </p:nvSpPr>
        <p:spPr>
          <a:xfrm>
            <a:off x="6715125" y="4431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70%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715125" y="3686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20%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715125" y="29409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10%</a:t>
            </a:r>
            <a:endParaRPr lang="ru-RU" dirty="0"/>
          </a:p>
        </p:txBody>
      </p:sp>
      <p:sp>
        <p:nvSpPr>
          <p:cNvPr id="8" name="Left Brace 7"/>
          <p:cNvSpPr/>
          <p:nvPr/>
        </p:nvSpPr>
        <p:spPr>
          <a:xfrm>
            <a:off x="2072171" y="2540199"/>
            <a:ext cx="188071" cy="1422835"/>
          </a:xfrm>
          <a:prstGeom prst="leftBrace">
            <a:avLst>
              <a:gd name="adj1" fmla="val 53789"/>
              <a:gd name="adj2" fmla="val 2556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82441" y="2594682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Instrumented</a:t>
            </a:r>
          </a:p>
          <a:p>
            <a:r>
              <a:rPr lang="en-US" dirty="0" smtClean="0"/>
              <a:t>(device/emulator)</a:t>
            </a:r>
            <a:endParaRPr lang="ru-RU" dirty="0"/>
          </a:p>
        </p:txBody>
      </p:sp>
      <p:sp>
        <p:nvSpPr>
          <p:cNvPr id="10" name="Left Brace 9"/>
          <p:cNvSpPr/>
          <p:nvPr/>
        </p:nvSpPr>
        <p:spPr>
          <a:xfrm>
            <a:off x="2294262" y="3340298"/>
            <a:ext cx="182294" cy="1422835"/>
          </a:xfrm>
          <a:prstGeom prst="leftBrace">
            <a:avLst>
              <a:gd name="adj1" fmla="val 71129"/>
              <a:gd name="adj2" fmla="val 730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286456" y="423946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JVM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06.12.2018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  <a:r>
              <a:rPr lang="ru-RU" dirty="0"/>
              <a:t>: </a:t>
            </a:r>
            <a:r>
              <a:rPr lang="en-US" dirty="0"/>
              <a:t>Basics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pub-sub pattern</a:t>
            </a:r>
          </a:p>
          <a:p>
            <a:pPr lvl="1"/>
            <a:r>
              <a:rPr lang="en-US" b="1" dirty="0" smtClean="0"/>
              <a:t>Publish/Subscribe</a:t>
            </a:r>
          </a:p>
          <a:p>
            <a:r>
              <a:rPr lang="en-US" b="1" dirty="0" smtClean="0"/>
              <a:t>Android </a:t>
            </a:r>
            <a:r>
              <a:rPr lang="ru-RU" b="1" dirty="0" smtClean="0"/>
              <a:t>посылает </a:t>
            </a:r>
            <a:r>
              <a:rPr lang="en-US" b="1" dirty="0" smtClean="0"/>
              <a:t>Broadcast</a:t>
            </a:r>
            <a:r>
              <a:rPr lang="ru-RU" b="1" dirty="0" smtClean="0"/>
              <a:t>:</a:t>
            </a:r>
            <a:endParaRPr lang="en-US" b="1" dirty="0" smtClean="0"/>
          </a:p>
          <a:p>
            <a:pPr lvl="1"/>
            <a:r>
              <a:rPr lang="en-US" b="1" dirty="0" smtClean="0"/>
              <a:t>ACTION_POWER_CONNECTED</a:t>
            </a:r>
          </a:p>
          <a:p>
            <a:pPr lvl="1"/>
            <a:r>
              <a:rPr lang="en-US" b="1" dirty="0" smtClean="0"/>
              <a:t>ACTION_TIMEZONE_CHANGED</a:t>
            </a:r>
          </a:p>
          <a:p>
            <a:pPr lvl="1"/>
            <a:r>
              <a:rPr lang="en-US" sz="2400" b="1" dirty="0" smtClean="0">
                <a:hlinkClick r:id="rId2"/>
              </a:rPr>
              <a:t>https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developer.android.com/reference/android/content/Intent#standard-broadcast-actions</a:t>
            </a:r>
            <a:r>
              <a:rPr lang="ru-RU" b="1" dirty="0" smtClean="0"/>
              <a:t> – и т.п.</a:t>
            </a:r>
          </a:p>
          <a:p>
            <a:r>
              <a:rPr lang="ru-RU" b="1" dirty="0" smtClean="0"/>
              <a:t>Приложение может:</a:t>
            </a:r>
          </a:p>
          <a:p>
            <a:pPr lvl="1"/>
            <a:r>
              <a:rPr lang="ru-RU" b="1" dirty="0" smtClean="0"/>
              <a:t>Получать </a:t>
            </a:r>
            <a:r>
              <a:rPr lang="en-US" b="1" dirty="0" smtClean="0"/>
              <a:t>Broadcast</a:t>
            </a:r>
          </a:p>
          <a:p>
            <a:pPr lvl="1"/>
            <a:r>
              <a:rPr lang="ru-RU" b="1" dirty="0" smtClean="0"/>
              <a:t>Посылать </a:t>
            </a:r>
            <a:r>
              <a:rPr lang="en-US" b="1" dirty="0"/>
              <a:t>Broadcast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ru-RU" dirty="0" smtClean="0"/>
              <a:t>типа сервисов</a:t>
            </a:r>
          </a:p>
          <a:p>
            <a:pPr lvl="1"/>
            <a:r>
              <a:rPr lang="en-US" dirty="0" smtClean="0"/>
              <a:t>Started</a:t>
            </a:r>
            <a:endParaRPr lang="ru-RU" dirty="0" smtClean="0"/>
          </a:p>
          <a:p>
            <a:pPr lvl="2"/>
            <a:r>
              <a:rPr lang="en-US" dirty="0" err="1" smtClean="0">
                <a:hlinkClick r:id="rId2"/>
              </a:rPr>
              <a:t>startService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lvl="2"/>
            <a:r>
              <a:rPr lang="ru-RU" dirty="0" smtClean="0"/>
              <a:t>Сервис  должен сам себя остановить</a:t>
            </a:r>
          </a:p>
          <a:p>
            <a:pPr lvl="2"/>
            <a:r>
              <a:rPr lang="en-US" dirty="0" smtClean="0"/>
              <a:t>Non-IPC</a:t>
            </a:r>
            <a:endParaRPr lang="ru-RU" dirty="0" smtClean="0"/>
          </a:p>
          <a:p>
            <a:pPr lvl="1"/>
            <a:r>
              <a:rPr lang="en-US" dirty="0" smtClean="0"/>
              <a:t>Bound</a:t>
            </a:r>
            <a:endParaRPr lang="ru-RU" dirty="0" smtClean="0"/>
          </a:p>
          <a:p>
            <a:pPr lvl="2"/>
            <a:r>
              <a:rPr lang="en-US" dirty="0" smtClean="0"/>
              <a:t> </a:t>
            </a:r>
            <a:r>
              <a:rPr lang="en-US" dirty="0" err="1" smtClean="0">
                <a:hlinkClick r:id="rId2"/>
              </a:rPr>
              <a:t>bindService</a:t>
            </a:r>
            <a:r>
              <a:rPr lang="en-US" dirty="0" smtClean="0">
                <a:hlinkClick r:id="rId2"/>
              </a:rPr>
              <a:t>()</a:t>
            </a:r>
            <a:endParaRPr lang="ru-RU" dirty="0" smtClean="0"/>
          </a:p>
          <a:p>
            <a:pPr lvl="2"/>
            <a:r>
              <a:rPr lang="ru-RU" dirty="0" smtClean="0"/>
              <a:t>Будет остановлен, когда больше нет клиентов</a:t>
            </a:r>
          </a:p>
          <a:p>
            <a:pPr lvl="2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8850" name="Picture 2" descr="http://developer.android.com/images/service_lifecyc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983" y="1268760"/>
            <a:ext cx="3705225" cy="4829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568" y="5085184"/>
            <a:ext cx="8460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http://developer.android.com/guide/topics/providers/content-providers.html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85889" y="844153"/>
            <a:ext cx="6399610" cy="5123260"/>
          </a:xfrm>
        </p:spPr>
      </p:pic>
    </p:spTree>
    <p:extLst>
      <p:ext uri="{BB962C8B-B14F-4D97-AF65-F5344CB8AC3E}">
        <p14:creationId xmlns:p14="http://schemas.microsoft.com/office/powerpoint/2010/main" val="119921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Стандартный интерфейс для предоставления структурированных данных из одного приложения в другое</a:t>
            </a:r>
          </a:p>
          <a:p>
            <a:pPr lvl="1"/>
            <a:r>
              <a:rPr lang="en-US" dirty="0" smtClean="0"/>
              <a:t>Secure IPC</a:t>
            </a:r>
          </a:p>
          <a:p>
            <a:pPr lvl="1"/>
            <a:r>
              <a:rPr lang="ru-RU" dirty="0" smtClean="0"/>
              <a:t>Может иметь собственный </a:t>
            </a:r>
            <a:r>
              <a:rPr lang="en-US" dirty="0" smtClean="0"/>
              <a:t>UI</a:t>
            </a:r>
          </a:p>
          <a:p>
            <a:r>
              <a:rPr lang="ru-RU" dirty="0" smtClean="0"/>
              <a:t>Встроенные провайдеры:</a:t>
            </a:r>
          </a:p>
          <a:p>
            <a:pPr lvl="1"/>
            <a:r>
              <a:rPr lang="en-US" dirty="0" smtClean="0"/>
              <a:t>Calendar, Contacts, Media Store, User Dictionary,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&amp; Resolver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Клиент работает с </a:t>
            </a:r>
            <a:r>
              <a:rPr lang="en-US" dirty="0" smtClean="0"/>
              <a:t>Content Resolver</a:t>
            </a:r>
            <a:endParaRPr lang="ru-RU" dirty="0" smtClean="0"/>
          </a:p>
          <a:p>
            <a:pPr lvl="1"/>
            <a:r>
              <a:rPr lang="en-US" dirty="0" err="1" smtClean="0"/>
              <a:t>android.content.ContentResolver</a:t>
            </a:r>
            <a:endParaRPr lang="en-US" dirty="0" smtClean="0"/>
          </a:p>
          <a:p>
            <a:r>
              <a:rPr lang="en-US" dirty="0" smtClean="0"/>
              <a:t>Content Resolver </a:t>
            </a:r>
            <a:r>
              <a:rPr lang="ru-RU" dirty="0" smtClean="0"/>
              <a:t>работает с </a:t>
            </a:r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Provider’</a:t>
            </a:r>
            <a:r>
              <a:rPr lang="ru-RU" dirty="0" smtClean="0"/>
              <a:t>ом</a:t>
            </a:r>
            <a:endParaRPr lang="en-US" dirty="0" smtClean="0"/>
          </a:p>
          <a:p>
            <a:pPr lvl="1"/>
            <a:r>
              <a:rPr lang="en-US" dirty="0" smtClean="0"/>
              <a:t>… extends </a:t>
            </a:r>
            <a:r>
              <a:rPr lang="en-US" dirty="0" err="1" smtClean="0"/>
              <a:t>android.content.ContentProvider</a:t>
            </a:r>
            <a:endParaRPr lang="ru-RU" dirty="0" smtClean="0"/>
          </a:p>
          <a:p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Provider</a:t>
            </a:r>
            <a:r>
              <a:rPr lang="ru-RU" dirty="0" smtClean="0"/>
              <a:t> получает запросы от клиента, обрабатывает и возвращает результат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"CRUD" (create, retrieve, update, and delete)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 Resolver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Content Provider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22" name="Left-Right Arrow 21"/>
          <p:cNvSpPr/>
          <p:nvPr/>
        </p:nvSpPr>
        <p:spPr>
          <a:xfrm>
            <a:off x="3275856" y="2636912"/>
            <a:ext cx="1296144" cy="504056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Provider </a:t>
            </a:r>
            <a:r>
              <a:rPr lang="ru-RU" dirty="0" smtClean="0"/>
              <a:t>представляет данные в виде набора таблиц</a:t>
            </a:r>
            <a:endParaRPr lang="en-US" dirty="0" smtClean="0"/>
          </a:p>
          <a:p>
            <a:pPr lvl="1"/>
            <a:r>
              <a:rPr lang="ru-RU" dirty="0" smtClean="0"/>
              <a:t>Аналогично РБД</a:t>
            </a:r>
            <a:r>
              <a:rPr lang="en-US" dirty="0" smtClean="0"/>
              <a:t> 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31640" y="3717032"/>
          <a:ext cx="6192687" cy="1608360"/>
        </p:xfrm>
        <a:graphic>
          <a:graphicData uri="http://schemas.openxmlformats.org/drawingml/2006/table">
            <a:tbl>
              <a:tblPr/>
              <a:tblGrid>
                <a:gridCol w="1890576"/>
                <a:gridCol w="1083930"/>
                <a:gridCol w="1562877"/>
                <a:gridCol w="983100"/>
                <a:gridCol w="672204"/>
              </a:tblGrid>
              <a:tr h="613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word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app 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locale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FFFFFF"/>
                          </a:solidFill>
                        </a:rPr>
                        <a:t>_ID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61368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mapreduce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user1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100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en_US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1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442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precompiler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user14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200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fr_FR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2</a:t>
                      </a:r>
                    </a:p>
                  </a:txBody>
                  <a:tcPr marL="114300" marR="114300" marT="38100" marB="381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&amp; Resolver</a:t>
            </a:r>
            <a:br>
              <a:rPr lang="en-US" dirty="0" smtClean="0"/>
            </a:br>
            <a:r>
              <a:rPr lang="ru-RU" dirty="0" smtClean="0"/>
              <a:t>Основные методы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Cursor</a:t>
            </a:r>
            <a:r>
              <a:rPr lang="en-US" dirty="0" smtClean="0"/>
              <a:t> query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projection,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sortOrder</a:t>
            </a:r>
            <a:r>
              <a:rPr lang="en-US" dirty="0" smtClean="0"/>
              <a:t>)</a:t>
            </a:r>
          </a:p>
          <a:p>
            <a:r>
              <a:rPr lang="it-IT" dirty="0" smtClean="0">
                <a:hlinkClick r:id="rId3"/>
              </a:rPr>
              <a:t>Uri</a:t>
            </a:r>
            <a:r>
              <a:rPr lang="it-IT" dirty="0" smtClean="0"/>
              <a:t> insert (</a:t>
            </a:r>
            <a:r>
              <a:rPr lang="it-IT" dirty="0" smtClean="0">
                <a:hlinkClick r:id="rId3"/>
              </a:rPr>
              <a:t>Uri</a:t>
            </a:r>
            <a:r>
              <a:rPr lang="it-IT" dirty="0" smtClean="0"/>
              <a:t> uri, </a:t>
            </a:r>
            <a:r>
              <a:rPr lang="it-IT" dirty="0" smtClean="0">
                <a:hlinkClick r:id="rId5"/>
              </a:rPr>
              <a:t>ContentValues</a:t>
            </a:r>
            <a:r>
              <a:rPr lang="it-IT" dirty="0" smtClean="0"/>
              <a:t> values)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update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 </a:t>
            </a:r>
            <a:r>
              <a:rPr lang="en-US" dirty="0" err="1" smtClean="0">
                <a:hlinkClick r:id="rId5"/>
              </a:rPr>
              <a:t>ContentValues</a:t>
            </a:r>
            <a:r>
              <a:rPr lang="en-US" dirty="0" smtClean="0"/>
              <a:t> values,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 delete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getType</a:t>
            </a:r>
            <a:r>
              <a:rPr lang="en-US" dirty="0" smtClean="0"/>
              <a:t> 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returns the MIME type of data in the content provider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&amp; Resolver</a:t>
            </a:r>
            <a:r>
              <a:rPr lang="ru-RU" dirty="0" smtClean="0"/>
              <a:t> (1)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 умолчанию все компоненты работают в </a:t>
            </a:r>
            <a:r>
              <a:rPr lang="en-US" dirty="0" smtClean="0"/>
              <a:t>UI-Thread </a:t>
            </a:r>
            <a:r>
              <a:rPr lang="ru-RU" dirty="0" smtClean="0"/>
              <a:t>процесса, в котором они определены</a:t>
            </a:r>
            <a:r>
              <a:rPr lang="en-US" dirty="0" smtClean="0"/>
              <a:t>, </a:t>
            </a:r>
            <a:r>
              <a:rPr lang="ru-RU" dirty="0" smtClean="0"/>
              <a:t>кроме </a:t>
            </a:r>
            <a:r>
              <a:rPr lang="en-US" dirty="0" smtClean="0"/>
              <a:t>Content</a:t>
            </a:r>
            <a:r>
              <a:rPr lang="ru-RU" dirty="0" smtClean="0"/>
              <a:t> </a:t>
            </a:r>
            <a:r>
              <a:rPr lang="en-US" dirty="0" smtClean="0"/>
              <a:t>Provider</a:t>
            </a:r>
            <a:r>
              <a:rPr lang="ru-RU" dirty="0" smtClean="0"/>
              <a:t>*</a:t>
            </a:r>
          </a:p>
          <a:p>
            <a:r>
              <a:rPr lang="ru-RU" dirty="0" smtClean="0"/>
              <a:t>Разработчик провайдера предоставляет вспомогательные классы (</a:t>
            </a:r>
            <a:r>
              <a:rPr lang="en-US" dirty="0" smtClean="0"/>
              <a:t>Contract)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67544" y="5445224"/>
            <a:ext cx="8424936" cy="523220"/>
          </a:xfrm>
          <a:prstGeom prst="rect">
            <a:avLst/>
          </a:prstGeom>
          <a:solidFill>
            <a:srgbClr val="F9F9F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query()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insert()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delete()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update()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, and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getType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Roboto"/>
                <a:cs typeface="Arial" pitchFamily="34" charset="0"/>
              </a:rPr>
              <a:t>—are called from a pool of threads in the content provider's process, not the UI thread for the process.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 Query</a:t>
            </a:r>
            <a:r>
              <a:rPr lang="ru-RU" dirty="0" smtClean="0"/>
              <a:t> </a:t>
            </a:r>
            <a:r>
              <a:rPr lang="en-US" dirty="0" smtClean="0"/>
              <a:t>&amp;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1268760"/>
            <a:ext cx="8534388" cy="145291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query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The content URI of the words 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mProjection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The columns to return for each 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mSortOrder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// The sort order for the returned rows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6" y="3068960"/>
          <a:ext cx="8424933" cy="2953500"/>
        </p:xfrm>
        <a:graphic>
          <a:graphicData uri="http://schemas.openxmlformats.org/drawingml/2006/table">
            <a:tbl>
              <a:tblPr/>
              <a:tblGrid>
                <a:gridCol w="2808311"/>
                <a:gridCol w="2808311"/>
                <a:gridCol w="2808311"/>
              </a:tblGrid>
              <a:tr h="3537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smtClean="0"/>
                        <a:t>Uri </a:t>
                      </a:r>
                      <a:endParaRPr lang="en-US" sz="1400" dirty="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FROM </a:t>
                      </a:r>
                      <a:r>
                        <a:rPr lang="en-US" sz="1400" i="1"/>
                        <a:t>table_name</a:t>
                      </a:r>
                      <a:endParaRPr lang="en-US" sz="140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Uri maps to the table in the </a:t>
                      </a:r>
                      <a:r>
                        <a:rPr lang="en-US" sz="1400" dirty="0" smtClean="0"/>
                        <a:t>provider named</a:t>
                      </a:r>
                      <a:r>
                        <a:rPr lang="en-US" sz="1400" dirty="0"/>
                        <a:t> </a:t>
                      </a:r>
                      <a:r>
                        <a:rPr lang="en-US" sz="1400" i="1" dirty="0" err="1"/>
                        <a:t>table_name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878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projection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/>
                        <a:t>col,col,col,...</a:t>
                      </a:r>
                      <a:endParaRPr lang="en-US" sz="140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projection is an array of columns that should be included for each row retrieved.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28674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selection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WHERE </a:t>
                      </a:r>
                      <a:r>
                        <a:rPr lang="en-US" sz="1400" i="1" dirty="0" err="1"/>
                        <a:t>col</a:t>
                      </a:r>
                      <a:r>
                        <a:rPr lang="en-US" sz="1400" dirty="0"/>
                        <a:t> =</a:t>
                      </a:r>
                      <a:r>
                        <a:rPr lang="en-US" sz="1400" i="1" dirty="0"/>
                        <a:t>value</a:t>
                      </a:r>
                      <a:endParaRPr lang="en-US" sz="1400" dirty="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selection specifies the criteria for selecting rows.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54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selectionArgs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(No exact equivalent. Selection arguments </a:t>
                      </a:r>
                      <a:r>
                        <a:rPr lang="en-US" sz="1400" dirty="0" smtClean="0"/>
                        <a:t>replace ?</a:t>
                      </a:r>
                      <a:r>
                        <a:rPr lang="en-US" sz="1400" dirty="0"/>
                        <a:t> placeholders in the selection clause.)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/>
                    </a:p>
                  </a:txBody>
                  <a:tcPr marL="43158" marR="43158" marT="21579" marB="2157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2080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sortOrder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ORDER BY</a:t>
                      </a:r>
                      <a:r>
                        <a:rPr lang="en-US" sz="1400" i="1"/>
                        <a:t>col,col,...</a:t>
                      </a:r>
                      <a:endParaRPr lang="en-US" sz="1400"/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/>
                        <a:t>sortOrder</a:t>
                      </a:r>
                      <a:r>
                        <a:rPr lang="en-US" sz="1400" dirty="0"/>
                        <a:t> specifies the order in which rows appear in the </a:t>
                      </a:r>
                      <a:r>
                        <a:rPr lang="en-US" sz="1400" dirty="0" smtClean="0"/>
                        <a:t>returned </a:t>
                      </a:r>
                      <a:r>
                        <a:rPr lang="en-US" sz="1400" u="none" strike="noStrike" dirty="0" smtClean="0">
                          <a:solidFill>
                            <a:srgbClr val="258AAF"/>
                          </a:solidFill>
                          <a:hlinkClick r:id="rId2"/>
                        </a:rPr>
                        <a:t>Cursor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53947" marR="53947" marT="17982" marB="1798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en-US" dirty="0" smtClean="0"/>
              <a:t>URI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URI= scheme://host:port/path</a:t>
            </a:r>
          </a:p>
          <a:p>
            <a:pPr lvl="1"/>
            <a:r>
              <a:rPr lang="en-US" dirty="0" smtClean="0"/>
              <a:t>URI </a:t>
            </a:r>
            <a:r>
              <a:rPr lang="en-US" i="1" dirty="0" smtClean="0"/>
              <a:t>authority = </a:t>
            </a:r>
            <a:r>
              <a:rPr lang="en-US" dirty="0" err="1" smtClean="0"/>
              <a:t>host:port</a:t>
            </a:r>
            <a:endParaRPr lang="en-US" dirty="0" smtClean="0"/>
          </a:p>
          <a:p>
            <a:r>
              <a:rPr lang="en-US" dirty="0" smtClean="0"/>
              <a:t>URI authority</a:t>
            </a:r>
            <a:r>
              <a:rPr lang="ru-RU" dirty="0" smtClean="0"/>
              <a:t> идентифицирует провайдера</a:t>
            </a:r>
          </a:p>
          <a:p>
            <a:pPr lvl="1"/>
            <a:r>
              <a:rPr lang="en-US" dirty="0" smtClean="0"/>
              <a:t>content://user_dictionary/</a:t>
            </a:r>
          </a:p>
          <a:p>
            <a:r>
              <a:rPr lang="en-US" dirty="0" smtClean="0"/>
              <a:t>URI</a:t>
            </a:r>
            <a:r>
              <a:rPr lang="ru-RU" dirty="0" smtClean="0"/>
              <a:t> </a:t>
            </a:r>
            <a:r>
              <a:rPr lang="en-US" dirty="0" smtClean="0"/>
              <a:t>path </a:t>
            </a:r>
            <a:r>
              <a:rPr lang="ru-RU" dirty="0" smtClean="0"/>
              <a:t>идентифицирует</a:t>
            </a:r>
            <a:endParaRPr lang="en-US" dirty="0" smtClean="0"/>
          </a:p>
          <a:p>
            <a:pPr lvl="1"/>
            <a:r>
              <a:rPr lang="ru-RU" dirty="0" smtClean="0"/>
              <a:t>Таблицу</a:t>
            </a:r>
          </a:p>
          <a:p>
            <a:pPr lvl="2"/>
            <a:r>
              <a:rPr lang="en-US" dirty="0" smtClean="0"/>
              <a:t>content://user_dictionary/words</a:t>
            </a:r>
          </a:p>
          <a:p>
            <a:pPr lvl="1"/>
            <a:r>
              <a:rPr lang="ru-RU" dirty="0" smtClean="0"/>
              <a:t>Строку в таблице</a:t>
            </a:r>
          </a:p>
          <a:p>
            <a:pPr lvl="2"/>
            <a:r>
              <a:rPr lang="en-US" dirty="0" smtClean="0"/>
              <a:t>content://user_dictionary/words/4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</a:t>
            </a:r>
            <a:r>
              <a:rPr lang="ru-RU" dirty="0" smtClean="0"/>
              <a:t>: </a:t>
            </a:r>
            <a:r>
              <a:rPr lang="en-US" dirty="0" smtClean="0"/>
              <a:t>URI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Замечание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работы с </a:t>
            </a:r>
            <a:r>
              <a:rPr lang="en-US" dirty="0" smtClean="0"/>
              <a:t>URI </a:t>
            </a:r>
            <a:r>
              <a:rPr lang="ru-RU" dirty="0" smtClean="0"/>
              <a:t>есть вспомогательные классы:</a:t>
            </a:r>
          </a:p>
          <a:p>
            <a:pPr lvl="1"/>
            <a:r>
              <a:rPr lang="en-US" dirty="0" smtClean="0">
                <a:hlinkClick r:id="rId2"/>
              </a:rPr>
              <a:t>Uri</a:t>
            </a:r>
            <a:endParaRPr lang="ru-RU" dirty="0" smtClean="0"/>
          </a:p>
          <a:p>
            <a:pPr lvl="1"/>
            <a:r>
              <a:rPr lang="en-US" dirty="0" err="1" smtClean="0">
                <a:hlinkClick r:id="rId3"/>
              </a:rPr>
              <a:t>Uri.Builder</a:t>
            </a:r>
            <a:endParaRPr lang="ru-RU" dirty="0" smtClean="0"/>
          </a:p>
          <a:p>
            <a:pPr lvl="1"/>
            <a:r>
              <a:rPr lang="en-US" dirty="0" err="1" smtClean="0">
                <a:hlinkClick r:id="rId4"/>
              </a:rPr>
              <a:t>ContentUris</a:t>
            </a:r>
            <a:endParaRPr lang="ru-RU" dirty="0" smtClean="0"/>
          </a:p>
          <a:p>
            <a:pPr lvl="2"/>
            <a:r>
              <a:rPr lang="en-US" dirty="0" smtClean="0"/>
              <a:t>Uri </a:t>
            </a:r>
            <a:r>
              <a:rPr lang="en-US" dirty="0" err="1" smtClean="0"/>
              <a:t>singleUri</a:t>
            </a:r>
            <a:r>
              <a:rPr lang="en-US" dirty="0" smtClean="0"/>
              <a:t> = </a:t>
            </a:r>
            <a:r>
              <a:rPr lang="en-US" dirty="0" err="1" smtClean="0"/>
              <a:t>ContentUris.withAppendedId</a:t>
            </a:r>
            <a:r>
              <a:rPr lang="en-US" dirty="0" smtClean="0"/>
              <a:t>(UserDictionary.Words.CONTENT_URI,4);</a:t>
            </a:r>
            <a:endParaRPr lang="ru-RU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(provider)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141277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 </a:t>
            </a:r>
            <a:r>
              <a:rPr lang="en-US" dirty="0" smtClean="0">
                <a:hlinkClick r:id="rId2"/>
              </a:rPr>
              <a:t>Cursor</a:t>
            </a:r>
            <a:r>
              <a:rPr lang="en-US" dirty="0" smtClean="0"/>
              <a:t> </a:t>
            </a:r>
            <a:r>
              <a:rPr lang="en-US" b="1" dirty="0" smtClean="0"/>
              <a:t>query 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projection,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sortOrder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CancellationSignal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cancellationSigna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79512" y="2371110"/>
            <a:ext cx="653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Roboto"/>
              </a:rPr>
              <a:t>Implement this to handle query requests from </a:t>
            </a:r>
            <a:r>
              <a:rPr lang="en-US" dirty="0" smtClean="0">
                <a:solidFill>
                  <a:srgbClr val="212121"/>
                </a:solidFill>
                <a:latin typeface="Roboto"/>
              </a:rPr>
              <a:t>clients</a:t>
            </a:r>
            <a:endParaRPr lang="en-US" dirty="0">
              <a:solidFill>
                <a:srgbClr val="212121"/>
              </a:solidFill>
              <a:latin typeface="Roboto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Roboto"/>
              </a:rPr>
              <a:t>[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CancellationSignal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cancellationSigna</a:t>
            </a:r>
            <a:r>
              <a:rPr lang="en-US" dirty="0" smtClean="0">
                <a:solidFill>
                  <a:srgbClr val="212121"/>
                </a:solidFill>
                <a:latin typeface="Roboto"/>
              </a:rPr>
              <a:t>] 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добавлен в </a:t>
            </a:r>
            <a:r>
              <a:rPr lang="en-US" dirty="0" smtClean="0">
                <a:solidFill>
                  <a:srgbClr val="212121"/>
                </a:solidFill>
                <a:latin typeface="Roboto"/>
              </a:rPr>
              <a:t>API 16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Activities</a:t>
            </a:r>
          </a:p>
          <a:p>
            <a:pPr>
              <a:defRPr/>
            </a:pPr>
            <a:r>
              <a:rPr lang="en-US" dirty="0"/>
              <a:t>Services</a:t>
            </a:r>
          </a:p>
          <a:p>
            <a:pPr>
              <a:defRPr/>
            </a:pPr>
            <a:r>
              <a:rPr lang="en-US" dirty="0"/>
              <a:t>Content Providers</a:t>
            </a:r>
          </a:p>
          <a:p>
            <a:pPr>
              <a:defRPr/>
            </a:pPr>
            <a:r>
              <a:rPr lang="en-US" dirty="0"/>
              <a:t>Broadcast Receivers</a:t>
            </a:r>
          </a:p>
          <a:p>
            <a:pPr>
              <a:defRPr/>
            </a:pPr>
            <a:r>
              <a:rPr lang="en-US" dirty="0"/>
              <a:t>Intents</a:t>
            </a:r>
          </a:p>
          <a:p>
            <a:pPr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(resolver)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141277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final </a:t>
            </a:r>
            <a:r>
              <a:rPr lang="en-US" dirty="0" smtClean="0">
                <a:hlinkClick r:id="rId2"/>
              </a:rPr>
              <a:t>Cursor</a:t>
            </a:r>
            <a:r>
              <a:rPr lang="en-US" dirty="0" smtClean="0"/>
              <a:t> </a:t>
            </a:r>
            <a:r>
              <a:rPr lang="en-US" b="1" dirty="0" smtClean="0"/>
              <a:t>query 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projection,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sortOrder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CancellationSignal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cancellationSigna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395536" y="2132856"/>
            <a:ext cx="8055090" cy="145291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().query</a:t>
            </a: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UserDictionary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4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CONTENT_URI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mProjection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Which columns to return.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WHERE clause.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lang="en-US" sz="1400" dirty="0" err="1" smtClean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WHERE clause value substitution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People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NAME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ASC"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Sort order.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6552" y="3670866"/>
            <a:ext cx="8063880" cy="265324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A "projection" defines the columns that will be returned for each 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mProjection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_ID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Contract class constant for the _ID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Contract class constant for the word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Contract class constant for the locale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};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Defines a string to contain the selection clause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UserDictionary</a:t>
            </a:r>
            <a:r>
              <a:rPr lang="en-US" sz="12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Words</a:t>
            </a:r>
            <a:r>
              <a:rPr lang="en-US" sz="1200" dirty="0" err="1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WORD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 = ?"</a:t>
            </a:r>
            <a:r>
              <a:rPr lang="en-US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Arial" pitchFamily="34" charset="0"/>
              </a:rPr>
              <a:t>// Initializes an array to contain selection arguments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Arial" pitchFamily="34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mSelectionArgs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Arial" pitchFamily="34" charset="0"/>
              </a:rPr>
              <a:t>“Search"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};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android.database.Cursor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interface provides random read-write access to the result set returned by a database query.</a:t>
            </a:r>
          </a:p>
          <a:p>
            <a:r>
              <a:rPr lang="ru-RU" dirty="0" smtClean="0"/>
              <a:t>Некоторые методы:</a:t>
            </a:r>
          </a:p>
          <a:p>
            <a:pPr lvl="1"/>
            <a:r>
              <a:rPr lang="en-US" dirty="0" smtClean="0"/>
              <a:t>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getColumnCount</a:t>
            </a:r>
            <a:r>
              <a:rPr lang="en-US" dirty="0" smtClean="0"/>
              <a:t> ()</a:t>
            </a:r>
          </a:p>
          <a:p>
            <a:pPr lvl="1"/>
            <a:r>
              <a:rPr lang="en-US" dirty="0" smtClean="0">
                <a:hlinkClick r:id="rId2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getColumnNames</a:t>
            </a:r>
            <a:r>
              <a:rPr lang="en-US" dirty="0" smtClean="0"/>
              <a:t> ()</a:t>
            </a:r>
          </a:p>
          <a:p>
            <a:pPr lvl="1"/>
            <a:r>
              <a:rPr lang="en-US" dirty="0" smtClean="0"/>
              <a:t>double </a:t>
            </a:r>
            <a:r>
              <a:rPr lang="en-US" dirty="0" err="1" smtClean="0"/>
              <a:t>getDouble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 </a:t>
            </a:r>
            <a:r>
              <a:rPr lang="en-US" dirty="0" err="1" smtClean="0"/>
              <a:t>getString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getType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columnIndex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moveToNext</a:t>
            </a:r>
            <a:r>
              <a:rPr lang="en-US" dirty="0" smtClean="0"/>
              <a:t> 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moveToFirst</a:t>
            </a:r>
            <a:r>
              <a:rPr lang="en-US" dirty="0" smtClean="0"/>
              <a:t> ()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requery</a:t>
            </a:r>
            <a:r>
              <a:rPr lang="en-US" dirty="0" smtClean="0"/>
              <a:t> ()</a:t>
            </a:r>
          </a:p>
          <a:p>
            <a:pPr lvl="1"/>
            <a:r>
              <a:rPr lang="en-US" dirty="0" smtClean="0"/>
              <a:t>void close 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Отображение данных с помощью адаптера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17890" y="1628800"/>
            <a:ext cx="8646598" cy="403823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Defines a list of columns to retrieve from the Cursor and load into an output 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mWordListColumns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Contract class constant containing the word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Contract class constant containing the locale column 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Defines a list of View IDs that will receive the Cursor columns for each row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mWordListItems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dictWord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Creates a new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SimpleCursorAdapter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mCursorAdapter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SimpleCursorAdapter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getApplicationContext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application's Context object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wordlistrow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 layout in XML for one row in the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ListView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      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result from the query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mWordListColumns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 string array of column names in the cursor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mWordListItems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An integer array of view IDs in the row layout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            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Flags (usually none are needed)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Sets the adapter for the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ListView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mWordList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mCursorAdapter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(provider)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3528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public abstract </a:t>
            </a:r>
            <a:r>
              <a:rPr lang="fr-FR" dirty="0" smtClean="0">
                <a:hlinkClick r:id="rId2"/>
              </a:rPr>
              <a:t>Uri</a:t>
            </a:r>
            <a:r>
              <a:rPr lang="fr-FR" dirty="0" smtClean="0"/>
              <a:t> </a:t>
            </a:r>
            <a:r>
              <a:rPr lang="fr-FR" b="1" dirty="0" smtClean="0"/>
              <a:t>insert </a:t>
            </a: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Uri</a:t>
            </a:r>
            <a:r>
              <a:rPr lang="fr-FR" dirty="0" smtClean="0"/>
              <a:t> </a:t>
            </a:r>
            <a:r>
              <a:rPr lang="fr-FR" dirty="0" err="1" smtClean="0"/>
              <a:t>uri</a:t>
            </a:r>
            <a:r>
              <a:rPr lang="fr-FR" dirty="0" smtClean="0"/>
              <a:t>, </a:t>
            </a:r>
            <a:r>
              <a:rPr lang="fr-FR" dirty="0" err="1" smtClean="0">
                <a:hlinkClick r:id="rId3"/>
              </a:rPr>
              <a:t>ContentValues</a:t>
            </a:r>
            <a:r>
              <a:rPr lang="fr-FR" dirty="0" smtClean="0"/>
              <a:t> values)</a:t>
            </a:r>
            <a:endParaRPr lang="fr-FR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4685" y="1847890"/>
            <a:ext cx="850211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Implement this to handle requests to insert a new row.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(resolver)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69" name="Rectangle 1"/>
          <p:cNvSpPr>
            <a:spLocks noChangeArrowheads="1"/>
          </p:cNvSpPr>
          <p:nvPr/>
        </p:nvSpPr>
        <p:spPr bwMode="auto">
          <a:xfrm>
            <a:off x="98024" y="2996952"/>
            <a:ext cx="9010480" cy="237624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APP_ID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example.user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en_US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"insert"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FREQUENCY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"100"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mNewValues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  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values to insert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3528" y="141277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public final </a:t>
            </a:r>
            <a:r>
              <a:rPr lang="fr-FR" dirty="0" smtClean="0">
                <a:hlinkClick r:id="rId2"/>
              </a:rPr>
              <a:t>Uri</a:t>
            </a:r>
            <a:r>
              <a:rPr lang="fr-FR" dirty="0" smtClean="0"/>
              <a:t> </a:t>
            </a:r>
            <a:r>
              <a:rPr lang="fr-FR" b="1" dirty="0" smtClean="0"/>
              <a:t>insert </a:t>
            </a:r>
            <a:r>
              <a:rPr lang="fr-FR" dirty="0" smtClean="0"/>
              <a:t>(</a:t>
            </a:r>
            <a:r>
              <a:rPr lang="fr-FR" dirty="0" smtClean="0">
                <a:hlinkClick r:id="rId2"/>
              </a:rPr>
              <a:t>Uri</a:t>
            </a:r>
            <a:r>
              <a:rPr lang="fr-FR" dirty="0" smtClean="0"/>
              <a:t> </a:t>
            </a:r>
            <a:r>
              <a:rPr lang="fr-FR" dirty="0" err="1" smtClean="0"/>
              <a:t>uri</a:t>
            </a:r>
            <a:r>
              <a:rPr lang="fr-FR" dirty="0" smtClean="0"/>
              <a:t>, </a:t>
            </a:r>
            <a:r>
              <a:rPr lang="fr-FR" dirty="0" err="1" smtClean="0">
                <a:hlinkClick r:id="rId3"/>
              </a:rPr>
              <a:t>ContentValues</a:t>
            </a:r>
            <a:r>
              <a:rPr lang="fr-FR" dirty="0" smtClean="0"/>
              <a:t> values)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415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android</a:t>
            </a:r>
            <a:r>
              <a:rPr lang="ru-RU" smtClean="0"/>
              <a:t>.</a:t>
            </a:r>
            <a:r>
              <a:rPr lang="en-US" smtClean="0"/>
              <a:t>content</a:t>
            </a:r>
            <a:r>
              <a:rPr lang="ru-RU" smtClean="0"/>
              <a:t>.</a:t>
            </a:r>
            <a:r>
              <a:rPr lang="en-US" smtClean="0"/>
              <a:t>ContentValues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is used to store a set of values that the </a:t>
            </a:r>
            <a:r>
              <a:rPr lang="en-US" dirty="0" err="1" smtClean="0">
                <a:hlinkClick r:id="rId2"/>
              </a:rPr>
              <a:t>ContentResolver</a:t>
            </a:r>
            <a:r>
              <a:rPr lang="en-US" dirty="0" smtClean="0"/>
              <a:t> can process.</a:t>
            </a:r>
            <a:endParaRPr lang="ru-RU" dirty="0" smtClean="0"/>
          </a:p>
          <a:p>
            <a:r>
              <a:rPr lang="ru-RU" dirty="0" smtClean="0"/>
              <a:t>Некоторые методы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4"/>
              </a:rPr>
              <a:t>Byte</a:t>
            </a:r>
            <a:r>
              <a:rPr lang="en-US" dirty="0" smtClean="0"/>
              <a:t> value)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5"/>
              </a:rPr>
              <a:t>Integer</a:t>
            </a:r>
            <a:r>
              <a:rPr lang="en-US" dirty="0" smtClean="0"/>
              <a:t> value)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6"/>
              </a:rPr>
              <a:t>Float</a:t>
            </a:r>
            <a:r>
              <a:rPr lang="en-US" dirty="0" smtClean="0"/>
              <a:t> value)</a:t>
            </a:r>
          </a:p>
          <a:p>
            <a:pPr lvl="1"/>
            <a:r>
              <a:rPr lang="en-US" dirty="0" smtClean="0"/>
              <a:t>void put (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key, </a:t>
            </a:r>
            <a:r>
              <a:rPr lang="en-US" dirty="0" smtClean="0">
                <a:hlinkClick r:id="rId7"/>
              </a:rPr>
              <a:t>Short</a:t>
            </a:r>
            <a:r>
              <a:rPr lang="en-US" dirty="0" smtClean="0"/>
              <a:t> value)</a:t>
            </a:r>
          </a:p>
          <a:p>
            <a:pPr lvl="1"/>
            <a:r>
              <a:rPr lang="ru-RU" dirty="0" smtClean="0"/>
              <a:t>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update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err="1" smtClean="0">
                <a:hlinkClick r:id="rId3"/>
              </a:rPr>
              <a:t>ContentValues</a:t>
            </a:r>
            <a:r>
              <a:rPr lang="en-US" dirty="0" smtClean="0"/>
              <a:t> values, 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51520" y="2660719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this to handle requests to update one or more rows.</a:t>
            </a:r>
          </a:p>
          <a:p>
            <a:r>
              <a:rPr lang="en-US" dirty="0" smtClean="0"/>
              <a:t>The implementation should update all rows matching the selection to set the columns according to the provided values map.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(resolver)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728767" y="1840198"/>
            <a:ext cx="7947689" cy="446912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mUpdateValues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selection criteria for the rows you want to 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"LIKE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"en_%"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a variable to contain the number of updated 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mRowsUpdated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/*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 * Sets the updated value and updates the selected words.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 */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mUpdateValues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putNull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LOCALE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mRowsUpdated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mUpdateValues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columns to 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 to select 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 to compare 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6" y="1054477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final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update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err="1" smtClean="0">
                <a:hlinkClick r:id="rId3"/>
              </a:rPr>
              <a:t>ContentValues</a:t>
            </a:r>
            <a:r>
              <a:rPr lang="en-US" dirty="0" smtClean="0"/>
              <a:t> values, </a:t>
            </a:r>
            <a:r>
              <a:rPr lang="en-US" dirty="0" smtClean="0">
                <a:hlinkClick r:id="rId4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4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delete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3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56957" y="206084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this to handle requests to delete one or more rows.</a:t>
            </a:r>
          </a:p>
          <a:p>
            <a:r>
              <a:rPr lang="en-US" dirty="0" smtClean="0"/>
              <a:t>The implementation should apply the selection clause when performing deletion, allowing the operation to affect multiple rows in a directory.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(resolver)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final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b="1" dirty="0" smtClean="0"/>
              <a:t>delete 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, </a:t>
            </a:r>
            <a:r>
              <a:rPr lang="en-US" dirty="0" smtClean="0">
                <a:hlinkClick r:id="rId3"/>
              </a:rPr>
              <a:t>String</a:t>
            </a:r>
            <a:r>
              <a:rPr lang="en-US" dirty="0" smtClean="0"/>
              <a:t> selection, </a:t>
            </a:r>
            <a:r>
              <a:rPr lang="en-US" dirty="0" smtClean="0">
                <a:hlinkClick r:id="rId3"/>
              </a:rPr>
              <a:t>String[]</a:t>
            </a:r>
            <a:r>
              <a:rPr lang="en-US" dirty="0" smtClean="0"/>
              <a:t> </a:t>
            </a:r>
            <a:r>
              <a:rPr lang="en-US" dirty="0" err="1" smtClean="0"/>
              <a:t>selectionArgs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63489" name="Rectangle 1"/>
          <p:cNvSpPr>
            <a:spLocks noChangeArrowheads="1"/>
          </p:cNvSpPr>
          <p:nvPr/>
        </p:nvSpPr>
        <p:spPr bwMode="auto">
          <a:xfrm>
            <a:off x="611560" y="2204864"/>
            <a:ext cx="7947689" cy="339190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selection criteria for the rows you want to delete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APP_ID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 LIKE ?"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[]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"user"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Defines a variable to contain the number of rows 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Deletes the words that match the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 to select 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 to compare 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84861" y="2057401"/>
            <a:ext cx="3774281" cy="3394472"/>
          </a:xfrm>
        </p:spPr>
      </p:pic>
    </p:spTree>
    <p:extLst>
      <p:ext uri="{BB962C8B-B14F-4D97-AF65-F5344CB8AC3E}">
        <p14:creationId xmlns:p14="http://schemas.microsoft.com/office/powerpoint/2010/main" val="29280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getType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847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abstract </a:t>
            </a:r>
            <a:r>
              <a:rPr lang="en-US" dirty="0" smtClean="0">
                <a:hlinkClick r:id="rId2"/>
              </a:rPr>
              <a:t>String</a:t>
            </a:r>
            <a:r>
              <a:rPr lang="en-US" dirty="0" smtClean="0"/>
              <a:t> </a:t>
            </a:r>
            <a:r>
              <a:rPr lang="en-US" b="1" dirty="0" err="1" smtClean="0"/>
              <a:t>getType</a:t>
            </a:r>
            <a:r>
              <a:rPr lang="en-US" b="1" dirty="0" smtClean="0"/>
              <a:t> 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Uri</a:t>
            </a:r>
            <a:r>
              <a:rPr lang="en-US" dirty="0" smtClean="0"/>
              <a:t> </a:t>
            </a:r>
            <a:r>
              <a:rPr lang="en-US" dirty="0" err="1" smtClean="0"/>
              <a:t>uri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395536" y="2204864"/>
            <a:ext cx="84969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Implement this to handle requests for the MIME type of the data at the given URI. The returned MIME type should start with </a:t>
            </a:r>
            <a:r>
              <a:rPr lang="en-US" b="1" dirty="0" err="1" smtClean="0"/>
              <a:t>vnd.android.cursor.item</a:t>
            </a:r>
            <a:r>
              <a:rPr lang="en-US" dirty="0" smtClean="0"/>
              <a:t> for a single record, or </a:t>
            </a:r>
            <a:r>
              <a:rPr lang="en-US" b="1" dirty="0" err="1" smtClean="0"/>
              <a:t>vnd.android.cursor.dir</a:t>
            </a:r>
            <a:r>
              <a:rPr lang="en-US" dirty="0" smtClean="0"/>
              <a:t> for multiple items.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i="1" dirty="0" smtClean="0"/>
              <a:t>subtype</a:t>
            </a:r>
            <a:r>
              <a:rPr lang="en-US" dirty="0" smtClean="0"/>
              <a:t> is provider-specific.</a:t>
            </a:r>
          </a:p>
          <a:p>
            <a:endParaRPr lang="en-US" dirty="0" smtClean="0"/>
          </a:p>
          <a:p>
            <a:r>
              <a:rPr lang="en-US" dirty="0" smtClean="0"/>
              <a:t>Note that there are no permissions needed for an application to access this information</a:t>
            </a:r>
          </a:p>
          <a:p>
            <a:endParaRPr lang="en-US" dirty="0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403648" y="4869160"/>
            <a:ext cx="4937249" cy="65269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vnd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android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phone_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vnd.android.cursor.dir</a:t>
            </a: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/vnd.example.line1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Provider: </a:t>
            </a:r>
            <a:r>
              <a:rPr lang="ru-RU" dirty="0" smtClean="0"/>
              <a:t>Безопасность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Провайдер объявляет в </a:t>
            </a:r>
            <a:r>
              <a:rPr lang="en-US" dirty="0" err="1" smtClean="0"/>
              <a:t>AndroidManifest</a:t>
            </a:r>
            <a:endParaRPr lang="ru-RU" dirty="0" smtClean="0"/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readPermission</a:t>
            </a:r>
            <a:r>
              <a:rPr lang="en-US" dirty="0" smtClean="0"/>
              <a:t>="</a:t>
            </a:r>
            <a:r>
              <a:rPr lang="en-US" i="1" dirty="0" smtClean="0"/>
              <a:t>string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writePermission</a:t>
            </a:r>
            <a:r>
              <a:rPr lang="en-US" dirty="0" smtClean="0"/>
              <a:t>="</a:t>
            </a:r>
            <a:r>
              <a:rPr lang="en-US" i="1" dirty="0" smtClean="0"/>
              <a:t>string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exported</a:t>
            </a:r>
            <a:r>
              <a:rPr lang="en-US" dirty="0" smtClean="0"/>
              <a:t>=["true" | "false"]</a:t>
            </a:r>
          </a:p>
          <a:p>
            <a:pPr lvl="1"/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grantUriPermissions</a:t>
            </a:r>
            <a:r>
              <a:rPr lang="en-US" dirty="0" smtClean="0"/>
              <a:t>=["true" | "false"]</a:t>
            </a:r>
          </a:p>
          <a:p>
            <a:pPr lvl="1"/>
            <a:r>
              <a:rPr lang="en-US" dirty="0" smtClean="0">
                <a:hlinkClick r:id="rId3"/>
              </a:rPr>
              <a:t>&lt;path-permission&gt;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&lt;grant-</a:t>
            </a:r>
            <a:r>
              <a:rPr lang="en-US" dirty="0" err="1" smtClean="0">
                <a:hlinkClick r:id="rId4"/>
              </a:rPr>
              <a:t>uri</a:t>
            </a:r>
            <a:r>
              <a:rPr lang="en-US" dirty="0" smtClean="0">
                <a:hlinkClick r:id="rId4"/>
              </a:rPr>
              <a:t>-permission&gt;</a:t>
            </a:r>
            <a:r>
              <a:rPr lang="en-US" dirty="0" smtClean="0"/>
              <a:t> 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Клиент объявляет в </a:t>
            </a:r>
            <a:r>
              <a:rPr lang="en-US" dirty="0" err="1" smtClean="0"/>
              <a:t>AndroidManifest</a:t>
            </a:r>
            <a:endParaRPr lang="ru-RU" dirty="0" smtClean="0"/>
          </a:p>
          <a:p>
            <a:pPr lvl="1"/>
            <a:r>
              <a:rPr lang="en-US" dirty="0" smtClean="0">
                <a:hlinkClick r:id="rId5"/>
              </a:rPr>
              <a:t>&lt;uses-permission&gt;</a:t>
            </a:r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(provider)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7345" name="Rectangle 1"/>
          <p:cNvSpPr>
            <a:spLocks noChangeArrowheads="1"/>
          </p:cNvSpPr>
          <p:nvPr/>
        </p:nvSpPr>
        <p:spPr bwMode="auto">
          <a:xfrm>
            <a:off x="683568" y="1667707"/>
            <a:ext cx="7720062" cy="412797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&lt;provider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authorities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enabled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exported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grantUriPermissions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permission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”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readPermission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”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writePermission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i="1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Courier New" pitchFamily="49" charset="0"/>
              </a:rPr>
              <a:t>“</a:t>
            </a:r>
          </a:p>
          <a:p>
            <a:r>
              <a:rPr lang="en-US" dirty="0" smtClean="0">
                <a:solidFill>
                  <a:srgbClr val="008800"/>
                </a:solidFill>
                <a:latin typeface="Courier New" pitchFamily="49" charset="0"/>
                <a:cs typeface="Courier New" pitchFamily="49" charset="0"/>
              </a:rPr>
              <a:t>          . . .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dirty="0" smtClean="0">
                <a:solidFill>
                  <a:srgbClr val="258AAF"/>
                </a:solidFill>
                <a:latin typeface="Courier New"/>
                <a:hlinkClick r:id="rId3"/>
              </a:rPr>
              <a:t>&lt;path-permission&gt;</a:t>
            </a:r>
            <a:r>
              <a:rPr lang="en-US" dirty="0" smtClean="0">
                <a:solidFill>
                  <a:srgbClr val="258AAF"/>
                </a:solidFill>
                <a:latin typeface="Courier New"/>
              </a:rPr>
              <a:t>...</a:t>
            </a:r>
            <a:r>
              <a:rPr lang="en-US" dirty="0" smtClean="0">
                <a:solidFill>
                  <a:srgbClr val="258AAF"/>
                </a:solidFill>
                <a:latin typeface="Courier New"/>
                <a:hlinkClick r:id="rId3"/>
              </a:rPr>
              <a:t>&lt;/path-permission&gt;</a:t>
            </a:r>
            <a:endParaRPr lang="en-US" dirty="0" smtClean="0">
              <a:solidFill>
                <a:srgbClr val="258AAF"/>
              </a:solidFill>
              <a:latin typeface="Courier New"/>
            </a:endParaRPr>
          </a:p>
          <a:p>
            <a:r>
              <a:rPr lang="en-US" dirty="0" smtClean="0">
                <a:solidFill>
                  <a:srgbClr val="258AAF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&lt;grant-</a:t>
            </a:r>
            <a:r>
              <a:rPr lang="en-US" dirty="0" err="1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-permission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4"/>
              </a:rPr>
              <a:t>path</a:t>
            </a:r>
            <a:r>
              <a:rPr lang="en-US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              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4"/>
              </a:rPr>
              <a:t>pathPattern</a:t>
            </a:r>
            <a:r>
              <a:rPr lang="en-US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                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dirty="0" err="1" smtClean="0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4"/>
              </a:rPr>
              <a:t>pathPrefix</a:t>
            </a:r>
            <a:r>
              <a:rPr lang="en-US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i="1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endParaRPr lang="en-US" dirty="0" smtClean="0">
              <a:solidFill>
                <a:srgbClr val="258AA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258AAF"/>
                </a:solidFill>
                <a:effectLst/>
                <a:latin typeface="Courier New"/>
                <a:cs typeface="Courier New" pitchFamily="49" charset="0"/>
              </a:rPr>
              <a:t>   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. .</a:t>
            </a:r>
            <a:b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&lt;/provider&gt;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552" y="5877272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http://developer.android.com/guide/topics/manifest/provider-element.html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Permissions (provider)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“If </a:t>
            </a:r>
            <a:r>
              <a:rPr lang="en-US" dirty="0"/>
              <a:t>a provider's application doesn't specify any permissions, then other applications have </a:t>
            </a:r>
            <a:r>
              <a:rPr lang="en-US" b="1" dirty="0"/>
              <a:t>no</a:t>
            </a:r>
            <a:r>
              <a:rPr lang="en-US" dirty="0"/>
              <a:t> access to </a:t>
            </a:r>
            <a:r>
              <a:rPr lang="en-US" dirty="0" smtClean="0"/>
              <a:t>the </a:t>
            </a:r>
            <a:r>
              <a:rPr lang="en-US" dirty="0"/>
              <a:t>provider's data</a:t>
            </a:r>
            <a:r>
              <a:rPr lang="en-US" dirty="0" smtClean="0"/>
              <a:t>.”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developer.android.com/guide/topics/providers/content-provider-basics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WAT?! “All </a:t>
            </a:r>
            <a:r>
              <a:rPr lang="en-US" dirty="0"/>
              <a:t>applications can read from or write to your provider, even if the underlying data is private, because by default your provider does not have permissions set</a:t>
            </a:r>
            <a:r>
              <a:rPr lang="en-US" dirty="0" smtClean="0"/>
              <a:t>.” 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developer.android.com/guide/topics/providers/content-provider-creating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However</a:t>
            </a:r>
            <a:r>
              <a:rPr lang="en-US" dirty="0"/>
              <a:t>, components in the provider's application</a:t>
            </a:r>
            <a:r>
              <a:rPr lang="en-US" dirty="0" smtClean="0"/>
              <a:t> always </a:t>
            </a:r>
            <a:r>
              <a:rPr lang="en-US" dirty="0"/>
              <a:t>have </a:t>
            </a:r>
            <a:r>
              <a:rPr lang="en-US" b="1" dirty="0"/>
              <a:t>full</a:t>
            </a:r>
            <a:r>
              <a:rPr lang="en-US" dirty="0"/>
              <a:t> read and write access, regardless of the specified permissions.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AD51-F136-4F79-9D4E-C225B868444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(client)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&lt;uses-permission&gt; </a:t>
            </a:r>
            <a:r>
              <a:rPr lang="ru-RU" dirty="0" smtClean="0"/>
              <a:t>в </a:t>
            </a:r>
            <a:r>
              <a:rPr lang="en-US" dirty="0" err="1" smtClean="0"/>
              <a:t>AndroidManifest</a:t>
            </a:r>
            <a:endParaRPr lang="ru-RU" dirty="0" smtClean="0"/>
          </a:p>
          <a:p>
            <a:pPr lvl="1"/>
            <a:r>
              <a:rPr lang="ru-RU" dirty="0" smtClean="0"/>
              <a:t>Строка. Определяется разработчиком провайдера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android.permission.READ_USER_DICTIONARY</a:t>
            </a:r>
            <a:endParaRPr lang="en-US" dirty="0" smtClean="0"/>
          </a:p>
          <a:p>
            <a:r>
              <a:rPr lang="ru-RU" dirty="0" smtClean="0"/>
              <a:t>Имя </a:t>
            </a:r>
            <a:r>
              <a:rPr lang="en-US" dirty="0" smtClean="0"/>
              <a:t>permission</a:t>
            </a:r>
            <a:r>
              <a:rPr lang="ru-RU" dirty="0" smtClean="0"/>
              <a:t> надо искать в документации провайдера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Напоминание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 </a:t>
            </a:r>
            <a:r>
              <a:rPr lang="en-US" dirty="0" err="1" smtClean="0"/>
              <a:t>startActivityForResult</a:t>
            </a:r>
            <a:r>
              <a:rPr lang="en-US" dirty="0" smtClean="0"/>
              <a:t> (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</a:t>
            </a:r>
            <a:r>
              <a:rPr lang="en-US" dirty="0" err="1" smtClean="0"/>
              <a:t>intent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void </a:t>
            </a:r>
            <a:r>
              <a:rPr lang="en-US" dirty="0" err="1" smtClean="0"/>
              <a:t>setResult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void </a:t>
            </a:r>
            <a:r>
              <a:rPr lang="en-US" dirty="0" err="1" smtClean="0"/>
              <a:t>onActivityResult</a:t>
            </a:r>
            <a:r>
              <a:rPr lang="en-US" dirty="0" smtClean="0"/>
              <a:t> 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requestCode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resultCode</a:t>
            </a:r>
            <a:r>
              <a:rPr lang="en-US" dirty="0" smtClean="0"/>
              <a:t>, </a:t>
            </a:r>
            <a:r>
              <a:rPr lang="en-US" dirty="0" smtClean="0">
                <a:hlinkClick r:id="rId2"/>
              </a:rPr>
              <a:t>Intent</a:t>
            </a:r>
            <a:r>
              <a:rPr lang="en-US" dirty="0" smtClean="0"/>
              <a:t> data)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URI Permission</a:t>
            </a:r>
            <a:br>
              <a:rPr lang="en-US" dirty="0" smtClean="0"/>
            </a:br>
            <a:r>
              <a:rPr lang="en-US" dirty="0" smtClean="0"/>
              <a:t>(via Intent)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Приложение, имеющее права на доступ, предоставляет временное разрешение на определенные </a:t>
            </a:r>
            <a:r>
              <a:rPr lang="en-US" dirty="0" smtClean="0"/>
              <a:t>URI </a:t>
            </a:r>
            <a:r>
              <a:rPr lang="ru-RU" dirty="0" smtClean="0"/>
              <a:t>с помощью </a:t>
            </a:r>
            <a:r>
              <a:rPr lang="en-US" dirty="0" err="1" smtClean="0"/>
              <a:t>Intent.flags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FLAG_GRANT_READ_URI_PERMISSION</a:t>
            </a:r>
          </a:p>
          <a:p>
            <a:pPr lvl="1"/>
            <a:r>
              <a:rPr lang="en-US" dirty="0" smtClean="0"/>
              <a:t>FLAG_GRANT_WRITE_URI_PERMISSION</a:t>
            </a:r>
          </a:p>
          <a:p>
            <a:endParaRPr lang="en-US" dirty="0" smtClean="0"/>
          </a:p>
          <a:p>
            <a:r>
              <a:rPr lang="ru-RU" dirty="0" smtClean="0"/>
              <a:t>См. </a:t>
            </a:r>
            <a:r>
              <a:rPr lang="en-US" dirty="0" smtClean="0">
                <a:hlinkClick r:id="rId2"/>
              </a:rPr>
              <a:t>http://developer.android.com/guide/topics/providers/content-provider-basics.html#Intents</a:t>
            </a:r>
            <a:r>
              <a:rPr lang="ru-RU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URI Permission</a:t>
            </a:r>
            <a:br>
              <a:rPr lang="en-US" dirty="0" smtClean="0"/>
            </a:br>
            <a:r>
              <a:rPr lang="ru-RU" dirty="0" smtClean="0"/>
              <a:t>Пример (</a:t>
            </a:r>
            <a:r>
              <a:rPr lang="en-US" dirty="0" smtClean="0"/>
              <a:t>Contacts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startActivityForResult</a:t>
            </a:r>
            <a:r>
              <a:rPr lang="en-US" dirty="0" smtClean="0"/>
              <a:t>().</a:t>
            </a:r>
          </a:p>
          <a:p>
            <a:pPr marL="914400" lvl="1" indent="-514350"/>
            <a:r>
              <a:rPr lang="en-US" dirty="0" smtClean="0"/>
              <a:t>ACTION_PICK and MIME=CONTENT_ITEM_TYPE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Открывается приложение «контакты»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Пользователь выбирает контакт</a:t>
            </a:r>
          </a:p>
          <a:p>
            <a:pPr marL="914400" lvl="1" indent="-514350"/>
            <a:r>
              <a:rPr lang="en-US" dirty="0" err="1" smtClean="0"/>
              <a:t>setResult</a:t>
            </a:r>
            <a:r>
              <a:rPr lang="en-US" dirty="0" smtClean="0"/>
              <a:t>(</a:t>
            </a:r>
            <a:r>
              <a:rPr lang="en-US" dirty="0" err="1" smtClean="0"/>
              <a:t>resultcode</a:t>
            </a:r>
            <a:r>
              <a:rPr lang="en-US" dirty="0" smtClean="0"/>
              <a:t>, intent) </a:t>
            </a:r>
            <a:endParaRPr lang="ru-RU" dirty="0" smtClean="0"/>
          </a:p>
          <a:p>
            <a:pPr marL="1314450" lvl="2" indent="-514350"/>
            <a:r>
              <a:rPr lang="en-US" dirty="0" smtClean="0"/>
              <a:t>The intent contains the content URI</a:t>
            </a:r>
            <a:endParaRPr lang="ru-RU" dirty="0" smtClean="0"/>
          </a:p>
          <a:p>
            <a:pPr marL="1314450" lvl="2" indent="-514350"/>
            <a:r>
              <a:rPr lang="en-US" dirty="0" smtClean="0"/>
              <a:t>"extras" flags FLAG_GRANT_READ_URI_PERMISSION. 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onActivityResult</a:t>
            </a:r>
            <a:r>
              <a:rPr lang="en-US" dirty="0" smtClean="0"/>
              <a:t>() </a:t>
            </a:r>
            <a:endParaRPr lang="ru-RU" dirty="0" smtClean="0"/>
          </a:p>
          <a:p>
            <a:pPr marL="914400" lvl="1" indent="-514350"/>
            <a:r>
              <a:rPr lang="ru-RU" dirty="0" smtClean="0"/>
              <a:t>Можно читать 1 (выбранный) контакт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contract class defines constants that help applications work with the content URIs, column names, intent actions, and other features of a content provider.</a:t>
            </a:r>
          </a:p>
          <a:p>
            <a:r>
              <a:rPr lang="en-US" dirty="0" smtClean="0"/>
              <a:t>Contract classes are not included automatically with a provider; the provider's developer has to define them and then make them available to other developers.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class</a:t>
            </a:r>
            <a:br>
              <a:rPr lang="en-US" dirty="0" smtClean="0"/>
            </a:br>
            <a:r>
              <a:rPr lang="ru-RU" dirty="0" smtClean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android.provider.UserDictionary</a:t>
            </a:r>
            <a:endParaRPr lang="ru-RU" dirty="0" smtClean="0"/>
          </a:p>
          <a:p>
            <a:pPr lvl="1"/>
            <a:r>
              <a:rPr lang="en-US" dirty="0" smtClean="0">
                <a:hlinkClick r:id="rId2"/>
              </a:rPr>
              <a:t>http://grepcode.com/file_/repository.grepcode.com/java/ext/com.google.android/android/4.0.1_r1/android/provider/UserDictionary.java/?v=source</a:t>
            </a:r>
            <a:endParaRPr lang="ru-RU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4221088"/>
            <a:ext cx="7947689" cy="166835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Deletes the words that match the selection criteria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mRowsDeleted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UserDictionary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Words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CONTENT_URI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the user dictionary content 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mSelectionClause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column to select 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mSelectionArgs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            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// the value to compare 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./layout/*</a:t>
            </a:r>
          </a:p>
          <a:p>
            <a:r>
              <a:rPr lang="en-US" dirty="0"/>
              <a:t>./menu/*</a:t>
            </a:r>
          </a:p>
          <a:p>
            <a:r>
              <a:rPr lang="en-US" dirty="0"/>
              <a:t>./raw/*</a:t>
            </a:r>
          </a:p>
          <a:p>
            <a:r>
              <a:rPr lang="en-US" dirty="0"/>
              <a:t>./values/*</a:t>
            </a:r>
          </a:p>
          <a:p>
            <a:pPr lvl="1"/>
            <a:r>
              <a:rPr lang="en-US" dirty="0"/>
              <a:t>arrays.xml</a:t>
            </a:r>
          </a:p>
          <a:p>
            <a:pPr lvl="1"/>
            <a:r>
              <a:rPr lang="en-US" dirty="0"/>
              <a:t>colors.xml</a:t>
            </a:r>
          </a:p>
          <a:p>
            <a:pPr lvl="1"/>
            <a:r>
              <a:rPr lang="en-US" dirty="0"/>
              <a:t>dimens.xml</a:t>
            </a:r>
          </a:p>
          <a:p>
            <a:pPr lvl="1"/>
            <a:r>
              <a:rPr lang="en-US" dirty="0"/>
              <a:t>strings.xml</a:t>
            </a:r>
          </a:p>
          <a:p>
            <a:pPr lvl="1"/>
            <a:r>
              <a:rPr lang="en-US" dirty="0"/>
              <a:t>styles.xml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3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Content Provider</a:t>
            </a:r>
            <a:r>
              <a:rPr lang="ru-RU" dirty="0" smtClean="0"/>
              <a:t> (1)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hlinkClick r:id="rId2"/>
              </a:rPr>
              <a:t>java.lang.Object</a:t>
            </a:r>
            <a:r>
              <a:rPr lang="en-US" b="1" dirty="0" smtClean="0"/>
              <a:t> 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↳</a:t>
            </a:r>
            <a:r>
              <a:rPr lang="en-US" dirty="0" err="1" smtClean="0"/>
              <a:t>android.content.ContentProvider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Content Provider</a:t>
            </a:r>
            <a:r>
              <a:rPr lang="ru-RU" dirty="0" smtClean="0"/>
              <a:t> (2)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hlinkClick r:id="rId2"/>
              </a:rPr>
              <a:t>onCreate</a:t>
            </a:r>
            <a:r>
              <a:rPr lang="en-US" sz="2400" dirty="0" smtClean="0">
                <a:hlinkClick r:id="rId2"/>
              </a:rPr>
              <a:t>()</a:t>
            </a:r>
            <a:r>
              <a:rPr lang="en-US" sz="2400" dirty="0" smtClean="0"/>
              <a:t> </a:t>
            </a:r>
            <a:r>
              <a:rPr lang="ru-RU" sz="2400" dirty="0" smtClean="0"/>
              <a:t>- </a:t>
            </a:r>
            <a:r>
              <a:rPr lang="en-US" sz="2400" dirty="0" smtClean="0"/>
              <a:t>called to initialize the provider</a:t>
            </a:r>
          </a:p>
          <a:p>
            <a:r>
              <a:rPr lang="en-US" sz="2400" dirty="0" smtClean="0">
                <a:hlinkClick r:id="rId2"/>
              </a:rPr>
              <a:t>query(Uri, String[], String, String[], String)</a:t>
            </a:r>
            <a:r>
              <a:rPr lang="en-US" sz="2400" dirty="0" smtClean="0"/>
              <a:t> which returns data to the caller</a:t>
            </a:r>
          </a:p>
          <a:p>
            <a:r>
              <a:rPr lang="en-US" sz="2400" dirty="0" smtClean="0">
                <a:hlinkClick r:id="rId2"/>
              </a:rPr>
              <a:t>insert(Uri, </a:t>
            </a:r>
            <a:r>
              <a:rPr lang="en-US" sz="2400" dirty="0" err="1" smtClean="0">
                <a:hlinkClick r:id="rId2"/>
              </a:rPr>
              <a:t>ContentValues</a:t>
            </a:r>
            <a:r>
              <a:rPr lang="en-US" sz="2400" dirty="0" smtClean="0">
                <a:hlinkClick r:id="rId2"/>
              </a:rPr>
              <a:t>)</a:t>
            </a:r>
            <a:r>
              <a:rPr lang="en-US" sz="2400" dirty="0" smtClean="0"/>
              <a:t> which inserts new data into the content provider</a:t>
            </a:r>
          </a:p>
          <a:p>
            <a:r>
              <a:rPr lang="en-US" sz="2400" dirty="0" smtClean="0">
                <a:hlinkClick r:id="rId2"/>
              </a:rPr>
              <a:t>update(Uri, </a:t>
            </a:r>
            <a:r>
              <a:rPr lang="en-US" sz="2400" dirty="0" err="1" smtClean="0">
                <a:hlinkClick r:id="rId2"/>
              </a:rPr>
              <a:t>ContentValues</a:t>
            </a:r>
            <a:r>
              <a:rPr lang="en-US" sz="2400" dirty="0" smtClean="0">
                <a:hlinkClick r:id="rId2"/>
              </a:rPr>
              <a:t>, String, String[])</a:t>
            </a:r>
            <a:r>
              <a:rPr lang="en-US" sz="2400" dirty="0" smtClean="0"/>
              <a:t> which updates existing data in the content provider</a:t>
            </a:r>
          </a:p>
          <a:p>
            <a:r>
              <a:rPr lang="en-US" sz="2400" dirty="0" smtClean="0">
                <a:hlinkClick r:id="rId2"/>
              </a:rPr>
              <a:t>delete(Uri, String, String[])</a:t>
            </a:r>
            <a:r>
              <a:rPr lang="en-US" sz="2400" dirty="0" smtClean="0"/>
              <a:t> which deletes data from the content provider</a:t>
            </a:r>
          </a:p>
          <a:p>
            <a:r>
              <a:rPr lang="en-US" sz="2400" dirty="0" err="1" smtClean="0">
                <a:hlinkClick r:id="rId2"/>
              </a:rPr>
              <a:t>getType</a:t>
            </a:r>
            <a:r>
              <a:rPr lang="en-US" sz="2400" dirty="0" smtClean="0">
                <a:hlinkClick r:id="rId2"/>
              </a:rPr>
              <a:t>(Uri)</a:t>
            </a:r>
            <a:r>
              <a:rPr lang="en-US" sz="2400" dirty="0" smtClean="0"/>
              <a:t> which returns the MIME type of data in the content provider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Access Framework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Android 4.4 (API 19+)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Специальный тип </a:t>
            </a:r>
            <a:r>
              <a:rPr lang="en-US" dirty="0" smtClean="0"/>
              <a:t>Content </a:t>
            </a:r>
            <a:r>
              <a:rPr lang="en-US" dirty="0" err="1" smtClean="0"/>
              <a:t>Provideer</a:t>
            </a:r>
            <a:r>
              <a:rPr lang="en-US" dirty="0" smtClean="0"/>
              <a:t>’</a:t>
            </a:r>
            <a:r>
              <a:rPr lang="ru-RU" dirty="0" smtClean="0"/>
              <a:t>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36" y="5733256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http://developer.android.com/guide/topics/providers/document-provider.html</a:t>
            </a:r>
            <a:r>
              <a:rPr lang="ru-RU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Access Framework (SAF)</a:t>
            </a:r>
            <a:br>
              <a:rPr lang="en-US" dirty="0" smtClean="0"/>
            </a:br>
            <a:r>
              <a:rPr lang="en-US" dirty="0" smtClean="0"/>
              <a:t>Android 4.4 (API 19+)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 </a:t>
            </a:r>
            <a:r>
              <a:rPr lang="ru-RU" dirty="0" smtClean="0"/>
              <a:t>делает проще для пользователя доступ к файлам (документам, картинкам и т.п.), хранящимся в разных хранилищах (</a:t>
            </a:r>
            <a:r>
              <a:rPr lang="en-US" dirty="0" smtClean="0"/>
              <a:t>Google Drive, SD card, </a:t>
            </a:r>
            <a:r>
              <a:rPr lang="ru-RU" dirty="0" smtClean="0"/>
              <a:t>и т.п.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r>
              <a:rPr lang="ru-RU" dirty="0" smtClean="0"/>
              <a:t>Сетевые и локальные хранилища могут предоставить </a:t>
            </a:r>
            <a:r>
              <a:rPr lang="en-US" dirty="0" smtClean="0"/>
              <a:t>SAF </a:t>
            </a:r>
            <a:r>
              <a:rPr lang="ru-RU" dirty="0" smtClean="0"/>
              <a:t>доступ к своим сервисам с помощью класса </a:t>
            </a:r>
            <a:r>
              <a:rPr lang="en-US" dirty="0" err="1" smtClean="0">
                <a:hlinkClick r:id="rId2"/>
              </a:rPr>
              <a:t>DocumentsProvider</a:t>
            </a:r>
            <a:r>
              <a:rPr lang="en-US" dirty="0" smtClean="0">
                <a:hlinkClick r:id="rId2"/>
              </a:rPr>
              <a:t> 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контенту (до </a:t>
            </a:r>
            <a:r>
              <a:rPr lang="en-US" dirty="0" smtClean="0"/>
              <a:t>SAF)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Android 4.3 and lower, if you want your app to retrieve a file from another app, it must invoke an intent such as </a:t>
            </a:r>
            <a:r>
              <a:rPr lang="en-US" dirty="0" smtClean="0">
                <a:hlinkClick r:id="rId2"/>
              </a:rPr>
              <a:t>ACTION_PICK</a:t>
            </a:r>
            <a:r>
              <a:rPr lang="en-US" dirty="0" smtClean="0"/>
              <a:t> or </a:t>
            </a:r>
            <a:r>
              <a:rPr lang="en-US" dirty="0" smtClean="0">
                <a:hlinkClick r:id="rId2"/>
              </a:rPr>
              <a:t>ACTION_GET_CONTENT</a:t>
            </a:r>
            <a:r>
              <a:rPr lang="en-US" dirty="0" smtClean="0"/>
              <a:t>. The user must then select a single app from which to pick a file and the selected app must provide a user interface for the user to browse and pick from the available files.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контенту (</a:t>
            </a:r>
            <a:r>
              <a:rPr lang="en-US" dirty="0" smtClean="0"/>
              <a:t>SAF)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Android 4.4 and higher, you have the additional option of using the </a:t>
            </a:r>
            <a:r>
              <a:rPr lang="en-US" dirty="0" smtClean="0">
                <a:hlinkClick r:id="rId2"/>
              </a:rPr>
              <a:t>ACTION_OPEN_DOCUMENT</a:t>
            </a:r>
            <a:r>
              <a:rPr lang="en-US" dirty="0"/>
              <a:t> </a:t>
            </a:r>
            <a:r>
              <a:rPr lang="en-US" dirty="0" smtClean="0"/>
              <a:t>intent, which displays a picker UI controlled by the system that allows the user to browse all files that other apps have made available. From this single UI, the user can pick a file from any of the supported apps.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контенту (</a:t>
            </a:r>
            <a:r>
              <a:rPr lang="en-US" dirty="0" smtClean="0"/>
              <a:t>SAF)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ACTION_OPEN_DOCUMENT</a:t>
            </a:r>
            <a:r>
              <a:rPr lang="en-US" dirty="0" smtClean="0"/>
              <a:t> </a:t>
            </a:r>
            <a:r>
              <a:rPr lang="ru-RU" dirty="0" smtClean="0"/>
              <a:t>не призван заменить собой </a:t>
            </a:r>
            <a:r>
              <a:rPr lang="en-US" dirty="0" smtClean="0">
                <a:hlinkClick r:id="rId2"/>
              </a:rPr>
              <a:t>ACTION_GET_CONTENT</a:t>
            </a:r>
            <a:r>
              <a:rPr lang="ru-RU" dirty="0" smtClean="0"/>
              <a:t>.</a:t>
            </a:r>
          </a:p>
          <a:p>
            <a:pPr lvl="1"/>
            <a:r>
              <a:rPr lang="en-US" smtClean="0"/>
              <a:t>Actions</a:t>
            </a:r>
            <a:r>
              <a:rPr lang="ru-RU" smtClean="0"/>
              <a:t> </a:t>
            </a:r>
            <a:r>
              <a:rPr lang="ru-RU" dirty="0" smtClean="0"/>
              <a:t>преследуют разные цели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7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ACTION_OPEN_DOCUMENT</a:t>
            </a:r>
            <a:r>
              <a:rPr lang="ru-RU" dirty="0" smtClean="0"/>
              <a:t> </a:t>
            </a:r>
            <a:r>
              <a:rPr lang="en-US" dirty="0" smtClean="0"/>
              <a:t>vs. ACTION_GET_CONTENT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ACTION_GET_CONTENT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 </a:t>
            </a:r>
            <a:r>
              <a:rPr lang="en-US" dirty="0" smtClean="0">
                <a:hlinkClick r:id="rId2"/>
              </a:rPr>
              <a:t>ACTION_GET_CONTENT</a:t>
            </a:r>
            <a:r>
              <a:rPr lang="en-US" dirty="0" smtClean="0"/>
              <a:t> if you want your app to simply </a:t>
            </a:r>
            <a:r>
              <a:rPr lang="en-US" b="1" dirty="0" smtClean="0">
                <a:solidFill>
                  <a:srgbClr val="FF0000"/>
                </a:solidFill>
              </a:rPr>
              <a:t>read/import data</a:t>
            </a:r>
            <a:r>
              <a:rPr lang="en-US" dirty="0" smtClean="0"/>
              <a:t>. With this approach, the app imports a copy of the data, such as an image file.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ACTION_OPEN_DOCUMENT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Use </a:t>
            </a:r>
            <a:r>
              <a:rPr lang="en-US" dirty="0" smtClean="0">
                <a:hlinkClick r:id="rId2"/>
              </a:rPr>
              <a:t>ACTION_OPEN_DOCUMENT</a:t>
            </a:r>
            <a:r>
              <a:rPr lang="en-US" dirty="0" smtClean="0"/>
              <a:t> if you want your app to have </a:t>
            </a:r>
            <a:r>
              <a:rPr lang="en-US" b="1" dirty="0" smtClean="0">
                <a:solidFill>
                  <a:srgbClr val="FF0000"/>
                </a:solidFill>
              </a:rPr>
              <a:t>long term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</a:rPr>
              <a:t>persistent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access to documents owned by a document provider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a photo-editing app that lets users edit images stored in a document provider.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Document provider</a:t>
            </a:r>
            <a:r>
              <a:rPr lang="en-US" dirty="0" smtClean="0"/>
              <a:t>—Content</a:t>
            </a:r>
            <a:r>
              <a:rPr lang="ru-RU" dirty="0" smtClean="0"/>
              <a:t> </a:t>
            </a:r>
            <a:r>
              <a:rPr lang="en-US" dirty="0" smtClean="0"/>
              <a:t>provider.</a:t>
            </a:r>
          </a:p>
          <a:p>
            <a:r>
              <a:rPr lang="en-US" b="1" dirty="0" smtClean="0"/>
              <a:t>Client app</a:t>
            </a:r>
            <a:r>
              <a:rPr lang="en-US" dirty="0" smtClean="0"/>
              <a:t>—A custom app that invokes the </a:t>
            </a:r>
            <a:r>
              <a:rPr lang="en-US" dirty="0" err="1" smtClean="0">
                <a:hlinkClick r:id="rId2"/>
              </a:rPr>
              <a:t>ACTION_OPEN_DOCUMENT</a:t>
            </a:r>
            <a:r>
              <a:rPr lang="en-US" dirty="0" err="1" smtClean="0"/>
              <a:t>and</a:t>
            </a:r>
            <a:r>
              <a:rPr lang="en-US" dirty="0" smtClean="0"/>
              <a:t>/or </a:t>
            </a:r>
            <a:r>
              <a:rPr lang="en-US" dirty="0" smtClean="0">
                <a:hlinkClick r:id="rId2"/>
              </a:rPr>
              <a:t>ACTION_CREATE_DOCUMENT</a:t>
            </a:r>
            <a:r>
              <a:rPr lang="en-US" dirty="0" smtClean="0"/>
              <a:t> intent and receives the files returned by document providers.</a:t>
            </a:r>
          </a:p>
          <a:p>
            <a:r>
              <a:rPr lang="en-US" b="1" dirty="0" smtClean="0"/>
              <a:t>Picker</a:t>
            </a:r>
            <a:r>
              <a:rPr lang="en-US" dirty="0" smtClean="0"/>
              <a:t>—A system UI that lets users access documents from all document providers that satisfy the client app's search criteria.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 Framework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4100" name="Picture 4" descr="a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19185"/>
            <a:ext cx="7632848" cy="468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3816" y="5714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developer.android.com/images/providers/storage_dataflow.png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54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8122" y="1214755"/>
            <a:ext cx="3438095" cy="439047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31640" y="4617133"/>
            <a:ext cx="1808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http://developer.android.com/guide/topics/resources/providing-resources.html</a:t>
            </a:r>
          </a:p>
        </p:txBody>
      </p:sp>
    </p:spTree>
    <p:extLst>
      <p:ext uri="{BB962C8B-B14F-4D97-AF65-F5344CB8AC3E}">
        <p14:creationId xmlns:p14="http://schemas.microsoft.com/office/powerpoint/2010/main" val="41217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Document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hlinkClick r:id="rId2"/>
              </a:rPr>
              <a:t>java.lang.Object</a:t>
            </a:r>
            <a:r>
              <a:rPr lang="en-US" b="1" dirty="0" smtClean="0"/>
              <a:t> </a:t>
            </a:r>
          </a:p>
          <a:p>
            <a:pPr>
              <a:buNone/>
            </a:pPr>
            <a:r>
              <a:rPr lang="en-US" b="1" dirty="0" smtClean="0"/>
              <a:t>  ↳</a:t>
            </a:r>
            <a:r>
              <a:rPr lang="en-US" dirty="0" err="1" smtClean="0">
                <a:hlinkClick r:id="rId3"/>
              </a:rPr>
              <a:t>android.content.ContentProvider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    ↳</a:t>
            </a:r>
            <a:r>
              <a:rPr lang="en-US" dirty="0" err="1" smtClean="0"/>
              <a:t>android.provider.DocumentsProvider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Built-in document providers</a:t>
            </a:r>
          </a:p>
          <a:p>
            <a:pPr lvl="1"/>
            <a:r>
              <a:rPr lang="en-US" dirty="0" smtClean="0"/>
              <a:t>Downloads, Images, Videos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Document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document-provider schema is based on a traditional file hierarchy</a:t>
            </a:r>
          </a:p>
          <a:p>
            <a:pPr lvl="1"/>
            <a:r>
              <a:rPr lang="en-US" dirty="0" smtClean="0"/>
              <a:t>though how your document provider physically stores data is up to you.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87042" name="Picture 2" descr="data mode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21088"/>
            <a:ext cx="7995481" cy="12961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 Client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Client app</a:t>
            </a:r>
            <a:r>
              <a:rPr lang="en-US" dirty="0" smtClean="0"/>
              <a:t>—A custom app that invokes the </a:t>
            </a:r>
            <a:r>
              <a:rPr lang="en-US" dirty="0" err="1" smtClean="0">
                <a:hlinkClick r:id="rId2"/>
              </a:rPr>
              <a:t>ACTION_OPEN_DOCUMENT</a:t>
            </a:r>
            <a:r>
              <a:rPr lang="en-US" dirty="0" err="1" smtClean="0"/>
              <a:t>and</a:t>
            </a:r>
            <a:r>
              <a:rPr lang="en-US" dirty="0" smtClean="0"/>
              <a:t>/or </a:t>
            </a:r>
            <a:r>
              <a:rPr lang="en-US" dirty="0" smtClean="0">
                <a:hlinkClick r:id="rId2"/>
              </a:rPr>
              <a:t>ACTION_CREATE_DOCUMENT</a:t>
            </a:r>
            <a:r>
              <a:rPr lang="en-US" dirty="0" smtClean="0"/>
              <a:t> intent and receives the files returned by document providers.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SAF</a:t>
            </a:r>
            <a:br>
              <a:rPr lang="en-US" dirty="0" smtClean="0"/>
            </a:br>
            <a:r>
              <a:rPr lang="en-US" dirty="0" smtClean="0"/>
              <a:t>Picker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Picker</a:t>
            </a:r>
            <a:r>
              <a:rPr lang="en-US" dirty="0" smtClean="0"/>
              <a:t>—A system UI that lets users access documents from all document providers that satisfy the client app's search criteria.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pic>
        <p:nvPicPr>
          <p:cNvPr id="12" name="Picture 2" descr="picker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64668"/>
            <a:ext cx="4038600" cy="3997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документа</a:t>
            </a:r>
            <a:br>
              <a:rPr lang="ru-RU" dirty="0" smtClean="0"/>
            </a:br>
            <a:r>
              <a:rPr lang="ru-RU" dirty="0" smtClean="0"/>
              <a:t>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22196" y="1553908"/>
            <a:ext cx="8914300" cy="511545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READ_REQUEST_CODE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42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/**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 * Fires an intent to spin up the "file chooser" UI and select an image.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 */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performFileSearch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ACTION_OPEN_DOCUMENT is the intent to choose a file via the system's 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browser.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ACTION_OPEN_DOCUMENT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Filter to only show results that can be "opened", such as 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file (as opposed to a list of contacts 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timezones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addCategory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CATEGORY_OPENABLE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Filter to show only images, using the image MIME data type.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If one wanted to search for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ogg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vorbis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 files, the type would be "audio/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ogg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".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To search for all documents available via installed storage providers,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it would be "*/*".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"image/*"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READ_REQUEST_CODE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результатов</a:t>
            </a:r>
            <a:br>
              <a:rPr lang="ru-RU" dirty="0" smtClean="0"/>
            </a:br>
            <a:r>
              <a:rPr lang="ru-RU" dirty="0" smtClean="0"/>
              <a:t> 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251520" y="1628800"/>
            <a:ext cx="8699497" cy="468456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urier New" pitchFamily="49" charset="0"/>
                <a:cs typeface="Courier New" pitchFamily="49" charset="0"/>
              </a:rPr>
              <a:t>@Override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ACTION_OPEN_DOCUMENT intent was sent with the request 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READ_REQUEST_CODE. If the request code seen here doesn't match, it's the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response to some other intent, and the code below shouldn't run at all.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READ_REQUEST_CODE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resultCode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Activity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RESULT_OK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document selected by the user won't be returned in the intent.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Instead, a URI to that document will be contained in the return intent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provided to this method as a parameter.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Pull that URI using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resultData.getData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resultData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"Uri: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showImage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метаданных </a:t>
            </a:r>
            <a:br>
              <a:rPr lang="ru-RU" dirty="0" smtClean="0"/>
            </a:br>
            <a:r>
              <a:rPr lang="ru-RU" dirty="0" smtClean="0"/>
              <a:t>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2555776" y="1556792"/>
            <a:ext cx="4873129" cy="446912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dumpImageMetaData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query, since it only applies to a single document, will only return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one row. There's no need to filter, sort, or select fields, since we want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all fields for one document.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 returns false if the cursor has 0 rows.  Very handy for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"if there's anything to look at, look at it" conditionals.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Note it's called "Display Name".  This is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provider-specific, and might not necessarily be the file name.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8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DISPLAY_NAME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"Display Name: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isNull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Technically the column stores an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, but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will do the conversion automatically.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"Unknown"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"Size: "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метаданных </a:t>
            </a:r>
            <a:br>
              <a:rPr lang="ru-RU" dirty="0" smtClean="0"/>
            </a:br>
            <a:r>
              <a:rPr lang="ru-RU" dirty="0" smtClean="0"/>
              <a:t>(пример)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1043608" y="117810"/>
            <a:ext cx="7437934" cy="662355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dumpImageMetaData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The query, since it only applies to a single document, will only 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one row. There's no need to filter, sort, or select fields, since we want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all fields for one document.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 returns false if the cursor has 0 rows.  Very handy 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"if there's anything to look at, look at it" conditionals.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&amp;&amp;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moveToFirst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Note it's called "Display Name".  This is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provider-specific, and might not necessarily be the file name.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endParaRPr kumimoji="0" lang="ru-RU" sz="12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dirty="0" smtClean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DISPLAY_NAME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"Display Name: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displayName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getColumnIndex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OpenableColumns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</a:t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Technically the column stores an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, but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will do the conversion automatically.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sizeIndex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size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"Unknown"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Log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"Size: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finally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содержимому</a:t>
            </a:r>
            <a:br>
              <a:rPr lang="ru-RU" dirty="0" smtClean="0"/>
            </a:br>
            <a:r>
              <a:rPr lang="ru-RU" dirty="0" smtClean="0"/>
              <a:t>(пример </a:t>
            </a:r>
            <a:r>
              <a:rPr lang="en-US" dirty="0" err="1" smtClean="0"/>
              <a:t>FileDescriptor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94209" name="Rectangle 1"/>
          <p:cNvSpPr>
            <a:spLocks noChangeArrowheads="1"/>
          </p:cNvSpPr>
          <p:nvPr/>
        </p:nvSpPr>
        <p:spPr bwMode="auto">
          <a:xfrm>
            <a:off x="478571" y="2708920"/>
            <a:ext cx="8269893" cy="188379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Bitmap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getBitmapFromUri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openFileDescriptor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Bitmap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image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BitmapFactory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decodeFileDescriptor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image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содержимому</a:t>
            </a:r>
            <a:br>
              <a:rPr lang="ru-RU" dirty="0" smtClean="0"/>
            </a:br>
            <a:r>
              <a:rPr lang="ru-RU" dirty="0" smtClean="0"/>
              <a:t>(пример</a:t>
            </a: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107504" y="2327974"/>
            <a:ext cx="8887048" cy="311490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readTextFromUri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throws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openInputStream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reader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BufferedReader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inputStream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!=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fileInputStream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stringBuilder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825" dirty="0"/>
              <a:t>	</a:t>
            </a:r>
            <a:r>
              <a:rPr lang="en-US" sz="825" dirty="0"/>
              <a:t>&lt;?xml version="1.0" encoding="utf-8"?&gt;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&lt;manifest&gt;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&lt;uses-permission /&gt;</a:t>
            </a:r>
            <a:br>
              <a:rPr lang="en-US" sz="825" dirty="0"/>
            </a:br>
            <a:r>
              <a:rPr lang="en-US" sz="825" dirty="0"/>
              <a:t>    &lt;permission /&gt;</a:t>
            </a:r>
            <a:br>
              <a:rPr lang="en-US" sz="825" dirty="0"/>
            </a:br>
            <a:r>
              <a:rPr lang="en-US" sz="825" dirty="0"/>
              <a:t>    &lt;permission-tree /&gt;</a:t>
            </a:r>
            <a:br>
              <a:rPr lang="en-US" sz="825" dirty="0"/>
            </a:br>
            <a:r>
              <a:rPr lang="en-US" sz="825" dirty="0"/>
              <a:t>    &lt;permission-group /&gt;</a:t>
            </a:r>
            <a:br>
              <a:rPr lang="en-US" sz="825" dirty="0"/>
            </a:br>
            <a:r>
              <a:rPr lang="en-US" sz="825" dirty="0"/>
              <a:t>    &lt;instrumentation /&gt;</a:t>
            </a:r>
            <a:br>
              <a:rPr lang="en-US" sz="825" dirty="0"/>
            </a:br>
            <a:r>
              <a:rPr lang="en-US" sz="825" dirty="0"/>
              <a:t>    &lt;uses-</a:t>
            </a:r>
            <a:r>
              <a:rPr lang="en-US" sz="825" dirty="0" err="1"/>
              <a:t>sdk</a:t>
            </a:r>
            <a:r>
              <a:rPr lang="en-US" sz="825" dirty="0"/>
              <a:t> /&gt;</a:t>
            </a:r>
            <a:br>
              <a:rPr lang="en-US" sz="825" dirty="0"/>
            </a:br>
            <a:r>
              <a:rPr lang="en-US" sz="825" dirty="0"/>
              <a:t>    &lt;uses-configuration /&gt;  </a:t>
            </a:r>
            <a:br>
              <a:rPr lang="en-US" sz="825" dirty="0"/>
            </a:br>
            <a:r>
              <a:rPr lang="en-US" sz="825" dirty="0"/>
              <a:t>    &lt;uses-feature /&gt;  </a:t>
            </a:r>
            <a:br>
              <a:rPr lang="en-US" sz="825" dirty="0"/>
            </a:br>
            <a:r>
              <a:rPr lang="en-US" sz="825" dirty="0"/>
              <a:t>    &lt;supports-screens /&gt;  </a:t>
            </a:r>
            <a:br>
              <a:rPr lang="en-US" sz="825" dirty="0"/>
            </a:br>
            <a:r>
              <a:rPr lang="en-US" sz="825" dirty="0"/>
              <a:t>    &lt;compatible-screens /&gt;  </a:t>
            </a:r>
            <a:br>
              <a:rPr lang="en-US" sz="825" dirty="0"/>
            </a:br>
            <a:r>
              <a:rPr lang="en-US" sz="825" dirty="0"/>
              <a:t>    &lt;supports-</a:t>
            </a:r>
            <a:r>
              <a:rPr lang="en-US" sz="825" dirty="0" err="1"/>
              <a:t>gl</a:t>
            </a:r>
            <a:r>
              <a:rPr lang="en-US" sz="825" dirty="0"/>
              <a:t>-texture /&gt;  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&lt;application&gt;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    &lt;activity&gt;</a:t>
            </a:r>
            <a:br>
              <a:rPr lang="en-US" sz="825" dirty="0"/>
            </a:br>
            <a:r>
              <a:rPr lang="en-US" sz="825" dirty="0"/>
              <a:t>            &lt;intent-filter&gt;</a:t>
            </a:r>
            <a:br>
              <a:rPr lang="en-US" sz="825" dirty="0"/>
            </a:br>
            <a:r>
              <a:rPr lang="en-US" sz="825" dirty="0"/>
              <a:t>                &lt;action /&gt;</a:t>
            </a:r>
            <a:br>
              <a:rPr lang="en-US" sz="825" dirty="0"/>
            </a:br>
            <a:r>
              <a:rPr lang="en-US" sz="825" dirty="0"/>
              <a:t>                &lt;category /&gt;</a:t>
            </a:r>
            <a:br>
              <a:rPr lang="en-US" sz="825" dirty="0"/>
            </a:br>
            <a:r>
              <a:rPr lang="en-US" sz="825" dirty="0"/>
              <a:t>                &lt;data /&gt;</a:t>
            </a:r>
            <a:br>
              <a:rPr lang="en-US" sz="825" dirty="0"/>
            </a:br>
            <a:r>
              <a:rPr lang="en-US" sz="825" dirty="0"/>
              <a:t>            &lt;/intent-filter&gt;</a:t>
            </a:r>
            <a:br>
              <a:rPr lang="en-US" sz="825" dirty="0"/>
            </a:br>
            <a:r>
              <a:rPr lang="en-US" sz="825" dirty="0"/>
              <a:t>            &lt;meta-data /&gt;</a:t>
            </a:r>
            <a:br>
              <a:rPr lang="en-US" sz="825" dirty="0"/>
            </a:br>
            <a:r>
              <a:rPr lang="en-US" sz="825" dirty="0"/>
              <a:t>        &lt;/activity&gt;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825" dirty="0"/>
              <a:t>	  </a:t>
            </a:r>
            <a:r>
              <a:rPr lang="en-US" sz="825" dirty="0"/>
              <a:t>     &lt;activity-alias&gt;</a:t>
            </a:r>
            <a:br>
              <a:rPr lang="en-US" sz="825" dirty="0"/>
            </a:br>
            <a:r>
              <a:rPr lang="en-US" sz="825" dirty="0"/>
              <a:t>            &lt;intent-filter&gt; . . . &lt;/intent-filter&gt;</a:t>
            </a:r>
            <a:br>
              <a:rPr lang="en-US" sz="825" dirty="0"/>
            </a:br>
            <a:r>
              <a:rPr lang="en-US" sz="825" dirty="0"/>
              <a:t>            &lt;meta-data /&gt;</a:t>
            </a:r>
            <a:br>
              <a:rPr lang="en-US" sz="825" dirty="0"/>
            </a:br>
            <a:r>
              <a:rPr lang="en-US" sz="825" dirty="0"/>
              <a:t>        &lt;/activity-alias&gt;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    &lt;service&gt;</a:t>
            </a:r>
            <a:br>
              <a:rPr lang="en-US" sz="825" dirty="0"/>
            </a:br>
            <a:r>
              <a:rPr lang="en-US" sz="825" dirty="0"/>
              <a:t>            &lt;intent-filter&gt; . . . &lt;/intent-filter&gt;</a:t>
            </a:r>
            <a:br>
              <a:rPr lang="en-US" sz="825" dirty="0"/>
            </a:br>
            <a:r>
              <a:rPr lang="en-US" sz="825" dirty="0"/>
              <a:t>            &lt;meta-data/&gt;</a:t>
            </a:r>
            <a:br>
              <a:rPr lang="en-US" sz="825" dirty="0"/>
            </a:br>
            <a:r>
              <a:rPr lang="en-US" sz="825" dirty="0"/>
              <a:t>        &lt;/service&gt;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    &lt;receiver&gt;</a:t>
            </a:r>
            <a:br>
              <a:rPr lang="en-US" sz="825" dirty="0"/>
            </a:br>
            <a:r>
              <a:rPr lang="en-US" sz="825" dirty="0"/>
              <a:t>            &lt;intent-filter&gt; . . . &lt;/intent-filter&gt;</a:t>
            </a:r>
            <a:br>
              <a:rPr lang="en-US" sz="825" dirty="0"/>
            </a:br>
            <a:r>
              <a:rPr lang="en-US" sz="825" dirty="0"/>
              <a:t>            &lt;meta-data /&gt;</a:t>
            </a:r>
            <a:br>
              <a:rPr lang="en-US" sz="825" dirty="0"/>
            </a:br>
            <a:r>
              <a:rPr lang="en-US" sz="825" dirty="0"/>
              <a:t>        &lt;/receiver&gt;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    &lt;provider&gt;</a:t>
            </a:r>
            <a:br>
              <a:rPr lang="en-US" sz="825" dirty="0"/>
            </a:br>
            <a:r>
              <a:rPr lang="en-US" sz="825" dirty="0"/>
              <a:t>            &lt;grant-</a:t>
            </a:r>
            <a:r>
              <a:rPr lang="en-US" sz="825" dirty="0" err="1"/>
              <a:t>uri</a:t>
            </a:r>
            <a:r>
              <a:rPr lang="en-US" sz="825" dirty="0"/>
              <a:t>-permission /&gt;</a:t>
            </a:r>
            <a:br>
              <a:rPr lang="en-US" sz="825" dirty="0"/>
            </a:br>
            <a:r>
              <a:rPr lang="en-US" sz="825" dirty="0"/>
              <a:t>            &lt;meta-data /&gt;</a:t>
            </a:r>
            <a:br>
              <a:rPr lang="en-US" sz="825" dirty="0"/>
            </a:br>
            <a:r>
              <a:rPr lang="en-US" sz="825" dirty="0"/>
              <a:t>            &lt;path-permission /&gt;</a:t>
            </a:r>
            <a:br>
              <a:rPr lang="en-US" sz="825" dirty="0"/>
            </a:br>
            <a:r>
              <a:rPr lang="en-US" sz="825" dirty="0"/>
              <a:t>        &lt;/provider&gt;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    &lt;uses-library /&gt;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    &lt;/application&gt;</a:t>
            </a:r>
            <a:br>
              <a:rPr lang="en-US" sz="825" dirty="0"/>
            </a:br>
            <a:r>
              <a:rPr lang="en-US" sz="825" dirty="0"/>
              <a:t/>
            </a:r>
            <a:br>
              <a:rPr lang="en-US" sz="825" dirty="0"/>
            </a:br>
            <a:r>
              <a:rPr lang="en-US" sz="825" dirty="0"/>
              <a:t>&lt;/manifest&gt;</a:t>
            </a:r>
            <a:endParaRPr lang="en-US" sz="3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Доступ к содержимому</a:t>
            </a:r>
            <a:br>
              <a:rPr lang="ru-RU" dirty="0" smtClean="0"/>
            </a:br>
            <a:r>
              <a:rPr lang="ru-RU" dirty="0" smtClean="0"/>
              <a:t>(пример</a:t>
            </a:r>
            <a:r>
              <a:rPr lang="en-US" dirty="0" smtClean="0"/>
              <a:t> </a:t>
            </a:r>
            <a:r>
              <a:rPr lang="en-US" dirty="0" err="1" smtClean="0"/>
              <a:t>OutputStream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97281" name="Rectangle 1"/>
          <p:cNvSpPr>
            <a:spLocks noChangeArrowheads="1"/>
          </p:cNvSpPr>
          <p:nvPr/>
        </p:nvSpPr>
        <p:spPr bwMode="auto">
          <a:xfrm>
            <a:off x="539552" y="1988840"/>
            <a:ext cx="8162491" cy="382279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alterDocument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ParcelFileDescriptor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pfd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getActivity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openFileDescriptor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pfd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getFileDescriptor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"Overwritten by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MyCloud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 at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System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currentTimeMillis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+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"\n"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getBytes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urier New" pitchFamily="49" charset="0"/>
                <a:cs typeface="Courier New" pitchFamily="49" charset="0"/>
              </a:rPr>
              <a:t>// Let the document provider know you're done by closing the stream.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pfd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printStackTrace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urier New" pitchFamily="49" charset="0"/>
                <a:cs typeface="Courier New" pitchFamily="49" charset="0"/>
              </a:rPr>
              <a:t>IOException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printStackTrace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Больше примеров и указания для разработчиков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http://developer.android.com/guide/topics/providers/document-provider.html</a:t>
            </a:r>
            <a:r>
              <a:rPr lang="ru-RU" dirty="0" smtClean="0"/>
              <a:t> </a:t>
            </a:r>
          </a:p>
          <a:p>
            <a:r>
              <a:rPr lang="en-US" dirty="0" smtClean="0"/>
              <a:t>Contract classes </a:t>
            </a:r>
            <a:r>
              <a:rPr lang="ru-RU" dirty="0" smtClean="0"/>
              <a:t>(разрабатывать не нужно)</a:t>
            </a:r>
            <a:endParaRPr lang="en-US" dirty="0" smtClean="0"/>
          </a:p>
          <a:p>
            <a:pPr lvl="1"/>
            <a:r>
              <a:rPr lang="en-US" dirty="0" err="1" smtClean="0">
                <a:hlinkClick r:id="rId3"/>
              </a:rPr>
              <a:t>DocumentsContract.Document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DocumentsContract.Root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13.12.2018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Creative Commons Attribution-ShareAlike 3.0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1" y="857251"/>
            <a:ext cx="3378994" cy="43469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411" y="3375423"/>
            <a:ext cx="4502944" cy="200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1730" y="1214439"/>
            <a:ext cx="3492103" cy="1660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62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pPr marL="257175" lvl="1" indent="-257175">
              <a:buFont typeface="Arial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 intent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>
                <a:solidFill>
                  <a:prstClr val="black">
                    <a:tint val="75000"/>
                  </a:prstClr>
                </a:solidFill>
              </a:rPr>
              <a:t>06.12.2018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1846</Words>
  <Application>Microsoft Office PowerPoint</Application>
  <PresentationFormat>On-screen Show (4:3)</PresentationFormat>
  <Paragraphs>578</Paragraphs>
  <Slides>71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Courier New</vt:lpstr>
      <vt:lpstr>Roboto</vt:lpstr>
      <vt:lpstr>Office Theme</vt:lpstr>
      <vt:lpstr>Проектирование мобильных приложений</vt:lpstr>
      <vt:lpstr>PowerPoint Presentation</vt:lpstr>
      <vt:lpstr>В предыдущих лекциях...</vt:lpstr>
      <vt:lpstr>В предыдущих лекциях...</vt:lpstr>
      <vt:lpstr>В предыдущих лекциях...</vt:lpstr>
      <vt:lpstr>PowerPoint Presentation</vt:lpstr>
      <vt:lpstr>В предыдущих лекциях...</vt:lpstr>
      <vt:lpstr>PowerPoint Presentation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Broadcast Receivers: Basics</vt:lpstr>
      <vt:lpstr>В предыдущих лекциях...</vt:lpstr>
      <vt:lpstr>В предыдущих лекциях...</vt:lpstr>
      <vt:lpstr>Content Providers</vt:lpstr>
      <vt:lpstr>Content Provider</vt:lpstr>
      <vt:lpstr>Content Provider &amp; Resolver</vt:lpstr>
      <vt:lpstr>"CRUD" (create, retrieve, update, and delete)</vt:lpstr>
      <vt:lpstr>Content Provider: Basics</vt:lpstr>
      <vt:lpstr>Content Provider &amp; Resolver Основные методы</vt:lpstr>
      <vt:lpstr>Content Provider &amp; Resolver (1)</vt:lpstr>
      <vt:lpstr>Content Provider Query &amp; SQL</vt:lpstr>
      <vt:lpstr>Content Provider. URI</vt:lpstr>
      <vt:lpstr>Content Provider: URI Замечание</vt:lpstr>
      <vt:lpstr>query (provider)</vt:lpstr>
      <vt:lpstr>query (resolver)</vt:lpstr>
      <vt:lpstr>android.database.Cursor</vt:lpstr>
      <vt:lpstr>Отображение данных с помощью адаптера</vt:lpstr>
      <vt:lpstr>insert (provider)</vt:lpstr>
      <vt:lpstr>insert (resolver)</vt:lpstr>
      <vt:lpstr>android.content.ContentValues</vt:lpstr>
      <vt:lpstr>update (provider)</vt:lpstr>
      <vt:lpstr>update (resolver)</vt:lpstr>
      <vt:lpstr>delete (provider)</vt:lpstr>
      <vt:lpstr>delete (resolver)</vt:lpstr>
      <vt:lpstr>getType</vt:lpstr>
      <vt:lpstr>Content Provider: Безопасность</vt:lpstr>
      <vt:lpstr>Permissions (provider)</vt:lpstr>
      <vt:lpstr>Permissions (provider)</vt:lpstr>
      <vt:lpstr>Permissions (client)</vt:lpstr>
      <vt:lpstr>Напоминание</vt:lpstr>
      <vt:lpstr>Temporary URI Permission (via Intent)</vt:lpstr>
      <vt:lpstr>Temporary URI Permission Пример (Contacts)</vt:lpstr>
      <vt:lpstr>Contract class</vt:lpstr>
      <vt:lpstr>Contract class Пример</vt:lpstr>
      <vt:lpstr>Creating a Content Provider (1)</vt:lpstr>
      <vt:lpstr>Creating a Content Provider (2)</vt:lpstr>
      <vt:lpstr>Storage Access Framework Android 4.4 (API 19+)</vt:lpstr>
      <vt:lpstr>Storage Access Framework (SAF) Android 4.4 (API 19+)</vt:lpstr>
      <vt:lpstr>Доступ к контенту (до SAF)</vt:lpstr>
      <vt:lpstr>Доступ к контенту (SAF)</vt:lpstr>
      <vt:lpstr>Доступ к контенту (SAF)</vt:lpstr>
      <vt:lpstr>ACTION_OPEN_DOCUMENT vs. ACTION_GET_CONTENT</vt:lpstr>
      <vt:lpstr>Элементы SAF</vt:lpstr>
      <vt:lpstr>Storage Access Framework Flow</vt:lpstr>
      <vt:lpstr>Элементы SAF Document provider</vt:lpstr>
      <vt:lpstr>Элементы SAF Document provider</vt:lpstr>
      <vt:lpstr>Элементы SAF  Client app</vt:lpstr>
      <vt:lpstr>Элементы SAF Picker</vt:lpstr>
      <vt:lpstr>Поиск документа (пример)</vt:lpstr>
      <vt:lpstr>Обработка результатов  (пример)</vt:lpstr>
      <vt:lpstr>Обработка метаданных  (пример)</vt:lpstr>
      <vt:lpstr>Обработка метаданных  (пример)</vt:lpstr>
      <vt:lpstr>Доступ к содержимому (пример FileDescriptor)</vt:lpstr>
      <vt:lpstr>Доступ к содержимому (пример InputStream)</vt:lpstr>
      <vt:lpstr>Доступ к содержимому (пример OutputStream)</vt:lpstr>
      <vt:lpstr>Больше примеров и указания для разработчиков</vt:lpstr>
    </vt:vector>
  </TitlesOfParts>
  <Company>Motorola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Kuznetcov Andrei</cp:lastModifiedBy>
  <cp:revision>532</cp:revision>
  <dcterms:created xsi:type="dcterms:W3CDTF">2013-02-16T18:16:47Z</dcterms:created>
  <dcterms:modified xsi:type="dcterms:W3CDTF">2018-12-23T19:44:28Z</dcterms:modified>
</cp:coreProperties>
</file>