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 id="2147483695" r:id="rId4"/>
  </p:sldMasterIdLst>
  <p:notesMasterIdLst>
    <p:notesMasterId r:id="rId60"/>
  </p:notesMasterIdLst>
  <p:sldIdLst>
    <p:sldId id="257" r:id="rId5"/>
    <p:sldId id="507" r:id="rId6"/>
    <p:sldId id="508" r:id="rId7"/>
    <p:sldId id="509" r:id="rId8"/>
    <p:sldId id="510" r:id="rId9"/>
    <p:sldId id="511" r:id="rId10"/>
    <p:sldId id="512" r:id="rId11"/>
    <p:sldId id="513" r:id="rId12"/>
    <p:sldId id="514" r:id="rId13"/>
    <p:sldId id="517" r:id="rId14"/>
    <p:sldId id="518" r:id="rId15"/>
    <p:sldId id="515" r:id="rId16"/>
    <p:sldId id="516" r:id="rId17"/>
    <p:sldId id="447" r:id="rId18"/>
    <p:sldId id="449" r:id="rId19"/>
    <p:sldId id="450" r:id="rId20"/>
    <p:sldId id="451" r:id="rId21"/>
    <p:sldId id="452" r:id="rId22"/>
    <p:sldId id="459" r:id="rId23"/>
    <p:sldId id="460" r:id="rId24"/>
    <p:sldId id="466" r:id="rId25"/>
    <p:sldId id="464" r:id="rId26"/>
    <p:sldId id="465" r:id="rId27"/>
    <p:sldId id="461" r:id="rId28"/>
    <p:sldId id="462" r:id="rId29"/>
    <p:sldId id="453" r:id="rId30"/>
    <p:sldId id="457" r:id="rId31"/>
    <p:sldId id="454" r:id="rId32"/>
    <p:sldId id="455" r:id="rId33"/>
    <p:sldId id="456" r:id="rId34"/>
    <p:sldId id="467" r:id="rId35"/>
    <p:sldId id="519" r:id="rId36"/>
    <p:sldId id="520" r:id="rId37"/>
    <p:sldId id="521" r:id="rId38"/>
    <p:sldId id="522" r:id="rId39"/>
    <p:sldId id="523" r:id="rId40"/>
    <p:sldId id="524" r:id="rId41"/>
    <p:sldId id="525" r:id="rId42"/>
    <p:sldId id="526" r:id="rId43"/>
    <p:sldId id="527" r:id="rId44"/>
    <p:sldId id="528" r:id="rId45"/>
    <p:sldId id="529" r:id="rId46"/>
    <p:sldId id="530" r:id="rId47"/>
    <p:sldId id="531" r:id="rId48"/>
    <p:sldId id="532" r:id="rId49"/>
    <p:sldId id="533" r:id="rId50"/>
    <p:sldId id="534" r:id="rId51"/>
    <p:sldId id="535" r:id="rId52"/>
    <p:sldId id="536" r:id="rId53"/>
    <p:sldId id="537" r:id="rId54"/>
    <p:sldId id="538" r:id="rId55"/>
    <p:sldId id="539" r:id="rId56"/>
    <p:sldId id="540" r:id="rId57"/>
    <p:sldId id="541" r:id="rId58"/>
    <p:sldId id="542"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p:cViewPr varScale="1">
        <p:scale>
          <a:sx n="63" d="100"/>
          <a:sy n="63" d="100"/>
        </p:scale>
        <p:origin x="-168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3/31/2016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90E5EE9-F66B-467A-9536-B454E7F4FB38}"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233EEDF-6C65-47BF-AF28-5F4F36CB973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F45BBBC6-597F-4216-A902-13F21A61EAB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25D0009-8A43-4245-8497-9826C615C9C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A7AAC727-7E7D-464E-9234-A455E12805C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F3D5A57-329B-490A-9F94-6DE88ECFC8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712D00DD-B8C6-4944-B81D-900A24DE8F2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910995F8-F1C2-4C36-A656-FB44308000A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31E1E9F2-D163-4C1E-93DB-773865BF60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4C52FEF5-7423-47FD-9DDB-0ECF7FAF050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76C71746-7D42-49C2-AE51-4ED4F759A67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5918BC1-923D-4B76-95CB-D840297C48E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17.03.2016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17.03.2016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r>
              <a:rPr lang="en-US" smtClean="0"/>
              <a:t>17.03.2016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13B9838F-1D19-471E-9239-370FC6782D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Activity%20%20%20Android%20Developers.htm"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reference/android/view/View.html"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view/View.OnClickListener.html" TargetMode="External"/><Relationship Id="rId2" Type="http://schemas.openxmlformats.org/officeDocument/2006/relationships/hyperlink" Target="http://developer.android.com/reference/android/widget/CompoundButton.OnCheckedChangeListener.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android.com/reference/android/view/View.OnClickListener.html" TargetMode="External"/><Relationship Id="rId2" Type="http://schemas.openxmlformats.org/officeDocument/2006/relationships/hyperlink" Target="http://developer.android.com/reference/android/widget/CompoundButton.OnCheckedChangeListener.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view/View.OnClickListener.html" TargetMode="External"/><Relationship Id="rId2" Type="http://schemas.openxmlformats.org/officeDocument/2006/relationships/hyperlink" Target="http://developer.android.com/reference/android/widget/RadioGroup.OnCheckedChangeListener.html"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android.com/reference/android/view/View.html" TargetMode="External"/><Relationship Id="rId2" Type="http://schemas.openxmlformats.org/officeDocument/2006/relationships/hyperlink" Target="http://developer.android.com/reference/android/view/LayoutInflater.html" TargetMode="External"/><Relationship Id="rId1" Type="http://schemas.openxmlformats.org/officeDocument/2006/relationships/slideLayout" Target="../slideLayouts/slideLayout13.xml"/><Relationship Id="rId6" Type="http://schemas.openxmlformats.org/officeDocument/2006/relationships/hyperlink" Target="http://developer.android.com/reference/android/view/Menu.html" TargetMode="External"/><Relationship Id="rId5" Type="http://schemas.openxmlformats.org/officeDocument/2006/relationships/hyperlink" Target="http://developer.android.com/reference/android/view/MenuInflater.html" TargetMode="External"/><Relationship Id="rId4" Type="http://schemas.openxmlformats.org/officeDocument/2006/relationships/hyperlink" Target="http://developer.android.com/reference/android/view/ViewGroup.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developer.android.com/reference/android/graphics/drawable/Drawable.html" TargetMode="External"/><Relationship Id="rId2" Type="http://schemas.openxmlformats.org/officeDocument/2006/relationships/hyperlink" Target="http://developer.android.com/reference/android/content/res/Resources.html" TargetMode="External"/><Relationship Id="rId1" Type="http://schemas.openxmlformats.org/officeDocument/2006/relationships/slideLayout" Target="../slideLayouts/slideLayout13.xml"/><Relationship Id="rId6" Type="http://schemas.openxmlformats.org/officeDocument/2006/relationships/hyperlink" Target="http://developer.android.com/reference/android/content/res/XmlResourceParser.html" TargetMode="External"/><Relationship Id="rId5" Type="http://schemas.openxmlformats.org/officeDocument/2006/relationships/hyperlink" Target="http://developer.android.com/reference/java/lang/Object.html" TargetMode="External"/><Relationship Id="rId4" Type="http://schemas.openxmlformats.org/officeDocument/2006/relationships/hyperlink" Target="http://developer.android.com/reference/java/lang/String.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SharedPreferences.html"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developer.android.com/reference/android/content/SharedPreferences.Editor.html" TargetMode="External"/><Relationship Id="rId2" Type="http://schemas.openxmlformats.org/officeDocument/2006/relationships/hyperlink" Target="http://developer.android.com/reference/android/content/SharedPreferences.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reference/android/os/Bundle.html" TargetMode="External"/><Relationship Id="rId2" Type="http://schemas.openxmlformats.org/officeDocument/2006/relationships/hyperlink" Target="http://developer.android.com/reference/android/app/Dialog.html"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developer.android.com/guide/components/processes-and-threads.html" TargetMode="Externa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BroadcastReceiver.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eclipse.org/mobile/" TargetMode="External"/><Relationship Id="rId2" Type="http://schemas.openxmlformats.org/officeDocument/2006/relationships/hyperlink" Target="http://developer.android.com/sdk/index.html" TargetMode="External"/><Relationship Id="rId1" Type="http://schemas.openxmlformats.org/officeDocument/2006/relationships/slideLayout" Target="../slideLayouts/slideLayout24.xml"/><Relationship Id="rId5" Type="http://schemas.openxmlformats.org/officeDocument/2006/relationships/hyperlink" Target="http://www.oracle.com/technetwork/java/javase/downloads/jdk7-downloads-1880260.html" TargetMode="External"/><Relationship Id="rId4" Type="http://schemas.openxmlformats.org/officeDocument/2006/relationships/hyperlink" Target="https://dl-ssl.google.com/android/eclips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developer.android.com/reference/android/os/Looper.html"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reference/android/view/package-summary.html" TargetMode="External"/><Relationship Id="rId2" Type="http://schemas.openxmlformats.org/officeDocument/2006/relationships/hyperlink" Target="http://developer.android.com/reference/android/widget/package-summary.html"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developer.android.com/reference/java/util/concurrent/TimeUnit.html" TargetMode="External"/><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os/AsyncTask.Status.html"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dirty="0" smtClean="0"/>
              <a:t>Алгоритмы и структуры данных</a:t>
            </a:r>
            <a:endParaRPr lang="en-US" dirty="0" smtClean="0"/>
          </a:p>
        </p:txBody>
      </p:sp>
      <p:sp>
        <p:nvSpPr>
          <p:cNvPr id="3" name="Subtitle 2"/>
          <p:cNvSpPr>
            <a:spLocks noGrp="1"/>
          </p:cNvSpPr>
          <p:nvPr>
            <p:ph type="subTitle" idx="1"/>
          </p:nvPr>
        </p:nvSpPr>
        <p:spPr>
          <a:xfrm>
            <a:off x="1259632" y="3886200"/>
            <a:ext cx="6624736" cy="766763"/>
          </a:xfrm>
        </p:spPr>
        <p:txBody>
          <a:bodyPr rtlCol="0">
            <a:normAutofit/>
          </a:bodyPr>
          <a:lstStyle/>
          <a:p>
            <a:pPr eaLnBrk="1" fontAlgn="auto" hangingPunct="1">
              <a:spcAft>
                <a:spcPts val="0"/>
              </a:spcAft>
              <a:buFont typeface="Arial" pitchFamily="34" charset="0"/>
              <a:buNone/>
              <a:defRPr/>
            </a:pPr>
            <a:r>
              <a:rPr lang="en-US" dirty="0" smtClean="0"/>
              <a:t>Android: Activity &amp; Intent</a:t>
            </a:r>
          </a:p>
        </p:txBody>
      </p:sp>
      <p:sp>
        <p:nvSpPr>
          <p:cNvPr id="4" name="Slide Number Placeholder 3"/>
          <p:cNvSpPr>
            <a:spLocks noGrp="1"/>
          </p:cNvSpPr>
          <p:nvPr>
            <p:ph type="sldNum" sz="quarter" idx="12"/>
          </p:nvPr>
        </p:nvSpPr>
        <p:spPr/>
        <p:txBody>
          <a:bodyPr/>
          <a:lstStyle/>
          <a:p>
            <a:pPr>
              <a:defRPr/>
            </a:pPr>
            <a:fld id="{4AE1525F-AE57-4A7E-A114-4C830DD60F49}"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p:cNvSpPr>
            <a:spLocks noGrp="1"/>
          </p:cNvSpPr>
          <p:nvPr>
            <p:ph type="dt" sz="quarter" idx="10"/>
          </p:nvPr>
        </p:nvSpPr>
        <p:spPr/>
        <p:txBody>
          <a:bodyPr/>
          <a:lstStyle/>
          <a:p>
            <a:pPr>
              <a:defRPr/>
            </a:pPr>
            <a:r>
              <a:rPr lang="en-US" smtClean="0"/>
              <a:t>17.03.2016</a:t>
            </a:r>
            <a:endParaRPr lang="en-US" dirty="0"/>
          </a:p>
        </p:txBody>
      </p:sp>
      <p:sp>
        <p:nvSpPr>
          <p:cNvPr id="3079" name="TextBox 6"/>
          <p:cNvSpPr txBox="1">
            <a:spLocks noChangeArrowheads="1"/>
          </p:cNvSpPr>
          <p:nvPr/>
        </p:nvSpPr>
        <p:spPr bwMode="auto">
          <a:xfrm>
            <a:off x="6278563" y="4581525"/>
            <a:ext cx="2335212" cy="646113"/>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411413" y="5445125"/>
            <a:ext cx="4402137" cy="646113"/>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smtClean="0"/>
              <a:t>В предыдущих лекциях...</a:t>
            </a:r>
            <a:endParaRPr lang="en-US" dirty="0" smtClean="0"/>
          </a:p>
        </p:txBody>
      </p:sp>
      <p:sp>
        <p:nvSpPr>
          <p:cNvPr id="13315" name="Content Placeholder 7"/>
          <p:cNvSpPr>
            <a:spLocks noGrp="1"/>
          </p:cNvSpPr>
          <p:nvPr>
            <p:ph idx="1"/>
          </p:nvPr>
        </p:nvSpPr>
        <p:spPr/>
        <p:txBody>
          <a:bodyPr/>
          <a:lstStyle/>
          <a:p>
            <a:r>
              <a:rPr lang="en-US" i="1" dirty="0" smtClean="0"/>
              <a:t>&lt;</a:t>
            </a:r>
            <a:r>
              <a:rPr lang="en-US" i="1" dirty="0" err="1" smtClean="0"/>
              <a:t>resources_name</a:t>
            </a:r>
            <a:r>
              <a:rPr lang="en-US" i="1" dirty="0" smtClean="0"/>
              <a:t>&gt;</a:t>
            </a:r>
            <a:r>
              <a:rPr lang="en-US" dirty="0" smtClean="0"/>
              <a:t>-</a:t>
            </a:r>
            <a:r>
              <a:rPr lang="en-US" i="1" dirty="0" smtClean="0"/>
              <a:t>&lt;</a:t>
            </a:r>
            <a:r>
              <a:rPr lang="en-US" i="1" dirty="0" err="1" smtClean="0">
                <a:solidFill>
                  <a:srgbClr val="00B050"/>
                </a:solidFill>
              </a:rPr>
              <a:t>config_qualifier</a:t>
            </a:r>
            <a:r>
              <a:rPr lang="en-US" i="1" dirty="0" smtClean="0"/>
              <a:t>&gt;</a:t>
            </a:r>
            <a:endParaRPr lang="ru-RU" i="1" dirty="0" smtClean="0"/>
          </a:p>
          <a:p>
            <a:pPr lvl="1"/>
            <a:r>
              <a:rPr lang="en-US" i="1" dirty="0" err="1" smtClean="0"/>
              <a:t>resources_name</a:t>
            </a:r>
            <a:r>
              <a:rPr lang="ru-RU" i="1" dirty="0" smtClean="0"/>
              <a:t> </a:t>
            </a:r>
            <a:r>
              <a:rPr lang="en-US" i="1" dirty="0" smtClean="0"/>
              <a:t>:= </a:t>
            </a:r>
            <a:r>
              <a:rPr lang="en-US" i="1" dirty="0" err="1" smtClean="0"/>
              <a:t>anim</a:t>
            </a:r>
            <a:r>
              <a:rPr lang="en-US" i="1" dirty="0" smtClean="0"/>
              <a:t>, </a:t>
            </a:r>
            <a:r>
              <a:rPr lang="en-US" i="1" dirty="0" err="1" smtClean="0"/>
              <a:t>drawable</a:t>
            </a:r>
            <a:r>
              <a:rPr lang="en-US" i="1" dirty="0" smtClean="0"/>
              <a:t>, layout, menu, raw, value, xml</a:t>
            </a:r>
          </a:p>
          <a:p>
            <a:pPr lvl="1"/>
            <a:r>
              <a:rPr lang="en-US" i="1" dirty="0" err="1" smtClean="0">
                <a:solidFill>
                  <a:srgbClr val="00B050"/>
                </a:solidFill>
              </a:rPr>
              <a:t>config_qualifier</a:t>
            </a:r>
            <a:r>
              <a:rPr lang="en-US" i="1" dirty="0" smtClean="0"/>
              <a:t> := </a:t>
            </a:r>
            <a:r>
              <a:rPr lang="en-US" i="1" dirty="0" smtClean="0">
                <a:solidFill>
                  <a:srgbClr val="00B050"/>
                </a:solidFill>
              </a:rPr>
              <a:t>qualifier1</a:t>
            </a:r>
            <a:r>
              <a:rPr lang="en-US" i="1" dirty="0" smtClean="0"/>
              <a:t>[-</a:t>
            </a:r>
            <a:r>
              <a:rPr lang="en-US" i="1" dirty="0" smtClean="0">
                <a:solidFill>
                  <a:srgbClr val="00B050"/>
                </a:solidFill>
              </a:rPr>
              <a:t>qualifier2</a:t>
            </a:r>
            <a:r>
              <a:rPr lang="en-US" i="1" dirty="0" smtClean="0"/>
              <a:t>[…]]</a:t>
            </a:r>
          </a:p>
          <a:p>
            <a:pPr lvl="1"/>
            <a:endParaRPr lang="en-US" i="1" dirty="0" smtClean="0"/>
          </a:p>
          <a:p>
            <a:r>
              <a:rPr lang="ru-RU" dirty="0" smtClean="0"/>
              <a:t>Примеры:</a:t>
            </a:r>
          </a:p>
          <a:p>
            <a:pPr lvl="1"/>
            <a:r>
              <a:rPr lang="en-US" dirty="0" err="1" smtClean="0"/>
              <a:t>drawable-ldpi</a:t>
            </a:r>
            <a:endParaRPr lang="ru-RU" dirty="0" smtClean="0"/>
          </a:p>
          <a:p>
            <a:pPr lvl="1"/>
            <a:r>
              <a:rPr lang="en-US" dirty="0" smtClean="0"/>
              <a:t>drawable-en-notouch-12key</a:t>
            </a:r>
            <a:endParaRPr lang="ru-RU" dirty="0" smtClean="0"/>
          </a:p>
          <a:p>
            <a:pPr lvl="1"/>
            <a:r>
              <a:rPr lang="en-US" dirty="0" smtClean="0"/>
              <a:t>values-land-mdpi-v11</a:t>
            </a:r>
          </a:p>
        </p:txBody>
      </p:sp>
      <p:sp>
        <p:nvSpPr>
          <p:cNvPr id="4" name="Date Placeholder 3"/>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B315BFD0-836C-469E-B62C-E4D1F087ED27}" type="slidenum">
              <a:rPr lang="en-US" smtClean="0">
                <a:solidFill>
                  <a:prstClr val="black">
                    <a:tint val="75000"/>
                  </a:prstClr>
                </a:solidFill>
              </a:rPr>
              <a:pPr>
                <a:defRPr/>
              </a:pPr>
              <a:t>10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11</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2580161" y="476672"/>
            <a:ext cx="4584127" cy="5853969"/>
          </a:xfrm>
          <a:prstGeom prst="rect">
            <a:avLst/>
          </a:prstGeom>
        </p:spPr>
      </p:pic>
      <p:sp>
        <p:nvSpPr>
          <p:cNvPr id="9" name="Rectangle 8"/>
          <p:cNvSpPr/>
          <p:nvPr/>
        </p:nvSpPr>
        <p:spPr>
          <a:xfrm>
            <a:off x="251520" y="5013176"/>
            <a:ext cx="2411760" cy="1200329"/>
          </a:xfrm>
          <a:prstGeom prst="rect">
            <a:avLst/>
          </a:prstGeom>
        </p:spPr>
        <p:txBody>
          <a:bodyPr wrap="square">
            <a:spAutoFit/>
          </a:bodyPr>
          <a:lstStyle/>
          <a:p>
            <a:r>
              <a:rPr lang="en-US" dirty="0" smtClean="0">
                <a:solidFill>
                  <a:prstClr val="black"/>
                </a:solidFill>
              </a:rPr>
              <a:t>http://developer.android.com/guide/topics/resources/providing-resources.html</a:t>
            </a:r>
            <a:endParaRPr lang="en-US" dirty="0">
              <a:solidFill>
                <a:prstClr val="blac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smtClean="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1100" dirty="0" smtClean="0"/>
              <a:t>	</a:t>
            </a:r>
            <a:r>
              <a:rPr lang="en-US" sz="1100" dirty="0" smtClean="0"/>
              <a:t>&lt;?xml version="1.0" encoding="utf-8"?&gt;</a:t>
            </a:r>
            <a:br>
              <a:rPr lang="en-US" sz="1100" dirty="0" smtClean="0"/>
            </a:br>
            <a:r>
              <a:rPr lang="en-US" sz="1100" dirty="0" smtClean="0"/>
              <a:t/>
            </a:r>
            <a:br>
              <a:rPr lang="en-US" sz="1100" dirty="0" smtClean="0"/>
            </a:br>
            <a:r>
              <a:rPr lang="en-US" sz="1100" dirty="0" smtClean="0"/>
              <a:t>&lt;manifest&gt;</a:t>
            </a:r>
            <a:br>
              <a:rPr lang="en-US" sz="1100" dirty="0" smtClean="0"/>
            </a:br>
            <a:r>
              <a:rPr lang="en-US" sz="1100" dirty="0" smtClean="0"/>
              <a:t/>
            </a:r>
            <a:br>
              <a:rPr lang="en-US" sz="1100" dirty="0" smtClean="0"/>
            </a:br>
            <a:r>
              <a:rPr lang="en-US" sz="1100" dirty="0" smtClean="0"/>
              <a:t>    &lt;uses-permission /&gt;</a:t>
            </a:r>
            <a:br>
              <a:rPr lang="en-US" sz="1100" dirty="0" smtClean="0"/>
            </a:br>
            <a:r>
              <a:rPr lang="en-US" sz="1100" dirty="0" smtClean="0"/>
              <a:t>    &lt;permission /&gt;</a:t>
            </a:r>
            <a:br>
              <a:rPr lang="en-US" sz="1100" dirty="0" smtClean="0"/>
            </a:br>
            <a:r>
              <a:rPr lang="en-US" sz="1100" dirty="0" smtClean="0"/>
              <a:t>    &lt;permission-tree /&gt;</a:t>
            </a:r>
            <a:br>
              <a:rPr lang="en-US" sz="1100" dirty="0" smtClean="0"/>
            </a:br>
            <a:r>
              <a:rPr lang="en-US" sz="1100" dirty="0" smtClean="0"/>
              <a:t>    &lt;permission-group /&gt;</a:t>
            </a:r>
            <a:br>
              <a:rPr lang="en-US" sz="1100" dirty="0" smtClean="0"/>
            </a:br>
            <a:r>
              <a:rPr lang="en-US" sz="1100" dirty="0" smtClean="0"/>
              <a:t>    &lt;instrumentation /&gt;</a:t>
            </a:r>
            <a:br>
              <a:rPr lang="en-US" sz="1100" dirty="0" smtClean="0"/>
            </a:br>
            <a:r>
              <a:rPr lang="en-US" sz="1100" dirty="0" smtClean="0"/>
              <a:t>    &lt;uses-</a:t>
            </a:r>
            <a:r>
              <a:rPr lang="en-US" sz="1100" dirty="0" err="1" smtClean="0"/>
              <a:t>sdk</a:t>
            </a:r>
            <a:r>
              <a:rPr lang="en-US" sz="1100" dirty="0" smtClean="0"/>
              <a:t> /&gt;</a:t>
            </a:r>
            <a:br>
              <a:rPr lang="en-US" sz="1100" dirty="0" smtClean="0"/>
            </a:br>
            <a:r>
              <a:rPr lang="en-US" sz="1100" dirty="0" smtClean="0"/>
              <a:t>    &lt;uses-configuration /&gt;  </a:t>
            </a:r>
            <a:br>
              <a:rPr lang="en-US" sz="1100" dirty="0" smtClean="0"/>
            </a:br>
            <a:r>
              <a:rPr lang="en-US" sz="1100" dirty="0" smtClean="0"/>
              <a:t>    &lt;uses-feature /&gt;  </a:t>
            </a:r>
            <a:br>
              <a:rPr lang="en-US" sz="1100" dirty="0" smtClean="0"/>
            </a:br>
            <a:r>
              <a:rPr lang="en-US" sz="1100" dirty="0" smtClean="0"/>
              <a:t>    &lt;supports-screens /&gt;  </a:t>
            </a:r>
            <a:br>
              <a:rPr lang="en-US" sz="1100" dirty="0" smtClean="0"/>
            </a:br>
            <a:r>
              <a:rPr lang="en-US" sz="1100" dirty="0" smtClean="0"/>
              <a:t>    &lt;compatible-screens /&gt;  </a:t>
            </a:r>
            <a:br>
              <a:rPr lang="en-US" sz="1100" dirty="0" smtClean="0"/>
            </a:br>
            <a:r>
              <a:rPr lang="en-US" sz="1100" dirty="0" smtClean="0"/>
              <a:t>    &lt;supports-</a:t>
            </a:r>
            <a:r>
              <a:rPr lang="en-US" sz="1100" dirty="0" err="1" smtClean="0"/>
              <a:t>gl</a:t>
            </a:r>
            <a:r>
              <a:rPr lang="en-US" sz="1100" dirty="0" smtClean="0"/>
              <a:t>-texture /&gt;  </a:t>
            </a:r>
            <a:br>
              <a:rPr lang="en-US" sz="1100" dirty="0" smtClean="0"/>
            </a:br>
            <a:r>
              <a:rPr lang="en-US" sz="1100" dirty="0" smtClean="0"/>
              <a:t/>
            </a:r>
            <a:br>
              <a:rPr lang="en-US" sz="1100" dirty="0" smtClean="0"/>
            </a:br>
            <a:r>
              <a:rPr lang="en-US" sz="1100" dirty="0" smtClean="0"/>
              <a:t>    &lt;application&gt;</a:t>
            </a:r>
            <a:br>
              <a:rPr lang="en-US" sz="1100" dirty="0" smtClean="0"/>
            </a:br>
            <a:r>
              <a:rPr lang="en-US" sz="1100" dirty="0" smtClean="0"/>
              <a:t/>
            </a:r>
            <a:br>
              <a:rPr lang="en-US" sz="1100" dirty="0" smtClean="0"/>
            </a:br>
            <a:r>
              <a:rPr lang="en-US" sz="1100" dirty="0" smtClean="0"/>
              <a:t>        &lt;activity&gt;</a:t>
            </a:r>
            <a:br>
              <a:rPr lang="en-US" sz="1100" dirty="0" smtClean="0"/>
            </a:br>
            <a:r>
              <a:rPr lang="en-US" sz="1100" dirty="0" smtClean="0"/>
              <a:t>            &lt;intent-filter&gt;</a:t>
            </a:r>
            <a:br>
              <a:rPr lang="en-US" sz="1100" dirty="0" smtClean="0"/>
            </a:br>
            <a:r>
              <a:rPr lang="en-US" sz="1100" dirty="0" smtClean="0"/>
              <a:t>                &lt;action /&gt;</a:t>
            </a:r>
            <a:br>
              <a:rPr lang="en-US" sz="1100" dirty="0" smtClean="0"/>
            </a:br>
            <a:r>
              <a:rPr lang="en-US" sz="1100" dirty="0" smtClean="0"/>
              <a:t>                &lt;category /&gt;</a:t>
            </a:r>
            <a:br>
              <a:rPr lang="en-US" sz="1100" dirty="0" smtClean="0"/>
            </a:br>
            <a:r>
              <a:rPr lang="en-US" sz="1100" dirty="0" smtClean="0"/>
              <a:t>                &lt;data /&gt;</a:t>
            </a:r>
            <a:br>
              <a:rPr lang="en-US" sz="1100" dirty="0" smtClean="0"/>
            </a:br>
            <a:r>
              <a:rPr lang="en-US" sz="1100" dirty="0" smtClean="0"/>
              <a:t>            &lt;/intent-filter&gt;</a:t>
            </a:r>
            <a:br>
              <a:rPr lang="en-US" sz="1100" dirty="0" smtClean="0"/>
            </a:br>
            <a:r>
              <a:rPr lang="en-US" sz="1100" dirty="0" smtClean="0"/>
              <a:t>            &lt;meta-data /&gt;</a:t>
            </a:r>
            <a:br>
              <a:rPr lang="en-US" sz="1100" dirty="0" smtClean="0"/>
            </a:br>
            <a:r>
              <a:rPr lang="en-US" sz="1100" dirty="0" smtClean="0"/>
              <a:t>        &lt;/activity&gt;</a:t>
            </a:r>
            <a:br>
              <a:rPr lang="en-US" sz="1100" dirty="0" smtClean="0"/>
            </a:br>
            <a:r>
              <a:rPr lang="en-US" sz="1100" dirty="0" smtClean="0"/>
              <a:t/>
            </a:r>
            <a:br>
              <a:rPr lang="en-US" sz="1100" dirty="0" smtClean="0"/>
            </a:br>
            <a:r>
              <a:rPr lang="en-US" sz="1100" dirty="0" smtClean="0"/>
              <a:t>       </a:t>
            </a:r>
            <a:endParaRPr lang="en-US" sz="1100" dirty="0"/>
          </a:p>
        </p:txBody>
      </p:sp>
      <p:sp>
        <p:nvSpPr>
          <p:cNvPr id="10" name="Content Placeholder 9"/>
          <p:cNvSpPr>
            <a:spLocks noGrp="1"/>
          </p:cNvSpPr>
          <p:nvPr>
            <p:ph sz="half" idx="2"/>
          </p:nvPr>
        </p:nvSpPr>
        <p:spPr/>
        <p:txBody>
          <a:bodyPr/>
          <a:lstStyle/>
          <a:p>
            <a:pPr>
              <a:buNone/>
            </a:pPr>
            <a:r>
              <a:rPr lang="ru-RU" sz="1100" dirty="0" smtClean="0"/>
              <a:t>	  </a:t>
            </a:r>
            <a:r>
              <a:rPr lang="en-US" sz="1100" dirty="0" smtClean="0"/>
              <a:t>     &lt;activity-alias&gt;</a:t>
            </a:r>
            <a:br>
              <a:rPr lang="en-US" sz="1100" dirty="0" smtClean="0"/>
            </a:br>
            <a:r>
              <a:rPr lang="en-US" sz="1100" dirty="0" smtClean="0"/>
              <a:t>            &lt;intent-filter&gt; . . . &lt;/intent-filter&gt;</a:t>
            </a:r>
            <a:br>
              <a:rPr lang="en-US" sz="1100" dirty="0" smtClean="0"/>
            </a:br>
            <a:r>
              <a:rPr lang="en-US" sz="1100" dirty="0" smtClean="0"/>
              <a:t>            &lt;meta-data /&gt;</a:t>
            </a:r>
            <a:br>
              <a:rPr lang="en-US" sz="1100" dirty="0" smtClean="0"/>
            </a:br>
            <a:r>
              <a:rPr lang="en-US" sz="1100" dirty="0" smtClean="0"/>
              <a:t>        &lt;/activity-alias&gt;</a:t>
            </a:r>
            <a:br>
              <a:rPr lang="en-US" sz="1100" dirty="0" smtClean="0"/>
            </a:br>
            <a:r>
              <a:rPr lang="en-US" sz="1100" dirty="0" smtClean="0"/>
              <a:t/>
            </a:r>
            <a:br>
              <a:rPr lang="en-US" sz="1100" dirty="0" smtClean="0"/>
            </a:br>
            <a:r>
              <a:rPr lang="en-US" sz="1100" dirty="0" smtClean="0"/>
              <a:t>        &lt;service&gt;</a:t>
            </a:r>
            <a:br>
              <a:rPr lang="en-US" sz="1100" dirty="0" smtClean="0"/>
            </a:br>
            <a:r>
              <a:rPr lang="en-US" sz="1100" dirty="0" smtClean="0"/>
              <a:t>            &lt;intent-filter&gt; . . . &lt;/intent-filter&gt;</a:t>
            </a:r>
            <a:br>
              <a:rPr lang="en-US" sz="1100" dirty="0" smtClean="0"/>
            </a:br>
            <a:r>
              <a:rPr lang="en-US" sz="1100" dirty="0" smtClean="0"/>
              <a:t>            &lt;meta-data/&gt;</a:t>
            </a:r>
            <a:br>
              <a:rPr lang="en-US" sz="1100" dirty="0" smtClean="0"/>
            </a:br>
            <a:r>
              <a:rPr lang="en-US" sz="1100" dirty="0" smtClean="0"/>
              <a:t>        &lt;/service&gt;</a:t>
            </a:r>
            <a:br>
              <a:rPr lang="en-US" sz="1100" dirty="0" smtClean="0"/>
            </a:br>
            <a:r>
              <a:rPr lang="en-US" sz="1100" dirty="0" smtClean="0"/>
              <a:t/>
            </a:r>
            <a:br>
              <a:rPr lang="en-US" sz="1100" dirty="0" smtClean="0"/>
            </a:br>
            <a:r>
              <a:rPr lang="en-US" sz="1100" dirty="0" smtClean="0"/>
              <a:t>        &lt;receiver&gt;</a:t>
            </a:r>
            <a:br>
              <a:rPr lang="en-US" sz="1100" dirty="0" smtClean="0"/>
            </a:br>
            <a:r>
              <a:rPr lang="en-US" sz="1100" dirty="0" smtClean="0"/>
              <a:t>            &lt;intent-filter&gt; . . . &lt;/intent-filter&gt;</a:t>
            </a:r>
            <a:br>
              <a:rPr lang="en-US" sz="1100" dirty="0" smtClean="0"/>
            </a:br>
            <a:r>
              <a:rPr lang="en-US" sz="1100" dirty="0" smtClean="0"/>
              <a:t>            &lt;meta-data /&gt;</a:t>
            </a:r>
            <a:br>
              <a:rPr lang="en-US" sz="1100" dirty="0" smtClean="0"/>
            </a:br>
            <a:r>
              <a:rPr lang="en-US" sz="1100" dirty="0" smtClean="0"/>
              <a:t>        &lt;/receiver&gt;</a:t>
            </a:r>
            <a:br>
              <a:rPr lang="en-US" sz="1100" dirty="0" smtClean="0"/>
            </a:br>
            <a:r>
              <a:rPr lang="en-US" sz="1100" dirty="0" smtClean="0"/>
              <a:t/>
            </a:r>
            <a:br>
              <a:rPr lang="en-US" sz="1100" dirty="0" smtClean="0"/>
            </a:br>
            <a:r>
              <a:rPr lang="en-US" sz="1100" dirty="0" smtClean="0"/>
              <a:t>        &lt;provider&gt;</a:t>
            </a:r>
            <a:br>
              <a:rPr lang="en-US" sz="1100" dirty="0" smtClean="0"/>
            </a:br>
            <a:r>
              <a:rPr lang="en-US" sz="1100" dirty="0" smtClean="0"/>
              <a:t>            &lt;grant-</a:t>
            </a:r>
            <a:r>
              <a:rPr lang="en-US" sz="1100" dirty="0" err="1" smtClean="0"/>
              <a:t>uri</a:t>
            </a:r>
            <a:r>
              <a:rPr lang="en-US" sz="1100" dirty="0" smtClean="0"/>
              <a:t>-permission /&gt;</a:t>
            </a:r>
            <a:br>
              <a:rPr lang="en-US" sz="1100" dirty="0" smtClean="0"/>
            </a:br>
            <a:r>
              <a:rPr lang="en-US" sz="1100" dirty="0" smtClean="0"/>
              <a:t>            &lt;meta-data /&gt;</a:t>
            </a:r>
            <a:br>
              <a:rPr lang="en-US" sz="1100" dirty="0" smtClean="0"/>
            </a:br>
            <a:r>
              <a:rPr lang="en-US" sz="1100" dirty="0" smtClean="0"/>
              <a:t>            &lt;path-permission /&gt;</a:t>
            </a:r>
            <a:br>
              <a:rPr lang="en-US" sz="1100" dirty="0" smtClean="0"/>
            </a:br>
            <a:r>
              <a:rPr lang="en-US" sz="1100" dirty="0" smtClean="0"/>
              <a:t>        &lt;/provider&gt;</a:t>
            </a:r>
            <a:br>
              <a:rPr lang="en-US" sz="1100" dirty="0" smtClean="0"/>
            </a:br>
            <a:r>
              <a:rPr lang="en-US" sz="1100" dirty="0" smtClean="0"/>
              <a:t/>
            </a:r>
            <a:br>
              <a:rPr lang="en-US" sz="1100" dirty="0" smtClean="0"/>
            </a:br>
            <a:r>
              <a:rPr lang="en-US" sz="1100" dirty="0" smtClean="0"/>
              <a:t>        &lt;uses-library /&gt;</a:t>
            </a:r>
            <a:br>
              <a:rPr lang="en-US" sz="1100" dirty="0" smtClean="0"/>
            </a:br>
            <a:r>
              <a:rPr lang="en-US" sz="1100" dirty="0" smtClean="0"/>
              <a:t/>
            </a:r>
            <a:br>
              <a:rPr lang="en-US" sz="1100" dirty="0" smtClean="0"/>
            </a:br>
            <a:r>
              <a:rPr lang="en-US" sz="1100" dirty="0" smtClean="0"/>
              <a:t>    &lt;/application&gt;</a:t>
            </a:r>
            <a:br>
              <a:rPr lang="en-US" sz="1100" dirty="0" smtClean="0"/>
            </a:br>
            <a:r>
              <a:rPr lang="en-US" sz="1100" dirty="0" smtClean="0"/>
              <a:t/>
            </a:r>
            <a:br>
              <a:rPr lang="en-US" sz="1100" dirty="0" smtClean="0"/>
            </a:br>
            <a:r>
              <a:rPr lang="en-US" sz="1100" dirty="0" smtClean="0"/>
              <a:t>&lt;/manifest&gt;</a:t>
            </a:r>
            <a:endParaRPr lang="en-US" sz="4400" dirty="0"/>
          </a:p>
        </p:txBody>
      </p:sp>
      <p:sp>
        <p:nvSpPr>
          <p:cNvPr id="4" name="Date Placeholder 3"/>
          <p:cNvSpPr>
            <a:spLocks noGrp="1"/>
          </p:cNvSpPr>
          <p:nvPr>
            <p:ph type="dt" sz="half"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0" y="0"/>
            <a:ext cx="4505325" cy="5795963"/>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2843213" y="3357563"/>
            <a:ext cx="6003925" cy="2674937"/>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smtClean="0"/>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211638" y="476250"/>
            <a:ext cx="4656137" cy="2214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Activity: API Overview</a:t>
            </a:r>
            <a:endParaRPr lang="en-US"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dirty="0"/>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Activity: API Overview (1)</a:t>
            </a:r>
            <a:endParaRPr lang="en-US" dirty="0"/>
          </a:p>
        </p:txBody>
      </p:sp>
      <p:sp>
        <p:nvSpPr>
          <p:cNvPr id="4" name="Date Placeholder 3"/>
          <p:cNvSpPr>
            <a:spLocks noGrp="1"/>
          </p:cNvSpPr>
          <p:nvPr>
            <p:ph type="dt" sz="half" idx="10"/>
          </p:nvPr>
        </p:nvSpPr>
        <p:spPr/>
        <p:txBody>
          <a:bodyPr/>
          <a:lstStyle/>
          <a:p>
            <a:r>
              <a:rPr lang="en-US" smtClean="0"/>
              <a:t>17.03.2016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16AD8C78-45F6-4014-82E2-E69C31262540}" type="slidenum">
              <a:rPr lang="en-US" smtClean="0"/>
              <a:pPr/>
              <a:t>15</a:t>
            </a:fld>
            <a:endParaRPr lang="en-US"/>
          </a:p>
        </p:txBody>
      </p:sp>
      <p:pic>
        <p:nvPicPr>
          <p:cNvPr id="1035" name="Picture 11">
            <a:hlinkClick r:id="rId2" action="ppaction://hlinkfile"/>
          </p:cNvPr>
          <p:cNvPicPr>
            <a:picLocks noGrp="1" noChangeAspect="1" noChangeArrowheads="1"/>
          </p:cNvPicPr>
          <p:nvPr>
            <p:ph idx="1"/>
          </p:nvPr>
        </p:nvPicPr>
        <p:blipFill>
          <a:blip r:embed="rId3" cstate="print"/>
          <a:srcRect/>
          <a:stretch>
            <a:fillRect/>
          </a:stretch>
        </p:blipFill>
        <p:spPr bwMode="auto">
          <a:xfrm>
            <a:off x="1259632" y="1412776"/>
            <a:ext cx="630555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Lifecycle Callbacks</a:t>
            </a:r>
            <a:endParaRPr lang="en-US" dirty="0"/>
          </a:p>
        </p:txBody>
      </p:sp>
      <p:sp>
        <p:nvSpPr>
          <p:cNvPr id="3" name="Content Placeholder 2"/>
          <p:cNvSpPr>
            <a:spLocks noGrp="1"/>
          </p:cNvSpPr>
          <p:nvPr>
            <p:ph idx="1"/>
          </p:nvPr>
        </p:nvSpPr>
        <p:spPr/>
        <p:txBody>
          <a:bodyPr/>
          <a:lstStyle/>
          <a:p>
            <a:r>
              <a:rPr lang="en-US" dirty="0" smtClean="0"/>
              <a:t>protected void </a:t>
            </a:r>
            <a:r>
              <a:rPr lang="en-US" b="1" dirty="0" err="1" smtClean="0"/>
              <a:t>onCreate</a:t>
            </a:r>
            <a:r>
              <a:rPr lang="en-US" b="1" dirty="0" smtClean="0"/>
              <a:t> </a:t>
            </a:r>
            <a:r>
              <a:rPr lang="en-US" dirty="0" smtClean="0"/>
              <a:t>(</a:t>
            </a:r>
            <a:r>
              <a:rPr lang="en-US" dirty="0" smtClean="0">
                <a:hlinkClick r:id="rId2"/>
              </a:rPr>
              <a:t>Bundle</a:t>
            </a:r>
            <a:r>
              <a:rPr lang="en-US" dirty="0" smtClean="0"/>
              <a:t> </a:t>
            </a:r>
            <a:r>
              <a:rPr lang="en-US" dirty="0" err="1" smtClean="0"/>
              <a:t>savedInstanceState</a:t>
            </a:r>
            <a:r>
              <a:rPr lang="en-US" dirty="0" smtClean="0"/>
              <a:t>)</a:t>
            </a:r>
            <a:endParaRPr lang="en-US" b="1" dirty="0" smtClean="0"/>
          </a:p>
          <a:p>
            <a:r>
              <a:rPr lang="en-US" dirty="0" smtClean="0"/>
              <a:t>protected void </a:t>
            </a:r>
            <a:r>
              <a:rPr lang="en-US" b="1" dirty="0" err="1" smtClean="0"/>
              <a:t>onStart</a:t>
            </a:r>
            <a:r>
              <a:rPr lang="en-US" b="1" dirty="0" smtClean="0"/>
              <a:t> </a:t>
            </a:r>
            <a:r>
              <a:rPr lang="en-US" dirty="0" smtClean="0"/>
              <a:t>()</a:t>
            </a:r>
            <a:endParaRPr lang="en-US" b="1" dirty="0" smtClean="0"/>
          </a:p>
          <a:p>
            <a:r>
              <a:rPr lang="en-US" dirty="0" smtClean="0"/>
              <a:t>protected void </a:t>
            </a:r>
            <a:r>
              <a:rPr lang="en-US" b="1" dirty="0" err="1" smtClean="0"/>
              <a:t>onPause</a:t>
            </a:r>
            <a:r>
              <a:rPr lang="en-US" b="1" dirty="0" smtClean="0"/>
              <a:t> </a:t>
            </a:r>
            <a:r>
              <a:rPr lang="en-US" dirty="0" smtClean="0"/>
              <a:t>()</a:t>
            </a:r>
            <a:endParaRPr lang="en-US" b="1" dirty="0" smtClean="0"/>
          </a:p>
          <a:p>
            <a:r>
              <a:rPr lang="en-US" dirty="0" smtClean="0"/>
              <a:t>protected void </a:t>
            </a:r>
            <a:r>
              <a:rPr lang="en-US" b="1" dirty="0" err="1" smtClean="0"/>
              <a:t>onResume</a:t>
            </a:r>
            <a:r>
              <a:rPr lang="en-US" b="1" dirty="0" smtClean="0"/>
              <a:t> </a:t>
            </a:r>
            <a:r>
              <a:rPr lang="en-US" dirty="0" smtClean="0"/>
              <a:t>()</a:t>
            </a:r>
            <a:endParaRPr lang="en-US" b="1" dirty="0" smtClean="0"/>
          </a:p>
          <a:p>
            <a:r>
              <a:rPr lang="en-US" dirty="0" smtClean="0"/>
              <a:t>protected void </a:t>
            </a:r>
            <a:r>
              <a:rPr lang="en-US" b="1" dirty="0" err="1" smtClean="0"/>
              <a:t>onRestart</a:t>
            </a:r>
            <a:r>
              <a:rPr lang="en-US" b="1" dirty="0" smtClean="0"/>
              <a:t> </a:t>
            </a:r>
            <a:r>
              <a:rPr lang="en-US" dirty="0" smtClean="0"/>
              <a:t>()</a:t>
            </a:r>
            <a:endParaRPr lang="en-US" b="1" dirty="0" smtClean="0"/>
          </a:p>
          <a:p>
            <a:r>
              <a:rPr lang="en-US" dirty="0" smtClean="0"/>
              <a:t>protected void </a:t>
            </a:r>
            <a:r>
              <a:rPr lang="en-US" b="1" dirty="0" err="1" smtClean="0"/>
              <a:t>onStop</a:t>
            </a:r>
            <a:r>
              <a:rPr lang="en-US" b="1" dirty="0" smtClean="0"/>
              <a:t> </a:t>
            </a:r>
            <a:r>
              <a:rPr lang="en-US" dirty="0" smtClean="0"/>
              <a:t>()</a:t>
            </a:r>
          </a:p>
          <a:p>
            <a:r>
              <a:rPr lang="en-US" dirty="0" smtClean="0"/>
              <a:t>protected void </a:t>
            </a:r>
            <a:r>
              <a:rPr lang="en-US" b="1" dirty="0" err="1" smtClean="0"/>
              <a:t>onDestroy</a:t>
            </a:r>
            <a:r>
              <a:rPr lang="en-US" b="1" dirty="0" smtClean="0"/>
              <a:t> </a:t>
            </a:r>
            <a:r>
              <a:rPr lang="en-US" dirty="0" smtClean="0"/>
              <a:t>()</a:t>
            </a:r>
            <a:endParaRPr lang="en-US" b="1" dirty="0" smtClean="0"/>
          </a:p>
          <a:p>
            <a:endParaRPr lang="en-US" b="1" dirty="0" smtClean="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State</a:t>
            </a:r>
            <a:r>
              <a:rPr lang="ru-RU" dirty="0" smtClean="0"/>
              <a:t> </a:t>
            </a:r>
            <a:r>
              <a:rPr lang="en-US" dirty="0" smtClean="0"/>
              <a:t>Callbacks</a:t>
            </a:r>
            <a:endParaRPr lang="en-US" dirty="0"/>
          </a:p>
        </p:txBody>
      </p:sp>
      <p:sp>
        <p:nvSpPr>
          <p:cNvPr id="3" name="Content Placeholder 2"/>
          <p:cNvSpPr>
            <a:spLocks noGrp="1"/>
          </p:cNvSpPr>
          <p:nvPr>
            <p:ph idx="1"/>
          </p:nvPr>
        </p:nvSpPr>
        <p:spPr/>
        <p:txBody>
          <a:bodyPr/>
          <a:lstStyle/>
          <a:p>
            <a:r>
              <a:rPr lang="en-US" dirty="0" smtClean="0"/>
              <a:t>protected void </a:t>
            </a:r>
            <a:r>
              <a:rPr lang="en-US" b="1" dirty="0" err="1" smtClean="0"/>
              <a:t>onSaveInstanceState</a:t>
            </a:r>
            <a:r>
              <a:rPr lang="en-US" b="1" dirty="0" smtClean="0"/>
              <a:t> </a:t>
            </a:r>
            <a:r>
              <a:rPr lang="en-US" dirty="0" smtClean="0"/>
              <a:t>(</a:t>
            </a:r>
            <a:r>
              <a:rPr lang="en-US" dirty="0" smtClean="0">
                <a:hlinkClick r:id="rId2"/>
              </a:rPr>
              <a:t>Bundle</a:t>
            </a:r>
            <a:r>
              <a:rPr lang="en-US" dirty="0" smtClean="0"/>
              <a:t> </a:t>
            </a:r>
            <a:r>
              <a:rPr lang="en-US" dirty="0" err="1" smtClean="0"/>
              <a:t>outState</a:t>
            </a:r>
            <a:r>
              <a:rPr lang="en-US" dirty="0" smtClean="0"/>
              <a:t>)</a:t>
            </a:r>
            <a:endParaRPr lang="en-US" b="1" dirty="0" smtClean="0"/>
          </a:p>
          <a:p>
            <a:r>
              <a:rPr lang="en-US" dirty="0" smtClean="0"/>
              <a:t>protected void </a:t>
            </a:r>
            <a:r>
              <a:rPr lang="en-US" b="1" dirty="0" err="1" smtClean="0"/>
              <a:t>onRestoreInstanceState</a:t>
            </a:r>
            <a:r>
              <a:rPr lang="en-US" b="1" dirty="0" smtClean="0"/>
              <a:t> </a:t>
            </a:r>
            <a:r>
              <a:rPr lang="en-US" dirty="0" smtClean="0"/>
              <a:t>(</a:t>
            </a:r>
            <a:r>
              <a:rPr lang="en-US" dirty="0" smtClean="0">
                <a:hlinkClick r:id="rId2"/>
              </a:rPr>
              <a:t>Bundle</a:t>
            </a:r>
            <a:r>
              <a:rPr lang="en-US" dirty="0" smtClean="0"/>
              <a:t> </a:t>
            </a:r>
            <a:r>
              <a:rPr lang="en-US" dirty="0" err="1" smtClean="0"/>
              <a:t>savedInstanceState</a:t>
            </a:r>
            <a:r>
              <a:rPr lang="en-US" dirty="0" smtClean="0"/>
              <a:t>)</a:t>
            </a:r>
            <a:endParaRPr lang="en-US" b="1" dirty="0" smtClean="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Content</a:t>
            </a:r>
            <a:endParaRPr lang="en-US" dirty="0"/>
          </a:p>
        </p:txBody>
      </p:sp>
      <p:sp>
        <p:nvSpPr>
          <p:cNvPr id="3" name="Content Placeholder 2"/>
          <p:cNvSpPr>
            <a:spLocks noGrp="1"/>
          </p:cNvSpPr>
          <p:nvPr>
            <p:ph idx="1"/>
          </p:nvPr>
        </p:nvSpPr>
        <p:spPr/>
        <p:txBody>
          <a:bodyPr/>
          <a:lstStyle/>
          <a:p>
            <a:r>
              <a:rPr lang="en-US" dirty="0" smtClean="0"/>
              <a:t>public void </a:t>
            </a:r>
            <a:r>
              <a:rPr lang="en-US" b="1" dirty="0" err="1" smtClean="0"/>
              <a:t>setContentView</a:t>
            </a:r>
            <a:r>
              <a:rPr lang="en-US" b="1" dirty="0" smtClean="0"/>
              <a:t> </a:t>
            </a:r>
            <a:r>
              <a:rPr lang="en-US" dirty="0" smtClean="0"/>
              <a:t>(</a:t>
            </a:r>
            <a:r>
              <a:rPr lang="en-US" dirty="0" err="1" smtClean="0"/>
              <a:t>int</a:t>
            </a:r>
            <a:r>
              <a:rPr lang="en-US" dirty="0" smtClean="0"/>
              <a:t> </a:t>
            </a:r>
            <a:r>
              <a:rPr lang="en-US" dirty="0" err="1" smtClean="0"/>
              <a:t>layoutResID</a:t>
            </a:r>
            <a:r>
              <a:rPr lang="en-US" dirty="0" smtClean="0"/>
              <a:t>)</a:t>
            </a:r>
          </a:p>
          <a:p>
            <a:pPr lvl="1"/>
            <a:r>
              <a:rPr lang="ru-RU" dirty="0" smtClean="0"/>
              <a:t>Вспомните </a:t>
            </a:r>
            <a:r>
              <a:rPr lang="en-US" dirty="0" err="1" smtClean="0"/>
              <a:t>R.layout.my_layout</a:t>
            </a:r>
            <a:endParaRPr lang="en-US" dirty="0" smtClean="0"/>
          </a:p>
          <a:p>
            <a:r>
              <a:rPr lang="en-US" dirty="0" smtClean="0"/>
              <a:t>public void </a:t>
            </a:r>
            <a:r>
              <a:rPr lang="en-US" b="1" dirty="0" err="1" smtClean="0"/>
              <a:t>setContentView</a:t>
            </a:r>
            <a:r>
              <a:rPr lang="en-US" b="1" dirty="0" smtClean="0"/>
              <a:t> </a:t>
            </a:r>
            <a:r>
              <a:rPr lang="en-US" dirty="0" smtClean="0"/>
              <a:t>(</a:t>
            </a:r>
            <a:r>
              <a:rPr lang="en-US" dirty="0" smtClean="0">
                <a:hlinkClick r:id="rId2"/>
              </a:rPr>
              <a:t>View</a:t>
            </a:r>
            <a:r>
              <a:rPr lang="en-US" dirty="0" smtClean="0"/>
              <a:t> </a:t>
            </a:r>
            <a:r>
              <a:rPr lang="en-US" dirty="0" err="1" smtClean="0"/>
              <a:t>view</a:t>
            </a:r>
            <a:r>
              <a:rPr lang="en-US" dirty="0" smtClean="0"/>
              <a:t>)</a:t>
            </a:r>
            <a:endParaRPr lang="ru-RU" dirty="0" smtClean="0"/>
          </a:p>
          <a:p>
            <a:r>
              <a:rPr lang="en-US" dirty="0" smtClean="0"/>
              <a:t>public </a:t>
            </a:r>
            <a:r>
              <a:rPr lang="en-US" dirty="0" smtClean="0">
                <a:hlinkClick r:id="rId2"/>
              </a:rPr>
              <a:t>View</a:t>
            </a:r>
            <a:r>
              <a:rPr lang="en-US" dirty="0" smtClean="0"/>
              <a:t> </a:t>
            </a:r>
            <a:r>
              <a:rPr lang="en-US" b="1" dirty="0" err="1" smtClean="0"/>
              <a:t>findViewById</a:t>
            </a:r>
            <a:r>
              <a:rPr lang="en-US" b="1" dirty="0" smtClean="0"/>
              <a:t> </a:t>
            </a:r>
            <a:r>
              <a:rPr lang="en-US" dirty="0" smtClean="0"/>
              <a:t>(</a:t>
            </a:r>
            <a:r>
              <a:rPr lang="en-US" dirty="0" err="1" smtClean="0"/>
              <a:t>int</a:t>
            </a:r>
            <a:r>
              <a:rPr lang="en-US" dirty="0" smtClean="0"/>
              <a:t> id)</a:t>
            </a:r>
          </a:p>
          <a:p>
            <a:pPr lvl="1"/>
            <a:r>
              <a:rPr lang="ru-RU" dirty="0" smtClean="0"/>
              <a:t>Вспомните </a:t>
            </a:r>
            <a:r>
              <a:rPr lang="en-US" dirty="0" err="1" smtClean="0"/>
              <a:t>android:id</a:t>
            </a:r>
            <a:r>
              <a:rPr lang="en-US" dirty="0" smtClean="0"/>
              <a:t>=“@+id/</a:t>
            </a:r>
            <a:r>
              <a:rPr lang="en-US" dirty="0" err="1" smtClean="0"/>
              <a:t>my_id</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br>
              <a:rPr lang="en-US" dirty="0" smtClean="0"/>
            </a:br>
            <a:r>
              <a:rPr lang="ru-RU" dirty="0" smtClean="0"/>
              <a:t>Обработка событий (В1)</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19</a:t>
            </a:fld>
            <a:endParaRPr lang="en-US"/>
          </a:p>
        </p:txBody>
      </p:sp>
      <p:sp>
        <p:nvSpPr>
          <p:cNvPr id="76801" name="Rectangle 1"/>
          <p:cNvSpPr>
            <a:spLocks noChangeArrowheads="1"/>
          </p:cNvSpPr>
          <p:nvPr/>
        </p:nvSpPr>
        <p:spPr bwMode="auto">
          <a:xfrm>
            <a:off x="251520" y="1895926"/>
            <a:ext cx="8640960" cy="1391356"/>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&lt;Button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xmlns:android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"http://schemas.android.com/apk/res/android"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android:text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"@string/</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dirty="0" smtClean="0">
                <a:ln>
                  <a:noFill/>
                </a:ln>
                <a:solidFill>
                  <a:srgbClr val="0088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252139" y="4311703"/>
            <a:ext cx="8640341" cy="1637577"/>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Button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button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Button</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id</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button_send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button</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setOnClickListener</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OnClickListener</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880000"/>
                </a:solidFill>
                <a:effectLst/>
                <a:latin typeface="Courier New" pitchFamily="49" charset="0"/>
                <a:cs typeface="Courier New" pitchFamily="49" charset="0"/>
              </a:rPr>
              <a:t>// Do something in response to button click</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smtClean="0"/>
          </a:p>
        </p:txBody>
      </p:sp>
      <p:sp>
        <p:nvSpPr>
          <p:cNvPr id="4" name="Date Placeholder 3"/>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323850" y="-17463"/>
            <a:ext cx="8532813" cy="6831013"/>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br>
              <a:rPr lang="en-US" dirty="0" smtClean="0"/>
            </a:br>
            <a:r>
              <a:rPr lang="ru-RU" dirty="0" smtClean="0"/>
              <a:t>Обработка событий (В2)</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sp>
        <p:nvSpPr>
          <p:cNvPr id="76801" name="Rectangle 1"/>
          <p:cNvSpPr>
            <a:spLocks noChangeArrowheads="1"/>
          </p:cNvSpPr>
          <p:nvPr/>
        </p:nvSpPr>
        <p:spPr bwMode="auto">
          <a:xfrm>
            <a:off x="251520" y="1628800"/>
            <a:ext cx="8640960" cy="1637577"/>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&lt;Button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xmlns:android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"http://schemas.android.com/apk/res/android"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android:text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"@string/</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882288"/>
                </a:solidFill>
                <a:effectLst/>
                <a:latin typeface="Courier New" pitchFamily="49" charset="0"/>
                <a:cs typeface="Courier New" pitchFamily="49" charset="0"/>
              </a:rPr>
              <a:t>android:onClick</a:t>
            </a:r>
            <a:r>
              <a:rPr kumimoji="0" lang="en-US" sz="16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8800"/>
                </a:solidFill>
                <a:effectLst/>
                <a:latin typeface="Courier New" pitchFamily="49" charset="0"/>
                <a:cs typeface="Courier New" pitchFamily="49" charset="0"/>
              </a:rPr>
              <a:t>"</a:t>
            </a:r>
            <a:r>
              <a:rPr lang="en-US" sz="1600" b="1" dirty="0" err="1" smtClean="0">
                <a:solidFill>
                  <a:srgbClr val="008800"/>
                </a:solidFill>
                <a:latin typeface="Courier New" pitchFamily="49" charset="0"/>
                <a:cs typeface="Courier New" pitchFamily="49" charset="0"/>
              </a:rPr>
              <a:t>onButtonClicked</a:t>
            </a:r>
            <a:r>
              <a:rPr kumimoji="0" lang="en-US" sz="1600" b="1"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267744" y="3420311"/>
            <a:ext cx="4725653" cy="2961017"/>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lvl="0"/>
            <a:r>
              <a:rPr lang="en-US" sz="1400" dirty="0" smtClean="0">
                <a:solidFill>
                  <a:srgbClr val="000088"/>
                </a:solidFill>
                <a:latin typeface="Courier New" pitchFamily="49" charset="0"/>
                <a:cs typeface="Courier New" pitchFamily="49" charset="0"/>
              </a:rPr>
              <a:t>public</a:t>
            </a:r>
            <a:r>
              <a:rPr lang="en-US" sz="1400" dirty="0" smtClean="0">
                <a:solidFill>
                  <a:srgbClr val="000000"/>
                </a:solidFill>
                <a:latin typeface="Courier New" pitchFamily="49" charset="0"/>
                <a:cs typeface="Courier New" pitchFamily="49" charset="0"/>
              </a:rPr>
              <a:t> </a:t>
            </a:r>
            <a:r>
              <a:rPr lang="en-US" sz="1400" dirty="0" smtClean="0">
                <a:solidFill>
                  <a:srgbClr val="000088"/>
                </a:solidFill>
                <a:latin typeface="Courier New" pitchFamily="49" charset="0"/>
                <a:cs typeface="Courier New" pitchFamily="49" charset="0"/>
              </a:rPr>
              <a:t>class </a:t>
            </a:r>
            <a:r>
              <a:rPr lang="en-US" sz="1400" dirty="0" err="1" smtClean="0">
                <a:solidFill>
                  <a:srgbClr val="000000"/>
                </a:solidFill>
                <a:latin typeface="Courier New" pitchFamily="49" charset="0"/>
                <a:cs typeface="Courier New" pitchFamily="49" charset="0"/>
              </a:rPr>
              <a:t>MyActivity</a:t>
            </a:r>
            <a:r>
              <a:rPr lang="en-US" sz="1400" dirty="0" smtClean="0">
                <a:solidFill>
                  <a:srgbClr val="000000"/>
                </a:solidFill>
                <a:latin typeface="Courier New" pitchFamily="49" charset="0"/>
                <a:cs typeface="Courier New" pitchFamily="49" charset="0"/>
              </a:rPr>
              <a:t> </a:t>
            </a:r>
            <a:r>
              <a:rPr lang="en-US" sz="1400" dirty="0" smtClean="0">
                <a:solidFill>
                  <a:srgbClr val="000088"/>
                </a:solidFill>
                <a:latin typeface="Courier New" pitchFamily="49" charset="0"/>
                <a:cs typeface="Courier New" pitchFamily="49" charset="0"/>
              </a:rPr>
              <a:t>extends</a:t>
            </a:r>
            <a:r>
              <a:rPr lang="en-US" sz="1400" dirty="0" smtClean="0">
                <a:solidFill>
                  <a:srgbClr val="000000"/>
                </a:solidFill>
                <a:latin typeface="Courier New" pitchFamily="49" charset="0"/>
                <a:cs typeface="Courier New" pitchFamily="49" charset="0"/>
              </a:rPr>
              <a:t> Activity {</a:t>
            </a:r>
          </a:p>
          <a:p>
            <a:pPr lvl="0"/>
            <a:r>
              <a:rPr lang="en-US" sz="1400" dirty="0" smtClean="0">
                <a:solidFill>
                  <a:srgbClr val="880000"/>
                </a:solidFill>
                <a:latin typeface="Courier New" pitchFamily="49" charset="0"/>
                <a:cs typeface="Courier New" pitchFamily="49" charset="0"/>
              </a:rPr>
              <a:t>    // </a:t>
            </a:r>
            <a:r>
              <a:rPr lang="ru-RU" sz="1400" dirty="0" smtClean="0">
                <a:solidFill>
                  <a:srgbClr val="880000"/>
                </a:solidFill>
                <a:latin typeface="Courier New" pitchFamily="49" charset="0"/>
                <a:cs typeface="Courier New" pitchFamily="49" charset="0"/>
              </a:rPr>
              <a:t>. . .</a:t>
            </a:r>
            <a:endParaRPr lang="en-US" sz="1400" dirty="0" smtClean="0">
              <a:solidFill>
                <a:srgbClr val="000000"/>
              </a:solidFill>
              <a:latin typeface="Courier New" pitchFamily="49" charset="0"/>
              <a:cs typeface="Courier New" pitchFamily="49" charset="0"/>
            </a:endParaRPr>
          </a:p>
          <a:p>
            <a:pPr lvl="0"/>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onButtonClicked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a:t>
            </a:r>
            <a:r>
              <a:rPr kumimoji="0" lang="ru-RU" sz="1400" b="0" i="0" u="none" strike="noStrike" cap="none" normalizeH="0" baseline="0" dirty="0" smtClean="0">
                <a:ln>
                  <a:noFill/>
                </a:ln>
                <a:solidFill>
                  <a:srgbClr val="880000"/>
                </a:solidFill>
                <a:effectLst/>
                <a:latin typeface="Courier New" pitchFamily="49" charset="0"/>
                <a:cs typeface="Courier New" pitchFamily="49" charset="0"/>
              </a:rPr>
              <a:t>Какая кнопка была нажата?</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switch</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getId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button_send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a:t>
            </a:r>
            <a:r>
              <a:rPr lang="ru-RU" sz="1400" dirty="0" smtClean="0">
                <a:solidFill>
                  <a:srgbClr val="880000"/>
                </a:solidFill>
                <a:latin typeface="Courier New" pitchFamily="49" charset="0"/>
                <a:cs typeface="Courier New" pitchFamily="49" charset="0"/>
              </a:rPr>
              <a:t>. .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break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button_forward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lang="en-US" sz="1400" dirty="0" smtClean="0">
                <a:solidFill>
                  <a:srgbClr val="880000"/>
                </a:solidFill>
                <a:latin typeface="Courier New" pitchFamily="49" charset="0"/>
                <a:cs typeface="Courier New" pitchFamily="49" charset="0"/>
              </a:rPr>
              <a:t>// </a:t>
            </a:r>
            <a:r>
              <a:rPr lang="ru-RU" sz="1400" dirty="0" smtClean="0">
                <a:solidFill>
                  <a:srgbClr val="880000"/>
                </a:solidFill>
                <a:latin typeface="Courier New" pitchFamily="49" charset="0"/>
                <a:cs typeface="Courier New" pitchFamily="49" charset="0"/>
              </a:rPr>
              <a:t>. .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sz="1400"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a:p>
            <a:pPr lvl="0"/>
            <a:r>
              <a:rPr lang="en-US" sz="1400" dirty="0" smtClean="0">
                <a:solidFill>
                  <a:srgbClr val="666600"/>
                </a:solidFill>
                <a:latin typeface="Courier New" pitchFamily="49"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r>
              <a:rPr lang="en-US" dirty="0" smtClean="0"/>
              <a:t/>
            </a:r>
            <a:br>
              <a:rPr lang="en-US" dirty="0" smtClean="0"/>
            </a:br>
            <a:r>
              <a:rPr lang="ru-RU" dirty="0" smtClean="0"/>
              <a:t> Обработка событий</a:t>
            </a:r>
            <a:endParaRPr lang="en-US" dirty="0"/>
          </a:p>
        </p:txBody>
      </p:sp>
      <p:sp>
        <p:nvSpPr>
          <p:cNvPr id="3" name="Content Placeholder 2"/>
          <p:cNvSpPr>
            <a:spLocks noGrp="1"/>
          </p:cNvSpPr>
          <p:nvPr>
            <p:ph idx="1"/>
          </p:nvPr>
        </p:nvSpPr>
        <p:spPr/>
        <p:txBody>
          <a:bodyPr/>
          <a:lstStyle/>
          <a:p>
            <a:r>
              <a:rPr lang="en-US" sz="2800" dirty="0" smtClean="0"/>
              <a:t>public void </a:t>
            </a:r>
            <a:r>
              <a:rPr lang="en-US" sz="2800" b="1" dirty="0" err="1" smtClean="0"/>
              <a:t>setOnCheckedChangeListener</a:t>
            </a:r>
            <a:r>
              <a:rPr lang="en-US" sz="2800" b="1" dirty="0" smtClean="0"/>
              <a:t> </a:t>
            </a:r>
            <a:r>
              <a:rPr lang="en-US" sz="2800" dirty="0" smtClean="0"/>
              <a:t>(</a:t>
            </a:r>
            <a:r>
              <a:rPr lang="en-US" sz="2800" dirty="0" err="1" smtClean="0">
                <a:hlinkClick r:id="rId2"/>
              </a:rPr>
              <a:t>CompoundButton.OnCheckedChangeListener</a:t>
            </a:r>
            <a:r>
              <a:rPr lang="en-US" sz="2800" dirty="0" smtClean="0"/>
              <a:t> listener)</a:t>
            </a:r>
            <a:endParaRPr lang="en-US" sz="2800" b="1" dirty="0" smtClean="0"/>
          </a:p>
          <a:p>
            <a:r>
              <a:rPr lang="en-US" sz="2800" dirty="0" smtClean="0"/>
              <a:t>public void </a:t>
            </a:r>
            <a:r>
              <a:rPr lang="en-US" sz="2800" b="1" dirty="0" err="1" smtClean="0"/>
              <a:t>setOnClickListener</a:t>
            </a:r>
            <a:r>
              <a:rPr lang="en-US" sz="2800" b="1" dirty="0" smtClean="0"/>
              <a:t> </a:t>
            </a:r>
            <a:r>
              <a:rPr lang="en-US" sz="2800" dirty="0" smtClean="0"/>
              <a:t>(</a:t>
            </a:r>
            <a:r>
              <a:rPr lang="en-US" sz="2800" dirty="0" err="1" smtClean="0">
                <a:hlinkClick r:id="rId3"/>
              </a:rPr>
              <a:t>View.OnClickListener</a:t>
            </a:r>
            <a:r>
              <a:rPr lang="en-US" sz="2800" dirty="0" smtClean="0"/>
              <a:t> l)</a:t>
            </a:r>
            <a:endParaRPr lang="en-US" sz="2800" b="1" dirty="0" smtClean="0"/>
          </a:p>
          <a:p>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
        <p:nvSpPr>
          <p:cNvPr id="91137" name="Rectangle 1"/>
          <p:cNvSpPr>
            <a:spLocks noChangeArrowheads="1"/>
          </p:cNvSpPr>
          <p:nvPr/>
        </p:nvSpPr>
        <p:spPr bwMode="auto">
          <a:xfrm>
            <a:off x="2051720" y="4485916"/>
            <a:ext cx="5060681" cy="139135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lvl="0"/>
            <a:r>
              <a:rPr lang="en-US" sz="1600" dirty="0" smtClean="0">
                <a:solidFill>
                  <a:srgbClr val="000088"/>
                </a:solidFill>
                <a:latin typeface="Courier New" pitchFamily="49" charset="0"/>
                <a:cs typeface="Courier New" pitchFamily="49" charset="0"/>
              </a:rPr>
              <a:t>&lt;</a:t>
            </a:r>
            <a:r>
              <a:rPr lang="en-US" sz="1600" dirty="0" err="1" smtClean="0">
                <a:solidFill>
                  <a:srgbClr val="000088"/>
                </a:solidFill>
                <a:latin typeface="Courier New" pitchFamily="49" charset="0"/>
                <a:cs typeface="Courier New" pitchFamily="49" charset="0"/>
              </a:rPr>
              <a:t>CheckBox</a:t>
            </a:r>
            <a:r>
              <a:rPr lang="en-US" sz="1600" dirty="0" smtClean="0">
                <a:solidFill>
                  <a:srgbClr val="000000"/>
                </a:solidFill>
                <a:latin typeface="Courier New" pitchFamily="49" charset="0"/>
                <a:cs typeface="Courier New" pitchFamily="49" charset="0"/>
              </a:rPr>
              <a:t> </a:t>
            </a:r>
            <a:r>
              <a:rPr lang="en-US" sz="1600" dirty="0" err="1" smtClean="0">
                <a:solidFill>
                  <a:srgbClr val="882288"/>
                </a:solidFill>
                <a:latin typeface="Courier New" pitchFamily="49" charset="0"/>
                <a:cs typeface="Courier New" pitchFamily="49" charset="0"/>
              </a:rPr>
              <a:t>android:id</a:t>
            </a:r>
            <a:r>
              <a:rPr lang="en-US" sz="1600" dirty="0" smtClean="0">
                <a:solidFill>
                  <a:srgbClr val="666600"/>
                </a:solidFill>
                <a:latin typeface="Courier New" pitchFamily="49" charset="0"/>
                <a:cs typeface="Courier New" pitchFamily="49" charset="0"/>
              </a:rPr>
              <a:t>=</a:t>
            </a:r>
            <a:r>
              <a:rPr lang="en-US" sz="1600" dirty="0" smtClean="0">
                <a:solidFill>
                  <a:srgbClr val="008800"/>
                </a:solidFill>
                <a:latin typeface="Courier New" pitchFamily="49" charset="0"/>
                <a:cs typeface="Courier New" pitchFamily="49" charset="0"/>
              </a:rPr>
              <a:t>"@+id/</a:t>
            </a:r>
            <a:r>
              <a:rPr lang="en-US" sz="1600" dirty="0" err="1" smtClean="0">
                <a:solidFill>
                  <a:srgbClr val="008800"/>
                </a:solidFill>
                <a:latin typeface="Courier New" pitchFamily="49" charset="0"/>
                <a:cs typeface="Courier New" pitchFamily="49" charset="0"/>
              </a:rPr>
              <a:t>checkbox_meat</a:t>
            </a:r>
            <a:r>
              <a:rPr lang="en-US" sz="1600" dirty="0" smtClean="0">
                <a:solidFill>
                  <a:srgbClr val="0088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err="1" smtClean="0">
                <a:solidFill>
                  <a:srgbClr val="882288"/>
                </a:solidFill>
                <a:latin typeface="Courier New" pitchFamily="49" charset="0"/>
                <a:cs typeface="Courier New" pitchFamily="49" charset="0"/>
              </a:rPr>
              <a:t>android:layout_width</a:t>
            </a:r>
            <a:r>
              <a:rPr lang="en-US" sz="1600" dirty="0" smtClean="0">
                <a:solidFill>
                  <a:srgbClr val="666600"/>
                </a:solidFill>
                <a:latin typeface="Courier New" pitchFamily="49" charset="0"/>
                <a:cs typeface="Courier New" pitchFamily="49" charset="0"/>
              </a:rPr>
              <a:t>=</a:t>
            </a:r>
            <a:r>
              <a:rPr lang="en-US" sz="1600" dirty="0" smtClean="0">
                <a:solidFill>
                  <a:srgbClr val="008800"/>
                </a:solidFill>
                <a:latin typeface="Courier New" pitchFamily="49" charset="0"/>
                <a:cs typeface="Courier New" pitchFamily="49" charset="0"/>
              </a:rPr>
              <a:t>"</a:t>
            </a:r>
            <a:r>
              <a:rPr lang="en-US" sz="1600" dirty="0" err="1" smtClean="0">
                <a:solidFill>
                  <a:srgbClr val="008800"/>
                </a:solidFill>
                <a:latin typeface="Courier New" pitchFamily="49" charset="0"/>
                <a:cs typeface="Courier New" pitchFamily="49" charset="0"/>
              </a:rPr>
              <a:t>wrap_content</a:t>
            </a:r>
            <a:r>
              <a:rPr lang="en-US" sz="1600" dirty="0" smtClean="0">
                <a:solidFill>
                  <a:srgbClr val="0088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err="1" smtClean="0">
                <a:solidFill>
                  <a:srgbClr val="882288"/>
                </a:solidFill>
                <a:latin typeface="Courier New" pitchFamily="49" charset="0"/>
                <a:cs typeface="Courier New" pitchFamily="49" charset="0"/>
              </a:rPr>
              <a:t>android:layout_height</a:t>
            </a:r>
            <a:r>
              <a:rPr lang="en-US" sz="1600" dirty="0" smtClean="0">
                <a:solidFill>
                  <a:srgbClr val="666600"/>
                </a:solidFill>
                <a:latin typeface="Courier New" pitchFamily="49" charset="0"/>
                <a:cs typeface="Courier New" pitchFamily="49" charset="0"/>
              </a:rPr>
              <a:t>=</a:t>
            </a:r>
            <a:r>
              <a:rPr lang="en-US" sz="1600" dirty="0" smtClean="0">
                <a:solidFill>
                  <a:srgbClr val="008800"/>
                </a:solidFill>
                <a:latin typeface="Courier New" pitchFamily="49" charset="0"/>
                <a:cs typeface="Courier New" pitchFamily="49" charset="0"/>
              </a:rPr>
              <a:t>"</a:t>
            </a:r>
            <a:r>
              <a:rPr lang="en-US" sz="1600" dirty="0" err="1" smtClean="0">
                <a:solidFill>
                  <a:srgbClr val="008800"/>
                </a:solidFill>
                <a:latin typeface="Courier New" pitchFamily="49" charset="0"/>
                <a:cs typeface="Courier New" pitchFamily="49" charset="0"/>
              </a:rPr>
              <a:t>wrap_content</a:t>
            </a:r>
            <a:r>
              <a:rPr lang="en-US" sz="1600" dirty="0" smtClean="0">
                <a:solidFill>
                  <a:srgbClr val="0088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err="1" smtClean="0">
                <a:solidFill>
                  <a:srgbClr val="882288"/>
                </a:solidFill>
                <a:latin typeface="Courier New" pitchFamily="49" charset="0"/>
                <a:cs typeface="Courier New" pitchFamily="49" charset="0"/>
              </a:rPr>
              <a:t>android:text</a:t>
            </a:r>
            <a:r>
              <a:rPr lang="en-US" sz="1600" dirty="0" smtClean="0">
                <a:solidFill>
                  <a:srgbClr val="666600"/>
                </a:solidFill>
                <a:latin typeface="Courier New" pitchFamily="49" charset="0"/>
                <a:cs typeface="Courier New" pitchFamily="49" charset="0"/>
              </a:rPr>
              <a:t>=</a:t>
            </a:r>
            <a:r>
              <a:rPr lang="en-US" sz="1600" dirty="0" smtClean="0">
                <a:solidFill>
                  <a:srgbClr val="008800"/>
                </a:solidFill>
                <a:latin typeface="Courier New" pitchFamily="49" charset="0"/>
                <a:cs typeface="Courier New" pitchFamily="49" charset="0"/>
              </a:rPr>
              <a:t>"@string/meat“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err="1" smtClean="0">
                <a:solidFill>
                  <a:srgbClr val="882288"/>
                </a:solidFill>
                <a:latin typeface="Courier New" pitchFamily="49" charset="0"/>
                <a:cs typeface="Courier New" pitchFamily="49" charset="0"/>
              </a:rPr>
              <a:t>android:onClick</a:t>
            </a:r>
            <a:r>
              <a:rPr lang="en-US" sz="1600" dirty="0" smtClean="0">
                <a:solidFill>
                  <a:srgbClr val="666600"/>
                </a:solidFill>
                <a:latin typeface="Courier New" pitchFamily="49" charset="0"/>
                <a:cs typeface="Courier New" pitchFamily="49" charset="0"/>
              </a:rPr>
              <a:t>=</a:t>
            </a:r>
            <a:r>
              <a:rPr lang="en-US" sz="1600" dirty="0" smtClean="0">
                <a:solidFill>
                  <a:srgbClr val="008800"/>
                </a:solidFill>
                <a:latin typeface="Courier New" pitchFamily="49" charset="0"/>
                <a:cs typeface="Courier New" pitchFamily="49" charset="0"/>
              </a:rPr>
              <a:t>"</a:t>
            </a:r>
            <a:r>
              <a:rPr lang="en-US" sz="1600" dirty="0" err="1" smtClean="0">
                <a:solidFill>
                  <a:srgbClr val="008800"/>
                </a:solidFill>
                <a:latin typeface="Courier New" pitchFamily="49" charset="0"/>
                <a:cs typeface="Courier New" pitchFamily="49" charset="0"/>
              </a:rPr>
              <a:t>onCheckboxClicked</a:t>
            </a:r>
            <a:r>
              <a:rPr lang="en-US" sz="1600" dirty="0" smtClean="0">
                <a:solidFill>
                  <a:srgbClr val="008800"/>
                </a:solidFill>
                <a:latin typeface="Courier New" pitchFamily="49" charset="0"/>
                <a:cs typeface="Courier New" pitchFamily="49" charset="0"/>
              </a:rPr>
              <a:t>"</a:t>
            </a:r>
            <a:r>
              <a:rPr lang="en-US" sz="1600" dirty="0" smtClean="0">
                <a:solidFill>
                  <a:srgbClr val="000088"/>
                </a:solidFill>
                <a:latin typeface="Courier New" pitchFamily="49" charset="0"/>
                <a:cs typeface="Courier New" pitchFamily="49" charset="0"/>
              </a:rPr>
              <a:t>/&gt;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r>
              <a:rPr lang="en-US" dirty="0" smtClean="0"/>
              <a:t/>
            </a:r>
            <a:br>
              <a:rPr lang="en-US" dirty="0" smtClean="0"/>
            </a:br>
            <a:r>
              <a:rPr lang="ru-RU" dirty="0" smtClean="0"/>
              <a:t> Обработка событий</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
        <p:nvSpPr>
          <p:cNvPr id="86017" name="Rectangle 1"/>
          <p:cNvSpPr>
            <a:spLocks noChangeArrowheads="1"/>
          </p:cNvSpPr>
          <p:nvPr/>
        </p:nvSpPr>
        <p:spPr bwMode="auto">
          <a:xfrm>
            <a:off x="539552" y="1844824"/>
            <a:ext cx="7732886" cy="3607347"/>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xml version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"1.0"</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encoding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"utf-8"</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88"/>
                </a:solidFill>
                <a:effectLst/>
                <a:latin typeface="Courier New" pitchFamily="49" charset="0"/>
                <a:cs typeface="Courier New" pitchFamily="49" charset="0"/>
              </a:rPr>
              <a:t>LinearLayout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xmlns:android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"http://schemas.android.com/apk/res/android"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android:orientation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"vertical"</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fill_parent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fill_parent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88"/>
                </a:solidFill>
                <a:effectLst/>
                <a:latin typeface="Courier New" pitchFamily="49" charset="0"/>
                <a:cs typeface="Courier New" pitchFamily="49" charset="0"/>
              </a:rPr>
              <a:t>CheckBox</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android:id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"@+id/</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checkbox_meat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android:text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"@string/meat"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android:onClick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onCheckboxClicked</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88"/>
                </a:solidFill>
                <a:effectLst/>
                <a:latin typeface="Courier New" pitchFamily="49" charset="0"/>
                <a:cs typeface="Courier New" pitchFamily="49" charset="0"/>
              </a:rPr>
              <a:t>CheckBox</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android:id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"@+id/</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checkbox_cheese</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android:text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"@string/cheese"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882288"/>
                </a:solidFill>
                <a:effectLst/>
                <a:latin typeface="Courier New" pitchFamily="49" charset="0"/>
                <a:cs typeface="Courier New" pitchFamily="49" charset="0"/>
              </a:rPr>
              <a:t>android:onClick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cs typeface="Courier New" pitchFamily="49" charset="0"/>
              </a:rPr>
              <a:t>onCheckboxClicked</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88"/>
                </a:solidFill>
                <a:effectLst/>
                <a:latin typeface="Courier New" pitchFamily="49" charset="0"/>
                <a:cs typeface="Courier New" pitchFamily="49" charset="0"/>
              </a:rPr>
              <a:t>LinearLayout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r>
              <a:rPr lang="en-US" dirty="0" smtClean="0"/>
              <a:t/>
            </a:r>
            <a:br>
              <a:rPr lang="en-US" dirty="0" smtClean="0"/>
            </a:br>
            <a:r>
              <a:rPr lang="ru-RU" dirty="0" smtClean="0"/>
              <a:t> Обработка событий</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sp>
        <p:nvSpPr>
          <p:cNvPr id="87041" name="Rectangle 1"/>
          <p:cNvSpPr>
            <a:spLocks noChangeArrowheads="1"/>
          </p:cNvSpPr>
          <p:nvPr/>
        </p:nvSpPr>
        <p:spPr bwMode="auto">
          <a:xfrm>
            <a:off x="1763688" y="1556792"/>
            <a:ext cx="5584862" cy="468456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onCheckboxClicked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Is the view now checked?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88"/>
                </a:solidFill>
                <a:effectLst/>
                <a:latin typeface="Courier New" pitchFamily="49" charset="0"/>
                <a:cs typeface="Courier New" pitchFamily="49" charset="0"/>
              </a:rPr>
              <a:t>boolean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checked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CheckBox</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view</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isChecked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Check which checkbox was clicked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switch</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getId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checkbox_meat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checked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Put some meat on the sandwich</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else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Remove the meat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break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checkbox_cheese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checked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Cheese me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else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I'm lactose intolerant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break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TODO: Veggie sandwich</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ToggleButton</a:t>
            </a:r>
            <a:r>
              <a:rPr lang="en-US" dirty="0" smtClean="0"/>
              <a:t/>
            </a:r>
            <a:br>
              <a:rPr lang="en-US" dirty="0" smtClean="0"/>
            </a:br>
            <a:r>
              <a:rPr lang="en-US" dirty="0" smtClean="0"/>
              <a:t> </a:t>
            </a:r>
            <a:r>
              <a:rPr lang="ru-RU" dirty="0" smtClean="0"/>
              <a:t>Обработка событий</a:t>
            </a:r>
            <a:endParaRPr lang="en-US" dirty="0"/>
          </a:p>
        </p:txBody>
      </p:sp>
      <p:sp>
        <p:nvSpPr>
          <p:cNvPr id="3" name="Content Placeholder 2"/>
          <p:cNvSpPr>
            <a:spLocks noGrp="1"/>
          </p:cNvSpPr>
          <p:nvPr>
            <p:ph idx="1"/>
          </p:nvPr>
        </p:nvSpPr>
        <p:spPr/>
        <p:txBody>
          <a:bodyPr/>
          <a:lstStyle/>
          <a:p>
            <a:r>
              <a:rPr lang="en-US" sz="2800" dirty="0" smtClean="0"/>
              <a:t>public void </a:t>
            </a:r>
            <a:r>
              <a:rPr lang="en-US" sz="2800" b="1" dirty="0" err="1" smtClean="0"/>
              <a:t>setOnCheckedChangeListener</a:t>
            </a:r>
            <a:r>
              <a:rPr lang="en-US" sz="2800" b="1" dirty="0" smtClean="0"/>
              <a:t> </a:t>
            </a:r>
            <a:r>
              <a:rPr lang="en-US" sz="2800" dirty="0" smtClean="0"/>
              <a:t>(</a:t>
            </a:r>
            <a:r>
              <a:rPr lang="en-US" sz="2800" dirty="0" err="1" smtClean="0">
                <a:hlinkClick r:id="rId2"/>
              </a:rPr>
              <a:t>CompoundButton.OnCheckedChangeListener</a:t>
            </a:r>
            <a:r>
              <a:rPr lang="en-US" sz="2800" dirty="0" smtClean="0"/>
              <a:t> listener)</a:t>
            </a:r>
            <a:endParaRPr lang="en-US" sz="2800" b="1" dirty="0" smtClean="0"/>
          </a:p>
          <a:p>
            <a:r>
              <a:rPr lang="en-US" sz="2800" dirty="0" smtClean="0"/>
              <a:t>public void </a:t>
            </a:r>
            <a:r>
              <a:rPr lang="en-US" sz="2800" b="1" dirty="0" err="1" smtClean="0"/>
              <a:t>setOnClickListener</a:t>
            </a:r>
            <a:r>
              <a:rPr lang="en-US" sz="2800" b="1" dirty="0" smtClean="0"/>
              <a:t> </a:t>
            </a:r>
            <a:r>
              <a:rPr lang="en-US" sz="2800" dirty="0" smtClean="0"/>
              <a:t>(</a:t>
            </a:r>
            <a:r>
              <a:rPr lang="en-US" sz="2800" dirty="0" err="1" smtClean="0">
                <a:hlinkClick r:id="rId3"/>
              </a:rPr>
              <a:t>View.OnClickListener</a:t>
            </a:r>
            <a:r>
              <a:rPr lang="en-US" sz="2800" dirty="0" smtClean="0"/>
              <a:t> l)</a:t>
            </a:r>
            <a:endParaRPr lang="en-US" sz="2800" b="1" dirty="0" smtClean="0"/>
          </a:p>
          <a:p>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
        <p:nvSpPr>
          <p:cNvPr id="91137" name="Rectangle 1"/>
          <p:cNvSpPr>
            <a:spLocks noChangeArrowheads="1"/>
          </p:cNvSpPr>
          <p:nvPr/>
        </p:nvSpPr>
        <p:spPr bwMode="auto">
          <a:xfrm>
            <a:off x="1619672" y="4221088"/>
            <a:ext cx="4937249" cy="1883799"/>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&lt;</a:t>
            </a:r>
            <a:r>
              <a:rPr kumimoji="0" lang="en-US" sz="1600" b="0" i="0" u="none" strike="noStrike" cap="none" normalizeH="0" baseline="0" dirty="0" err="1" smtClean="0">
                <a:ln>
                  <a:noFill/>
                </a:ln>
                <a:solidFill>
                  <a:srgbClr val="000088"/>
                </a:solidFill>
                <a:effectLst/>
                <a:latin typeface="Courier New" pitchFamily="49" charset="0"/>
                <a:cs typeface="Courier New" pitchFamily="49" charset="0"/>
              </a:rPr>
              <a:t>ToggleButton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togglebutton</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android:textOn</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"Vibrate 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android:textOff</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"Vibrate off"</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android:onClick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onToggleClicked</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RadioButton</a:t>
            </a:r>
            <a:r>
              <a:rPr lang="en-US" dirty="0" smtClean="0"/>
              <a:t/>
            </a:r>
            <a:br>
              <a:rPr lang="en-US" dirty="0" smtClean="0"/>
            </a:br>
            <a:r>
              <a:rPr lang="en-US" dirty="0" smtClean="0"/>
              <a:t> </a:t>
            </a:r>
            <a:r>
              <a:rPr lang="ru-RU" dirty="0" smtClean="0"/>
              <a:t>Обработка событий</a:t>
            </a:r>
            <a:endParaRPr lang="en-US" dirty="0"/>
          </a:p>
        </p:txBody>
      </p:sp>
      <p:sp>
        <p:nvSpPr>
          <p:cNvPr id="3" name="Content Placeholder 2"/>
          <p:cNvSpPr>
            <a:spLocks noGrp="1"/>
          </p:cNvSpPr>
          <p:nvPr>
            <p:ph idx="1"/>
          </p:nvPr>
        </p:nvSpPr>
        <p:spPr/>
        <p:txBody>
          <a:bodyPr/>
          <a:lstStyle/>
          <a:p>
            <a:r>
              <a:rPr lang="en-US" sz="2800" dirty="0" smtClean="0"/>
              <a:t>public void </a:t>
            </a:r>
            <a:r>
              <a:rPr lang="en-US" sz="2800" b="1" dirty="0" err="1" smtClean="0"/>
              <a:t>setOnCheckedChangeListener</a:t>
            </a:r>
            <a:r>
              <a:rPr lang="en-US" sz="2800" b="1" dirty="0" smtClean="0"/>
              <a:t> </a:t>
            </a:r>
            <a:r>
              <a:rPr lang="en-US" sz="2800" dirty="0" smtClean="0"/>
              <a:t>(</a:t>
            </a:r>
            <a:r>
              <a:rPr lang="en-US" sz="2800" dirty="0" err="1" smtClean="0">
                <a:hlinkClick r:id="rId2"/>
              </a:rPr>
              <a:t>RadioGroup.OnCheckedChangeListener</a:t>
            </a:r>
            <a:r>
              <a:rPr lang="en-US" sz="2800" dirty="0" smtClean="0"/>
              <a:t> listener)</a:t>
            </a:r>
            <a:endParaRPr lang="en-US" sz="2800" b="1" dirty="0" smtClean="0"/>
          </a:p>
          <a:p>
            <a:r>
              <a:rPr lang="en-US" sz="2800" dirty="0" smtClean="0"/>
              <a:t>public void </a:t>
            </a:r>
            <a:r>
              <a:rPr lang="en-US" sz="2800" b="1" dirty="0" err="1" smtClean="0"/>
              <a:t>setOnClickListener</a:t>
            </a:r>
            <a:r>
              <a:rPr lang="en-US" sz="2800" b="1" dirty="0" smtClean="0"/>
              <a:t> </a:t>
            </a:r>
            <a:r>
              <a:rPr lang="en-US" sz="2800" dirty="0" smtClean="0"/>
              <a:t>(</a:t>
            </a:r>
            <a:r>
              <a:rPr lang="en-US" sz="2800" dirty="0" err="1" smtClean="0">
                <a:hlinkClick r:id="rId3"/>
              </a:rPr>
              <a:t>View.OnClickListener</a:t>
            </a:r>
            <a:r>
              <a:rPr lang="en-US" sz="2800" dirty="0" smtClean="0"/>
              <a:t> l)</a:t>
            </a:r>
            <a:endParaRPr lang="en-US" sz="2800" b="1" dirty="0" smtClean="0"/>
          </a:p>
          <a:p>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
        <p:nvSpPr>
          <p:cNvPr id="88069" name="Rectangle 5"/>
          <p:cNvSpPr>
            <a:spLocks noChangeArrowheads="1"/>
          </p:cNvSpPr>
          <p:nvPr/>
        </p:nvSpPr>
        <p:spPr bwMode="auto">
          <a:xfrm>
            <a:off x="1691680" y="4293096"/>
            <a:ext cx="5982407" cy="139135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&lt;</a:t>
            </a:r>
            <a:r>
              <a:rPr kumimoji="0" lang="en-US" sz="1600" b="0" i="0" u="none" strike="noStrike" cap="none" normalizeH="0" baseline="0" dirty="0" err="1" smtClean="0">
                <a:ln>
                  <a:noFill/>
                </a:ln>
                <a:solidFill>
                  <a:srgbClr val="000088"/>
                </a:solidFill>
                <a:effectLst/>
                <a:latin typeface="Courier New" pitchFamily="49" charset="0"/>
                <a:cs typeface="Courier New" pitchFamily="49" charset="0"/>
              </a:rPr>
              <a:t>RadioButton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radio_ninjas</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android:text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"@string/ninjas"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882288"/>
                </a:solidFill>
                <a:effectLst/>
                <a:latin typeface="Courier New" pitchFamily="49" charset="0"/>
                <a:cs typeface="Courier New" pitchFamily="49" charset="0"/>
              </a:rPr>
              <a:t>android:onClick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8800"/>
                </a:solidFill>
                <a:effectLst/>
                <a:latin typeface="Courier New" pitchFamily="49" charset="0"/>
                <a:cs typeface="Courier New" pitchFamily="49" charset="0"/>
              </a:rPr>
              <a:t>onRadioButtonClicked</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err="1" smtClean="0"/>
              <a:t>Inflaters</a:t>
            </a:r>
            <a:r>
              <a:rPr lang="en-US" dirty="0" smtClean="0"/>
              <a:t/>
            </a:r>
            <a:br>
              <a:rPr lang="en-US" dirty="0" smtClean="0"/>
            </a:br>
            <a:r>
              <a:rPr lang="en-US" dirty="0" smtClean="0"/>
              <a:t>(</a:t>
            </a:r>
            <a:r>
              <a:rPr lang="ru-RU" dirty="0" smtClean="0"/>
              <a:t>инстанциирование </a:t>
            </a:r>
            <a:r>
              <a:rPr lang="en-US" dirty="0" smtClean="0"/>
              <a:t>layout)</a:t>
            </a:r>
            <a:endParaRPr lang="en-US" dirty="0"/>
          </a:p>
        </p:txBody>
      </p:sp>
      <p:sp>
        <p:nvSpPr>
          <p:cNvPr id="3" name="Content Placeholder 2"/>
          <p:cNvSpPr>
            <a:spLocks noGrp="1"/>
          </p:cNvSpPr>
          <p:nvPr>
            <p:ph idx="1"/>
          </p:nvPr>
        </p:nvSpPr>
        <p:spPr/>
        <p:txBody>
          <a:bodyPr/>
          <a:lstStyle/>
          <a:p>
            <a:r>
              <a:rPr lang="en-US" dirty="0" smtClean="0"/>
              <a:t>public </a:t>
            </a:r>
            <a:r>
              <a:rPr lang="en-US" dirty="0" err="1" smtClean="0">
                <a:hlinkClick r:id="rId2"/>
              </a:rPr>
              <a:t>LayoutInflater</a:t>
            </a:r>
            <a:r>
              <a:rPr lang="en-US" dirty="0" smtClean="0"/>
              <a:t> </a:t>
            </a:r>
            <a:r>
              <a:rPr lang="en-US" b="1" dirty="0" err="1" smtClean="0"/>
              <a:t>getLayoutInflater</a:t>
            </a:r>
            <a:r>
              <a:rPr lang="en-US" b="1" dirty="0" smtClean="0"/>
              <a:t> </a:t>
            </a:r>
            <a:r>
              <a:rPr lang="en-US" dirty="0" smtClean="0"/>
              <a:t>()</a:t>
            </a:r>
          </a:p>
          <a:p>
            <a:pPr lvl="1"/>
            <a:r>
              <a:rPr lang="en-US" dirty="0" smtClean="0"/>
              <a:t>public </a:t>
            </a:r>
            <a:r>
              <a:rPr lang="en-US" dirty="0" smtClean="0">
                <a:hlinkClick r:id="rId3"/>
              </a:rPr>
              <a:t>View</a:t>
            </a:r>
            <a:r>
              <a:rPr lang="en-US" dirty="0" smtClean="0"/>
              <a:t> </a:t>
            </a:r>
            <a:r>
              <a:rPr lang="en-US" b="1" dirty="0" smtClean="0"/>
              <a:t>inflate </a:t>
            </a:r>
            <a:r>
              <a:rPr lang="en-US" dirty="0" smtClean="0"/>
              <a:t>(</a:t>
            </a:r>
            <a:r>
              <a:rPr lang="en-US" dirty="0" err="1" smtClean="0"/>
              <a:t>int</a:t>
            </a:r>
            <a:r>
              <a:rPr lang="en-US" dirty="0" smtClean="0"/>
              <a:t> resource, </a:t>
            </a:r>
            <a:r>
              <a:rPr lang="en-US" dirty="0" err="1" smtClean="0">
                <a:hlinkClick r:id="rId4"/>
              </a:rPr>
              <a:t>ViewGroup</a:t>
            </a:r>
            <a:r>
              <a:rPr lang="en-US" dirty="0" smtClean="0"/>
              <a:t> root)</a:t>
            </a:r>
            <a:endParaRPr lang="en-US" b="1" dirty="0" smtClean="0"/>
          </a:p>
          <a:p>
            <a:r>
              <a:rPr lang="en-US" dirty="0" smtClean="0"/>
              <a:t>public </a:t>
            </a:r>
            <a:r>
              <a:rPr lang="en-US" dirty="0" err="1" smtClean="0">
                <a:hlinkClick r:id="rId5"/>
              </a:rPr>
              <a:t>MenuInflater</a:t>
            </a:r>
            <a:r>
              <a:rPr lang="en-US" dirty="0" smtClean="0"/>
              <a:t> </a:t>
            </a:r>
            <a:r>
              <a:rPr lang="en-US" b="1" dirty="0" err="1" smtClean="0"/>
              <a:t>getMenuInflater</a:t>
            </a:r>
            <a:r>
              <a:rPr lang="en-US" b="1" dirty="0" smtClean="0"/>
              <a:t> </a:t>
            </a:r>
            <a:r>
              <a:rPr lang="en-US" dirty="0" smtClean="0"/>
              <a:t>()</a:t>
            </a:r>
          </a:p>
          <a:p>
            <a:pPr lvl="1"/>
            <a:r>
              <a:rPr lang="fr-FR" dirty="0" smtClean="0"/>
              <a:t>public </a:t>
            </a:r>
            <a:r>
              <a:rPr lang="fr-FR" dirty="0" err="1" smtClean="0"/>
              <a:t>void</a:t>
            </a:r>
            <a:r>
              <a:rPr lang="fr-FR" dirty="0" smtClean="0"/>
              <a:t> </a:t>
            </a:r>
            <a:r>
              <a:rPr lang="fr-FR" b="1" dirty="0" err="1" smtClean="0"/>
              <a:t>inflate</a:t>
            </a:r>
            <a:r>
              <a:rPr lang="fr-FR" b="1" dirty="0" smtClean="0"/>
              <a:t> </a:t>
            </a:r>
            <a:r>
              <a:rPr lang="fr-FR" dirty="0" smtClean="0"/>
              <a:t>(</a:t>
            </a:r>
            <a:r>
              <a:rPr lang="fr-FR" dirty="0" err="1" smtClean="0"/>
              <a:t>int</a:t>
            </a:r>
            <a:r>
              <a:rPr lang="fr-FR" dirty="0" smtClean="0"/>
              <a:t> </a:t>
            </a:r>
            <a:r>
              <a:rPr lang="fr-FR" dirty="0" err="1" smtClean="0"/>
              <a:t>menuRes</a:t>
            </a:r>
            <a:r>
              <a:rPr lang="fr-FR" dirty="0" smtClean="0"/>
              <a:t>, </a:t>
            </a:r>
            <a:r>
              <a:rPr lang="fr-FR" dirty="0" smtClean="0">
                <a:hlinkClick r:id="rId6"/>
              </a:rPr>
              <a:t>Menu</a:t>
            </a:r>
            <a:r>
              <a:rPr lang="fr-FR" dirty="0" smtClean="0"/>
              <a:t> </a:t>
            </a:r>
            <a:r>
              <a:rPr lang="fr-FR" dirty="0" err="1" smtClean="0"/>
              <a:t>menu</a:t>
            </a:r>
            <a:r>
              <a:rPr lang="fr-FR" dirty="0" smtClean="0"/>
              <a:t>)</a:t>
            </a:r>
            <a:endParaRPr lang="en-US" dirty="0" smtClean="0"/>
          </a:p>
          <a:p>
            <a:pPr lvl="1"/>
            <a:endParaRPr lang="en-US" b="1" dirty="0" smtClean="0"/>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br>
              <a:rPr lang="en-US" dirty="0" smtClean="0"/>
            </a:br>
            <a:r>
              <a:rPr lang="ru-RU" dirty="0" smtClean="0"/>
              <a:t>доступ к ресурсам</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public </a:t>
            </a:r>
            <a:r>
              <a:rPr lang="en-US" dirty="0" smtClean="0">
                <a:hlinkClick r:id="rId2"/>
              </a:rPr>
              <a:t>Resources</a:t>
            </a:r>
            <a:r>
              <a:rPr lang="en-US" dirty="0" smtClean="0"/>
              <a:t> </a:t>
            </a:r>
            <a:r>
              <a:rPr lang="en-US" dirty="0" err="1" smtClean="0"/>
              <a:t>getResources</a:t>
            </a:r>
            <a:r>
              <a:rPr lang="en-US" dirty="0" smtClean="0"/>
              <a:t> ()</a:t>
            </a:r>
            <a:endParaRPr lang="ru-RU" dirty="0" smtClean="0"/>
          </a:p>
          <a:p>
            <a:pPr lvl="1"/>
            <a:r>
              <a:rPr lang="en-US" dirty="0" smtClean="0"/>
              <a:t>public </a:t>
            </a:r>
            <a:r>
              <a:rPr lang="en-US" dirty="0" err="1" smtClean="0"/>
              <a:t>boolean</a:t>
            </a:r>
            <a:r>
              <a:rPr lang="en-US" dirty="0" smtClean="0"/>
              <a:t> </a:t>
            </a:r>
            <a:r>
              <a:rPr lang="en-US" dirty="0" err="1" smtClean="0"/>
              <a:t>getBoolean</a:t>
            </a:r>
            <a:r>
              <a:rPr lang="en-US" dirty="0" smtClean="0"/>
              <a:t> (</a:t>
            </a:r>
            <a:r>
              <a:rPr lang="en-US" dirty="0" err="1" smtClean="0"/>
              <a:t>int</a:t>
            </a:r>
            <a:r>
              <a:rPr lang="en-US" dirty="0" smtClean="0"/>
              <a:t> id)</a:t>
            </a:r>
          </a:p>
          <a:p>
            <a:pPr lvl="1"/>
            <a:r>
              <a:rPr lang="en-US" dirty="0" smtClean="0"/>
              <a:t>public </a:t>
            </a:r>
            <a:r>
              <a:rPr lang="en-US" dirty="0" err="1" smtClean="0"/>
              <a:t>int</a:t>
            </a:r>
            <a:r>
              <a:rPr lang="en-US" dirty="0" smtClean="0"/>
              <a:t> </a:t>
            </a:r>
            <a:r>
              <a:rPr lang="en-US" dirty="0" err="1" smtClean="0"/>
              <a:t>getColor</a:t>
            </a:r>
            <a:r>
              <a:rPr lang="en-US" dirty="0" smtClean="0"/>
              <a:t> (</a:t>
            </a:r>
            <a:r>
              <a:rPr lang="en-US" dirty="0" err="1" smtClean="0"/>
              <a:t>int</a:t>
            </a:r>
            <a:r>
              <a:rPr lang="en-US" dirty="0" smtClean="0"/>
              <a:t> id)</a:t>
            </a:r>
          </a:p>
          <a:p>
            <a:pPr lvl="1"/>
            <a:r>
              <a:rPr lang="en-US" dirty="0" smtClean="0"/>
              <a:t>public float </a:t>
            </a:r>
            <a:r>
              <a:rPr lang="en-US" dirty="0" err="1" smtClean="0"/>
              <a:t>getDimension</a:t>
            </a:r>
            <a:r>
              <a:rPr lang="en-US" dirty="0" smtClean="0"/>
              <a:t> (</a:t>
            </a:r>
            <a:r>
              <a:rPr lang="en-US" dirty="0" err="1" smtClean="0"/>
              <a:t>int</a:t>
            </a:r>
            <a:r>
              <a:rPr lang="en-US" dirty="0" smtClean="0"/>
              <a:t> id)</a:t>
            </a:r>
          </a:p>
          <a:p>
            <a:pPr lvl="1"/>
            <a:r>
              <a:rPr lang="en-US" dirty="0" smtClean="0"/>
              <a:t>public </a:t>
            </a:r>
            <a:r>
              <a:rPr lang="en-US" dirty="0" err="1" smtClean="0">
                <a:hlinkClick r:id="rId3"/>
              </a:rPr>
              <a:t>Drawable</a:t>
            </a:r>
            <a:r>
              <a:rPr lang="en-US" dirty="0" smtClean="0"/>
              <a:t> </a:t>
            </a:r>
            <a:r>
              <a:rPr lang="en-US" dirty="0" err="1" smtClean="0"/>
              <a:t>getDrawable</a:t>
            </a:r>
            <a:r>
              <a:rPr lang="en-US" dirty="0" smtClean="0"/>
              <a:t> (</a:t>
            </a:r>
            <a:r>
              <a:rPr lang="en-US" dirty="0" err="1" smtClean="0"/>
              <a:t>int</a:t>
            </a:r>
            <a:r>
              <a:rPr lang="en-US" dirty="0" smtClean="0"/>
              <a:t> id)</a:t>
            </a:r>
          </a:p>
          <a:p>
            <a:pPr lvl="1"/>
            <a:r>
              <a:rPr lang="en-US" dirty="0" smtClean="0"/>
              <a:t>public </a:t>
            </a:r>
            <a:r>
              <a:rPr lang="en-US" dirty="0" err="1" smtClean="0"/>
              <a:t>int</a:t>
            </a:r>
            <a:r>
              <a:rPr lang="en-US" dirty="0" smtClean="0"/>
              <a:t> </a:t>
            </a:r>
            <a:r>
              <a:rPr lang="en-US" dirty="0" err="1" smtClean="0"/>
              <a:t>getInteger</a:t>
            </a:r>
            <a:r>
              <a:rPr lang="en-US" dirty="0" smtClean="0"/>
              <a:t> (</a:t>
            </a:r>
            <a:r>
              <a:rPr lang="en-US" dirty="0" err="1" smtClean="0"/>
              <a:t>int</a:t>
            </a:r>
            <a:r>
              <a:rPr lang="en-US" dirty="0" smtClean="0"/>
              <a:t> id)</a:t>
            </a:r>
          </a:p>
          <a:p>
            <a:pPr lvl="1"/>
            <a:r>
              <a:rPr lang="en-US" dirty="0" smtClean="0"/>
              <a:t>public </a:t>
            </a:r>
            <a:r>
              <a:rPr lang="en-US" dirty="0" smtClean="0">
                <a:hlinkClick r:id="rId4"/>
              </a:rPr>
              <a:t>String</a:t>
            </a:r>
            <a:r>
              <a:rPr lang="en-US" dirty="0" smtClean="0"/>
              <a:t> </a:t>
            </a:r>
            <a:r>
              <a:rPr lang="en-US" dirty="0" err="1" smtClean="0"/>
              <a:t>getQuantityString</a:t>
            </a:r>
            <a:r>
              <a:rPr lang="en-US" dirty="0" smtClean="0"/>
              <a:t> (</a:t>
            </a:r>
            <a:r>
              <a:rPr lang="en-US" dirty="0" err="1" smtClean="0"/>
              <a:t>int</a:t>
            </a:r>
            <a:r>
              <a:rPr lang="en-US" dirty="0" smtClean="0"/>
              <a:t> id, </a:t>
            </a:r>
            <a:r>
              <a:rPr lang="en-US" dirty="0" err="1" smtClean="0"/>
              <a:t>int</a:t>
            </a:r>
            <a:r>
              <a:rPr lang="en-US" dirty="0" smtClean="0"/>
              <a:t> quantity, </a:t>
            </a:r>
            <a:r>
              <a:rPr lang="en-US" dirty="0" smtClean="0">
                <a:hlinkClick r:id="rId5"/>
              </a:rPr>
              <a:t>Object...</a:t>
            </a:r>
            <a:r>
              <a:rPr lang="en-US" dirty="0" smtClean="0"/>
              <a:t> </a:t>
            </a:r>
            <a:r>
              <a:rPr lang="en-US" dirty="0" err="1" smtClean="0"/>
              <a:t>formatArgs</a:t>
            </a:r>
            <a:r>
              <a:rPr lang="en-US" dirty="0" smtClean="0"/>
              <a:t>)</a:t>
            </a:r>
          </a:p>
          <a:p>
            <a:pPr lvl="1"/>
            <a:r>
              <a:rPr lang="en-US" dirty="0" smtClean="0"/>
              <a:t>public </a:t>
            </a:r>
            <a:r>
              <a:rPr lang="en-US" dirty="0" smtClean="0">
                <a:hlinkClick r:id="rId4"/>
              </a:rPr>
              <a:t>String</a:t>
            </a:r>
            <a:r>
              <a:rPr lang="en-US" dirty="0" smtClean="0"/>
              <a:t> </a:t>
            </a:r>
            <a:r>
              <a:rPr lang="en-US" dirty="0" err="1" smtClean="0"/>
              <a:t>getString</a:t>
            </a:r>
            <a:r>
              <a:rPr lang="en-US" dirty="0" smtClean="0"/>
              <a:t> (</a:t>
            </a:r>
            <a:r>
              <a:rPr lang="en-US" dirty="0" err="1" smtClean="0"/>
              <a:t>int</a:t>
            </a:r>
            <a:r>
              <a:rPr lang="en-US" dirty="0" smtClean="0"/>
              <a:t> id)</a:t>
            </a:r>
            <a:endParaRPr lang="ru-RU" dirty="0" smtClean="0"/>
          </a:p>
          <a:p>
            <a:pPr lvl="1"/>
            <a:r>
              <a:rPr lang="en-US" dirty="0" smtClean="0"/>
              <a:t>public </a:t>
            </a:r>
            <a:r>
              <a:rPr lang="en-US" dirty="0" smtClean="0">
                <a:hlinkClick r:id="rId4"/>
              </a:rPr>
              <a:t>String</a:t>
            </a:r>
            <a:r>
              <a:rPr lang="en-US" dirty="0" smtClean="0"/>
              <a:t> </a:t>
            </a:r>
            <a:r>
              <a:rPr lang="en-US" dirty="0" err="1" smtClean="0"/>
              <a:t>getString</a:t>
            </a:r>
            <a:r>
              <a:rPr lang="en-US" dirty="0" smtClean="0"/>
              <a:t> (</a:t>
            </a:r>
            <a:r>
              <a:rPr lang="en-US" dirty="0" err="1" smtClean="0"/>
              <a:t>int</a:t>
            </a:r>
            <a:r>
              <a:rPr lang="en-US" dirty="0" smtClean="0"/>
              <a:t> id, </a:t>
            </a:r>
            <a:r>
              <a:rPr lang="en-US" dirty="0" smtClean="0">
                <a:hlinkClick r:id="rId5"/>
              </a:rPr>
              <a:t>Object...</a:t>
            </a:r>
            <a:r>
              <a:rPr lang="en-US" dirty="0" smtClean="0"/>
              <a:t> </a:t>
            </a:r>
            <a:r>
              <a:rPr lang="en-US" dirty="0" err="1" smtClean="0"/>
              <a:t>formatArgs</a:t>
            </a:r>
            <a:r>
              <a:rPr lang="en-US" dirty="0" smtClean="0"/>
              <a:t>)</a:t>
            </a:r>
            <a:endParaRPr lang="ru-RU" dirty="0" smtClean="0"/>
          </a:p>
          <a:p>
            <a:pPr lvl="1"/>
            <a:r>
              <a:rPr lang="en-US" dirty="0" smtClean="0"/>
              <a:t>public </a:t>
            </a:r>
            <a:r>
              <a:rPr lang="en-US" dirty="0" smtClean="0">
                <a:hlinkClick r:id="rId4"/>
              </a:rPr>
              <a:t>String[]</a:t>
            </a:r>
            <a:r>
              <a:rPr lang="en-US" dirty="0" smtClean="0"/>
              <a:t> </a:t>
            </a:r>
            <a:r>
              <a:rPr lang="en-US" dirty="0" err="1" smtClean="0"/>
              <a:t>getStringArray</a:t>
            </a:r>
            <a:r>
              <a:rPr lang="en-US" dirty="0" smtClean="0"/>
              <a:t> (</a:t>
            </a:r>
            <a:r>
              <a:rPr lang="en-US" dirty="0" err="1" smtClean="0"/>
              <a:t>int</a:t>
            </a:r>
            <a:r>
              <a:rPr lang="en-US" dirty="0" smtClean="0"/>
              <a:t> id)</a:t>
            </a:r>
            <a:endParaRPr lang="ru-RU" dirty="0" smtClean="0"/>
          </a:p>
          <a:p>
            <a:pPr lvl="1"/>
            <a:r>
              <a:rPr lang="en-US" dirty="0" smtClean="0"/>
              <a:t>public </a:t>
            </a:r>
            <a:r>
              <a:rPr lang="en-US" dirty="0" err="1" smtClean="0">
                <a:hlinkClick r:id="rId6"/>
              </a:rPr>
              <a:t>XmlResourceParser</a:t>
            </a:r>
            <a:r>
              <a:rPr lang="en-US" dirty="0" smtClean="0"/>
              <a:t> </a:t>
            </a:r>
            <a:r>
              <a:rPr lang="en-US" dirty="0" err="1" smtClean="0"/>
              <a:t>getLayout</a:t>
            </a:r>
            <a:r>
              <a:rPr lang="en-US" dirty="0" smtClean="0"/>
              <a:t> (</a:t>
            </a:r>
            <a:r>
              <a:rPr lang="en-US" dirty="0" err="1" smtClean="0"/>
              <a:t>int</a:t>
            </a:r>
            <a:r>
              <a:rPr lang="en-US" dirty="0" smtClean="0"/>
              <a:t> id)</a:t>
            </a:r>
          </a:p>
          <a:p>
            <a:pPr lvl="1"/>
            <a:endParaRPr lang="en-US" dirty="0" smtClean="0"/>
          </a:p>
          <a:p>
            <a:pPr lvl="1"/>
            <a:endParaRPr lang="en-US" dirty="0" smtClean="0"/>
          </a:p>
          <a:p>
            <a:pPr lvl="1"/>
            <a:endParaRPr lang="en-US" b="1" dirty="0" smtClean="0"/>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
        <p:nvSpPr>
          <p:cNvPr id="7" name="Rectangle 6"/>
          <p:cNvSpPr/>
          <p:nvPr/>
        </p:nvSpPr>
        <p:spPr>
          <a:xfrm>
            <a:off x="1259632" y="5877272"/>
            <a:ext cx="7884368" cy="369332"/>
          </a:xfrm>
          <a:prstGeom prst="rect">
            <a:avLst/>
          </a:prstGeom>
        </p:spPr>
        <p:txBody>
          <a:bodyPr wrap="square">
            <a:spAutoFit/>
          </a:bodyPr>
          <a:lstStyle/>
          <a:p>
            <a:r>
              <a:rPr lang="en-US" dirty="0" smtClean="0"/>
              <a:t>http://developer.android.com/reference/android/content/res/Resources.html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Preferences</a:t>
            </a:r>
            <a:endParaRPr lang="en-US" dirty="0"/>
          </a:p>
        </p:txBody>
      </p:sp>
      <p:sp>
        <p:nvSpPr>
          <p:cNvPr id="3" name="Content Placeholder 2"/>
          <p:cNvSpPr>
            <a:spLocks noGrp="1"/>
          </p:cNvSpPr>
          <p:nvPr>
            <p:ph idx="1"/>
          </p:nvPr>
        </p:nvSpPr>
        <p:spPr/>
        <p:txBody>
          <a:bodyPr/>
          <a:lstStyle/>
          <a:p>
            <a:r>
              <a:rPr lang="en-US" dirty="0" smtClean="0"/>
              <a:t>public </a:t>
            </a:r>
            <a:r>
              <a:rPr lang="en-US" dirty="0" err="1" smtClean="0">
                <a:hlinkClick r:id="rId2"/>
              </a:rPr>
              <a:t>SharedPreferences</a:t>
            </a:r>
            <a:r>
              <a:rPr lang="en-US" dirty="0" smtClean="0"/>
              <a:t> </a:t>
            </a:r>
            <a:r>
              <a:rPr lang="en-US" b="1" dirty="0" err="1" smtClean="0"/>
              <a:t>getPreferences</a:t>
            </a:r>
            <a:r>
              <a:rPr lang="en-US" b="1" dirty="0" smtClean="0"/>
              <a:t> </a:t>
            </a:r>
            <a:r>
              <a:rPr lang="en-US" dirty="0" smtClean="0"/>
              <a:t>(</a:t>
            </a:r>
            <a:r>
              <a:rPr lang="en-US" dirty="0" err="1" smtClean="0"/>
              <a:t>int</a:t>
            </a:r>
            <a:r>
              <a:rPr lang="en-US" dirty="0" smtClean="0"/>
              <a:t> mode)</a:t>
            </a:r>
          </a:p>
          <a:p>
            <a:pPr lvl="1"/>
            <a:r>
              <a:rPr lang="en-US" dirty="0" smtClean="0"/>
              <a:t>Use this if you need only one preferences file for your Activity</a:t>
            </a:r>
          </a:p>
          <a:p>
            <a:r>
              <a:rPr lang="en-US" dirty="0" smtClean="0"/>
              <a:t>public abstract </a:t>
            </a:r>
            <a:r>
              <a:rPr lang="en-US" dirty="0" err="1" smtClean="0">
                <a:hlinkClick r:id="rId2"/>
              </a:rPr>
              <a:t>SharedPreferences</a:t>
            </a:r>
            <a:r>
              <a:rPr lang="en-US" dirty="0" smtClean="0"/>
              <a:t> </a:t>
            </a:r>
            <a:r>
              <a:rPr lang="en-US" b="1" dirty="0" err="1" smtClean="0"/>
              <a:t>getSharedPreferences</a:t>
            </a:r>
            <a:r>
              <a:rPr lang="en-US" b="1" dirty="0" smtClean="0"/>
              <a:t> </a:t>
            </a:r>
            <a:r>
              <a:rPr lang="en-US" dirty="0" smtClean="0"/>
              <a:t>(</a:t>
            </a:r>
            <a:r>
              <a:rPr lang="en-US" dirty="0" smtClean="0">
                <a:hlinkClick r:id="rId3"/>
              </a:rPr>
              <a:t>String</a:t>
            </a:r>
            <a:r>
              <a:rPr lang="en-US" dirty="0" smtClean="0"/>
              <a:t> name, </a:t>
            </a:r>
            <a:r>
              <a:rPr lang="en-US" dirty="0" err="1" smtClean="0"/>
              <a:t>int</a:t>
            </a:r>
            <a:r>
              <a:rPr lang="en-US" dirty="0" smtClean="0"/>
              <a:t> mode)</a:t>
            </a:r>
          </a:p>
          <a:p>
            <a:pPr lvl="1"/>
            <a:r>
              <a:rPr lang="en-US" dirty="0" smtClean="0"/>
              <a:t>Use this if you need multiple preferences files identified by name.</a:t>
            </a:r>
            <a:endParaRPr lang="en-US" b="1" dirty="0" smtClean="0"/>
          </a:p>
          <a:p>
            <a:endParaRPr lang="en-US" b="1" dirty="0" smtClean="0"/>
          </a:p>
          <a:p>
            <a:pPr lvl="1"/>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SharedPreferences</a:t>
            </a:r>
            <a:endParaRPr lang="en-US" dirty="0"/>
          </a:p>
        </p:txBody>
      </p:sp>
      <p:sp>
        <p:nvSpPr>
          <p:cNvPr id="3" name="Content Placeholder 2"/>
          <p:cNvSpPr>
            <a:spLocks noGrp="1"/>
          </p:cNvSpPr>
          <p:nvPr>
            <p:ph idx="1"/>
          </p:nvPr>
        </p:nvSpPr>
        <p:spPr/>
        <p:txBody>
          <a:bodyPr/>
          <a:lstStyle/>
          <a:p>
            <a:r>
              <a:rPr lang="en-US" dirty="0" smtClean="0"/>
              <a:t>To write values:</a:t>
            </a:r>
          </a:p>
          <a:p>
            <a:pPr lvl="1"/>
            <a:r>
              <a:rPr lang="en-US" dirty="0" smtClean="0"/>
              <a:t>Call </a:t>
            </a:r>
            <a:r>
              <a:rPr lang="en-US" dirty="0" smtClean="0">
                <a:hlinkClick r:id="rId2"/>
              </a:rPr>
              <a:t>edit()</a:t>
            </a:r>
            <a:r>
              <a:rPr lang="en-US" dirty="0" smtClean="0"/>
              <a:t> to get a </a:t>
            </a:r>
            <a:r>
              <a:rPr lang="en-US" dirty="0" err="1" smtClean="0">
                <a:hlinkClick r:id="rId3"/>
              </a:rPr>
              <a:t>SharedPreferences.Editor</a:t>
            </a:r>
            <a:r>
              <a:rPr lang="en-US" dirty="0" smtClean="0"/>
              <a:t>.</a:t>
            </a:r>
          </a:p>
          <a:p>
            <a:pPr lvl="1"/>
            <a:r>
              <a:rPr lang="en-US" dirty="0" smtClean="0"/>
              <a:t>Add values with methods such as </a:t>
            </a:r>
            <a:r>
              <a:rPr lang="en-US" dirty="0" err="1" smtClean="0">
                <a:hlinkClick r:id="rId3"/>
              </a:rPr>
              <a:t>putBoolean</a:t>
            </a:r>
            <a:r>
              <a:rPr lang="en-US" dirty="0" smtClean="0">
                <a:hlinkClick r:id="rId3"/>
              </a:rPr>
              <a:t>()</a:t>
            </a:r>
            <a:r>
              <a:rPr lang="en-US" dirty="0" smtClean="0"/>
              <a:t> </a:t>
            </a:r>
            <a:r>
              <a:rPr lang="en-US" dirty="0" err="1" smtClean="0"/>
              <a:t>and</a:t>
            </a:r>
            <a:r>
              <a:rPr lang="en-US" dirty="0" err="1" smtClean="0">
                <a:hlinkClick r:id="rId3"/>
              </a:rPr>
              <a:t>putString</a:t>
            </a:r>
            <a:r>
              <a:rPr lang="en-US" dirty="0" smtClean="0">
                <a:hlinkClick r:id="rId3"/>
              </a:rPr>
              <a:t>()</a:t>
            </a:r>
            <a:r>
              <a:rPr lang="en-US" dirty="0" smtClean="0"/>
              <a:t>.</a:t>
            </a:r>
          </a:p>
          <a:p>
            <a:pPr lvl="1"/>
            <a:r>
              <a:rPr lang="en-US" dirty="0" smtClean="0"/>
              <a:t>Commit the new values with </a:t>
            </a:r>
            <a:r>
              <a:rPr lang="en-US" dirty="0" smtClean="0">
                <a:hlinkClick r:id="rId3"/>
              </a:rPr>
              <a:t>commit()</a:t>
            </a:r>
            <a:endParaRPr lang="en-US" dirty="0" smtClean="0"/>
          </a:p>
          <a:p>
            <a:r>
              <a:rPr lang="en-US" dirty="0" smtClean="0"/>
              <a:t>To read values</a:t>
            </a:r>
          </a:p>
          <a:p>
            <a:pPr lvl="1"/>
            <a:r>
              <a:rPr lang="en-US" dirty="0" smtClean="0"/>
              <a:t>use </a:t>
            </a:r>
            <a:r>
              <a:rPr lang="en-US" dirty="0" err="1" smtClean="0">
                <a:hlinkClick r:id="rId2"/>
              </a:rPr>
              <a:t>SharedPreferences</a:t>
            </a:r>
            <a:r>
              <a:rPr lang="en-US" dirty="0" smtClean="0"/>
              <a:t> methods such as </a:t>
            </a:r>
            <a:r>
              <a:rPr lang="en-US" dirty="0" err="1" smtClean="0">
                <a:hlinkClick r:id="rId2"/>
              </a:rPr>
              <a:t>getBoolean</a:t>
            </a:r>
            <a:r>
              <a:rPr lang="en-US" dirty="0" smtClean="0">
                <a:hlinkClick r:id="rId2"/>
              </a:rPr>
              <a:t>()</a:t>
            </a:r>
            <a:r>
              <a:rPr lang="en-US" dirty="0" smtClean="0"/>
              <a:t> and </a:t>
            </a:r>
            <a:r>
              <a:rPr lang="en-US" dirty="0" err="1" smtClean="0">
                <a:hlinkClick r:id="rId2"/>
              </a:rPr>
              <a:t>getString</a:t>
            </a:r>
            <a:r>
              <a:rPr lang="en-US" dirty="0" smtClean="0">
                <a:hlinkClick r:id="rId2"/>
              </a:rPr>
              <a:t>()</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smtClean="0"/>
              <a:t>В предыдущих лекциях...</a:t>
            </a:r>
            <a:endParaRPr lang="en-US" smtClean="0"/>
          </a:p>
        </p:txBody>
      </p:sp>
      <p:sp>
        <p:nvSpPr>
          <p:cNvPr id="5" name="Slide Number Placeholder 4"/>
          <p:cNvSpPr>
            <a:spLocks noGrp="1"/>
          </p:cNvSpPr>
          <p:nvPr>
            <p:ph type="sldNum" sz="quarter" idx="12"/>
          </p:nvPr>
        </p:nvSpPr>
        <p:spPr/>
        <p:txBody>
          <a:bodyPr/>
          <a:lstStyle/>
          <a:p>
            <a:pPr>
              <a:defRPr/>
            </a:pPr>
            <a:fld id="{4FEDE086-2415-4DA3-939B-4B4C2D1C03D2}" type="slidenum">
              <a:rPr lang="en-US">
                <a:solidFill>
                  <a:prstClr val="black">
                    <a:tint val="75000"/>
                  </a:prstClr>
                </a:solidFill>
              </a:rPr>
              <a:pPr>
                <a:defRPr/>
              </a:pPr>
              <a:t>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Date Placeholder 6"/>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1628775" y="1820863"/>
            <a:ext cx="5886450" cy="4084637"/>
          </a:xfrm>
          <a:noFill/>
        </p:spPr>
      </p:pic>
      <p:sp>
        <p:nvSpPr>
          <p:cNvPr id="7175" name="TextBox 5"/>
          <p:cNvSpPr txBox="1">
            <a:spLocks noChangeArrowheads="1"/>
          </p:cNvSpPr>
          <p:nvPr/>
        </p:nvSpPr>
        <p:spPr bwMode="auto">
          <a:xfrm>
            <a:off x="971550" y="6021388"/>
            <a:ext cx="6769100" cy="369887"/>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Dialog</a:t>
            </a:r>
            <a:endParaRPr lang="en-US" dirty="0"/>
          </a:p>
        </p:txBody>
      </p:sp>
      <p:sp>
        <p:nvSpPr>
          <p:cNvPr id="3" name="Content Placeholder 2"/>
          <p:cNvSpPr>
            <a:spLocks noGrp="1"/>
          </p:cNvSpPr>
          <p:nvPr>
            <p:ph idx="1"/>
          </p:nvPr>
        </p:nvSpPr>
        <p:spPr/>
        <p:txBody>
          <a:bodyPr/>
          <a:lstStyle/>
          <a:p>
            <a:r>
              <a:rPr lang="en-US" dirty="0" smtClean="0"/>
              <a:t>Deprecated:</a:t>
            </a:r>
          </a:p>
          <a:p>
            <a:pPr lvl="1"/>
            <a:r>
              <a:rPr lang="en-US" dirty="0" smtClean="0"/>
              <a:t>protected </a:t>
            </a:r>
            <a:r>
              <a:rPr lang="en-US" dirty="0" smtClean="0">
                <a:hlinkClick r:id="rId2"/>
              </a:rPr>
              <a:t>Dialog</a:t>
            </a:r>
            <a:r>
              <a:rPr lang="en-US" dirty="0" smtClean="0"/>
              <a:t> </a:t>
            </a:r>
            <a:r>
              <a:rPr lang="en-US" b="1" dirty="0" err="1" smtClean="0"/>
              <a:t>onCreateDialog</a:t>
            </a:r>
            <a:r>
              <a:rPr lang="en-US" b="1" dirty="0" smtClean="0"/>
              <a:t> </a:t>
            </a:r>
            <a:r>
              <a:rPr lang="en-US" dirty="0" smtClean="0"/>
              <a:t>(</a:t>
            </a:r>
            <a:r>
              <a:rPr lang="en-US" dirty="0" err="1" smtClean="0"/>
              <a:t>int</a:t>
            </a:r>
            <a:r>
              <a:rPr lang="en-US" dirty="0" smtClean="0"/>
              <a:t> id, </a:t>
            </a:r>
            <a:r>
              <a:rPr lang="en-US" dirty="0" smtClean="0">
                <a:hlinkClick r:id="rId3"/>
              </a:rPr>
              <a:t>Bundle</a:t>
            </a:r>
            <a:r>
              <a:rPr lang="en-US" dirty="0" smtClean="0"/>
              <a:t> </a:t>
            </a:r>
            <a:r>
              <a:rPr lang="en-US" dirty="0" err="1" smtClean="0"/>
              <a:t>args</a:t>
            </a:r>
            <a:r>
              <a:rPr lang="en-US" dirty="0" smtClean="0"/>
              <a:t>)</a:t>
            </a:r>
          </a:p>
          <a:p>
            <a:pPr lvl="1"/>
            <a:r>
              <a:rPr lang="en-US" dirty="0" smtClean="0"/>
              <a:t>protected void </a:t>
            </a:r>
            <a:r>
              <a:rPr lang="en-US" b="1" dirty="0" err="1" smtClean="0"/>
              <a:t>onPrepareDialog</a:t>
            </a:r>
            <a:r>
              <a:rPr lang="en-US" b="1" dirty="0" smtClean="0"/>
              <a:t> </a:t>
            </a:r>
            <a:r>
              <a:rPr lang="en-US" dirty="0" smtClean="0"/>
              <a:t>(</a:t>
            </a:r>
            <a:r>
              <a:rPr lang="en-US" dirty="0" err="1" smtClean="0"/>
              <a:t>int</a:t>
            </a:r>
            <a:r>
              <a:rPr lang="en-US" dirty="0" smtClean="0"/>
              <a:t> id, </a:t>
            </a:r>
            <a:r>
              <a:rPr lang="en-US" dirty="0" smtClean="0">
                <a:hlinkClick r:id="rId2"/>
              </a:rPr>
              <a:t>Dialog</a:t>
            </a:r>
            <a:r>
              <a:rPr lang="en-US" dirty="0" smtClean="0"/>
              <a:t> </a:t>
            </a:r>
            <a:r>
              <a:rPr lang="en-US" dirty="0" err="1" smtClean="0"/>
              <a:t>dialog</a:t>
            </a:r>
            <a:r>
              <a:rPr lang="en-US" dirty="0" smtClean="0"/>
              <a:t>, </a:t>
            </a:r>
            <a:r>
              <a:rPr lang="en-US" dirty="0" smtClean="0">
                <a:hlinkClick r:id="rId3"/>
              </a:rPr>
              <a:t>Bundle</a:t>
            </a:r>
            <a:r>
              <a:rPr lang="en-US" dirty="0" smtClean="0"/>
              <a:t> </a:t>
            </a:r>
            <a:r>
              <a:rPr lang="en-US" dirty="0" err="1" smtClean="0"/>
              <a:t>args</a:t>
            </a:r>
            <a:r>
              <a:rPr lang="en-US" dirty="0" smtClean="0"/>
              <a:t>)</a:t>
            </a:r>
            <a:endParaRPr lang="en-US" b="1" dirty="0" smtClean="0"/>
          </a:p>
          <a:p>
            <a:pPr lvl="1"/>
            <a:r>
              <a:rPr lang="en-US" dirty="0" smtClean="0"/>
              <a:t>public final void </a:t>
            </a:r>
            <a:r>
              <a:rPr lang="en-US" b="1" dirty="0" err="1" smtClean="0"/>
              <a:t>showDialog</a:t>
            </a:r>
            <a:r>
              <a:rPr lang="en-US" b="1" dirty="0" smtClean="0"/>
              <a:t> </a:t>
            </a:r>
            <a:r>
              <a:rPr lang="en-US" dirty="0" smtClean="0"/>
              <a:t>(</a:t>
            </a:r>
            <a:r>
              <a:rPr lang="en-US" dirty="0" err="1" smtClean="0"/>
              <a:t>int</a:t>
            </a:r>
            <a:r>
              <a:rPr lang="en-US" dirty="0" smtClean="0"/>
              <a:t> id)</a:t>
            </a:r>
            <a:endParaRPr lang="en-US" b="1" dirty="0" smtClean="0"/>
          </a:p>
          <a:p>
            <a:pPr lvl="1"/>
            <a:r>
              <a:rPr lang="en-US" dirty="0" smtClean="0"/>
              <a:t>public final void </a:t>
            </a:r>
            <a:r>
              <a:rPr lang="en-US" b="1" dirty="0" err="1" smtClean="0"/>
              <a:t>dismissDialog</a:t>
            </a:r>
            <a:r>
              <a:rPr lang="en-US" b="1" dirty="0" smtClean="0"/>
              <a:t> </a:t>
            </a:r>
            <a:r>
              <a:rPr lang="en-US" dirty="0" smtClean="0"/>
              <a:t>(</a:t>
            </a:r>
            <a:r>
              <a:rPr lang="en-US" dirty="0" err="1" smtClean="0"/>
              <a:t>int</a:t>
            </a:r>
            <a:r>
              <a:rPr lang="en-US" dirty="0" smtClean="0"/>
              <a:t> id)</a:t>
            </a:r>
            <a:endParaRPr lang="en-US" b="1" dirty="0" smtClean="0"/>
          </a:p>
          <a:p>
            <a:pPr lvl="1"/>
            <a:endParaRPr lang="en-US" b="1" dirty="0" smtClean="0"/>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API Overview</a:t>
            </a:r>
            <a:endParaRPr lang="en-US" dirty="0"/>
          </a:p>
        </p:txBody>
      </p:sp>
      <p:sp>
        <p:nvSpPr>
          <p:cNvPr id="3" name="Content Placeholder 2"/>
          <p:cNvSpPr>
            <a:spLocks noGrp="1"/>
          </p:cNvSpPr>
          <p:nvPr>
            <p:ph idx="1"/>
          </p:nvPr>
        </p:nvSpPr>
        <p:spPr/>
        <p:txBody>
          <a:bodyPr/>
          <a:lstStyle/>
          <a:p>
            <a:r>
              <a:rPr lang="ru-RU" dirty="0" smtClean="0"/>
              <a:t>И многое другое!</a:t>
            </a:r>
          </a:p>
          <a:p>
            <a:pPr lvl="1"/>
            <a:r>
              <a:rPr lang="en-US" dirty="0" smtClean="0">
                <a:hlinkClick r:id="rId2"/>
              </a:rPr>
              <a:t>http://developer.android.com/reference/android/app/Activity.html</a:t>
            </a:r>
            <a:r>
              <a:rPr lang="ru-RU" dirty="0" smtClean="0"/>
              <a:t> </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Threads and Processes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32</a:t>
            </a:fld>
            <a:endParaRPr lang="en-US"/>
          </a:p>
        </p:txBody>
      </p:sp>
      <p:sp>
        <p:nvSpPr>
          <p:cNvPr id="7" name="Rectangle 6"/>
          <p:cNvSpPr/>
          <p:nvPr/>
        </p:nvSpPr>
        <p:spPr>
          <a:xfrm>
            <a:off x="467544" y="5733256"/>
            <a:ext cx="8424936" cy="369332"/>
          </a:xfrm>
          <a:prstGeom prst="rect">
            <a:avLst/>
          </a:prstGeom>
        </p:spPr>
        <p:txBody>
          <a:bodyPr wrap="square">
            <a:spAutoFit/>
          </a:bodyPr>
          <a:lstStyle/>
          <a:p>
            <a:r>
              <a:rPr lang="en-US" dirty="0" smtClean="0">
                <a:hlinkClick r:id="rId2"/>
              </a:rPr>
              <a:t>http://developer.android.com/guide/components/processes-and-threads.html</a:t>
            </a: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smtClean="0"/>
              <a:t>Процессы и Потоки</a:t>
            </a:r>
            <a:endParaRPr lang="en-US" dirty="0"/>
          </a:p>
        </p:txBody>
      </p:sp>
      <p:sp>
        <p:nvSpPr>
          <p:cNvPr id="8" name="Content Placeholder 7"/>
          <p:cNvSpPr>
            <a:spLocks noGrp="1"/>
          </p:cNvSpPr>
          <p:nvPr>
            <p:ph idx="1"/>
          </p:nvPr>
        </p:nvSpPr>
        <p:spPr/>
        <p:txBody>
          <a:bodyPr/>
          <a:lstStyle/>
          <a:p>
            <a:r>
              <a:rPr lang="ru-RU" dirty="0" smtClean="0">
                <a:solidFill>
                  <a:srgbClr val="FF0000"/>
                </a:solidFill>
              </a:rPr>
              <a:t>По умолчанию </a:t>
            </a:r>
            <a:r>
              <a:rPr lang="ru-RU" dirty="0" smtClean="0"/>
              <a:t>все компоненты одного приложения работают в одном процессе</a:t>
            </a:r>
          </a:p>
          <a:p>
            <a:pPr lvl="1"/>
            <a:r>
              <a:rPr lang="ru-RU" dirty="0" smtClean="0"/>
              <a:t>М.б. изменено с помощью </a:t>
            </a:r>
            <a:r>
              <a:rPr lang="en-US" dirty="0" smtClean="0"/>
              <a:t>AndroidManifest.xml</a:t>
            </a:r>
          </a:p>
          <a:p>
            <a:pPr lvl="2"/>
            <a:r>
              <a:rPr lang="en-US" dirty="0" err="1" smtClean="0"/>
              <a:t>android:process</a:t>
            </a:r>
            <a:endParaRPr lang="en-US" dirty="0" smtClean="0"/>
          </a:p>
          <a:p>
            <a:r>
              <a:rPr lang="ru-RU" dirty="0" smtClean="0">
                <a:solidFill>
                  <a:srgbClr val="FF0000"/>
                </a:solidFill>
              </a:rPr>
              <a:t>По умолчанию </a:t>
            </a:r>
            <a:r>
              <a:rPr lang="ru-RU" dirty="0" smtClean="0"/>
              <a:t>все компоненты одного приложения работают в одном потоке </a:t>
            </a:r>
          </a:p>
          <a:p>
            <a:pPr lvl="1"/>
            <a:r>
              <a:rPr lang="ru-RU" dirty="0" smtClean="0">
                <a:solidFill>
                  <a:srgbClr val="FF0000"/>
                </a:solidFill>
              </a:rPr>
              <a:t>В т.ч. сервисы!</a:t>
            </a:r>
          </a:p>
          <a:p>
            <a:pPr lvl="1"/>
            <a:r>
              <a:rPr lang="en-US" dirty="0" smtClean="0"/>
              <a:t>UI-Thread = Main-Thread</a:t>
            </a:r>
          </a:p>
          <a:p>
            <a:pPr lvl="1"/>
            <a:r>
              <a:rPr lang="ru-RU" dirty="0" smtClean="0"/>
              <a:t>М.б. изменено с помощью </a:t>
            </a:r>
            <a:r>
              <a:rPr lang="en-US" dirty="0" smtClean="0"/>
              <a:t>Worker Threads</a:t>
            </a:r>
            <a:endParaRPr lang="ru-RU" dirty="0" smtClean="0"/>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Процесса</a:t>
            </a:r>
            <a:endParaRPr lang="en-US" dirty="0"/>
          </a:p>
        </p:txBody>
      </p:sp>
      <p:sp>
        <p:nvSpPr>
          <p:cNvPr id="3" name="Content Placeholder 2"/>
          <p:cNvSpPr>
            <a:spLocks noGrp="1"/>
          </p:cNvSpPr>
          <p:nvPr>
            <p:ph idx="1"/>
          </p:nvPr>
        </p:nvSpPr>
        <p:spPr/>
        <p:txBody>
          <a:bodyPr/>
          <a:lstStyle/>
          <a:p>
            <a:r>
              <a:rPr lang="ru-RU" dirty="0" smtClean="0"/>
              <a:t>ОС создает 1 процесс с 1 потоком при первом запуске любого из компонентов приложения</a:t>
            </a:r>
          </a:p>
          <a:p>
            <a:r>
              <a:rPr lang="ru-RU" dirty="0" smtClean="0"/>
              <a:t>ОС выстраивает </a:t>
            </a:r>
            <a:r>
              <a:rPr lang="en-US" dirty="0" smtClean="0"/>
              <a:t>“importance hierarchy”</a:t>
            </a:r>
            <a:r>
              <a:rPr lang="ru-RU" dirty="0" smtClean="0"/>
              <a:t> процессов</a:t>
            </a:r>
          </a:p>
          <a:p>
            <a:r>
              <a:rPr lang="ru-RU" dirty="0" smtClean="0"/>
              <a:t>В случае нехватки ресурсов (памяти) ОС убивает наименее важные процессы</a:t>
            </a:r>
            <a:endParaRPr lang="en-US" dirty="0" smtClean="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Типы Процессов (1)</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800" b="1" dirty="0" smtClean="0"/>
              <a:t>Foreground process</a:t>
            </a:r>
            <a:r>
              <a:rPr lang="ru-RU" sz="2800" b="1" dirty="0" smtClean="0"/>
              <a:t> – </a:t>
            </a:r>
            <a:r>
              <a:rPr lang="en-US" sz="2800" dirty="0" smtClean="0"/>
              <a:t>A</a:t>
            </a:r>
            <a:r>
              <a:rPr lang="ru-RU" sz="2800" dirty="0" smtClean="0"/>
              <a:t> </a:t>
            </a:r>
            <a:r>
              <a:rPr lang="en-US" sz="2800" dirty="0" smtClean="0"/>
              <a:t>process that is required for what the user is currently doing.</a:t>
            </a:r>
          </a:p>
          <a:p>
            <a:pPr lvl="1"/>
            <a:r>
              <a:rPr lang="en-US" sz="2000" dirty="0" smtClean="0"/>
              <a:t>It hosts an </a:t>
            </a:r>
            <a:r>
              <a:rPr lang="en-US" sz="2000" dirty="0" smtClean="0">
                <a:hlinkClick r:id="rId2"/>
              </a:rPr>
              <a:t>Activity</a:t>
            </a:r>
            <a:r>
              <a:rPr lang="en-US" sz="2000" dirty="0" smtClean="0"/>
              <a:t> that the user is interacting with (the </a:t>
            </a:r>
            <a:r>
              <a:rPr lang="en-US" sz="2000" dirty="0" smtClean="0">
                <a:hlinkClick r:id="rId2"/>
              </a:rPr>
              <a:t>Activity</a:t>
            </a:r>
            <a:r>
              <a:rPr lang="en-US" sz="2000" dirty="0" smtClean="0"/>
              <a:t>'s </a:t>
            </a:r>
            <a:r>
              <a:rPr lang="en-US" sz="2000" dirty="0" err="1" smtClean="0">
                <a:hlinkClick r:id="rId2"/>
              </a:rPr>
              <a:t>onResume</a:t>
            </a:r>
            <a:r>
              <a:rPr lang="en-US" sz="2000" dirty="0" smtClean="0">
                <a:hlinkClick r:id="rId2"/>
              </a:rPr>
              <a:t>()</a:t>
            </a:r>
            <a:r>
              <a:rPr lang="en-US" sz="2000" dirty="0" smtClean="0"/>
              <a:t> method has been called).</a:t>
            </a:r>
          </a:p>
          <a:p>
            <a:pPr lvl="1"/>
            <a:r>
              <a:rPr lang="en-US" sz="2000" dirty="0" smtClean="0"/>
              <a:t>It hosts a </a:t>
            </a:r>
            <a:r>
              <a:rPr lang="en-US" sz="2000" dirty="0" smtClean="0">
                <a:hlinkClick r:id="rId3"/>
              </a:rPr>
              <a:t>Service</a:t>
            </a:r>
            <a:r>
              <a:rPr lang="en-US" sz="2000" dirty="0" smtClean="0"/>
              <a:t> that's bound to the activity that the user is interacting with.</a:t>
            </a:r>
          </a:p>
          <a:p>
            <a:pPr lvl="1"/>
            <a:r>
              <a:rPr lang="en-US" sz="2000" dirty="0" smtClean="0"/>
              <a:t>It hosts a </a:t>
            </a:r>
            <a:r>
              <a:rPr lang="en-US" sz="2000" dirty="0" smtClean="0">
                <a:hlinkClick r:id="rId3"/>
              </a:rPr>
              <a:t>Service</a:t>
            </a:r>
            <a:r>
              <a:rPr lang="en-US" sz="2000" dirty="0" smtClean="0"/>
              <a:t> that's running "in the foreground"—the service has called </a:t>
            </a:r>
            <a:r>
              <a:rPr lang="en-US" sz="2000" dirty="0" err="1" smtClean="0">
                <a:hlinkClick r:id="rId3"/>
              </a:rPr>
              <a:t>startForeground</a:t>
            </a:r>
            <a:r>
              <a:rPr lang="en-US" sz="2000" dirty="0" smtClean="0">
                <a:hlinkClick r:id="rId3"/>
              </a:rPr>
              <a:t>()</a:t>
            </a:r>
            <a:r>
              <a:rPr lang="en-US" sz="2000" dirty="0" smtClean="0"/>
              <a:t>.</a:t>
            </a:r>
          </a:p>
          <a:p>
            <a:pPr lvl="1"/>
            <a:r>
              <a:rPr lang="en-US" sz="2000" dirty="0" smtClean="0"/>
              <a:t>It hosts a </a:t>
            </a:r>
            <a:r>
              <a:rPr lang="en-US" sz="2000" dirty="0" smtClean="0">
                <a:hlinkClick r:id="rId3"/>
              </a:rPr>
              <a:t>Service</a:t>
            </a:r>
            <a:r>
              <a:rPr lang="en-US" sz="2000" dirty="0" smtClean="0"/>
              <a:t> that's executing one of its lifecycle callbacks (</a:t>
            </a:r>
            <a:r>
              <a:rPr lang="en-US" sz="2000" dirty="0" err="1" smtClean="0">
                <a:hlinkClick r:id="rId3"/>
              </a:rPr>
              <a:t>onCreate</a:t>
            </a:r>
            <a:r>
              <a:rPr lang="en-US" sz="2000" dirty="0" smtClean="0">
                <a:hlinkClick r:id="rId3"/>
              </a:rPr>
              <a:t>()</a:t>
            </a:r>
            <a:r>
              <a:rPr lang="en-US" sz="2000" dirty="0" smtClean="0"/>
              <a:t>, </a:t>
            </a:r>
            <a:r>
              <a:rPr lang="en-US" sz="2000" dirty="0" err="1" smtClean="0">
                <a:hlinkClick r:id="rId3"/>
              </a:rPr>
              <a:t>onStart</a:t>
            </a:r>
            <a:r>
              <a:rPr lang="en-US" sz="2000" dirty="0" smtClean="0">
                <a:hlinkClick r:id="rId3"/>
              </a:rPr>
              <a:t>()</a:t>
            </a:r>
            <a:r>
              <a:rPr lang="en-US" sz="2000" dirty="0" smtClean="0"/>
              <a:t>, or</a:t>
            </a:r>
            <a:r>
              <a:rPr lang="ru-RU" sz="2000" dirty="0" smtClean="0"/>
              <a:t> </a:t>
            </a:r>
            <a:r>
              <a:rPr lang="en-US" sz="2000" dirty="0" err="1" smtClean="0">
                <a:hlinkClick r:id="rId3"/>
              </a:rPr>
              <a:t>onDestroy</a:t>
            </a:r>
            <a:r>
              <a:rPr lang="en-US" sz="2000" dirty="0" smtClean="0">
                <a:hlinkClick r:id="rId3"/>
              </a:rPr>
              <a:t>()</a:t>
            </a:r>
            <a:r>
              <a:rPr lang="en-US" sz="2000" dirty="0" smtClean="0"/>
              <a:t>).</a:t>
            </a:r>
          </a:p>
          <a:p>
            <a:pPr lvl="1"/>
            <a:r>
              <a:rPr lang="en-US" sz="2000" dirty="0" smtClean="0"/>
              <a:t>It hosts a </a:t>
            </a:r>
            <a:r>
              <a:rPr lang="en-US" sz="2000" dirty="0" err="1" smtClean="0">
                <a:hlinkClick r:id="rId4"/>
              </a:rPr>
              <a:t>BroadcastReceiver</a:t>
            </a:r>
            <a:r>
              <a:rPr lang="en-US" sz="2000" dirty="0" smtClean="0"/>
              <a:t> that's executing its </a:t>
            </a:r>
            <a:r>
              <a:rPr lang="en-US" sz="2000" dirty="0" err="1" smtClean="0">
                <a:hlinkClick r:id="rId4"/>
              </a:rPr>
              <a:t>onReceive</a:t>
            </a:r>
            <a:r>
              <a:rPr lang="en-US" sz="2000" dirty="0" smtClean="0">
                <a:hlinkClick r:id="rId4"/>
              </a:rPr>
              <a:t>()</a:t>
            </a:r>
            <a:r>
              <a:rPr lang="en-US" sz="2000" dirty="0" smtClean="0"/>
              <a:t> method.</a:t>
            </a:r>
          </a:p>
          <a:p>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Типы Процессов (2)</a:t>
            </a:r>
            <a:endParaRPr lang="en-US" dirty="0"/>
          </a:p>
        </p:txBody>
      </p:sp>
      <p:sp>
        <p:nvSpPr>
          <p:cNvPr id="3" name="Content Placeholder 2"/>
          <p:cNvSpPr>
            <a:spLocks noGrp="1"/>
          </p:cNvSpPr>
          <p:nvPr>
            <p:ph idx="1"/>
          </p:nvPr>
        </p:nvSpPr>
        <p:spPr/>
        <p:txBody>
          <a:bodyPr/>
          <a:lstStyle/>
          <a:p>
            <a:pPr marL="514350" indent="-514350">
              <a:buAutoNum type="arabicPeriod" startAt="2"/>
            </a:pPr>
            <a:r>
              <a:rPr lang="en-US" sz="2800" b="1" dirty="0" smtClean="0"/>
              <a:t>Visible process</a:t>
            </a:r>
            <a:r>
              <a:rPr lang="ru-RU" sz="2800" b="1" dirty="0" smtClean="0"/>
              <a:t> – </a:t>
            </a:r>
            <a:r>
              <a:rPr lang="en-US" sz="2800" dirty="0" smtClean="0"/>
              <a:t>A</a:t>
            </a:r>
            <a:r>
              <a:rPr lang="ru-RU" sz="2800" dirty="0" smtClean="0"/>
              <a:t> </a:t>
            </a:r>
            <a:r>
              <a:rPr lang="en-US" sz="2800" dirty="0" smtClean="0"/>
              <a:t>process that doesn't have any foreground components, but still can affect what the user sees on screen. A process is considered to be visible if either of the following conditions are true:</a:t>
            </a:r>
          </a:p>
          <a:p>
            <a:pPr lvl="1"/>
            <a:r>
              <a:rPr lang="en-US" sz="2400" dirty="0" smtClean="0"/>
              <a:t>It hosts an </a:t>
            </a:r>
            <a:r>
              <a:rPr lang="en-US" sz="2400" dirty="0" smtClean="0">
                <a:hlinkClick r:id="rId2"/>
              </a:rPr>
              <a:t>Activity</a:t>
            </a:r>
            <a:r>
              <a:rPr lang="en-US" sz="2400" dirty="0" smtClean="0"/>
              <a:t> that is not in the foreground, but is still visible to the user (its </a:t>
            </a:r>
            <a:r>
              <a:rPr lang="en-US" sz="2400" dirty="0" err="1" smtClean="0">
                <a:hlinkClick r:id="rId2"/>
              </a:rPr>
              <a:t>onPause</a:t>
            </a:r>
            <a:r>
              <a:rPr lang="en-US" sz="2400" dirty="0" smtClean="0">
                <a:hlinkClick r:id="rId2"/>
              </a:rPr>
              <a:t>()</a:t>
            </a:r>
            <a:r>
              <a:rPr lang="en-US" sz="2400" dirty="0" smtClean="0"/>
              <a:t> method has been called). This might occur, for example, if the foreground activity started a dialog, which allows the previous activity to be seen behind it.</a:t>
            </a:r>
          </a:p>
          <a:p>
            <a:pPr lvl="1"/>
            <a:r>
              <a:rPr lang="en-US" sz="2400" dirty="0" smtClean="0"/>
              <a:t>It hosts a </a:t>
            </a:r>
            <a:r>
              <a:rPr lang="en-US" sz="2400" dirty="0" smtClean="0">
                <a:hlinkClick r:id="rId3"/>
              </a:rPr>
              <a:t>Service</a:t>
            </a:r>
            <a:r>
              <a:rPr lang="en-US" sz="2400" dirty="0" smtClean="0"/>
              <a:t> that's bound to a visible (or foreground) activity.</a:t>
            </a:r>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Типы Процессов (3)</a:t>
            </a:r>
            <a:endParaRPr lang="en-US" dirty="0"/>
          </a:p>
        </p:txBody>
      </p:sp>
      <p:sp>
        <p:nvSpPr>
          <p:cNvPr id="3" name="Content Placeholder 2"/>
          <p:cNvSpPr>
            <a:spLocks noGrp="1"/>
          </p:cNvSpPr>
          <p:nvPr>
            <p:ph idx="1"/>
          </p:nvPr>
        </p:nvSpPr>
        <p:spPr/>
        <p:txBody>
          <a:bodyPr/>
          <a:lstStyle/>
          <a:p>
            <a:pPr marL="514350" indent="-514350">
              <a:buAutoNum type="arabicPeriod" startAt="3"/>
            </a:pPr>
            <a:r>
              <a:rPr lang="en-US" sz="2800" b="1" dirty="0" smtClean="0"/>
              <a:t>Service process</a:t>
            </a:r>
            <a:r>
              <a:rPr lang="ru-RU" sz="2800" b="1" dirty="0" smtClean="0"/>
              <a:t> – </a:t>
            </a:r>
            <a:r>
              <a:rPr lang="en-US" sz="2800" dirty="0" smtClean="0"/>
              <a:t>A</a:t>
            </a:r>
            <a:r>
              <a:rPr lang="ru-RU" sz="2800" dirty="0" smtClean="0"/>
              <a:t> </a:t>
            </a:r>
            <a:r>
              <a:rPr lang="en-US" sz="2800" dirty="0" smtClean="0"/>
              <a:t>process that is running a service that has been started with the </a:t>
            </a:r>
            <a:r>
              <a:rPr lang="en-US" sz="2800" dirty="0" err="1" smtClean="0">
                <a:hlinkClick r:id="rId2"/>
              </a:rPr>
              <a:t>startService</a:t>
            </a:r>
            <a:r>
              <a:rPr lang="en-US" sz="2800" dirty="0" smtClean="0">
                <a:hlinkClick r:id="rId2"/>
              </a:rPr>
              <a:t>()</a:t>
            </a:r>
            <a:r>
              <a:rPr lang="en-US" sz="2800" dirty="0" smtClean="0"/>
              <a:t> method and does not fall into either of the two higher categories. Although service processes are not directly tied to anything the user sees, they are generally doing things that the user cares about (such as playing music in the background or downloading data on the network), so the system keeps them running unless there's not enough memory to retain them along with all foreground and visible processes.</a:t>
            </a:r>
            <a:endParaRPr lang="ru-RU" sz="2800" dirty="0" smtClean="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Типы Процессов (4)</a:t>
            </a:r>
            <a:endParaRPr lang="en-US" dirty="0"/>
          </a:p>
        </p:txBody>
      </p:sp>
      <p:sp>
        <p:nvSpPr>
          <p:cNvPr id="3" name="Content Placeholder 2"/>
          <p:cNvSpPr>
            <a:spLocks noGrp="1"/>
          </p:cNvSpPr>
          <p:nvPr>
            <p:ph idx="1"/>
          </p:nvPr>
        </p:nvSpPr>
        <p:spPr/>
        <p:txBody>
          <a:bodyPr/>
          <a:lstStyle/>
          <a:p>
            <a:pPr marL="514350" indent="-514350">
              <a:buAutoNum type="arabicPeriod" startAt="4"/>
            </a:pPr>
            <a:r>
              <a:rPr lang="en-US" sz="2800" b="1" dirty="0" smtClean="0"/>
              <a:t>Background process</a:t>
            </a:r>
            <a:r>
              <a:rPr lang="ru-RU" sz="2800" b="1" dirty="0" smtClean="0"/>
              <a:t> – </a:t>
            </a:r>
            <a:r>
              <a:rPr lang="en-US" sz="2800" dirty="0" smtClean="0"/>
              <a:t>A</a:t>
            </a:r>
            <a:r>
              <a:rPr lang="ru-RU" sz="2800" dirty="0" smtClean="0"/>
              <a:t> </a:t>
            </a:r>
            <a:r>
              <a:rPr lang="en-US" sz="2800" dirty="0" smtClean="0"/>
              <a:t>process holding an activity that's not currently visible to the user (the activity's </a:t>
            </a:r>
            <a:r>
              <a:rPr lang="en-US" sz="2800" dirty="0" err="1" smtClean="0">
                <a:hlinkClick r:id="rId2"/>
              </a:rPr>
              <a:t>onStop</a:t>
            </a:r>
            <a:r>
              <a:rPr lang="en-US" sz="2800" dirty="0" smtClean="0">
                <a:hlinkClick r:id="rId2"/>
              </a:rPr>
              <a:t>()</a:t>
            </a:r>
            <a:r>
              <a:rPr lang="en-US" sz="2800" dirty="0" smtClean="0"/>
              <a:t> method has been called).</a:t>
            </a:r>
            <a:endParaRPr lang="ru-RU" sz="2800" dirty="0" smtClean="0"/>
          </a:p>
          <a:p>
            <a:pPr marL="914400" lvl="1" indent="-514350"/>
            <a:r>
              <a:rPr lang="en-US" sz="2000" dirty="0" smtClean="0"/>
              <a:t>These processes have no direct impact on the user experience, and the system can kill them at any time to reclaim memory for a foreground, visible, or service process. </a:t>
            </a:r>
            <a:endParaRPr lang="ru-RU" sz="2000" dirty="0" smtClean="0"/>
          </a:p>
          <a:p>
            <a:pPr marL="914400" lvl="1" indent="-514350"/>
            <a:r>
              <a:rPr lang="en-US" sz="2400" b="1" dirty="0" smtClean="0"/>
              <a:t>Background process</a:t>
            </a:r>
            <a:r>
              <a:rPr lang="ru-RU" sz="2400" b="1" dirty="0" smtClean="0"/>
              <a:t> </a:t>
            </a:r>
            <a:r>
              <a:rPr lang="en-US" sz="2400" dirty="0" smtClean="0"/>
              <a:t>are kept in an LRU (least recently used).</a:t>
            </a:r>
            <a:endParaRPr lang="ru-RU" sz="2400" dirty="0" smtClean="0"/>
          </a:p>
          <a:p>
            <a:pPr marL="914400" lvl="1" indent="-514350"/>
            <a:r>
              <a:rPr lang="ru-RU" sz="2400" dirty="0" smtClean="0"/>
              <a:t> </a:t>
            </a:r>
            <a:r>
              <a:rPr lang="en-US" sz="2400" dirty="0" smtClean="0"/>
              <a:t>If an activity implements its lifecycle methods correctly, and saves its current state, killing its process will not have a visible effect on the user experience.</a:t>
            </a:r>
            <a:endParaRPr lang="en-US" sz="24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Типы Процессов (5)</a:t>
            </a:r>
            <a:endParaRPr lang="en-US" dirty="0"/>
          </a:p>
        </p:txBody>
      </p:sp>
      <p:sp>
        <p:nvSpPr>
          <p:cNvPr id="3" name="Content Placeholder 2"/>
          <p:cNvSpPr>
            <a:spLocks noGrp="1"/>
          </p:cNvSpPr>
          <p:nvPr>
            <p:ph idx="1"/>
          </p:nvPr>
        </p:nvSpPr>
        <p:spPr/>
        <p:txBody>
          <a:bodyPr/>
          <a:lstStyle/>
          <a:p>
            <a:pPr marL="514350" indent="-514350">
              <a:buAutoNum type="arabicPeriod" startAt="5"/>
            </a:pPr>
            <a:r>
              <a:rPr lang="en-US" sz="2800" b="1" dirty="0" smtClean="0"/>
              <a:t>Empty process</a:t>
            </a:r>
            <a:r>
              <a:rPr lang="ru-RU" sz="2800" b="1" dirty="0" smtClean="0"/>
              <a:t> – </a:t>
            </a:r>
            <a:r>
              <a:rPr lang="en-US" sz="2800" dirty="0" smtClean="0"/>
              <a:t>A</a:t>
            </a:r>
            <a:r>
              <a:rPr lang="ru-RU" sz="2800" dirty="0" smtClean="0"/>
              <a:t> </a:t>
            </a:r>
            <a:r>
              <a:rPr lang="en-US" sz="2800" dirty="0" smtClean="0"/>
              <a:t>process that doesn't hold any active application components. </a:t>
            </a:r>
            <a:endParaRPr lang="ru-RU" sz="2800" dirty="0" smtClean="0"/>
          </a:p>
          <a:p>
            <a:pPr marL="914400" lvl="1" indent="-514350"/>
            <a:r>
              <a:rPr lang="en-US" sz="2400" dirty="0" smtClean="0"/>
              <a:t>caching purposes, to improve startup time the next time a component needs to run in it.</a:t>
            </a:r>
            <a:endParaRPr lang="ru-RU" sz="2400" dirty="0" smtClean="0"/>
          </a:p>
          <a:p>
            <a:pPr marL="914400" lvl="1" indent="-514350"/>
            <a:r>
              <a:rPr lang="en-US" sz="2400" dirty="0" smtClean="0"/>
              <a:t>The system often kills these processes in order to balance overall system resources between process caches and the underlying kernel caches.</a:t>
            </a:r>
            <a:endParaRPr lang="en-US" sz="24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ru-RU" smtClean="0"/>
              <a:t>В предыдущих лекциях...</a:t>
            </a:r>
            <a:endParaRPr lang="en-US" smtClean="0"/>
          </a:p>
        </p:txBody>
      </p:sp>
      <p:sp>
        <p:nvSpPr>
          <p:cNvPr id="4"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smtClean="0"/>
              <a:t>Android Studio</a:t>
            </a:r>
          </a:p>
          <a:p>
            <a:pPr eaLnBrk="1" fontAlgn="auto" hangingPunct="1">
              <a:spcAft>
                <a:spcPts val="0"/>
              </a:spcAft>
              <a:buFont typeface="Arial" pitchFamily="34" charset="0"/>
              <a:buChar char="•"/>
              <a:defRPr/>
            </a:pPr>
            <a:r>
              <a:rPr lang="en-US" dirty="0" smtClean="0"/>
              <a:t>Android SDK</a:t>
            </a:r>
          </a:p>
          <a:p>
            <a:pPr lvl="1" eaLnBrk="1" fontAlgn="auto" hangingPunct="1">
              <a:spcAft>
                <a:spcPts val="0"/>
              </a:spcAft>
              <a:buFont typeface="Arial" pitchFamily="34" charset="0"/>
              <a:buChar char="–"/>
              <a:defRPr/>
            </a:pPr>
            <a:r>
              <a:rPr lang="en-US" dirty="0" smtClean="0">
                <a:hlinkClick r:id="rId2"/>
              </a:rPr>
              <a:t>http://developer.android.com/sdk/index.html</a:t>
            </a:r>
            <a:endParaRPr lang="en-US" dirty="0" smtClean="0"/>
          </a:p>
          <a:p>
            <a:pPr eaLnBrk="1" fontAlgn="auto" hangingPunct="1">
              <a:spcAft>
                <a:spcPts val="0"/>
              </a:spcAft>
              <a:buFont typeface="Arial" pitchFamily="34" charset="0"/>
              <a:buChar char="•"/>
              <a:defRPr/>
            </a:pPr>
            <a:r>
              <a:rPr lang="en-US" dirty="0" smtClean="0"/>
              <a:t>Eclipse IDE for Mobile Developers</a:t>
            </a:r>
          </a:p>
          <a:p>
            <a:pPr lvl="1" eaLnBrk="1" fontAlgn="auto" hangingPunct="1">
              <a:spcAft>
                <a:spcPts val="0"/>
              </a:spcAft>
              <a:buFont typeface="Arial" pitchFamily="34" charset="0"/>
              <a:buChar char="–"/>
              <a:defRPr/>
            </a:pPr>
            <a:r>
              <a:rPr lang="en-US" dirty="0" smtClean="0">
                <a:hlinkClick r:id="rId3"/>
              </a:rPr>
              <a:t>http://eclipse.org/mobile/</a:t>
            </a:r>
            <a:r>
              <a:rPr lang="en-US" dirty="0" smtClean="0"/>
              <a:t> </a:t>
            </a:r>
          </a:p>
          <a:p>
            <a:pPr eaLnBrk="1" fontAlgn="auto" hangingPunct="1">
              <a:spcAft>
                <a:spcPts val="0"/>
              </a:spcAft>
              <a:buFont typeface="Arial" pitchFamily="34" charset="0"/>
              <a:buChar char="•"/>
              <a:defRPr/>
            </a:pPr>
            <a:r>
              <a:rPr lang="en-US" dirty="0" smtClean="0"/>
              <a:t>ADT </a:t>
            </a:r>
            <a:r>
              <a:rPr lang="en-US" dirty="0" err="1" smtClean="0"/>
              <a:t>Plugin</a:t>
            </a:r>
            <a:r>
              <a:rPr lang="en-US" dirty="0" smtClean="0"/>
              <a:t> </a:t>
            </a:r>
            <a:r>
              <a:rPr lang="ru-RU" dirty="0" smtClean="0"/>
              <a:t>для </a:t>
            </a:r>
            <a:r>
              <a:rPr lang="en-US" dirty="0" smtClean="0"/>
              <a:t>Eclipse</a:t>
            </a:r>
          </a:p>
          <a:p>
            <a:pPr lvl="1" eaLnBrk="1" fontAlgn="auto" hangingPunct="1">
              <a:spcAft>
                <a:spcPts val="0"/>
              </a:spcAft>
              <a:buFont typeface="Arial" pitchFamily="34" charset="0"/>
              <a:buChar char="–"/>
              <a:defRPr/>
            </a:pPr>
            <a:r>
              <a:rPr lang="en-US" dirty="0" smtClean="0">
                <a:hlinkClick r:id="rId4"/>
              </a:rPr>
              <a:t>https://dl-ssl.google.com/android/eclipse/</a:t>
            </a:r>
            <a:r>
              <a:rPr lang="en-US" dirty="0" smtClean="0"/>
              <a:t> </a:t>
            </a:r>
          </a:p>
          <a:p>
            <a:pPr eaLnBrk="1" fontAlgn="auto" hangingPunct="1">
              <a:spcAft>
                <a:spcPts val="0"/>
              </a:spcAft>
              <a:buFont typeface="Arial" pitchFamily="34" charset="0"/>
              <a:buChar char="•"/>
              <a:defRPr/>
            </a:pPr>
            <a:r>
              <a:rPr lang="en-US" dirty="0" smtClean="0"/>
              <a:t>Java SE Development Kit 7</a:t>
            </a:r>
          </a:p>
          <a:p>
            <a:pPr lvl="1" eaLnBrk="1" fontAlgn="auto" hangingPunct="1">
              <a:spcAft>
                <a:spcPts val="0"/>
              </a:spcAft>
              <a:buFont typeface="Arial" pitchFamily="34" charset="0"/>
              <a:buChar char="–"/>
              <a:defRPr/>
            </a:pPr>
            <a:r>
              <a:rPr lang="en-US" dirty="0" smtClean="0">
                <a:hlinkClick r:id="rId5"/>
              </a:rPr>
              <a:t>http://www.oracle.com/technetwork/java/javase/downloads/jdk7-downloads-1880260.html</a:t>
            </a:r>
            <a:r>
              <a:rPr lang="en-US" dirty="0" smtClean="0"/>
              <a:t> </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p:txBody>
      </p:sp>
      <p:sp>
        <p:nvSpPr>
          <p:cNvPr id="5" name="Date Placeholder 4"/>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C707B74B-01B3-43C9-9D57-CA33AEC366A3}" type="slidenum">
              <a:rPr lang="en-US">
                <a:solidFill>
                  <a:prstClr val="black">
                    <a:tint val="75000"/>
                  </a:prstClr>
                </a:solidFill>
              </a:rPr>
              <a:pPr>
                <a:defRPr/>
              </a:pPr>
              <a:t>4</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Значимость процессов</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Foreground process</a:t>
            </a:r>
            <a:endParaRPr lang="ru-RU" dirty="0" smtClean="0"/>
          </a:p>
          <a:p>
            <a:pPr marL="514350" indent="-514350">
              <a:buFont typeface="+mj-lt"/>
              <a:buAutoNum type="arabicPeriod"/>
            </a:pPr>
            <a:r>
              <a:rPr lang="en-US" dirty="0" smtClean="0"/>
              <a:t>Visible process</a:t>
            </a:r>
            <a:endParaRPr lang="ru-RU" dirty="0" smtClean="0"/>
          </a:p>
          <a:p>
            <a:pPr marL="514350" indent="-514350">
              <a:buFont typeface="+mj-lt"/>
              <a:buAutoNum type="arabicPeriod"/>
            </a:pPr>
            <a:r>
              <a:rPr lang="en-US" dirty="0" smtClean="0"/>
              <a:t>Service process</a:t>
            </a:r>
            <a:endParaRPr lang="ru-RU" dirty="0" smtClean="0"/>
          </a:p>
          <a:p>
            <a:pPr marL="514350" indent="-514350">
              <a:buFont typeface="+mj-lt"/>
              <a:buAutoNum type="arabicPeriod"/>
            </a:pPr>
            <a:r>
              <a:rPr lang="en-US" dirty="0" smtClean="0"/>
              <a:t>Background process</a:t>
            </a:r>
            <a:endParaRPr lang="ru-RU" dirty="0" smtClean="0"/>
          </a:p>
          <a:p>
            <a:pPr marL="514350" indent="-514350">
              <a:buFont typeface="+mj-lt"/>
              <a:buAutoNum type="arabicPeriod"/>
            </a:pPr>
            <a:r>
              <a:rPr lang="en-US" dirty="0" smtClean="0"/>
              <a:t>Empty process</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Потоки в Приложении</a:t>
            </a:r>
            <a:endParaRPr lang="en-US" dirty="0"/>
          </a:p>
        </p:txBody>
      </p:sp>
      <p:sp>
        <p:nvSpPr>
          <p:cNvPr id="3" name="Content Placeholder 2"/>
          <p:cNvSpPr>
            <a:spLocks noGrp="1"/>
          </p:cNvSpPr>
          <p:nvPr>
            <p:ph idx="1"/>
          </p:nvPr>
        </p:nvSpPr>
        <p:spPr/>
        <p:txBody>
          <a:bodyPr/>
          <a:lstStyle/>
          <a:p>
            <a:pPr marL="342900" lvl="1" indent="-342900">
              <a:buFont typeface="Arial" charset="0"/>
              <a:buChar char="•"/>
            </a:pPr>
            <a:r>
              <a:rPr lang="ru-RU" dirty="0" smtClean="0">
                <a:solidFill>
                  <a:srgbClr val="FF0000"/>
                </a:solidFill>
              </a:rPr>
              <a:t>По умолчанию </a:t>
            </a:r>
            <a:r>
              <a:rPr lang="ru-RU" dirty="0" smtClean="0"/>
              <a:t>все компоненты одного приложения работают в одном потоке (</a:t>
            </a:r>
            <a:r>
              <a:rPr lang="en-US" dirty="0" smtClean="0"/>
              <a:t>Main Thread</a:t>
            </a:r>
            <a:r>
              <a:rPr lang="ru-RU" dirty="0" smtClean="0"/>
              <a:t>)</a:t>
            </a:r>
          </a:p>
          <a:p>
            <a:pPr lvl="1"/>
            <a:r>
              <a:rPr lang="ru-RU" dirty="0" smtClean="0"/>
              <a:t>При запуске приложения создается </a:t>
            </a:r>
            <a:r>
              <a:rPr lang="en-US" dirty="0" smtClean="0"/>
              <a:t>main </a:t>
            </a:r>
            <a:r>
              <a:rPr lang="en-US" dirty="0" err="1" smtClean="0"/>
              <a:t>looper</a:t>
            </a:r>
            <a:r>
              <a:rPr lang="en-US" dirty="0" smtClean="0"/>
              <a:t> </a:t>
            </a:r>
            <a:r>
              <a:rPr lang="ru-RU" dirty="0" smtClean="0"/>
              <a:t>(</a:t>
            </a:r>
            <a:r>
              <a:rPr lang="en-US" dirty="0" err="1" smtClean="0"/>
              <a:t>android.os.Looper</a:t>
            </a:r>
            <a:r>
              <a:rPr lang="ru-RU" dirty="0" smtClean="0"/>
              <a:t>)</a:t>
            </a:r>
          </a:p>
          <a:p>
            <a:pPr lvl="2"/>
            <a:r>
              <a:rPr lang="en-US" dirty="0" smtClean="0">
                <a:hlinkClick r:id="rId2"/>
              </a:rPr>
              <a:t>http://developer.android.com/reference/android/os/Looper.html</a:t>
            </a:r>
            <a:r>
              <a:rPr lang="ru-RU" dirty="0" smtClean="0"/>
              <a:t> </a:t>
            </a:r>
            <a:endParaRPr lang="en-US" dirty="0" smtClean="0"/>
          </a:p>
          <a:p>
            <a:pPr lvl="1"/>
            <a:r>
              <a:rPr lang="en-US" dirty="0" smtClean="0"/>
              <a:t>main </a:t>
            </a:r>
            <a:r>
              <a:rPr lang="en-US" dirty="0" err="1" smtClean="0"/>
              <a:t>looper</a:t>
            </a:r>
            <a:r>
              <a:rPr lang="en-US" dirty="0" smtClean="0"/>
              <a:t> </a:t>
            </a:r>
            <a:r>
              <a:rPr lang="ru-RU" dirty="0" smtClean="0"/>
              <a:t>перенаправляет (</a:t>
            </a:r>
            <a:r>
              <a:rPr lang="en-US" dirty="0" smtClean="0"/>
              <a:t>dispatch) </a:t>
            </a:r>
            <a:r>
              <a:rPr lang="ru-RU" dirty="0" smtClean="0"/>
              <a:t>сообщения другим компонентам</a:t>
            </a:r>
            <a:r>
              <a:rPr lang="en-US" dirty="0" smtClean="0"/>
              <a:t>:</a:t>
            </a:r>
          </a:p>
          <a:p>
            <a:pPr lvl="2"/>
            <a:r>
              <a:rPr lang="en-US" dirty="0" smtClean="0"/>
              <a:t>Activity</a:t>
            </a:r>
            <a:r>
              <a:rPr lang="ru-RU" dirty="0" smtClean="0"/>
              <a:t>, </a:t>
            </a:r>
            <a:r>
              <a:rPr lang="en-US" dirty="0" smtClean="0"/>
              <a:t>Widget</a:t>
            </a:r>
            <a:r>
              <a:rPr lang="ru-RU" dirty="0" smtClean="0"/>
              <a:t>, пр.</a:t>
            </a:r>
            <a:endParaRPr lang="en-US" dirty="0" smtClean="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Потоки и </a:t>
            </a:r>
            <a:r>
              <a:rPr lang="en-US" dirty="0" smtClean="0"/>
              <a:t>Android UI</a:t>
            </a:r>
            <a:r>
              <a:rPr lang="ru-RU" dirty="0" smtClean="0"/>
              <a:t> </a:t>
            </a:r>
            <a:r>
              <a:rPr lang="en-US" dirty="0" smtClean="0"/>
              <a:t>Toolkit</a:t>
            </a:r>
            <a:r>
              <a:rPr lang="ru-RU" dirty="0" smtClean="0"/>
              <a:t> (1)</a:t>
            </a:r>
            <a:endParaRPr lang="en-US" dirty="0"/>
          </a:p>
        </p:txBody>
      </p:sp>
      <p:sp>
        <p:nvSpPr>
          <p:cNvPr id="3" name="Content Placeholder 2"/>
          <p:cNvSpPr>
            <a:spLocks noGrp="1"/>
          </p:cNvSpPr>
          <p:nvPr>
            <p:ph idx="1"/>
          </p:nvPr>
        </p:nvSpPr>
        <p:spPr/>
        <p:txBody>
          <a:bodyPr/>
          <a:lstStyle/>
          <a:p>
            <a:r>
              <a:rPr lang="en-US" dirty="0" smtClean="0"/>
              <a:t>UI toolkit</a:t>
            </a:r>
          </a:p>
          <a:p>
            <a:pPr lvl="1"/>
            <a:r>
              <a:rPr lang="en-US" dirty="0" err="1" smtClean="0">
                <a:hlinkClick r:id="rId2"/>
              </a:rPr>
              <a:t>android.widget</a:t>
            </a:r>
            <a:r>
              <a:rPr lang="en-US" dirty="0" smtClean="0"/>
              <a:t>.*, </a:t>
            </a:r>
            <a:r>
              <a:rPr lang="en-US" dirty="0" err="1" smtClean="0">
                <a:hlinkClick r:id="rId3"/>
              </a:rPr>
              <a:t>android.view</a:t>
            </a:r>
            <a:r>
              <a:rPr lang="en-US" dirty="0" smtClean="0"/>
              <a:t>.*</a:t>
            </a:r>
            <a:endParaRPr lang="ru-RU" dirty="0" smtClean="0"/>
          </a:p>
          <a:p>
            <a:pPr lvl="1"/>
            <a:r>
              <a:rPr lang="ru-RU" dirty="0" smtClean="0"/>
              <a:t>НЕ </a:t>
            </a:r>
            <a:r>
              <a:rPr lang="en-US" dirty="0" smtClean="0"/>
              <a:t>thread-safe</a:t>
            </a:r>
            <a:endParaRPr lang="ru-RU" dirty="0" smtClean="0"/>
          </a:p>
          <a:p>
            <a:pPr lvl="2"/>
            <a:r>
              <a:rPr lang="ru-RU" dirty="0" smtClean="0"/>
              <a:t>Все взаимодействия с </a:t>
            </a:r>
            <a:r>
              <a:rPr lang="en-US" dirty="0" smtClean="0"/>
              <a:t>UI </a:t>
            </a:r>
            <a:r>
              <a:rPr lang="ru-RU" dirty="0" smtClean="0"/>
              <a:t>только из </a:t>
            </a:r>
            <a:r>
              <a:rPr lang="en-US" dirty="0" smtClean="0"/>
              <a:t>UI Thread</a:t>
            </a:r>
          </a:p>
          <a:p>
            <a:pPr lvl="1"/>
            <a:r>
              <a:rPr lang="ru-RU" dirty="0" smtClean="0"/>
              <a:t>Все </a:t>
            </a:r>
            <a:r>
              <a:rPr lang="en-US" dirty="0" smtClean="0"/>
              <a:t>callback </a:t>
            </a:r>
            <a:r>
              <a:rPr lang="ru-RU" dirty="0" smtClean="0"/>
              <a:t>происходят в </a:t>
            </a:r>
            <a:r>
              <a:rPr lang="en-US" dirty="0" smtClean="0"/>
              <a:t>UI Thread</a:t>
            </a:r>
            <a:endParaRPr lang="ru-RU" dirty="0" smtClean="0"/>
          </a:p>
          <a:p>
            <a:pPr lvl="2"/>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Потоки и </a:t>
            </a:r>
            <a:r>
              <a:rPr lang="en-US" dirty="0" smtClean="0"/>
              <a:t>Android UI</a:t>
            </a:r>
            <a:r>
              <a:rPr lang="ru-RU" dirty="0" smtClean="0"/>
              <a:t> </a:t>
            </a:r>
            <a:r>
              <a:rPr lang="en-US" dirty="0" smtClean="0"/>
              <a:t>Toolkit</a:t>
            </a:r>
            <a:r>
              <a:rPr lang="ru-RU" dirty="0" smtClean="0"/>
              <a:t>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Do not block the UI thread</a:t>
            </a:r>
            <a:endParaRPr lang="ru-RU" dirty="0" smtClean="0"/>
          </a:p>
          <a:p>
            <a:pPr marL="914400" lvl="1" indent="-514350"/>
            <a:r>
              <a:rPr lang="en-US" dirty="0" smtClean="0"/>
              <a:t>"</a:t>
            </a:r>
            <a:r>
              <a:rPr lang="en-US" dirty="0" smtClean="0">
                <a:hlinkClick r:id="rId2"/>
              </a:rPr>
              <a:t>application not responding</a:t>
            </a:r>
            <a:r>
              <a:rPr lang="en-US" dirty="0" smtClean="0"/>
              <a:t>" (ANR) dialog</a:t>
            </a:r>
          </a:p>
          <a:p>
            <a:pPr marL="514350" indent="-514350">
              <a:buFont typeface="+mj-lt"/>
              <a:buAutoNum type="arabicPeriod"/>
            </a:pPr>
            <a:r>
              <a:rPr lang="en-US" dirty="0" smtClean="0"/>
              <a:t>Do not access the Android UI toolkit from outside the UI thread</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43</a:t>
            </a:fld>
            <a:endParaRPr lang="en-US"/>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35496" y="4077072"/>
            <a:ext cx="3096344" cy="1656184"/>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275856" y="4067620"/>
            <a:ext cx="5832648" cy="1665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Threads (1)</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44</a:t>
            </a:fld>
            <a:endParaRPr lang="en-US"/>
          </a:p>
        </p:txBody>
      </p:sp>
      <p:sp>
        <p:nvSpPr>
          <p:cNvPr id="58369" name="Rectangle 1"/>
          <p:cNvSpPr>
            <a:spLocks noChangeArrowheads="1"/>
          </p:cNvSpPr>
          <p:nvPr/>
        </p:nvSpPr>
        <p:spPr bwMode="auto">
          <a:xfrm>
            <a:off x="467544" y="2562605"/>
            <a:ext cx="8393323" cy="114513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b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loadImageFromNetwork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"http://example.com/image.png"</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b</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Threads (1)</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45</a:t>
            </a:fld>
            <a:endParaRPr lang="en-US"/>
          </a:p>
        </p:txBody>
      </p:sp>
      <p:sp>
        <p:nvSpPr>
          <p:cNvPr id="58369" name="Rectangle 1"/>
          <p:cNvSpPr>
            <a:spLocks noChangeArrowheads="1"/>
          </p:cNvSpPr>
          <p:nvPr/>
        </p:nvSpPr>
        <p:spPr bwMode="auto">
          <a:xfrm>
            <a:off x="395536" y="1782108"/>
            <a:ext cx="8393323" cy="114513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b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FF0000"/>
                </a:solidFill>
                <a:effectLst/>
                <a:latin typeface="Courier New" pitchFamily="49" charset="0"/>
                <a:cs typeface="Courier New" pitchFamily="49" charset="0"/>
              </a:rPr>
              <a:t>loadImageFromNetwork</a:t>
            </a:r>
            <a:r>
              <a:rPr kumimoji="0" lang="en-US" sz="1600" b="1" i="0" u="none" strike="noStrike" cap="none" normalizeH="0" baseline="0" dirty="0" smtClean="0">
                <a:ln>
                  <a:noFill/>
                </a:ln>
                <a:solidFill>
                  <a:srgbClr val="FF0000"/>
                </a:solidFill>
                <a:effectLst/>
                <a:latin typeface="Courier New" pitchFamily="49" charset="0"/>
                <a:cs typeface="Courier New" pitchFamily="49" charset="0"/>
              </a:rPr>
              <a:t>("http://example.com/image.png")</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b</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2" descr="http://developer.android.com/images/anr.png"/>
          <p:cNvPicPr>
            <a:picLocks noChangeAspect="1" noChangeArrowheads="1"/>
          </p:cNvPicPr>
          <p:nvPr/>
        </p:nvPicPr>
        <p:blipFill>
          <a:blip r:embed="rId2" cstate="print"/>
          <a:srcRect/>
          <a:stretch>
            <a:fillRect/>
          </a:stretch>
        </p:blipFill>
        <p:spPr bwMode="auto">
          <a:xfrm>
            <a:off x="2267744" y="3717032"/>
            <a:ext cx="4035152" cy="1974344"/>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Threads (2)</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46</a:t>
            </a:fld>
            <a:endParaRPr lang="en-US"/>
          </a:p>
        </p:txBody>
      </p:sp>
      <p:sp>
        <p:nvSpPr>
          <p:cNvPr id="59393" name="Rectangle 1"/>
          <p:cNvSpPr>
            <a:spLocks noChangeArrowheads="1"/>
          </p:cNvSpPr>
          <p:nvPr/>
        </p:nvSpPr>
        <p:spPr bwMode="auto">
          <a:xfrm>
            <a:off x="585973" y="2049257"/>
            <a:ext cx="8162491" cy="1883799"/>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Thread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Runnable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run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mImageView</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setImageBitmap</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b</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start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Threads (2)</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47</a:t>
            </a:fld>
            <a:endParaRPr lang="en-US"/>
          </a:p>
        </p:txBody>
      </p:sp>
      <p:sp>
        <p:nvSpPr>
          <p:cNvPr id="59393" name="Rectangle 1"/>
          <p:cNvSpPr>
            <a:spLocks noChangeArrowheads="1"/>
          </p:cNvSpPr>
          <p:nvPr/>
        </p:nvSpPr>
        <p:spPr bwMode="auto">
          <a:xfrm>
            <a:off x="585973" y="2033869"/>
            <a:ext cx="8162491" cy="191457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Thread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Runnable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run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FF0000"/>
                </a:solidFill>
                <a:effectLst/>
                <a:latin typeface="Courier New" pitchFamily="49" charset="0"/>
                <a:cs typeface="Courier New" pitchFamily="49" charset="0"/>
              </a:rPr>
              <a:t>mImageView.setImageBitmap</a:t>
            </a:r>
            <a:r>
              <a:rPr kumimoji="0" lang="en-US" sz="1600" b="1" i="0" u="none" strike="noStrike" cap="none" normalizeH="0" baseline="0" dirty="0" smtClean="0">
                <a:ln>
                  <a:noFill/>
                </a:ln>
                <a:solidFill>
                  <a:srgbClr val="FF0000"/>
                </a:solidFill>
                <a:effectLst/>
                <a:latin typeface="Courier New" pitchFamily="49" charset="0"/>
                <a:cs typeface="Courier New" pitchFamily="49" charset="0"/>
              </a:rPr>
              <a:t>(b);</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start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5"/>
          <p:cNvPicPr>
            <a:picLocks noChangeAspect="1" noChangeArrowheads="1"/>
          </p:cNvPicPr>
          <p:nvPr/>
        </p:nvPicPr>
        <p:blipFill>
          <a:blip r:embed="rId2" cstate="print"/>
          <a:srcRect/>
          <a:stretch>
            <a:fillRect/>
          </a:stretch>
        </p:blipFill>
        <p:spPr bwMode="auto">
          <a:xfrm>
            <a:off x="1619672" y="4221088"/>
            <a:ext cx="5832648" cy="1665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Способы Доступа к </a:t>
            </a:r>
            <a:r>
              <a:rPr lang="en-US" dirty="0" smtClean="0"/>
              <a:t>UI Thread (1)</a:t>
            </a:r>
            <a:endParaRPr lang="en-US" dirty="0"/>
          </a:p>
        </p:txBody>
      </p:sp>
      <p:sp>
        <p:nvSpPr>
          <p:cNvPr id="3" name="Content Placeholder 2"/>
          <p:cNvSpPr>
            <a:spLocks noGrp="1"/>
          </p:cNvSpPr>
          <p:nvPr>
            <p:ph idx="1"/>
          </p:nvPr>
        </p:nvSpPr>
        <p:spPr/>
        <p:txBody>
          <a:bodyPr/>
          <a:lstStyle/>
          <a:p>
            <a:r>
              <a:rPr lang="en-US" dirty="0" err="1" smtClean="0"/>
              <a:t>Activity.runOnUiThread</a:t>
            </a:r>
            <a:r>
              <a:rPr lang="en-US" dirty="0" smtClean="0"/>
              <a:t>(</a:t>
            </a:r>
            <a:r>
              <a:rPr lang="en-US" dirty="0" err="1" smtClean="0"/>
              <a:t>Runnable</a:t>
            </a:r>
            <a:r>
              <a:rPr lang="en-US" dirty="0" smtClean="0"/>
              <a:t>)</a:t>
            </a:r>
          </a:p>
          <a:p>
            <a:r>
              <a:rPr lang="en-US" dirty="0" smtClean="0"/>
              <a:t>View.post(</a:t>
            </a:r>
            <a:r>
              <a:rPr lang="en-US" dirty="0" err="1" smtClean="0"/>
              <a:t>Runnable</a:t>
            </a:r>
            <a:r>
              <a:rPr lang="en-US" dirty="0" smtClean="0"/>
              <a:t>)</a:t>
            </a:r>
          </a:p>
          <a:p>
            <a:r>
              <a:rPr lang="en-US" dirty="0" err="1" smtClean="0"/>
              <a:t>View.postDelayed</a:t>
            </a:r>
            <a:r>
              <a:rPr lang="en-US" dirty="0" smtClean="0"/>
              <a:t>(</a:t>
            </a:r>
            <a:r>
              <a:rPr lang="en-US" dirty="0" err="1" smtClean="0"/>
              <a:t>Runnable</a:t>
            </a:r>
            <a:r>
              <a:rPr lang="en-US" dirty="0" smtClean="0"/>
              <a:t>, long)</a:t>
            </a:r>
          </a:p>
          <a:p>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Способы Доступа к </a:t>
            </a:r>
            <a:r>
              <a:rPr lang="en-US" dirty="0" smtClean="0"/>
              <a:t>UI Thread (2)</a:t>
            </a:r>
            <a:endParaRPr lang="en-US"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49</a:t>
            </a:fld>
            <a:endParaRPr lang="en-US"/>
          </a:p>
        </p:txBody>
      </p:sp>
      <p:sp>
        <p:nvSpPr>
          <p:cNvPr id="61441" name="Rectangle 1"/>
          <p:cNvSpPr>
            <a:spLocks noChangeArrowheads="1"/>
          </p:cNvSpPr>
          <p:nvPr/>
        </p:nvSpPr>
        <p:spPr bwMode="auto">
          <a:xfrm>
            <a:off x="323528" y="1436026"/>
            <a:ext cx="8516755" cy="336112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Thread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Runnable</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run</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final</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bitmap</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loadImageFromNetwork</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8800"/>
                </a:solidFill>
                <a:effectLst/>
                <a:latin typeface="Courier New" pitchFamily="49" charset="0"/>
                <a:cs typeface="Courier New" pitchFamily="49" charset="0"/>
              </a:rPr>
              <a:t>"http://example.com/image.png"</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mImageView</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post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Runnable</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run</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bitmap</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start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smtClean="0"/>
              <a:t>В предыдущих лекциях...</a:t>
            </a:r>
            <a:endParaRPr lang="en-US" dirty="0"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Activities</a:t>
            </a:r>
          </a:p>
          <a:p>
            <a:pPr eaLnBrk="1" fontAlgn="auto" hangingPunct="1">
              <a:spcAft>
                <a:spcPts val="0"/>
              </a:spcAft>
              <a:buFont typeface="Arial" pitchFamily="34" charset="0"/>
              <a:buChar char="•"/>
              <a:defRPr/>
            </a:pPr>
            <a:r>
              <a:rPr lang="en-US" dirty="0" smtClean="0"/>
              <a:t>Services</a:t>
            </a:r>
          </a:p>
          <a:p>
            <a:pPr eaLnBrk="1" fontAlgn="auto" hangingPunct="1">
              <a:spcAft>
                <a:spcPts val="0"/>
              </a:spcAft>
              <a:buFont typeface="Arial" pitchFamily="34" charset="0"/>
              <a:buChar char="•"/>
              <a:defRPr/>
            </a:pPr>
            <a:r>
              <a:rPr lang="en-US" dirty="0" smtClean="0"/>
              <a:t>Content Providers</a:t>
            </a:r>
          </a:p>
          <a:p>
            <a:pPr eaLnBrk="1" fontAlgn="auto" hangingPunct="1">
              <a:spcAft>
                <a:spcPts val="0"/>
              </a:spcAft>
              <a:buFont typeface="Arial" pitchFamily="34" charset="0"/>
              <a:buChar char="•"/>
              <a:defRPr/>
            </a:pPr>
            <a:r>
              <a:rPr lang="en-US" dirty="0" smtClean="0"/>
              <a:t>Broadcast Receivers</a:t>
            </a:r>
          </a:p>
          <a:p>
            <a:pPr eaLnBrk="1" fontAlgn="auto" hangingPunct="1">
              <a:spcAft>
                <a:spcPts val="0"/>
              </a:spcAft>
              <a:buFont typeface="Arial" pitchFamily="34" charset="0"/>
              <a:buChar char="•"/>
              <a:defRPr/>
            </a:pPr>
            <a:r>
              <a:rPr lang="en-US" dirty="0" smtClean="0"/>
              <a:t>Intents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charset="0"/>
              <a:buNone/>
              <a:defRPr/>
            </a:pPr>
            <a:r>
              <a:rPr lang="en-US" dirty="0" smtClean="0"/>
              <a:t>As a developer we need only to call and extend these already defined classes to use in our application. </a:t>
            </a:r>
          </a:p>
          <a:p>
            <a:pPr eaLnBrk="1" fontAlgn="auto" hangingPunct="1">
              <a:spcAft>
                <a:spcPts val="0"/>
              </a:spcAft>
              <a:buFont typeface="Arial" pitchFamily="34" charset="0"/>
              <a:buChar char="•"/>
              <a:defRPr/>
            </a:pPr>
            <a:endParaRPr lang="en-US" dirty="0" smtClean="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Способы Доступа к </a:t>
            </a:r>
            <a:r>
              <a:rPr lang="en-US" smtClean="0"/>
              <a:t>UI Thread: AsyncTask</a:t>
            </a:r>
            <a:endParaRPr lang="en-US" dirty="0" smtClean="0"/>
          </a:p>
        </p:txBody>
      </p:sp>
      <p:sp>
        <p:nvSpPr>
          <p:cNvPr id="11" name="Content Placeholder 10"/>
          <p:cNvSpPr>
            <a:spLocks noGrp="1"/>
          </p:cNvSpPr>
          <p:nvPr>
            <p:ph idx="1"/>
          </p:nvPr>
        </p:nvSpPr>
        <p:spPr/>
        <p:txBody>
          <a:bodyPr/>
          <a:lstStyle/>
          <a:p>
            <a:r>
              <a:rPr lang="en-US" dirty="0" smtClean="0"/>
              <a:t>private class </a:t>
            </a:r>
            <a:r>
              <a:rPr lang="en-US" dirty="0" err="1" smtClean="0"/>
              <a:t>MyTask</a:t>
            </a:r>
            <a:r>
              <a:rPr lang="en-US" dirty="0" smtClean="0"/>
              <a:t> extends </a:t>
            </a:r>
            <a:r>
              <a:rPr lang="en-US" dirty="0" err="1" smtClean="0"/>
              <a:t>AsyncTask</a:t>
            </a:r>
            <a:r>
              <a:rPr lang="en-US" dirty="0" smtClean="0"/>
              <a:t>&lt;</a:t>
            </a:r>
            <a:r>
              <a:rPr lang="en-US" dirty="0" err="1" smtClean="0"/>
              <a:t>Params</a:t>
            </a:r>
            <a:r>
              <a:rPr lang="en-US" dirty="0" smtClean="0"/>
              <a:t>, Progress, Result&gt; { ... }</a:t>
            </a:r>
          </a:p>
          <a:p>
            <a:endParaRPr lang="en-US" dirty="0" smtClean="0"/>
          </a:p>
          <a:p>
            <a:r>
              <a:rPr lang="en-US" dirty="0" smtClean="0">
                <a:hlinkClick r:id="rId2"/>
              </a:rPr>
              <a:t>http://developer.android.com/reference/android/os/AsyncTask.html</a:t>
            </a:r>
            <a:endParaRPr lang="en-US" dirty="0" smtClean="0"/>
          </a:p>
          <a:p>
            <a:endParaRPr lang="ru-RU" dirty="0" smtClean="0"/>
          </a:p>
          <a:p>
            <a:endParaRPr lang="en-US" dirty="0" smtClean="0"/>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17.03.2016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AsyncTask</a:t>
            </a:r>
            <a:r>
              <a:rPr lang="en-US" dirty="0" smtClean="0"/>
              <a:t>: 3 Types</a:t>
            </a:r>
          </a:p>
        </p:txBody>
      </p:sp>
      <p:sp>
        <p:nvSpPr>
          <p:cNvPr id="11" name="Content Placeholder 10"/>
          <p:cNvSpPr>
            <a:spLocks noGrp="1"/>
          </p:cNvSpPr>
          <p:nvPr>
            <p:ph idx="1"/>
          </p:nvPr>
        </p:nvSpPr>
        <p:spPr/>
        <p:txBody>
          <a:bodyPr/>
          <a:lstStyle/>
          <a:p>
            <a:pPr>
              <a:buNone/>
            </a:pPr>
            <a:r>
              <a:rPr lang="en-US" dirty="0" err="1" smtClean="0"/>
              <a:t>android.os.AsyncTask</a:t>
            </a:r>
            <a:r>
              <a:rPr lang="en-US" dirty="0" smtClean="0"/>
              <a:t>&lt;</a:t>
            </a:r>
            <a:r>
              <a:rPr lang="en-US" dirty="0" err="1" smtClean="0"/>
              <a:t>Params</a:t>
            </a:r>
            <a:r>
              <a:rPr lang="en-US" dirty="0" smtClean="0"/>
              <a:t>, Progress, Result&gt;</a:t>
            </a:r>
          </a:p>
          <a:p>
            <a:pPr marL="514350" indent="-514350">
              <a:buFont typeface="+mj-lt"/>
              <a:buAutoNum type="arabicPeriod"/>
            </a:pPr>
            <a:r>
              <a:rPr lang="en-US" dirty="0" err="1" smtClean="0"/>
              <a:t>Params</a:t>
            </a:r>
            <a:endParaRPr lang="en-US" dirty="0" smtClean="0"/>
          </a:p>
          <a:p>
            <a:pPr marL="914400" lvl="1" indent="-514350"/>
            <a:r>
              <a:rPr lang="en-US" dirty="0" smtClean="0"/>
              <a:t>parameters sent to the task upon execution.</a:t>
            </a:r>
          </a:p>
          <a:p>
            <a:pPr marL="514350" indent="-514350">
              <a:buFont typeface="+mj-lt"/>
              <a:buAutoNum type="arabicPeriod"/>
            </a:pPr>
            <a:r>
              <a:rPr lang="en-US" dirty="0" smtClean="0"/>
              <a:t>Progress</a:t>
            </a:r>
          </a:p>
          <a:p>
            <a:pPr marL="914400" lvl="1" indent="-514350"/>
            <a:r>
              <a:rPr lang="en-US" dirty="0" smtClean="0"/>
              <a:t>progress units published during the background computation.</a:t>
            </a:r>
          </a:p>
          <a:p>
            <a:pPr marL="514350" indent="-514350">
              <a:buFont typeface="+mj-lt"/>
              <a:buAutoNum type="arabicPeriod"/>
            </a:pPr>
            <a:r>
              <a:rPr lang="en-US" dirty="0" smtClean="0"/>
              <a:t>Result</a:t>
            </a:r>
          </a:p>
          <a:p>
            <a:pPr marL="914400" lvl="1" indent="-514350"/>
            <a:r>
              <a:rPr lang="en-US" dirty="0" smtClean="0"/>
              <a:t>result of the background computation.</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17.03.2016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AsyncTask</a:t>
            </a:r>
            <a:r>
              <a:rPr lang="ru-RU" dirty="0" smtClean="0"/>
              <a:t/>
            </a:r>
            <a:br>
              <a:rPr lang="ru-RU" dirty="0" smtClean="0"/>
            </a:br>
            <a:r>
              <a:rPr lang="en-US" dirty="0" smtClean="0"/>
              <a:t>4 </a:t>
            </a:r>
            <a:r>
              <a:rPr lang="ru-RU" dirty="0" smtClean="0"/>
              <a:t>Шага исполнения</a:t>
            </a:r>
            <a:endParaRPr lang="en-US" dirty="0" smtClean="0"/>
          </a:p>
        </p:txBody>
      </p:sp>
      <p:sp>
        <p:nvSpPr>
          <p:cNvPr id="11" name="Content Placeholder 10"/>
          <p:cNvSpPr>
            <a:spLocks noGrp="1"/>
          </p:cNvSpPr>
          <p:nvPr>
            <p:ph idx="1"/>
          </p:nvPr>
        </p:nvSpPr>
        <p:spPr/>
        <p:txBody>
          <a:bodyPr/>
          <a:lstStyle/>
          <a:p>
            <a:pPr marL="514350" indent="-514350">
              <a:buFont typeface="+mj-lt"/>
              <a:buAutoNum type="arabicPeriod"/>
            </a:pPr>
            <a:r>
              <a:rPr lang="en-US" dirty="0" smtClean="0"/>
              <a:t>void </a:t>
            </a:r>
            <a:r>
              <a:rPr lang="en-US" dirty="0" err="1" smtClean="0"/>
              <a:t>onPreExecute</a:t>
            </a:r>
            <a:r>
              <a:rPr lang="en-US" dirty="0" smtClean="0"/>
              <a:t>()</a:t>
            </a:r>
          </a:p>
          <a:p>
            <a:pPr marL="914400" lvl="1" indent="-514350"/>
            <a:r>
              <a:rPr lang="en-US" dirty="0" smtClean="0"/>
              <a:t>invoked on the UI thread</a:t>
            </a:r>
          </a:p>
          <a:p>
            <a:pPr marL="514350" indent="-514350">
              <a:buFont typeface="+mj-lt"/>
              <a:buAutoNum type="arabicPeriod"/>
            </a:pPr>
            <a:r>
              <a:rPr lang="en-US" dirty="0" smtClean="0"/>
              <a:t>Result </a:t>
            </a:r>
            <a:r>
              <a:rPr lang="en-US" dirty="0" err="1" smtClean="0"/>
              <a:t>doInBackground</a:t>
            </a:r>
            <a:r>
              <a:rPr lang="en-US" dirty="0" smtClean="0"/>
              <a:t>(</a:t>
            </a:r>
            <a:r>
              <a:rPr lang="en-US" dirty="0" err="1" smtClean="0"/>
              <a:t>Params</a:t>
            </a:r>
            <a:r>
              <a:rPr lang="en-US" dirty="0" smtClean="0"/>
              <a:t>...)</a:t>
            </a:r>
          </a:p>
          <a:p>
            <a:pPr marL="914400" lvl="1" indent="-514350"/>
            <a:r>
              <a:rPr lang="en-US" dirty="0" smtClean="0"/>
              <a:t>invoked on the background</a:t>
            </a:r>
          </a:p>
          <a:p>
            <a:pPr marL="914400" lvl="1" indent="-514350"/>
            <a:r>
              <a:rPr lang="en-US" dirty="0" smtClean="0"/>
              <a:t>void </a:t>
            </a:r>
            <a:r>
              <a:rPr lang="en-US" dirty="0" err="1" smtClean="0"/>
              <a:t>publishProgress</a:t>
            </a:r>
            <a:r>
              <a:rPr lang="en-US" dirty="0" smtClean="0"/>
              <a:t>(Progress...)</a:t>
            </a:r>
          </a:p>
          <a:p>
            <a:pPr marL="514350" indent="-514350">
              <a:buFont typeface="+mj-lt"/>
              <a:buAutoNum type="arabicPeriod"/>
            </a:pPr>
            <a:r>
              <a:rPr lang="en-US" dirty="0" smtClean="0"/>
              <a:t>void </a:t>
            </a:r>
            <a:r>
              <a:rPr lang="en-US" dirty="0" err="1" smtClean="0"/>
              <a:t>onProgressUpdate</a:t>
            </a:r>
            <a:r>
              <a:rPr lang="en-US" dirty="0" smtClean="0"/>
              <a:t>(Progress...)</a:t>
            </a:r>
          </a:p>
          <a:p>
            <a:pPr marL="914400" lvl="1" indent="-514350"/>
            <a:r>
              <a:rPr lang="en-US" dirty="0" smtClean="0"/>
              <a:t>invoked on the UI thread</a:t>
            </a:r>
          </a:p>
          <a:p>
            <a:pPr marL="514350" indent="-514350">
              <a:buFont typeface="+mj-lt"/>
              <a:buAutoNum type="arabicPeriod"/>
            </a:pPr>
            <a:r>
              <a:rPr lang="en-US" dirty="0" smtClean="0"/>
              <a:t>void </a:t>
            </a:r>
            <a:r>
              <a:rPr lang="en-US" dirty="0" err="1" smtClean="0"/>
              <a:t>onPostExecute</a:t>
            </a:r>
            <a:r>
              <a:rPr lang="en-US" dirty="0" smtClean="0"/>
              <a:t>(Result)</a:t>
            </a:r>
          </a:p>
          <a:p>
            <a:pPr marL="914400" lvl="1" indent="-514350"/>
            <a:r>
              <a:rPr lang="en-US" dirty="0" smtClean="0"/>
              <a:t>invoked on the UI thread</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17.03.2016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AsyncTask</a:t>
            </a:r>
            <a:r>
              <a:rPr lang="en-US" dirty="0" smtClean="0"/>
              <a:t/>
            </a:r>
            <a:br>
              <a:rPr lang="en-US" dirty="0" smtClean="0"/>
            </a:br>
            <a:r>
              <a:rPr lang="ru-RU" smtClean="0"/>
              <a:t>Пример</a:t>
            </a:r>
            <a:endParaRPr lang="en-US" dirty="0" smtClean="0"/>
          </a:p>
        </p:txBody>
      </p:sp>
      <p:sp>
        <p:nvSpPr>
          <p:cNvPr id="4" name="Date Placeholder 3"/>
          <p:cNvSpPr>
            <a:spLocks noGrp="1"/>
          </p:cNvSpPr>
          <p:nvPr>
            <p:ph type="dt" sz="half" idx="10"/>
          </p:nvPr>
        </p:nvSpPr>
        <p:spPr/>
        <p:txBody>
          <a:bodyPr/>
          <a:lstStyle/>
          <a:p>
            <a:pPr>
              <a:defRPr/>
            </a:pPr>
            <a:r>
              <a:rPr lang="en-US" smtClean="0"/>
              <a:t>17.03.2016</a:t>
            </a:r>
            <a:endParaRPr lang="en-US" dirty="0"/>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53</a:t>
            </a:fld>
            <a:endParaRPr lang="en-US"/>
          </a:p>
        </p:txBody>
      </p:sp>
      <p:sp>
        <p:nvSpPr>
          <p:cNvPr id="64513" name="Rectangle 1"/>
          <p:cNvSpPr>
            <a:spLocks noChangeArrowheads="1"/>
          </p:cNvSpPr>
          <p:nvPr/>
        </p:nvSpPr>
        <p:spPr bwMode="auto">
          <a:xfrm>
            <a:off x="539552" y="1490301"/>
            <a:ext cx="8055090"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DownloadImageTask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execute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DownloadImageTask</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extends</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AsyncTask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String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The system calls this to perform work in a worker thread and</a:t>
            </a:r>
            <a:br>
              <a:rPr kumimoji="0" lang="en-US" sz="1400" b="0" i="0" u="none" strike="noStrike" cap="none" normalizeH="0" baseline="0" dirty="0" smtClean="0">
                <a:ln>
                  <a:noFill/>
                </a:ln>
                <a:solidFill>
                  <a:srgbClr val="88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 delivers it the parameters given to </a:t>
            </a:r>
            <a:r>
              <a:rPr kumimoji="0" lang="en-US" sz="1400" b="0" i="0" u="none" strike="noStrike" cap="none" normalizeH="0" baseline="0" dirty="0" err="1" smtClean="0">
                <a:ln>
                  <a:noFill/>
                </a:ln>
                <a:solidFill>
                  <a:srgbClr val="880000"/>
                </a:solidFill>
                <a:effectLst/>
                <a:latin typeface="Courier New" pitchFamily="49" charset="0"/>
                <a:cs typeface="Courier New" pitchFamily="49" charset="0"/>
              </a:rPr>
              <a:t>AsyncTask.execute</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protected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doInBackground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String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urls</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urls</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dirty="0" smtClean="0">
                <a:solidFill>
                  <a:srgbClr val="008800"/>
                </a:solidFill>
                <a:latin typeface="Courier New" pitchFamily="49" charset="0"/>
                <a:cs typeface="Courier New" pitchFamily="49" charset="0"/>
              </a:rPr>
              <a:t>// </a:t>
            </a:r>
            <a:r>
              <a:rPr lang="en-US" sz="1400" dirty="0" err="1" smtClean="0">
                <a:solidFill>
                  <a:srgbClr val="008800"/>
                </a:solidFill>
                <a:latin typeface="Courier New" pitchFamily="49" charset="0"/>
                <a:cs typeface="Courier New" pitchFamily="49" charset="0"/>
              </a:rPr>
              <a:t>publishProgress</a:t>
            </a:r>
            <a:r>
              <a:rPr lang="en-US" sz="1400" dirty="0" smtClean="0">
                <a:solidFill>
                  <a:srgbClr val="0088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The system calls this to perform work in the UI thread and delivers</a:t>
            </a:r>
            <a:br>
              <a:rPr kumimoji="0" lang="en-US" sz="1400" b="0" i="0" u="none" strike="noStrike" cap="none" normalizeH="0" baseline="0" dirty="0" smtClean="0">
                <a:ln>
                  <a:noFill/>
                </a:ln>
                <a:solidFill>
                  <a:srgbClr val="88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 the result from </a:t>
            </a:r>
            <a:r>
              <a:rPr kumimoji="0" lang="en-US" sz="1400" b="0" i="0" u="none" strike="noStrike" cap="none" normalizeH="0" baseline="0" dirty="0" err="1" smtClean="0">
                <a:ln>
                  <a:noFill/>
                </a:ln>
                <a:solidFill>
                  <a:srgbClr val="880000"/>
                </a:solidFill>
                <a:effectLst/>
                <a:latin typeface="Courier New" pitchFamily="49" charset="0"/>
                <a:cs typeface="Courier New" pitchFamily="49" charset="0"/>
              </a:rPr>
              <a:t>doInBackground</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protected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onPostExecute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result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mImageView</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setImageBitmap</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result</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Некоторые полезные методы </a:t>
            </a:r>
            <a:r>
              <a:rPr lang="en-US" dirty="0" err="1" smtClean="0"/>
              <a:t>AsyncTask</a:t>
            </a:r>
            <a:endParaRPr lang="en-US" dirty="0"/>
          </a:p>
        </p:txBody>
      </p:sp>
      <p:sp>
        <p:nvSpPr>
          <p:cNvPr id="3" name="Content Placeholder 2"/>
          <p:cNvSpPr>
            <a:spLocks noGrp="1"/>
          </p:cNvSpPr>
          <p:nvPr>
            <p:ph idx="1"/>
          </p:nvPr>
        </p:nvSpPr>
        <p:spPr/>
        <p:txBody>
          <a:bodyPr/>
          <a:lstStyle/>
          <a:p>
            <a:r>
              <a:rPr lang="en-US" sz="2800" dirty="0" smtClean="0"/>
              <a:t>final</a:t>
            </a:r>
            <a:r>
              <a:rPr lang="en-US" sz="2800" dirty="0" smtClean="0"/>
              <a:t> </a:t>
            </a:r>
            <a:r>
              <a:rPr lang="en-US" sz="2800" dirty="0" err="1" smtClean="0">
                <a:hlinkClick r:id="rId2"/>
              </a:rPr>
              <a:t>AsyncTask</a:t>
            </a:r>
            <a:r>
              <a:rPr lang="en-US" sz="2800" dirty="0" smtClean="0"/>
              <a:t>&lt;</a:t>
            </a:r>
            <a:r>
              <a:rPr lang="en-US" sz="2800" dirty="0" err="1" smtClean="0"/>
              <a:t>Params</a:t>
            </a:r>
            <a:r>
              <a:rPr lang="en-US" sz="2800" dirty="0" smtClean="0"/>
              <a:t>, Progress, Result&gt; </a:t>
            </a:r>
            <a:r>
              <a:rPr lang="en-US" sz="2800" dirty="0" smtClean="0">
                <a:hlinkClick r:id="rId2"/>
              </a:rPr>
              <a:t>execute</a:t>
            </a:r>
            <a:r>
              <a:rPr lang="en-US" sz="2800" dirty="0" smtClean="0"/>
              <a:t>(</a:t>
            </a:r>
            <a:r>
              <a:rPr lang="en-US" sz="2800" dirty="0" err="1" smtClean="0"/>
              <a:t>Params</a:t>
            </a:r>
            <a:r>
              <a:rPr lang="en-US" sz="2800" dirty="0" smtClean="0"/>
              <a:t>... </a:t>
            </a:r>
            <a:r>
              <a:rPr lang="en-US" sz="2800" dirty="0" err="1" smtClean="0"/>
              <a:t>params</a:t>
            </a:r>
            <a:r>
              <a:rPr lang="en-US" sz="2800" dirty="0" smtClean="0"/>
              <a:t>)</a:t>
            </a:r>
            <a:endParaRPr lang="ru-RU" sz="2800" dirty="0" smtClean="0"/>
          </a:p>
          <a:p>
            <a:r>
              <a:rPr lang="en-US" sz="2800" dirty="0" smtClean="0"/>
              <a:t>final </a:t>
            </a:r>
            <a:r>
              <a:rPr lang="en-US" sz="2800" dirty="0" err="1" smtClean="0"/>
              <a:t>boolean</a:t>
            </a:r>
            <a:r>
              <a:rPr lang="en-US" sz="2800" dirty="0" smtClean="0"/>
              <a:t> cancel (</a:t>
            </a:r>
            <a:r>
              <a:rPr lang="en-US" sz="2800" dirty="0" err="1" smtClean="0"/>
              <a:t>boolean</a:t>
            </a:r>
            <a:r>
              <a:rPr lang="en-US" sz="2800" dirty="0" smtClean="0"/>
              <a:t> </a:t>
            </a:r>
            <a:r>
              <a:rPr lang="en-US" sz="2800" dirty="0" err="1" smtClean="0"/>
              <a:t>mayInterruptIfRunning</a:t>
            </a:r>
            <a:r>
              <a:rPr lang="en-US" sz="2800" dirty="0" smtClean="0"/>
              <a:t>)</a:t>
            </a:r>
            <a:endParaRPr lang="ru-RU" sz="2800" dirty="0" smtClean="0"/>
          </a:p>
          <a:p>
            <a:r>
              <a:rPr lang="en-US" sz="2800" dirty="0" smtClean="0"/>
              <a:t>final </a:t>
            </a:r>
            <a:r>
              <a:rPr lang="en-US" sz="2800" dirty="0" err="1" smtClean="0">
                <a:hlinkClick r:id="rId2"/>
              </a:rPr>
              <a:t>AsyncTask</a:t>
            </a:r>
            <a:r>
              <a:rPr lang="en-US" sz="2800" dirty="0" smtClean="0"/>
              <a:t>&lt;</a:t>
            </a:r>
            <a:r>
              <a:rPr lang="en-US" sz="2800" dirty="0" err="1" smtClean="0"/>
              <a:t>Params</a:t>
            </a:r>
            <a:r>
              <a:rPr lang="en-US" sz="2800" dirty="0" smtClean="0"/>
              <a:t>, Progress, Result&gt; execute (</a:t>
            </a:r>
            <a:r>
              <a:rPr lang="en-US" sz="2800" dirty="0" err="1" smtClean="0"/>
              <a:t>Params</a:t>
            </a:r>
            <a:r>
              <a:rPr lang="en-US" sz="2800" dirty="0" smtClean="0"/>
              <a:t>... </a:t>
            </a:r>
            <a:r>
              <a:rPr lang="en-US" sz="2800" dirty="0" err="1" smtClean="0"/>
              <a:t>params</a:t>
            </a:r>
            <a:r>
              <a:rPr lang="en-US" sz="2800" dirty="0" smtClean="0"/>
              <a:t>)</a:t>
            </a:r>
          </a:p>
          <a:p>
            <a:r>
              <a:rPr lang="en-US" sz="2800" dirty="0" smtClean="0"/>
              <a:t>final Result get (long timeout, </a:t>
            </a:r>
            <a:r>
              <a:rPr lang="en-US" sz="2800" dirty="0" err="1" smtClean="0">
                <a:hlinkClick r:id="rId3"/>
              </a:rPr>
              <a:t>TimeUnit</a:t>
            </a:r>
            <a:r>
              <a:rPr lang="en-US" sz="2800" dirty="0" smtClean="0"/>
              <a:t> unit)</a:t>
            </a:r>
            <a:endParaRPr lang="ru-RU" sz="2800" dirty="0" smtClean="0"/>
          </a:p>
          <a:p>
            <a:r>
              <a:rPr lang="en-US" sz="2800" dirty="0" smtClean="0"/>
              <a:t>final Result get ()</a:t>
            </a:r>
          </a:p>
          <a:p>
            <a:r>
              <a:rPr lang="en-US" sz="2800" dirty="0" smtClean="0"/>
              <a:t>final </a:t>
            </a:r>
            <a:r>
              <a:rPr lang="en-US" sz="2800" dirty="0" err="1" smtClean="0">
                <a:hlinkClick r:id="rId4"/>
              </a:rPr>
              <a:t>AsyncTask.Status</a:t>
            </a:r>
            <a:r>
              <a:rPr lang="en-US" sz="2800" dirty="0" smtClean="0"/>
              <a:t> </a:t>
            </a:r>
            <a:r>
              <a:rPr lang="en-US" sz="2800" dirty="0" err="1" smtClean="0"/>
              <a:t>getStatus</a:t>
            </a:r>
            <a:r>
              <a:rPr lang="en-US" sz="2800" dirty="0" smtClean="0"/>
              <a:t> ()</a:t>
            </a:r>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Общие правила использования </a:t>
            </a:r>
            <a:r>
              <a:rPr lang="en-US" dirty="0" err="1" smtClean="0"/>
              <a:t>AsyncTask</a:t>
            </a:r>
            <a:endParaRPr lang="en-US" dirty="0"/>
          </a:p>
        </p:txBody>
      </p:sp>
      <p:sp>
        <p:nvSpPr>
          <p:cNvPr id="3" name="Content Placeholder 2"/>
          <p:cNvSpPr>
            <a:spLocks noGrp="1"/>
          </p:cNvSpPr>
          <p:nvPr>
            <p:ph idx="1"/>
          </p:nvPr>
        </p:nvSpPr>
        <p:spPr/>
        <p:txBody>
          <a:bodyPr/>
          <a:lstStyle/>
          <a:p>
            <a:r>
              <a:rPr lang="ru-RU" sz="2800" dirty="0" smtClean="0"/>
              <a:t>Экземпляр объекта должен быть создан в </a:t>
            </a:r>
            <a:r>
              <a:rPr lang="en-US" sz="2800" dirty="0" smtClean="0"/>
              <a:t>UI </a:t>
            </a:r>
            <a:r>
              <a:rPr lang="ru-RU" sz="2800" dirty="0" smtClean="0"/>
              <a:t>потоке</a:t>
            </a:r>
            <a:r>
              <a:rPr lang="en-US" sz="2800" dirty="0" smtClean="0"/>
              <a:t>.</a:t>
            </a:r>
            <a:endParaRPr lang="en-US" sz="2800" dirty="0" smtClean="0"/>
          </a:p>
          <a:p>
            <a:r>
              <a:rPr lang="en-US" sz="2800" dirty="0" smtClean="0">
                <a:hlinkClick r:id="rId2"/>
              </a:rPr>
              <a:t>execute(</a:t>
            </a:r>
            <a:r>
              <a:rPr lang="en-US" sz="2800" dirty="0" err="1" smtClean="0">
                <a:hlinkClick r:id="rId2"/>
              </a:rPr>
              <a:t>Params</a:t>
            </a:r>
            <a:r>
              <a:rPr lang="en-US" sz="2800" dirty="0" smtClean="0">
                <a:hlinkClick r:id="rId2"/>
              </a:rPr>
              <a:t>...)</a:t>
            </a:r>
            <a:r>
              <a:rPr lang="en-US" sz="2800" dirty="0" smtClean="0"/>
              <a:t> </a:t>
            </a:r>
            <a:r>
              <a:rPr lang="ru-RU" sz="2800" dirty="0" smtClean="0"/>
              <a:t>должен быть вызван в </a:t>
            </a:r>
            <a:r>
              <a:rPr lang="en-US" sz="2800" dirty="0" smtClean="0"/>
              <a:t>UI </a:t>
            </a:r>
            <a:r>
              <a:rPr lang="ru-RU" sz="2800" dirty="0" smtClean="0"/>
              <a:t>потоке</a:t>
            </a:r>
            <a:r>
              <a:rPr lang="en-US" sz="2800" dirty="0" smtClean="0"/>
              <a:t>.</a:t>
            </a:r>
            <a:endParaRPr lang="en-US" sz="2800" dirty="0" smtClean="0"/>
          </a:p>
          <a:p>
            <a:r>
              <a:rPr lang="ru-RU" sz="2800" dirty="0" smtClean="0"/>
              <a:t>Не вызывать вручную </a:t>
            </a:r>
            <a:r>
              <a:rPr lang="en-US" sz="2800" dirty="0" err="1" smtClean="0">
                <a:hlinkClick r:id="rId2"/>
              </a:rPr>
              <a:t>onPreExecute</a:t>
            </a:r>
            <a:r>
              <a:rPr lang="en-US" sz="2800" dirty="0" smtClean="0">
                <a:hlinkClick r:id="rId2"/>
              </a:rPr>
              <a:t>()</a:t>
            </a:r>
            <a:r>
              <a:rPr lang="en-US" sz="2800" dirty="0" smtClean="0"/>
              <a:t>, </a:t>
            </a:r>
            <a:r>
              <a:rPr lang="en-US" sz="2800" dirty="0" err="1" smtClean="0">
                <a:hlinkClick r:id="rId2"/>
              </a:rPr>
              <a:t>onPostExecute</a:t>
            </a:r>
            <a:r>
              <a:rPr lang="en-US" sz="2800" dirty="0" smtClean="0">
                <a:hlinkClick r:id="rId2"/>
              </a:rPr>
              <a:t>(Result)</a:t>
            </a:r>
            <a:r>
              <a:rPr lang="en-US" sz="2800" dirty="0" smtClean="0"/>
              <a:t>, </a:t>
            </a:r>
            <a:r>
              <a:rPr lang="en-US" sz="2800" dirty="0" err="1" smtClean="0">
                <a:hlinkClick r:id="rId2"/>
              </a:rPr>
              <a:t>doInBackground</a:t>
            </a:r>
            <a:r>
              <a:rPr lang="en-US" sz="2800" dirty="0" smtClean="0">
                <a:hlinkClick r:id="rId2"/>
              </a:rPr>
              <a:t>(</a:t>
            </a:r>
            <a:r>
              <a:rPr lang="en-US" sz="2800" dirty="0" err="1" smtClean="0">
                <a:hlinkClick r:id="rId2"/>
              </a:rPr>
              <a:t>Params</a:t>
            </a:r>
            <a:r>
              <a:rPr lang="en-US" sz="2800" dirty="0" smtClean="0">
                <a:hlinkClick r:id="rId2"/>
              </a:rPr>
              <a:t>...)</a:t>
            </a:r>
            <a:r>
              <a:rPr lang="en-US" sz="2800" dirty="0" smtClean="0"/>
              <a:t>, </a:t>
            </a:r>
            <a:r>
              <a:rPr lang="en-US" sz="2800" dirty="0" err="1" smtClean="0">
                <a:hlinkClick r:id="rId2"/>
              </a:rPr>
              <a:t>onProgressUpdate</a:t>
            </a:r>
            <a:r>
              <a:rPr lang="en-US" sz="2800" dirty="0" smtClean="0">
                <a:hlinkClick r:id="rId2"/>
              </a:rPr>
              <a:t>(Progress</a:t>
            </a:r>
            <a:r>
              <a:rPr lang="en-US" sz="2800" dirty="0" smtClean="0">
                <a:hlinkClick r:id="rId2"/>
              </a:rPr>
              <a:t>...)</a:t>
            </a:r>
            <a:r>
              <a:rPr lang="en-US" sz="2800" dirty="0" smtClean="0"/>
              <a:t>.</a:t>
            </a:r>
            <a:endParaRPr lang="en-US" sz="2800" dirty="0" smtClean="0"/>
          </a:p>
          <a:p>
            <a:r>
              <a:rPr lang="en-US" sz="2800" dirty="0" err="1" smtClean="0"/>
              <a:t>AsyncTask</a:t>
            </a:r>
            <a:r>
              <a:rPr lang="en-US" sz="2800" dirty="0" smtClean="0"/>
              <a:t> </a:t>
            </a:r>
            <a:r>
              <a:rPr lang="ru-RU" sz="2800" dirty="0" smtClean="0"/>
              <a:t>может быть запущен только один раз</a:t>
            </a:r>
            <a:r>
              <a:rPr lang="en-US" sz="2800" dirty="0" smtClean="0"/>
              <a:t> (</a:t>
            </a:r>
            <a:r>
              <a:rPr lang="ru-RU" sz="2800" dirty="0" smtClean="0"/>
              <a:t>при повторном использовании возникнет исключение</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r>
              <a:rPr lang="en-US" smtClean="0"/>
              <a:t>17.03.2016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smtClean="0"/>
              <a:t>В предыдущих лекциях...</a:t>
            </a:r>
            <a:endParaRPr lang="en-US" dirty="0" smtClean="0"/>
          </a:p>
        </p:txBody>
      </p:sp>
      <p:sp>
        <p:nvSpPr>
          <p:cNvPr id="4" name="Date Placeholder 3"/>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6</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055813" y="1600200"/>
            <a:ext cx="5032375"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9D13BC6-944F-4C64-99D6-82C2C91DF258}" type="slidenum">
              <a:rPr lang="en-US" smtClean="0">
                <a:solidFill>
                  <a:prstClr val="black">
                    <a:tint val="75000"/>
                  </a:prstClr>
                </a:solidFill>
              </a:rPr>
              <a:pPr>
                <a:defRPr/>
              </a:pPr>
              <a:t>7</a:t>
            </a:fld>
            <a:endParaRPr lang="en-US">
              <a:solidFill>
                <a:prstClr val="black">
                  <a:tint val="75000"/>
                </a:prstClr>
              </a:solidFill>
            </a:endParaRPr>
          </a:p>
        </p:txBody>
      </p:sp>
      <p:pic>
        <p:nvPicPr>
          <p:cNvPr id="11269" name="Content Placeholder 9" descr="build.png"/>
          <p:cNvPicPr>
            <a:picLocks noGrp="1" noChangeAspect="1"/>
          </p:cNvPicPr>
          <p:nvPr>
            <p:ph idx="1"/>
          </p:nvPr>
        </p:nvPicPr>
        <p:blipFill>
          <a:blip r:embed="rId2" cstate="print"/>
          <a:srcRect/>
          <a:stretch>
            <a:fillRect/>
          </a:stretch>
        </p:blipFill>
        <p:spPr>
          <a:xfrm>
            <a:off x="2268538" y="71438"/>
            <a:ext cx="4103687" cy="675322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smtClean="0"/>
              <a:t>В предыдущих лекциях...</a:t>
            </a:r>
            <a:endParaRPr lang="en-US" dirty="0" smtClean="0"/>
          </a:p>
        </p:txBody>
      </p:sp>
      <p:sp>
        <p:nvSpPr>
          <p:cNvPr id="3" name="Content Placeholder 2"/>
          <p:cNvSpPr>
            <a:spLocks noGrp="1"/>
          </p:cNvSpPr>
          <p:nvPr>
            <p:ph idx="1"/>
          </p:nvPr>
        </p:nvSpPr>
        <p:spPr/>
        <p:txBody>
          <a:bodyPr/>
          <a:lstStyle/>
          <a:p>
            <a:r>
              <a:rPr lang="ru-RU" smtClean="0"/>
              <a:t>.</a:t>
            </a:r>
            <a:r>
              <a:rPr lang="en-US" smtClean="0"/>
              <a:t>/animator</a:t>
            </a:r>
            <a:r>
              <a:rPr lang="ru-RU" smtClean="0"/>
              <a:t>/*</a:t>
            </a:r>
          </a:p>
          <a:p>
            <a:r>
              <a:rPr lang="ru-RU" smtClean="0"/>
              <a:t>./</a:t>
            </a:r>
            <a:r>
              <a:rPr lang="en-US" smtClean="0"/>
              <a:t>anim</a:t>
            </a:r>
            <a:r>
              <a:rPr lang="ru-RU" smtClean="0"/>
              <a:t>/*</a:t>
            </a:r>
            <a:endParaRPr lang="en-US" smtClean="0"/>
          </a:p>
          <a:p>
            <a:r>
              <a:rPr lang="en-US" smtClean="0"/>
              <a:t>./xml/*</a:t>
            </a:r>
          </a:p>
          <a:p>
            <a:r>
              <a:rPr lang="en-US" smtClean="0"/>
              <a:t>./drawable/*</a:t>
            </a:r>
          </a:p>
          <a:p>
            <a:pPr lvl="1"/>
            <a:r>
              <a:rPr lang="en-US" smtClean="0"/>
              <a:t>Bitmap files (png, 9.png, jpg, gif)</a:t>
            </a:r>
          </a:p>
          <a:p>
            <a:pPr lvl="1"/>
            <a:r>
              <a:rPr lang="en-US" smtClean="0"/>
              <a:t>State lists</a:t>
            </a:r>
          </a:p>
          <a:p>
            <a:pPr lvl="1"/>
            <a:r>
              <a:rPr lang="en-US" smtClean="0"/>
              <a:t>Shapes</a:t>
            </a:r>
          </a:p>
          <a:p>
            <a:pPr lvl="1"/>
            <a:r>
              <a:rPr lang="en-US" smtClean="0"/>
              <a:t>Other drawables</a:t>
            </a:r>
          </a:p>
          <a:p>
            <a:endParaRPr lang="en-US" dirty="0"/>
          </a:p>
        </p:txBody>
      </p:sp>
      <p:sp>
        <p:nvSpPr>
          <p:cNvPr id="4" name="Date Placeholder 3"/>
          <p:cNvSpPr>
            <a:spLocks noGrp="1"/>
          </p:cNvSpPr>
          <p:nvPr>
            <p:ph type="dt" sz="quarter" idx="10"/>
          </p:nvPr>
        </p:nvSpPr>
        <p:spPr/>
        <p:txBody>
          <a:bodyPr/>
          <a:lstStyle/>
          <a:p>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8</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dirty="0" smtClean="0"/>
              <a:t>В предыдущих лекциях...</a:t>
            </a:r>
            <a:endParaRPr lang="en-US" dirty="0" smtClean="0"/>
          </a:p>
        </p:txBody>
      </p:sp>
      <p:sp>
        <p:nvSpPr>
          <p:cNvPr id="3" name="Content Placeholder 2"/>
          <p:cNvSpPr>
            <a:spLocks noGrp="1"/>
          </p:cNvSpPr>
          <p:nvPr>
            <p:ph idx="1"/>
          </p:nvPr>
        </p:nvSpPr>
        <p:spPr/>
        <p:txBody>
          <a:bodyPr/>
          <a:lstStyle/>
          <a:p>
            <a:r>
              <a:rPr lang="en-US" smtClean="0"/>
              <a:t>./layout/*</a:t>
            </a:r>
          </a:p>
          <a:p>
            <a:r>
              <a:rPr lang="en-US" smtClean="0"/>
              <a:t>./menu/*</a:t>
            </a:r>
          </a:p>
          <a:p>
            <a:r>
              <a:rPr lang="en-US" smtClean="0"/>
              <a:t>./raw/*</a:t>
            </a:r>
          </a:p>
          <a:p>
            <a:r>
              <a:rPr lang="en-US" smtClean="0"/>
              <a:t>./values/*</a:t>
            </a:r>
          </a:p>
          <a:p>
            <a:pPr lvl="1"/>
            <a:r>
              <a:rPr lang="en-US" smtClean="0"/>
              <a:t>arrays.xml</a:t>
            </a:r>
          </a:p>
          <a:p>
            <a:pPr lvl="1"/>
            <a:r>
              <a:rPr lang="en-US" smtClean="0"/>
              <a:t>colors.xml</a:t>
            </a:r>
          </a:p>
          <a:p>
            <a:pPr lvl="1"/>
            <a:r>
              <a:rPr lang="en-US" smtClean="0"/>
              <a:t>dimens.xml</a:t>
            </a:r>
          </a:p>
          <a:p>
            <a:pPr lvl="1"/>
            <a:r>
              <a:rPr lang="en-US" smtClean="0"/>
              <a:t>strings.xml</a:t>
            </a:r>
          </a:p>
          <a:p>
            <a:pPr lvl="1"/>
            <a:r>
              <a:rPr lang="en-US" smtClean="0"/>
              <a:t>styles.xml</a:t>
            </a:r>
            <a:endParaRPr lang="en-US" dirty="0"/>
          </a:p>
        </p:txBody>
      </p:sp>
      <p:sp>
        <p:nvSpPr>
          <p:cNvPr id="4" name="Date Placeholder 3"/>
          <p:cNvSpPr>
            <a:spLocks noGrp="1"/>
          </p:cNvSpPr>
          <p:nvPr>
            <p:ph type="dt" sz="quarter" idx="10"/>
          </p:nvPr>
        </p:nvSpPr>
        <p:spPr/>
        <p:txBody>
          <a:bodyPr/>
          <a:lstStyle/>
          <a:p>
            <a:r>
              <a:rPr lang="en-US" smtClean="0">
                <a:solidFill>
                  <a:prstClr val="black">
                    <a:tint val="75000"/>
                  </a:prstClr>
                </a:solidFill>
              </a:rPr>
              <a:t>17.03.2016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05E66C-B800-4E52-8727-AD67E18A5858}" type="slidenum">
              <a:rPr lang="en-US" smtClean="0">
                <a:solidFill>
                  <a:prstClr val="black">
                    <a:tint val="75000"/>
                  </a:prstClr>
                </a:solidFill>
              </a:rPr>
              <a:pPr/>
              <a:t>9</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8692</TotalTime>
  <Words>1198</Words>
  <Application>Microsoft Office PowerPoint</Application>
  <PresentationFormat>On-screen Show (4:3)</PresentationFormat>
  <Paragraphs>422</Paragraphs>
  <Slides>55</Slides>
  <Notes>1</Notes>
  <HiddenSlides>0</HiddenSlides>
  <MMClips>0</MMClips>
  <ScaleCrop>false</ScaleCrop>
  <HeadingPairs>
    <vt:vector size="4" baseType="variant">
      <vt:variant>
        <vt:lpstr>Theme</vt:lpstr>
      </vt:variant>
      <vt:variant>
        <vt:i4>4</vt:i4>
      </vt:variant>
      <vt:variant>
        <vt:lpstr>Slide Titles</vt:lpstr>
      </vt:variant>
      <vt:variant>
        <vt:i4>55</vt:i4>
      </vt:variant>
    </vt:vector>
  </HeadingPairs>
  <TitlesOfParts>
    <vt:vector size="59" baseType="lpstr">
      <vt:lpstr>Office Theme</vt:lpstr>
      <vt:lpstr>1_Office Theme</vt:lpstr>
      <vt:lpstr>2_Office Theme</vt:lpstr>
      <vt:lpstr>3_Office Theme</vt:lpstr>
      <vt:lpstr>Алгоритмы и структуры данных</vt:lpstr>
      <vt:lpstr>Slide 2</vt:lpstr>
      <vt:lpstr>В предыдущих лекциях...</vt:lpstr>
      <vt:lpstr>В предыдущих лекциях...</vt:lpstr>
      <vt:lpstr>В предыдущих лекциях...</vt:lpstr>
      <vt:lpstr>В предыдущих лекциях...</vt:lpstr>
      <vt:lpstr>Slide 7</vt:lpstr>
      <vt:lpstr>В предыдущих лекциях...</vt:lpstr>
      <vt:lpstr>В предыдущих лекциях...</vt:lpstr>
      <vt:lpstr>В предыдущих лекциях...</vt:lpstr>
      <vt:lpstr>Slide 11</vt:lpstr>
      <vt:lpstr>В предыдущих лекциях...</vt:lpstr>
      <vt:lpstr>Slide 13</vt:lpstr>
      <vt:lpstr>Activity: API Overview</vt:lpstr>
      <vt:lpstr>Activity: API Overview (1)</vt:lpstr>
      <vt:lpstr>Activity: Lifecycle Callbacks</vt:lpstr>
      <vt:lpstr>Activity: State Callbacks</vt:lpstr>
      <vt:lpstr>Activity: Content</vt:lpstr>
      <vt:lpstr>Button Обработка событий (В1)</vt:lpstr>
      <vt:lpstr>Button Обработка событий (В2)</vt:lpstr>
      <vt:lpstr>CheckBox  Обработка событий</vt:lpstr>
      <vt:lpstr>CheckBox  Обработка событий</vt:lpstr>
      <vt:lpstr>CheckBox  Обработка событий</vt:lpstr>
      <vt:lpstr>ToggleButton  Обработка событий</vt:lpstr>
      <vt:lpstr>RadioButton  Обработка событий</vt:lpstr>
      <vt:lpstr>Activity: Inflaters (инстанциирование layout)</vt:lpstr>
      <vt:lpstr>Activity доступ к ресурсам</vt:lpstr>
      <vt:lpstr>Activity: Preferences</vt:lpstr>
      <vt:lpstr> SharedPreferences</vt:lpstr>
      <vt:lpstr>Activity: Dialog</vt:lpstr>
      <vt:lpstr>Activity: API Overview</vt:lpstr>
      <vt:lpstr>Android: Threads and Processes</vt:lpstr>
      <vt:lpstr>Процессы и Потоки</vt:lpstr>
      <vt:lpstr>Жизненный Цикл Процесса</vt:lpstr>
      <vt:lpstr>Типы Процессов (1)</vt:lpstr>
      <vt:lpstr>Типы Процессов (2)</vt:lpstr>
      <vt:lpstr>Типы Процессов (3)</vt:lpstr>
      <vt:lpstr>Типы Процессов (4)</vt:lpstr>
      <vt:lpstr>Типы Процессов (5)</vt:lpstr>
      <vt:lpstr>Значимость процессов</vt:lpstr>
      <vt:lpstr>Потоки в Приложении</vt:lpstr>
      <vt:lpstr>Потоки и Android UI Toolkit (1)</vt:lpstr>
      <vt:lpstr>Потоки и Android UI Toolkit (2)</vt:lpstr>
      <vt:lpstr>Worker Threads (1)</vt:lpstr>
      <vt:lpstr>Worker Threads (1)</vt:lpstr>
      <vt:lpstr>Worker Threads (2)</vt:lpstr>
      <vt:lpstr>Worker Threads (2)</vt:lpstr>
      <vt:lpstr>Способы Доступа к UI Thread (1)</vt:lpstr>
      <vt:lpstr>Способы Доступа к UI Thread (2)</vt:lpstr>
      <vt:lpstr>Способы Доступа к UI Thread: AsyncTask</vt:lpstr>
      <vt:lpstr>AsyncTask: 3 Types</vt:lpstr>
      <vt:lpstr>AsyncTask 4 Шага исполнения</vt:lpstr>
      <vt:lpstr>AsyncTask Пример</vt:lpstr>
      <vt:lpstr>Некоторые полезные методы AsyncTask</vt:lpstr>
      <vt:lpstr>Общие правила использования AsyncTask</vt:lpstr>
    </vt:vector>
  </TitlesOfParts>
  <Company>Motorola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fr</cp:lastModifiedBy>
  <cp:revision>338</cp:revision>
  <dcterms:created xsi:type="dcterms:W3CDTF">2013-02-16T18:16:47Z</dcterms:created>
  <dcterms:modified xsi:type="dcterms:W3CDTF">2016-03-30T22:31:27Z</dcterms:modified>
</cp:coreProperties>
</file>