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Lst>
  <p:notesMasterIdLst>
    <p:notesMasterId r:id="rId73"/>
  </p:notesMasterIdLst>
  <p:sldIdLst>
    <p:sldId id="257" r:id="rId4"/>
    <p:sldId id="552" r:id="rId5"/>
    <p:sldId id="553" r:id="rId6"/>
    <p:sldId id="554" r:id="rId7"/>
    <p:sldId id="555" r:id="rId8"/>
    <p:sldId id="556" r:id="rId9"/>
    <p:sldId id="558" r:id="rId10"/>
    <p:sldId id="560" r:id="rId11"/>
    <p:sldId id="561" r:id="rId12"/>
    <p:sldId id="562" r:id="rId13"/>
    <p:sldId id="563" r:id="rId14"/>
    <p:sldId id="564" r:id="rId15"/>
    <p:sldId id="565" r:id="rId16"/>
    <p:sldId id="537" r:id="rId17"/>
    <p:sldId id="566" r:id="rId18"/>
    <p:sldId id="567" r:id="rId19"/>
    <p:sldId id="568" r:id="rId20"/>
    <p:sldId id="569" r:id="rId21"/>
    <p:sldId id="571" r:id="rId22"/>
    <p:sldId id="570" r:id="rId23"/>
    <p:sldId id="572" r:id="rId24"/>
    <p:sldId id="573" r:id="rId25"/>
    <p:sldId id="574" r:id="rId26"/>
    <p:sldId id="575" r:id="rId27"/>
    <p:sldId id="576" r:id="rId28"/>
    <p:sldId id="577" r:id="rId29"/>
    <p:sldId id="578" r:id="rId30"/>
    <p:sldId id="579" r:id="rId31"/>
    <p:sldId id="580" r:id="rId32"/>
    <p:sldId id="483" r:id="rId33"/>
    <p:sldId id="484" r:id="rId34"/>
    <p:sldId id="503" r:id="rId35"/>
    <p:sldId id="504" r:id="rId36"/>
    <p:sldId id="487" r:id="rId37"/>
    <p:sldId id="485" r:id="rId38"/>
    <p:sldId id="508" r:id="rId39"/>
    <p:sldId id="486" r:id="rId40"/>
    <p:sldId id="509" r:id="rId41"/>
    <p:sldId id="492" r:id="rId42"/>
    <p:sldId id="489" r:id="rId43"/>
    <p:sldId id="490" r:id="rId44"/>
    <p:sldId id="493" r:id="rId45"/>
    <p:sldId id="505" r:id="rId46"/>
    <p:sldId id="491" r:id="rId47"/>
    <p:sldId id="488" r:id="rId48"/>
    <p:sldId id="506" r:id="rId49"/>
    <p:sldId id="507" r:id="rId50"/>
    <p:sldId id="494" r:id="rId51"/>
    <p:sldId id="500" r:id="rId52"/>
    <p:sldId id="510" r:id="rId53"/>
    <p:sldId id="496" r:id="rId54"/>
    <p:sldId id="511" r:id="rId55"/>
    <p:sldId id="513" r:id="rId56"/>
    <p:sldId id="515" r:id="rId57"/>
    <p:sldId id="514" r:id="rId58"/>
    <p:sldId id="512" r:id="rId59"/>
    <p:sldId id="516" r:id="rId60"/>
    <p:sldId id="517" r:id="rId61"/>
    <p:sldId id="499" r:id="rId62"/>
    <p:sldId id="519" r:id="rId63"/>
    <p:sldId id="518" r:id="rId64"/>
    <p:sldId id="520" r:id="rId65"/>
    <p:sldId id="521" r:id="rId66"/>
    <p:sldId id="522" r:id="rId67"/>
    <p:sldId id="501" r:id="rId68"/>
    <p:sldId id="498" r:id="rId69"/>
    <p:sldId id="524" r:id="rId70"/>
    <p:sldId id="525" r:id="rId71"/>
    <p:sldId id="523" r:id="rId7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9" autoAdjust="0"/>
    <p:restoredTop sz="94660"/>
  </p:normalViewPr>
  <p:slideViewPr>
    <p:cSldViewPr>
      <p:cViewPr varScale="1">
        <p:scale>
          <a:sx n="85" d="100"/>
          <a:sy n="85" d="100"/>
        </p:scale>
        <p:origin x="165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94EB797-4273-4714-8BB5-3EF4D9E7BAF7}" type="datetimeFigureOut">
              <a:rPr lang="en-US"/>
              <a:pPr>
                <a:defRPr/>
              </a:pPr>
              <a:t>4/24/2017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90E5EE9-F66B-467A-9536-B454E7F4FB3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a:t>21.04.2016</a:t>
            </a:r>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91B5244C-E5E1-4E59-B798-BCD10D4DD20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21.04.2016</a:t>
            </a:r>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5F02E39C-4BE6-4EDA-9B6E-B083B87E348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21.04.2016</a:t>
            </a:r>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CCF4D82E-0E0C-42F6-AE65-7EB712E4708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a:solidFill>
                  <a:prstClr val="black">
                    <a:tint val="75000"/>
                  </a:prstClr>
                </a:solidFill>
              </a:rPr>
              <a:t>21.04.2016</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91B5244C-E5E1-4E59-B798-BCD10D4DD20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solidFill>
                  <a:prstClr val="black">
                    <a:tint val="75000"/>
                  </a:prstClr>
                </a:solidFill>
              </a:rPr>
              <a:t>21.04.2016</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813AAD51-F136-4F79-9D4E-C225B868444E}"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solidFill>
                  <a:prstClr val="black">
                    <a:tint val="75000"/>
                  </a:prstClr>
                </a:solidFill>
              </a:rPr>
              <a:t>21.04.2016</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16AD8C78-45F6-4014-82E2-E69C31262540}"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a:solidFill>
                  <a:prstClr val="black">
                    <a:tint val="75000"/>
                  </a:prstClr>
                </a:solidFill>
              </a:rPr>
              <a:t>21.04.2016</a:t>
            </a: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FA40418B-A026-49E3-A424-FCCBFB9ACA3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a:solidFill>
                  <a:prstClr val="black">
                    <a:tint val="75000"/>
                  </a:prstClr>
                </a:solidFill>
              </a:rPr>
              <a:t>21.04.2016</a:t>
            </a:r>
          </a:p>
        </p:txBody>
      </p:sp>
      <p:sp>
        <p:nvSpPr>
          <p:cNvPr id="8"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9" name="Slide Number Placeholder 5"/>
          <p:cNvSpPr>
            <a:spLocks noGrp="1"/>
          </p:cNvSpPr>
          <p:nvPr>
            <p:ph type="sldNum" sz="quarter" idx="12"/>
          </p:nvPr>
        </p:nvSpPr>
        <p:spPr/>
        <p:txBody>
          <a:bodyPr/>
          <a:lstStyle>
            <a:lvl1pPr>
              <a:defRPr/>
            </a:lvl1pPr>
          </a:lstStyle>
          <a:p>
            <a:pPr>
              <a:defRPr/>
            </a:pPr>
            <a:fld id="{D4A2B4F2-D1BA-4464-8B34-4E40C89C1481}"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a:solidFill>
                  <a:prstClr val="black">
                    <a:tint val="75000"/>
                  </a:prstClr>
                </a:solidFill>
              </a:rPr>
              <a:t>21.04.2016</a:t>
            </a:r>
          </a:p>
        </p:txBody>
      </p:sp>
      <p:sp>
        <p:nvSpPr>
          <p:cNvPr id="4"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5" name="Slide Number Placeholder 5"/>
          <p:cNvSpPr>
            <a:spLocks noGrp="1"/>
          </p:cNvSpPr>
          <p:nvPr>
            <p:ph type="sldNum" sz="quarter" idx="12"/>
          </p:nvPr>
        </p:nvSpPr>
        <p:spPr/>
        <p:txBody>
          <a:bodyPr/>
          <a:lstStyle>
            <a:lvl1pPr>
              <a:defRPr/>
            </a:lvl1pPr>
          </a:lstStyle>
          <a:p>
            <a:pPr>
              <a:defRPr/>
            </a:pPr>
            <a:fld id="{D2F880DA-B1E2-4731-926D-BCA670060ABA}"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solidFill>
                  <a:prstClr val="black">
                    <a:tint val="75000"/>
                  </a:prstClr>
                </a:solidFill>
              </a:rPr>
              <a:t>21.04.2016</a:t>
            </a:r>
          </a:p>
        </p:txBody>
      </p:sp>
      <p:sp>
        <p:nvSpPr>
          <p:cNvPr id="3"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4" name="Slide Number Placeholder 5"/>
          <p:cNvSpPr>
            <a:spLocks noGrp="1"/>
          </p:cNvSpPr>
          <p:nvPr>
            <p:ph type="sldNum" sz="quarter" idx="12"/>
          </p:nvPr>
        </p:nvSpPr>
        <p:spPr/>
        <p:txBody>
          <a:bodyPr/>
          <a:lstStyle>
            <a:lvl1pPr>
              <a:defRPr/>
            </a:lvl1pPr>
          </a:lstStyle>
          <a:p>
            <a:pPr>
              <a:defRPr/>
            </a:pPr>
            <a:fld id="{097ADF09-CDC6-46BF-A1CD-3438E633312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solidFill>
                  <a:prstClr val="black">
                    <a:tint val="75000"/>
                  </a:prstClr>
                </a:solidFill>
              </a:rPr>
              <a:t>21.04.2016</a:t>
            </a: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5240D769-0340-4C6E-96EC-D11CB8E25B0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21.04.2016</a:t>
            </a:r>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813AAD51-F136-4F79-9D4E-C225B868444E}"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solidFill>
                  <a:prstClr val="black">
                    <a:tint val="75000"/>
                  </a:prstClr>
                </a:solidFill>
              </a:rPr>
              <a:t>21.04.2016</a:t>
            </a: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0E705BB0-D002-487C-B926-BE2AEFA049E6}"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solidFill>
                  <a:prstClr val="black">
                    <a:tint val="75000"/>
                  </a:prstClr>
                </a:solidFill>
              </a:rPr>
              <a:t>21.04.2016</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5F02E39C-4BE6-4EDA-9B6E-B083B87E348D}"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solidFill>
                  <a:prstClr val="black">
                    <a:tint val="75000"/>
                  </a:prstClr>
                </a:solidFill>
              </a:rPr>
              <a:t>21.04.2016</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CCF4D82E-0E0C-42F6-AE65-7EB712E47081}"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a:solidFill>
                  <a:prstClr val="black">
                    <a:tint val="75000"/>
                  </a:prstClr>
                </a:solidFill>
              </a:rPr>
              <a:t>21.04.2016</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91B5244C-E5E1-4E59-B798-BCD10D4DD20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solidFill>
                  <a:prstClr val="black">
                    <a:tint val="75000"/>
                  </a:prstClr>
                </a:solidFill>
              </a:rPr>
              <a:t>21.04.2016</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813AAD51-F136-4F79-9D4E-C225B868444E}"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solidFill>
                  <a:prstClr val="black">
                    <a:tint val="75000"/>
                  </a:prstClr>
                </a:solidFill>
              </a:rPr>
              <a:t>21.04.2016</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16AD8C78-45F6-4014-82E2-E69C31262540}"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a:solidFill>
                  <a:prstClr val="black">
                    <a:tint val="75000"/>
                  </a:prstClr>
                </a:solidFill>
              </a:rPr>
              <a:t>21.04.2016</a:t>
            </a: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FA40418B-A026-49E3-A424-FCCBFB9ACA3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a:solidFill>
                  <a:prstClr val="black">
                    <a:tint val="75000"/>
                  </a:prstClr>
                </a:solidFill>
              </a:rPr>
              <a:t>21.04.2016</a:t>
            </a:r>
          </a:p>
        </p:txBody>
      </p:sp>
      <p:sp>
        <p:nvSpPr>
          <p:cNvPr id="8"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9" name="Slide Number Placeholder 5"/>
          <p:cNvSpPr>
            <a:spLocks noGrp="1"/>
          </p:cNvSpPr>
          <p:nvPr>
            <p:ph type="sldNum" sz="quarter" idx="12"/>
          </p:nvPr>
        </p:nvSpPr>
        <p:spPr/>
        <p:txBody>
          <a:bodyPr/>
          <a:lstStyle>
            <a:lvl1pPr>
              <a:defRPr/>
            </a:lvl1pPr>
          </a:lstStyle>
          <a:p>
            <a:pPr>
              <a:defRPr/>
            </a:pPr>
            <a:fld id="{D4A2B4F2-D1BA-4464-8B34-4E40C89C1481}"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a:solidFill>
                  <a:prstClr val="black">
                    <a:tint val="75000"/>
                  </a:prstClr>
                </a:solidFill>
              </a:rPr>
              <a:t>21.04.2016</a:t>
            </a:r>
          </a:p>
        </p:txBody>
      </p:sp>
      <p:sp>
        <p:nvSpPr>
          <p:cNvPr id="4"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5" name="Slide Number Placeholder 5"/>
          <p:cNvSpPr>
            <a:spLocks noGrp="1"/>
          </p:cNvSpPr>
          <p:nvPr>
            <p:ph type="sldNum" sz="quarter" idx="12"/>
          </p:nvPr>
        </p:nvSpPr>
        <p:spPr/>
        <p:txBody>
          <a:bodyPr/>
          <a:lstStyle>
            <a:lvl1pPr>
              <a:defRPr/>
            </a:lvl1pPr>
          </a:lstStyle>
          <a:p>
            <a:pPr>
              <a:defRPr/>
            </a:pPr>
            <a:fld id="{D2F880DA-B1E2-4731-926D-BCA670060ABA}"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solidFill>
                  <a:prstClr val="black">
                    <a:tint val="75000"/>
                  </a:prstClr>
                </a:solidFill>
              </a:rPr>
              <a:t>21.04.2016</a:t>
            </a:r>
          </a:p>
        </p:txBody>
      </p:sp>
      <p:sp>
        <p:nvSpPr>
          <p:cNvPr id="3"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4" name="Slide Number Placeholder 5"/>
          <p:cNvSpPr>
            <a:spLocks noGrp="1"/>
          </p:cNvSpPr>
          <p:nvPr>
            <p:ph type="sldNum" sz="quarter" idx="12"/>
          </p:nvPr>
        </p:nvSpPr>
        <p:spPr/>
        <p:txBody>
          <a:bodyPr/>
          <a:lstStyle>
            <a:lvl1pPr>
              <a:defRPr/>
            </a:lvl1pPr>
          </a:lstStyle>
          <a:p>
            <a:pPr>
              <a:defRPr/>
            </a:pPr>
            <a:fld id="{097ADF09-CDC6-46BF-A1CD-3438E633312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21.04.2016</a:t>
            </a:r>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16AD8C78-45F6-4014-82E2-E69C31262540}"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solidFill>
                  <a:prstClr val="black">
                    <a:tint val="75000"/>
                  </a:prstClr>
                </a:solidFill>
              </a:rPr>
              <a:t>21.04.2016</a:t>
            </a: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5240D769-0340-4C6E-96EC-D11CB8E25B0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solidFill>
                  <a:prstClr val="black">
                    <a:tint val="75000"/>
                  </a:prstClr>
                </a:solidFill>
              </a:rPr>
              <a:t>21.04.2016</a:t>
            </a: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0E705BB0-D002-487C-B926-BE2AEFA049E6}"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solidFill>
                  <a:prstClr val="black">
                    <a:tint val="75000"/>
                  </a:prstClr>
                </a:solidFill>
              </a:rPr>
              <a:t>21.04.2016</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5F02E39C-4BE6-4EDA-9B6E-B083B87E348D}"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solidFill>
                  <a:prstClr val="black">
                    <a:tint val="75000"/>
                  </a:prstClr>
                </a:solidFill>
              </a:rPr>
              <a:t>21.04.2016</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CCF4D82E-0E0C-42F6-AE65-7EB712E47081}"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a:t>21.04.2016</a:t>
            </a:r>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FA40418B-A026-49E3-A424-FCCBFB9ACA3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a:t>21.04.2016</a:t>
            </a:r>
          </a:p>
        </p:txBody>
      </p:sp>
      <p:sp>
        <p:nvSpPr>
          <p:cNvPr id="8"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9" name="Slide Number Placeholder 5"/>
          <p:cNvSpPr>
            <a:spLocks noGrp="1"/>
          </p:cNvSpPr>
          <p:nvPr>
            <p:ph type="sldNum" sz="quarter" idx="12"/>
          </p:nvPr>
        </p:nvSpPr>
        <p:spPr/>
        <p:txBody>
          <a:bodyPr/>
          <a:lstStyle>
            <a:lvl1pPr>
              <a:defRPr/>
            </a:lvl1pPr>
          </a:lstStyle>
          <a:p>
            <a:pPr>
              <a:defRPr/>
            </a:pPr>
            <a:fld id="{D4A2B4F2-D1BA-4464-8B34-4E40C89C148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a:t>21.04.2016</a:t>
            </a:r>
          </a:p>
        </p:txBody>
      </p:sp>
      <p:sp>
        <p:nvSpPr>
          <p:cNvPr id="4"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5" name="Slide Number Placeholder 5"/>
          <p:cNvSpPr>
            <a:spLocks noGrp="1"/>
          </p:cNvSpPr>
          <p:nvPr>
            <p:ph type="sldNum" sz="quarter" idx="12"/>
          </p:nvPr>
        </p:nvSpPr>
        <p:spPr/>
        <p:txBody>
          <a:bodyPr/>
          <a:lstStyle>
            <a:lvl1pPr>
              <a:defRPr/>
            </a:lvl1pPr>
          </a:lstStyle>
          <a:p>
            <a:pPr>
              <a:defRPr/>
            </a:pPr>
            <a:fld id="{D2F880DA-B1E2-4731-926D-BCA670060AB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21.04.2016</a:t>
            </a:r>
          </a:p>
        </p:txBody>
      </p:sp>
      <p:sp>
        <p:nvSpPr>
          <p:cNvPr id="3"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4" name="Slide Number Placeholder 5"/>
          <p:cNvSpPr>
            <a:spLocks noGrp="1"/>
          </p:cNvSpPr>
          <p:nvPr>
            <p:ph type="sldNum" sz="quarter" idx="12"/>
          </p:nvPr>
        </p:nvSpPr>
        <p:spPr/>
        <p:txBody>
          <a:bodyPr/>
          <a:lstStyle>
            <a:lvl1pPr>
              <a:defRPr/>
            </a:lvl1pPr>
          </a:lstStyle>
          <a:p>
            <a:pPr>
              <a:defRPr/>
            </a:pPr>
            <a:fld id="{097ADF09-CDC6-46BF-A1CD-3438E633312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21.04.2016</a:t>
            </a:r>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5240D769-0340-4C6E-96EC-D11CB8E25B0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21.04.2016</a:t>
            </a:r>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0E705BB0-D002-487C-B926-BE2AEFA049E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a:t>21.04.2016</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Creative Commons Attribution-ShareAlike 3.0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7D2ABE8-C3C9-4897-AD0D-DD4811314F6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a:solidFill>
                  <a:prstClr val="black">
                    <a:tint val="75000"/>
                  </a:prstClr>
                </a:solidFill>
              </a:rPr>
              <a:t>21.04.2016</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7D2ABE8-C3C9-4897-AD0D-DD4811314F68}"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a:solidFill>
                  <a:prstClr val="black">
                    <a:tint val="75000"/>
                  </a:prstClr>
                </a:solidFill>
              </a:rPr>
              <a:t>21.04.2016</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7D2ABE8-C3C9-4897-AD0D-DD4811314F68}"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developer.android.com/guide/practices/responsiveness.html" TargetMode="External"/><Relationship Id="rId1" Type="http://schemas.openxmlformats.org/officeDocument/2006/relationships/slideLayout" Target="../slideLayouts/slideLayout24.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developer.android.com/reference/android/content/Intent.html" TargetMode="External"/><Relationship Id="rId2" Type="http://schemas.openxmlformats.org/officeDocument/2006/relationships/hyperlink" Target="http://developer.android.com/guide/topics/manifest/activity-element.html" TargetMode="Externa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hyperlink" Target="http://developer.android.com/reference/android/app/Activity.html" TargetMode="External"/><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developer.android.com/reference/android/app/Activity.html" TargetMode="External"/><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developer.android.com/reference/android/app/Activity.html" TargetMode="External"/><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developer.android.com/reference/android/content/Intent.html" TargetMode="External"/><Relationship Id="rId2" Type="http://schemas.openxmlformats.org/officeDocument/2006/relationships/hyperlink" Target="http://developer.android.com/guide/topics/manifest/activity-element.html"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http://developer.android.com/guide/topics/manifest/activity-element.html"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hyperlink" Target="https://source.android.com/source/index.html" TargetMode="External"/><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hyperlink" Target="http://developer.android.com/guide/components/services.html"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developer.android.com/reference/android/app/Service.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developer.android.com/reference/android/content/Context.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developer.android.com/reference/android/app/Service.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developer.android.com/reference/android/content/Context.html" TargetMode="External"/><Relationship Id="rId2" Type="http://schemas.openxmlformats.org/officeDocument/2006/relationships/hyperlink" Target="http://developer.android.com/reference/java/lang/Object.html" TargetMode="External"/><Relationship Id="rId1" Type="http://schemas.openxmlformats.org/officeDocument/2006/relationships/slideLayout" Target="../slideLayouts/slideLayout2.xml"/><Relationship Id="rId4" Type="http://schemas.openxmlformats.org/officeDocument/2006/relationships/hyperlink" Target="http://developer.android.com/reference/android/content/ContextWrapper.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clipse.org/mobile/" TargetMode="External"/><Relationship Id="rId2" Type="http://schemas.openxmlformats.org/officeDocument/2006/relationships/hyperlink" Target="http://developer.android.com/sdk/index.html" TargetMode="External"/><Relationship Id="rId1" Type="http://schemas.openxmlformats.org/officeDocument/2006/relationships/slideLayout" Target="../slideLayouts/slideLayout24.xml"/><Relationship Id="rId5" Type="http://schemas.openxmlformats.org/officeDocument/2006/relationships/hyperlink" Target="http://www.oracle.com/technetwork/java/javase/downloads/jdk7-downloads-1880260.html" TargetMode="External"/><Relationship Id="rId4" Type="http://schemas.openxmlformats.org/officeDocument/2006/relationships/hyperlink" Target="https://dl-ssl.google.com/android/eclips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developer.android.com/reference/android/app/Service.html" TargetMode="External"/><Relationship Id="rId2" Type="http://schemas.openxmlformats.org/officeDocument/2006/relationships/hyperlink" Target="http://developer.android.com/reference/android/content/Context.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developer.android.com/reference/android/app/Service.html" TargetMode="External"/><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developer.android.com/reference/android/app/Service.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developer.android.com/reference/android/app/Service.html" TargetMode="External"/><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developer.android.com/reference/android/app/IntentService.html" TargetMode="External"/><Relationship Id="rId2" Type="http://schemas.openxmlformats.org/officeDocument/2006/relationships/hyperlink" Target="http://developer.android.com/reference/android/app/Service.html" TargetMode="External"/><Relationship Id="rId1" Type="http://schemas.openxmlformats.org/officeDocument/2006/relationships/slideLayout" Target="../slideLayouts/slideLayout2.xml"/><Relationship Id="rId4" Type="http://schemas.openxmlformats.org/officeDocument/2006/relationships/hyperlink" Target="http://developer.android.com/reference/android/content/Intent.html" TargetMode="External"/></Relationships>
</file>

<file path=ppt/slides/_rels/slide46.xml.rels><?xml version="1.0" encoding="UTF-8" standalone="yes"?>
<Relationships xmlns="http://schemas.openxmlformats.org/package/2006/relationships"><Relationship Id="rId2" Type="http://schemas.openxmlformats.org/officeDocument/2006/relationships/hyperlink" Target="http://developer.android.com/reference/android/app/IntentService.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developer.android.com/reference/android/content/Context.html" TargetMode="External"/><Relationship Id="rId2" Type="http://schemas.openxmlformats.org/officeDocument/2006/relationships/hyperlink" Target="http://developer.android.com/reference/android/app/Servic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hyperlink" Target="http://developer.android.com/reference/android/content/ServiceConnection.html" TargetMode="External"/><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2.xml"/><Relationship Id="rId4" Type="http://schemas.openxmlformats.org/officeDocument/2006/relationships/hyperlink" Target="http://developer.android.com/reference/android/content/Context.html"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developer.android.com/reference/android/os/IBinder.html" TargetMode="External"/><Relationship Id="rId2" Type="http://schemas.openxmlformats.org/officeDocument/2006/relationships/hyperlink" Target="http://developer.android.com/reference/android/app/Service.html" TargetMode="External"/><Relationship Id="rId1" Type="http://schemas.openxmlformats.org/officeDocument/2006/relationships/slideLayout" Target="../slideLayouts/slideLayout2.xml"/><Relationship Id="rId4" Type="http://schemas.openxmlformats.org/officeDocument/2006/relationships/hyperlink" Target="http://developer.android.com/reference/android/content/ServiceConnection.html" TargetMode="External"/></Relationships>
</file>

<file path=ppt/slides/_rels/slide53.xml.rels><?xml version="1.0" encoding="UTF-8" standalone="yes"?>
<Relationships xmlns="http://schemas.openxmlformats.org/package/2006/relationships"><Relationship Id="rId2" Type="http://schemas.openxmlformats.org/officeDocument/2006/relationships/hyperlink" Target="http://developer.android.com/reference/android/content/ServiceConnection.htm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developer.android.com/reference/android/app/Service.html" TargetMode="External"/><Relationship Id="rId2" Type="http://schemas.openxmlformats.org/officeDocument/2006/relationships/hyperlink" Target="http://developer.android.com/reference/android/content/ServiceConnection.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developer.android.com/reference/android/os/IBinder.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developer.android.com/reference/android/os/Messenger.html" TargetMode="External"/><Relationship Id="rId2" Type="http://schemas.openxmlformats.org/officeDocument/2006/relationships/hyperlink" Target="http://developer.android.com/reference/android/os/Binder.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hyperlink" Target="http://developer.android.com/guide/components/bound-services.html" TargetMode="External"/><Relationship Id="rId2" Type="http://schemas.openxmlformats.org/officeDocument/2006/relationships/hyperlink" Target="http://developer.android.com/guide/components/aidl.html"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developer.android.com/guide/topics/ui/notifiers/notifications.html"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developer.android.com/guide/topics/ui/notifiers/notifications.html" TargetMode="External"/><Relationship Id="rId2" Type="http://schemas.openxmlformats.org/officeDocument/2006/relationships/hyperlink" Target="http://developer.android.com/guide/topics/ui/notifiers/toasts.html"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pPr eaLnBrk="1" hangingPunct="1"/>
            <a:r>
              <a:rPr lang="ru-RU" dirty="0"/>
              <a:t>Алгоритмы и структуры данных</a:t>
            </a:r>
            <a:endParaRPr lang="en-US" dirty="0"/>
          </a:p>
        </p:txBody>
      </p:sp>
      <p:sp>
        <p:nvSpPr>
          <p:cNvPr id="3" name="Subtitle 2"/>
          <p:cNvSpPr>
            <a:spLocks noGrp="1"/>
          </p:cNvSpPr>
          <p:nvPr>
            <p:ph type="subTitle" idx="1"/>
          </p:nvPr>
        </p:nvSpPr>
        <p:spPr>
          <a:xfrm>
            <a:off x="1259632" y="3886200"/>
            <a:ext cx="6624736" cy="766763"/>
          </a:xfrm>
        </p:spPr>
        <p:txBody>
          <a:bodyPr rtlCol="0">
            <a:normAutofit/>
          </a:bodyPr>
          <a:lstStyle/>
          <a:p>
            <a:pPr eaLnBrk="1" fontAlgn="auto" hangingPunct="1">
              <a:spcAft>
                <a:spcPts val="0"/>
              </a:spcAft>
              <a:buFont typeface="Arial" pitchFamily="34" charset="0"/>
              <a:buNone/>
              <a:defRPr/>
            </a:pPr>
            <a:r>
              <a:rPr lang="en-US" dirty="0"/>
              <a:t>Android: Tasks, back stacks,  services</a:t>
            </a:r>
          </a:p>
        </p:txBody>
      </p:sp>
      <p:sp>
        <p:nvSpPr>
          <p:cNvPr id="4" name="Slide Number Placeholder 3"/>
          <p:cNvSpPr>
            <a:spLocks noGrp="1"/>
          </p:cNvSpPr>
          <p:nvPr>
            <p:ph type="sldNum" sz="quarter" idx="12"/>
          </p:nvPr>
        </p:nvSpPr>
        <p:spPr/>
        <p:txBody>
          <a:bodyPr/>
          <a:lstStyle/>
          <a:p>
            <a:pPr>
              <a:defRPr/>
            </a:pPr>
            <a:fld id="{4AE1525F-AE57-4A7E-A114-4C830DD60F49}" type="slidenum">
              <a:rPr lang="en-US"/>
              <a:pPr>
                <a:defRPr/>
              </a:pPr>
              <a:t>1</a:t>
            </a:fld>
            <a:endParaRPr lang="en-US"/>
          </a:p>
        </p:txBody>
      </p:sp>
      <p:sp>
        <p:nvSpPr>
          <p:cNvPr id="5" name="Footer Placeholder 4"/>
          <p:cNvSpPr>
            <a:spLocks noGrp="1"/>
          </p:cNvSpPr>
          <p:nvPr>
            <p:ph type="ftr" sz="quarter" idx="11"/>
          </p:nvPr>
        </p:nvSpPr>
        <p:spPr/>
        <p:txBody>
          <a:bodyPr/>
          <a:lstStyle/>
          <a:p>
            <a:pPr>
              <a:defRPr/>
            </a:pPr>
            <a:r>
              <a:rPr lang="en-US" dirty="0"/>
              <a:t>Creative Commons Attribution-</a:t>
            </a:r>
            <a:r>
              <a:rPr lang="en-US" dirty="0" err="1"/>
              <a:t>ShareAlike</a:t>
            </a:r>
            <a:r>
              <a:rPr lang="en-US" dirty="0"/>
              <a:t> 3.0</a:t>
            </a:r>
          </a:p>
        </p:txBody>
      </p:sp>
      <p:sp>
        <p:nvSpPr>
          <p:cNvPr id="6" name="Date Placeholder 5"/>
          <p:cNvSpPr>
            <a:spLocks noGrp="1"/>
          </p:cNvSpPr>
          <p:nvPr>
            <p:ph type="dt" sz="quarter" idx="10"/>
          </p:nvPr>
        </p:nvSpPr>
        <p:spPr/>
        <p:txBody>
          <a:bodyPr/>
          <a:lstStyle/>
          <a:p>
            <a:pPr>
              <a:defRPr/>
            </a:pPr>
            <a:r>
              <a:rPr lang="en-US"/>
              <a:t>21.04.2016</a:t>
            </a:r>
            <a:endParaRPr lang="en-US" dirty="0"/>
          </a:p>
        </p:txBody>
      </p:sp>
      <p:sp>
        <p:nvSpPr>
          <p:cNvPr id="3079" name="TextBox 6"/>
          <p:cNvSpPr txBox="1">
            <a:spLocks noChangeArrowheads="1"/>
          </p:cNvSpPr>
          <p:nvPr/>
        </p:nvSpPr>
        <p:spPr bwMode="auto">
          <a:xfrm>
            <a:off x="6278563" y="4581525"/>
            <a:ext cx="2335212" cy="646113"/>
          </a:xfrm>
          <a:prstGeom prst="rect">
            <a:avLst/>
          </a:prstGeom>
          <a:noFill/>
          <a:ln w="9525">
            <a:noFill/>
            <a:miter lim="800000"/>
            <a:headEnd/>
            <a:tailEnd/>
          </a:ln>
        </p:spPr>
        <p:txBody>
          <a:bodyPr wrap="none">
            <a:spAutoFit/>
          </a:bodyPr>
          <a:lstStyle/>
          <a:p>
            <a:pPr algn="r"/>
            <a:r>
              <a:rPr lang="ru-RU">
                <a:latin typeface="Calibri" pitchFamily="34" charset="0"/>
              </a:rPr>
              <a:t>Кузнецов</a:t>
            </a:r>
            <a:endParaRPr lang="en-US">
              <a:latin typeface="Calibri" pitchFamily="34" charset="0"/>
            </a:endParaRPr>
          </a:p>
          <a:p>
            <a:pPr algn="r"/>
            <a:r>
              <a:rPr lang="ru-RU">
                <a:latin typeface="Calibri" pitchFamily="34" charset="0"/>
              </a:rPr>
              <a:t>Андрей Николаевич</a:t>
            </a:r>
          </a:p>
        </p:txBody>
      </p:sp>
      <p:sp>
        <p:nvSpPr>
          <p:cNvPr id="3080" name="TextBox 7"/>
          <p:cNvSpPr txBox="1">
            <a:spLocks noChangeArrowheads="1"/>
          </p:cNvSpPr>
          <p:nvPr/>
        </p:nvSpPr>
        <p:spPr bwMode="auto">
          <a:xfrm>
            <a:off x="2411413" y="5445125"/>
            <a:ext cx="4402137" cy="646113"/>
          </a:xfrm>
          <a:prstGeom prst="rect">
            <a:avLst/>
          </a:prstGeom>
          <a:noFill/>
          <a:ln w="9525">
            <a:noFill/>
            <a:miter lim="800000"/>
            <a:headEnd/>
            <a:tailEnd/>
          </a:ln>
        </p:spPr>
        <p:txBody>
          <a:bodyPr wrap="none">
            <a:spAutoFit/>
          </a:bodyPr>
          <a:lstStyle/>
          <a:p>
            <a:pPr algn="ctr"/>
            <a:r>
              <a:rPr lang="ru-RU">
                <a:latin typeface="Calibri" pitchFamily="34" charset="0"/>
              </a:rPr>
              <a:t>Санкт-Петербургский Государственный</a:t>
            </a:r>
          </a:p>
          <a:p>
            <a:pPr algn="ctr"/>
            <a:r>
              <a:rPr lang="ru-RU">
                <a:latin typeface="Calibri" pitchFamily="34" charset="0"/>
              </a:rPr>
              <a:t>Политехнический Университет</a:t>
            </a:r>
            <a:endParaRPr lang="en-US">
              <a:latin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ru-RU" dirty="0"/>
              <a:t>В предыдущих лекциях...</a:t>
            </a:r>
            <a:endParaRPr lang="en-US" dirty="0"/>
          </a:p>
        </p:txBody>
      </p:sp>
      <p:sp>
        <p:nvSpPr>
          <p:cNvPr id="8" name="Content Placeholder 7"/>
          <p:cNvSpPr>
            <a:spLocks noGrp="1"/>
          </p:cNvSpPr>
          <p:nvPr>
            <p:ph sz="half" idx="1"/>
          </p:nvPr>
        </p:nvSpPr>
        <p:spPr/>
        <p:txBody>
          <a:bodyPr/>
          <a:lstStyle/>
          <a:p>
            <a:pPr>
              <a:buNone/>
            </a:pPr>
            <a:r>
              <a:rPr lang="ru-RU" sz="1100" dirty="0"/>
              <a:t>	</a:t>
            </a:r>
            <a:r>
              <a:rPr lang="en-US" sz="1100" dirty="0"/>
              <a:t>&lt;?xml version="1.0" encoding="utf-8"?&gt;</a:t>
            </a:r>
            <a:br>
              <a:rPr lang="en-US" sz="1100" dirty="0"/>
            </a:br>
            <a:br>
              <a:rPr lang="en-US" sz="1100" dirty="0"/>
            </a:br>
            <a:r>
              <a:rPr lang="en-US" sz="1100" dirty="0"/>
              <a:t>&lt;manifest&gt;</a:t>
            </a:r>
            <a:br>
              <a:rPr lang="en-US" sz="1100" dirty="0"/>
            </a:br>
            <a:br>
              <a:rPr lang="en-US" sz="1100" dirty="0"/>
            </a:br>
            <a:r>
              <a:rPr lang="en-US" sz="1100" dirty="0"/>
              <a:t>    &lt;uses-permission /&gt;</a:t>
            </a:r>
            <a:br>
              <a:rPr lang="en-US" sz="1100" dirty="0"/>
            </a:br>
            <a:r>
              <a:rPr lang="en-US" sz="1100" dirty="0"/>
              <a:t>    &lt;permission /&gt;</a:t>
            </a:r>
            <a:br>
              <a:rPr lang="en-US" sz="1100" dirty="0"/>
            </a:br>
            <a:r>
              <a:rPr lang="en-US" sz="1100" dirty="0"/>
              <a:t>    &lt;permission-tree /&gt;</a:t>
            </a:r>
            <a:br>
              <a:rPr lang="en-US" sz="1100" dirty="0"/>
            </a:br>
            <a:r>
              <a:rPr lang="en-US" sz="1100" dirty="0"/>
              <a:t>    &lt;permission-group /&gt;</a:t>
            </a:r>
            <a:br>
              <a:rPr lang="en-US" sz="1100" dirty="0"/>
            </a:br>
            <a:r>
              <a:rPr lang="en-US" sz="1100" dirty="0"/>
              <a:t>    &lt;instrumentation /&gt;</a:t>
            </a:r>
            <a:br>
              <a:rPr lang="en-US" sz="1100" dirty="0"/>
            </a:br>
            <a:r>
              <a:rPr lang="en-US" sz="1100" dirty="0"/>
              <a:t>    &lt;uses-</a:t>
            </a:r>
            <a:r>
              <a:rPr lang="en-US" sz="1100" dirty="0" err="1"/>
              <a:t>sdk</a:t>
            </a:r>
            <a:r>
              <a:rPr lang="en-US" sz="1100" dirty="0"/>
              <a:t> /&gt;</a:t>
            </a:r>
            <a:br>
              <a:rPr lang="en-US" sz="1100" dirty="0"/>
            </a:br>
            <a:r>
              <a:rPr lang="en-US" sz="1100" dirty="0"/>
              <a:t>    &lt;uses-configuration /&gt;  </a:t>
            </a:r>
            <a:br>
              <a:rPr lang="en-US" sz="1100" dirty="0"/>
            </a:br>
            <a:r>
              <a:rPr lang="en-US" sz="1100" dirty="0"/>
              <a:t>    &lt;uses-feature /&gt;  </a:t>
            </a:r>
            <a:br>
              <a:rPr lang="en-US" sz="1100" dirty="0"/>
            </a:br>
            <a:r>
              <a:rPr lang="en-US" sz="1100" dirty="0"/>
              <a:t>    &lt;supports-screens /&gt;  </a:t>
            </a:r>
            <a:br>
              <a:rPr lang="en-US" sz="1100" dirty="0"/>
            </a:br>
            <a:r>
              <a:rPr lang="en-US" sz="1100" dirty="0"/>
              <a:t>    &lt;compatible-screens /&gt;  </a:t>
            </a:r>
            <a:br>
              <a:rPr lang="en-US" sz="1100" dirty="0"/>
            </a:br>
            <a:r>
              <a:rPr lang="en-US" sz="1100" dirty="0"/>
              <a:t>    &lt;supports-</a:t>
            </a:r>
            <a:r>
              <a:rPr lang="en-US" sz="1100" dirty="0" err="1"/>
              <a:t>gl</a:t>
            </a:r>
            <a:r>
              <a:rPr lang="en-US" sz="1100" dirty="0"/>
              <a:t>-texture /&gt;  </a:t>
            </a:r>
            <a:br>
              <a:rPr lang="en-US" sz="1100" dirty="0"/>
            </a:br>
            <a:br>
              <a:rPr lang="en-US" sz="1100" dirty="0"/>
            </a:br>
            <a:r>
              <a:rPr lang="en-US" sz="1100" dirty="0"/>
              <a:t>    &lt;application&gt;</a:t>
            </a:r>
            <a:br>
              <a:rPr lang="en-US" sz="1100" dirty="0"/>
            </a:br>
            <a:br>
              <a:rPr lang="en-US" sz="1100" dirty="0"/>
            </a:br>
            <a:r>
              <a:rPr lang="en-US" sz="1100" dirty="0"/>
              <a:t>        &lt;activity&gt;</a:t>
            </a:r>
            <a:br>
              <a:rPr lang="en-US" sz="1100" dirty="0"/>
            </a:br>
            <a:r>
              <a:rPr lang="en-US" sz="1100" dirty="0"/>
              <a:t>            &lt;intent-filter&gt;</a:t>
            </a:r>
            <a:br>
              <a:rPr lang="en-US" sz="1100" dirty="0"/>
            </a:br>
            <a:r>
              <a:rPr lang="en-US" sz="1100" dirty="0"/>
              <a:t>                &lt;action /&gt;</a:t>
            </a:r>
            <a:br>
              <a:rPr lang="en-US" sz="1100" dirty="0"/>
            </a:br>
            <a:r>
              <a:rPr lang="en-US" sz="1100" dirty="0"/>
              <a:t>                &lt;category /&gt;</a:t>
            </a:r>
            <a:br>
              <a:rPr lang="en-US" sz="1100" dirty="0"/>
            </a:br>
            <a:r>
              <a:rPr lang="en-US" sz="1100" dirty="0"/>
              <a:t>                &lt;data /&gt;</a:t>
            </a:r>
            <a:br>
              <a:rPr lang="en-US" sz="1100" dirty="0"/>
            </a:br>
            <a:r>
              <a:rPr lang="en-US" sz="1100" dirty="0"/>
              <a:t>            &lt;/intent-filter&gt;</a:t>
            </a:r>
            <a:br>
              <a:rPr lang="en-US" sz="1100" dirty="0"/>
            </a:br>
            <a:r>
              <a:rPr lang="en-US" sz="1100" dirty="0"/>
              <a:t>            &lt;meta-data /&gt;</a:t>
            </a:r>
            <a:br>
              <a:rPr lang="en-US" sz="1100" dirty="0"/>
            </a:br>
            <a:r>
              <a:rPr lang="en-US" sz="1100" dirty="0"/>
              <a:t>        &lt;/activity&gt;</a:t>
            </a:r>
            <a:br>
              <a:rPr lang="en-US" sz="1100" dirty="0"/>
            </a:br>
            <a:br>
              <a:rPr lang="en-US" sz="1100" dirty="0"/>
            </a:br>
            <a:r>
              <a:rPr lang="en-US" sz="1100" dirty="0"/>
              <a:t>       </a:t>
            </a:r>
          </a:p>
        </p:txBody>
      </p:sp>
      <p:sp>
        <p:nvSpPr>
          <p:cNvPr id="10" name="Content Placeholder 9"/>
          <p:cNvSpPr>
            <a:spLocks noGrp="1"/>
          </p:cNvSpPr>
          <p:nvPr>
            <p:ph sz="half" idx="2"/>
          </p:nvPr>
        </p:nvSpPr>
        <p:spPr/>
        <p:txBody>
          <a:bodyPr/>
          <a:lstStyle/>
          <a:p>
            <a:pPr>
              <a:buNone/>
            </a:pPr>
            <a:r>
              <a:rPr lang="ru-RU" sz="1100" dirty="0"/>
              <a:t>	  </a:t>
            </a:r>
            <a:r>
              <a:rPr lang="en-US" sz="1100" dirty="0"/>
              <a:t>     &lt;activity-alias&gt;</a:t>
            </a:r>
            <a:br>
              <a:rPr lang="en-US" sz="1100" dirty="0"/>
            </a:br>
            <a:r>
              <a:rPr lang="en-US" sz="1100" dirty="0"/>
              <a:t>            &lt;intent-filter&gt; . . . &lt;/intent-filter&gt;</a:t>
            </a:r>
            <a:br>
              <a:rPr lang="en-US" sz="1100" dirty="0"/>
            </a:br>
            <a:r>
              <a:rPr lang="en-US" sz="1100" dirty="0"/>
              <a:t>            &lt;meta-data /&gt;</a:t>
            </a:r>
            <a:br>
              <a:rPr lang="en-US" sz="1100" dirty="0"/>
            </a:br>
            <a:r>
              <a:rPr lang="en-US" sz="1100" dirty="0"/>
              <a:t>        &lt;/activity-alias&gt;</a:t>
            </a:r>
            <a:br>
              <a:rPr lang="en-US" sz="1100" dirty="0"/>
            </a:br>
            <a:br>
              <a:rPr lang="en-US" sz="1100" dirty="0"/>
            </a:br>
            <a:r>
              <a:rPr lang="en-US" sz="1100" dirty="0"/>
              <a:t>        &lt;service&gt;</a:t>
            </a:r>
            <a:br>
              <a:rPr lang="en-US" sz="1100" dirty="0"/>
            </a:br>
            <a:r>
              <a:rPr lang="en-US" sz="1100" dirty="0"/>
              <a:t>            &lt;intent-filter&gt; . . . &lt;/intent-filter&gt;</a:t>
            </a:r>
            <a:br>
              <a:rPr lang="en-US" sz="1100" dirty="0"/>
            </a:br>
            <a:r>
              <a:rPr lang="en-US" sz="1100" dirty="0"/>
              <a:t>            &lt;meta-data/&gt;</a:t>
            </a:r>
            <a:br>
              <a:rPr lang="en-US" sz="1100" dirty="0"/>
            </a:br>
            <a:r>
              <a:rPr lang="en-US" sz="1100" dirty="0"/>
              <a:t>        &lt;/service&gt;</a:t>
            </a:r>
            <a:br>
              <a:rPr lang="en-US" sz="1100" dirty="0"/>
            </a:br>
            <a:br>
              <a:rPr lang="en-US" sz="1100" dirty="0"/>
            </a:br>
            <a:r>
              <a:rPr lang="en-US" sz="1100" dirty="0"/>
              <a:t>        &lt;receiver&gt;</a:t>
            </a:r>
            <a:br>
              <a:rPr lang="en-US" sz="1100" dirty="0"/>
            </a:br>
            <a:r>
              <a:rPr lang="en-US" sz="1100" dirty="0"/>
              <a:t>            &lt;intent-filter&gt; . . . &lt;/intent-filter&gt;</a:t>
            </a:r>
            <a:br>
              <a:rPr lang="en-US" sz="1100" dirty="0"/>
            </a:br>
            <a:r>
              <a:rPr lang="en-US" sz="1100" dirty="0"/>
              <a:t>            &lt;meta-data /&gt;</a:t>
            </a:r>
            <a:br>
              <a:rPr lang="en-US" sz="1100" dirty="0"/>
            </a:br>
            <a:r>
              <a:rPr lang="en-US" sz="1100" dirty="0"/>
              <a:t>        &lt;/receiver&gt;</a:t>
            </a:r>
            <a:br>
              <a:rPr lang="en-US" sz="1100" dirty="0"/>
            </a:br>
            <a:br>
              <a:rPr lang="en-US" sz="1100" dirty="0"/>
            </a:br>
            <a:r>
              <a:rPr lang="en-US" sz="1100" dirty="0"/>
              <a:t>        &lt;provider&gt;</a:t>
            </a:r>
            <a:br>
              <a:rPr lang="en-US" sz="1100" dirty="0"/>
            </a:br>
            <a:r>
              <a:rPr lang="en-US" sz="1100" dirty="0"/>
              <a:t>            &lt;grant-</a:t>
            </a:r>
            <a:r>
              <a:rPr lang="en-US" sz="1100" dirty="0" err="1"/>
              <a:t>uri</a:t>
            </a:r>
            <a:r>
              <a:rPr lang="en-US" sz="1100" dirty="0"/>
              <a:t>-permission /&gt;</a:t>
            </a:r>
            <a:br>
              <a:rPr lang="en-US" sz="1100" dirty="0"/>
            </a:br>
            <a:r>
              <a:rPr lang="en-US" sz="1100" dirty="0"/>
              <a:t>            &lt;meta-data /&gt;</a:t>
            </a:r>
            <a:br>
              <a:rPr lang="en-US" sz="1100" dirty="0"/>
            </a:br>
            <a:r>
              <a:rPr lang="en-US" sz="1100" dirty="0"/>
              <a:t>            &lt;path-permission /&gt;</a:t>
            </a:r>
            <a:br>
              <a:rPr lang="en-US" sz="1100" dirty="0"/>
            </a:br>
            <a:r>
              <a:rPr lang="en-US" sz="1100" dirty="0"/>
              <a:t>        &lt;/provider&gt;</a:t>
            </a:r>
            <a:br>
              <a:rPr lang="en-US" sz="1100" dirty="0"/>
            </a:br>
            <a:br>
              <a:rPr lang="en-US" sz="1100" dirty="0"/>
            </a:br>
            <a:r>
              <a:rPr lang="en-US" sz="1100" dirty="0"/>
              <a:t>        &lt;uses-library /&gt;</a:t>
            </a:r>
            <a:br>
              <a:rPr lang="en-US" sz="1100" dirty="0"/>
            </a:br>
            <a:br>
              <a:rPr lang="en-US" sz="1100" dirty="0"/>
            </a:br>
            <a:r>
              <a:rPr lang="en-US" sz="1100" dirty="0"/>
              <a:t>    &lt;/application&gt;</a:t>
            </a:r>
            <a:br>
              <a:rPr lang="en-US" sz="1100" dirty="0"/>
            </a:br>
            <a:br>
              <a:rPr lang="en-US" sz="1100" dirty="0"/>
            </a:br>
            <a:r>
              <a:rPr lang="en-US" sz="1100" dirty="0"/>
              <a:t>&lt;/manifest&gt;</a:t>
            </a:r>
            <a:endParaRPr lang="en-US" sz="4400" dirty="0"/>
          </a:p>
        </p:txBody>
      </p:sp>
      <p:sp>
        <p:nvSpPr>
          <p:cNvPr id="4" name="Date Placeholder 3"/>
          <p:cNvSpPr>
            <a:spLocks noGrp="1"/>
          </p:cNvSpPr>
          <p:nvPr>
            <p:ph type="dt" sz="half" idx="10"/>
          </p:nvPr>
        </p:nvSpPr>
        <p:spPr/>
        <p:txBody>
          <a:bodyPr/>
          <a:lstStyle/>
          <a:p>
            <a:pPr>
              <a:defRPr/>
            </a:pPr>
            <a:r>
              <a:rPr lang="en-US">
                <a:solidFill>
                  <a:prstClr val="black">
                    <a:tint val="75000"/>
                  </a:prstClr>
                </a:solidFill>
              </a:rPr>
              <a:t>21.04.2016</a:t>
            </a: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solidFill>
                  <a:prstClr val="black">
                    <a:tint val="75000"/>
                  </a:prstClr>
                </a:solidFill>
              </a:rPr>
              <a:pPr>
                <a:defRPr/>
              </a:pPr>
              <a:t>10</a:t>
            </a:fld>
            <a:endParaRPr lang="en-US">
              <a:solidFill>
                <a:prstClr val="black">
                  <a:tint val="75000"/>
                </a:prst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37890" name="Content Placeholder 4" descr="Android-Activity-Lifecycle.png"/>
          <p:cNvPicPr>
            <a:picLocks noGrp="1" noChangeAspect="1"/>
          </p:cNvPicPr>
          <p:nvPr>
            <p:ph idx="1"/>
          </p:nvPr>
        </p:nvPicPr>
        <p:blipFill>
          <a:blip r:embed="rId2" cstate="print"/>
          <a:srcRect/>
          <a:stretch>
            <a:fillRect/>
          </a:stretch>
        </p:blipFill>
        <p:spPr>
          <a:xfrm>
            <a:off x="0" y="0"/>
            <a:ext cx="4505325" cy="5795963"/>
          </a:xfrm>
        </p:spPr>
      </p:pic>
      <p:sp>
        <p:nvSpPr>
          <p:cNvPr id="4" name="Slide Number Placeholder 3"/>
          <p:cNvSpPr>
            <a:spLocks noGrp="1"/>
          </p:cNvSpPr>
          <p:nvPr>
            <p:ph type="sldNum" sz="quarter" idx="12"/>
          </p:nvPr>
        </p:nvSpPr>
        <p:spPr/>
        <p:txBody>
          <a:bodyPr/>
          <a:lstStyle/>
          <a:p>
            <a:pPr>
              <a:defRPr/>
            </a:pPr>
            <a:fld id="{272D6F34-1B2B-4769-A871-F2FF9C656904}" type="slidenum">
              <a:rPr lang="en-US">
                <a:solidFill>
                  <a:prstClr val="black">
                    <a:tint val="75000"/>
                  </a:prstClr>
                </a:solidFill>
              </a:rPr>
              <a:pPr>
                <a:defRPr/>
              </a:pPr>
              <a:t>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Date Placeholder 5"/>
          <p:cNvSpPr>
            <a:spLocks noGrp="1"/>
          </p:cNvSpPr>
          <p:nvPr>
            <p:ph type="dt" sz="quarter" idx="10"/>
          </p:nvPr>
        </p:nvSpPr>
        <p:spPr/>
        <p:txBody>
          <a:bodyPr/>
          <a:lstStyle/>
          <a:p>
            <a:pPr>
              <a:defRPr/>
            </a:pPr>
            <a:r>
              <a:rPr lang="en-US">
                <a:solidFill>
                  <a:prstClr val="black">
                    <a:tint val="75000"/>
                  </a:prstClr>
                </a:solidFill>
              </a:rPr>
              <a:t>21.04.2016</a:t>
            </a:r>
          </a:p>
        </p:txBody>
      </p:sp>
      <p:pic>
        <p:nvPicPr>
          <p:cNvPr id="37894" name="Picture 3" descr="D:\SPBSTU\Android\basic-lifecycle.png"/>
          <p:cNvPicPr>
            <a:picLocks noChangeAspect="1" noChangeArrowheads="1"/>
          </p:cNvPicPr>
          <p:nvPr/>
        </p:nvPicPr>
        <p:blipFill>
          <a:blip r:embed="rId3" cstate="print"/>
          <a:srcRect/>
          <a:stretch>
            <a:fillRect/>
          </a:stretch>
        </p:blipFill>
        <p:spPr bwMode="auto">
          <a:xfrm>
            <a:off x="2843213" y="3357563"/>
            <a:ext cx="6003925" cy="2674937"/>
          </a:xfrm>
          <a:prstGeom prst="rect">
            <a:avLst/>
          </a:prstGeom>
          <a:noFill/>
          <a:ln w="9525">
            <a:noFill/>
            <a:miter lim="800000"/>
            <a:headEnd/>
            <a:tailEnd/>
          </a:ln>
        </p:spPr>
      </p:pic>
      <p:sp>
        <p:nvSpPr>
          <p:cNvPr id="37895" name="Title 7"/>
          <p:cNvSpPr>
            <a:spLocks noGrp="1"/>
          </p:cNvSpPr>
          <p:nvPr>
            <p:ph type="title"/>
          </p:nvPr>
        </p:nvSpPr>
        <p:spPr/>
        <p:txBody>
          <a:bodyPr/>
          <a:lstStyle/>
          <a:p>
            <a:pPr eaLnBrk="1" hangingPunct="1"/>
            <a:endParaRPr lang="en-US"/>
          </a:p>
        </p:txBody>
      </p:sp>
      <p:pic>
        <p:nvPicPr>
          <p:cNvPr id="37896" name="Content Placeholder 6" descr="basic-lifecycle-savestate.png"/>
          <p:cNvPicPr>
            <a:picLocks noChangeAspect="1"/>
          </p:cNvPicPr>
          <p:nvPr/>
        </p:nvPicPr>
        <p:blipFill>
          <a:blip r:embed="rId4" cstate="print"/>
          <a:srcRect/>
          <a:stretch>
            <a:fillRect/>
          </a:stretch>
        </p:blipFill>
        <p:spPr bwMode="auto">
          <a:xfrm>
            <a:off x="4211638" y="476250"/>
            <a:ext cx="4656137" cy="221456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 предыдущих лекциях...</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Foreground process</a:t>
            </a:r>
            <a:endParaRPr lang="ru-RU" dirty="0"/>
          </a:p>
          <a:p>
            <a:pPr marL="514350" indent="-514350">
              <a:buFont typeface="+mj-lt"/>
              <a:buAutoNum type="arabicPeriod"/>
            </a:pPr>
            <a:r>
              <a:rPr lang="en-US" dirty="0"/>
              <a:t>Visible process</a:t>
            </a:r>
            <a:endParaRPr lang="ru-RU" dirty="0"/>
          </a:p>
          <a:p>
            <a:pPr marL="514350" indent="-514350">
              <a:buFont typeface="+mj-lt"/>
              <a:buAutoNum type="arabicPeriod"/>
            </a:pPr>
            <a:r>
              <a:rPr lang="en-US" dirty="0"/>
              <a:t>Service process</a:t>
            </a:r>
            <a:endParaRPr lang="ru-RU" dirty="0"/>
          </a:p>
          <a:p>
            <a:pPr marL="514350" indent="-514350">
              <a:buFont typeface="+mj-lt"/>
              <a:buAutoNum type="arabicPeriod"/>
            </a:pPr>
            <a:r>
              <a:rPr lang="en-US" dirty="0"/>
              <a:t>Background process</a:t>
            </a:r>
            <a:endParaRPr lang="ru-RU" dirty="0"/>
          </a:p>
          <a:p>
            <a:pPr marL="514350" indent="-514350">
              <a:buFont typeface="+mj-lt"/>
              <a:buAutoNum type="arabicPeriod"/>
            </a:pPr>
            <a:r>
              <a:rPr lang="en-US" dirty="0"/>
              <a:t>Empty process</a:t>
            </a:r>
          </a:p>
        </p:txBody>
      </p:sp>
      <p:sp>
        <p:nvSpPr>
          <p:cNvPr id="4" name="Date Placeholder 3"/>
          <p:cNvSpPr>
            <a:spLocks noGrp="1"/>
          </p:cNvSpPr>
          <p:nvPr>
            <p:ph type="dt" sz="half" idx="10"/>
          </p:nvPr>
        </p:nvSpPr>
        <p:spPr/>
        <p:txBody>
          <a:bodyPr/>
          <a:lstStyle/>
          <a:p>
            <a:pPr>
              <a:defRPr/>
            </a:pPr>
            <a:r>
              <a:rPr lang="en-US">
                <a:solidFill>
                  <a:prstClr val="black">
                    <a:tint val="75000"/>
                  </a:prstClr>
                </a:solidFill>
              </a:rPr>
              <a:t>21.04.2016</a:t>
            </a: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12</a:t>
            </a:fld>
            <a:endParaRPr lang="en-US">
              <a:solidFill>
                <a:prstClr val="black">
                  <a:tint val="75000"/>
                </a:prst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 предыдущих лекциях...</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Do not block the UI thread</a:t>
            </a:r>
            <a:endParaRPr lang="ru-RU" dirty="0"/>
          </a:p>
          <a:p>
            <a:pPr marL="914400" lvl="1" indent="-514350"/>
            <a:r>
              <a:rPr lang="en-US" dirty="0"/>
              <a:t>"</a:t>
            </a:r>
            <a:r>
              <a:rPr lang="en-US" dirty="0">
                <a:hlinkClick r:id="rId2"/>
              </a:rPr>
              <a:t>application not responding</a:t>
            </a:r>
            <a:r>
              <a:rPr lang="en-US" dirty="0"/>
              <a:t>" (ANR) dialog</a:t>
            </a:r>
          </a:p>
          <a:p>
            <a:pPr marL="514350" indent="-514350">
              <a:buFont typeface="+mj-lt"/>
              <a:buAutoNum type="arabicPeriod"/>
            </a:pPr>
            <a:r>
              <a:rPr lang="en-US" dirty="0"/>
              <a:t>Do not access the Android UI toolkit from outside the UI thread</a:t>
            </a:r>
          </a:p>
        </p:txBody>
      </p:sp>
      <p:sp>
        <p:nvSpPr>
          <p:cNvPr id="4" name="Date Placeholder 3"/>
          <p:cNvSpPr>
            <a:spLocks noGrp="1"/>
          </p:cNvSpPr>
          <p:nvPr>
            <p:ph type="dt" sz="half" idx="10"/>
          </p:nvPr>
        </p:nvSpPr>
        <p:spPr/>
        <p:txBody>
          <a:bodyPr/>
          <a:lstStyle/>
          <a:p>
            <a:pPr>
              <a:defRPr/>
            </a:pPr>
            <a:r>
              <a:rPr lang="en-US">
                <a:solidFill>
                  <a:prstClr val="black">
                    <a:tint val="75000"/>
                  </a:prstClr>
                </a:solidFill>
              </a:rPr>
              <a:t>21.04.2016</a:t>
            </a: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13</a:t>
            </a:fld>
            <a:endParaRPr lang="en-US">
              <a:solidFill>
                <a:prstClr val="black">
                  <a:tint val="75000"/>
                </a:prstClr>
              </a:solidFill>
            </a:endParaRPr>
          </a:p>
        </p:txBody>
      </p:sp>
      <p:pic>
        <p:nvPicPr>
          <p:cNvPr id="7" name="Picture 2" descr="http://developer.android.com/images/anr.png"/>
          <p:cNvPicPr>
            <a:picLocks noChangeAspect="1" noChangeArrowheads="1"/>
          </p:cNvPicPr>
          <p:nvPr/>
        </p:nvPicPr>
        <p:blipFill>
          <a:blip r:embed="rId3" cstate="print"/>
          <a:srcRect l="11587" t="7294" r="11679" b="8820"/>
          <a:stretch>
            <a:fillRect/>
          </a:stretch>
        </p:blipFill>
        <p:spPr bwMode="auto">
          <a:xfrm>
            <a:off x="35496" y="4077072"/>
            <a:ext cx="3096344" cy="1656184"/>
          </a:xfrm>
          <a:prstGeom prst="rect">
            <a:avLst/>
          </a:prstGeom>
          <a:noFill/>
        </p:spPr>
      </p:pic>
      <p:pic>
        <p:nvPicPr>
          <p:cNvPr id="57349" name="Picture 5"/>
          <p:cNvPicPr>
            <a:picLocks noChangeAspect="1" noChangeArrowheads="1"/>
          </p:cNvPicPr>
          <p:nvPr/>
        </p:nvPicPr>
        <p:blipFill>
          <a:blip r:embed="rId4" cstate="print"/>
          <a:srcRect/>
          <a:stretch>
            <a:fillRect/>
          </a:stretch>
        </p:blipFill>
        <p:spPr bwMode="auto">
          <a:xfrm>
            <a:off x="3275856" y="4067620"/>
            <a:ext cx="5832648" cy="1665636"/>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 предыдущих лекциях...</a:t>
            </a:r>
            <a:endParaRPr lang="en-US" dirty="0"/>
          </a:p>
        </p:txBody>
      </p:sp>
      <p:sp>
        <p:nvSpPr>
          <p:cNvPr id="9" name="Text Placeholder 8"/>
          <p:cNvSpPr>
            <a:spLocks noGrp="1"/>
          </p:cNvSpPr>
          <p:nvPr>
            <p:ph type="body" idx="1"/>
          </p:nvPr>
        </p:nvSpPr>
        <p:spPr/>
        <p:txBody>
          <a:bodyPr/>
          <a:lstStyle/>
          <a:p>
            <a:r>
              <a:rPr lang="en-US" dirty="0"/>
              <a:t>Explicit Intent</a:t>
            </a:r>
          </a:p>
        </p:txBody>
      </p:sp>
      <p:sp>
        <p:nvSpPr>
          <p:cNvPr id="10" name="Content Placeholder 9"/>
          <p:cNvSpPr>
            <a:spLocks noGrp="1"/>
          </p:cNvSpPr>
          <p:nvPr>
            <p:ph sz="half" idx="2"/>
          </p:nvPr>
        </p:nvSpPr>
        <p:spPr/>
        <p:txBody>
          <a:bodyPr/>
          <a:lstStyle/>
          <a:p>
            <a:r>
              <a:rPr lang="en-US" dirty="0"/>
              <a:t>Component</a:t>
            </a:r>
          </a:p>
          <a:p>
            <a:pPr>
              <a:buNone/>
            </a:pPr>
            <a:endParaRPr lang="en-US" dirty="0"/>
          </a:p>
          <a:p>
            <a:endParaRPr lang="en-US" dirty="0"/>
          </a:p>
          <a:p>
            <a:endParaRPr lang="en-US" dirty="0"/>
          </a:p>
          <a:p>
            <a:r>
              <a:rPr lang="en-US" dirty="0"/>
              <a:t>Extras</a:t>
            </a:r>
            <a:endParaRPr lang="ru-RU" dirty="0"/>
          </a:p>
          <a:p>
            <a:r>
              <a:rPr lang="en-US" dirty="0"/>
              <a:t>Flags</a:t>
            </a:r>
          </a:p>
          <a:p>
            <a:pPr marL="342900" lvl="1" indent="-342900">
              <a:buFont typeface="Arial" charset="0"/>
              <a:buChar char="•"/>
            </a:pPr>
            <a:endParaRPr lang="ru-RU" dirty="0"/>
          </a:p>
          <a:p>
            <a:endParaRPr lang="en-US" dirty="0"/>
          </a:p>
        </p:txBody>
      </p:sp>
      <p:sp>
        <p:nvSpPr>
          <p:cNvPr id="11" name="Text Placeholder 10"/>
          <p:cNvSpPr>
            <a:spLocks noGrp="1"/>
          </p:cNvSpPr>
          <p:nvPr>
            <p:ph type="body" sz="quarter" idx="3"/>
          </p:nvPr>
        </p:nvSpPr>
        <p:spPr/>
        <p:txBody>
          <a:bodyPr/>
          <a:lstStyle/>
          <a:p>
            <a:r>
              <a:rPr lang="en-US" dirty="0"/>
              <a:t>Implicit intent</a:t>
            </a:r>
          </a:p>
        </p:txBody>
      </p:sp>
      <p:sp>
        <p:nvSpPr>
          <p:cNvPr id="12" name="Content Placeholder 11"/>
          <p:cNvSpPr>
            <a:spLocks noGrp="1"/>
          </p:cNvSpPr>
          <p:nvPr>
            <p:ph sz="quarter" idx="4"/>
          </p:nvPr>
        </p:nvSpPr>
        <p:spPr/>
        <p:txBody>
          <a:bodyPr/>
          <a:lstStyle/>
          <a:p>
            <a:r>
              <a:rPr lang="en-US" dirty="0"/>
              <a:t>Action</a:t>
            </a:r>
            <a:endParaRPr lang="ru-RU" dirty="0"/>
          </a:p>
          <a:p>
            <a:r>
              <a:rPr lang="en-US" dirty="0"/>
              <a:t>Data</a:t>
            </a:r>
            <a:endParaRPr lang="ru-RU" dirty="0"/>
          </a:p>
          <a:p>
            <a:r>
              <a:rPr lang="en-US" dirty="0"/>
              <a:t>Category</a:t>
            </a:r>
          </a:p>
          <a:p>
            <a:endParaRPr lang="en-US" dirty="0"/>
          </a:p>
          <a:p>
            <a:r>
              <a:rPr lang="en-US" dirty="0"/>
              <a:t>Extras</a:t>
            </a:r>
            <a:endParaRPr lang="ru-RU" dirty="0"/>
          </a:p>
          <a:p>
            <a:r>
              <a:rPr lang="en-US" dirty="0"/>
              <a:t>Flags</a:t>
            </a:r>
          </a:p>
          <a:p>
            <a:endParaRPr lang="en-US" dirty="0"/>
          </a:p>
        </p:txBody>
      </p:sp>
      <p:sp>
        <p:nvSpPr>
          <p:cNvPr id="4" name="Date Placeholder 3"/>
          <p:cNvSpPr>
            <a:spLocks noGrp="1"/>
          </p:cNvSpPr>
          <p:nvPr>
            <p:ph type="dt" sz="half" idx="10"/>
          </p:nvPr>
        </p:nvSpPr>
        <p:spPr/>
        <p:txBody>
          <a:bodyPr/>
          <a:lstStyle/>
          <a:p>
            <a:pPr>
              <a:defRPr/>
            </a:pPr>
            <a:r>
              <a:rPr lang="en-US">
                <a:solidFill>
                  <a:prstClr val="black">
                    <a:tint val="75000"/>
                  </a:prstClr>
                </a:solidFill>
              </a:rPr>
              <a:t>21.04.2016</a:t>
            </a: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F45BBBC6-597F-4216-A902-13F21A61EAB6}" type="slidenum">
              <a:rPr lang="en-US" smtClean="0">
                <a:solidFill>
                  <a:prstClr val="black">
                    <a:tint val="75000"/>
                  </a:prstClr>
                </a:solidFill>
              </a:rPr>
              <a:pPr>
                <a:defRPr/>
              </a:pPr>
              <a:t>14</a:t>
            </a:fld>
            <a:endParaRPr lang="en-US">
              <a:solidFill>
                <a:prstClr val="black">
                  <a:tint val="75000"/>
                </a:prst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and Back Stack</a:t>
            </a:r>
            <a:br>
              <a:rPr lang="en-US" dirty="0"/>
            </a:b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Overview screen</a:t>
            </a:r>
          </a:p>
        </p:txBody>
      </p:sp>
      <p:pic>
        <p:nvPicPr>
          <p:cNvPr id="1026" name="Picture 2" descr="http://developer.android.com/images/components/recents.png"/>
          <p:cNvPicPr>
            <a:picLocks noGrp="1" noChangeAspect="1" noChangeArrowheads="1"/>
          </p:cNvPicPr>
          <p:nvPr>
            <p:ph idx="1"/>
          </p:nvPr>
        </p:nvPicPr>
        <p:blipFill>
          <a:blip r:embed="rId2" cstate="print"/>
          <a:stretch>
            <a:fillRect/>
          </a:stretch>
        </p:blipFill>
        <p:spPr bwMode="auto">
          <a:xfrm>
            <a:off x="3298163" y="1600200"/>
            <a:ext cx="2547673" cy="4525963"/>
          </a:xfrm>
          <a:prstGeom prst="rect">
            <a:avLst/>
          </a:prstGeom>
          <a:noFill/>
        </p:spPr>
      </p:pic>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Overview screen</a:t>
            </a:r>
          </a:p>
        </p:txBody>
      </p:sp>
      <p:pic>
        <p:nvPicPr>
          <p:cNvPr id="1026" name="Picture 2" descr="http://developer.android.com/images/components/recents.png"/>
          <p:cNvPicPr>
            <a:picLocks noGrp="1" noChangeAspect="1" noChangeArrowheads="1"/>
          </p:cNvPicPr>
          <p:nvPr>
            <p:ph sz="half" idx="1"/>
          </p:nvPr>
        </p:nvPicPr>
        <p:blipFill>
          <a:blip r:embed="rId2" cstate="print"/>
          <a:stretch>
            <a:fillRect/>
          </a:stretch>
        </p:blipFill>
        <p:spPr bwMode="auto">
          <a:xfrm>
            <a:off x="1202663" y="1600200"/>
            <a:ext cx="2547673" cy="4525963"/>
          </a:xfrm>
          <a:prstGeom prst="rect">
            <a:avLst/>
          </a:prstGeom>
          <a:noFill/>
        </p:spPr>
      </p:pic>
      <p:sp>
        <p:nvSpPr>
          <p:cNvPr id="10" name="Content Placeholder 9"/>
          <p:cNvSpPr>
            <a:spLocks noGrp="1"/>
          </p:cNvSpPr>
          <p:nvPr>
            <p:ph sz="half" idx="2"/>
          </p:nvPr>
        </p:nvSpPr>
        <p:spPr/>
        <p:txBody>
          <a:bodyPr/>
          <a:lstStyle/>
          <a:p>
            <a:r>
              <a:rPr lang="en-US" dirty="0"/>
              <a:t>Task – </a:t>
            </a:r>
            <a:r>
              <a:rPr lang="ru-RU" dirty="0"/>
              <a:t>это набор </a:t>
            </a:r>
            <a:r>
              <a:rPr lang="en-US" dirty="0"/>
              <a:t>Activities</a:t>
            </a:r>
            <a:r>
              <a:rPr lang="ru-RU" dirty="0"/>
              <a:t>, с которыми пользователь взаимодействует для выполнения задачи.</a:t>
            </a:r>
            <a:r>
              <a:rPr lang="en-US" dirty="0"/>
              <a:t> Activities </a:t>
            </a:r>
            <a:r>
              <a:rPr lang="ru-RU" dirty="0"/>
              <a:t>организуют стек </a:t>
            </a:r>
            <a:r>
              <a:rPr lang="en-US" dirty="0"/>
              <a:t>(</a:t>
            </a:r>
            <a:r>
              <a:rPr lang="en-US" i="1" dirty="0"/>
              <a:t>back stack</a:t>
            </a:r>
            <a:r>
              <a:rPr lang="en-US" dirty="0"/>
              <a:t>), </a:t>
            </a:r>
            <a:r>
              <a:rPr lang="ru-RU" dirty="0"/>
              <a:t>порядок соответствует порядку запуска</a:t>
            </a:r>
            <a:r>
              <a:rPr lang="en-US" dirty="0"/>
              <a:t>.</a:t>
            </a:r>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stack</a:t>
            </a:r>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18</a:t>
            </a:fld>
            <a:endParaRPr lang="en-US"/>
          </a:p>
        </p:txBody>
      </p:sp>
      <p:pic>
        <p:nvPicPr>
          <p:cNvPr id="12" name="Picture 4" descr="http://developer.android.com/images/fundamentals/diagram_backstack.png"/>
          <p:cNvPicPr>
            <a:picLocks noGrp="1" noChangeAspect="1" noChangeArrowheads="1"/>
          </p:cNvPicPr>
          <p:nvPr>
            <p:ph idx="1"/>
          </p:nvPr>
        </p:nvPicPr>
        <p:blipFill>
          <a:blip r:embed="rId2" cstate="print"/>
          <a:srcRect/>
          <a:stretch>
            <a:fillRect/>
          </a:stretch>
        </p:blipFill>
        <p:spPr bwMode="auto">
          <a:xfrm>
            <a:off x="236276" y="2492897"/>
            <a:ext cx="8671448" cy="274057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a:t>
            </a:r>
          </a:p>
        </p:txBody>
      </p:sp>
      <p:pic>
        <p:nvPicPr>
          <p:cNvPr id="93186" name="Picture 2" descr="http://developer.android.com/images/fundamentals/diagram_multitasking.png"/>
          <p:cNvPicPr>
            <a:picLocks noGrp="1" noChangeAspect="1" noChangeArrowheads="1"/>
          </p:cNvPicPr>
          <p:nvPr>
            <p:ph idx="1"/>
          </p:nvPr>
        </p:nvPicPr>
        <p:blipFill>
          <a:blip r:embed="rId2" cstate="print"/>
          <a:stretch>
            <a:fillRect/>
          </a:stretch>
        </p:blipFill>
        <p:spPr bwMode="auto">
          <a:xfrm>
            <a:off x="1619671" y="2285766"/>
            <a:ext cx="5904658" cy="3154832"/>
          </a:xfrm>
          <a:prstGeom prst="rect">
            <a:avLst/>
          </a:prstGeom>
          <a:noFill/>
        </p:spPr>
      </p:pic>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endParaRPr lang="en-US"/>
          </a:p>
        </p:txBody>
      </p:sp>
      <p:sp>
        <p:nvSpPr>
          <p:cNvPr id="4" name="Date Placeholder 3"/>
          <p:cNvSpPr>
            <a:spLocks noGrp="1"/>
          </p:cNvSpPr>
          <p:nvPr>
            <p:ph type="dt" sz="quarter" idx="10"/>
          </p:nvPr>
        </p:nvSpPr>
        <p:spPr/>
        <p:txBody>
          <a:bodyPr/>
          <a:lstStyle/>
          <a:p>
            <a:pPr>
              <a:defRPr/>
            </a:pPr>
            <a:r>
              <a:rPr lang="en-US">
                <a:solidFill>
                  <a:prstClr val="black">
                    <a:tint val="75000"/>
                  </a:prstClr>
                </a:solidFill>
              </a:rPr>
              <a:t>21.04.2016</a:t>
            </a: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B041CE3A-8FE6-4CA7-A195-06B34B4A03B9}" type="slidenum">
              <a:rPr lang="en-US" smtClean="0">
                <a:solidFill>
                  <a:prstClr val="black">
                    <a:tint val="75000"/>
                  </a:prstClr>
                </a:solidFill>
              </a:rPr>
              <a:pPr>
                <a:defRPr/>
              </a:pPr>
              <a:t>2</a:t>
            </a:fld>
            <a:endParaRPr lang="en-US">
              <a:solidFill>
                <a:prstClr val="black">
                  <a:tint val="75000"/>
                </a:prstClr>
              </a:solidFill>
            </a:endParaRPr>
          </a:p>
        </p:txBody>
      </p:sp>
      <p:pic>
        <p:nvPicPr>
          <p:cNvPr id="3078" name="Picture 2"/>
          <p:cNvPicPr>
            <a:picLocks noGrp="1" noChangeAspect="1" noChangeArrowheads="1"/>
          </p:cNvPicPr>
          <p:nvPr>
            <p:ph idx="1"/>
          </p:nvPr>
        </p:nvPicPr>
        <p:blipFill>
          <a:blip r:embed="rId2" cstate="print"/>
          <a:srcRect/>
          <a:stretch>
            <a:fillRect/>
          </a:stretch>
        </p:blipFill>
        <p:spPr>
          <a:xfrm>
            <a:off x="323850" y="-17463"/>
            <a:ext cx="8532813" cy="6831013"/>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stack</a:t>
            </a:r>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20</a:t>
            </a:fld>
            <a:endParaRPr lang="en-US"/>
          </a:p>
        </p:txBody>
      </p:sp>
      <p:pic>
        <p:nvPicPr>
          <p:cNvPr id="95234" name="Picture 2" descr="http://developer.android.com/images/fundamentals/diagram_multiple_instances.png"/>
          <p:cNvPicPr>
            <a:picLocks noGrp="1" noChangeAspect="1" noChangeArrowheads="1"/>
          </p:cNvPicPr>
          <p:nvPr>
            <p:ph idx="1"/>
          </p:nvPr>
        </p:nvPicPr>
        <p:blipFill>
          <a:blip r:embed="rId2" cstate="print"/>
          <a:srcRect/>
          <a:stretch>
            <a:fillRect/>
          </a:stretch>
        </p:blipFill>
        <p:spPr bwMode="auto">
          <a:xfrm>
            <a:off x="2483767" y="1887001"/>
            <a:ext cx="4176466" cy="395236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Управление </a:t>
            </a:r>
            <a:r>
              <a:rPr lang="en-US" dirty="0"/>
              <a:t>Task’</a:t>
            </a:r>
            <a:r>
              <a:rPr lang="ru-RU" dirty="0"/>
              <a:t>ами</a:t>
            </a:r>
            <a:endParaRPr lang="en-US" dirty="0"/>
          </a:p>
        </p:txBody>
      </p:sp>
      <p:sp>
        <p:nvSpPr>
          <p:cNvPr id="8" name="Text Placeholder 7"/>
          <p:cNvSpPr>
            <a:spLocks noGrp="1"/>
          </p:cNvSpPr>
          <p:nvPr>
            <p:ph type="body" idx="1"/>
          </p:nvPr>
        </p:nvSpPr>
        <p:spPr/>
        <p:txBody>
          <a:bodyPr/>
          <a:lstStyle/>
          <a:p>
            <a:r>
              <a:rPr lang="ru-RU" dirty="0"/>
              <a:t>Атрибуты </a:t>
            </a:r>
            <a:r>
              <a:rPr lang="en-US" dirty="0">
                <a:hlinkClick r:id="rId2"/>
              </a:rPr>
              <a:t>&lt;activity&gt;</a:t>
            </a:r>
            <a:r>
              <a:rPr lang="ru-RU" dirty="0"/>
              <a:t> в </a:t>
            </a:r>
            <a:r>
              <a:rPr lang="en-US" dirty="0" err="1"/>
              <a:t>AndroidManifest</a:t>
            </a:r>
            <a:endParaRPr lang="en-US" dirty="0"/>
          </a:p>
        </p:txBody>
      </p:sp>
      <p:sp>
        <p:nvSpPr>
          <p:cNvPr id="3" name="Content Placeholder 2"/>
          <p:cNvSpPr>
            <a:spLocks noGrp="1"/>
          </p:cNvSpPr>
          <p:nvPr>
            <p:ph sz="half" idx="2"/>
          </p:nvPr>
        </p:nvSpPr>
        <p:spPr/>
        <p:txBody>
          <a:bodyPr/>
          <a:lstStyle/>
          <a:p>
            <a:r>
              <a:rPr lang="en-US" dirty="0" err="1">
                <a:hlinkClick r:id="rId2"/>
              </a:rPr>
              <a:t>taskAffinity</a:t>
            </a:r>
            <a:endParaRPr lang="en-US" dirty="0"/>
          </a:p>
          <a:p>
            <a:r>
              <a:rPr lang="en-US" dirty="0" err="1">
                <a:hlinkClick r:id="rId2"/>
              </a:rPr>
              <a:t>launchMode</a:t>
            </a:r>
            <a:endParaRPr lang="en-US" dirty="0"/>
          </a:p>
          <a:p>
            <a:r>
              <a:rPr lang="en-US" dirty="0" err="1">
                <a:hlinkClick r:id="rId2"/>
              </a:rPr>
              <a:t>allowTaskReparenting</a:t>
            </a:r>
            <a:endParaRPr lang="en-US" dirty="0"/>
          </a:p>
          <a:p>
            <a:r>
              <a:rPr lang="en-US" dirty="0" err="1">
                <a:hlinkClick r:id="rId2"/>
              </a:rPr>
              <a:t>clearTaskOnLaunch</a:t>
            </a:r>
            <a:endParaRPr lang="en-US" dirty="0"/>
          </a:p>
          <a:p>
            <a:r>
              <a:rPr lang="en-US" dirty="0" err="1">
                <a:hlinkClick r:id="rId2"/>
              </a:rPr>
              <a:t>alwaysRetainTaskState</a:t>
            </a:r>
            <a:endParaRPr lang="en-US" dirty="0"/>
          </a:p>
          <a:p>
            <a:r>
              <a:rPr lang="en-US" dirty="0" err="1">
                <a:hlinkClick r:id="rId2"/>
              </a:rPr>
              <a:t>finishOnTaskLaunch</a:t>
            </a:r>
            <a:endParaRPr lang="en-US" dirty="0"/>
          </a:p>
          <a:p>
            <a:endParaRPr lang="en-US" dirty="0"/>
          </a:p>
        </p:txBody>
      </p:sp>
      <p:sp>
        <p:nvSpPr>
          <p:cNvPr id="9" name="Text Placeholder 8"/>
          <p:cNvSpPr>
            <a:spLocks noGrp="1"/>
          </p:cNvSpPr>
          <p:nvPr>
            <p:ph type="body" sz="quarter" idx="3"/>
          </p:nvPr>
        </p:nvSpPr>
        <p:spPr/>
        <p:txBody>
          <a:bodyPr/>
          <a:lstStyle/>
          <a:p>
            <a:r>
              <a:rPr lang="ru-RU" u="sng" dirty="0"/>
              <a:t>Флаги в </a:t>
            </a:r>
            <a:r>
              <a:rPr lang="en-US" u="sng" dirty="0"/>
              <a:t>Intent</a:t>
            </a:r>
            <a:endParaRPr lang="ru-RU" u="sng" dirty="0"/>
          </a:p>
        </p:txBody>
      </p:sp>
      <p:sp>
        <p:nvSpPr>
          <p:cNvPr id="10" name="Content Placeholder 9"/>
          <p:cNvSpPr>
            <a:spLocks noGrp="1"/>
          </p:cNvSpPr>
          <p:nvPr>
            <p:ph sz="quarter" idx="4"/>
          </p:nvPr>
        </p:nvSpPr>
        <p:spPr>
          <a:xfrm>
            <a:off x="4572001" y="2174875"/>
            <a:ext cx="4114800" cy="3951288"/>
          </a:xfrm>
        </p:spPr>
        <p:txBody>
          <a:bodyPr/>
          <a:lstStyle/>
          <a:p>
            <a:r>
              <a:rPr lang="en-US" dirty="0">
                <a:hlinkClick r:id="rId3"/>
              </a:rPr>
              <a:t>FLAG_ACTIVITY_NEW_TASK</a:t>
            </a:r>
            <a:endParaRPr lang="en-US" dirty="0"/>
          </a:p>
          <a:p>
            <a:r>
              <a:rPr lang="en-US" dirty="0">
                <a:hlinkClick r:id="rId3"/>
              </a:rPr>
              <a:t>FLAG_ACTIVITY_CLEAR_TOP</a:t>
            </a:r>
            <a:endParaRPr lang="en-US" dirty="0"/>
          </a:p>
          <a:p>
            <a:r>
              <a:rPr lang="en-US" dirty="0">
                <a:hlinkClick r:id="rId3"/>
              </a:rPr>
              <a:t>FLAG_ACTIVITY_SINGLE_TOP</a:t>
            </a:r>
            <a:endParaRPr lang="en-US" dirty="0"/>
          </a:p>
          <a:p>
            <a:endParaRPr lang="en-US" dirty="0"/>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launchMode</a:t>
            </a:r>
            <a:endParaRPr lang="en-US" dirty="0"/>
          </a:p>
        </p:txBody>
      </p:sp>
      <p:sp>
        <p:nvSpPr>
          <p:cNvPr id="3" name="Content Placeholder 2"/>
          <p:cNvSpPr>
            <a:spLocks noGrp="1"/>
          </p:cNvSpPr>
          <p:nvPr>
            <p:ph idx="1"/>
          </p:nvPr>
        </p:nvSpPr>
        <p:spPr/>
        <p:txBody>
          <a:bodyPr/>
          <a:lstStyle/>
          <a:p>
            <a:r>
              <a:rPr lang="en-US" dirty="0"/>
              <a:t>"standard" (</a:t>
            </a:r>
            <a:r>
              <a:rPr lang="ru-RU"/>
              <a:t>по умолчанию</a:t>
            </a:r>
            <a:r>
              <a:rPr lang="en-US" dirty="0"/>
              <a:t>)</a:t>
            </a:r>
          </a:p>
          <a:p>
            <a:pPr lvl="1"/>
            <a:r>
              <a:rPr lang="ru-RU" dirty="0"/>
              <a:t>Создать новую </a:t>
            </a:r>
            <a:r>
              <a:rPr lang="en-US" dirty="0"/>
              <a:t>Activity (</a:t>
            </a:r>
            <a:r>
              <a:rPr lang="ru-RU" u="sng" dirty="0"/>
              <a:t>всегда</a:t>
            </a:r>
            <a:r>
              <a:rPr lang="ru-RU" dirty="0"/>
              <a:t>)</a:t>
            </a:r>
            <a:r>
              <a:rPr lang="en-US" dirty="0"/>
              <a:t>.</a:t>
            </a:r>
          </a:p>
          <a:p>
            <a:pPr lvl="1"/>
            <a:r>
              <a:rPr lang="ru-RU" dirty="0"/>
              <a:t>Отношение </a:t>
            </a:r>
            <a:r>
              <a:rPr lang="en-US" dirty="0"/>
              <a:t>Task-Activity=Many-to-Many</a:t>
            </a:r>
            <a:endParaRPr lang="ru-RU" dirty="0"/>
          </a:p>
          <a:p>
            <a:r>
              <a:rPr lang="en-US" dirty="0"/>
              <a:t>"</a:t>
            </a:r>
            <a:r>
              <a:rPr lang="en-US" dirty="0" err="1"/>
              <a:t>singleTop</a:t>
            </a:r>
            <a:r>
              <a:rPr lang="en-US" dirty="0"/>
              <a:t>" (=</a:t>
            </a:r>
            <a:r>
              <a:rPr lang="en-US" dirty="0">
                <a:hlinkClick r:id="rId2"/>
              </a:rPr>
              <a:t> FLAG_ACTIVITY_SINGLE_TOP</a:t>
            </a:r>
            <a:r>
              <a:rPr lang="en-US" dirty="0"/>
              <a:t>)</a:t>
            </a:r>
            <a:endParaRPr lang="ru-RU" dirty="0"/>
          </a:p>
          <a:p>
            <a:pPr lvl="1"/>
            <a:r>
              <a:rPr lang="ru-RU" dirty="0"/>
              <a:t>Создать новую </a:t>
            </a:r>
            <a:r>
              <a:rPr lang="en-US" dirty="0"/>
              <a:t>Activity</a:t>
            </a:r>
            <a:r>
              <a:rPr lang="ru-RU" dirty="0"/>
              <a:t>, только если такая активити уже не на вершине стека. В противном случае вызвать </a:t>
            </a:r>
            <a:r>
              <a:rPr lang="en-US" dirty="0" err="1">
                <a:hlinkClick r:id="rId3"/>
              </a:rPr>
              <a:t>onNewIntent</a:t>
            </a:r>
            <a:r>
              <a:rPr lang="en-US" dirty="0">
                <a:hlinkClick r:id="rId3"/>
              </a:rPr>
              <a:t>()</a:t>
            </a:r>
            <a:r>
              <a:rPr lang="ru-RU" dirty="0"/>
              <a:t>.</a:t>
            </a:r>
          </a:p>
          <a:p>
            <a:pPr lvl="1"/>
            <a:r>
              <a:rPr lang="ru-RU" dirty="0"/>
              <a:t>Отношение </a:t>
            </a:r>
            <a:r>
              <a:rPr lang="en-US" dirty="0"/>
              <a:t>Task-Activity=Many-to-Many</a:t>
            </a:r>
            <a:endParaRPr lang="ru-RU" dirty="0"/>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launchMode</a:t>
            </a:r>
            <a:endParaRPr lang="en-US" dirty="0"/>
          </a:p>
        </p:txBody>
      </p:sp>
      <p:sp>
        <p:nvSpPr>
          <p:cNvPr id="3" name="Content Placeholder 2"/>
          <p:cNvSpPr>
            <a:spLocks noGrp="1"/>
          </p:cNvSpPr>
          <p:nvPr>
            <p:ph idx="1"/>
          </p:nvPr>
        </p:nvSpPr>
        <p:spPr/>
        <p:txBody>
          <a:bodyPr/>
          <a:lstStyle/>
          <a:p>
            <a:r>
              <a:rPr lang="en-US" dirty="0"/>
              <a:t>"</a:t>
            </a:r>
            <a:r>
              <a:rPr lang="en-US" dirty="0" err="1"/>
              <a:t>singleTask</a:t>
            </a:r>
            <a:r>
              <a:rPr lang="en-US" dirty="0"/>
              <a:t>“ (=</a:t>
            </a:r>
            <a:r>
              <a:rPr lang="en-US" dirty="0">
                <a:hlinkClick r:id="rId2"/>
              </a:rPr>
              <a:t> FLAG_ACTIVITY_NEW_TASK</a:t>
            </a:r>
            <a:r>
              <a:rPr lang="en-US" dirty="0"/>
              <a:t>)</a:t>
            </a:r>
          </a:p>
          <a:p>
            <a:pPr lvl="1"/>
            <a:r>
              <a:rPr lang="ru-RU" dirty="0"/>
              <a:t>Создать </a:t>
            </a:r>
            <a:r>
              <a:rPr lang="en-US" dirty="0"/>
              <a:t>Activity</a:t>
            </a:r>
            <a:r>
              <a:rPr lang="ru-RU" dirty="0"/>
              <a:t> в отдельном </a:t>
            </a:r>
            <a:r>
              <a:rPr lang="en-US" dirty="0"/>
              <a:t>task</a:t>
            </a:r>
            <a:r>
              <a:rPr lang="ru-RU" dirty="0"/>
              <a:t>, либо открыть существующую </a:t>
            </a:r>
            <a:r>
              <a:rPr lang="en-US" dirty="0"/>
              <a:t>Activity (</a:t>
            </a:r>
            <a:r>
              <a:rPr lang="en-US" dirty="0" err="1">
                <a:hlinkClick r:id="rId3"/>
              </a:rPr>
              <a:t>onNewIntent</a:t>
            </a:r>
            <a:r>
              <a:rPr lang="en-US" dirty="0">
                <a:hlinkClick r:id="rId3"/>
              </a:rPr>
              <a:t>()</a:t>
            </a:r>
            <a:r>
              <a:rPr lang="en-US" dirty="0"/>
              <a:t>).</a:t>
            </a:r>
          </a:p>
          <a:p>
            <a:pPr lvl="1"/>
            <a:r>
              <a:rPr lang="en-US" dirty="0"/>
              <a:t>Activity </a:t>
            </a:r>
            <a:r>
              <a:rPr lang="ru-RU" dirty="0"/>
              <a:t>существует в единственном экземпляре</a:t>
            </a:r>
            <a:endParaRPr lang="en-US" dirty="0"/>
          </a:p>
          <a:p>
            <a:pPr lvl="1"/>
            <a:endParaRPr lang="ru-RU" dirty="0"/>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23</a:t>
            </a:fld>
            <a:endParaRPr lang="en-US"/>
          </a:p>
        </p:txBody>
      </p:sp>
      <p:pic>
        <p:nvPicPr>
          <p:cNvPr id="96258" name="Picture 2" descr="http://developer.android.com/images/fundamentals/diagram_backstack_singletask_multiactivity.png"/>
          <p:cNvPicPr>
            <a:picLocks noChangeAspect="1" noChangeArrowheads="1"/>
          </p:cNvPicPr>
          <p:nvPr/>
        </p:nvPicPr>
        <p:blipFill>
          <a:blip r:embed="rId4" cstate="print"/>
          <a:srcRect/>
          <a:stretch>
            <a:fillRect/>
          </a:stretch>
        </p:blipFill>
        <p:spPr bwMode="auto">
          <a:xfrm>
            <a:off x="1781522" y="3501008"/>
            <a:ext cx="5238750" cy="2943225"/>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launchMode</a:t>
            </a:r>
            <a:endParaRPr lang="en-US" dirty="0"/>
          </a:p>
        </p:txBody>
      </p:sp>
      <p:sp>
        <p:nvSpPr>
          <p:cNvPr id="3" name="Content Placeholder 2"/>
          <p:cNvSpPr>
            <a:spLocks noGrp="1"/>
          </p:cNvSpPr>
          <p:nvPr>
            <p:ph idx="1"/>
          </p:nvPr>
        </p:nvSpPr>
        <p:spPr/>
        <p:txBody>
          <a:bodyPr/>
          <a:lstStyle/>
          <a:p>
            <a:r>
              <a:rPr lang="en-US" dirty="0"/>
              <a:t>"</a:t>
            </a:r>
            <a:r>
              <a:rPr lang="en-US" dirty="0" err="1"/>
              <a:t>singleInstance</a:t>
            </a:r>
            <a:r>
              <a:rPr lang="en-US" dirty="0"/>
              <a:t>“</a:t>
            </a:r>
          </a:p>
          <a:p>
            <a:pPr lvl="1"/>
            <a:r>
              <a:rPr lang="ru-RU" dirty="0"/>
              <a:t>То же, что </a:t>
            </a:r>
            <a:r>
              <a:rPr lang="en-US" dirty="0"/>
              <a:t>“</a:t>
            </a:r>
            <a:r>
              <a:rPr lang="en-US" dirty="0" err="1"/>
              <a:t>singleTask</a:t>
            </a:r>
            <a:r>
              <a:rPr lang="en-US" dirty="0"/>
              <a:t>”</a:t>
            </a:r>
            <a:r>
              <a:rPr lang="ru-RU" dirty="0"/>
              <a:t>, но </a:t>
            </a:r>
            <a:r>
              <a:rPr lang="en-US" dirty="0"/>
              <a:t>Activity</a:t>
            </a:r>
            <a:r>
              <a:rPr lang="ru-RU" dirty="0"/>
              <a:t> является единственным элементом </a:t>
            </a:r>
            <a:r>
              <a:rPr lang="en-US" dirty="0"/>
              <a:t>back stack</a:t>
            </a:r>
            <a:r>
              <a:rPr lang="ru-RU" dirty="0"/>
              <a:t> (новые </a:t>
            </a:r>
            <a:r>
              <a:rPr lang="en-US" dirty="0"/>
              <a:t>activity </a:t>
            </a:r>
            <a:r>
              <a:rPr lang="ru-RU" dirty="0"/>
              <a:t>всегда запускаются в новом </a:t>
            </a:r>
            <a:r>
              <a:rPr lang="en-US" dirty="0"/>
              <a:t>Task)</a:t>
            </a:r>
          </a:p>
          <a:p>
            <a:pPr lvl="1"/>
            <a:r>
              <a:rPr lang="ru-RU" dirty="0"/>
              <a:t>Создать </a:t>
            </a:r>
            <a:r>
              <a:rPr lang="en-US" dirty="0"/>
              <a:t>Activity</a:t>
            </a:r>
            <a:r>
              <a:rPr lang="ru-RU" dirty="0"/>
              <a:t> в отдельном </a:t>
            </a:r>
            <a:r>
              <a:rPr lang="en-US" dirty="0"/>
              <a:t>task</a:t>
            </a:r>
            <a:r>
              <a:rPr lang="ru-RU" dirty="0"/>
              <a:t>, либо открыть существующую </a:t>
            </a:r>
            <a:r>
              <a:rPr lang="en-US" dirty="0"/>
              <a:t>Activity (</a:t>
            </a:r>
            <a:r>
              <a:rPr lang="en-US" dirty="0" err="1">
                <a:hlinkClick r:id="rId2"/>
              </a:rPr>
              <a:t>onNewIntent</a:t>
            </a:r>
            <a:r>
              <a:rPr lang="en-US" dirty="0">
                <a:hlinkClick r:id="rId2"/>
              </a:rPr>
              <a:t>()</a:t>
            </a:r>
            <a:r>
              <a:rPr lang="en-US" dirty="0"/>
              <a:t>).</a:t>
            </a:r>
          </a:p>
          <a:p>
            <a:pPr lvl="1"/>
            <a:r>
              <a:rPr lang="en-US" dirty="0"/>
              <a:t>Activity </a:t>
            </a:r>
            <a:r>
              <a:rPr lang="ru-RU" dirty="0"/>
              <a:t>существует в единственном экземпляре в собственном </a:t>
            </a:r>
            <a:r>
              <a:rPr lang="en-US" dirty="0"/>
              <a:t>Task</a:t>
            </a:r>
          </a:p>
          <a:p>
            <a:pPr lvl="1"/>
            <a:endParaRPr lang="ru-RU" dirty="0"/>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FLAG_ACTIVITY_CLEAR_TOP</a:t>
            </a:r>
            <a:endParaRPr lang="en-US" dirty="0"/>
          </a:p>
        </p:txBody>
      </p:sp>
      <p:sp>
        <p:nvSpPr>
          <p:cNvPr id="3" name="Content Placeholder 2"/>
          <p:cNvSpPr>
            <a:spLocks noGrp="1"/>
          </p:cNvSpPr>
          <p:nvPr>
            <p:ph idx="1"/>
          </p:nvPr>
        </p:nvSpPr>
        <p:spPr/>
        <p:txBody>
          <a:bodyPr/>
          <a:lstStyle/>
          <a:p>
            <a:r>
              <a:rPr lang="ru-RU" dirty="0"/>
              <a:t>Уничтожить все </a:t>
            </a:r>
            <a:r>
              <a:rPr lang="en-US" dirty="0"/>
              <a:t>Activity</a:t>
            </a:r>
            <a:r>
              <a:rPr lang="ru-RU" dirty="0"/>
              <a:t> сверху в стеке и вызвать </a:t>
            </a:r>
            <a:r>
              <a:rPr lang="en-US" dirty="0" err="1">
                <a:hlinkClick r:id="rId3"/>
              </a:rPr>
              <a:t>onNewIntent</a:t>
            </a:r>
            <a:r>
              <a:rPr lang="en-US" dirty="0">
                <a:hlinkClick r:id="rId3"/>
              </a:rPr>
              <a:t>()</a:t>
            </a:r>
            <a:endParaRPr lang="ru-RU" dirty="0"/>
          </a:p>
          <a:p>
            <a:r>
              <a:rPr lang="ru-RU" dirty="0"/>
              <a:t>Обычно используется с </a:t>
            </a:r>
            <a:r>
              <a:rPr lang="en-US" dirty="0"/>
              <a:t>FLAG_ACTIVITY_NEW_TASK</a:t>
            </a:r>
            <a:endParaRPr lang="ru-RU" dirty="0"/>
          </a:p>
          <a:p>
            <a:r>
              <a:rPr lang="ru-RU" dirty="0"/>
              <a:t>При использовании с </a:t>
            </a:r>
            <a:r>
              <a:rPr lang="en-US" dirty="0" err="1"/>
              <a:t>launchMode</a:t>
            </a:r>
            <a:r>
              <a:rPr lang="en-US" dirty="0"/>
              <a:t>=standard, </a:t>
            </a:r>
            <a:r>
              <a:rPr lang="ru-RU" dirty="0"/>
              <a:t>сама </a:t>
            </a:r>
            <a:r>
              <a:rPr lang="en-US" dirty="0"/>
              <a:t>Activity </a:t>
            </a:r>
            <a:r>
              <a:rPr lang="ru-RU" dirty="0"/>
              <a:t>тоже удаляется и создется новая.</a:t>
            </a:r>
          </a:p>
          <a:p>
            <a:pPr lvl="1"/>
            <a:r>
              <a:rPr lang="en-US" dirty="0" err="1"/>
              <a:t>launchMode</a:t>
            </a:r>
            <a:r>
              <a:rPr lang="en-US" dirty="0"/>
              <a:t>=standard</a:t>
            </a:r>
            <a:r>
              <a:rPr lang="ru-RU" dirty="0"/>
              <a:t> </a:t>
            </a:r>
            <a:r>
              <a:rPr lang="ru-RU" u="sng" dirty="0"/>
              <a:t>всегда</a:t>
            </a:r>
            <a:r>
              <a:rPr lang="ru-RU" dirty="0"/>
              <a:t> создает новую </a:t>
            </a:r>
            <a:r>
              <a:rPr lang="en-US" dirty="0"/>
              <a:t>Activity</a:t>
            </a:r>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AndroidManifest</a:t>
            </a:r>
            <a:br>
              <a:rPr lang="en-US" dirty="0"/>
            </a:br>
            <a:r>
              <a:rPr lang="en-US" dirty="0">
                <a:hlinkClick r:id="rId2"/>
              </a:rPr>
              <a:t> </a:t>
            </a:r>
            <a:r>
              <a:rPr lang="en-US" dirty="0" err="1">
                <a:hlinkClick r:id="rId2"/>
              </a:rPr>
              <a:t>taskAffinity</a:t>
            </a:r>
            <a:endParaRPr lang="en-US" dirty="0"/>
          </a:p>
        </p:txBody>
      </p:sp>
      <p:sp>
        <p:nvSpPr>
          <p:cNvPr id="3" name="Content Placeholder 2"/>
          <p:cNvSpPr>
            <a:spLocks noGrp="1"/>
          </p:cNvSpPr>
          <p:nvPr>
            <p:ph idx="1"/>
          </p:nvPr>
        </p:nvSpPr>
        <p:spPr/>
        <p:txBody>
          <a:bodyPr/>
          <a:lstStyle/>
          <a:p>
            <a:r>
              <a:rPr lang="ru-RU" dirty="0"/>
              <a:t>Просто строка</a:t>
            </a:r>
            <a:endParaRPr lang="en-US" dirty="0"/>
          </a:p>
          <a:p>
            <a:pPr lvl="1"/>
            <a:r>
              <a:rPr lang="ru-RU" dirty="0"/>
              <a:t>По умолчанию = </a:t>
            </a:r>
            <a:r>
              <a:rPr lang="en-US" dirty="0"/>
              <a:t>default package name</a:t>
            </a:r>
            <a:endParaRPr lang="ru-RU" dirty="0"/>
          </a:p>
          <a:p>
            <a:pPr lvl="2"/>
            <a:r>
              <a:rPr lang="ru-RU" dirty="0"/>
              <a:t>=</a:t>
            </a:r>
            <a:r>
              <a:rPr lang="en-US" dirty="0"/>
              <a:t>&gt; </a:t>
            </a:r>
            <a:r>
              <a:rPr lang="ru-RU" dirty="0"/>
              <a:t>Все </a:t>
            </a:r>
            <a:r>
              <a:rPr lang="en-US" dirty="0"/>
              <a:t>activity </a:t>
            </a:r>
            <a:r>
              <a:rPr lang="ru-RU" dirty="0"/>
              <a:t>в одном </a:t>
            </a:r>
            <a:r>
              <a:rPr lang="en-US" dirty="0" err="1"/>
              <a:t>taskAffinity</a:t>
            </a:r>
            <a:endParaRPr lang="ru-RU" dirty="0"/>
          </a:p>
          <a:p>
            <a:r>
              <a:rPr lang="ru-RU" dirty="0"/>
              <a:t>Имеет эффект в 2х случаях</a:t>
            </a:r>
          </a:p>
          <a:p>
            <a:pPr lvl="1"/>
            <a:r>
              <a:rPr lang="en-US" dirty="0"/>
              <a:t>Intent </a:t>
            </a:r>
            <a:r>
              <a:rPr lang="ru-RU" dirty="0"/>
              <a:t>содержит флаг</a:t>
            </a:r>
            <a:r>
              <a:rPr lang="en-US" dirty="0"/>
              <a:t> </a:t>
            </a:r>
            <a:r>
              <a:rPr lang="en-US" dirty="0">
                <a:hlinkClick r:id="rId3"/>
              </a:rPr>
              <a:t>FLAG_ACTIVITY_NEW_TASK</a:t>
            </a:r>
            <a:endParaRPr lang="ru-RU" dirty="0"/>
          </a:p>
          <a:p>
            <a:pPr lvl="2"/>
            <a:r>
              <a:rPr lang="ru-RU" dirty="0"/>
              <a:t>Определяет </a:t>
            </a:r>
            <a:r>
              <a:rPr lang="en-US" dirty="0"/>
              <a:t>Task</a:t>
            </a:r>
            <a:r>
              <a:rPr lang="ru-RU" dirty="0"/>
              <a:t> для новой </a:t>
            </a:r>
            <a:r>
              <a:rPr lang="en-US" dirty="0"/>
              <a:t>Activity</a:t>
            </a:r>
            <a:endParaRPr lang="ru-RU" dirty="0"/>
          </a:p>
          <a:p>
            <a:pPr lvl="1"/>
            <a:r>
              <a:rPr lang="en-US" dirty="0" err="1">
                <a:hlinkClick r:id="rId2"/>
              </a:rPr>
              <a:t>allowTaskReparenting</a:t>
            </a:r>
            <a:r>
              <a:rPr lang="en-US" dirty="0"/>
              <a:t> attribute set to "true“</a:t>
            </a:r>
          </a:p>
          <a:p>
            <a:pPr lvl="2"/>
            <a:r>
              <a:rPr lang="ru-RU" dirty="0"/>
              <a:t>Определяет </a:t>
            </a:r>
            <a:r>
              <a:rPr lang="en-US" dirty="0"/>
              <a:t>Task</a:t>
            </a:r>
            <a:r>
              <a:rPr lang="ru-RU" dirty="0"/>
              <a:t>, куда переместить </a:t>
            </a:r>
            <a:r>
              <a:rPr lang="en-US" dirty="0"/>
              <a:t>Activity</a:t>
            </a:r>
            <a:r>
              <a:rPr lang="ru-RU" dirty="0"/>
              <a:t>, когда </a:t>
            </a:r>
            <a:r>
              <a:rPr lang="en-US" dirty="0"/>
              <a:t>Task </a:t>
            </a:r>
            <a:r>
              <a:rPr lang="ru-RU" dirty="0"/>
              <a:t>становится активным</a:t>
            </a:r>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Очистка </a:t>
            </a:r>
            <a:r>
              <a:rPr lang="en-US" dirty="0"/>
              <a:t>back stack</a:t>
            </a:r>
            <a:br>
              <a:rPr lang="en-US" dirty="0"/>
            </a:br>
            <a:r>
              <a:rPr lang="ru-RU" dirty="0"/>
              <a:t>Атрибуты </a:t>
            </a:r>
            <a:r>
              <a:rPr lang="en-US" dirty="0" err="1"/>
              <a:t>AndroidManifest</a:t>
            </a:r>
            <a:endParaRPr lang="en-US" dirty="0"/>
          </a:p>
        </p:txBody>
      </p:sp>
      <p:sp>
        <p:nvSpPr>
          <p:cNvPr id="3" name="Content Placeholder 2"/>
          <p:cNvSpPr>
            <a:spLocks noGrp="1"/>
          </p:cNvSpPr>
          <p:nvPr>
            <p:ph idx="1"/>
          </p:nvPr>
        </p:nvSpPr>
        <p:spPr/>
        <p:txBody>
          <a:bodyPr/>
          <a:lstStyle/>
          <a:p>
            <a:r>
              <a:rPr lang="en-US" dirty="0" err="1">
                <a:hlinkClick r:id="rId2"/>
              </a:rPr>
              <a:t>alwaysRetainTaskState</a:t>
            </a:r>
            <a:endParaRPr lang="en-US" dirty="0"/>
          </a:p>
          <a:p>
            <a:pPr lvl="1"/>
            <a:r>
              <a:rPr lang="ru-RU" dirty="0"/>
              <a:t>Всегда сохранять стек (даже после длительного </a:t>
            </a:r>
            <a:r>
              <a:rPr lang="en-US" dirty="0"/>
              <a:t>background </a:t>
            </a:r>
            <a:r>
              <a:rPr lang="ru-RU" dirty="0"/>
              <a:t>состояния)</a:t>
            </a:r>
            <a:endParaRPr lang="en-US" dirty="0"/>
          </a:p>
          <a:p>
            <a:r>
              <a:rPr lang="en-US" dirty="0" err="1">
                <a:hlinkClick r:id="rId2"/>
              </a:rPr>
              <a:t>clearTaskOnLaunch</a:t>
            </a:r>
            <a:endParaRPr lang="en-US" dirty="0"/>
          </a:p>
          <a:p>
            <a:pPr lvl="1"/>
            <a:r>
              <a:rPr lang="ru-RU" dirty="0"/>
              <a:t>Если установлен для </a:t>
            </a:r>
            <a:r>
              <a:rPr lang="en-US" dirty="0"/>
              <a:t>root activity, </a:t>
            </a:r>
            <a:r>
              <a:rPr lang="ru-RU" dirty="0"/>
              <a:t>то всегда при переключении </a:t>
            </a:r>
            <a:r>
              <a:rPr lang="en-US" dirty="0"/>
              <a:t>Task </a:t>
            </a:r>
            <a:r>
              <a:rPr lang="ru-RU" dirty="0"/>
              <a:t>будем попадать в </a:t>
            </a:r>
            <a:r>
              <a:rPr lang="en-US" dirty="0"/>
              <a:t>root.</a:t>
            </a:r>
          </a:p>
          <a:p>
            <a:r>
              <a:rPr lang="en-US" dirty="0" err="1">
                <a:hlinkClick r:id="rId2"/>
              </a:rPr>
              <a:t>finishOnTaskLaunch</a:t>
            </a:r>
            <a:endParaRPr lang="en-US" dirty="0"/>
          </a:p>
          <a:p>
            <a:pPr lvl="1"/>
            <a:r>
              <a:rPr lang="ru-RU" dirty="0"/>
              <a:t>Завершить только эту </a:t>
            </a:r>
            <a:r>
              <a:rPr lang="en-US" dirty="0"/>
              <a:t>Activity</a:t>
            </a:r>
            <a:r>
              <a:rPr lang="ru-RU" dirty="0"/>
              <a:t> при переключении </a:t>
            </a:r>
            <a:r>
              <a:rPr lang="en-US" dirty="0"/>
              <a:t>Task</a:t>
            </a:r>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AndroidManifest</a:t>
            </a:r>
            <a:r>
              <a:rPr lang="en-US" dirty="0"/>
              <a:t> </a:t>
            </a:r>
            <a:r>
              <a:rPr lang="en-US" dirty="0" err="1"/>
              <a:t>vs</a:t>
            </a:r>
            <a:r>
              <a:rPr lang="en-US" dirty="0"/>
              <a:t> Intent </a:t>
            </a:r>
            <a:r>
              <a:rPr lang="en-US" dirty="0" err="1"/>
              <a:t>falgs</a:t>
            </a:r>
            <a:endParaRPr lang="en-US" dirty="0"/>
          </a:p>
        </p:txBody>
      </p:sp>
      <p:sp>
        <p:nvSpPr>
          <p:cNvPr id="3" name="Content Placeholder 2"/>
          <p:cNvSpPr>
            <a:spLocks noGrp="1"/>
          </p:cNvSpPr>
          <p:nvPr>
            <p:ph idx="1"/>
          </p:nvPr>
        </p:nvSpPr>
        <p:spPr/>
        <p:txBody>
          <a:bodyPr/>
          <a:lstStyle/>
          <a:p>
            <a:r>
              <a:rPr lang="ru-RU" dirty="0"/>
              <a:t>Флаги </a:t>
            </a:r>
            <a:r>
              <a:rPr lang="en-US" dirty="0"/>
              <a:t>Intent </a:t>
            </a:r>
            <a:r>
              <a:rPr lang="ru-RU" dirty="0"/>
              <a:t>имеют приоритет</a:t>
            </a:r>
            <a:endParaRPr lang="en-US" dirty="0"/>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Запуск первого </a:t>
            </a:r>
            <a:r>
              <a:rPr lang="en-US" dirty="0"/>
              <a:t>Task</a:t>
            </a:r>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29</a:t>
            </a:fld>
            <a:endParaRPr lang="en-US"/>
          </a:p>
        </p:txBody>
      </p:sp>
      <p:sp>
        <p:nvSpPr>
          <p:cNvPr id="1025" name="Rectangle 1"/>
          <p:cNvSpPr>
            <a:spLocks noChangeArrowheads="1"/>
          </p:cNvSpPr>
          <p:nvPr/>
        </p:nvSpPr>
        <p:spPr bwMode="auto">
          <a:xfrm>
            <a:off x="323528" y="2276872"/>
            <a:ext cx="8611332" cy="2099242"/>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88"/>
                </a:solidFill>
                <a:effectLst/>
                <a:latin typeface="Consolas" pitchFamily="49" charset="0"/>
                <a:cs typeface="Arial" pitchFamily="34" charset="0"/>
              </a:rPr>
              <a:t>&lt;activity</a:t>
            </a:r>
            <a:r>
              <a:rPr kumimoji="0" lang="en-US" b="0" i="0" u="none" strike="noStrike" cap="none" normalizeH="0" baseline="0" dirty="0">
                <a:ln>
                  <a:noFill/>
                </a:ln>
                <a:solidFill>
                  <a:srgbClr val="000000"/>
                </a:solidFill>
                <a:effectLst/>
                <a:latin typeface="Consolas" pitchFamily="49" charset="0"/>
                <a:cs typeface="Arial" pitchFamily="34" charset="0"/>
              </a:rPr>
              <a:t> ... </a:t>
            </a:r>
            <a:r>
              <a:rPr kumimoji="0" lang="en-US" b="0" i="0" u="none" strike="noStrike" cap="none" normalizeH="0" baseline="0" dirty="0">
                <a:ln>
                  <a:noFill/>
                </a:ln>
                <a:solidFill>
                  <a:srgbClr val="000088"/>
                </a:solidFill>
                <a:effectLst/>
                <a:latin typeface="Consolas" pitchFamily="49" charset="0"/>
                <a:cs typeface="Arial" pitchFamily="34" charset="0"/>
              </a:rPr>
              <a:t>&gt;</a:t>
            </a:r>
            <a:br>
              <a:rPr kumimoji="0" lang="en-US" b="0" i="0" u="none" strike="noStrike" cap="none" normalizeH="0" baseline="0" dirty="0">
                <a:ln>
                  <a:noFill/>
                </a:ln>
                <a:solidFill>
                  <a:srgbClr val="000000"/>
                </a:solidFill>
                <a:effectLst/>
                <a:latin typeface="Consolas" pitchFamily="49" charset="0"/>
                <a:cs typeface="Arial" pitchFamily="34" charset="0"/>
              </a:rPr>
            </a:b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88"/>
                </a:solidFill>
                <a:effectLst/>
                <a:latin typeface="Consolas" pitchFamily="49" charset="0"/>
                <a:cs typeface="Arial" pitchFamily="34" charset="0"/>
              </a:rPr>
              <a:t>&lt;intent-filter</a:t>
            </a:r>
            <a:r>
              <a:rPr kumimoji="0" lang="en-US" b="0" i="0" u="none" strike="noStrike" cap="none" normalizeH="0" baseline="0" dirty="0">
                <a:ln>
                  <a:noFill/>
                </a:ln>
                <a:solidFill>
                  <a:srgbClr val="000000"/>
                </a:solidFill>
                <a:effectLst/>
                <a:latin typeface="Consolas" pitchFamily="49" charset="0"/>
                <a:cs typeface="Arial" pitchFamily="34" charset="0"/>
              </a:rPr>
              <a:t> ... </a:t>
            </a:r>
            <a:r>
              <a:rPr kumimoji="0" lang="en-US" b="0" i="0" u="none" strike="noStrike" cap="none" normalizeH="0" baseline="0" dirty="0">
                <a:ln>
                  <a:noFill/>
                </a:ln>
                <a:solidFill>
                  <a:srgbClr val="000088"/>
                </a:solidFill>
                <a:effectLst/>
                <a:latin typeface="Consolas" pitchFamily="49" charset="0"/>
                <a:cs typeface="Arial" pitchFamily="34" charset="0"/>
              </a:rPr>
              <a:t>&gt;</a:t>
            </a:r>
            <a:br>
              <a:rPr kumimoji="0" lang="en-US" b="0" i="0" u="none" strike="noStrike" cap="none" normalizeH="0" baseline="0" dirty="0">
                <a:ln>
                  <a:noFill/>
                </a:ln>
                <a:solidFill>
                  <a:srgbClr val="000000"/>
                </a:solidFill>
                <a:effectLst/>
                <a:latin typeface="Consolas" pitchFamily="49" charset="0"/>
                <a:cs typeface="Arial" pitchFamily="34" charset="0"/>
              </a:rPr>
            </a:b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88"/>
                </a:solidFill>
                <a:effectLst/>
                <a:latin typeface="Consolas" pitchFamily="49" charset="0"/>
                <a:cs typeface="Arial" pitchFamily="34" charset="0"/>
              </a:rPr>
              <a:t>&lt;action</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err="1">
                <a:ln>
                  <a:noFill/>
                </a:ln>
                <a:solidFill>
                  <a:srgbClr val="882288"/>
                </a:solidFill>
                <a:effectLst/>
                <a:latin typeface="Consolas" pitchFamily="49" charset="0"/>
                <a:cs typeface="Arial" pitchFamily="34" charset="0"/>
              </a:rPr>
              <a:t>android:name</a:t>
            </a:r>
            <a:r>
              <a:rPr kumimoji="0" lang="en-US" b="0" i="0" u="none" strike="noStrike" cap="none" normalizeH="0" baseline="0" dirty="0">
                <a:ln>
                  <a:noFill/>
                </a:ln>
                <a:solidFill>
                  <a:srgbClr val="666600"/>
                </a:solidFill>
                <a:effectLst/>
                <a:latin typeface="Consolas" pitchFamily="49" charset="0"/>
                <a:cs typeface="Arial" pitchFamily="34" charset="0"/>
              </a:rPr>
              <a:t>=</a:t>
            </a:r>
            <a:r>
              <a:rPr kumimoji="0" lang="en-US" b="0" i="0" u="none" strike="noStrike" cap="none" normalizeH="0" baseline="0" dirty="0">
                <a:ln>
                  <a:noFill/>
                </a:ln>
                <a:solidFill>
                  <a:srgbClr val="880000"/>
                </a:solidFill>
                <a:effectLst/>
                <a:latin typeface="Consolas" pitchFamily="49" charset="0"/>
                <a:cs typeface="Arial" pitchFamily="34" charset="0"/>
              </a:rPr>
              <a:t>"</a:t>
            </a:r>
            <a:r>
              <a:rPr kumimoji="0" lang="en-US" b="0" i="0" u="none" strike="noStrike" cap="none" normalizeH="0" baseline="0" dirty="0" err="1">
                <a:ln>
                  <a:noFill/>
                </a:ln>
                <a:solidFill>
                  <a:srgbClr val="880000"/>
                </a:solidFill>
                <a:effectLst/>
                <a:latin typeface="Consolas" pitchFamily="49" charset="0"/>
                <a:cs typeface="Arial" pitchFamily="34" charset="0"/>
              </a:rPr>
              <a:t>android.intent.action.MAIN</a:t>
            </a:r>
            <a:r>
              <a:rPr kumimoji="0" lang="en-US" b="0" i="0" u="none" strike="noStrike" cap="none" normalizeH="0" baseline="0" dirty="0">
                <a:ln>
                  <a:noFill/>
                </a:ln>
                <a:solidFill>
                  <a:srgbClr val="880000"/>
                </a:solidFill>
                <a:effectLst/>
                <a:latin typeface="Consolas" pitchFamily="49" charset="0"/>
                <a:cs typeface="Arial" pitchFamily="34" charset="0"/>
              </a:rPr>
              <a:t>"</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88"/>
                </a:solidFill>
                <a:effectLst/>
                <a:latin typeface="Consolas" pitchFamily="49" charset="0"/>
                <a:cs typeface="Arial" pitchFamily="34" charset="0"/>
              </a:rPr>
              <a:t>/&gt;</a:t>
            </a:r>
            <a:br>
              <a:rPr kumimoji="0" lang="en-US" b="0" i="0" u="none" strike="noStrike" cap="none" normalizeH="0" baseline="0" dirty="0">
                <a:ln>
                  <a:noFill/>
                </a:ln>
                <a:solidFill>
                  <a:srgbClr val="000000"/>
                </a:solidFill>
                <a:effectLst/>
                <a:latin typeface="Consolas" pitchFamily="49" charset="0"/>
                <a:cs typeface="Arial" pitchFamily="34" charset="0"/>
              </a:rPr>
            </a:b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88"/>
                </a:solidFill>
                <a:effectLst/>
                <a:latin typeface="Consolas" pitchFamily="49" charset="0"/>
                <a:cs typeface="Arial" pitchFamily="34" charset="0"/>
              </a:rPr>
              <a:t>&lt;category</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err="1">
                <a:ln>
                  <a:noFill/>
                </a:ln>
                <a:solidFill>
                  <a:srgbClr val="882288"/>
                </a:solidFill>
                <a:effectLst/>
                <a:latin typeface="Consolas" pitchFamily="49" charset="0"/>
                <a:cs typeface="Arial" pitchFamily="34" charset="0"/>
              </a:rPr>
              <a:t>android:name</a:t>
            </a:r>
            <a:r>
              <a:rPr kumimoji="0" lang="en-US" b="0" i="0" u="none" strike="noStrike" cap="none" normalizeH="0" baseline="0" dirty="0">
                <a:ln>
                  <a:noFill/>
                </a:ln>
                <a:solidFill>
                  <a:srgbClr val="666600"/>
                </a:solidFill>
                <a:effectLst/>
                <a:latin typeface="Consolas" pitchFamily="49" charset="0"/>
                <a:cs typeface="Arial" pitchFamily="34" charset="0"/>
              </a:rPr>
              <a:t>=</a:t>
            </a:r>
            <a:r>
              <a:rPr kumimoji="0" lang="en-US" b="0" i="0" u="none" strike="noStrike" cap="none" normalizeH="0" baseline="0" dirty="0">
                <a:ln>
                  <a:noFill/>
                </a:ln>
                <a:solidFill>
                  <a:srgbClr val="880000"/>
                </a:solidFill>
                <a:effectLst/>
                <a:latin typeface="Consolas" pitchFamily="49" charset="0"/>
                <a:cs typeface="Arial" pitchFamily="34" charset="0"/>
              </a:rPr>
              <a:t>"</a:t>
            </a:r>
            <a:r>
              <a:rPr kumimoji="0" lang="en-US" b="0" i="0" u="none" strike="noStrike" cap="none" normalizeH="0" baseline="0" dirty="0" err="1">
                <a:ln>
                  <a:noFill/>
                </a:ln>
                <a:solidFill>
                  <a:srgbClr val="880000"/>
                </a:solidFill>
                <a:effectLst/>
                <a:latin typeface="Consolas" pitchFamily="49" charset="0"/>
                <a:cs typeface="Arial" pitchFamily="34" charset="0"/>
              </a:rPr>
              <a:t>android.intent.category.LAUNCHER</a:t>
            </a:r>
            <a:r>
              <a:rPr kumimoji="0" lang="en-US" b="0" i="0" u="none" strike="noStrike" cap="none" normalizeH="0" baseline="0" dirty="0">
                <a:ln>
                  <a:noFill/>
                </a:ln>
                <a:solidFill>
                  <a:srgbClr val="880000"/>
                </a:solidFill>
                <a:effectLst/>
                <a:latin typeface="Consolas" pitchFamily="49" charset="0"/>
                <a:cs typeface="Arial" pitchFamily="34" charset="0"/>
              </a:rPr>
              <a:t>"</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88"/>
                </a:solidFill>
                <a:effectLst/>
                <a:latin typeface="Consolas" pitchFamily="49" charset="0"/>
                <a:cs typeface="Arial" pitchFamily="34" charset="0"/>
              </a:rPr>
              <a:t>/&gt;</a:t>
            </a:r>
            <a:br>
              <a:rPr kumimoji="0" lang="en-US" b="0" i="0" u="none" strike="noStrike" cap="none" normalizeH="0" baseline="0" dirty="0">
                <a:ln>
                  <a:noFill/>
                </a:ln>
                <a:solidFill>
                  <a:srgbClr val="000000"/>
                </a:solidFill>
                <a:effectLst/>
                <a:latin typeface="Consolas" pitchFamily="49" charset="0"/>
                <a:cs typeface="Arial" pitchFamily="34" charset="0"/>
              </a:rPr>
            </a:b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88"/>
                </a:solidFill>
                <a:effectLst/>
                <a:latin typeface="Consolas" pitchFamily="49" charset="0"/>
                <a:cs typeface="Arial" pitchFamily="34" charset="0"/>
              </a:rPr>
              <a:t>&lt;/intent-filter&gt;</a:t>
            </a:r>
            <a:br>
              <a:rPr kumimoji="0" lang="en-US" b="0" i="0" u="none" strike="noStrike" cap="none" normalizeH="0" baseline="0" dirty="0">
                <a:ln>
                  <a:noFill/>
                </a:ln>
                <a:solidFill>
                  <a:srgbClr val="000000"/>
                </a:solidFill>
                <a:effectLst/>
                <a:latin typeface="Consolas" pitchFamily="49" charset="0"/>
                <a:cs typeface="Arial" pitchFamily="34" charset="0"/>
              </a:rPr>
            </a:br>
            <a:r>
              <a:rPr kumimoji="0" lang="en-US" b="0" i="0" u="none" strike="noStrike" cap="none" normalizeH="0" baseline="0" dirty="0">
                <a:ln>
                  <a:noFill/>
                </a:ln>
                <a:solidFill>
                  <a:srgbClr val="000000"/>
                </a:solidFill>
                <a:effectLst/>
                <a:latin typeface="Consolas" pitchFamily="49" charset="0"/>
                <a:cs typeface="Arial" pitchFamily="34" charset="0"/>
              </a:rPr>
              <a:t>    ...</a:t>
            </a:r>
            <a:br>
              <a:rPr kumimoji="0" lang="en-US" b="0" i="0" u="none" strike="noStrike" cap="none" normalizeH="0" baseline="0" dirty="0">
                <a:ln>
                  <a:noFill/>
                </a:ln>
                <a:solidFill>
                  <a:srgbClr val="000000"/>
                </a:solidFill>
                <a:effectLst/>
                <a:latin typeface="Consolas" pitchFamily="49" charset="0"/>
                <a:cs typeface="Arial" pitchFamily="34" charset="0"/>
              </a:rPr>
            </a:br>
            <a:r>
              <a:rPr kumimoji="0" lang="en-US" b="0" i="0" u="none" strike="noStrike" cap="none" normalizeH="0" baseline="0" dirty="0">
                <a:ln>
                  <a:noFill/>
                </a:ln>
                <a:solidFill>
                  <a:srgbClr val="000088"/>
                </a:solidFill>
                <a:effectLst/>
                <a:latin typeface="Consolas" pitchFamily="49" charset="0"/>
                <a:cs typeface="Arial" pitchFamily="34" charset="0"/>
              </a:rPr>
              <a:t>&lt;/activity&gt;</a:t>
            </a:r>
            <a:r>
              <a:rPr kumimoji="0" lang="en-US" sz="1200" b="0" i="0" u="none" strike="noStrike" cap="none" normalizeH="0" baseline="0" dirty="0">
                <a:ln>
                  <a:noFill/>
                </a:ln>
                <a:solidFill>
                  <a:schemeClr val="tx1"/>
                </a:solidFill>
                <a:effectLst/>
                <a:latin typeface="Arial" pitchFamily="34" charset="0"/>
                <a:cs typeface="Arial" pitchFamily="34" charset="0"/>
              </a:rPr>
              <a:t> </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ru-RU"/>
              <a:t>В предыдущих лекциях...</a:t>
            </a:r>
            <a:endParaRPr lang="en-US"/>
          </a:p>
        </p:txBody>
      </p:sp>
      <p:sp>
        <p:nvSpPr>
          <p:cNvPr id="5" name="Slide Number Placeholder 4"/>
          <p:cNvSpPr>
            <a:spLocks noGrp="1"/>
          </p:cNvSpPr>
          <p:nvPr>
            <p:ph type="sldNum" sz="quarter" idx="12"/>
          </p:nvPr>
        </p:nvSpPr>
        <p:spPr/>
        <p:txBody>
          <a:bodyPr/>
          <a:lstStyle/>
          <a:p>
            <a:pPr>
              <a:defRPr/>
            </a:pPr>
            <a:fld id="{4FEDE086-2415-4DA3-939B-4B4C2D1C03D2}" type="slidenum">
              <a:rPr lang="en-US">
                <a:solidFill>
                  <a:prstClr val="black">
                    <a:tint val="75000"/>
                  </a:prstClr>
                </a:solidFill>
              </a:rPr>
              <a:pPr>
                <a:defRPr/>
              </a:pPr>
              <a:t>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7" name="Date Placeholder 6"/>
          <p:cNvSpPr>
            <a:spLocks noGrp="1"/>
          </p:cNvSpPr>
          <p:nvPr>
            <p:ph type="dt" sz="quarter" idx="10"/>
          </p:nvPr>
        </p:nvSpPr>
        <p:spPr/>
        <p:txBody>
          <a:bodyPr/>
          <a:lstStyle/>
          <a:p>
            <a:pPr>
              <a:defRPr/>
            </a:pPr>
            <a:r>
              <a:rPr lang="en-US">
                <a:solidFill>
                  <a:prstClr val="black">
                    <a:tint val="75000"/>
                  </a:prstClr>
                </a:solidFill>
              </a:rPr>
              <a:t>21.04.2016</a:t>
            </a:r>
          </a:p>
        </p:txBody>
      </p:sp>
      <p:pic>
        <p:nvPicPr>
          <p:cNvPr id="7174" name="Picture 13" descr="Android framework details"/>
          <p:cNvPicPr>
            <a:picLocks noGrp="1" noChangeAspect="1" noChangeArrowheads="1"/>
          </p:cNvPicPr>
          <p:nvPr>
            <p:ph idx="1"/>
          </p:nvPr>
        </p:nvPicPr>
        <p:blipFill>
          <a:blip r:embed="rId2" cstate="print"/>
          <a:srcRect/>
          <a:stretch>
            <a:fillRect/>
          </a:stretch>
        </p:blipFill>
        <p:spPr>
          <a:xfrm>
            <a:off x="1628775" y="1820863"/>
            <a:ext cx="5886450" cy="4084637"/>
          </a:xfrm>
          <a:noFill/>
        </p:spPr>
      </p:pic>
      <p:sp>
        <p:nvSpPr>
          <p:cNvPr id="7175" name="TextBox 5"/>
          <p:cNvSpPr txBox="1">
            <a:spLocks noChangeArrowheads="1"/>
          </p:cNvSpPr>
          <p:nvPr/>
        </p:nvSpPr>
        <p:spPr bwMode="auto">
          <a:xfrm>
            <a:off x="971550" y="6021388"/>
            <a:ext cx="6769100" cy="369887"/>
          </a:xfrm>
          <a:prstGeom prst="rect">
            <a:avLst/>
          </a:prstGeom>
          <a:noFill/>
          <a:ln w="9525">
            <a:noFill/>
            <a:miter lim="800000"/>
            <a:headEnd/>
            <a:tailEnd/>
          </a:ln>
        </p:spPr>
        <p:txBody>
          <a:bodyPr>
            <a:spAutoFit/>
          </a:bodyPr>
          <a:lstStyle/>
          <a:p>
            <a:r>
              <a:rPr lang="en-US">
                <a:solidFill>
                  <a:prstClr val="black"/>
                </a:solidFill>
                <a:latin typeface="Calibri" pitchFamily="34" charset="0"/>
              </a:rPr>
              <a:t>See </a:t>
            </a:r>
            <a:r>
              <a:rPr lang="en-US">
                <a:solidFill>
                  <a:prstClr val="black"/>
                </a:solidFill>
                <a:latin typeface="Calibri" pitchFamily="34" charset="0"/>
                <a:hlinkClick r:id="rId3"/>
              </a:rPr>
              <a:t>https://source.android.com/source/index.html</a:t>
            </a:r>
            <a:r>
              <a:rPr lang="en-US">
                <a:solidFill>
                  <a:prstClr val="black"/>
                </a:solidFill>
                <a:latin typeface="Calibri" pitchFamily="34" charset="0"/>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Services</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30</a:t>
            </a:fld>
            <a:endParaRPr lang="en-US"/>
          </a:p>
        </p:txBody>
      </p:sp>
      <p:sp>
        <p:nvSpPr>
          <p:cNvPr id="9" name="Rectangle 8"/>
          <p:cNvSpPr/>
          <p:nvPr/>
        </p:nvSpPr>
        <p:spPr>
          <a:xfrm>
            <a:off x="755576" y="5085184"/>
            <a:ext cx="7992888" cy="369332"/>
          </a:xfrm>
          <a:prstGeom prst="rect">
            <a:avLst/>
          </a:prstGeom>
        </p:spPr>
        <p:txBody>
          <a:bodyPr wrap="square">
            <a:spAutoFit/>
          </a:bodyPr>
          <a:lstStyle/>
          <a:p>
            <a:r>
              <a:rPr lang="en-US" dirty="0">
                <a:hlinkClick r:id="rId2"/>
              </a:rPr>
              <a:t>http://developer.android.com/guide/components/services.html</a:t>
            </a:r>
            <a:r>
              <a:rPr lang="en-US"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Service</a:t>
            </a:r>
            <a:br>
              <a:rPr lang="en-US" dirty="0"/>
            </a:br>
            <a:r>
              <a:rPr lang="ru-RU" dirty="0"/>
              <a:t>Определение</a:t>
            </a:r>
            <a:endParaRPr lang="en-US" dirty="0"/>
          </a:p>
        </p:txBody>
      </p:sp>
      <p:sp>
        <p:nvSpPr>
          <p:cNvPr id="9" name="Content Placeholder 8"/>
          <p:cNvSpPr>
            <a:spLocks noGrp="1"/>
          </p:cNvSpPr>
          <p:nvPr>
            <p:ph idx="1"/>
          </p:nvPr>
        </p:nvSpPr>
        <p:spPr/>
        <p:txBody>
          <a:bodyPr/>
          <a:lstStyle/>
          <a:p>
            <a:r>
              <a:rPr lang="en-US" dirty="0">
                <a:hlinkClick r:id="rId2"/>
              </a:rPr>
              <a:t>Service</a:t>
            </a:r>
            <a:r>
              <a:rPr lang="en-US" dirty="0"/>
              <a:t> </a:t>
            </a:r>
            <a:r>
              <a:rPr lang="ru-RU" dirty="0"/>
              <a:t>- компонент приложения, который может выполнять длительные операции в фоновом режиме и не предоставляет пользовательского интерфейса.</a:t>
            </a:r>
          </a:p>
          <a:p>
            <a:pPr lvl="1"/>
            <a:r>
              <a:rPr lang="ru-RU" dirty="0"/>
              <a:t>Сервис – не отдельное приложение!</a:t>
            </a:r>
          </a:p>
          <a:p>
            <a:pPr lvl="1"/>
            <a:r>
              <a:rPr lang="ru-RU" dirty="0"/>
              <a:t>Сервис – не </a:t>
            </a:r>
            <a:r>
              <a:rPr lang="en-US" dirty="0"/>
              <a:t>background </a:t>
            </a:r>
            <a:r>
              <a:rPr lang="ru-RU" dirty="0"/>
              <a:t>поток!</a:t>
            </a:r>
            <a:endParaRPr lang="en-US" dirty="0"/>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Service</a:t>
            </a:r>
            <a:br>
              <a:rPr lang="ru-RU" dirty="0"/>
            </a:br>
            <a:r>
              <a:rPr lang="ru-RU" dirty="0"/>
              <a:t>Основные типы</a:t>
            </a:r>
            <a:endParaRPr lang="en-US" dirty="0"/>
          </a:p>
        </p:txBody>
      </p:sp>
      <p:sp>
        <p:nvSpPr>
          <p:cNvPr id="9" name="Content Placeholder 8"/>
          <p:cNvSpPr>
            <a:spLocks noGrp="1"/>
          </p:cNvSpPr>
          <p:nvPr>
            <p:ph idx="1"/>
          </p:nvPr>
        </p:nvSpPr>
        <p:spPr/>
        <p:txBody>
          <a:bodyPr/>
          <a:lstStyle/>
          <a:p>
            <a:r>
              <a:rPr lang="en-US" dirty="0"/>
              <a:t>2 </a:t>
            </a:r>
            <a:r>
              <a:rPr lang="ru-RU" dirty="0"/>
              <a:t>типа сервисов</a:t>
            </a:r>
          </a:p>
          <a:p>
            <a:pPr lvl="1"/>
            <a:r>
              <a:rPr lang="en-US" dirty="0"/>
              <a:t>Started</a:t>
            </a:r>
            <a:endParaRPr lang="ru-RU" dirty="0"/>
          </a:p>
          <a:p>
            <a:pPr lvl="2"/>
            <a:r>
              <a:rPr lang="en-US" dirty="0" err="1">
                <a:hlinkClick r:id="rId2"/>
              </a:rPr>
              <a:t>startService</a:t>
            </a:r>
            <a:r>
              <a:rPr lang="en-US" dirty="0">
                <a:hlinkClick r:id="rId2"/>
              </a:rPr>
              <a:t>()</a:t>
            </a:r>
            <a:endParaRPr lang="en-US" dirty="0"/>
          </a:p>
          <a:p>
            <a:pPr lvl="2"/>
            <a:r>
              <a:rPr lang="ru-RU" dirty="0"/>
              <a:t>Сервис  должен сам себя остановить</a:t>
            </a:r>
          </a:p>
          <a:p>
            <a:pPr lvl="2"/>
            <a:r>
              <a:rPr lang="en-US" dirty="0"/>
              <a:t>Non-IPC, </a:t>
            </a:r>
            <a:r>
              <a:rPr lang="ru-RU" dirty="0"/>
              <a:t>не возвращает значения</a:t>
            </a:r>
          </a:p>
          <a:p>
            <a:pPr lvl="1"/>
            <a:r>
              <a:rPr lang="en-US" dirty="0"/>
              <a:t>Bound</a:t>
            </a:r>
            <a:endParaRPr lang="ru-RU" dirty="0"/>
          </a:p>
          <a:p>
            <a:pPr lvl="2"/>
            <a:r>
              <a:rPr lang="en-US" dirty="0"/>
              <a:t> </a:t>
            </a:r>
            <a:r>
              <a:rPr lang="en-US" dirty="0" err="1">
                <a:hlinkClick r:id="rId2"/>
              </a:rPr>
              <a:t>bindService</a:t>
            </a:r>
            <a:r>
              <a:rPr lang="en-US" dirty="0">
                <a:hlinkClick r:id="rId2"/>
              </a:rPr>
              <a:t>()</a:t>
            </a:r>
            <a:endParaRPr lang="ru-RU" dirty="0"/>
          </a:p>
          <a:p>
            <a:pPr lvl="2"/>
            <a:r>
              <a:rPr lang="ru-RU" dirty="0"/>
              <a:t>Будет остановлен, когда больше нет клиентов</a:t>
            </a:r>
          </a:p>
          <a:p>
            <a:pPr lvl="2"/>
            <a:r>
              <a:rPr lang="en-US" dirty="0"/>
              <a:t>RPC</a:t>
            </a:r>
            <a:r>
              <a:rPr lang="ru-RU" dirty="0"/>
              <a:t>, предоставляет интерфейс для взаимодействия</a:t>
            </a:r>
            <a:endParaRPr lang="en-US" dirty="0"/>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Service</a:t>
            </a:r>
            <a:br>
              <a:rPr lang="ru-RU" dirty="0"/>
            </a:br>
            <a:r>
              <a:rPr lang="ru-RU" dirty="0"/>
              <a:t>Основные типы</a:t>
            </a:r>
            <a:endParaRPr lang="en-US" dirty="0"/>
          </a:p>
        </p:txBody>
      </p:sp>
      <p:sp>
        <p:nvSpPr>
          <p:cNvPr id="9" name="Content Placeholder 8"/>
          <p:cNvSpPr>
            <a:spLocks noGrp="1"/>
          </p:cNvSpPr>
          <p:nvPr>
            <p:ph idx="1"/>
          </p:nvPr>
        </p:nvSpPr>
        <p:spPr/>
        <p:txBody>
          <a:bodyPr/>
          <a:lstStyle/>
          <a:p>
            <a:r>
              <a:rPr lang="ru-RU" dirty="0"/>
              <a:t>Сервис может быть одновременно </a:t>
            </a:r>
            <a:r>
              <a:rPr lang="en-US" dirty="0"/>
              <a:t>Started</a:t>
            </a:r>
            <a:r>
              <a:rPr lang="ru-RU" dirty="0"/>
              <a:t> и </a:t>
            </a:r>
            <a:r>
              <a:rPr lang="en-US" dirty="0"/>
              <a:t>Bound</a:t>
            </a:r>
            <a:r>
              <a:rPr lang="ru-RU" dirty="0"/>
              <a:t>:</a:t>
            </a:r>
          </a:p>
          <a:p>
            <a:pPr lvl="1"/>
            <a:r>
              <a:rPr lang="en-US" dirty="0"/>
              <a:t>Started</a:t>
            </a:r>
            <a:r>
              <a:rPr lang="ru-RU" dirty="0"/>
              <a:t>: реализует метод </a:t>
            </a:r>
            <a:r>
              <a:rPr lang="en-US" dirty="0" err="1">
                <a:hlinkClick r:id="rId2"/>
              </a:rPr>
              <a:t>onStartCommand</a:t>
            </a:r>
            <a:r>
              <a:rPr lang="en-US" dirty="0">
                <a:hlinkClick r:id="rId2"/>
              </a:rPr>
              <a:t>()</a:t>
            </a:r>
            <a:endParaRPr lang="ru-RU" dirty="0"/>
          </a:p>
          <a:p>
            <a:pPr lvl="1"/>
            <a:r>
              <a:rPr lang="en-US" dirty="0"/>
              <a:t>Bound: </a:t>
            </a:r>
            <a:r>
              <a:rPr lang="ru-RU" dirty="0"/>
              <a:t>реализует метод </a:t>
            </a:r>
            <a:r>
              <a:rPr lang="en-US" dirty="0" err="1">
                <a:hlinkClick r:id="rId2"/>
              </a:rPr>
              <a:t>onBind</a:t>
            </a:r>
            <a:r>
              <a:rPr lang="en-US" dirty="0">
                <a:hlinkClick r:id="rId2"/>
              </a:rPr>
              <a:t>()</a:t>
            </a:r>
            <a:endParaRPr lang="ru-RU" dirty="0"/>
          </a:p>
          <a:p>
            <a:r>
              <a:rPr lang="ru-RU" dirty="0"/>
              <a:t>Напоминание:</a:t>
            </a:r>
          </a:p>
          <a:p>
            <a:pPr lvl="1"/>
            <a:r>
              <a:rPr lang="ru-RU" dirty="0"/>
              <a:t>По-умолчанию сервис запускается в </a:t>
            </a:r>
            <a:r>
              <a:rPr lang="en-US" dirty="0"/>
              <a:t>main (aka UI) </a:t>
            </a:r>
            <a:r>
              <a:rPr lang="ru-RU" dirty="0"/>
              <a:t>потоке</a:t>
            </a:r>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a:t>
            </a:r>
            <a:br>
              <a:rPr lang="ru-RU" dirty="0"/>
            </a:br>
            <a:r>
              <a:rPr lang="ru-RU" dirty="0"/>
              <a:t>Базовый класс</a:t>
            </a:r>
            <a:endParaRPr lang="en-US" dirty="0"/>
          </a:p>
        </p:txBody>
      </p:sp>
      <p:sp>
        <p:nvSpPr>
          <p:cNvPr id="3" name="Content Placeholder 2"/>
          <p:cNvSpPr>
            <a:spLocks noGrp="1"/>
          </p:cNvSpPr>
          <p:nvPr>
            <p:ph idx="1"/>
          </p:nvPr>
        </p:nvSpPr>
        <p:spPr/>
        <p:txBody>
          <a:bodyPr/>
          <a:lstStyle/>
          <a:p>
            <a:pPr>
              <a:buNone/>
            </a:pPr>
            <a:r>
              <a:rPr lang="en-US" dirty="0" err="1">
                <a:hlinkClick r:id="rId2"/>
              </a:rPr>
              <a:t>java.lang.Object</a:t>
            </a:r>
            <a:endParaRPr lang="ru-RU" dirty="0"/>
          </a:p>
          <a:p>
            <a:pPr>
              <a:buNone/>
            </a:pPr>
            <a:r>
              <a:rPr lang="en-US" b="1" dirty="0"/>
              <a:t>   ↳</a:t>
            </a:r>
            <a:r>
              <a:rPr lang="en-US" dirty="0" err="1">
                <a:hlinkClick r:id="rId3"/>
              </a:rPr>
              <a:t>android.content.Context</a:t>
            </a:r>
            <a:endParaRPr lang="ru-RU" dirty="0"/>
          </a:p>
          <a:p>
            <a:pPr>
              <a:buNone/>
            </a:pPr>
            <a:r>
              <a:rPr lang="ru-RU" b="1" dirty="0"/>
              <a:t>  </a:t>
            </a:r>
            <a:r>
              <a:rPr lang="en-US" b="1" dirty="0"/>
              <a:t>    ↳</a:t>
            </a:r>
            <a:r>
              <a:rPr lang="en-US" dirty="0" err="1">
                <a:hlinkClick r:id="rId4"/>
              </a:rPr>
              <a:t>android.content.ContextWrapper</a:t>
            </a:r>
            <a:endParaRPr lang="ru-RU" dirty="0"/>
          </a:p>
          <a:p>
            <a:pPr>
              <a:buNone/>
            </a:pPr>
            <a:r>
              <a:rPr lang="ru-RU" b="1" dirty="0"/>
              <a:t>    </a:t>
            </a:r>
            <a:r>
              <a:rPr lang="en-US" b="1" dirty="0"/>
              <a:t>     ↳</a:t>
            </a:r>
            <a:r>
              <a:rPr lang="en-US" dirty="0" err="1"/>
              <a:t>android.app.Service</a:t>
            </a:r>
            <a:endParaRPr lang="ru-RU" dirty="0"/>
          </a:p>
          <a:p>
            <a:pPr lvl="1"/>
            <a:r>
              <a:rPr lang="ru-RU" dirty="0"/>
              <a:t>Базовый класс для любого сервиса</a:t>
            </a:r>
          </a:p>
          <a:p>
            <a:pPr lvl="1"/>
            <a:r>
              <a:rPr lang="ru-RU" dirty="0"/>
              <a:t>Необходимо создать поток для обработки вручную</a:t>
            </a:r>
            <a:endParaRPr lang="en-US" dirty="0"/>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Service</a:t>
            </a:r>
            <a:br>
              <a:rPr lang="ru-RU" dirty="0"/>
            </a:br>
            <a:r>
              <a:rPr lang="ru-RU" dirty="0"/>
              <a:t>Объявление в </a:t>
            </a:r>
            <a:r>
              <a:rPr lang="en-US" dirty="0" err="1"/>
              <a:t>AndroidManifest</a:t>
            </a:r>
            <a:endParaRPr lang="en-US" dirty="0"/>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35</a:t>
            </a:fld>
            <a:endParaRPr lang="en-US"/>
          </a:p>
        </p:txBody>
      </p:sp>
      <p:sp>
        <p:nvSpPr>
          <p:cNvPr id="65537" name="Rectangle 1"/>
          <p:cNvSpPr>
            <a:spLocks noChangeArrowheads="1"/>
          </p:cNvSpPr>
          <p:nvPr/>
        </p:nvSpPr>
        <p:spPr bwMode="auto">
          <a:xfrm>
            <a:off x="1187624" y="1988840"/>
            <a:ext cx="6617196" cy="2499352"/>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88"/>
                </a:solidFill>
                <a:effectLst/>
                <a:latin typeface="Courier New" pitchFamily="49" charset="0"/>
                <a:cs typeface="Courier New" pitchFamily="49" charset="0"/>
              </a:rPr>
              <a:t>&lt;manifest</a:t>
            </a:r>
            <a:r>
              <a:rPr kumimoji="0" lang="en-US" b="0" i="0" u="none" strike="noStrike" cap="none" normalizeH="0" baseline="0" dirty="0">
                <a:ln>
                  <a:noFill/>
                </a:ln>
                <a:solidFill>
                  <a:srgbClr val="000000"/>
                </a:solidFill>
                <a:effectLst/>
                <a:latin typeface="Courier New" pitchFamily="49" charset="0"/>
                <a:cs typeface="Courier New" pitchFamily="49" charset="0"/>
              </a:rPr>
              <a:t> ... </a:t>
            </a:r>
            <a:r>
              <a:rPr kumimoji="0" lang="en-US" b="0" i="0" u="none" strike="noStrike" cap="none" normalizeH="0" baseline="0" dirty="0">
                <a:ln>
                  <a:noFill/>
                </a:ln>
                <a:solidFill>
                  <a:srgbClr val="000088"/>
                </a:solidFill>
                <a:effectLst/>
                <a:latin typeface="Courier New" pitchFamily="49" charset="0"/>
                <a:cs typeface="Courier New" pitchFamily="49" charset="0"/>
              </a:rPr>
              <a:t>&gt;</a:t>
            </a:r>
            <a:br>
              <a:rPr kumimoji="0" lang="en-US" b="0" i="0" u="none" strike="noStrike" cap="none" normalizeH="0" baseline="0" dirty="0">
                <a:ln>
                  <a:noFill/>
                </a:ln>
                <a:solidFill>
                  <a:srgbClr val="000000"/>
                </a:solidFill>
                <a:effectLst/>
                <a:latin typeface="Courier New" pitchFamily="49" charset="0"/>
                <a:cs typeface="Courier New" pitchFamily="49" charset="0"/>
              </a:rPr>
            </a:br>
            <a:r>
              <a:rPr kumimoji="0" lang="en-US" b="0" i="0" u="none" strike="noStrike" cap="none" normalizeH="0" baseline="0" dirty="0">
                <a:ln>
                  <a:noFill/>
                </a:ln>
                <a:solidFill>
                  <a:srgbClr val="000000"/>
                </a:solidFill>
                <a:effectLst/>
                <a:latin typeface="Courier New" pitchFamily="49" charset="0"/>
                <a:cs typeface="Courier New" pitchFamily="49" charset="0"/>
              </a:rPr>
              <a:t>  ...</a:t>
            </a:r>
            <a:br>
              <a:rPr kumimoji="0" lang="en-US" b="0" i="0" u="none" strike="noStrike" cap="none" normalizeH="0" baseline="0" dirty="0">
                <a:ln>
                  <a:noFill/>
                </a:ln>
                <a:solidFill>
                  <a:srgbClr val="000000"/>
                </a:solidFill>
                <a:effectLst/>
                <a:latin typeface="Courier New" pitchFamily="49" charset="0"/>
                <a:cs typeface="Courier New" pitchFamily="49" charset="0"/>
              </a:rPr>
            </a:br>
            <a:r>
              <a:rPr kumimoji="0" lang="en-US" b="0" i="0" u="none" strike="noStrike" cap="none" normalizeH="0" baseline="0" dirty="0">
                <a:ln>
                  <a:noFill/>
                </a:ln>
                <a:solidFill>
                  <a:srgbClr val="000000"/>
                </a:solidFill>
                <a:effectLst/>
                <a:latin typeface="Courier New" pitchFamily="49" charset="0"/>
                <a:cs typeface="Courier New" pitchFamily="49" charset="0"/>
              </a:rPr>
              <a:t>  </a:t>
            </a:r>
            <a:r>
              <a:rPr kumimoji="0" lang="en-US" b="0" i="0" u="none" strike="noStrike" cap="none" normalizeH="0" baseline="0" dirty="0">
                <a:ln>
                  <a:noFill/>
                </a:ln>
                <a:solidFill>
                  <a:srgbClr val="000088"/>
                </a:solidFill>
                <a:effectLst/>
                <a:latin typeface="Courier New" pitchFamily="49" charset="0"/>
                <a:cs typeface="Courier New" pitchFamily="49" charset="0"/>
              </a:rPr>
              <a:t>&lt;application</a:t>
            </a:r>
            <a:r>
              <a:rPr kumimoji="0" lang="en-US" b="0" i="0" u="none" strike="noStrike" cap="none" normalizeH="0" baseline="0" dirty="0">
                <a:ln>
                  <a:noFill/>
                </a:ln>
                <a:solidFill>
                  <a:srgbClr val="000000"/>
                </a:solidFill>
                <a:effectLst/>
                <a:latin typeface="Courier New" pitchFamily="49" charset="0"/>
                <a:cs typeface="Courier New" pitchFamily="49" charset="0"/>
              </a:rPr>
              <a:t> ... </a:t>
            </a:r>
            <a:r>
              <a:rPr kumimoji="0" lang="en-US" b="0" i="0" u="none" strike="noStrike" cap="none" normalizeH="0" baseline="0" dirty="0">
                <a:ln>
                  <a:noFill/>
                </a:ln>
                <a:solidFill>
                  <a:srgbClr val="000088"/>
                </a:solidFill>
                <a:effectLst/>
                <a:latin typeface="Courier New" pitchFamily="49" charset="0"/>
                <a:cs typeface="Courier New" pitchFamily="49" charset="0"/>
              </a:rPr>
              <a:t>&gt;</a:t>
            </a:r>
            <a:br>
              <a:rPr kumimoji="0" lang="en-US" b="0" i="0" u="none" strike="noStrike" cap="none" normalizeH="0" baseline="0" dirty="0">
                <a:ln>
                  <a:noFill/>
                </a:ln>
                <a:solidFill>
                  <a:srgbClr val="000000"/>
                </a:solidFill>
                <a:effectLst/>
                <a:latin typeface="Courier New" pitchFamily="49" charset="0"/>
                <a:cs typeface="Courier New" pitchFamily="49" charset="0"/>
              </a:rPr>
            </a:br>
            <a:r>
              <a:rPr kumimoji="0" lang="en-US" b="0" i="0" u="none" strike="noStrike" cap="none" normalizeH="0" baseline="0" dirty="0">
                <a:ln>
                  <a:noFill/>
                </a:ln>
                <a:solidFill>
                  <a:srgbClr val="000000"/>
                </a:solidFill>
                <a:effectLst/>
                <a:latin typeface="Courier New" pitchFamily="49" charset="0"/>
                <a:cs typeface="Courier New" pitchFamily="49" charset="0"/>
              </a:rPr>
              <a:t>      </a:t>
            </a:r>
            <a:r>
              <a:rPr kumimoji="0" lang="en-US" b="0" i="0" u="none" strike="noStrike" cap="none" normalizeH="0" baseline="0" dirty="0">
                <a:ln>
                  <a:noFill/>
                </a:ln>
                <a:solidFill>
                  <a:srgbClr val="000088"/>
                </a:solidFill>
                <a:effectLst/>
                <a:latin typeface="Courier New" pitchFamily="49" charset="0"/>
                <a:cs typeface="Courier New" pitchFamily="49" charset="0"/>
              </a:rPr>
              <a:t>&lt;service</a:t>
            </a:r>
            <a:r>
              <a:rPr kumimoji="0" lang="en-US" b="0" i="0" u="none" strike="noStrike" cap="none" normalizeH="0" baseline="0" dirty="0">
                <a:ln>
                  <a:noFill/>
                </a:ln>
                <a:solidFill>
                  <a:srgbClr val="000000"/>
                </a:solidFill>
                <a:effectLst/>
                <a:latin typeface="Courier New" pitchFamily="49" charset="0"/>
                <a:cs typeface="Courier New" pitchFamily="49" charset="0"/>
              </a:rPr>
              <a:t> </a:t>
            </a:r>
            <a:r>
              <a:rPr kumimoji="0" lang="en-US" b="0" i="0" u="none" strike="noStrike" cap="none" normalizeH="0" baseline="0" dirty="0" err="1">
                <a:ln>
                  <a:noFill/>
                </a:ln>
                <a:solidFill>
                  <a:srgbClr val="882288"/>
                </a:solidFill>
                <a:effectLst/>
                <a:latin typeface="Courier New" pitchFamily="49" charset="0"/>
                <a:cs typeface="Courier New" pitchFamily="49" charset="0"/>
              </a:rPr>
              <a:t>android:name</a:t>
            </a:r>
            <a:r>
              <a:rPr kumimoji="0" lang="en-US" b="0" i="0" u="none" strike="noStrike" cap="none" normalizeH="0" baseline="0" dirty="0">
                <a:ln>
                  <a:noFill/>
                </a:ln>
                <a:solidFill>
                  <a:srgbClr val="666600"/>
                </a:solidFill>
                <a:effectLst/>
                <a:latin typeface="Courier New" pitchFamily="49" charset="0"/>
                <a:cs typeface="Courier New" pitchFamily="49" charset="0"/>
              </a:rPr>
              <a:t>=</a:t>
            </a:r>
            <a:r>
              <a:rPr kumimoji="0" lang="en-US" b="0" i="0" u="none" strike="noStrike" cap="none" normalizeH="0" baseline="0" dirty="0">
                <a:ln>
                  <a:noFill/>
                </a:ln>
                <a:solidFill>
                  <a:srgbClr val="008800"/>
                </a:solidFill>
                <a:effectLst/>
                <a:latin typeface="Courier New" pitchFamily="49" charset="0"/>
                <a:cs typeface="Courier New" pitchFamily="49" charset="0"/>
              </a:rPr>
              <a:t>".</a:t>
            </a:r>
            <a:r>
              <a:rPr kumimoji="0" lang="en-US" b="0" i="0" u="none" strike="noStrike" cap="none" normalizeH="0" baseline="0" dirty="0" err="1">
                <a:ln>
                  <a:noFill/>
                </a:ln>
                <a:solidFill>
                  <a:srgbClr val="008800"/>
                </a:solidFill>
                <a:effectLst/>
                <a:latin typeface="Courier New" pitchFamily="49" charset="0"/>
                <a:cs typeface="Courier New" pitchFamily="49" charset="0"/>
              </a:rPr>
              <a:t>ExampleService</a:t>
            </a:r>
            <a:r>
              <a:rPr kumimoji="0" lang="en-US" b="0" i="0" u="none" strike="noStrike" cap="none" normalizeH="0" baseline="0" dirty="0">
                <a:ln>
                  <a:noFill/>
                </a:ln>
                <a:solidFill>
                  <a:srgbClr val="008800"/>
                </a:solidFill>
                <a:effectLst/>
                <a:latin typeface="Courier New" pitchFamily="49" charset="0"/>
                <a:cs typeface="Courier New" pitchFamily="49" charset="0"/>
              </a:rPr>
              <a:t>"</a:t>
            </a:r>
            <a:r>
              <a:rPr kumimoji="0" lang="en-US" b="0" i="0" u="none" strike="noStrike" cap="none" normalizeH="0" baseline="0" dirty="0">
                <a:ln>
                  <a:noFill/>
                </a:ln>
                <a:solidFill>
                  <a:srgbClr val="000000"/>
                </a:solidFill>
                <a:effectLst/>
                <a:latin typeface="Courier New" pitchFamily="49" charset="0"/>
                <a:cs typeface="Courier New" pitchFamily="49" charset="0"/>
              </a:rPr>
              <a:t> </a:t>
            </a:r>
            <a:r>
              <a:rPr kumimoji="0" lang="en-US" b="0" i="0" u="none" strike="noStrike" cap="none" normalizeH="0" baseline="0" dirty="0">
                <a:ln>
                  <a:noFill/>
                </a:ln>
                <a:solidFill>
                  <a:srgbClr val="000088"/>
                </a:solidFill>
                <a:effectLst/>
                <a:latin typeface="Courier New" pitchFamily="49" charset="0"/>
                <a:cs typeface="Courier New" pitchFamily="49" charset="0"/>
              </a:rPr>
              <a:t>/&gt;</a:t>
            </a:r>
            <a:br>
              <a:rPr kumimoji="0" lang="en-US" b="0" i="0" u="none" strike="noStrike" cap="none" normalizeH="0" baseline="0" dirty="0">
                <a:ln>
                  <a:noFill/>
                </a:ln>
                <a:solidFill>
                  <a:srgbClr val="000000"/>
                </a:solidFill>
                <a:effectLst/>
                <a:latin typeface="Courier New" pitchFamily="49" charset="0"/>
                <a:cs typeface="Courier New" pitchFamily="49" charset="0"/>
              </a:rPr>
            </a:br>
            <a:r>
              <a:rPr kumimoji="0" lang="en-US" b="0" i="0" u="none" strike="noStrike" cap="none" normalizeH="0" baseline="0" dirty="0">
                <a:ln>
                  <a:noFill/>
                </a:ln>
                <a:solidFill>
                  <a:srgbClr val="000000"/>
                </a:solidFill>
                <a:effectLst/>
                <a:latin typeface="Courier New" pitchFamily="49" charset="0"/>
                <a:cs typeface="Courier New" pitchFamily="49" charset="0"/>
              </a:rPr>
              <a:t>      ...</a:t>
            </a:r>
            <a:br>
              <a:rPr kumimoji="0" lang="en-US" b="0" i="0" u="none" strike="noStrike" cap="none" normalizeH="0" baseline="0" dirty="0">
                <a:ln>
                  <a:noFill/>
                </a:ln>
                <a:solidFill>
                  <a:srgbClr val="000000"/>
                </a:solidFill>
                <a:effectLst/>
                <a:latin typeface="Courier New" pitchFamily="49" charset="0"/>
                <a:cs typeface="Courier New" pitchFamily="49" charset="0"/>
              </a:rPr>
            </a:br>
            <a:r>
              <a:rPr kumimoji="0" lang="en-US" b="0" i="0" u="none" strike="noStrike" cap="none" normalizeH="0" baseline="0" dirty="0">
                <a:ln>
                  <a:noFill/>
                </a:ln>
                <a:solidFill>
                  <a:srgbClr val="000000"/>
                </a:solidFill>
                <a:effectLst/>
                <a:latin typeface="Courier New" pitchFamily="49" charset="0"/>
                <a:cs typeface="Courier New" pitchFamily="49" charset="0"/>
              </a:rPr>
              <a:t>  </a:t>
            </a:r>
            <a:r>
              <a:rPr kumimoji="0" lang="en-US" b="0" i="0" u="none" strike="noStrike" cap="none" normalizeH="0" baseline="0" dirty="0">
                <a:ln>
                  <a:noFill/>
                </a:ln>
                <a:solidFill>
                  <a:srgbClr val="000088"/>
                </a:solidFill>
                <a:effectLst/>
                <a:latin typeface="Courier New" pitchFamily="49" charset="0"/>
                <a:cs typeface="Courier New" pitchFamily="49" charset="0"/>
              </a:rPr>
              <a:t>&lt;/application&gt;</a:t>
            </a:r>
            <a:br>
              <a:rPr kumimoji="0" lang="en-US" b="0" i="0" u="none" strike="noStrike" cap="none" normalizeH="0" baseline="0" dirty="0">
                <a:ln>
                  <a:noFill/>
                </a:ln>
                <a:solidFill>
                  <a:srgbClr val="000000"/>
                </a:solidFill>
                <a:effectLst/>
                <a:latin typeface="Courier New" pitchFamily="49" charset="0"/>
                <a:cs typeface="Courier New" pitchFamily="49" charset="0"/>
              </a:rPr>
            </a:br>
            <a:r>
              <a:rPr kumimoji="0" lang="en-US" b="0" i="0" u="none" strike="noStrike" cap="none" normalizeH="0" baseline="0" dirty="0">
                <a:ln>
                  <a:noFill/>
                </a:ln>
                <a:solidFill>
                  <a:srgbClr val="000088"/>
                </a:solidFill>
                <a:effectLst/>
                <a:latin typeface="Courier New" pitchFamily="49" charset="0"/>
                <a:cs typeface="Courier New" pitchFamily="49" charset="0"/>
              </a:rPr>
              <a:t>&lt;/manifest&gt;</a:t>
            </a:r>
            <a:r>
              <a:rPr kumimoji="0" lang="en-US" b="0" i="0" u="none" strike="noStrike" cap="none" normalizeH="0" baseline="0" dirty="0">
                <a:ln>
                  <a:noFill/>
                </a:ln>
                <a:solidFill>
                  <a:schemeClr val="tx1"/>
                </a:solidFill>
                <a:effectLst/>
                <a:latin typeface="Arial" pitchFamily="34" charset="0"/>
                <a:cs typeface="Arial" pitchFamily="34" charset="0"/>
              </a:rPr>
              <a:t> </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Started (aka unbound) service</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Started service</a:t>
            </a:r>
            <a:br>
              <a:rPr lang="en-US" dirty="0"/>
            </a:br>
            <a:r>
              <a:rPr lang="ru-RU" dirty="0"/>
              <a:t>Жизненный цикл</a:t>
            </a:r>
            <a:endParaRPr lang="en-US" dirty="0"/>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37</a:t>
            </a:fld>
            <a:endParaRPr lang="en-US"/>
          </a:p>
        </p:txBody>
      </p:sp>
      <p:pic>
        <p:nvPicPr>
          <p:cNvPr id="71682" name="Picture 2" descr="http://developer.android.com/images/service_lifecycle.png"/>
          <p:cNvPicPr>
            <a:picLocks noChangeAspect="1" noChangeArrowheads="1"/>
          </p:cNvPicPr>
          <p:nvPr/>
        </p:nvPicPr>
        <p:blipFill>
          <a:blip r:embed="rId2" cstate="print"/>
          <a:srcRect r="41697"/>
          <a:stretch>
            <a:fillRect/>
          </a:stretch>
        </p:blipFill>
        <p:spPr bwMode="auto">
          <a:xfrm>
            <a:off x="3275856" y="1480144"/>
            <a:ext cx="2160240" cy="4829176"/>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Методы жизненного цикла </a:t>
            </a:r>
            <a:r>
              <a:rPr lang="en-US" dirty="0"/>
              <a:t>started </a:t>
            </a:r>
            <a:r>
              <a:rPr lang="ru-RU" dirty="0"/>
              <a:t>сервиса</a:t>
            </a:r>
            <a:endParaRPr lang="en-US" dirty="0"/>
          </a:p>
        </p:txBody>
      </p:sp>
      <p:sp>
        <p:nvSpPr>
          <p:cNvPr id="3" name="Content Placeholder 2"/>
          <p:cNvSpPr>
            <a:spLocks noGrp="1"/>
          </p:cNvSpPr>
          <p:nvPr>
            <p:ph idx="1"/>
          </p:nvPr>
        </p:nvSpPr>
        <p:spPr/>
        <p:txBody>
          <a:bodyPr/>
          <a:lstStyle/>
          <a:p>
            <a:r>
              <a:rPr lang="en-US" dirty="0"/>
              <a:t>public void </a:t>
            </a:r>
            <a:r>
              <a:rPr lang="en-US" dirty="0" err="1"/>
              <a:t>onCreate</a:t>
            </a:r>
            <a:r>
              <a:rPr lang="en-US" dirty="0"/>
              <a:t> ()</a:t>
            </a:r>
          </a:p>
          <a:p>
            <a:pPr lvl="1"/>
            <a:r>
              <a:rPr lang="ru-RU" dirty="0"/>
              <a:t>Вызывается сразу после создания сервиса</a:t>
            </a:r>
          </a:p>
          <a:p>
            <a:r>
              <a:rPr lang="en-US" dirty="0"/>
              <a:t>public void </a:t>
            </a:r>
            <a:r>
              <a:rPr lang="en-US" dirty="0" err="1"/>
              <a:t>onDestroy</a:t>
            </a:r>
            <a:r>
              <a:rPr lang="en-US" dirty="0"/>
              <a:t> ()</a:t>
            </a:r>
          </a:p>
          <a:p>
            <a:pPr lvl="1"/>
            <a:r>
              <a:rPr lang="ru-RU" dirty="0"/>
              <a:t>Вызывается непосредственно перед удалением сервиса</a:t>
            </a:r>
          </a:p>
          <a:p>
            <a:r>
              <a:rPr lang="sv-SE" dirty="0"/>
              <a:t>public int onStartCommand (</a:t>
            </a:r>
            <a:r>
              <a:rPr lang="sv-SE" dirty="0">
                <a:hlinkClick r:id="rId2"/>
              </a:rPr>
              <a:t>Intent</a:t>
            </a:r>
            <a:r>
              <a:rPr lang="sv-SE" dirty="0"/>
              <a:t> intent, int flags, int startId)</a:t>
            </a:r>
          </a:p>
          <a:p>
            <a:pPr lvl="1"/>
            <a:r>
              <a:rPr lang="ru-RU" dirty="0"/>
              <a:t>Полезные операции</a:t>
            </a:r>
            <a:endParaRPr lang="en-US" dirty="0"/>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Started service</a:t>
            </a:r>
            <a:br>
              <a:rPr lang="en-US" dirty="0"/>
            </a:br>
            <a:r>
              <a:rPr lang="ru-RU" dirty="0"/>
              <a:t>Пример</a:t>
            </a:r>
            <a:endParaRPr lang="en-US" dirty="0"/>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39</a:t>
            </a:fld>
            <a:endParaRPr lang="en-US"/>
          </a:p>
        </p:txBody>
      </p:sp>
      <p:sp>
        <p:nvSpPr>
          <p:cNvPr id="75777" name="Rectangle 1"/>
          <p:cNvSpPr>
            <a:spLocks noChangeArrowheads="1"/>
          </p:cNvSpPr>
          <p:nvPr/>
        </p:nvSpPr>
        <p:spPr bwMode="auto">
          <a:xfrm>
            <a:off x="395536" y="1772816"/>
            <a:ext cx="8393323" cy="4099790"/>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0088"/>
                </a:solidFill>
                <a:effectLst/>
                <a:latin typeface="Courier New" pitchFamily="49" charset="0"/>
                <a:cs typeface="Courier New" pitchFamily="49" charset="0"/>
              </a:rPr>
              <a:t>class</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660066"/>
                </a:solidFill>
                <a:effectLst/>
                <a:latin typeface="Courier New" pitchFamily="49" charset="0"/>
                <a:cs typeface="Courier New" pitchFamily="49" charset="0"/>
              </a:rPr>
              <a:t>HelloService</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0088"/>
                </a:solidFill>
                <a:effectLst/>
                <a:latin typeface="Courier New" pitchFamily="49" charset="0"/>
                <a:cs typeface="Courier New" pitchFamily="49" charset="0"/>
              </a:rPr>
              <a:t>extends</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0066"/>
                </a:solidFill>
                <a:effectLst/>
                <a:latin typeface="Courier New" pitchFamily="49" charset="0"/>
                <a:cs typeface="Courier New" pitchFamily="49" charset="0"/>
              </a:rPr>
              <a:t>Service</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6666"/>
                </a:solidFill>
                <a:effectLst/>
                <a:latin typeface="Courier New" pitchFamily="49" charset="0"/>
                <a:cs typeface="Courier New" pitchFamily="49" charset="0"/>
              </a:rPr>
              <a:t>@Override</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0088"/>
                </a:solidFill>
                <a:effectLst/>
                <a:latin typeface="Courier New" pitchFamily="49" charset="0"/>
                <a:cs typeface="Courier New" pitchFamily="49" charset="0"/>
              </a:rPr>
              <a:t>void</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onCreate</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6666"/>
                </a:solidFill>
                <a:effectLst/>
                <a:latin typeface="Courier New" pitchFamily="49" charset="0"/>
                <a:cs typeface="Courier New" pitchFamily="49" charset="0"/>
              </a:rPr>
              <a:t>@Override</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88"/>
                </a:solidFill>
                <a:effectLst/>
                <a:latin typeface="Courier New" pitchFamily="49" charset="0"/>
                <a:cs typeface="Courier New" pitchFamily="49" charset="0"/>
              </a:rPr>
              <a:t>int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onStartCommand</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660066"/>
                </a:solidFill>
                <a:effectLst/>
                <a:latin typeface="Courier New" pitchFamily="49" charset="0"/>
                <a:cs typeface="Courier New" pitchFamily="49" charset="0"/>
              </a:rPr>
              <a:t>Intent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intent</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88"/>
                </a:solidFill>
                <a:effectLst/>
                <a:latin typeface="Courier New" pitchFamily="49" charset="0"/>
                <a:cs typeface="Courier New" pitchFamily="49" charset="0"/>
              </a:rPr>
              <a:t>int</a:t>
            </a:r>
            <a:r>
              <a:rPr kumimoji="0" lang="en-US" sz="1600" b="0" i="0" u="none" strike="noStrike" cap="none" normalizeH="0" baseline="0" dirty="0">
                <a:ln>
                  <a:noFill/>
                </a:ln>
                <a:solidFill>
                  <a:srgbClr val="000000"/>
                </a:solidFill>
                <a:effectLst/>
                <a:latin typeface="Courier New" pitchFamily="49" charset="0"/>
                <a:cs typeface="Courier New" pitchFamily="49" charset="0"/>
              </a:rPr>
              <a:t> flags</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88"/>
                </a:solidFill>
                <a:effectLst/>
                <a:latin typeface="Courier New" pitchFamily="49" charset="0"/>
                <a:cs typeface="Courier New" pitchFamily="49" charset="0"/>
              </a:rPr>
              <a:t>int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startId</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0088"/>
                </a:solidFill>
                <a:effectLst/>
                <a:latin typeface="Courier New" pitchFamily="49" charset="0"/>
                <a:cs typeface="Courier New" pitchFamily="49" charset="0"/>
              </a:rPr>
              <a:t>return</a:t>
            </a:r>
            <a:r>
              <a:rPr kumimoji="0" lang="en-US" sz="1600" b="0" i="0" u="none" strike="noStrike" cap="none" normalizeH="0" baseline="0" dirty="0">
                <a:ln>
                  <a:noFill/>
                </a:ln>
                <a:solidFill>
                  <a:srgbClr val="000000"/>
                </a:solidFill>
                <a:effectLst/>
                <a:latin typeface="Courier New" pitchFamily="49" charset="0"/>
                <a:cs typeface="Courier New" pitchFamily="49" charset="0"/>
              </a:rPr>
              <a:t> START_STICKY</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6666"/>
                </a:solidFill>
                <a:effectLst/>
                <a:latin typeface="Courier New" pitchFamily="49" charset="0"/>
                <a:cs typeface="Courier New" pitchFamily="49" charset="0"/>
              </a:rPr>
              <a:t>@Override</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0088"/>
                </a:solidFill>
                <a:effectLst/>
                <a:latin typeface="Courier New" pitchFamily="49" charset="0"/>
                <a:cs typeface="Courier New" pitchFamily="49" charset="0"/>
              </a:rPr>
              <a:t>void</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onDestroy</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chemeClr val="tx1"/>
                </a:solidFill>
                <a:effectLst/>
                <a:latin typeface="Arial" pitchFamily="34" charset="0"/>
                <a:cs typeface="Arial" pitchFamily="34" charset="0"/>
              </a:rPr>
              <a:t> </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ru-RU"/>
              <a:t>В предыдущих лекциях...</a:t>
            </a:r>
            <a:endParaRPr lang="en-US"/>
          </a:p>
        </p:txBody>
      </p:sp>
      <p:sp>
        <p:nvSpPr>
          <p:cNvPr id="4" name="Content Placeholder 2"/>
          <p:cNvSpPr>
            <a:spLocks noGrp="1"/>
          </p:cNvSpPr>
          <p:nvPr>
            <p:ph idx="1"/>
          </p:nvPr>
        </p:nvSpPr>
        <p:spPr/>
        <p:txBody>
          <a:bodyPr rtlCol="0">
            <a:normAutofit fontScale="92500" lnSpcReduction="20000"/>
          </a:bodyPr>
          <a:lstStyle/>
          <a:p>
            <a:pPr eaLnBrk="1" fontAlgn="auto" hangingPunct="1">
              <a:spcAft>
                <a:spcPts val="0"/>
              </a:spcAft>
              <a:buFont typeface="Arial" pitchFamily="34" charset="0"/>
              <a:buChar char="•"/>
              <a:defRPr/>
            </a:pPr>
            <a:r>
              <a:rPr lang="en-US" dirty="0"/>
              <a:t>Android Studio</a:t>
            </a:r>
          </a:p>
          <a:p>
            <a:pPr eaLnBrk="1" fontAlgn="auto" hangingPunct="1">
              <a:spcAft>
                <a:spcPts val="0"/>
              </a:spcAft>
              <a:buFont typeface="Arial" pitchFamily="34" charset="0"/>
              <a:buChar char="•"/>
              <a:defRPr/>
            </a:pPr>
            <a:r>
              <a:rPr lang="en-US" dirty="0"/>
              <a:t>Android SDK</a:t>
            </a:r>
          </a:p>
          <a:p>
            <a:pPr lvl="1" eaLnBrk="1" fontAlgn="auto" hangingPunct="1">
              <a:spcAft>
                <a:spcPts val="0"/>
              </a:spcAft>
              <a:buFont typeface="Arial" pitchFamily="34" charset="0"/>
              <a:buChar char="–"/>
              <a:defRPr/>
            </a:pPr>
            <a:r>
              <a:rPr lang="en-US" dirty="0">
                <a:hlinkClick r:id="rId2"/>
              </a:rPr>
              <a:t>http://developer.android.com/sdk/index.html</a:t>
            </a:r>
            <a:endParaRPr lang="en-US" dirty="0"/>
          </a:p>
          <a:p>
            <a:pPr eaLnBrk="1" fontAlgn="auto" hangingPunct="1">
              <a:spcAft>
                <a:spcPts val="0"/>
              </a:spcAft>
              <a:buFont typeface="Arial" pitchFamily="34" charset="0"/>
              <a:buChar char="•"/>
              <a:defRPr/>
            </a:pPr>
            <a:r>
              <a:rPr lang="en-US" dirty="0"/>
              <a:t>Eclipse IDE for Mobile Developers</a:t>
            </a:r>
          </a:p>
          <a:p>
            <a:pPr lvl="1" eaLnBrk="1" fontAlgn="auto" hangingPunct="1">
              <a:spcAft>
                <a:spcPts val="0"/>
              </a:spcAft>
              <a:buFont typeface="Arial" pitchFamily="34" charset="0"/>
              <a:buChar char="–"/>
              <a:defRPr/>
            </a:pPr>
            <a:r>
              <a:rPr lang="en-US" dirty="0">
                <a:hlinkClick r:id="rId3"/>
              </a:rPr>
              <a:t>http://eclipse.org/mobile/</a:t>
            </a:r>
            <a:r>
              <a:rPr lang="en-US" dirty="0"/>
              <a:t> </a:t>
            </a:r>
          </a:p>
          <a:p>
            <a:pPr eaLnBrk="1" fontAlgn="auto" hangingPunct="1">
              <a:spcAft>
                <a:spcPts val="0"/>
              </a:spcAft>
              <a:buFont typeface="Arial" pitchFamily="34" charset="0"/>
              <a:buChar char="•"/>
              <a:defRPr/>
            </a:pPr>
            <a:r>
              <a:rPr lang="en-US" dirty="0"/>
              <a:t>ADT </a:t>
            </a:r>
            <a:r>
              <a:rPr lang="en-US" dirty="0" err="1"/>
              <a:t>Plugin</a:t>
            </a:r>
            <a:r>
              <a:rPr lang="en-US" dirty="0"/>
              <a:t> </a:t>
            </a:r>
            <a:r>
              <a:rPr lang="ru-RU" dirty="0"/>
              <a:t>для </a:t>
            </a:r>
            <a:r>
              <a:rPr lang="en-US" dirty="0"/>
              <a:t>Eclipse</a:t>
            </a:r>
          </a:p>
          <a:p>
            <a:pPr lvl="1" eaLnBrk="1" fontAlgn="auto" hangingPunct="1">
              <a:spcAft>
                <a:spcPts val="0"/>
              </a:spcAft>
              <a:buFont typeface="Arial" pitchFamily="34" charset="0"/>
              <a:buChar char="–"/>
              <a:defRPr/>
            </a:pPr>
            <a:r>
              <a:rPr lang="en-US" dirty="0">
                <a:hlinkClick r:id="rId4"/>
              </a:rPr>
              <a:t>https://dl-ssl.google.com/android/eclipse/</a:t>
            </a:r>
            <a:r>
              <a:rPr lang="en-US" dirty="0"/>
              <a:t> </a:t>
            </a:r>
          </a:p>
          <a:p>
            <a:pPr eaLnBrk="1" fontAlgn="auto" hangingPunct="1">
              <a:spcAft>
                <a:spcPts val="0"/>
              </a:spcAft>
              <a:buFont typeface="Arial" pitchFamily="34" charset="0"/>
              <a:buChar char="•"/>
              <a:defRPr/>
            </a:pPr>
            <a:r>
              <a:rPr lang="en-US" dirty="0"/>
              <a:t>Java SE Development Kit 7</a:t>
            </a:r>
          </a:p>
          <a:p>
            <a:pPr lvl="1" eaLnBrk="1" fontAlgn="auto" hangingPunct="1">
              <a:spcAft>
                <a:spcPts val="0"/>
              </a:spcAft>
              <a:buFont typeface="Arial" pitchFamily="34" charset="0"/>
              <a:buChar char="–"/>
              <a:defRPr/>
            </a:pPr>
            <a:r>
              <a:rPr lang="en-US" dirty="0">
                <a:hlinkClick r:id="rId5"/>
              </a:rPr>
              <a:t>http://www.oracle.com/technetwork/java/javase/downloads/jdk7-downloads-1880260.html</a:t>
            </a:r>
            <a:r>
              <a:rPr lang="en-US" dirty="0"/>
              <a:t> </a:t>
            </a:r>
          </a:p>
          <a:p>
            <a:pPr eaLnBrk="1" fontAlgn="auto" hangingPunct="1">
              <a:spcAft>
                <a:spcPts val="0"/>
              </a:spcAft>
              <a:buFont typeface="Arial" pitchFamily="34" charset="0"/>
              <a:buChar char="•"/>
              <a:defRPr/>
            </a:pPr>
            <a:endParaRPr lang="en-US" dirty="0"/>
          </a:p>
          <a:p>
            <a:pPr eaLnBrk="1" fontAlgn="auto" hangingPunct="1">
              <a:spcAft>
                <a:spcPts val="0"/>
              </a:spcAft>
              <a:buFont typeface="Arial" pitchFamily="34" charset="0"/>
              <a:buChar char="•"/>
              <a:defRPr/>
            </a:pPr>
            <a:endParaRPr lang="en-US" dirty="0"/>
          </a:p>
        </p:txBody>
      </p:sp>
      <p:sp>
        <p:nvSpPr>
          <p:cNvPr id="5" name="Date Placeholder 4"/>
          <p:cNvSpPr>
            <a:spLocks noGrp="1"/>
          </p:cNvSpPr>
          <p:nvPr>
            <p:ph type="dt" sz="quarter" idx="10"/>
          </p:nvPr>
        </p:nvSpPr>
        <p:spPr/>
        <p:txBody>
          <a:bodyPr/>
          <a:lstStyle/>
          <a:p>
            <a:pPr>
              <a:defRPr/>
            </a:pPr>
            <a:r>
              <a:rPr lang="en-US">
                <a:solidFill>
                  <a:prstClr val="black">
                    <a:tint val="75000"/>
                  </a:prstClr>
                </a:solidFill>
              </a:rPr>
              <a:t>21.04.2016</a:t>
            </a:r>
          </a:p>
        </p:txBody>
      </p:sp>
      <p:sp>
        <p:nvSpPr>
          <p:cNvPr id="6" name="Slide Number Placeholder 5"/>
          <p:cNvSpPr>
            <a:spLocks noGrp="1"/>
          </p:cNvSpPr>
          <p:nvPr>
            <p:ph type="sldNum" sz="quarter" idx="12"/>
          </p:nvPr>
        </p:nvSpPr>
        <p:spPr/>
        <p:txBody>
          <a:bodyPr/>
          <a:lstStyle/>
          <a:p>
            <a:pPr>
              <a:defRPr/>
            </a:pPr>
            <a:fld id="{C707B74B-01B3-43C9-9D57-CA33AEC366A3}" type="slidenum">
              <a:rPr lang="en-US">
                <a:solidFill>
                  <a:prstClr val="black">
                    <a:tint val="75000"/>
                  </a:prstClr>
                </a:solidFill>
              </a:rPr>
              <a:pPr>
                <a:defRPr/>
              </a:pPr>
              <a:t>4</a:t>
            </a:fld>
            <a:endParaRPr lang="en-US">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Started service</a:t>
            </a:r>
            <a:br>
              <a:rPr lang="en-US" dirty="0"/>
            </a:br>
            <a:r>
              <a:rPr lang="ru-RU" dirty="0"/>
              <a:t>Запуск сервиса </a:t>
            </a:r>
            <a:r>
              <a:rPr lang="en-US" dirty="0"/>
              <a:t>(1)</a:t>
            </a:r>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40</a:t>
            </a:fld>
            <a:endParaRPr lang="en-US"/>
          </a:p>
        </p:txBody>
      </p:sp>
      <p:sp>
        <p:nvSpPr>
          <p:cNvPr id="72705" name="Rectangle 1"/>
          <p:cNvSpPr>
            <a:spLocks noChangeArrowheads="1"/>
          </p:cNvSpPr>
          <p:nvPr/>
        </p:nvSpPr>
        <p:spPr bwMode="auto">
          <a:xfrm>
            <a:off x="395536" y="2852936"/>
            <a:ext cx="8156079" cy="775803"/>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660066"/>
                </a:solidFill>
                <a:effectLst/>
                <a:latin typeface="Courier New" pitchFamily="49" charset="0"/>
                <a:cs typeface="Courier New" pitchFamily="49" charset="0"/>
              </a:rPr>
              <a:t>Intent</a:t>
            </a: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a:ln>
                  <a:noFill/>
                </a:ln>
                <a:solidFill>
                  <a:srgbClr val="000000"/>
                </a:solidFill>
                <a:effectLst/>
                <a:latin typeface="Courier New" pitchFamily="49" charset="0"/>
                <a:cs typeface="Courier New" pitchFamily="49" charset="0"/>
              </a:rPr>
              <a:t>intent</a:t>
            </a: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r>
              <a:rPr kumimoji="0" lang="en-US" sz="2000" b="0" i="0" u="none" strike="noStrike" cap="none" normalizeH="0" baseline="0" dirty="0">
                <a:ln>
                  <a:noFill/>
                </a:ln>
                <a:solidFill>
                  <a:srgbClr val="666600"/>
                </a:solidFill>
                <a:effectLst/>
                <a:latin typeface="Courier New" pitchFamily="49" charset="0"/>
                <a:cs typeface="Courier New" pitchFamily="49" charset="0"/>
              </a:rPr>
              <a:t>=</a:t>
            </a: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r>
              <a:rPr kumimoji="0" lang="en-US" sz="2000" b="0" i="0" u="none" strike="noStrike" cap="none" normalizeH="0" baseline="0" dirty="0">
                <a:ln>
                  <a:noFill/>
                </a:ln>
                <a:solidFill>
                  <a:srgbClr val="000088"/>
                </a:solidFill>
                <a:effectLst/>
                <a:latin typeface="Courier New" pitchFamily="49" charset="0"/>
                <a:cs typeface="Courier New" pitchFamily="49" charset="0"/>
              </a:rPr>
              <a:t>new</a:t>
            </a: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r>
              <a:rPr kumimoji="0" lang="en-US" sz="2000" b="0" i="0" u="none" strike="noStrike" cap="none" normalizeH="0" baseline="0" dirty="0">
                <a:ln>
                  <a:noFill/>
                </a:ln>
                <a:solidFill>
                  <a:srgbClr val="660066"/>
                </a:solidFill>
                <a:effectLst/>
                <a:latin typeface="Courier New" pitchFamily="49" charset="0"/>
                <a:cs typeface="Courier New" pitchFamily="49" charset="0"/>
              </a:rPr>
              <a:t>Intent</a:t>
            </a:r>
            <a:r>
              <a:rPr kumimoji="0" lang="en-US" sz="2000" b="0" i="0" u="none" strike="noStrike" cap="none" normalizeH="0" baseline="0" dirty="0">
                <a:ln>
                  <a:noFill/>
                </a:ln>
                <a:solidFill>
                  <a:srgbClr val="666600"/>
                </a:solidFill>
                <a:effectLst/>
                <a:latin typeface="Courier New" pitchFamily="49" charset="0"/>
                <a:cs typeface="Courier New" pitchFamily="49" charset="0"/>
              </a:rPr>
              <a:t>(</a:t>
            </a:r>
            <a:r>
              <a:rPr kumimoji="0" lang="en-US" sz="2000" b="0" i="0" u="none" strike="noStrike" cap="none" normalizeH="0" baseline="0" dirty="0">
                <a:ln>
                  <a:noFill/>
                </a:ln>
                <a:solidFill>
                  <a:srgbClr val="000088"/>
                </a:solidFill>
                <a:effectLst/>
                <a:latin typeface="Courier New" pitchFamily="49" charset="0"/>
                <a:cs typeface="Courier New" pitchFamily="49" charset="0"/>
              </a:rPr>
              <a:t>this</a:t>
            </a:r>
            <a:r>
              <a:rPr kumimoji="0" lang="en-US" sz="2000" b="0" i="0" u="none" strike="noStrike" cap="none" normalizeH="0" baseline="0" dirty="0">
                <a:ln>
                  <a:noFill/>
                </a:ln>
                <a:solidFill>
                  <a:srgbClr val="666600"/>
                </a:solidFill>
                <a:effectLst/>
                <a:latin typeface="Courier New" pitchFamily="49" charset="0"/>
                <a:cs typeface="Courier New" pitchFamily="49" charset="0"/>
              </a:rPr>
              <a:t>,</a:t>
            </a: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a:ln>
                  <a:noFill/>
                </a:ln>
                <a:solidFill>
                  <a:srgbClr val="660066"/>
                </a:solidFill>
                <a:effectLst/>
                <a:latin typeface="Courier New" pitchFamily="49" charset="0"/>
                <a:cs typeface="Courier New" pitchFamily="49" charset="0"/>
              </a:rPr>
              <a:t>HelloService</a:t>
            </a:r>
            <a:r>
              <a:rPr kumimoji="0" lang="en-US" sz="2000" b="0" i="0" u="none" strike="noStrike" cap="none" normalizeH="0" baseline="0" dirty="0" err="1">
                <a:ln>
                  <a:noFill/>
                </a:ln>
                <a:solidFill>
                  <a:srgbClr val="666600"/>
                </a:solidFill>
                <a:effectLst/>
                <a:latin typeface="Courier New" pitchFamily="49" charset="0"/>
                <a:cs typeface="Courier New" pitchFamily="49" charset="0"/>
              </a:rPr>
              <a:t>.</a:t>
            </a:r>
            <a:r>
              <a:rPr kumimoji="0" lang="en-US" sz="2000" b="0" i="0" u="none" strike="noStrike" cap="none" normalizeH="0" baseline="0" dirty="0" err="1">
                <a:ln>
                  <a:noFill/>
                </a:ln>
                <a:solidFill>
                  <a:srgbClr val="000088"/>
                </a:solidFill>
                <a:effectLst/>
                <a:latin typeface="Courier New" pitchFamily="49" charset="0"/>
                <a:cs typeface="Courier New" pitchFamily="49" charset="0"/>
              </a:rPr>
              <a:t>class</a:t>
            </a:r>
            <a:r>
              <a:rPr kumimoji="0" lang="en-US" sz="2000" b="0" i="0" u="none" strike="noStrike" cap="none" normalizeH="0" baseline="0" dirty="0">
                <a:ln>
                  <a:noFill/>
                </a:ln>
                <a:solidFill>
                  <a:srgbClr val="666600"/>
                </a:solidFill>
                <a:effectLst/>
                <a:latin typeface="Courier New" pitchFamily="49" charset="0"/>
                <a:cs typeface="Courier New" pitchFamily="49" charset="0"/>
              </a:rPr>
              <a:t>);</a:t>
            </a:r>
            <a:br>
              <a:rPr kumimoji="0" lang="en-US" sz="2000" b="0" i="0" u="none" strike="noStrike" cap="none" normalizeH="0" baseline="0" dirty="0">
                <a:ln>
                  <a:noFill/>
                </a:ln>
                <a:solidFill>
                  <a:srgbClr val="000000"/>
                </a:solidFill>
                <a:effectLst/>
                <a:latin typeface="Courier New" pitchFamily="49" charset="0"/>
                <a:cs typeface="Courier New" pitchFamily="49" charset="0"/>
              </a:rPr>
            </a:br>
            <a:r>
              <a:rPr kumimoji="0" lang="en-US" sz="2000" b="0" i="0" u="none" strike="noStrike" cap="none" normalizeH="0" baseline="0" dirty="0" err="1">
                <a:ln>
                  <a:noFill/>
                </a:ln>
                <a:solidFill>
                  <a:srgbClr val="000000"/>
                </a:solidFill>
                <a:effectLst/>
                <a:latin typeface="Courier New" pitchFamily="49" charset="0"/>
                <a:cs typeface="Courier New" pitchFamily="49" charset="0"/>
              </a:rPr>
              <a:t>startService</a:t>
            </a:r>
            <a:r>
              <a:rPr kumimoji="0" lang="en-US" sz="2000" b="0" i="0" u="none" strike="noStrike" cap="none" normalizeH="0" baseline="0" dirty="0">
                <a:ln>
                  <a:noFill/>
                </a:ln>
                <a:solidFill>
                  <a:srgbClr val="666600"/>
                </a:solidFill>
                <a:effectLst/>
                <a:latin typeface="Courier New" pitchFamily="49" charset="0"/>
                <a:cs typeface="Courier New" pitchFamily="49" charset="0"/>
              </a:rPr>
              <a:t>(</a:t>
            </a:r>
            <a:r>
              <a:rPr kumimoji="0" lang="en-US" sz="2000" b="0" i="0" u="none" strike="noStrike" cap="none" normalizeH="0" baseline="0" dirty="0">
                <a:ln>
                  <a:noFill/>
                </a:ln>
                <a:solidFill>
                  <a:srgbClr val="000000"/>
                </a:solidFill>
                <a:effectLst/>
                <a:latin typeface="Courier New" pitchFamily="49" charset="0"/>
                <a:cs typeface="Courier New" pitchFamily="49" charset="0"/>
              </a:rPr>
              <a:t>intent</a:t>
            </a:r>
            <a:r>
              <a:rPr kumimoji="0" lang="en-US" sz="2000" b="0" i="0" u="none" strike="noStrike" cap="none" normalizeH="0" baseline="0" dirty="0">
                <a:ln>
                  <a:noFill/>
                </a:ln>
                <a:solidFill>
                  <a:srgbClr val="666600"/>
                </a:solidFill>
                <a:effectLst/>
                <a:latin typeface="Courier New" pitchFamily="49" charset="0"/>
                <a:cs typeface="Courier New" pitchFamily="49" charset="0"/>
              </a:rPr>
              <a:t>);</a:t>
            </a:r>
            <a:r>
              <a:rPr kumimoji="0" lang="en-US" sz="2000" b="0" i="0" u="none" strike="noStrike" cap="none" normalizeH="0" baseline="0" dirty="0">
                <a:ln>
                  <a:noFill/>
                </a:ln>
                <a:solidFill>
                  <a:schemeClr val="tx1"/>
                </a:solidFill>
                <a:effectLst/>
                <a:latin typeface="Arial" pitchFamily="34" charset="0"/>
                <a:cs typeface="Arial" pitchFamily="34" charset="0"/>
              </a:rPr>
              <a:t> </a:t>
            </a:r>
            <a:endParaRPr kumimoji="0" lang="en-US" sz="4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Started service</a:t>
            </a:r>
            <a:br>
              <a:rPr lang="ru-RU" dirty="0"/>
            </a:br>
            <a:r>
              <a:rPr lang="ru-RU" dirty="0"/>
              <a:t>Запуск сервиса (2)</a:t>
            </a:r>
            <a:endParaRPr lang="en-US" dirty="0"/>
          </a:p>
        </p:txBody>
      </p:sp>
      <p:sp>
        <p:nvSpPr>
          <p:cNvPr id="11" name="Content Placeholder 10"/>
          <p:cNvSpPr>
            <a:spLocks noGrp="1"/>
          </p:cNvSpPr>
          <p:nvPr>
            <p:ph idx="1"/>
          </p:nvPr>
        </p:nvSpPr>
        <p:spPr/>
        <p:txBody>
          <a:bodyPr/>
          <a:lstStyle/>
          <a:p>
            <a:r>
              <a:rPr lang="ru-RU" dirty="0"/>
              <a:t>Метод</a:t>
            </a:r>
            <a:r>
              <a:rPr lang="en-US" dirty="0"/>
              <a:t> </a:t>
            </a:r>
            <a:r>
              <a:rPr lang="en-US" dirty="0" err="1">
                <a:hlinkClick r:id="rId2"/>
              </a:rPr>
              <a:t>startService</a:t>
            </a:r>
            <a:r>
              <a:rPr lang="en-US" dirty="0">
                <a:hlinkClick r:id="rId2"/>
              </a:rPr>
              <a:t>()</a:t>
            </a:r>
            <a:r>
              <a:rPr lang="en-US" dirty="0"/>
              <a:t> </a:t>
            </a:r>
            <a:r>
              <a:rPr lang="ru-RU" dirty="0"/>
              <a:t>возвращает управление сразу</a:t>
            </a:r>
            <a:r>
              <a:rPr lang="en-US" dirty="0"/>
              <a:t> </a:t>
            </a:r>
          </a:p>
          <a:p>
            <a:r>
              <a:rPr lang="ru-RU" dirty="0"/>
              <a:t>ОС </a:t>
            </a:r>
            <a:r>
              <a:rPr lang="en-US" dirty="0"/>
              <a:t>Android </a:t>
            </a:r>
            <a:r>
              <a:rPr lang="ru-RU" dirty="0"/>
              <a:t>вызывает метод сервиса </a:t>
            </a:r>
            <a:r>
              <a:rPr lang="en-US" dirty="0" err="1">
                <a:hlinkClick r:id="rId3"/>
              </a:rPr>
              <a:t>onStartCommand</a:t>
            </a:r>
            <a:r>
              <a:rPr lang="en-US" dirty="0">
                <a:hlinkClick r:id="rId3"/>
              </a:rPr>
              <a:t>()</a:t>
            </a:r>
            <a:endParaRPr lang="en-US" dirty="0"/>
          </a:p>
          <a:p>
            <a:pPr lvl="1"/>
            <a:r>
              <a:rPr lang="ru-RU" dirty="0"/>
              <a:t>Если сервис еще не создан, сначала вызывается метод </a:t>
            </a:r>
            <a:r>
              <a:rPr lang="en-US" dirty="0"/>
              <a:t> </a:t>
            </a:r>
            <a:r>
              <a:rPr lang="en-US" dirty="0" err="1">
                <a:hlinkClick r:id="rId3"/>
              </a:rPr>
              <a:t>onCreate</a:t>
            </a:r>
            <a:r>
              <a:rPr lang="en-US" dirty="0">
                <a:hlinkClick r:id="rId3"/>
              </a:rPr>
              <a:t>()</a:t>
            </a:r>
            <a:r>
              <a:rPr lang="en-US" dirty="0"/>
              <a:t>, </a:t>
            </a:r>
            <a:r>
              <a:rPr lang="ru-RU" dirty="0"/>
              <a:t>только потом </a:t>
            </a:r>
            <a:r>
              <a:rPr lang="en-US" dirty="0" err="1">
                <a:hlinkClick r:id="rId3"/>
              </a:rPr>
              <a:t>onStartCommand</a:t>
            </a:r>
            <a:r>
              <a:rPr lang="en-US" dirty="0">
                <a:hlinkClick r:id="rId3"/>
              </a:rPr>
              <a:t>()</a:t>
            </a:r>
            <a:endParaRPr lang="ru-RU" dirty="0"/>
          </a:p>
          <a:p>
            <a:r>
              <a:rPr lang="ru-RU" dirty="0"/>
              <a:t>Сервис должен сам себя остановить</a:t>
            </a:r>
          </a:p>
          <a:p>
            <a:pPr lvl="1"/>
            <a:r>
              <a:rPr lang="en-US" dirty="0" err="1">
                <a:hlinkClick r:id="rId3"/>
              </a:rPr>
              <a:t>stopSelf</a:t>
            </a:r>
            <a:r>
              <a:rPr lang="en-US" dirty="0">
                <a:hlinkClick r:id="rId3"/>
              </a:rPr>
              <a:t>()</a:t>
            </a:r>
            <a:endParaRPr lang="en-US" dirty="0"/>
          </a:p>
        </p:txBody>
      </p:sp>
      <p:sp>
        <p:nvSpPr>
          <p:cNvPr id="4" name="Date Placeholder 3"/>
          <p:cNvSpPr>
            <a:spLocks noGrp="1"/>
          </p:cNvSpPr>
          <p:nvPr>
            <p:ph type="dt" sz="half" idx="10"/>
          </p:nvPr>
        </p:nvSpPr>
        <p:spPr/>
        <p:txBody>
          <a:bodyPr/>
          <a:lstStyle/>
          <a:p>
            <a:r>
              <a:rPr lang="en-US"/>
              <a:t>21.04.2016</a:t>
            </a:r>
          </a:p>
        </p:txBody>
      </p:sp>
      <p:sp>
        <p:nvSpPr>
          <p:cNvPr id="5" name="Footer Placeholder 4"/>
          <p:cNvSpPr>
            <a:spLocks noGrp="1"/>
          </p:cNvSpPr>
          <p:nvPr>
            <p:ph type="ftr" sz="quarter" idx="11"/>
          </p:nvPr>
        </p:nvSpPr>
        <p:spPr/>
        <p:txBody>
          <a:bodyPr/>
          <a:lstStyle/>
          <a:p>
            <a:r>
              <a:rPr lang="en-US"/>
              <a:t>Creative Commons Attribution-ShareAlike 3.0</a:t>
            </a:r>
          </a:p>
        </p:txBody>
      </p:sp>
      <p:sp>
        <p:nvSpPr>
          <p:cNvPr id="6" name="Slide Number Placeholder 5"/>
          <p:cNvSpPr>
            <a:spLocks noGrp="1"/>
          </p:cNvSpPr>
          <p:nvPr>
            <p:ph type="sldNum" sz="quarter" idx="12"/>
          </p:nvPr>
        </p:nvSpPr>
        <p:spPr/>
        <p:txBody>
          <a:bodyPr/>
          <a:lstStyle/>
          <a:p>
            <a:fld id="{813AAD51-F136-4F79-9D4E-C225B868444E}"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Started service: </a:t>
            </a:r>
            <a:r>
              <a:rPr lang="en-US" dirty="0" err="1"/>
              <a:t>onStartCommand</a:t>
            </a:r>
            <a:br>
              <a:rPr lang="ru-RU" dirty="0"/>
            </a:br>
            <a:r>
              <a:rPr lang="ru-RU" dirty="0"/>
              <a:t>Аргументы</a:t>
            </a:r>
            <a:endParaRPr lang="en-US" dirty="0"/>
          </a:p>
        </p:txBody>
      </p:sp>
      <p:sp>
        <p:nvSpPr>
          <p:cNvPr id="3" name="Content Placeholder 2"/>
          <p:cNvSpPr>
            <a:spLocks noGrp="1"/>
          </p:cNvSpPr>
          <p:nvPr>
            <p:ph idx="1"/>
          </p:nvPr>
        </p:nvSpPr>
        <p:spPr/>
        <p:txBody>
          <a:bodyPr/>
          <a:lstStyle/>
          <a:p>
            <a:r>
              <a:rPr lang="sv-SE" dirty="0"/>
              <a:t>public int onStartCommand (</a:t>
            </a:r>
            <a:r>
              <a:rPr lang="sv-SE" dirty="0">
                <a:hlinkClick r:id="rId2"/>
              </a:rPr>
              <a:t>Intent</a:t>
            </a:r>
            <a:r>
              <a:rPr lang="sv-SE" dirty="0"/>
              <a:t> intent, int flags, int startId)</a:t>
            </a:r>
            <a:endParaRPr lang="ru-RU" dirty="0"/>
          </a:p>
          <a:p>
            <a:pPr lvl="1"/>
            <a:r>
              <a:rPr lang="en-US" dirty="0"/>
              <a:t>intent, </a:t>
            </a:r>
            <a:r>
              <a:rPr lang="ru-RU" dirty="0"/>
              <a:t>который запустил сервис</a:t>
            </a:r>
          </a:p>
          <a:p>
            <a:pPr lvl="1"/>
            <a:r>
              <a:rPr lang="sv-SE" dirty="0"/>
              <a:t>flags</a:t>
            </a:r>
            <a:r>
              <a:rPr lang="ru-RU" dirty="0"/>
              <a:t>: битовое поле </a:t>
            </a:r>
            <a:r>
              <a:rPr lang="en-US" dirty="0"/>
              <a:t>{0, </a:t>
            </a:r>
            <a:r>
              <a:rPr lang="en-US" dirty="0">
                <a:hlinkClick r:id="rId3"/>
              </a:rPr>
              <a:t>START_FLAG_REDELIVERY</a:t>
            </a:r>
            <a:r>
              <a:rPr lang="en-US" dirty="0"/>
              <a:t>,  </a:t>
            </a:r>
            <a:r>
              <a:rPr lang="en-US" dirty="0">
                <a:hlinkClick r:id="rId3"/>
              </a:rPr>
              <a:t>START_FLAG_RETRY</a:t>
            </a:r>
            <a:r>
              <a:rPr lang="en-US" dirty="0"/>
              <a:t>}</a:t>
            </a:r>
          </a:p>
          <a:p>
            <a:pPr lvl="1"/>
            <a:r>
              <a:rPr lang="ru-RU" dirty="0"/>
              <a:t>Уникальный идентификатор запроса. Используется совместно с </a:t>
            </a:r>
            <a:r>
              <a:rPr lang="en-US" dirty="0" err="1">
                <a:hlinkClick r:id="rId3"/>
              </a:rPr>
              <a:t>stopSelfResult</a:t>
            </a:r>
            <a:r>
              <a:rPr lang="en-US" dirty="0">
                <a:hlinkClick r:id="rId3"/>
              </a:rPr>
              <a:t>(</a:t>
            </a:r>
            <a:r>
              <a:rPr lang="en-US" dirty="0" err="1">
                <a:hlinkClick r:id="rId3"/>
              </a:rPr>
              <a:t>int</a:t>
            </a:r>
            <a:r>
              <a:rPr lang="en-US" dirty="0">
                <a:hlinkClick r:id="rId3"/>
              </a:rPr>
              <a:t>)</a:t>
            </a:r>
            <a:r>
              <a:rPr lang="en-US" dirty="0"/>
              <a:t>.</a:t>
            </a:r>
            <a:endParaRPr lang="sv-SE" dirty="0"/>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Started service: </a:t>
            </a:r>
            <a:r>
              <a:rPr lang="en-US" dirty="0" err="1"/>
              <a:t>onStartCommand</a:t>
            </a:r>
            <a:br>
              <a:rPr lang="ru-RU" dirty="0"/>
            </a:br>
            <a:r>
              <a:rPr lang="ru-RU" dirty="0"/>
              <a:t>Возвращаемое значение</a:t>
            </a:r>
            <a:endParaRPr lang="en-US" dirty="0"/>
          </a:p>
        </p:txBody>
      </p:sp>
      <p:sp>
        <p:nvSpPr>
          <p:cNvPr id="3" name="Content Placeholder 2"/>
          <p:cNvSpPr>
            <a:spLocks noGrp="1"/>
          </p:cNvSpPr>
          <p:nvPr>
            <p:ph idx="1"/>
          </p:nvPr>
        </p:nvSpPr>
        <p:spPr/>
        <p:txBody>
          <a:bodyPr/>
          <a:lstStyle/>
          <a:p>
            <a:r>
              <a:rPr lang="ru-RU" dirty="0"/>
              <a:t>Как должна вести ОС в случае неожиданной остановки сервиса</a:t>
            </a:r>
          </a:p>
          <a:p>
            <a:pPr lvl="1"/>
            <a:r>
              <a:rPr lang="en-US" dirty="0">
                <a:hlinkClick r:id="rId2"/>
              </a:rPr>
              <a:t>START_NOT_STICKY</a:t>
            </a:r>
            <a:endParaRPr lang="en-US" dirty="0"/>
          </a:p>
          <a:p>
            <a:pPr lvl="2"/>
            <a:r>
              <a:rPr lang="en-US" i="1" dirty="0"/>
              <a:t>do not</a:t>
            </a:r>
            <a:r>
              <a:rPr lang="en-US" dirty="0"/>
              <a:t> recreate the service</a:t>
            </a:r>
          </a:p>
          <a:p>
            <a:pPr lvl="1"/>
            <a:r>
              <a:rPr lang="en-US" dirty="0">
                <a:hlinkClick r:id="rId2"/>
              </a:rPr>
              <a:t>START_STICKY</a:t>
            </a:r>
            <a:r>
              <a:rPr lang="en-US" dirty="0"/>
              <a:t> </a:t>
            </a:r>
          </a:p>
          <a:p>
            <a:pPr lvl="2"/>
            <a:r>
              <a:rPr lang="en-US" dirty="0"/>
              <a:t>recreate the service but </a:t>
            </a:r>
            <a:r>
              <a:rPr lang="en-US" i="1" dirty="0"/>
              <a:t>do not</a:t>
            </a:r>
            <a:r>
              <a:rPr lang="en-US" dirty="0"/>
              <a:t> redeliver the last intent (deliver null intent)</a:t>
            </a:r>
          </a:p>
          <a:p>
            <a:pPr lvl="1"/>
            <a:r>
              <a:rPr lang="en-US" dirty="0">
                <a:hlinkClick r:id="rId2"/>
              </a:rPr>
              <a:t>START_REDELIVER_INTENT</a:t>
            </a:r>
            <a:r>
              <a:rPr lang="en-US" dirty="0"/>
              <a:t> </a:t>
            </a:r>
          </a:p>
          <a:p>
            <a:pPr lvl="2"/>
            <a:r>
              <a:rPr lang="en-US" dirty="0"/>
              <a:t>recreate the service and redeliver last intent.</a:t>
            </a:r>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Started service</a:t>
            </a:r>
            <a:br>
              <a:rPr lang="en-US" dirty="0"/>
            </a:br>
            <a:r>
              <a:rPr lang="ru-RU" dirty="0"/>
              <a:t>Остановка сервиса</a:t>
            </a:r>
            <a:endParaRPr lang="en-US" dirty="0"/>
          </a:p>
        </p:txBody>
      </p:sp>
      <p:sp>
        <p:nvSpPr>
          <p:cNvPr id="11" name="Content Placeholder 10"/>
          <p:cNvSpPr>
            <a:spLocks noGrp="1"/>
          </p:cNvSpPr>
          <p:nvPr>
            <p:ph idx="1"/>
          </p:nvPr>
        </p:nvSpPr>
        <p:spPr/>
        <p:txBody>
          <a:bodyPr>
            <a:normAutofit fontScale="85000" lnSpcReduction="20000"/>
          </a:bodyPr>
          <a:lstStyle/>
          <a:p>
            <a:r>
              <a:rPr lang="ru-RU" dirty="0"/>
              <a:t>«Изнутри»</a:t>
            </a:r>
          </a:p>
          <a:p>
            <a:pPr lvl="1"/>
            <a:r>
              <a:rPr lang="en-US" dirty="0"/>
              <a:t>public final void </a:t>
            </a:r>
            <a:r>
              <a:rPr lang="en-US" dirty="0" err="1"/>
              <a:t>stopSelf</a:t>
            </a:r>
            <a:r>
              <a:rPr lang="en-US" dirty="0"/>
              <a:t> ()</a:t>
            </a:r>
          </a:p>
          <a:p>
            <a:pPr lvl="1"/>
            <a:r>
              <a:rPr lang="en-US" dirty="0"/>
              <a:t>public final void </a:t>
            </a:r>
            <a:r>
              <a:rPr lang="en-US" dirty="0" err="1"/>
              <a:t>stopSelf</a:t>
            </a:r>
            <a:r>
              <a:rPr lang="en-US" dirty="0"/>
              <a:t> (</a:t>
            </a:r>
            <a:r>
              <a:rPr lang="en-US" dirty="0" err="1"/>
              <a:t>int</a:t>
            </a:r>
            <a:r>
              <a:rPr lang="en-US" dirty="0"/>
              <a:t> </a:t>
            </a:r>
            <a:r>
              <a:rPr lang="en-US" dirty="0" err="1"/>
              <a:t>startId</a:t>
            </a:r>
            <a:r>
              <a:rPr lang="en-US" dirty="0"/>
              <a:t>)</a:t>
            </a:r>
          </a:p>
          <a:p>
            <a:pPr lvl="1"/>
            <a:r>
              <a:rPr lang="en-US" dirty="0"/>
              <a:t>public final </a:t>
            </a:r>
            <a:r>
              <a:rPr lang="en-US" dirty="0" err="1"/>
              <a:t>boolean</a:t>
            </a:r>
            <a:r>
              <a:rPr lang="en-US" dirty="0"/>
              <a:t> </a:t>
            </a:r>
            <a:r>
              <a:rPr lang="en-US" dirty="0" err="1"/>
              <a:t>stopSelfResult</a:t>
            </a:r>
            <a:r>
              <a:rPr lang="en-US" dirty="0"/>
              <a:t> (</a:t>
            </a:r>
            <a:r>
              <a:rPr lang="en-US" dirty="0" err="1"/>
              <a:t>int</a:t>
            </a:r>
            <a:r>
              <a:rPr lang="en-US" dirty="0"/>
              <a:t> </a:t>
            </a:r>
            <a:r>
              <a:rPr lang="en-US" dirty="0" err="1"/>
              <a:t>startId</a:t>
            </a:r>
            <a:r>
              <a:rPr lang="en-US" dirty="0"/>
              <a:t>)</a:t>
            </a:r>
          </a:p>
          <a:p>
            <a:pPr lvl="2"/>
            <a:r>
              <a:rPr lang="ru-RU" dirty="0"/>
              <a:t>Не защищает от преждевременной остановки сервиса</a:t>
            </a:r>
          </a:p>
          <a:p>
            <a:r>
              <a:rPr lang="ru-RU" dirty="0"/>
              <a:t>«Снаружи»</a:t>
            </a:r>
            <a:endParaRPr lang="en-US" dirty="0"/>
          </a:p>
          <a:p>
            <a:pPr lvl="1"/>
            <a:r>
              <a:rPr lang="en-US" dirty="0"/>
              <a:t>public abstract </a:t>
            </a:r>
            <a:r>
              <a:rPr lang="en-US" dirty="0" err="1"/>
              <a:t>boolean</a:t>
            </a:r>
            <a:r>
              <a:rPr lang="en-US" dirty="0"/>
              <a:t> </a:t>
            </a:r>
            <a:r>
              <a:rPr lang="en-US" dirty="0" err="1"/>
              <a:t>stopService</a:t>
            </a:r>
            <a:r>
              <a:rPr lang="en-US" dirty="0"/>
              <a:t> (</a:t>
            </a:r>
            <a:r>
              <a:rPr lang="en-US" dirty="0">
                <a:hlinkClick r:id="rId2"/>
              </a:rPr>
              <a:t>Intent</a:t>
            </a:r>
            <a:r>
              <a:rPr lang="en-US" dirty="0"/>
              <a:t> service)</a:t>
            </a:r>
          </a:p>
          <a:p>
            <a:endParaRPr lang="en-US" dirty="0"/>
          </a:p>
          <a:p>
            <a:r>
              <a:rPr lang="en-US" dirty="0"/>
              <a:t>Android </a:t>
            </a:r>
            <a:r>
              <a:rPr lang="ru-RU" dirty="0"/>
              <a:t>не останавливает и не удаляет сервисы, пока хватает ресурсов</a:t>
            </a:r>
            <a:endParaRPr lang="en-US" dirty="0"/>
          </a:p>
          <a:p>
            <a:r>
              <a:rPr lang="ru-RU" dirty="0"/>
              <a:t>Сервис продолжает работать после завершения метода</a:t>
            </a:r>
            <a:r>
              <a:rPr lang="en-US" dirty="0"/>
              <a:t> </a:t>
            </a:r>
            <a:r>
              <a:rPr lang="en-US" dirty="0" err="1">
                <a:hlinkClick r:id="rId3"/>
              </a:rPr>
              <a:t>onStartCommand</a:t>
            </a:r>
            <a:r>
              <a:rPr lang="en-US" dirty="0">
                <a:hlinkClick r:id="rId3"/>
              </a:rPr>
              <a:t>()</a:t>
            </a:r>
            <a:endParaRPr lang="en-US" dirty="0"/>
          </a:p>
        </p:txBody>
      </p:sp>
      <p:sp>
        <p:nvSpPr>
          <p:cNvPr id="4" name="Date Placeholder 3"/>
          <p:cNvSpPr>
            <a:spLocks noGrp="1"/>
          </p:cNvSpPr>
          <p:nvPr>
            <p:ph type="dt" sz="half" idx="10"/>
          </p:nvPr>
        </p:nvSpPr>
        <p:spPr/>
        <p:txBody>
          <a:bodyPr/>
          <a:lstStyle/>
          <a:p>
            <a:r>
              <a:rPr lang="en-US"/>
              <a:t>21.04.2016</a:t>
            </a:r>
          </a:p>
        </p:txBody>
      </p:sp>
      <p:sp>
        <p:nvSpPr>
          <p:cNvPr id="5" name="Footer Placeholder 4"/>
          <p:cNvSpPr>
            <a:spLocks noGrp="1"/>
          </p:cNvSpPr>
          <p:nvPr>
            <p:ph type="ftr" sz="quarter" idx="11"/>
          </p:nvPr>
        </p:nvSpPr>
        <p:spPr/>
        <p:txBody>
          <a:bodyPr/>
          <a:lstStyle/>
          <a:p>
            <a:r>
              <a:rPr lang="en-US"/>
              <a:t>Creative Commons Attribution-ShareAlike 3.0</a:t>
            </a:r>
          </a:p>
        </p:txBody>
      </p:sp>
      <p:sp>
        <p:nvSpPr>
          <p:cNvPr id="6" name="Slide Number Placeholder 5"/>
          <p:cNvSpPr>
            <a:spLocks noGrp="1"/>
          </p:cNvSpPr>
          <p:nvPr>
            <p:ph type="sldNum" sz="quarter" idx="12"/>
          </p:nvPr>
        </p:nvSpPr>
        <p:spPr/>
        <p:txBody>
          <a:bodyPr/>
          <a:lstStyle/>
          <a:p>
            <a:fld id="{813AAD51-F136-4F79-9D4E-C225B868444E}"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Started service</a:t>
            </a:r>
            <a:br>
              <a:rPr lang="en-US" dirty="0"/>
            </a:br>
            <a:r>
              <a:rPr lang="ru-RU" dirty="0"/>
              <a:t>Однопоточный </a:t>
            </a:r>
            <a:r>
              <a:rPr lang="en-US" dirty="0"/>
              <a:t>Intent </a:t>
            </a:r>
            <a:r>
              <a:rPr lang="ru-RU" dirty="0"/>
              <a:t>сервис</a:t>
            </a:r>
            <a:endParaRPr lang="en-US" dirty="0"/>
          </a:p>
        </p:txBody>
      </p:sp>
      <p:sp>
        <p:nvSpPr>
          <p:cNvPr id="3" name="Content Placeholder 2"/>
          <p:cNvSpPr>
            <a:spLocks noGrp="1"/>
          </p:cNvSpPr>
          <p:nvPr>
            <p:ph idx="1"/>
          </p:nvPr>
        </p:nvSpPr>
        <p:spPr/>
        <p:txBody>
          <a:bodyPr/>
          <a:lstStyle/>
          <a:p>
            <a:pPr>
              <a:buNone/>
            </a:pPr>
            <a:r>
              <a:rPr lang="en-US" b="1" dirty="0"/>
              <a:t>…  </a:t>
            </a:r>
          </a:p>
          <a:p>
            <a:pPr>
              <a:buNone/>
            </a:pPr>
            <a:r>
              <a:rPr lang="en-US" b="1" dirty="0"/>
              <a:t>   ↳</a:t>
            </a:r>
            <a:r>
              <a:rPr lang="en-US" dirty="0" err="1">
                <a:hlinkClick r:id="rId2"/>
              </a:rPr>
              <a:t>android.app.Service</a:t>
            </a:r>
            <a:endParaRPr lang="en-US" dirty="0"/>
          </a:p>
          <a:p>
            <a:pPr>
              <a:buNone/>
            </a:pPr>
            <a:r>
              <a:rPr lang="en-US" b="1" dirty="0"/>
              <a:t>      ↳</a:t>
            </a:r>
            <a:r>
              <a:rPr lang="en-US" dirty="0" err="1"/>
              <a:t>android.app.IntentService</a:t>
            </a:r>
            <a:endParaRPr lang="en-US" dirty="0"/>
          </a:p>
          <a:p>
            <a:pPr lvl="1"/>
            <a:r>
              <a:rPr lang="ru-RU" dirty="0"/>
              <a:t>Все запросы обрабатываются в одном </a:t>
            </a:r>
            <a:r>
              <a:rPr lang="en-US" dirty="0"/>
              <a:t>background </a:t>
            </a:r>
            <a:r>
              <a:rPr lang="ru-RU" dirty="0"/>
              <a:t>потоке по очереди</a:t>
            </a:r>
            <a:endParaRPr lang="en-US" dirty="0"/>
          </a:p>
          <a:p>
            <a:pPr lvl="1"/>
            <a:r>
              <a:rPr lang="ru-RU" dirty="0"/>
              <a:t>Нужно перегрузить только метод</a:t>
            </a:r>
            <a:r>
              <a:rPr lang="en-US" dirty="0"/>
              <a:t> </a:t>
            </a:r>
            <a:r>
              <a:rPr lang="en-US" dirty="0" err="1">
                <a:hlinkClick r:id="rId3"/>
              </a:rPr>
              <a:t>onHandleIntent</a:t>
            </a:r>
            <a:r>
              <a:rPr lang="en-US" dirty="0">
                <a:hlinkClick r:id="rId3"/>
              </a:rPr>
              <a:t>()</a:t>
            </a:r>
            <a:endParaRPr lang="en-US" dirty="0"/>
          </a:p>
          <a:p>
            <a:pPr lvl="1"/>
            <a:r>
              <a:rPr lang="ru-RU" dirty="0"/>
              <a:t>Можно перегрузить </a:t>
            </a:r>
            <a:r>
              <a:rPr lang="en-US" dirty="0" err="1">
                <a:hlinkClick r:id="rId3"/>
              </a:rPr>
              <a:t>onBind</a:t>
            </a:r>
            <a:r>
              <a:rPr lang="en-US" dirty="0"/>
              <a:t>(</a:t>
            </a:r>
            <a:r>
              <a:rPr lang="en-US" dirty="0">
                <a:hlinkClick r:id="rId4"/>
              </a:rPr>
              <a:t>Intent</a:t>
            </a:r>
            <a:r>
              <a:rPr lang="en-US" dirty="0"/>
              <a:t> </a:t>
            </a:r>
            <a:r>
              <a:rPr lang="en-US" dirty="0" err="1"/>
              <a:t>intent</a:t>
            </a:r>
            <a:r>
              <a:rPr lang="en-US" dirty="0"/>
              <a:t>)</a:t>
            </a:r>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46</a:t>
            </a:fld>
            <a:endParaRPr lang="en-US"/>
          </a:p>
        </p:txBody>
      </p:sp>
      <p:sp>
        <p:nvSpPr>
          <p:cNvPr id="1025" name="Rectangle 1"/>
          <p:cNvSpPr>
            <a:spLocks noChangeArrowheads="1"/>
          </p:cNvSpPr>
          <p:nvPr/>
        </p:nvSpPr>
        <p:spPr bwMode="auto">
          <a:xfrm>
            <a:off x="0" y="0"/>
            <a:ext cx="9144000" cy="6858000"/>
          </a:xfrm>
          <a:prstGeom prst="rect">
            <a:avLst/>
          </a:prstGeom>
          <a:solidFill>
            <a:srgbClr val="F7F7F7"/>
          </a:solidFill>
          <a:ln w="9525">
            <a:noFill/>
            <a:miter lim="800000"/>
            <a:headEnd/>
            <a:tailEnd/>
          </a:ln>
          <a:effectLst/>
        </p:spPr>
        <p:txBody>
          <a:bodyPr vert="horz" wrap="squar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88"/>
                </a:solidFill>
                <a:effectLst/>
                <a:latin typeface="Courier New" pitchFamily="49" charset="0"/>
                <a:cs typeface="Arial" pitchFamily="34" charset="0"/>
              </a:rPr>
              <a:t>public</a:t>
            </a: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000088"/>
                </a:solidFill>
                <a:effectLst/>
                <a:latin typeface="Courier New" pitchFamily="49" charset="0"/>
                <a:cs typeface="Arial" pitchFamily="34" charset="0"/>
              </a:rPr>
              <a:t>class</a:t>
            </a: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err="1">
                <a:ln>
                  <a:noFill/>
                </a:ln>
                <a:solidFill>
                  <a:srgbClr val="660066"/>
                </a:solidFill>
                <a:effectLst/>
                <a:latin typeface="Courier New" pitchFamily="49" charset="0"/>
                <a:cs typeface="Arial" pitchFamily="34" charset="0"/>
              </a:rPr>
              <a:t>HelloIntentService</a:t>
            </a: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000088"/>
                </a:solidFill>
                <a:effectLst/>
                <a:latin typeface="Courier New" pitchFamily="49" charset="0"/>
                <a:cs typeface="Arial" pitchFamily="34" charset="0"/>
              </a:rPr>
              <a:t>extends</a:t>
            </a: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err="1">
                <a:ln>
                  <a:noFill/>
                </a:ln>
                <a:solidFill>
                  <a:srgbClr val="660066"/>
                </a:solidFill>
                <a:effectLst/>
                <a:latin typeface="Courier New" pitchFamily="49" charset="0"/>
                <a:cs typeface="Arial" pitchFamily="34" charset="0"/>
              </a:rPr>
              <a:t>IntentService</a:t>
            </a: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666600"/>
                </a:solidFill>
                <a:effectLst/>
                <a:latin typeface="Courier New" pitchFamily="49" charset="0"/>
                <a:cs typeface="Arial" pitchFamily="34" charset="0"/>
              </a:rPr>
              <a:t>{</a:t>
            </a:r>
            <a:br>
              <a:rPr kumimoji="0" lang="en-US" sz="1400" b="0" i="0" u="none" strike="noStrike" cap="none" normalizeH="0" baseline="0" dirty="0">
                <a:ln>
                  <a:noFill/>
                </a:ln>
                <a:solidFill>
                  <a:srgbClr val="000000"/>
                </a:solidFill>
                <a:effectLst/>
                <a:latin typeface="Courier New" pitchFamily="49" charset="0"/>
                <a:cs typeface="Arial" pitchFamily="34" charset="0"/>
              </a:rPr>
            </a:br>
            <a:br>
              <a:rPr kumimoji="0" lang="en-US" sz="1400" b="0" i="0" u="none" strike="noStrike" cap="none" normalizeH="0" baseline="0" dirty="0">
                <a:ln>
                  <a:noFill/>
                </a:ln>
                <a:solidFill>
                  <a:srgbClr val="000000"/>
                </a:solidFill>
                <a:effectLst/>
                <a:latin typeface="Courier New" pitchFamily="49" charset="0"/>
                <a:cs typeface="Arial" pitchFamily="34" charset="0"/>
              </a:rPr>
            </a:b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006600"/>
                </a:solidFill>
                <a:effectLst/>
                <a:latin typeface="Courier New" pitchFamily="49" charset="0"/>
                <a:cs typeface="Arial" pitchFamily="34" charset="0"/>
              </a:rPr>
              <a:t>/**</a:t>
            </a:r>
            <a:br>
              <a:rPr kumimoji="0" lang="en-US" sz="1400" b="0" i="0" u="none" strike="noStrike" cap="none" normalizeH="0" baseline="0" dirty="0">
                <a:ln>
                  <a:noFill/>
                </a:ln>
                <a:solidFill>
                  <a:srgbClr val="006600"/>
                </a:solidFill>
                <a:effectLst/>
                <a:latin typeface="Courier New" pitchFamily="49" charset="0"/>
                <a:cs typeface="Arial" pitchFamily="34" charset="0"/>
              </a:rPr>
            </a:br>
            <a:r>
              <a:rPr kumimoji="0" lang="en-US" sz="1400" b="0" i="0" u="none" strike="noStrike" cap="none" normalizeH="0" baseline="0" dirty="0">
                <a:ln>
                  <a:noFill/>
                </a:ln>
                <a:solidFill>
                  <a:srgbClr val="006600"/>
                </a:solidFill>
                <a:effectLst/>
                <a:latin typeface="Courier New" pitchFamily="49" charset="0"/>
                <a:cs typeface="Arial" pitchFamily="34" charset="0"/>
              </a:rPr>
              <a:t>   * A constructor is required, and must call the super </a:t>
            </a:r>
            <a:r>
              <a:rPr kumimoji="0" lang="en-US" sz="1400" b="0" i="0" u="none" strike="noStrike" cap="none" normalizeH="0" baseline="0" dirty="0" err="1">
                <a:ln>
                  <a:noFill/>
                </a:ln>
                <a:solidFill>
                  <a:srgbClr val="258AAF"/>
                </a:solidFill>
                <a:effectLst/>
                <a:latin typeface="Courier New" pitchFamily="49" charset="0"/>
                <a:cs typeface="Arial" pitchFamily="34" charset="0"/>
                <a:hlinkClick r:id="rId2"/>
              </a:rPr>
              <a:t>IntentService</a:t>
            </a:r>
            <a:r>
              <a:rPr kumimoji="0" lang="en-US" sz="1400" b="0" i="0" u="none" strike="noStrike" cap="none" normalizeH="0" baseline="0" dirty="0">
                <a:ln>
                  <a:noFill/>
                </a:ln>
                <a:solidFill>
                  <a:srgbClr val="258AAF"/>
                </a:solidFill>
                <a:effectLst/>
                <a:latin typeface="Courier New" pitchFamily="49" charset="0"/>
                <a:cs typeface="Arial" pitchFamily="34" charset="0"/>
                <a:hlinkClick r:id="rId2"/>
              </a:rPr>
              <a:t>(String)</a:t>
            </a:r>
            <a:br>
              <a:rPr kumimoji="0" lang="en-US" sz="1400" b="0" i="0" u="none" strike="noStrike" cap="none" normalizeH="0" baseline="0" dirty="0">
                <a:ln>
                  <a:noFill/>
                </a:ln>
                <a:solidFill>
                  <a:srgbClr val="006600"/>
                </a:solidFill>
                <a:effectLst/>
                <a:latin typeface="Courier New" pitchFamily="49" charset="0"/>
                <a:cs typeface="Arial" pitchFamily="34" charset="0"/>
              </a:rPr>
            </a:br>
            <a:r>
              <a:rPr kumimoji="0" lang="en-US" sz="1400" b="0" i="0" u="none" strike="noStrike" cap="none" normalizeH="0" baseline="0" dirty="0">
                <a:ln>
                  <a:noFill/>
                </a:ln>
                <a:solidFill>
                  <a:srgbClr val="006600"/>
                </a:solidFill>
                <a:effectLst/>
                <a:latin typeface="Courier New" pitchFamily="49" charset="0"/>
                <a:cs typeface="Arial" pitchFamily="34" charset="0"/>
              </a:rPr>
              <a:t>   * constructor with a name for the worker thread.</a:t>
            </a:r>
            <a:br>
              <a:rPr kumimoji="0" lang="en-US" sz="1400" b="0" i="0" u="none" strike="noStrike" cap="none" normalizeH="0" baseline="0" dirty="0">
                <a:ln>
                  <a:noFill/>
                </a:ln>
                <a:solidFill>
                  <a:srgbClr val="006600"/>
                </a:solidFill>
                <a:effectLst/>
                <a:latin typeface="Courier New" pitchFamily="49" charset="0"/>
                <a:cs typeface="Arial" pitchFamily="34" charset="0"/>
              </a:rPr>
            </a:br>
            <a:r>
              <a:rPr kumimoji="0" lang="en-US" sz="1400" b="0" i="0" u="none" strike="noStrike" cap="none" normalizeH="0" baseline="0" dirty="0">
                <a:ln>
                  <a:noFill/>
                </a:ln>
                <a:solidFill>
                  <a:srgbClr val="006600"/>
                </a:solidFill>
                <a:effectLst/>
                <a:latin typeface="Courier New" pitchFamily="49" charset="0"/>
                <a:cs typeface="Arial" pitchFamily="34" charset="0"/>
              </a:rPr>
              <a:t>   */</a:t>
            </a:r>
            <a:br>
              <a:rPr kumimoji="0" lang="en-US" sz="1400" b="0" i="0" u="none" strike="noStrike" cap="none" normalizeH="0" baseline="0" dirty="0">
                <a:ln>
                  <a:noFill/>
                </a:ln>
                <a:solidFill>
                  <a:srgbClr val="000000"/>
                </a:solidFill>
                <a:effectLst/>
                <a:latin typeface="Courier New" pitchFamily="49" charset="0"/>
                <a:cs typeface="Arial" pitchFamily="34" charset="0"/>
              </a:rPr>
            </a:b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000088"/>
                </a:solidFill>
                <a:effectLst/>
                <a:latin typeface="Courier New" pitchFamily="49" charset="0"/>
                <a:cs typeface="Arial" pitchFamily="34" charset="0"/>
              </a:rPr>
              <a:t>public</a:t>
            </a: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err="1">
                <a:ln>
                  <a:noFill/>
                </a:ln>
                <a:solidFill>
                  <a:srgbClr val="660066"/>
                </a:solidFill>
                <a:effectLst/>
                <a:latin typeface="Courier New" pitchFamily="49" charset="0"/>
                <a:cs typeface="Arial" pitchFamily="34" charset="0"/>
              </a:rPr>
              <a:t>HelloIntentService</a:t>
            </a:r>
            <a:r>
              <a:rPr kumimoji="0" lang="en-US" sz="1400" b="0" i="0" u="none" strike="noStrike" cap="none" normalizeH="0" baseline="0" dirty="0">
                <a:ln>
                  <a:noFill/>
                </a:ln>
                <a:solidFill>
                  <a:srgbClr val="666600"/>
                </a:solidFill>
                <a:effectLst/>
                <a:latin typeface="Courier New" pitchFamily="49" charset="0"/>
                <a:cs typeface="Arial" pitchFamily="34" charset="0"/>
              </a:rPr>
              <a:t>()</a:t>
            </a: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666600"/>
                </a:solidFill>
                <a:effectLst/>
                <a:latin typeface="Courier New" pitchFamily="49" charset="0"/>
                <a:cs typeface="Arial" pitchFamily="34" charset="0"/>
              </a:rPr>
              <a:t>{</a:t>
            </a:r>
            <a:br>
              <a:rPr kumimoji="0" lang="en-US" sz="1400" b="0" i="0" u="none" strike="noStrike" cap="none" normalizeH="0" baseline="0" dirty="0">
                <a:ln>
                  <a:noFill/>
                </a:ln>
                <a:solidFill>
                  <a:srgbClr val="000000"/>
                </a:solidFill>
                <a:effectLst/>
                <a:latin typeface="Courier New" pitchFamily="49" charset="0"/>
                <a:cs typeface="Arial" pitchFamily="34" charset="0"/>
              </a:rPr>
            </a:b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000088"/>
                </a:solidFill>
                <a:effectLst/>
                <a:latin typeface="Courier New" pitchFamily="49" charset="0"/>
                <a:cs typeface="Arial" pitchFamily="34" charset="0"/>
              </a:rPr>
              <a:t>super</a:t>
            </a:r>
            <a:r>
              <a:rPr kumimoji="0" lang="en-US" sz="1400" b="0" i="0" u="none" strike="noStrike" cap="none" normalizeH="0" baseline="0" dirty="0">
                <a:ln>
                  <a:noFill/>
                </a:ln>
                <a:solidFill>
                  <a:srgbClr val="666600"/>
                </a:solidFill>
                <a:effectLst/>
                <a:latin typeface="Courier New" pitchFamily="49" charset="0"/>
                <a:cs typeface="Arial" pitchFamily="34" charset="0"/>
              </a:rPr>
              <a:t>(</a:t>
            </a:r>
            <a:r>
              <a:rPr kumimoji="0" lang="en-US" sz="1400" b="0" i="0" u="none" strike="noStrike" cap="none" normalizeH="0" baseline="0" dirty="0">
                <a:ln>
                  <a:noFill/>
                </a:ln>
                <a:solidFill>
                  <a:srgbClr val="880000"/>
                </a:solidFill>
                <a:effectLst/>
                <a:latin typeface="Courier New" pitchFamily="49" charset="0"/>
                <a:cs typeface="Arial" pitchFamily="34" charset="0"/>
              </a:rPr>
              <a:t>"</a:t>
            </a:r>
            <a:r>
              <a:rPr kumimoji="0" lang="en-US" sz="1400" b="0" i="0" u="none" strike="noStrike" cap="none" normalizeH="0" baseline="0" dirty="0" err="1">
                <a:ln>
                  <a:noFill/>
                </a:ln>
                <a:solidFill>
                  <a:srgbClr val="880000"/>
                </a:solidFill>
                <a:effectLst/>
                <a:latin typeface="Courier New" pitchFamily="49" charset="0"/>
                <a:cs typeface="Arial" pitchFamily="34" charset="0"/>
              </a:rPr>
              <a:t>HelloIntentService</a:t>
            </a:r>
            <a:r>
              <a:rPr kumimoji="0" lang="en-US" sz="1400" b="0" i="0" u="none" strike="noStrike" cap="none" normalizeH="0" baseline="0" dirty="0">
                <a:ln>
                  <a:noFill/>
                </a:ln>
                <a:solidFill>
                  <a:srgbClr val="880000"/>
                </a:solidFill>
                <a:effectLst/>
                <a:latin typeface="Courier New" pitchFamily="49" charset="0"/>
                <a:cs typeface="Arial" pitchFamily="34" charset="0"/>
              </a:rPr>
              <a:t>"</a:t>
            </a:r>
            <a:r>
              <a:rPr kumimoji="0" lang="en-US" sz="1400" b="0" i="0" u="none" strike="noStrike" cap="none" normalizeH="0" baseline="0" dirty="0">
                <a:ln>
                  <a:noFill/>
                </a:ln>
                <a:solidFill>
                  <a:srgbClr val="666600"/>
                </a:solidFill>
                <a:effectLst/>
                <a:latin typeface="Courier New" pitchFamily="49" charset="0"/>
                <a:cs typeface="Arial" pitchFamily="34" charset="0"/>
              </a:rPr>
              <a:t>);</a:t>
            </a:r>
            <a:br>
              <a:rPr kumimoji="0" lang="en-US" sz="1400" b="0" i="0" u="none" strike="noStrike" cap="none" normalizeH="0" baseline="0" dirty="0">
                <a:ln>
                  <a:noFill/>
                </a:ln>
                <a:solidFill>
                  <a:srgbClr val="000000"/>
                </a:solidFill>
                <a:effectLst/>
                <a:latin typeface="Courier New" pitchFamily="49" charset="0"/>
                <a:cs typeface="Arial" pitchFamily="34" charset="0"/>
              </a:rPr>
            </a:b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666600"/>
                </a:solidFill>
                <a:effectLst/>
                <a:latin typeface="Courier New" pitchFamily="49" charset="0"/>
                <a:cs typeface="Arial" pitchFamily="34" charset="0"/>
              </a:rPr>
              <a:t>}</a:t>
            </a:r>
            <a:br>
              <a:rPr kumimoji="0" lang="en-US" sz="1400" b="0" i="0" u="none" strike="noStrike" cap="none" normalizeH="0" baseline="0" dirty="0">
                <a:ln>
                  <a:noFill/>
                </a:ln>
                <a:solidFill>
                  <a:srgbClr val="000000"/>
                </a:solidFill>
                <a:effectLst/>
                <a:latin typeface="Courier New" pitchFamily="49" charset="0"/>
                <a:cs typeface="Arial" pitchFamily="34" charset="0"/>
              </a:rPr>
            </a:br>
            <a:br>
              <a:rPr kumimoji="0" lang="en-US" sz="1400" b="0" i="0" u="none" strike="noStrike" cap="none" normalizeH="0" baseline="0" dirty="0">
                <a:ln>
                  <a:noFill/>
                </a:ln>
                <a:solidFill>
                  <a:srgbClr val="000000"/>
                </a:solidFill>
                <a:effectLst/>
                <a:latin typeface="Courier New" pitchFamily="49" charset="0"/>
                <a:cs typeface="Arial" pitchFamily="34" charset="0"/>
              </a:rPr>
            </a:b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006600"/>
                </a:solidFill>
                <a:effectLst/>
                <a:latin typeface="Courier New" pitchFamily="49" charset="0"/>
                <a:cs typeface="Arial" pitchFamily="34" charset="0"/>
              </a:rPr>
              <a:t>/**</a:t>
            </a:r>
            <a:br>
              <a:rPr kumimoji="0" lang="en-US" sz="1400" b="0" i="0" u="none" strike="noStrike" cap="none" normalizeH="0" baseline="0" dirty="0">
                <a:ln>
                  <a:noFill/>
                </a:ln>
                <a:solidFill>
                  <a:srgbClr val="006600"/>
                </a:solidFill>
                <a:effectLst/>
                <a:latin typeface="Courier New" pitchFamily="49" charset="0"/>
                <a:cs typeface="Arial" pitchFamily="34" charset="0"/>
              </a:rPr>
            </a:br>
            <a:r>
              <a:rPr kumimoji="0" lang="en-US" sz="1400" b="0" i="0" u="none" strike="noStrike" cap="none" normalizeH="0" baseline="0" dirty="0">
                <a:ln>
                  <a:noFill/>
                </a:ln>
                <a:solidFill>
                  <a:srgbClr val="006600"/>
                </a:solidFill>
                <a:effectLst/>
                <a:latin typeface="Courier New" pitchFamily="49" charset="0"/>
                <a:cs typeface="Arial" pitchFamily="34" charset="0"/>
              </a:rPr>
              <a:t>   * The </a:t>
            </a:r>
            <a:r>
              <a:rPr kumimoji="0" lang="en-US" sz="1400" b="0" i="0" u="none" strike="noStrike" cap="none" normalizeH="0" baseline="0" dirty="0" err="1">
                <a:ln>
                  <a:noFill/>
                </a:ln>
                <a:solidFill>
                  <a:srgbClr val="006600"/>
                </a:solidFill>
                <a:effectLst/>
                <a:latin typeface="Courier New" pitchFamily="49" charset="0"/>
                <a:cs typeface="Arial" pitchFamily="34" charset="0"/>
              </a:rPr>
              <a:t>IntentService</a:t>
            </a:r>
            <a:r>
              <a:rPr kumimoji="0" lang="en-US" sz="1400" b="0" i="0" u="none" strike="noStrike" cap="none" normalizeH="0" baseline="0" dirty="0">
                <a:ln>
                  <a:noFill/>
                </a:ln>
                <a:solidFill>
                  <a:srgbClr val="006600"/>
                </a:solidFill>
                <a:effectLst/>
                <a:latin typeface="Courier New" pitchFamily="49" charset="0"/>
                <a:cs typeface="Arial" pitchFamily="34" charset="0"/>
              </a:rPr>
              <a:t> calls this method from the default worker thread with</a:t>
            </a:r>
            <a:br>
              <a:rPr kumimoji="0" lang="en-US" sz="1400" b="0" i="0" u="none" strike="noStrike" cap="none" normalizeH="0" baseline="0" dirty="0">
                <a:ln>
                  <a:noFill/>
                </a:ln>
                <a:solidFill>
                  <a:srgbClr val="006600"/>
                </a:solidFill>
                <a:effectLst/>
                <a:latin typeface="Courier New" pitchFamily="49" charset="0"/>
                <a:cs typeface="Arial" pitchFamily="34" charset="0"/>
              </a:rPr>
            </a:br>
            <a:r>
              <a:rPr kumimoji="0" lang="en-US" sz="1400" b="0" i="0" u="none" strike="noStrike" cap="none" normalizeH="0" baseline="0" dirty="0">
                <a:ln>
                  <a:noFill/>
                </a:ln>
                <a:solidFill>
                  <a:srgbClr val="006600"/>
                </a:solidFill>
                <a:effectLst/>
                <a:latin typeface="Courier New" pitchFamily="49" charset="0"/>
                <a:cs typeface="Arial" pitchFamily="34" charset="0"/>
              </a:rPr>
              <a:t>   * the intent that started the service. When this method returns, </a:t>
            </a:r>
            <a:r>
              <a:rPr kumimoji="0" lang="en-US" sz="1400" b="0" i="0" u="none" strike="noStrike" cap="none" normalizeH="0" baseline="0" dirty="0" err="1">
                <a:ln>
                  <a:noFill/>
                </a:ln>
                <a:solidFill>
                  <a:srgbClr val="006600"/>
                </a:solidFill>
                <a:effectLst/>
                <a:latin typeface="Courier New" pitchFamily="49" charset="0"/>
                <a:cs typeface="Arial" pitchFamily="34" charset="0"/>
              </a:rPr>
              <a:t>IntentService</a:t>
            </a:r>
            <a:br>
              <a:rPr kumimoji="0" lang="en-US" sz="1400" b="0" i="0" u="none" strike="noStrike" cap="none" normalizeH="0" baseline="0" dirty="0">
                <a:ln>
                  <a:noFill/>
                </a:ln>
                <a:solidFill>
                  <a:srgbClr val="006600"/>
                </a:solidFill>
                <a:effectLst/>
                <a:latin typeface="Courier New" pitchFamily="49" charset="0"/>
                <a:cs typeface="Arial" pitchFamily="34" charset="0"/>
              </a:rPr>
            </a:br>
            <a:r>
              <a:rPr kumimoji="0" lang="en-US" sz="1400" b="0" i="0" u="none" strike="noStrike" cap="none" normalizeH="0" baseline="0" dirty="0">
                <a:ln>
                  <a:noFill/>
                </a:ln>
                <a:solidFill>
                  <a:srgbClr val="006600"/>
                </a:solidFill>
                <a:effectLst/>
                <a:latin typeface="Courier New" pitchFamily="49" charset="0"/>
                <a:cs typeface="Arial" pitchFamily="34" charset="0"/>
              </a:rPr>
              <a:t>   * stops the service, as appropriate.</a:t>
            </a:r>
            <a:br>
              <a:rPr kumimoji="0" lang="en-US" sz="1400" b="0" i="0" u="none" strike="noStrike" cap="none" normalizeH="0" baseline="0" dirty="0">
                <a:ln>
                  <a:noFill/>
                </a:ln>
                <a:solidFill>
                  <a:srgbClr val="006600"/>
                </a:solidFill>
                <a:effectLst/>
                <a:latin typeface="Courier New" pitchFamily="49" charset="0"/>
                <a:cs typeface="Arial" pitchFamily="34" charset="0"/>
              </a:rPr>
            </a:br>
            <a:r>
              <a:rPr kumimoji="0" lang="en-US" sz="1400" b="0" i="0" u="none" strike="noStrike" cap="none" normalizeH="0" baseline="0" dirty="0">
                <a:ln>
                  <a:noFill/>
                </a:ln>
                <a:solidFill>
                  <a:srgbClr val="006600"/>
                </a:solidFill>
                <a:effectLst/>
                <a:latin typeface="Courier New" pitchFamily="49" charset="0"/>
                <a:cs typeface="Arial" pitchFamily="34" charset="0"/>
              </a:rPr>
              <a:t>   */</a:t>
            </a:r>
            <a:br>
              <a:rPr kumimoji="0" lang="en-US" sz="1400" b="0" i="0" u="none" strike="noStrike" cap="none" normalizeH="0" baseline="0" dirty="0">
                <a:ln>
                  <a:noFill/>
                </a:ln>
                <a:solidFill>
                  <a:srgbClr val="000000"/>
                </a:solidFill>
                <a:effectLst/>
                <a:latin typeface="Courier New" pitchFamily="49" charset="0"/>
                <a:cs typeface="Arial" pitchFamily="34" charset="0"/>
              </a:rPr>
            </a:b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006666"/>
                </a:solidFill>
                <a:effectLst/>
                <a:latin typeface="Courier New" pitchFamily="49" charset="0"/>
                <a:cs typeface="Arial" pitchFamily="34" charset="0"/>
              </a:rPr>
              <a:t>@Override</a:t>
            </a:r>
            <a:br>
              <a:rPr kumimoji="0" lang="en-US" sz="1400" b="0" i="0" u="none" strike="noStrike" cap="none" normalizeH="0" baseline="0" dirty="0">
                <a:ln>
                  <a:noFill/>
                </a:ln>
                <a:solidFill>
                  <a:srgbClr val="000000"/>
                </a:solidFill>
                <a:effectLst/>
                <a:latin typeface="Courier New" pitchFamily="49" charset="0"/>
                <a:cs typeface="Arial" pitchFamily="34" charset="0"/>
              </a:rPr>
            </a:b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000088"/>
                </a:solidFill>
                <a:effectLst/>
                <a:latin typeface="Courier New" pitchFamily="49" charset="0"/>
                <a:cs typeface="Arial" pitchFamily="34" charset="0"/>
              </a:rPr>
              <a:t>protected</a:t>
            </a: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000088"/>
                </a:solidFill>
                <a:effectLst/>
                <a:latin typeface="Courier New" pitchFamily="49" charset="0"/>
                <a:cs typeface="Arial" pitchFamily="34" charset="0"/>
              </a:rPr>
              <a:t>void</a:t>
            </a: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err="1">
                <a:ln>
                  <a:noFill/>
                </a:ln>
                <a:solidFill>
                  <a:srgbClr val="000000"/>
                </a:solidFill>
                <a:effectLst/>
                <a:latin typeface="Courier New" pitchFamily="49" charset="0"/>
                <a:cs typeface="Arial" pitchFamily="34" charset="0"/>
              </a:rPr>
              <a:t>onHandleIntent</a:t>
            </a:r>
            <a:r>
              <a:rPr kumimoji="0" lang="en-US" sz="1400" b="0" i="0" u="none" strike="noStrike" cap="none" normalizeH="0" baseline="0" dirty="0">
                <a:ln>
                  <a:noFill/>
                </a:ln>
                <a:solidFill>
                  <a:srgbClr val="666600"/>
                </a:solidFill>
                <a:effectLst/>
                <a:latin typeface="Courier New" pitchFamily="49" charset="0"/>
                <a:cs typeface="Arial" pitchFamily="34" charset="0"/>
              </a:rPr>
              <a:t>(</a:t>
            </a:r>
            <a:r>
              <a:rPr kumimoji="0" lang="en-US" sz="1400" b="0" i="0" u="none" strike="noStrike" cap="none" normalizeH="0" baseline="0" dirty="0">
                <a:ln>
                  <a:noFill/>
                </a:ln>
                <a:solidFill>
                  <a:srgbClr val="660066"/>
                </a:solidFill>
                <a:effectLst/>
                <a:latin typeface="Courier New" pitchFamily="49" charset="0"/>
                <a:cs typeface="Arial" pitchFamily="34" charset="0"/>
              </a:rPr>
              <a:t>Intent</a:t>
            </a: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err="1">
                <a:ln>
                  <a:noFill/>
                </a:ln>
                <a:solidFill>
                  <a:srgbClr val="000000"/>
                </a:solidFill>
                <a:effectLst/>
                <a:latin typeface="Courier New" pitchFamily="49" charset="0"/>
                <a:cs typeface="Arial" pitchFamily="34" charset="0"/>
              </a:rPr>
              <a:t>intent</a:t>
            </a:r>
            <a:r>
              <a:rPr kumimoji="0" lang="en-US" sz="1400" b="0" i="0" u="none" strike="noStrike" cap="none" normalizeH="0" baseline="0" dirty="0">
                <a:ln>
                  <a:noFill/>
                </a:ln>
                <a:solidFill>
                  <a:srgbClr val="666600"/>
                </a:solidFill>
                <a:effectLst/>
                <a:latin typeface="Courier New" pitchFamily="49" charset="0"/>
                <a:cs typeface="Arial" pitchFamily="34" charset="0"/>
              </a:rPr>
              <a:t>)</a:t>
            </a: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666600"/>
                </a:solidFill>
                <a:effectLst/>
                <a:latin typeface="Courier New" pitchFamily="49" charset="0"/>
                <a:cs typeface="Arial" pitchFamily="34" charset="0"/>
              </a:rPr>
              <a:t>{</a:t>
            </a:r>
            <a:br>
              <a:rPr kumimoji="0" lang="en-US" sz="1400" b="0" i="0" u="none" strike="noStrike" cap="none" normalizeH="0" baseline="0" dirty="0">
                <a:ln>
                  <a:noFill/>
                </a:ln>
                <a:solidFill>
                  <a:srgbClr val="000000"/>
                </a:solidFill>
                <a:effectLst/>
                <a:latin typeface="Courier New" pitchFamily="49" charset="0"/>
                <a:cs typeface="Arial" pitchFamily="34" charset="0"/>
              </a:rPr>
            </a:b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006600"/>
                </a:solidFill>
                <a:effectLst/>
                <a:latin typeface="Courier New" pitchFamily="49" charset="0"/>
                <a:cs typeface="Arial" pitchFamily="34" charset="0"/>
              </a:rPr>
              <a:t>// Normally we would do some work here, like download a file.</a:t>
            </a:r>
            <a:br>
              <a:rPr kumimoji="0" lang="en-US" sz="1400" b="0" i="0" u="none" strike="noStrike" cap="none" normalizeH="0" baseline="0" dirty="0">
                <a:ln>
                  <a:noFill/>
                </a:ln>
                <a:solidFill>
                  <a:srgbClr val="000000"/>
                </a:solidFill>
                <a:effectLst/>
                <a:latin typeface="Courier New" pitchFamily="49" charset="0"/>
                <a:cs typeface="Arial" pitchFamily="34" charset="0"/>
              </a:rPr>
            </a:b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006600"/>
                </a:solidFill>
                <a:effectLst/>
                <a:latin typeface="Courier New" pitchFamily="49" charset="0"/>
                <a:cs typeface="Arial" pitchFamily="34" charset="0"/>
              </a:rPr>
              <a:t>// For our sample, we just sleep for 5 seconds.</a:t>
            </a:r>
            <a:br>
              <a:rPr kumimoji="0" lang="en-US" sz="1400" b="0" i="0" u="none" strike="noStrike" cap="none" normalizeH="0" baseline="0" dirty="0">
                <a:ln>
                  <a:noFill/>
                </a:ln>
                <a:solidFill>
                  <a:srgbClr val="000000"/>
                </a:solidFill>
                <a:effectLst/>
                <a:latin typeface="Courier New" pitchFamily="49" charset="0"/>
                <a:cs typeface="Arial" pitchFamily="34" charset="0"/>
              </a:rPr>
            </a:b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000088"/>
                </a:solidFill>
                <a:effectLst/>
                <a:latin typeface="Courier New" pitchFamily="49" charset="0"/>
                <a:cs typeface="Arial" pitchFamily="34" charset="0"/>
              </a:rPr>
              <a:t>long</a:t>
            </a: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err="1">
                <a:ln>
                  <a:noFill/>
                </a:ln>
                <a:solidFill>
                  <a:srgbClr val="000000"/>
                </a:solidFill>
                <a:effectLst/>
                <a:latin typeface="Courier New" pitchFamily="49" charset="0"/>
                <a:cs typeface="Arial" pitchFamily="34" charset="0"/>
              </a:rPr>
              <a:t>endTime</a:t>
            </a: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666600"/>
                </a:solidFill>
                <a:effectLst/>
                <a:latin typeface="Courier New" pitchFamily="49" charset="0"/>
                <a:cs typeface="Arial" pitchFamily="34" charset="0"/>
              </a:rPr>
              <a:t>=</a:t>
            </a: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err="1">
                <a:ln>
                  <a:noFill/>
                </a:ln>
                <a:solidFill>
                  <a:srgbClr val="660066"/>
                </a:solidFill>
                <a:effectLst/>
                <a:latin typeface="Courier New" pitchFamily="49" charset="0"/>
                <a:cs typeface="Arial" pitchFamily="34" charset="0"/>
              </a:rPr>
              <a:t>System</a:t>
            </a:r>
            <a:r>
              <a:rPr kumimoji="0" lang="en-US" sz="1400" b="0" i="0" u="none" strike="noStrike" cap="none" normalizeH="0" baseline="0" dirty="0" err="1">
                <a:ln>
                  <a:noFill/>
                </a:ln>
                <a:solidFill>
                  <a:srgbClr val="666600"/>
                </a:solidFill>
                <a:effectLst/>
                <a:latin typeface="Courier New" pitchFamily="49" charset="0"/>
                <a:cs typeface="Arial" pitchFamily="34" charset="0"/>
              </a:rPr>
              <a:t>.</a:t>
            </a:r>
            <a:r>
              <a:rPr kumimoji="0" lang="en-US" sz="1400" b="0" i="0" u="none" strike="noStrike" cap="none" normalizeH="0" baseline="0" dirty="0" err="1">
                <a:ln>
                  <a:noFill/>
                </a:ln>
                <a:solidFill>
                  <a:srgbClr val="000000"/>
                </a:solidFill>
                <a:effectLst/>
                <a:latin typeface="Courier New" pitchFamily="49" charset="0"/>
                <a:cs typeface="Arial" pitchFamily="34" charset="0"/>
              </a:rPr>
              <a:t>currentTimeMillis</a:t>
            </a:r>
            <a:r>
              <a:rPr kumimoji="0" lang="en-US" sz="1400" b="0" i="0" u="none" strike="noStrike" cap="none" normalizeH="0" baseline="0" dirty="0">
                <a:ln>
                  <a:noFill/>
                </a:ln>
                <a:solidFill>
                  <a:srgbClr val="666600"/>
                </a:solidFill>
                <a:effectLst/>
                <a:latin typeface="Courier New" pitchFamily="49" charset="0"/>
                <a:cs typeface="Arial" pitchFamily="34" charset="0"/>
              </a:rPr>
              <a:t>()</a:t>
            </a: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666600"/>
                </a:solidFill>
                <a:effectLst/>
                <a:latin typeface="Courier New" pitchFamily="49" charset="0"/>
                <a:cs typeface="Arial" pitchFamily="34" charset="0"/>
              </a:rPr>
              <a:t>+</a:t>
            </a: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006666"/>
                </a:solidFill>
                <a:effectLst/>
                <a:latin typeface="Courier New" pitchFamily="49" charset="0"/>
                <a:cs typeface="Arial" pitchFamily="34" charset="0"/>
              </a:rPr>
              <a:t>5</a:t>
            </a:r>
            <a:r>
              <a:rPr kumimoji="0" lang="en-US" sz="1400" b="0" i="0" u="none" strike="noStrike" cap="none" normalizeH="0" baseline="0" dirty="0">
                <a:ln>
                  <a:noFill/>
                </a:ln>
                <a:solidFill>
                  <a:srgbClr val="666600"/>
                </a:solidFill>
                <a:effectLst/>
                <a:latin typeface="Courier New" pitchFamily="49" charset="0"/>
                <a:cs typeface="Arial" pitchFamily="34" charset="0"/>
              </a:rPr>
              <a:t>*</a:t>
            </a:r>
            <a:r>
              <a:rPr kumimoji="0" lang="en-US" sz="1400" b="0" i="0" u="none" strike="noStrike" cap="none" normalizeH="0" baseline="0" dirty="0">
                <a:ln>
                  <a:noFill/>
                </a:ln>
                <a:solidFill>
                  <a:srgbClr val="006666"/>
                </a:solidFill>
                <a:effectLst/>
                <a:latin typeface="Courier New" pitchFamily="49" charset="0"/>
                <a:cs typeface="Arial" pitchFamily="34" charset="0"/>
              </a:rPr>
              <a:t>1000</a:t>
            </a:r>
            <a:r>
              <a:rPr kumimoji="0" lang="en-US" sz="1400" b="0" i="0" u="none" strike="noStrike" cap="none" normalizeH="0" baseline="0" dirty="0">
                <a:ln>
                  <a:noFill/>
                </a:ln>
                <a:solidFill>
                  <a:srgbClr val="666600"/>
                </a:solidFill>
                <a:effectLst/>
                <a:latin typeface="Courier New" pitchFamily="49" charset="0"/>
                <a:cs typeface="Arial" pitchFamily="34" charset="0"/>
              </a:rPr>
              <a:t>;</a:t>
            </a:r>
            <a:br>
              <a:rPr kumimoji="0" lang="en-US" sz="1400" b="0" i="0" u="none" strike="noStrike" cap="none" normalizeH="0" baseline="0" dirty="0">
                <a:ln>
                  <a:noFill/>
                </a:ln>
                <a:solidFill>
                  <a:srgbClr val="000000"/>
                </a:solidFill>
                <a:effectLst/>
                <a:latin typeface="Courier New" pitchFamily="49" charset="0"/>
                <a:cs typeface="Arial" pitchFamily="34" charset="0"/>
              </a:rPr>
            </a:b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000088"/>
                </a:solidFill>
                <a:effectLst/>
                <a:latin typeface="Courier New" pitchFamily="49" charset="0"/>
                <a:cs typeface="Arial" pitchFamily="34" charset="0"/>
              </a:rPr>
              <a:t>while</a:t>
            </a: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666600"/>
                </a:solidFill>
                <a:effectLst/>
                <a:latin typeface="Courier New" pitchFamily="49" charset="0"/>
                <a:cs typeface="Arial" pitchFamily="34" charset="0"/>
              </a:rPr>
              <a:t>(</a:t>
            </a:r>
            <a:r>
              <a:rPr kumimoji="0" lang="en-US" sz="1400" b="0" i="0" u="none" strike="noStrike" cap="none" normalizeH="0" baseline="0" dirty="0" err="1">
                <a:ln>
                  <a:noFill/>
                </a:ln>
                <a:solidFill>
                  <a:srgbClr val="660066"/>
                </a:solidFill>
                <a:effectLst/>
                <a:latin typeface="Courier New" pitchFamily="49" charset="0"/>
                <a:cs typeface="Arial" pitchFamily="34" charset="0"/>
              </a:rPr>
              <a:t>System</a:t>
            </a:r>
            <a:r>
              <a:rPr kumimoji="0" lang="en-US" sz="1400" b="0" i="0" u="none" strike="noStrike" cap="none" normalizeH="0" baseline="0" dirty="0" err="1">
                <a:ln>
                  <a:noFill/>
                </a:ln>
                <a:solidFill>
                  <a:srgbClr val="666600"/>
                </a:solidFill>
                <a:effectLst/>
                <a:latin typeface="Courier New" pitchFamily="49" charset="0"/>
                <a:cs typeface="Arial" pitchFamily="34" charset="0"/>
              </a:rPr>
              <a:t>.</a:t>
            </a:r>
            <a:r>
              <a:rPr kumimoji="0" lang="en-US" sz="1400" b="0" i="0" u="none" strike="noStrike" cap="none" normalizeH="0" baseline="0" dirty="0" err="1">
                <a:ln>
                  <a:noFill/>
                </a:ln>
                <a:solidFill>
                  <a:srgbClr val="000000"/>
                </a:solidFill>
                <a:effectLst/>
                <a:latin typeface="Courier New" pitchFamily="49" charset="0"/>
                <a:cs typeface="Arial" pitchFamily="34" charset="0"/>
              </a:rPr>
              <a:t>currentTimeMillis</a:t>
            </a:r>
            <a:r>
              <a:rPr kumimoji="0" lang="en-US" sz="1400" b="0" i="0" u="none" strike="noStrike" cap="none" normalizeH="0" baseline="0" dirty="0">
                <a:ln>
                  <a:noFill/>
                </a:ln>
                <a:solidFill>
                  <a:srgbClr val="666600"/>
                </a:solidFill>
                <a:effectLst/>
                <a:latin typeface="Courier New" pitchFamily="49" charset="0"/>
                <a:cs typeface="Arial" pitchFamily="34" charset="0"/>
              </a:rPr>
              <a:t>()</a:t>
            </a: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666600"/>
                </a:solidFill>
                <a:effectLst/>
                <a:latin typeface="Courier New" pitchFamily="49" charset="0"/>
                <a:cs typeface="Arial" pitchFamily="34" charset="0"/>
              </a:rPr>
              <a:t>&lt;</a:t>
            </a: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err="1">
                <a:ln>
                  <a:noFill/>
                </a:ln>
                <a:solidFill>
                  <a:srgbClr val="000000"/>
                </a:solidFill>
                <a:effectLst/>
                <a:latin typeface="Courier New" pitchFamily="49" charset="0"/>
                <a:cs typeface="Arial" pitchFamily="34" charset="0"/>
              </a:rPr>
              <a:t>endTime</a:t>
            </a:r>
            <a:r>
              <a:rPr kumimoji="0" lang="en-US" sz="1400" b="0" i="0" u="none" strike="noStrike" cap="none" normalizeH="0" baseline="0" dirty="0">
                <a:ln>
                  <a:noFill/>
                </a:ln>
                <a:solidFill>
                  <a:srgbClr val="666600"/>
                </a:solidFill>
                <a:effectLst/>
                <a:latin typeface="Courier New" pitchFamily="49" charset="0"/>
                <a:cs typeface="Arial" pitchFamily="34" charset="0"/>
              </a:rPr>
              <a:t>)</a:t>
            </a: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666600"/>
                </a:solidFill>
                <a:effectLst/>
                <a:latin typeface="Courier New" pitchFamily="49" charset="0"/>
                <a:cs typeface="Arial" pitchFamily="34" charset="0"/>
              </a:rPr>
              <a:t>{</a:t>
            </a:r>
            <a:br>
              <a:rPr kumimoji="0" lang="en-US" sz="1400" b="0" i="0" u="none" strike="noStrike" cap="none" normalizeH="0" baseline="0" dirty="0">
                <a:ln>
                  <a:noFill/>
                </a:ln>
                <a:solidFill>
                  <a:srgbClr val="000000"/>
                </a:solidFill>
                <a:effectLst/>
                <a:latin typeface="Courier New" pitchFamily="49" charset="0"/>
                <a:cs typeface="Arial" pitchFamily="34" charset="0"/>
              </a:rPr>
            </a:b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000088"/>
                </a:solidFill>
                <a:effectLst/>
                <a:latin typeface="Courier New" pitchFamily="49" charset="0"/>
                <a:cs typeface="Arial" pitchFamily="34" charset="0"/>
              </a:rPr>
              <a:t>synchronized</a:t>
            </a: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666600"/>
                </a:solidFill>
                <a:effectLst/>
                <a:latin typeface="Courier New" pitchFamily="49" charset="0"/>
                <a:cs typeface="Arial" pitchFamily="34" charset="0"/>
              </a:rPr>
              <a:t>(</a:t>
            </a:r>
            <a:r>
              <a:rPr kumimoji="0" lang="en-US" sz="1400" b="0" i="0" u="none" strike="noStrike" cap="none" normalizeH="0" baseline="0" dirty="0">
                <a:ln>
                  <a:noFill/>
                </a:ln>
                <a:solidFill>
                  <a:srgbClr val="000088"/>
                </a:solidFill>
                <a:effectLst/>
                <a:latin typeface="Courier New" pitchFamily="49" charset="0"/>
                <a:cs typeface="Arial" pitchFamily="34" charset="0"/>
              </a:rPr>
              <a:t>this</a:t>
            </a:r>
            <a:r>
              <a:rPr kumimoji="0" lang="en-US" sz="1400" b="0" i="0" u="none" strike="noStrike" cap="none" normalizeH="0" baseline="0" dirty="0">
                <a:ln>
                  <a:noFill/>
                </a:ln>
                <a:solidFill>
                  <a:srgbClr val="666600"/>
                </a:solidFill>
                <a:effectLst/>
                <a:latin typeface="Courier New" pitchFamily="49" charset="0"/>
                <a:cs typeface="Arial" pitchFamily="34" charset="0"/>
              </a:rPr>
              <a:t>)</a:t>
            </a: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666600"/>
                </a:solidFill>
                <a:effectLst/>
                <a:latin typeface="Courier New" pitchFamily="49" charset="0"/>
                <a:cs typeface="Arial" pitchFamily="34" charset="0"/>
              </a:rPr>
              <a:t>{</a:t>
            </a:r>
            <a:br>
              <a:rPr kumimoji="0" lang="en-US" sz="1400" b="0" i="0" u="none" strike="noStrike" cap="none" normalizeH="0" baseline="0" dirty="0">
                <a:ln>
                  <a:noFill/>
                </a:ln>
                <a:solidFill>
                  <a:srgbClr val="000000"/>
                </a:solidFill>
                <a:effectLst/>
                <a:latin typeface="Courier New" pitchFamily="49" charset="0"/>
                <a:cs typeface="Arial" pitchFamily="34" charset="0"/>
              </a:rPr>
            </a:b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000088"/>
                </a:solidFill>
                <a:effectLst/>
                <a:latin typeface="Courier New" pitchFamily="49" charset="0"/>
                <a:cs typeface="Arial" pitchFamily="34" charset="0"/>
              </a:rPr>
              <a:t>try</a:t>
            </a: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666600"/>
                </a:solidFill>
                <a:effectLst/>
                <a:latin typeface="Courier New" pitchFamily="49" charset="0"/>
                <a:cs typeface="Arial" pitchFamily="34" charset="0"/>
              </a:rPr>
              <a:t>{</a:t>
            </a:r>
            <a:br>
              <a:rPr kumimoji="0" lang="en-US" sz="1400" b="0" i="0" u="none" strike="noStrike" cap="none" normalizeH="0" baseline="0" dirty="0">
                <a:ln>
                  <a:noFill/>
                </a:ln>
                <a:solidFill>
                  <a:srgbClr val="000000"/>
                </a:solidFill>
                <a:effectLst/>
                <a:latin typeface="Courier New" pitchFamily="49" charset="0"/>
                <a:cs typeface="Arial" pitchFamily="34" charset="0"/>
              </a:rPr>
            </a:br>
            <a:r>
              <a:rPr kumimoji="0" lang="en-US" sz="1400" b="0" i="0" u="none" strike="noStrike" cap="none" normalizeH="0" baseline="0" dirty="0">
                <a:ln>
                  <a:noFill/>
                </a:ln>
                <a:solidFill>
                  <a:srgbClr val="000000"/>
                </a:solidFill>
                <a:effectLst/>
                <a:latin typeface="Courier New" pitchFamily="49" charset="0"/>
                <a:cs typeface="Arial" pitchFamily="34" charset="0"/>
              </a:rPr>
              <a:t>                  wait</a:t>
            </a:r>
            <a:r>
              <a:rPr kumimoji="0" lang="en-US" sz="1400" b="0" i="0" u="none" strike="noStrike" cap="none" normalizeH="0" baseline="0" dirty="0">
                <a:ln>
                  <a:noFill/>
                </a:ln>
                <a:solidFill>
                  <a:srgbClr val="666600"/>
                </a:solidFill>
                <a:effectLst/>
                <a:latin typeface="Courier New" pitchFamily="49" charset="0"/>
                <a:cs typeface="Arial" pitchFamily="34" charset="0"/>
              </a:rPr>
              <a:t>(</a:t>
            </a:r>
            <a:r>
              <a:rPr kumimoji="0" lang="en-US" sz="1400" b="0" i="0" u="none" strike="noStrike" cap="none" normalizeH="0" baseline="0" dirty="0" err="1">
                <a:ln>
                  <a:noFill/>
                </a:ln>
                <a:solidFill>
                  <a:srgbClr val="000000"/>
                </a:solidFill>
                <a:effectLst/>
                <a:latin typeface="Courier New" pitchFamily="49" charset="0"/>
                <a:cs typeface="Arial" pitchFamily="34" charset="0"/>
              </a:rPr>
              <a:t>endTime</a:t>
            </a: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666600"/>
                </a:solidFill>
                <a:effectLst/>
                <a:latin typeface="Courier New" pitchFamily="49" charset="0"/>
                <a:cs typeface="Arial" pitchFamily="34" charset="0"/>
              </a:rPr>
              <a:t>-</a:t>
            </a: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err="1">
                <a:ln>
                  <a:noFill/>
                </a:ln>
                <a:solidFill>
                  <a:srgbClr val="660066"/>
                </a:solidFill>
                <a:effectLst/>
                <a:latin typeface="Courier New" pitchFamily="49" charset="0"/>
                <a:cs typeface="Arial" pitchFamily="34" charset="0"/>
              </a:rPr>
              <a:t>System</a:t>
            </a:r>
            <a:r>
              <a:rPr kumimoji="0" lang="en-US" sz="1400" b="0" i="0" u="none" strike="noStrike" cap="none" normalizeH="0" baseline="0" dirty="0" err="1">
                <a:ln>
                  <a:noFill/>
                </a:ln>
                <a:solidFill>
                  <a:srgbClr val="666600"/>
                </a:solidFill>
                <a:effectLst/>
                <a:latin typeface="Courier New" pitchFamily="49" charset="0"/>
                <a:cs typeface="Arial" pitchFamily="34" charset="0"/>
              </a:rPr>
              <a:t>.</a:t>
            </a:r>
            <a:r>
              <a:rPr kumimoji="0" lang="en-US" sz="1400" b="0" i="0" u="none" strike="noStrike" cap="none" normalizeH="0" baseline="0" dirty="0" err="1">
                <a:ln>
                  <a:noFill/>
                </a:ln>
                <a:solidFill>
                  <a:srgbClr val="000000"/>
                </a:solidFill>
                <a:effectLst/>
                <a:latin typeface="Courier New" pitchFamily="49" charset="0"/>
                <a:cs typeface="Arial" pitchFamily="34" charset="0"/>
              </a:rPr>
              <a:t>currentTimeMillis</a:t>
            </a:r>
            <a:r>
              <a:rPr kumimoji="0" lang="en-US" sz="1400" b="0" i="0" u="none" strike="noStrike" cap="none" normalizeH="0" baseline="0" dirty="0">
                <a:ln>
                  <a:noFill/>
                </a:ln>
                <a:solidFill>
                  <a:srgbClr val="666600"/>
                </a:solidFill>
                <a:effectLst/>
                <a:latin typeface="Courier New" pitchFamily="49" charset="0"/>
                <a:cs typeface="Arial" pitchFamily="34" charset="0"/>
              </a:rPr>
              <a:t>());</a:t>
            </a:r>
            <a:br>
              <a:rPr kumimoji="0" lang="en-US" sz="1400" b="0" i="0" u="none" strike="noStrike" cap="none" normalizeH="0" baseline="0" dirty="0">
                <a:ln>
                  <a:noFill/>
                </a:ln>
                <a:solidFill>
                  <a:srgbClr val="000000"/>
                </a:solidFill>
                <a:effectLst/>
                <a:latin typeface="Courier New" pitchFamily="49" charset="0"/>
                <a:cs typeface="Arial" pitchFamily="34" charset="0"/>
              </a:rPr>
            </a:b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666600"/>
                </a:solidFill>
                <a:effectLst/>
                <a:latin typeface="Courier New" pitchFamily="49" charset="0"/>
                <a:cs typeface="Arial" pitchFamily="34" charset="0"/>
              </a:rPr>
              <a:t>}</a:t>
            </a: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000088"/>
                </a:solidFill>
                <a:effectLst/>
                <a:latin typeface="Courier New" pitchFamily="49" charset="0"/>
                <a:cs typeface="Arial" pitchFamily="34" charset="0"/>
              </a:rPr>
              <a:t>catch</a:t>
            </a: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666600"/>
                </a:solidFill>
                <a:effectLst/>
                <a:latin typeface="Courier New" pitchFamily="49" charset="0"/>
                <a:cs typeface="Arial" pitchFamily="34" charset="0"/>
              </a:rPr>
              <a:t>(</a:t>
            </a:r>
            <a:r>
              <a:rPr kumimoji="0" lang="en-US" sz="1400" b="0" i="0" u="none" strike="noStrike" cap="none" normalizeH="0" baseline="0" dirty="0">
                <a:ln>
                  <a:noFill/>
                </a:ln>
                <a:solidFill>
                  <a:srgbClr val="660066"/>
                </a:solidFill>
                <a:effectLst/>
                <a:latin typeface="Courier New" pitchFamily="49" charset="0"/>
                <a:cs typeface="Arial" pitchFamily="34" charset="0"/>
              </a:rPr>
              <a:t>Exception</a:t>
            </a:r>
            <a:r>
              <a:rPr kumimoji="0" lang="en-US" sz="1400" b="0" i="0" u="none" strike="noStrike" cap="none" normalizeH="0" baseline="0" dirty="0">
                <a:ln>
                  <a:noFill/>
                </a:ln>
                <a:solidFill>
                  <a:srgbClr val="000000"/>
                </a:solidFill>
                <a:effectLst/>
                <a:latin typeface="Courier New" pitchFamily="49" charset="0"/>
                <a:cs typeface="Arial" pitchFamily="34" charset="0"/>
              </a:rPr>
              <a:t> e</a:t>
            </a:r>
            <a:r>
              <a:rPr kumimoji="0" lang="en-US" sz="1400" b="0" i="0" u="none" strike="noStrike" cap="none" normalizeH="0" baseline="0" dirty="0">
                <a:ln>
                  <a:noFill/>
                </a:ln>
                <a:solidFill>
                  <a:srgbClr val="666600"/>
                </a:solidFill>
                <a:effectLst/>
                <a:latin typeface="Courier New" pitchFamily="49" charset="0"/>
                <a:cs typeface="Arial" pitchFamily="34" charset="0"/>
              </a:rPr>
              <a:t>)</a:t>
            </a: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666600"/>
                </a:solidFill>
                <a:effectLst/>
                <a:latin typeface="Courier New" pitchFamily="49" charset="0"/>
                <a:cs typeface="Arial" pitchFamily="34" charset="0"/>
              </a:rPr>
              <a:t>{</a:t>
            </a:r>
            <a:br>
              <a:rPr kumimoji="0" lang="en-US" sz="1400" b="0" i="0" u="none" strike="noStrike" cap="none" normalizeH="0" baseline="0" dirty="0">
                <a:ln>
                  <a:noFill/>
                </a:ln>
                <a:solidFill>
                  <a:srgbClr val="000000"/>
                </a:solidFill>
                <a:effectLst/>
                <a:latin typeface="Courier New" pitchFamily="49" charset="0"/>
                <a:cs typeface="Arial" pitchFamily="34" charset="0"/>
              </a:rPr>
            </a:b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666600"/>
                </a:solidFill>
                <a:effectLst/>
                <a:latin typeface="Courier New" pitchFamily="49" charset="0"/>
                <a:cs typeface="Arial" pitchFamily="34" charset="0"/>
              </a:rPr>
              <a:t>}</a:t>
            </a:r>
            <a:br>
              <a:rPr kumimoji="0" lang="en-US" sz="1400" b="0" i="0" u="none" strike="noStrike" cap="none" normalizeH="0" baseline="0" dirty="0">
                <a:ln>
                  <a:noFill/>
                </a:ln>
                <a:solidFill>
                  <a:srgbClr val="000000"/>
                </a:solidFill>
                <a:effectLst/>
                <a:latin typeface="Courier New" pitchFamily="49" charset="0"/>
                <a:cs typeface="Arial" pitchFamily="34" charset="0"/>
              </a:rPr>
            </a:b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666600"/>
                </a:solidFill>
                <a:effectLst/>
                <a:latin typeface="Courier New" pitchFamily="49" charset="0"/>
                <a:cs typeface="Arial" pitchFamily="34" charset="0"/>
              </a:rPr>
              <a:t>}</a:t>
            </a:r>
            <a:br>
              <a:rPr kumimoji="0" lang="en-US" sz="1400" b="0" i="0" u="none" strike="noStrike" cap="none" normalizeH="0" baseline="0" dirty="0">
                <a:ln>
                  <a:noFill/>
                </a:ln>
                <a:solidFill>
                  <a:srgbClr val="000000"/>
                </a:solidFill>
                <a:effectLst/>
                <a:latin typeface="Courier New" pitchFamily="49" charset="0"/>
                <a:cs typeface="Arial" pitchFamily="34" charset="0"/>
              </a:rPr>
            </a:b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666600"/>
                </a:solidFill>
                <a:effectLst/>
                <a:latin typeface="Courier New" pitchFamily="49" charset="0"/>
                <a:cs typeface="Arial" pitchFamily="34" charset="0"/>
              </a:rPr>
              <a:t>}</a:t>
            </a:r>
            <a:br>
              <a:rPr kumimoji="0" lang="en-US" sz="1400" b="0" i="0" u="none" strike="noStrike" cap="none" normalizeH="0" baseline="0" dirty="0">
                <a:ln>
                  <a:noFill/>
                </a:ln>
                <a:solidFill>
                  <a:srgbClr val="000000"/>
                </a:solidFill>
                <a:effectLst/>
                <a:latin typeface="Courier New" pitchFamily="49" charset="0"/>
                <a:cs typeface="Arial" pitchFamily="34" charset="0"/>
              </a:rPr>
            </a:br>
            <a:r>
              <a:rPr kumimoji="0" lang="en-US" sz="1400" b="0" i="0" u="none" strike="noStrike" cap="none" normalizeH="0" baseline="0" dirty="0">
                <a:ln>
                  <a:noFill/>
                </a:ln>
                <a:solidFill>
                  <a:srgbClr val="000000"/>
                </a:solidFill>
                <a:effectLst/>
                <a:latin typeface="Courier New" pitchFamily="49" charset="0"/>
                <a:cs typeface="Arial" pitchFamily="34" charset="0"/>
              </a:rPr>
              <a:t>  </a:t>
            </a:r>
            <a:r>
              <a:rPr kumimoji="0" lang="en-US" sz="1400" b="0" i="0" u="none" strike="noStrike" cap="none" normalizeH="0" baseline="0" dirty="0">
                <a:ln>
                  <a:noFill/>
                </a:ln>
                <a:solidFill>
                  <a:srgbClr val="666600"/>
                </a:solidFill>
                <a:effectLst/>
                <a:latin typeface="Courier New" pitchFamily="49" charset="0"/>
                <a:cs typeface="Arial" pitchFamily="34" charset="0"/>
              </a:rPr>
              <a:t>}</a:t>
            </a:r>
            <a:br>
              <a:rPr kumimoji="0" lang="en-US" sz="1400" b="0" i="0" u="none" strike="noStrike" cap="none" normalizeH="0" baseline="0" dirty="0">
                <a:ln>
                  <a:noFill/>
                </a:ln>
                <a:solidFill>
                  <a:srgbClr val="000000"/>
                </a:solidFill>
                <a:effectLst/>
                <a:latin typeface="Courier New" pitchFamily="49" charset="0"/>
                <a:cs typeface="Arial" pitchFamily="34" charset="0"/>
              </a:rPr>
            </a:br>
            <a:r>
              <a:rPr kumimoji="0" lang="en-US" sz="1400" b="0" i="0" u="none" strike="noStrike" cap="none" normalizeH="0" baseline="0" dirty="0">
                <a:ln>
                  <a:noFill/>
                </a:ln>
                <a:solidFill>
                  <a:srgbClr val="666600"/>
                </a:solidFill>
                <a:effectLst/>
                <a:latin typeface="Courier New" pitchFamily="49" charset="0"/>
                <a:cs typeface="Arial" pitchFamily="34" charset="0"/>
              </a:rPr>
              <a:t>}</a:t>
            </a:r>
            <a:r>
              <a:rPr kumimoji="0" lang="en-US" sz="1200" b="0" i="0" u="none" strike="noStrike" cap="none" normalizeH="0" baseline="0" dirty="0">
                <a:ln>
                  <a:noFill/>
                </a:ln>
                <a:solidFill>
                  <a:schemeClr val="tx1"/>
                </a:solidFill>
                <a:effectLst/>
                <a:latin typeface="Arial" pitchFamily="34" charset="0"/>
                <a:cs typeface="Arial" pitchFamily="34" charset="0"/>
              </a:rPr>
              <a:t> </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 service</a:t>
            </a:r>
          </a:p>
        </p:txBody>
      </p:sp>
      <p:sp>
        <p:nvSpPr>
          <p:cNvPr id="7" name="Text Placeholder 6"/>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 service</a:t>
            </a:r>
            <a:br>
              <a:rPr lang="en-US" dirty="0"/>
            </a:br>
            <a:r>
              <a:rPr lang="ru-RU" dirty="0"/>
              <a:t> Жизненный цикл</a:t>
            </a:r>
            <a:endParaRPr lang="en-US" dirty="0"/>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48</a:t>
            </a:fld>
            <a:endParaRPr lang="en-US"/>
          </a:p>
        </p:txBody>
      </p:sp>
      <p:pic>
        <p:nvPicPr>
          <p:cNvPr id="78850" name="Picture 2" descr="http://developer.android.com/images/service_lifecycle.png"/>
          <p:cNvPicPr>
            <a:picLocks noChangeAspect="1" noChangeArrowheads="1"/>
          </p:cNvPicPr>
          <p:nvPr/>
        </p:nvPicPr>
        <p:blipFill>
          <a:blip r:embed="rId2" cstate="print"/>
          <a:srcRect l="42755"/>
          <a:stretch>
            <a:fillRect/>
          </a:stretch>
        </p:blipFill>
        <p:spPr bwMode="auto">
          <a:xfrm>
            <a:off x="3563888" y="1480144"/>
            <a:ext cx="2121049" cy="4829176"/>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 service</a:t>
            </a:r>
            <a:r>
              <a:rPr lang="ru-RU" dirty="0"/>
              <a:t>: пример</a:t>
            </a:r>
            <a:endParaRPr lang="en-US" dirty="0"/>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49</a:t>
            </a:fld>
            <a:endParaRPr lang="en-US"/>
          </a:p>
        </p:txBody>
      </p:sp>
      <p:sp>
        <p:nvSpPr>
          <p:cNvPr id="86017" name="Rectangle 1"/>
          <p:cNvSpPr>
            <a:spLocks noChangeArrowheads="1"/>
          </p:cNvSpPr>
          <p:nvPr/>
        </p:nvSpPr>
        <p:spPr bwMode="auto">
          <a:xfrm>
            <a:off x="1547664" y="1316398"/>
            <a:ext cx="6043321" cy="4776898"/>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0088"/>
                </a:solidFill>
                <a:effectLst/>
                <a:latin typeface="Courier New" pitchFamily="49" charset="0"/>
                <a:cs typeface="Courier New" pitchFamily="49" charset="0"/>
              </a:rPr>
              <a:t>class</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660066"/>
                </a:solidFill>
                <a:effectLst/>
                <a:latin typeface="Courier New" pitchFamily="49" charset="0"/>
                <a:cs typeface="Courier New" pitchFamily="49" charset="0"/>
              </a:rPr>
              <a:t>ExampleService</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0088"/>
                </a:solidFill>
                <a:effectLst/>
                <a:latin typeface="Courier New" pitchFamily="49" charset="0"/>
                <a:cs typeface="Courier New" pitchFamily="49" charset="0"/>
              </a:rPr>
              <a:t>extends</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660066"/>
                </a:solidFill>
                <a:effectLst/>
                <a:latin typeface="Courier New" pitchFamily="49" charset="0"/>
                <a:cs typeface="Courier New" pitchFamily="49" charset="0"/>
              </a:rPr>
              <a:t>Service</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6666"/>
                </a:solidFill>
                <a:effectLst/>
                <a:latin typeface="Courier New" pitchFamily="49" charset="0"/>
                <a:cs typeface="Courier New" pitchFamily="49" charset="0"/>
              </a:rPr>
              <a:t>@Override</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0088"/>
                </a:solidFill>
                <a:effectLst/>
                <a:latin typeface="Courier New" pitchFamily="49" charset="0"/>
                <a:cs typeface="Courier New" pitchFamily="49" charset="0"/>
              </a:rPr>
              <a:t>void</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000000"/>
                </a:solidFill>
                <a:effectLst/>
                <a:latin typeface="Courier New" pitchFamily="49" charset="0"/>
                <a:cs typeface="Courier New" pitchFamily="49" charset="0"/>
                <a:hlinkClick r:id="rId2"/>
              </a:rPr>
              <a:t>onCreate</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880000"/>
                </a:solidFill>
                <a:effectLst/>
                <a:latin typeface="Courier New" pitchFamily="49" charset="0"/>
                <a:cs typeface="Courier New" pitchFamily="49" charset="0"/>
              </a:rPr>
              <a:t>// The service is being created</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6666"/>
                </a:solidFill>
                <a:effectLst/>
                <a:latin typeface="Courier New" pitchFamily="49" charset="0"/>
                <a:cs typeface="Courier New" pitchFamily="49" charset="0"/>
              </a:rPr>
              <a:t>@Override</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660066"/>
                </a:solidFill>
                <a:effectLst/>
                <a:latin typeface="Courier New" pitchFamily="49" charset="0"/>
                <a:cs typeface="Courier New" pitchFamily="49" charset="0"/>
              </a:rPr>
              <a:t>IBinder</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000000"/>
                </a:solidFill>
                <a:effectLst/>
                <a:latin typeface="Courier New" pitchFamily="49" charset="0"/>
                <a:cs typeface="Courier New" pitchFamily="49" charset="0"/>
                <a:hlinkClick r:id="rId2"/>
              </a:rPr>
              <a:t>onBind</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660066"/>
                </a:solidFill>
                <a:effectLst/>
                <a:latin typeface="Courier New" pitchFamily="49" charset="0"/>
                <a:cs typeface="Courier New" pitchFamily="49" charset="0"/>
              </a:rPr>
              <a:t>Intent</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intent</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880000"/>
                </a:solidFill>
                <a:effectLst/>
                <a:latin typeface="Courier New" pitchFamily="49" charset="0"/>
                <a:cs typeface="Courier New" pitchFamily="49" charset="0"/>
              </a:rPr>
              <a:t>// A client is binding to the service with </a:t>
            </a:r>
            <a:r>
              <a:rPr kumimoji="0" lang="en-US" sz="1200" b="0" i="0" u="none" strike="noStrike" cap="none" normalizeH="0" baseline="0" dirty="0" err="1">
                <a:ln>
                  <a:noFill/>
                </a:ln>
                <a:solidFill>
                  <a:srgbClr val="880000"/>
                </a:solidFill>
                <a:effectLst/>
                <a:latin typeface="Courier New" pitchFamily="49" charset="0"/>
                <a:cs typeface="Courier New" pitchFamily="49" charset="0"/>
                <a:hlinkClick r:id="rId3"/>
              </a:rPr>
              <a:t>bindService</a:t>
            </a:r>
            <a:r>
              <a:rPr kumimoji="0" lang="en-US" sz="1200" b="0" i="0" u="none" strike="noStrike" cap="none" normalizeH="0" baseline="0" dirty="0">
                <a:ln>
                  <a:noFill/>
                </a:ln>
                <a:solidFill>
                  <a:srgbClr val="880000"/>
                </a:solidFill>
                <a:effectLst/>
                <a:latin typeface="Courier New" pitchFamily="49" charset="0"/>
                <a:cs typeface="Courier New" pitchFamily="49" charset="0"/>
                <a:hlinkClick r:id="rId3"/>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0088"/>
                </a:solidFill>
                <a:effectLst/>
                <a:latin typeface="Courier New" pitchFamily="49" charset="0"/>
                <a:cs typeface="Courier New" pitchFamily="49" charset="0"/>
              </a:rPr>
              <a:t>return</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1" u="none" strike="noStrike" cap="none" normalizeH="0" baseline="0" dirty="0" err="1">
                <a:ln>
                  <a:noFill/>
                </a:ln>
                <a:solidFill>
                  <a:srgbClr val="000000"/>
                </a:solidFill>
                <a:effectLst/>
                <a:latin typeface="Courier New" pitchFamily="49" charset="0"/>
                <a:cs typeface="Courier New" pitchFamily="49" charset="0"/>
              </a:rPr>
              <a:t>mBinder</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6666"/>
                </a:solidFill>
                <a:effectLst/>
                <a:latin typeface="Courier New" pitchFamily="49" charset="0"/>
                <a:cs typeface="Courier New" pitchFamily="49" charset="0"/>
              </a:rPr>
              <a:t>@Override</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000088"/>
                </a:solidFill>
                <a:effectLst/>
                <a:latin typeface="Courier New" pitchFamily="49" charset="0"/>
                <a:cs typeface="Courier New" pitchFamily="49" charset="0"/>
              </a:rPr>
              <a:t>boolean</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000000"/>
                </a:solidFill>
                <a:effectLst/>
                <a:latin typeface="Courier New" pitchFamily="49" charset="0"/>
                <a:cs typeface="Courier New" pitchFamily="49" charset="0"/>
                <a:hlinkClick r:id="rId2"/>
              </a:rPr>
              <a:t>onUnbind</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660066"/>
                </a:solidFill>
                <a:effectLst/>
                <a:latin typeface="Courier New" pitchFamily="49" charset="0"/>
                <a:cs typeface="Courier New" pitchFamily="49" charset="0"/>
              </a:rPr>
              <a:t>Intent</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intent</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880000"/>
                </a:solidFill>
                <a:effectLst/>
                <a:latin typeface="Courier New" pitchFamily="49" charset="0"/>
                <a:cs typeface="Courier New" pitchFamily="49" charset="0"/>
              </a:rPr>
              <a:t>// All clients have unbound with </a:t>
            </a:r>
            <a:r>
              <a:rPr kumimoji="0" lang="en-US" sz="1200" b="0" i="0" u="none" strike="noStrike" cap="none" normalizeH="0" baseline="0" dirty="0" err="1">
                <a:ln>
                  <a:noFill/>
                </a:ln>
                <a:solidFill>
                  <a:srgbClr val="880000"/>
                </a:solidFill>
                <a:effectLst/>
                <a:latin typeface="Courier New" pitchFamily="49" charset="0"/>
                <a:cs typeface="Courier New" pitchFamily="49" charset="0"/>
                <a:hlinkClick r:id="rId3"/>
              </a:rPr>
              <a:t>unbindService</a:t>
            </a:r>
            <a:r>
              <a:rPr kumimoji="0" lang="en-US" sz="1200" b="0" i="0" u="none" strike="noStrike" cap="none" normalizeH="0" baseline="0" dirty="0">
                <a:ln>
                  <a:noFill/>
                </a:ln>
                <a:solidFill>
                  <a:srgbClr val="880000"/>
                </a:solidFill>
                <a:effectLst/>
                <a:latin typeface="Courier New" pitchFamily="49" charset="0"/>
                <a:cs typeface="Courier New" pitchFamily="49" charset="0"/>
                <a:hlinkClick r:id="rId3"/>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0088"/>
                </a:solidFill>
                <a:effectLst/>
                <a:latin typeface="Courier New" pitchFamily="49" charset="0"/>
                <a:cs typeface="Courier New" pitchFamily="49" charset="0"/>
              </a:rPr>
              <a:t>return</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1" u="none" strike="noStrike" cap="none" normalizeH="0" baseline="0" dirty="0" err="1">
                <a:ln>
                  <a:noFill/>
                </a:ln>
                <a:solidFill>
                  <a:srgbClr val="000000"/>
                </a:solidFill>
                <a:effectLst/>
                <a:latin typeface="Courier New" pitchFamily="49" charset="0"/>
                <a:cs typeface="Courier New" pitchFamily="49" charset="0"/>
              </a:rPr>
              <a:t>mAllowRebind</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6666"/>
                </a:solidFill>
                <a:effectLst/>
                <a:latin typeface="Courier New" pitchFamily="49" charset="0"/>
                <a:cs typeface="Courier New" pitchFamily="49" charset="0"/>
              </a:rPr>
              <a:t>@Override</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0088"/>
                </a:solidFill>
                <a:effectLst/>
                <a:latin typeface="Courier New" pitchFamily="49" charset="0"/>
                <a:cs typeface="Courier New" pitchFamily="49" charset="0"/>
              </a:rPr>
              <a:t>void</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000000"/>
                </a:solidFill>
                <a:effectLst/>
                <a:latin typeface="Courier New" pitchFamily="49" charset="0"/>
                <a:cs typeface="Courier New" pitchFamily="49" charset="0"/>
                <a:hlinkClick r:id="rId2"/>
              </a:rPr>
              <a:t>onRebind</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660066"/>
                </a:solidFill>
                <a:effectLst/>
                <a:latin typeface="Courier New" pitchFamily="49" charset="0"/>
                <a:cs typeface="Courier New" pitchFamily="49" charset="0"/>
              </a:rPr>
              <a:t>Intent</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intent</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880000"/>
                </a:solidFill>
                <a:effectLst/>
                <a:latin typeface="Courier New" pitchFamily="49" charset="0"/>
                <a:cs typeface="Courier New" pitchFamily="49" charset="0"/>
              </a:rPr>
              <a:t>// A client is binding to the service with </a:t>
            </a:r>
            <a:r>
              <a:rPr kumimoji="0" lang="en-US" sz="1200" b="0" i="0" u="none" strike="noStrike" cap="none" normalizeH="0" baseline="0" dirty="0" err="1">
                <a:ln>
                  <a:noFill/>
                </a:ln>
                <a:solidFill>
                  <a:srgbClr val="880000"/>
                </a:solidFill>
                <a:effectLst/>
                <a:latin typeface="Courier New" pitchFamily="49" charset="0"/>
                <a:cs typeface="Courier New" pitchFamily="49" charset="0"/>
                <a:hlinkClick r:id="rId3"/>
              </a:rPr>
              <a:t>bindService</a:t>
            </a:r>
            <a:r>
              <a:rPr kumimoji="0" lang="en-US" sz="1200" b="0" i="0" u="none" strike="noStrike" cap="none" normalizeH="0" baseline="0" dirty="0">
                <a:ln>
                  <a:noFill/>
                </a:ln>
                <a:solidFill>
                  <a:srgbClr val="880000"/>
                </a:solidFill>
                <a:effectLst/>
                <a:latin typeface="Courier New" pitchFamily="49" charset="0"/>
                <a:cs typeface="Courier New" pitchFamily="49" charset="0"/>
                <a:hlinkClick r:id="rId3"/>
              </a:rPr>
              <a:t>()</a:t>
            </a:r>
            <a:r>
              <a:rPr kumimoji="0" lang="en-US" sz="1200" b="0" i="0" u="none" strike="noStrike" cap="none" normalizeH="0" baseline="0" dirty="0">
                <a:ln>
                  <a:noFill/>
                </a:ln>
                <a:solidFill>
                  <a:srgbClr val="8800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880000"/>
                </a:solidFill>
                <a:effectLst/>
                <a:latin typeface="Courier New" pitchFamily="49" charset="0"/>
                <a:cs typeface="Courier New" pitchFamily="49" charset="0"/>
              </a:rPr>
              <a:t>// after </a:t>
            </a:r>
            <a:r>
              <a:rPr kumimoji="0" lang="en-US" sz="1200" b="0" i="0" u="none" strike="noStrike" cap="none" normalizeH="0" baseline="0" dirty="0" err="1">
                <a:ln>
                  <a:noFill/>
                </a:ln>
                <a:solidFill>
                  <a:srgbClr val="880000"/>
                </a:solidFill>
                <a:effectLst/>
                <a:latin typeface="Courier New" pitchFamily="49" charset="0"/>
                <a:cs typeface="Courier New" pitchFamily="49" charset="0"/>
              </a:rPr>
              <a:t>onUnbind</a:t>
            </a:r>
            <a:r>
              <a:rPr kumimoji="0" lang="en-US" sz="1200" b="0" i="0" u="none" strike="noStrike" cap="none" normalizeH="0" baseline="0" dirty="0">
                <a:ln>
                  <a:noFill/>
                </a:ln>
                <a:solidFill>
                  <a:srgbClr val="880000"/>
                </a:solidFill>
                <a:effectLst/>
                <a:latin typeface="Courier New" pitchFamily="49" charset="0"/>
                <a:cs typeface="Courier New" pitchFamily="49" charset="0"/>
              </a:rPr>
              <a:t>() has already been called</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6666"/>
                </a:solidFill>
                <a:effectLst/>
                <a:latin typeface="Courier New" pitchFamily="49" charset="0"/>
                <a:cs typeface="Courier New" pitchFamily="49" charset="0"/>
              </a:rPr>
              <a:t>@Override</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0088"/>
                </a:solidFill>
                <a:effectLst/>
                <a:latin typeface="Courier New" pitchFamily="49" charset="0"/>
                <a:cs typeface="Courier New" pitchFamily="49" charset="0"/>
              </a:rPr>
              <a:t>void</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000000"/>
                </a:solidFill>
                <a:effectLst/>
                <a:latin typeface="Courier New" pitchFamily="49" charset="0"/>
                <a:cs typeface="Courier New" pitchFamily="49" charset="0"/>
                <a:hlinkClick r:id="rId2"/>
              </a:rPr>
              <a:t>onDestroy</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880000"/>
                </a:solidFill>
                <a:effectLst/>
                <a:latin typeface="Courier New" pitchFamily="49" charset="0"/>
                <a:cs typeface="Courier New" pitchFamily="49" charset="0"/>
              </a:rPr>
              <a:t>// The service is no longer used and is being destroyed</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ru-RU" dirty="0"/>
              <a:t>В предыдущих лекциях...</a:t>
            </a:r>
            <a:endParaRPr lang="en-US" dirty="0"/>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a:t>Activities</a:t>
            </a:r>
          </a:p>
          <a:p>
            <a:pPr eaLnBrk="1" fontAlgn="auto" hangingPunct="1">
              <a:spcAft>
                <a:spcPts val="0"/>
              </a:spcAft>
              <a:buFont typeface="Arial" pitchFamily="34" charset="0"/>
              <a:buChar char="•"/>
              <a:defRPr/>
            </a:pPr>
            <a:r>
              <a:rPr lang="en-US" dirty="0"/>
              <a:t>Services</a:t>
            </a:r>
          </a:p>
          <a:p>
            <a:pPr eaLnBrk="1" fontAlgn="auto" hangingPunct="1">
              <a:spcAft>
                <a:spcPts val="0"/>
              </a:spcAft>
              <a:buFont typeface="Arial" pitchFamily="34" charset="0"/>
              <a:buChar char="•"/>
              <a:defRPr/>
            </a:pPr>
            <a:r>
              <a:rPr lang="en-US" dirty="0"/>
              <a:t>Content Providers</a:t>
            </a:r>
          </a:p>
          <a:p>
            <a:pPr eaLnBrk="1" fontAlgn="auto" hangingPunct="1">
              <a:spcAft>
                <a:spcPts val="0"/>
              </a:spcAft>
              <a:buFont typeface="Arial" pitchFamily="34" charset="0"/>
              <a:buChar char="•"/>
              <a:defRPr/>
            </a:pPr>
            <a:r>
              <a:rPr lang="en-US" dirty="0"/>
              <a:t>Broadcast Receivers</a:t>
            </a:r>
          </a:p>
          <a:p>
            <a:pPr eaLnBrk="1" fontAlgn="auto" hangingPunct="1">
              <a:spcAft>
                <a:spcPts val="0"/>
              </a:spcAft>
              <a:buFont typeface="Arial" pitchFamily="34" charset="0"/>
              <a:buChar char="•"/>
              <a:defRPr/>
            </a:pPr>
            <a:r>
              <a:rPr lang="en-US" dirty="0"/>
              <a:t>Intents</a:t>
            </a:r>
          </a:p>
          <a:p>
            <a:pPr eaLnBrk="1" fontAlgn="auto" hangingPunct="1">
              <a:spcAft>
                <a:spcPts val="0"/>
              </a:spcAft>
              <a:buFont typeface="Arial" pitchFamily="34" charset="0"/>
              <a:buChar char="•"/>
              <a:defRPr/>
            </a:pPr>
            <a:endParaRPr lang="en-US" dirty="0"/>
          </a:p>
          <a:p>
            <a:pPr eaLnBrk="1" fontAlgn="auto" hangingPunct="1">
              <a:spcAft>
                <a:spcPts val="0"/>
              </a:spcAft>
              <a:buFont typeface="Arial" charset="0"/>
              <a:buNone/>
              <a:defRPr/>
            </a:pPr>
            <a:r>
              <a:rPr lang="en-US" dirty="0"/>
              <a:t>As a developer we need only to call and extend these already defined classes to use in our application. </a:t>
            </a:r>
          </a:p>
          <a:p>
            <a:pPr eaLnBrk="1" fontAlgn="auto" hangingPunct="1">
              <a:spcAft>
                <a:spcPts val="0"/>
              </a:spcAft>
              <a:buFont typeface="Arial" pitchFamily="34" charset="0"/>
              <a:buChar char="•"/>
              <a:defRPr/>
            </a:pPr>
            <a:endParaRPr lang="en-US" dirty="0"/>
          </a:p>
        </p:txBody>
      </p:sp>
      <p:sp>
        <p:nvSpPr>
          <p:cNvPr id="4" name="Slide Number Placeholder 3"/>
          <p:cNvSpPr>
            <a:spLocks noGrp="1"/>
          </p:cNvSpPr>
          <p:nvPr>
            <p:ph type="sldNum" sz="quarter" idx="12"/>
          </p:nvPr>
        </p:nvSpPr>
        <p:spPr/>
        <p:txBody>
          <a:bodyPr/>
          <a:lstStyle/>
          <a:p>
            <a:pPr>
              <a:defRPr/>
            </a:pPr>
            <a:fld id="{D5BBB6DC-B2EF-4352-9832-6BBE926D0EDA}" type="slidenum">
              <a:rPr lang="en-US">
                <a:solidFill>
                  <a:prstClr val="black">
                    <a:tint val="75000"/>
                  </a:prstClr>
                </a:solidFill>
              </a:rPr>
              <a:pPr>
                <a:defRPr/>
              </a:pPr>
              <a:t>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Date Placeholder 5"/>
          <p:cNvSpPr>
            <a:spLocks noGrp="1"/>
          </p:cNvSpPr>
          <p:nvPr>
            <p:ph type="dt" sz="quarter" idx="10"/>
          </p:nvPr>
        </p:nvSpPr>
        <p:spPr/>
        <p:txBody>
          <a:bodyPr/>
          <a:lstStyle/>
          <a:p>
            <a:pPr>
              <a:defRPr/>
            </a:pPr>
            <a:r>
              <a:rPr lang="en-US">
                <a:solidFill>
                  <a:prstClr val="black">
                    <a:tint val="75000"/>
                  </a:prstClr>
                </a:solidFill>
              </a:rPr>
              <a:t>21.04.2016</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Подключение к </a:t>
            </a:r>
            <a:r>
              <a:rPr lang="en-US" dirty="0"/>
              <a:t>Bound </a:t>
            </a:r>
            <a:r>
              <a:rPr lang="ru-RU" dirty="0"/>
              <a:t>сервису</a:t>
            </a:r>
            <a:br>
              <a:rPr lang="ru-RU" dirty="0"/>
            </a:br>
            <a:r>
              <a:rPr lang="en-US" dirty="0"/>
              <a:t>Context::</a:t>
            </a:r>
            <a:r>
              <a:rPr lang="en-US" dirty="0" err="1"/>
              <a:t>bindService</a:t>
            </a:r>
            <a:endParaRPr lang="en-US" dirty="0"/>
          </a:p>
        </p:txBody>
      </p:sp>
      <p:sp>
        <p:nvSpPr>
          <p:cNvPr id="3" name="Content Placeholder 2"/>
          <p:cNvSpPr>
            <a:spLocks noGrp="1"/>
          </p:cNvSpPr>
          <p:nvPr>
            <p:ph idx="1"/>
          </p:nvPr>
        </p:nvSpPr>
        <p:spPr/>
        <p:txBody>
          <a:bodyPr/>
          <a:lstStyle/>
          <a:p>
            <a:r>
              <a:rPr lang="en-US" dirty="0"/>
              <a:t>public abstract </a:t>
            </a:r>
            <a:r>
              <a:rPr lang="en-US" dirty="0" err="1"/>
              <a:t>boolean</a:t>
            </a:r>
            <a:r>
              <a:rPr lang="en-US" dirty="0"/>
              <a:t> </a:t>
            </a:r>
            <a:r>
              <a:rPr lang="en-US" dirty="0" err="1"/>
              <a:t>bindService</a:t>
            </a:r>
            <a:r>
              <a:rPr lang="en-US" dirty="0"/>
              <a:t> (</a:t>
            </a:r>
            <a:r>
              <a:rPr lang="en-US" dirty="0">
                <a:hlinkClick r:id="rId2"/>
              </a:rPr>
              <a:t>Intent</a:t>
            </a:r>
            <a:r>
              <a:rPr lang="en-US" dirty="0"/>
              <a:t> service, </a:t>
            </a:r>
            <a:r>
              <a:rPr lang="en-US" dirty="0" err="1">
                <a:hlinkClick r:id="rId3"/>
              </a:rPr>
              <a:t>ServiceConnection</a:t>
            </a:r>
            <a:r>
              <a:rPr lang="en-US" dirty="0"/>
              <a:t> </a:t>
            </a:r>
            <a:r>
              <a:rPr lang="en-US" dirty="0" err="1"/>
              <a:t>conn</a:t>
            </a:r>
            <a:r>
              <a:rPr lang="en-US" dirty="0"/>
              <a:t>, </a:t>
            </a:r>
            <a:r>
              <a:rPr lang="en-US" dirty="0" err="1"/>
              <a:t>int</a:t>
            </a:r>
            <a:r>
              <a:rPr lang="en-US" dirty="0"/>
              <a:t> flags)</a:t>
            </a:r>
          </a:p>
          <a:p>
            <a:pPr lvl="1"/>
            <a:r>
              <a:rPr lang="en-US" dirty="0"/>
              <a:t>Service – </a:t>
            </a:r>
            <a:r>
              <a:rPr lang="ru-RU" dirty="0"/>
              <a:t>сервис к которому подключаться</a:t>
            </a:r>
          </a:p>
          <a:p>
            <a:pPr lvl="1"/>
            <a:r>
              <a:rPr lang="en-US" dirty="0"/>
              <a:t>Conn – </a:t>
            </a:r>
            <a:r>
              <a:rPr lang="ru-RU" dirty="0"/>
              <a:t>объект обратного вызова для получения состояния о подключении</a:t>
            </a:r>
          </a:p>
          <a:p>
            <a:pPr lvl="1"/>
            <a:r>
              <a:rPr lang="en-US" dirty="0"/>
              <a:t>Flags – { 0, </a:t>
            </a:r>
            <a:r>
              <a:rPr lang="en-US" dirty="0">
                <a:hlinkClick r:id="rId4"/>
              </a:rPr>
              <a:t>BIND_AUTO_CREATE</a:t>
            </a:r>
            <a:r>
              <a:rPr lang="en-US" dirty="0"/>
              <a:t>,  ...}</a:t>
            </a:r>
          </a:p>
          <a:p>
            <a:pPr lvl="2"/>
            <a:r>
              <a:rPr lang="en-US" dirty="0"/>
              <a:t>BIND_AUTO_CREATE – </a:t>
            </a:r>
            <a:r>
              <a:rPr lang="ru-RU" dirty="0"/>
              <a:t>автоматически создать сервис, если нужно</a:t>
            </a:r>
            <a:endParaRPr lang="en-US" dirty="0"/>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Подключение к </a:t>
            </a:r>
            <a:r>
              <a:rPr lang="en-US" dirty="0"/>
              <a:t>Bound </a:t>
            </a:r>
            <a:r>
              <a:rPr lang="ru-RU" dirty="0"/>
              <a:t>сервису</a:t>
            </a:r>
            <a:br>
              <a:rPr lang="ru-RU" dirty="0"/>
            </a:br>
            <a:r>
              <a:rPr lang="ru-RU" dirty="0"/>
              <a:t>Пример (клиент)</a:t>
            </a:r>
            <a:endParaRPr lang="en-US" dirty="0"/>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51</a:t>
            </a:fld>
            <a:endParaRPr lang="en-US"/>
          </a:p>
        </p:txBody>
      </p:sp>
      <p:sp>
        <p:nvSpPr>
          <p:cNvPr id="81922" name="Rectangle 2"/>
          <p:cNvSpPr>
            <a:spLocks noChangeArrowheads="1"/>
          </p:cNvSpPr>
          <p:nvPr/>
        </p:nvSpPr>
        <p:spPr bwMode="auto">
          <a:xfrm>
            <a:off x="251520" y="1494075"/>
            <a:ext cx="8516755" cy="4592232"/>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r>
              <a:rPr lang="en-US" sz="1600" dirty="0">
                <a:solidFill>
                  <a:srgbClr val="880000"/>
                </a:solidFill>
                <a:latin typeface="Courier New" pitchFamily="49" charset="0"/>
                <a:cs typeface="Courier New" pitchFamily="49" charset="0"/>
              </a:rPr>
              <a:t>/** Defines callbacks for service binding, passed to </a:t>
            </a:r>
            <a:r>
              <a:rPr lang="en-US" sz="1600" dirty="0" err="1">
                <a:solidFill>
                  <a:srgbClr val="880000"/>
                </a:solidFill>
                <a:latin typeface="Courier New" pitchFamily="49" charset="0"/>
                <a:cs typeface="Courier New" pitchFamily="49" charset="0"/>
              </a:rPr>
              <a:t>bindService</a:t>
            </a:r>
            <a:r>
              <a:rPr lang="en-US" sz="1600" dirty="0">
                <a:solidFill>
                  <a:srgbClr val="880000"/>
                </a:solidFill>
                <a:latin typeface="Courier New" pitchFamily="49" charset="0"/>
                <a:cs typeface="Courier New" pitchFamily="49" charset="0"/>
              </a:rPr>
              <a:t>() */</a:t>
            </a:r>
            <a:br>
              <a:rPr lang="en-US" sz="1600" dirty="0">
                <a:solidFill>
                  <a:srgbClr val="000000"/>
                </a:solidFill>
                <a:latin typeface="Courier New" pitchFamily="49" charset="0"/>
                <a:cs typeface="Courier New" pitchFamily="49" charset="0"/>
              </a:rPr>
            </a:br>
            <a:r>
              <a:rPr lang="en-US" sz="1600" dirty="0">
                <a:solidFill>
                  <a:srgbClr val="000088"/>
                </a:solidFill>
                <a:latin typeface="Courier New" pitchFamily="49" charset="0"/>
                <a:cs typeface="Courier New" pitchFamily="49" charset="0"/>
              </a:rPr>
              <a:t>private</a:t>
            </a:r>
            <a:r>
              <a:rPr lang="en-US" sz="1600" dirty="0">
                <a:solidFill>
                  <a:srgbClr val="000000"/>
                </a:solidFill>
                <a:latin typeface="Courier New" pitchFamily="49" charset="0"/>
                <a:cs typeface="Courier New" pitchFamily="49" charset="0"/>
              </a:rPr>
              <a:t> </a:t>
            </a:r>
            <a:r>
              <a:rPr lang="en-US" sz="1600" dirty="0" err="1">
                <a:solidFill>
                  <a:srgbClr val="660066"/>
                </a:solidFill>
                <a:latin typeface="Courier New" pitchFamily="49" charset="0"/>
                <a:cs typeface="Courier New" pitchFamily="49" charset="0"/>
              </a:rPr>
              <a:t>ServiceConnection</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mConnection</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new</a:t>
            </a:r>
            <a:r>
              <a:rPr lang="en-US" sz="1600" dirty="0">
                <a:solidFill>
                  <a:srgbClr val="000000"/>
                </a:solidFill>
                <a:latin typeface="Courier New" pitchFamily="49" charset="0"/>
                <a:cs typeface="Courier New" pitchFamily="49" charset="0"/>
              </a:rPr>
              <a:t> </a:t>
            </a:r>
            <a:r>
              <a:rPr lang="en-US" sz="1600" dirty="0" err="1">
                <a:solidFill>
                  <a:srgbClr val="660066"/>
                </a:solidFill>
                <a:latin typeface="Courier New" pitchFamily="49" charset="0"/>
                <a:cs typeface="Courier New" pitchFamily="49" charset="0"/>
              </a:rPr>
              <a:t>ServiceConnection</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6666"/>
                </a:solidFill>
                <a:latin typeface="Courier New" pitchFamily="49" charset="0"/>
                <a:cs typeface="Courier New" pitchFamily="49" charset="0"/>
              </a:rPr>
              <a:t>@Override</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public</a:t>
            </a: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void</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onServiceConnected</a:t>
            </a:r>
            <a:r>
              <a:rPr lang="en-US" sz="1600" dirty="0">
                <a:solidFill>
                  <a:srgbClr val="666600"/>
                </a:solidFill>
                <a:latin typeface="Courier New" pitchFamily="49" charset="0"/>
                <a:cs typeface="Courier New" pitchFamily="49" charset="0"/>
              </a:rPr>
              <a:t>(</a:t>
            </a:r>
            <a:r>
              <a:rPr lang="en-US" sz="1600" dirty="0" err="1">
                <a:solidFill>
                  <a:srgbClr val="660066"/>
                </a:solidFill>
                <a:latin typeface="Courier New" pitchFamily="49" charset="0"/>
                <a:cs typeface="Courier New" pitchFamily="49" charset="0"/>
              </a:rPr>
              <a:t>ComponentName</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className</a:t>
            </a:r>
            <a:r>
              <a:rPr lang="en-US" sz="1600" dirty="0">
                <a:solidFill>
                  <a:srgbClr val="6666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err="1">
                <a:solidFill>
                  <a:srgbClr val="660066"/>
                </a:solidFill>
                <a:latin typeface="Courier New" pitchFamily="49" charset="0"/>
                <a:cs typeface="Courier New" pitchFamily="49" charset="0"/>
              </a:rPr>
              <a:t>IBinder</a:t>
            </a:r>
            <a:r>
              <a:rPr lang="en-US" sz="1600" dirty="0">
                <a:solidFill>
                  <a:srgbClr val="000000"/>
                </a:solidFill>
                <a:latin typeface="Courier New" pitchFamily="49" charset="0"/>
                <a:cs typeface="Courier New" pitchFamily="49" charset="0"/>
              </a:rPr>
              <a:t> service</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880000"/>
                </a:solidFill>
                <a:latin typeface="Courier New" pitchFamily="49" charset="0"/>
                <a:cs typeface="Courier New" pitchFamily="49" charset="0"/>
              </a:rPr>
              <a:t>// </a:t>
            </a:r>
            <a:r>
              <a:rPr lang="ru-RU" sz="1600" dirty="0">
                <a:solidFill>
                  <a:srgbClr val="8800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6666"/>
                </a:solidFill>
                <a:latin typeface="Courier New" pitchFamily="49" charset="0"/>
                <a:cs typeface="Courier New" pitchFamily="49" charset="0"/>
              </a:rPr>
              <a:t>@Override</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public</a:t>
            </a: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void</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onServiceDisconnected</a:t>
            </a:r>
            <a:r>
              <a:rPr lang="en-US" sz="1600" dirty="0">
                <a:solidFill>
                  <a:srgbClr val="666600"/>
                </a:solidFill>
                <a:latin typeface="Courier New" pitchFamily="49" charset="0"/>
                <a:cs typeface="Courier New" pitchFamily="49" charset="0"/>
              </a:rPr>
              <a:t>(</a:t>
            </a:r>
            <a:r>
              <a:rPr lang="en-US" sz="1600" dirty="0" err="1">
                <a:solidFill>
                  <a:srgbClr val="660066"/>
                </a:solidFill>
                <a:latin typeface="Courier New" pitchFamily="49" charset="0"/>
                <a:cs typeface="Courier New" pitchFamily="49" charset="0"/>
              </a:rPr>
              <a:t>ComponentName</a:t>
            </a:r>
            <a:r>
              <a:rPr lang="en-US" sz="1600" dirty="0">
                <a:solidFill>
                  <a:srgbClr val="000000"/>
                </a:solidFill>
                <a:latin typeface="Courier New" pitchFamily="49" charset="0"/>
                <a:cs typeface="Courier New" pitchFamily="49" charset="0"/>
              </a:rPr>
              <a:t> arg0</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880000"/>
                </a:solidFill>
                <a:latin typeface="Courier New" pitchFamily="49" charset="0"/>
                <a:cs typeface="Courier New" pitchFamily="49" charset="0"/>
              </a:rPr>
              <a:t>// </a:t>
            </a:r>
            <a:r>
              <a:rPr lang="ru-RU" sz="1600" dirty="0">
                <a:solidFill>
                  <a:srgbClr val="8800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666600"/>
                </a:solidFill>
                <a:latin typeface="Courier New" pitchFamily="49" charset="0"/>
                <a:cs typeface="Courier New" pitchFamily="49" charset="0"/>
              </a:rPr>
              <a:t>};</a:t>
            </a:r>
            <a:r>
              <a:rPr lang="en-US" sz="1600" dirty="0">
                <a:latin typeface="Arial" pitchFamily="34" charset="0"/>
                <a:cs typeface="Arial" pitchFamily="34" charset="0"/>
              </a:rPr>
              <a:t> </a:t>
            </a:r>
            <a:endParaRPr lang="en-US" sz="4000" dirty="0">
              <a:latin typeface="Arial" pitchFamily="34" charset="0"/>
              <a:cs typeface="Arial" pitchFamily="34" charset="0"/>
            </a:endParaRPr>
          </a:p>
          <a:p>
            <a:pPr lvl="0"/>
            <a:endParaRPr lang="ru-RU" sz="1600" dirty="0">
              <a:solidFill>
                <a:srgbClr val="000000"/>
              </a:solidFill>
              <a:latin typeface="Courier New" pitchFamily="49" charset="0"/>
              <a:cs typeface="Courier New" pitchFamily="49" charset="0"/>
            </a:endParaRPr>
          </a:p>
          <a:p>
            <a:pPr lvl="0"/>
            <a:r>
              <a:rPr lang="en-US" sz="1600" dirty="0">
                <a:solidFill>
                  <a:srgbClr val="880000"/>
                </a:solidFill>
                <a:latin typeface="Courier New" pitchFamily="49" charset="0"/>
                <a:cs typeface="Courier New" pitchFamily="49" charset="0"/>
              </a:rPr>
              <a:t>// </a:t>
            </a:r>
            <a:r>
              <a:rPr lang="ru-RU" sz="1600" dirty="0">
                <a:solidFill>
                  <a:srgbClr val="880000"/>
                </a:solidFill>
                <a:latin typeface="Courier New" pitchFamily="49" charset="0"/>
                <a:cs typeface="Courier New" pitchFamily="49" charset="0"/>
              </a:rPr>
              <a:t>...</a:t>
            </a:r>
          </a:p>
          <a:p>
            <a:pPr lvl="0"/>
            <a:endParaRPr kumimoji="0" lang="ru-RU" sz="1600" b="0" i="0" u="none" strike="noStrike" cap="none" normalizeH="0" baseline="0" dirty="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660066"/>
                </a:solidFill>
                <a:effectLst/>
                <a:latin typeface="Courier New" pitchFamily="49" charset="0"/>
                <a:cs typeface="Courier New" pitchFamily="49" charset="0"/>
              </a:rPr>
              <a:t>Intent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intent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0088"/>
                </a:solidFill>
                <a:effectLst/>
                <a:latin typeface="Courier New" pitchFamily="49" charset="0"/>
                <a:cs typeface="Courier New" pitchFamily="49" charset="0"/>
              </a:rPr>
              <a:t>new</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0066"/>
                </a:solidFill>
                <a:effectLst/>
                <a:latin typeface="Courier New" pitchFamily="49" charset="0"/>
                <a:cs typeface="Courier New" pitchFamily="49" charset="0"/>
              </a:rPr>
              <a:t>Intent</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88"/>
                </a:solidFill>
                <a:effectLst/>
                <a:latin typeface="Courier New" pitchFamily="49" charset="0"/>
                <a:cs typeface="Courier New" pitchFamily="49" charset="0"/>
              </a:rPr>
              <a:t>this</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660066"/>
                </a:solidFill>
                <a:effectLst/>
                <a:latin typeface="Courier New" pitchFamily="49" charset="0"/>
                <a:cs typeface="Courier New" pitchFamily="49" charset="0"/>
              </a:rPr>
              <a:t>LocalService</a:t>
            </a:r>
            <a:r>
              <a:rPr kumimoji="0" lang="en-US" sz="16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600" b="0" i="0" u="none" strike="noStrike" cap="none" normalizeH="0" baseline="0" dirty="0" err="1">
                <a:ln>
                  <a:noFill/>
                </a:ln>
                <a:solidFill>
                  <a:srgbClr val="000088"/>
                </a:solidFill>
                <a:effectLst/>
                <a:latin typeface="Courier New" pitchFamily="49" charset="0"/>
                <a:cs typeface="Courier New" pitchFamily="49" charset="0"/>
              </a:rPr>
              <a:t>class</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err="1">
                <a:ln>
                  <a:noFill/>
                </a:ln>
                <a:solidFill>
                  <a:srgbClr val="000000"/>
                </a:solidFill>
                <a:effectLst/>
                <a:latin typeface="Courier New" pitchFamily="49" charset="0"/>
                <a:cs typeface="Courier New" pitchFamily="49" charset="0"/>
              </a:rPr>
              <a:t>bindService</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intent</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mConnection</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660066"/>
                </a:solidFill>
                <a:effectLst/>
                <a:latin typeface="Courier New" pitchFamily="49" charset="0"/>
                <a:cs typeface="Courier New" pitchFamily="49" charset="0"/>
              </a:rPr>
              <a:t>Context</a:t>
            </a:r>
            <a:r>
              <a:rPr kumimoji="0" lang="en-US" sz="16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BIND_AUTO_CREATE</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endParaRPr lang="ru-RU" sz="1600" dirty="0">
              <a:solidFill>
                <a:srgbClr val="666600"/>
              </a:solidFill>
              <a:latin typeface="Courier New" pitchFamily="49" charset="0"/>
              <a:cs typeface="Courier New" pitchFamily="49"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Подключение к </a:t>
            </a:r>
            <a:r>
              <a:rPr lang="en-US" dirty="0"/>
              <a:t>Bound </a:t>
            </a:r>
            <a:r>
              <a:rPr lang="ru-RU" dirty="0"/>
              <a:t>сервису (ОС)</a:t>
            </a:r>
            <a:endParaRPr lang="en-US" dirty="0"/>
          </a:p>
        </p:txBody>
      </p:sp>
      <p:sp>
        <p:nvSpPr>
          <p:cNvPr id="11" name="Content Placeholder 10"/>
          <p:cNvSpPr>
            <a:spLocks noGrp="1"/>
          </p:cNvSpPr>
          <p:nvPr>
            <p:ph idx="1"/>
          </p:nvPr>
        </p:nvSpPr>
        <p:spPr/>
        <p:txBody>
          <a:bodyPr>
            <a:normAutofit lnSpcReduction="10000"/>
          </a:bodyPr>
          <a:lstStyle/>
          <a:p>
            <a:r>
              <a:rPr lang="ru-RU" dirty="0"/>
              <a:t>Метод </a:t>
            </a:r>
            <a:r>
              <a:rPr lang="en-US" dirty="0" err="1"/>
              <a:t>bindService</a:t>
            </a:r>
            <a:r>
              <a:rPr lang="ru-RU" dirty="0"/>
              <a:t>() возвращает управление сразу</a:t>
            </a:r>
          </a:p>
          <a:p>
            <a:r>
              <a:rPr lang="ru-RU" dirty="0"/>
              <a:t>Создется сервис, если еще не создан</a:t>
            </a:r>
          </a:p>
          <a:p>
            <a:pPr lvl="1"/>
            <a:r>
              <a:rPr lang="ru-RU" dirty="0"/>
              <a:t>Вызывается метод сервиса</a:t>
            </a:r>
            <a:r>
              <a:rPr lang="en-US" dirty="0"/>
              <a:t> </a:t>
            </a:r>
            <a:r>
              <a:rPr lang="en-US" dirty="0" err="1">
                <a:hlinkClick r:id="rId2"/>
              </a:rPr>
              <a:t>onCreate</a:t>
            </a:r>
            <a:r>
              <a:rPr lang="en-US" dirty="0">
                <a:hlinkClick r:id="rId2"/>
              </a:rPr>
              <a:t>()</a:t>
            </a:r>
            <a:endParaRPr lang="en-US" dirty="0"/>
          </a:p>
          <a:p>
            <a:r>
              <a:rPr lang="ru-RU" b="1" dirty="0"/>
              <a:t>Только для первого клиента </a:t>
            </a:r>
            <a:r>
              <a:rPr lang="ru-RU" dirty="0"/>
              <a:t>вызывается метод сервиса </a:t>
            </a:r>
            <a:r>
              <a:rPr lang="en-US" dirty="0" err="1">
                <a:hlinkClick r:id="rId2"/>
              </a:rPr>
              <a:t>onBind</a:t>
            </a:r>
            <a:r>
              <a:rPr lang="en-US" dirty="0">
                <a:hlinkClick r:id="rId2"/>
              </a:rPr>
              <a:t>()</a:t>
            </a:r>
            <a:r>
              <a:rPr lang="en-US" dirty="0"/>
              <a:t> </a:t>
            </a:r>
          </a:p>
          <a:p>
            <a:pPr lvl="1"/>
            <a:r>
              <a:rPr lang="ru-RU" dirty="0"/>
              <a:t>Всем остальным клиентам возвращается копия единственного объекта </a:t>
            </a:r>
            <a:r>
              <a:rPr lang="en-US" dirty="0" err="1">
                <a:hlinkClick r:id="rId3"/>
              </a:rPr>
              <a:t>IBinder</a:t>
            </a:r>
            <a:r>
              <a:rPr lang="ru-RU" dirty="0"/>
              <a:t> через метод клиента </a:t>
            </a:r>
            <a:r>
              <a:rPr lang="en-US" dirty="0" err="1">
                <a:hlinkClick r:id="rId4"/>
              </a:rPr>
              <a:t>onServiceConnected</a:t>
            </a:r>
            <a:r>
              <a:rPr lang="en-US" dirty="0">
                <a:hlinkClick r:id="rId4"/>
              </a:rPr>
              <a:t>()</a:t>
            </a:r>
            <a:endParaRPr lang="en-US" dirty="0"/>
          </a:p>
          <a:p>
            <a:pPr>
              <a:buNone/>
            </a:pPr>
            <a:endParaRPr lang="en-US" dirty="0"/>
          </a:p>
        </p:txBody>
      </p:sp>
      <p:sp>
        <p:nvSpPr>
          <p:cNvPr id="4" name="Date Placeholder 3"/>
          <p:cNvSpPr>
            <a:spLocks noGrp="1"/>
          </p:cNvSpPr>
          <p:nvPr>
            <p:ph type="dt" sz="half" idx="10"/>
          </p:nvPr>
        </p:nvSpPr>
        <p:spPr/>
        <p:txBody>
          <a:bodyPr/>
          <a:lstStyle/>
          <a:p>
            <a:r>
              <a:rPr lang="en-US"/>
              <a:t>21.04.2016</a:t>
            </a:r>
          </a:p>
        </p:txBody>
      </p:sp>
      <p:sp>
        <p:nvSpPr>
          <p:cNvPr id="5" name="Footer Placeholder 4"/>
          <p:cNvSpPr>
            <a:spLocks noGrp="1"/>
          </p:cNvSpPr>
          <p:nvPr>
            <p:ph type="ftr" sz="quarter" idx="11"/>
          </p:nvPr>
        </p:nvSpPr>
        <p:spPr/>
        <p:txBody>
          <a:bodyPr/>
          <a:lstStyle/>
          <a:p>
            <a:r>
              <a:rPr lang="en-US"/>
              <a:t>Creative Commons Attribution-ShareAlike 3.0</a:t>
            </a:r>
          </a:p>
        </p:txBody>
      </p:sp>
      <p:sp>
        <p:nvSpPr>
          <p:cNvPr id="6" name="Slide Number Placeholder 5"/>
          <p:cNvSpPr>
            <a:spLocks noGrp="1"/>
          </p:cNvSpPr>
          <p:nvPr>
            <p:ph type="sldNum" sz="quarter" idx="12"/>
          </p:nvPr>
        </p:nvSpPr>
        <p:spPr/>
        <p:txBody>
          <a:bodyPr/>
          <a:lstStyle/>
          <a:p>
            <a:fld id="{813AAD51-F136-4F79-9D4E-C225B868444E}"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Отключение от </a:t>
            </a:r>
            <a:r>
              <a:rPr lang="en-US" dirty="0"/>
              <a:t>Bound </a:t>
            </a:r>
            <a:r>
              <a:rPr lang="ru-RU" dirty="0"/>
              <a:t>сервиса</a:t>
            </a:r>
            <a:br>
              <a:rPr lang="ru-RU" dirty="0"/>
            </a:br>
            <a:r>
              <a:rPr lang="en-US" dirty="0"/>
              <a:t>Context::</a:t>
            </a:r>
            <a:r>
              <a:rPr lang="en-US" dirty="0" err="1"/>
              <a:t>unbindService</a:t>
            </a:r>
            <a:endParaRPr lang="en-US" dirty="0"/>
          </a:p>
        </p:txBody>
      </p:sp>
      <p:sp>
        <p:nvSpPr>
          <p:cNvPr id="3" name="Content Placeholder 2"/>
          <p:cNvSpPr>
            <a:spLocks noGrp="1"/>
          </p:cNvSpPr>
          <p:nvPr>
            <p:ph idx="1"/>
          </p:nvPr>
        </p:nvSpPr>
        <p:spPr/>
        <p:txBody>
          <a:bodyPr/>
          <a:lstStyle/>
          <a:p>
            <a:r>
              <a:rPr lang="en-US" dirty="0"/>
              <a:t>public abstract</a:t>
            </a:r>
            <a:r>
              <a:rPr lang="ru-RU" dirty="0"/>
              <a:t> </a:t>
            </a:r>
            <a:r>
              <a:rPr lang="en-US" dirty="0"/>
              <a:t>void</a:t>
            </a:r>
            <a:r>
              <a:rPr lang="ru-RU" dirty="0"/>
              <a:t> </a:t>
            </a:r>
            <a:r>
              <a:rPr lang="en-US" dirty="0" err="1"/>
              <a:t>unbindService</a:t>
            </a:r>
            <a:r>
              <a:rPr lang="en-US" dirty="0"/>
              <a:t> (</a:t>
            </a:r>
            <a:r>
              <a:rPr lang="en-US" dirty="0" err="1">
                <a:hlinkClick r:id="rId2"/>
              </a:rPr>
              <a:t>ServiceConnection</a:t>
            </a:r>
            <a:r>
              <a:rPr lang="en-US" dirty="0"/>
              <a:t> </a:t>
            </a:r>
            <a:r>
              <a:rPr lang="en-US" dirty="0" err="1"/>
              <a:t>conn</a:t>
            </a:r>
            <a:r>
              <a:rPr lang="en-US" dirty="0"/>
              <a:t>)</a:t>
            </a:r>
          </a:p>
          <a:p>
            <a:pPr lvl="1"/>
            <a:r>
              <a:rPr lang="en-US" dirty="0"/>
              <a:t>Conn – </a:t>
            </a:r>
            <a:r>
              <a:rPr lang="ru-RU" dirty="0"/>
              <a:t>тот же объект, что был передан в вызове </a:t>
            </a:r>
            <a:r>
              <a:rPr lang="en-US" dirty="0" err="1"/>
              <a:t>bindService</a:t>
            </a:r>
            <a:r>
              <a:rPr lang="en-US" dirty="0"/>
              <a:t>()</a:t>
            </a:r>
          </a:p>
          <a:p>
            <a:endParaRPr lang="en-US" dirty="0"/>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Отключение от </a:t>
            </a:r>
            <a:r>
              <a:rPr lang="en-US" dirty="0"/>
              <a:t>Bound </a:t>
            </a:r>
            <a:r>
              <a:rPr lang="ru-RU" dirty="0"/>
              <a:t>сервиса</a:t>
            </a:r>
            <a:br>
              <a:rPr lang="ru-RU" dirty="0"/>
            </a:br>
            <a:r>
              <a:rPr lang="ru-RU" dirty="0"/>
              <a:t>Пример (клиент)</a:t>
            </a:r>
            <a:endParaRPr lang="en-US" dirty="0"/>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54</a:t>
            </a:fld>
            <a:endParaRPr lang="en-US"/>
          </a:p>
        </p:txBody>
      </p:sp>
      <p:sp>
        <p:nvSpPr>
          <p:cNvPr id="81922" name="Rectangle 2"/>
          <p:cNvSpPr>
            <a:spLocks noChangeArrowheads="1"/>
          </p:cNvSpPr>
          <p:nvPr/>
        </p:nvSpPr>
        <p:spPr bwMode="auto">
          <a:xfrm>
            <a:off x="251520" y="1617185"/>
            <a:ext cx="8516755" cy="4346011"/>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r>
              <a:rPr lang="en-US" sz="1600" dirty="0">
                <a:solidFill>
                  <a:srgbClr val="880000"/>
                </a:solidFill>
                <a:latin typeface="Courier New" pitchFamily="49" charset="0"/>
                <a:cs typeface="Courier New" pitchFamily="49" charset="0"/>
              </a:rPr>
              <a:t>/** Defines callbacks for service binding, passed to </a:t>
            </a:r>
            <a:r>
              <a:rPr lang="en-US" sz="1600" dirty="0" err="1">
                <a:solidFill>
                  <a:srgbClr val="880000"/>
                </a:solidFill>
                <a:latin typeface="Courier New" pitchFamily="49" charset="0"/>
                <a:cs typeface="Courier New" pitchFamily="49" charset="0"/>
              </a:rPr>
              <a:t>bindService</a:t>
            </a:r>
            <a:r>
              <a:rPr lang="en-US" sz="1600" dirty="0">
                <a:solidFill>
                  <a:srgbClr val="880000"/>
                </a:solidFill>
                <a:latin typeface="Courier New" pitchFamily="49" charset="0"/>
                <a:cs typeface="Courier New" pitchFamily="49" charset="0"/>
              </a:rPr>
              <a:t>() */</a:t>
            </a:r>
            <a:br>
              <a:rPr lang="en-US" sz="1600" dirty="0">
                <a:solidFill>
                  <a:srgbClr val="000000"/>
                </a:solidFill>
                <a:latin typeface="Courier New" pitchFamily="49" charset="0"/>
                <a:cs typeface="Courier New" pitchFamily="49" charset="0"/>
              </a:rPr>
            </a:br>
            <a:r>
              <a:rPr lang="en-US" sz="1600" dirty="0">
                <a:solidFill>
                  <a:srgbClr val="000088"/>
                </a:solidFill>
                <a:latin typeface="Courier New" pitchFamily="49" charset="0"/>
                <a:cs typeface="Courier New" pitchFamily="49" charset="0"/>
              </a:rPr>
              <a:t>private</a:t>
            </a:r>
            <a:r>
              <a:rPr lang="en-US" sz="1600" dirty="0">
                <a:solidFill>
                  <a:srgbClr val="000000"/>
                </a:solidFill>
                <a:latin typeface="Courier New" pitchFamily="49" charset="0"/>
                <a:cs typeface="Courier New" pitchFamily="49" charset="0"/>
              </a:rPr>
              <a:t> </a:t>
            </a:r>
            <a:r>
              <a:rPr lang="en-US" sz="1600" dirty="0" err="1">
                <a:solidFill>
                  <a:srgbClr val="660066"/>
                </a:solidFill>
                <a:latin typeface="Courier New" pitchFamily="49" charset="0"/>
                <a:cs typeface="Courier New" pitchFamily="49" charset="0"/>
              </a:rPr>
              <a:t>ServiceConnection</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mConnection</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new</a:t>
            </a:r>
            <a:r>
              <a:rPr lang="en-US" sz="1600" dirty="0">
                <a:solidFill>
                  <a:srgbClr val="000000"/>
                </a:solidFill>
                <a:latin typeface="Courier New" pitchFamily="49" charset="0"/>
                <a:cs typeface="Courier New" pitchFamily="49" charset="0"/>
              </a:rPr>
              <a:t> </a:t>
            </a:r>
            <a:r>
              <a:rPr lang="en-US" sz="1600" dirty="0" err="1">
                <a:solidFill>
                  <a:srgbClr val="660066"/>
                </a:solidFill>
                <a:latin typeface="Courier New" pitchFamily="49" charset="0"/>
                <a:cs typeface="Courier New" pitchFamily="49" charset="0"/>
              </a:rPr>
              <a:t>ServiceConnection</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6666"/>
                </a:solidFill>
                <a:latin typeface="Courier New" pitchFamily="49" charset="0"/>
                <a:cs typeface="Courier New" pitchFamily="49" charset="0"/>
              </a:rPr>
              <a:t>@Override</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public</a:t>
            </a: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void</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onServiceConnected</a:t>
            </a:r>
            <a:r>
              <a:rPr lang="en-US" sz="1600" dirty="0">
                <a:solidFill>
                  <a:srgbClr val="666600"/>
                </a:solidFill>
                <a:latin typeface="Courier New" pitchFamily="49" charset="0"/>
                <a:cs typeface="Courier New" pitchFamily="49" charset="0"/>
              </a:rPr>
              <a:t>(</a:t>
            </a:r>
            <a:r>
              <a:rPr lang="en-US" sz="1600" dirty="0" err="1">
                <a:solidFill>
                  <a:srgbClr val="660066"/>
                </a:solidFill>
                <a:latin typeface="Courier New" pitchFamily="49" charset="0"/>
                <a:cs typeface="Courier New" pitchFamily="49" charset="0"/>
              </a:rPr>
              <a:t>ComponentName</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className</a:t>
            </a:r>
            <a:r>
              <a:rPr lang="en-US" sz="1600" dirty="0">
                <a:solidFill>
                  <a:srgbClr val="6666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err="1">
                <a:solidFill>
                  <a:srgbClr val="660066"/>
                </a:solidFill>
                <a:latin typeface="Courier New" pitchFamily="49" charset="0"/>
                <a:cs typeface="Courier New" pitchFamily="49" charset="0"/>
              </a:rPr>
              <a:t>IBinder</a:t>
            </a:r>
            <a:r>
              <a:rPr lang="en-US" sz="1600" dirty="0">
                <a:solidFill>
                  <a:srgbClr val="000000"/>
                </a:solidFill>
                <a:latin typeface="Courier New" pitchFamily="49" charset="0"/>
                <a:cs typeface="Courier New" pitchFamily="49" charset="0"/>
              </a:rPr>
              <a:t> service</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880000"/>
                </a:solidFill>
                <a:latin typeface="Courier New" pitchFamily="49" charset="0"/>
                <a:cs typeface="Courier New" pitchFamily="49" charset="0"/>
              </a:rPr>
              <a:t>// </a:t>
            </a:r>
            <a:r>
              <a:rPr lang="ru-RU" sz="1600" dirty="0">
                <a:solidFill>
                  <a:srgbClr val="8800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6666"/>
                </a:solidFill>
                <a:latin typeface="Courier New" pitchFamily="49" charset="0"/>
                <a:cs typeface="Courier New" pitchFamily="49" charset="0"/>
              </a:rPr>
              <a:t>@Override</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public</a:t>
            </a: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void</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onServiceDisconnected</a:t>
            </a:r>
            <a:r>
              <a:rPr lang="en-US" sz="1600" dirty="0">
                <a:solidFill>
                  <a:srgbClr val="666600"/>
                </a:solidFill>
                <a:latin typeface="Courier New" pitchFamily="49" charset="0"/>
                <a:cs typeface="Courier New" pitchFamily="49" charset="0"/>
              </a:rPr>
              <a:t>(</a:t>
            </a:r>
            <a:r>
              <a:rPr lang="en-US" sz="1600" dirty="0" err="1">
                <a:solidFill>
                  <a:srgbClr val="660066"/>
                </a:solidFill>
                <a:latin typeface="Courier New" pitchFamily="49" charset="0"/>
                <a:cs typeface="Courier New" pitchFamily="49" charset="0"/>
              </a:rPr>
              <a:t>ComponentName</a:t>
            </a:r>
            <a:r>
              <a:rPr lang="en-US" sz="1600" dirty="0">
                <a:solidFill>
                  <a:srgbClr val="000000"/>
                </a:solidFill>
                <a:latin typeface="Courier New" pitchFamily="49" charset="0"/>
                <a:cs typeface="Courier New" pitchFamily="49" charset="0"/>
              </a:rPr>
              <a:t> arg0</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880000"/>
                </a:solidFill>
                <a:latin typeface="Courier New" pitchFamily="49" charset="0"/>
                <a:cs typeface="Courier New" pitchFamily="49" charset="0"/>
              </a:rPr>
              <a:t>// </a:t>
            </a:r>
            <a:r>
              <a:rPr lang="ru-RU" sz="1600" dirty="0">
                <a:solidFill>
                  <a:srgbClr val="8800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666600"/>
                </a:solidFill>
                <a:latin typeface="Courier New" pitchFamily="49" charset="0"/>
                <a:cs typeface="Courier New" pitchFamily="49" charset="0"/>
              </a:rPr>
              <a:t>};</a:t>
            </a:r>
            <a:r>
              <a:rPr lang="en-US" sz="1600" dirty="0">
                <a:latin typeface="Arial" pitchFamily="34" charset="0"/>
                <a:cs typeface="Arial" pitchFamily="34" charset="0"/>
              </a:rPr>
              <a:t> </a:t>
            </a:r>
            <a:endParaRPr lang="en-US" sz="4000" dirty="0">
              <a:latin typeface="Arial" pitchFamily="34" charset="0"/>
              <a:cs typeface="Arial" pitchFamily="34" charset="0"/>
            </a:endParaRPr>
          </a:p>
          <a:p>
            <a:pPr lvl="0"/>
            <a:endParaRPr lang="ru-RU" sz="1600" dirty="0">
              <a:solidFill>
                <a:srgbClr val="000000"/>
              </a:solidFill>
              <a:latin typeface="Courier New" pitchFamily="49" charset="0"/>
              <a:cs typeface="Courier New" pitchFamily="49" charset="0"/>
            </a:endParaRPr>
          </a:p>
          <a:p>
            <a:pPr lvl="0"/>
            <a:r>
              <a:rPr lang="en-US" sz="1600" dirty="0">
                <a:solidFill>
                  <a:srgbClr val="880000"/>
                </a:solidFill>
                <a:latin typeface="Courier New" pitchFamily="49" charset="0"/>
                <a:cs typeface="Courier New" pitchFamily="49" charset="0"/>
              </a:rPr>
              <a:t>// </a:t>
            </a:r>
            <a:r>
              <a:rPr lang="ru-RU" sz="1600" dirty="0">
                <a:solidFill>
                  <a:srgbClr val="880000"/>
                </a:solidFill>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err="1">
                <a:ln>
                  <a:noFill/>
                </a:ln>
                <a:solidFill>
                  <a:srgbClr val="000000"/>
                </a:solidFill>
                <a:effectLst/>
                <a:latin typeface="Courier New" pitchFamily="49" charset="0"/>
                <a:cs typeface="Courier New" pitchFamily="49" charset="0"/>
              </a:rPr>
              <a:t>unbindService</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mConnection</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endParaRPr lang="ru-RU" sz="1600" dirty="0">
              <a:solidFill>
                <a:srgbClr val="666600"/>
              </a:solidFill>
              <a:latin typeface="Courier New" pitchFamily="49" charset="0"/>
              <a:cs typeface="Courier New" pitchFamily="49"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Отключение от </a:t>
            </a:r>
            <a:r>
              <a:rPr lang="en-US" dirty="0"/>
              <a:t>Bound </a:t>
            </a:r>
            <a:r>
              <a:rPr lang="ru-RU" dirty="0"/>
              <a:t>сервиса</a:t>
            </a:r>
            <a:br>
              <a:rPr lang="ru-RU" dirty="0"/>
            </a:br>
            <a:r>
              <a:rPr lang="en-US" dirty="0"/>
              <a:t>(</a:t>
            </a:r>
            <a:r>
              <a:rPr lang="ru-RU" dirty="0"/>
              <a:t>ОС)</a:t>
            </a:r>
            <a:endParaRPr lang="en-US" dirty="0"/>
          </a:p>
        </p:txBody>
      </p:sp>
      <p:sp>
        <p:nvSpPr>
          <p:cNvPr id="11" name="Content Placeholder 10"/>
          <p:cNvSpPr>
            <a:spLocks noGrp="1"/>
          </p:cNvSpPr>
          <p:nvPr>
            <p:ph idx="1"/>
          </p:nvPr>
        </p:nvSpPr>
        <p:spPr/>
        <p:txBody>
          <a:bodyPr>
            <a:normAutofit/>
          </a:bodyPr>
          <a:lstStyle/>
          <a:p>
            <a:r>
              <a:rPr lang="ru-RU" dirty="0"/>
              <a:t>Клиент информируется об отключении через метод </a:t>
            </a:r>
            <a:r>
              <a:rPr lang="en-US" dirty="0" err="1">
                <a:hlinkClick r:id="rId2"/>
              </a:rPr>
              <a:t>onServiceDisconnected</a:t>
            </a:r>
            <a:r>
              <a:rPr lang="en-US" dirty="0">
                <a:hlinkClick r:id="rId2"/>
              </a:rPr>
              <a:t>()</a:t>
            </a:r>
            <a:endParaRPr lang="en-US" dirty="0"/>
          </a:p>
          <a:p>
            <a:r>
              <a:rPr lang="ru-RU" dirty="0"/>
              <a:t>После отключения последнего клиента вызывается ОС вызывает метод сервиса </a:t>
            </a:r>
            <a:r>
              <a:rPr lang="en-US" dirty="0" err="1">
                <a:hlinkClick r:id="rId3"/>
              </a:rPr>
              <a:t>onUnbind</a:t>
            </a:r>
            <a:r>
              <a:rPr lang="en-US" dirty="0">
                <a:hlinkClick r:id="rId3"/>
              </a:rPr>
              <a:t>()</a:t>
            </a:r>
            <a:endParaRPr lang="en-US" dirty="0"/>
          </a:p>
          <a:p>
            <a:r>
              <a:rPr lang="ru-RU" dirty="0"/>
              <a:t>После отключения последнего клиента вызывается ОС вызывает метод сервиса </a:t>
            </a:r>
            <a:r>
              <a:rPr lang="en-US" dirty="0" err="1">
                <a:hlinkClick r:id="rId3"/>
              </a:rPr>
              <a:t>onDestroy</a:t>
            </a:r>
            <a:r>
              <a:rPr lang="en-US" dirty="0">
                <a:hlinkClick r:id="rId3"/>
              </a:rPr>
              <a:t>()</a:t>
            </a:r>
            <a:r>
              <a:rPr lang="ru-RU" dirty="0"/>
              <a:t> (или </a:t>
            </a:r>
            <a:r>
              <a:rPr lang="en-US" dirty="0" err="1">
                <a:hlinkClick r:id="rId3"/>
              </a:rPr>
              <a:t>onRebind</a:t>
            </a:r>
            <a:r>
              <a:rPr lang="en-US" dirty="0">
                <a:hlinkClick r:id="rId3"/>
              </a:rPr>
              <a:t>()</a:t>
            </a:r>
            <a:r>
              <a:rPr lang="en-US" dirty="0"/>
              <a:t>)</a:t>
            </a:r>
            <a:endParaRPr lang="ru-RU" dirty="0"/>
          </a:p>
          <a:p>
            <a:endParaRPr lang="en-US" dirty="0"/>
          </a:p>
        </p:txBody>
      </p:sp>
      <p:sp>
        <p:nvSpPr>
          <p:cNvPr id="4" name="Date Placeholder 3"/>
          <p:cNvSpPr>
            <a:spLocks noGrp="1"/>
          </p:cNvSpPr>
          <p:nvPr>
            <p:ph type="dt" sz="half" idx="10"/>
          </p:nvPr>
        </p:nvSpPr>
        <p:spPr/>
        <p:txBody>
          <a:bodyPr/>
          <a:lstStyle/>
          <a:p>
            <a:r>
              <a:rPr lang="en-US"/>
              <a:t>21.04.2016</a:t>
            </a:r>
          </a:p>
        </p:txBody>
      </p:sp>
      <p:sp>
        <p:nvSpPr>
          <p:cNvPr id="5" name="Footer Placeholder 4"/>
          <p:cNvSpPr>
            <a:spLocks noGrp="1"/>
          </p:cNvSpPr>
          <p:nvPr>
            <p:ph type="ftr" sz="quarter" idx="11"/>
          </p:nvPr>
        </p:nvSpPr>
        <p:spPr/>
        <p:txBody>
          <a:bodyPr/>
          <a:lstStyle/>
          <a:p>
            <a:r>
              <a:rPr lang="en-US"/>
              <a:t>Creative Commons Attribution-ShareAlike 3.0</a:t>
            </a:r>
          </a:p>
        </p:txBody>
      </p:sp>
      <p:sp>
        <p:nvSpPr>
          <p:cNvPr id="6" name="Slide Number Placeholder 5"/>
          <p:cNvSpPr>
            <a:spLocks noGrp="1"/>
          </p:cNvSpPr>
          <p:nvPr>
            <p:ph type="sldNum" sz="quarter" idx="12"/>
          </p:nvPr>
        </p:nvSpPr>
        <p:spPr/>
        <p:txBody>
          <a:bodyPr/>
          <a:lstStyle/>
          <a:p>
            <a:fld id="{813AAD51-F136-4F79-9D4E-C225B868444E}"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IBinder</a:t>
            </a:r>
            <a:r>
              <a:rPr lang="ru-RU" dirty="0"/>
              <a:t> интерфейс</a:t>
            </a:r>
            <a:endParaRPr lang="en-US" dirty="0"/>
          </a:p>
        </p:txBody>
      </p:sp>
      <p:sp>
        <p:nvSpPr>
          <p:cNvPr id="3" name="Content Placeholder 2"/>
          <p:cNvSpPr>
            <a:spLocks noGrp="1"/>
          </p:cNvSpPr>
          <p:nvPr>
            <p:ph idx="1"/>
          </p:nvPr>
        </p:nvSpPr>
        <p:spPr/>
        <p:txBody>
          <a:bodyPr/>
          <a:lstStyle/>
          <a:p>
            <a:r>
              <a:rPr lang="en-US" dirty="0">
                <a:hlinkClick r:id="rId2"/>
              </a:rPr>
              <a:t>http://developer.android.com/reference/android/os/IBinder.html</a:t>
            </a:r>
            <a:endParaRPr lang="ru-RU" dirty="0"/>
          </a:p>
          <a:p>
            <a:r>
              <a:rPr lang="ru-RU" dirty="0"/>
              <a:t>Универсальный интерфейс для взаимодействия с сервисом</a:t>
            </a:r>
          </a:p>
          <a:p>
            <a:endParaRPr lang="en-US" dirty="0"/>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IBinder</a:t>
            </a:r>
            <a:r>
              <a:rPr lang="ru-RU" dirty="0"/>
              <a:t> интерфейс</a:t>
            </a:r>
            <a:endParaRPr lang="en-US" dirty="0"/>
          </a:p>
        </p:txBody>
      </p:sp>
      <p:sp>
        <p:nvSpPr>
          <p:cNvPr id="3" name="Content Placeholder 2"/>
          <p:cNvSpPr>
            <a:spLocks noGrp="1"/>
          </p:cNvSpPr>
          <p:nvPr>
            <p:ph idx="1"/>
          </p:nvPr>
        </p:nvSpPr>
        <p:spPr/>
        <p:txBody>
          <a:bodyPr>
            <a:normAutofit fontScale="92500" lnSpcReduction="10000"/>
          </a:bodyPr>
          <a:lstStyle/>
          <a:p>
            <a:r>
              <a:rPr lang="ru-RU" dirty="0"/>
              <a:t>3 способа предоставить интерфейс</a:t>
            </a:r>
          </a:p>
          <a:p>
            <a:pPr lvl="1"/>
            <a:r>
              <a:rPr lang="ru-RU" dirty="0"/>
              <a:t>Расширить базовый класс </a:t>
            </a:r>
            <a:r>
              <a:rPr lang="en-US" dirty="0">
                <a:hlinkClick r:id="rId2"/>
              </a:rPr>
              <a:t>Binder</a:t>
            </a:r>
            <a:endParaRPr lang="en-US" dirty="0"/>
          </a:p>
          <a:p>
            <a:pPr lvl="2"/>
            <a:r>
              <a:rPr lang="ru-RU" dirty="0"/>
              <a:t>Подходит для </a:t>
            </a:r>
            <a:r>
              <a:rPr lang="en-US" dirty="0"/>
              <a:t>non-IPC </a:t>
            </a:r>
            <a:r>
              <a:rPr lang="ru-RU" dirty="0"/>
              <a:t>сценариев (все в одном процессе)</a:t>
            </a:r>
          </a:p>
          <a:p>
            <a:pPr lvl="1"/>
            <a:r>
              <a:rPr lang="ru-RU" dirty="0"/>
              <a:t>Использовать</a:t>
            </a:r>
            <a:r>
              <a:rPr lang="en-US" dirty="0"/>
              <a:t> </a:t>
            </a:r>
            <a:r>
              <a:rPr lang="en-US" dirty="0">
                <a:hlinkClick r:id="rId3"/>
              </a:rPr>
              <a:t>Messenger</a:t>
            </a:r>
            <a:endParaRPr lang="ru-RU" dirty="0"/>
          </a:p>
          <a:p>
            <a:pPr lvl="2"/>
            <a:r>
              <a:rPr lang="ru-RU" dirty="0"/>
              <a:t>Сообщения обрабатываются последовательно в одном потоке сервиса. Клиент тоже может использовать </a:t>
            </a:r>
            <a:r>
              <a:rPr lang="en-US" dirty="0">
                <a:hlinkClick r:id="rId3"/>
              </a:rPr>
              <a:t>Messenger</a:t>
            </a:r>
            <a:r>
              <a:rPr lang="ru-RU" dirty="0"/>
              <a:t> для получения результатов.</a:t>
            </a:r>
          </a:p>
          <a:p>
            <a:pPr lvl="1"/>
            <a:r>
              <a:rPr lang="ru-RU" dirty="0"/>
              <a:t>Использовать </a:t>
            </a:r>
            <a:r>
              <a:rPr lang="en-US" dirty="0"/>
              <a:t>AIDL (Android Interface Definition Language)</a:t>
            </a:r>
          </a:p>
          <a:p>
            <a:pPr lvl="2"/>
            <a:r>
              <a:rPr lang="ru-RU" dirty="0"/>
              <a:t>Настоящий многопоточный </a:t>
            </a:r>
            <a:r>
              <a:rPr lang="en-US" dirty="0"/>
              <a:t>RPC </a:t>
            </a:r>
            <a:r>
              <a:rPr lang="ru-RU" dirty="0"/>
              <a:t>сервис. Рассматривать не будем.</a:t>
            </a:r>
            <a:endParaRPr lang="en-US" dirty="0"/>
          </a:p>
          <a:p>
            <a:pPr lvl="2"/>
            <a:endParaRPr lang="en-US" dirty="0"/>
          </a:p>
          <a:p>
            <a:pPr lvl="2"/>
            <a:endParaRPr lang="ru-RU" dirty="0"/>
          </a:p>
          <a:p>
            <a:endParaRPr lang="en-US" dirty="0"/>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Локальный сервис</a:t>
            </a:r>
            <a:r>
              <a:rPr lang="en-US" dirty="0"/>
              <a:t>: Binder</a:t>
            </a:r>
            <a:r>
              <a:rPr lang="ru-RU" dirty="0"/>
              <a:t> (сервис)</a:t>
            </a:r>
            <a:endParaRPr lang="en-US" dirty="0"/>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58</a:t>
            </a:fld>
            <a:endParaRPr lang="en-US"/>
          </a:p>
        </p:txBody>
      </p:sp>
      <p:sp>
        <p:nvSpPr>
          <p:cNvPr id="62465" name="Rectangle 1"/>
          <p:cNvSpPr>
            <a:spLocks noChangeArrowheads="1"/>
          </p:cNvSpPr>
          <p:nvPr/>
        </p:nvSpPr>
        <p:spPr bwMode="auto">
          <a:xfrm>
            <a:off x="0" y="1483060"/>
            <a:ext cx="9236503" cy="5546340"/>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88"/>
                </a:solidFill>
                <a:latin typeface="Courier New" pitchFamily="49" charset="0"/>
                <a:cs typeface="Courier New" pitchFamily="49" charset="0"/>
              </a:rPr>
              <a:t>public</a:t>
            </a: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000088"/>
                </a:solidFill>
                <a:latin typeface="Courier New" pitchFamily="49" charset="0"/>
                <a:cs typeface="Courier New" pitchFamily="49" charset="0"/>
              </a:rPr>
              <a:t>class</a:t>
            </a: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err="1">
                <a:ln>
                  <a:noFill/>
                </a:ln>
                <a:solidFill>
                  <a:srgbClr val="660066"/>
                </a:solidFill>
                <a:latin typeface="Courier New" pitchFamily="49" charset="0"/>
                <a:cs typeface="Courier New" pitchFamily="49" charset="0"/>
              </a:rPr>
              <a:t>LocalService</a:t>
            </a: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000088"/>
                </a:solidFill>
                <a:latin typeface="Courier New" pitchFamily="49" charset="0"/>
                <a:cs typeface="Courier New" pitchFamily="49" charset="0"/>
              </a:rPr>
              <a:t>extends</a:t>
            </a: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660066"/>
                </a:solidFill>
                <a:latin typeface="Courier New" pitchFamily="49" charset="0"/>
                <a:cs typeface="Courier New" pitchFamily="49" charset="0"/>
              </a:rPr>
              <a:t>Service</a:t>
            </a: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666600"/>
                </a:solidFill>
                <a:latin typeface="Courier New" pitchFamily="49" charset="0"/>
                <a:cs typeface="Courier New" pitchFamily="49" charset="0"/>
              </a:rPr>
              <a:t>{</a:t>
            </a:r>
            <a:br>
              <a:rPr kumimoji="0" lang="en-US" sz="1400" b="0" i="0" u="none" strike="noStrike" cap="none" normalizeH="0" baseline="0" dirty="0">
                <a:ln>
                  <a:noFill/>
                </a:ln>
                <a:solidFill>
                  <a:srgbClr val="000000"/>
                </a:solidFill>
                <a:latin typeface="Courier New" pitchFamily="49" charset="0"/>
                <a:cs typeface="Courier New" pitchFamily="49" charset="0"/>
              </a:rPr>
            </a:b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006600"/>
                </a:solidFill>
                <a:latin typeface="Courier New" pitchFamily="49" charset="0"/>
                <a:cs typeface="Courier New" pitchFamily="49" charset="0"/>
              </a:rPr>
              <a:t>// Binder given to clients</a:t>
            </a:r>
            <a:br>
              <a:rPr kumimoji="0" lang="en-US" sz="1400" b="0" i="0" u="none" strike="noStrike" cap="none" normalizeH="0" baseline="0" dirty="0">
                <a:ln>
                  <a:noFill/>
                </a:ln>
                <a:solidFill>
                  <a:srgbClr val="000000"/>
                </a:solidFill>
                <a:latin typeface="Courier New" pitchFamily="49" charset="0"/>
                <a:cs typeface="Courier New" pitchFamily="49" charset="0"/>
              </a:rPr>
            </a:b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1" i="0" u="none" strike="noStrike" cap="none" normalizeH="0" baseline="0" dirty="0">
                <a:ln>
                  <a:noFill/>
                </a:ln>
                <a:solidFill>
                  <a:srgbClr val="000088"/>
                </a:solidFill>
                <a:latin typeface="Courier New" pitchFamily="49" charset="0"/>
                <a:cs typeface="Courier New" pitchFamily="49" charset="0"/>
              </a:rPr>
              <a:t>private</a:t>
            </a:r>
            <a:r>
              <a:rPr kumimoji="0" lang="en-US" sz="1400" b="1" i="0" u="none" strike="noStrike" cap="none" normalizeH="0" baseline="0" dirty="0">
                <a:ln>
                  <a:noFill/>
                </a:ln>
                <a:solidFill>
                  <a:srgbClr val="000000"/>
                </a:solidFill>
                <a:latin typeface="Courier New" pitchFamily="49" charset="0"/>
                <a:cs typeface="Courier New" pitchFamily="49" charset="0"/>
              </a:rPr>
              <a:t> </a:t>
            </a:r>
            <a:r>
              <a:rPr kumimoji="0" lang="en-US" sz="1400" b="1" i="0" u="none" strike="noStrike" cap="none" normalizeH="0" baseline="0" dirty="0">
                <a:ln>
                  <a:noFill/>
                </a:ln>
                <a:solidFill>
                  <a:srgbClr val="000088"/>
                </a:solidFill>
                <a:latin typeface="Courier New" pitchFamily="49" charset="0"/>
                <a:cs typeface="Courier New" pitchFamily="49" charset="0"/>
              </a:rPr>
              <a:t>final</a:t>
            </a:r>
            <a:r>
              <a:rPr kumimoji="0" lang="en-US" sz="1400" b="1" i="0" u="none" strike="noStrike" cap="none" normalizeH="0" baseline="0" dirty="0">
                <a:ln>
                  <a:noFill/>
                </a:ln>
                <a:solidFill>
                  <a:srgbClr val="000000"/>
                </a:solidFill>
                <a:latin typeface="Courier New" pitchFamily="49" charset="0"/>
                <a:cs typeface="Courier New" pitchFamily="49" charset="0"/>
              </a:rPr>
              <a:t> </a:t>
            </a:r>
            <a:r>
              <a:rPr kumimoji="0" lang="en-US" sz="1400" b="1" i="0" u="none" strike="noStrike" cap="none" normalizeH="0" baseline="0" dirty="0" err="1">
                <a:ln>
                  <a:noFill/>
                </a:ln>
                <a:solidFill>
                  <a:srgbClr val="660066"/>
                </a:solidFill>
                <a:latin typeface="Courier New" pitchFamily="49" charset="0"/>
                <a:cs typeface="Courier New" pitchFamily="49" charset="0"/>
              </a:rPr>
              <a:t>IBinder</a:t>
            </a:r>
            <a:r>
              <a:rPr kumimoji="0" lang="en-US" sz="1400" b="1" i="0" u="none" strike="noStrike" cap="none" normalizeH="0" baseline="0" dirty="0">
                <a:ln>
                  <a:noFill/>
                </a:ln>
                <a:solidFill>
                  <a:srgbClr val="000000"/>
                </a:solidFill>
                <a:latin typeface="Courier New" pitchFamily="49" charset="0"/>
                <a:cs typeface="Courier New" pitchFamily="49" charset="0"/>
              </a:rPr>
              <a:t> </a:t>
            </a:r>
            <a:r>
              <a:rPr kumimoji="0" lang="en-US" sz="1400" b="1" i="0" u="none" strike="noStrike" cap="none" normalizeH="0" baseline="0" dirty="0" err="1">
                <a:ln>
                  <a:noFill/>
                </a:ln>
                <a:solidFill>
                  <a:srgbClr val="000000"/>
                </a:solidFill>
                <a:latin typeface="Courier New" pitchFamily="49" charset="0"/>
                <a:cs typeface="Courier New" pitchFamily="49" charset="0"/>
              </a:rPr>
              <a:t>mBinder</a:t>
            </a:r>
            <a:r>
              <a:rPr kumimoji="0" lang="en-US" sz="1400" b="1" i="0" u="none" strike="noStrike" cap="none" normalizeH="0" baseline="0" dirty="0">
                <a:ln>
                  <a:noFill/>
                </a:ln>
                <a:solidFill>
                  <a:srgbClr val="000000"/>
                </a:solidFill>
                <a:latin typeface="Courier New" pitchFamily="49" charset="0"/>
                <a:cs typeface="Courier New" pitchFamily="49" charset="0"/>
              </a:rPr>
              <a:t> </a:t>
            </a:r>
            <a:r>
              <a:rPr kumimoji="0" lang="en-US" sz="1400" b="1" i="0" u="none" strike="noStrike" cap="none" normalizeH="0" baseline="0" dirty="0">
                <a:ln>
                  <a:noFill/>
                </a:ln>
                <a:solidFill>
                  <a:srgbClr val="666600"/>
                </a:solidFill>
                <a:latin typeface="Courier New" pitchFamily="49" charset="0"/>
                <a:cs typeface="Courier New" pitchFamily="49" charset="0"/>
              </a:rPr>
              <a:t>=</a:t>
            </a:r>
            <a:r>
              <a:rPr kumimoji="0" lang="en-US" sz="1400" b="1" i="0" u="none" strike="noStrike" cap="none" normalizeH="0" baseline="0" dirty="0">
                <a:ln>
                  <a:noFill/>
                </a:ln>
                <a:solidFill>
                  <a:srgbClr val="000000"/>
                </a:solidFill>
                <a:latin typeface="Courier New" pitchFamily="49" charset="0"/>
                <a:cs typeface="Courier New" pitchFamily="49" charset="0"/>
              </a:rPr>
              <a:t> </a:t>
            </a:r>
            <a:r>
              <a:rPr kumimoji="0" lang="en-US" sz="1400" b="1" i="0" u="none" strike="noStrike" cap="none" normalizeH="0" baseline="0" dirty="0">
                <a:ln>
                  <a:noFill/>
                </a:ln>
                <a:solidFill>
                  <a:srgbClr val="000088"/>
                </a:solidFill>
                <a:latin typeface="Courier New" pitchFamily="49" charset="0"/>
                <a:cs typeface="Courier New" pitchFamily="49" charset="0"/>
              </a:rPr>
              <a:t>new</a:t>
            </a:r>
            <a:r>
              <a:rPr kumimoji="0" lang="en-US" sz="1400" b="1" i="0" u="none" strike="noStrike" cap="none" normalizeH="0" baseline="0" dirty="0">
                <a:ln>
                  <a:noFill/>
                </a:ln>
                <a:solidFill>
                  <a:srgbClr val="000000"/>
                </a:solidFill>
                <a:latin typeface="Courier New" pitchFamily="49" charset="0"/>
                <a:cs typeface="Courier New" pitchFamily="49" charset="0"/>
              </a:rPr>
              <a:t> </a:t>
            </a:r>
            <a:r>
              <a:rPr kumimoji="0" lang="en-US" sz="1400" b="1" i="0" u="none" strike="noStrike" cap="none" normalizeH="0" baseline="0" dirty="0" err="1">
                <a:ln>
                  <a:noFill/>
                </a:ln>
                <a:solidFill>
                  <a:srgbClr val="660066"/>
                </a:solidFill>
                <a:latin typeface="Courier New" pitchFamily="49" charset="0"/>
                <a:cs typeface="Courier New" pitchFamily="49" charset="0"/>
              </a:rPr>
              <a:t>LocalBinder</a:t>
            </a:r>
            <a:r>
              <a:rPr kumimoji="0" lang="en-US" sz="1400" b="1" i="0" u="none" strike="noStrike" cap="none" normalizeH="0" baseline="0" dirty="0">
                <a:ln>
                  <a:noFill/>
                </a:ln>
                <a:solidFill>
                  <a:srgbClr val="666600"/>
                </a:solidFill>
                <a:latin typeface="Courier New" pitchFamily="49" charset="0"/>
                <a:cs typeface="Courier New" pitchFamily="49" charset="0"/>
              </a:rPr>
              <a:t>();</a:t>
            </a:r>
            <a:br>
              <a:rPr kumimoji="0" lang="en-US" sz="1400" b="1" i="0" u="none" strike="noStrike" cap="none" normalizeH="0" baseline="0" dirty="0">
                <a:ln>
                  <a:noFill/>
                </a:ln>
                <a:solidFill>
                  <a:srgbClr val="000000"/>
                </a:solidFill>
                <a:latin typeface="Courier New" pitchFamily="49" charset="0"/>
                <a:cs typeface="Courier New" pitchFamily="49" charset="0"/>
              </a:rPr>
            </a:b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006600"/>
                </a:solidFill>
                <a:latin typeface="Courier New" pitchFamily="49" charset="0"/>
                <a:cs typeface="Courier New" pitchFamily="49" charset="0"/>
              </a:rPr>
              <a:t>// Random number generator</a:t>
            </a:r>
            <a:br>
              <a:rPr kumimoji="0" lang="en-US" sz="1400" b="0" i="0" u="none" strike="noStrike" cap="none" normalizeH="0" baseline="0" dirty="0">
                <a:ln>
                  <a:noFill/>
                </a:ln>
                <a:solidFill>
                  <a:srgbClr val="000000"/>
                </a:solidFill>
                <a:latin typeface="Courier New" pitchFamily="49" charset="0"/>
                <a:cs typeface="Courier New" pitchFamily="49" charset="0"/>
              </a:rPr>
            </a:b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000088"/>
                </a:solidFill>
                <a:latin typeface="Courier New" pitchFamily="49" charset="0"/>
                <a:cs typeface="Courier New" pitchFamily="49" charset="0"/>
              </a:rPr>
              <a:t>private</a:t>
            </a: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000088"/>
                </a:solidFill>
                <a:latin typeface="Courier New" pitchFamily="49" charset="0"/>
                <a:cs typeface="Courier New" pitchFamily="49" charset="0"/>
              </a:rPr>
              <a:t>final</a:t>
            </a: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660066"/>
                </a:solidFill>
                <a:latin typeface="Courier New" pitchFamily="49" charset="0"/>
                <a:cs typeface="Courier New" pitchFamily="49" charset="0"/>
              </a:rPr>
              <a:t>Random</a:t>
            </a: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err="1">
                <a:ln>
                  <a:noFill/>
                </a:ln>
                <a:solidFill>
                  <a:srgbClr val="000000"/>
                </a:solidFill>
                <a:latin typeface="Courier New" pitchFamily="49" charset="0"/>
                <a:cs typeface="Courier New" pitchFamily="49" charset="0"/>
              </a:rPr>
              <a:t>mGenerator</a:t>
            </a: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666600"/>
                </a:solidFill>
                <a:latin typeface="Courier New" pitchFamily="49" charset="0"/>
                <a:cs typeface="Courier New" pitchFamily="49" charset="0"/>
              </a:rPr>
              <a:t>=</a:t>
            </a: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000088"/>
                </a:solidFill>
                <a:latin typeface="Courier New" pitchFamily="49" charset="0"/>
                <a:cs typeface="Courier New" pitchFamily="49" charset="0"/>
              </a:rPr>
              <a:t>new</a:t>
            </a: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660066"/>
                </a:solidFill>
                <a:latin typeface="Courier New" pitchFamily="49" charset="0"/>
                <a:cs typeface="Courier New" pitchFamily="49" charset="0"/>
              </a:rPr>
              <a:t>Random</a:t>
            </a:r>
            <a:r>
              <a:rPr kumimoji="0" lang="en-US" sz="1400" b="0" i="0" u="none" strike="noStrike" cap="none" normalizeH="0" baseline="0" dirty="0">
                <a:ln>
                  <a:noFill/>
                </a:ln>
                <a:solidFill>
                  <a:srgbClr val="666600"/>
                </a:solidFill>
                <a:latin typeface="Courier New" pitchFamily="49" charset="0"/>
                <a:cs typeface="Courier New" pitchFamily="49" charset="0"/>
              </a:rPr>
              <a:t>();</a:t>
            </a:r>
            <a:br>
              <a:rPr kumimoji="0" lang="en-US" sz="1400" b="0" i="0" u="none" strike="noStrike" cap="none" normalizeH="0" baseline="0" dirty="0">
                <a:ln>
                  <a:noFill/>
                </a:ln>
                <a:solidFill>
                  <a:srgbClr val="000000"/>
                </a:solidFill>
                <a:latin typeface="Courier New" pitchFamily="49" charset="0"/>
                <a:cs typeface="Courier New" pitchFamily="49" charset="0"/>
              </a:rPr>
            </a:br>
            <a:br>
              <a:rPr kumimoji="0" lang="en-US" sz="1400" b="0" i="0" u="none" strike="noStrike" cap="none" normalizeH="0" baseline="0" dirty="0">
                <a:ln>
                  <a:noFill/>
                </a:ln>
                <a:solidFill>
                  <a:srgbClr val="000000"/>
                </a:solidFill>
                <a:latin typeface="Courier New" pitchFamily="49" charset="0"/>
                <a:cs typeface="Courier New" pitchFamily="49" charset="0"/>
              </a:rPr>
            </a:b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006600"/>
                </a:solidFill>
                <a:latin typeface="Courier New" pitchFamily="49" charset="0"/>
                <a:cs typeface="Courier New" pitchFamily="49" charset="0"/>
              </a:rPr>
              <a:t>/**</a:t>
            </a:r>
            <a:br>
              <a:rPr kumimoji="0" lang="en-US" sz="1400" b="0" i="0" u="none" strike="noStrike" cap="none" normalizeH="0" baseline="0" dirty="0">
                <a:ln>
                  <a:noFill/>
                </a:ln>
                <a:solidFill>
                  <a:srgbClr val="006600"/>
                </a:solidFill>
                <a:latin typeface="Courier New" pitchFamily="49" charset="0"/>
                <a:cs typeface="Courier New" pitchFamily="49" charset="0"/>
              </a:rPr>
            </a:br>
            <a:r>
              <a:rPr kumimoji="0" lang="en-US" sz="1400" b="0" i="0" u="none" strike="noStrike" cap="none" normalizeH="0" baseline="0" dirty="0">
                <a:ln>
                  <a:noFill/>
                </a:ln>
                <a:solidFill>
                  <a:srgbClr val="006600"/>
                </a:solidFill>
                <a:latin typeface="Courier New" pitchFamily="49" charset="0"/>
                <a:cs typeface="Courier New" pitchFamily="49" charset="0"/>
              </a:rPr>
              <a:t>     * Class used for the client Binder.  Because we know this service always</a:t>
            </a:r>
            <a:br>
              <a:rPr kumimoji="0" lang="en-US" sz="1400" b="0" i="0" u="none" strike="noStrike" cap="none" normalizeH="0" baseline="0" dirty="0">
                <a:ln>
                  <a:noFill/>
                </a:ln>
                <a:solidFill>
                  <a:srgbClr val="006600"/>
                </a:solidFill>
                <a:latin typeface="Courier New" pitchFamily="49" charset="0"/>
                <a:cs typeface="Courier New" pitchFamily="49" charset="0"/>
              </a:rPr>
            </a:br>
            <a:r>
              <a:rPr kumimoji="0" lang="en-US" sz="1400" b="0" i="0" u="none" strike="noStrike" cap="none" normalizeH="0" baseline="0" dirty="0">
                <a:ln>
                  <a:noFill/>
                </a:ln>
                <a:solidFill>
                  <a:srgbClr val="006600"/>
                </a:solidFill>
                <a:latin typeface="Courier New" pitchFamily="49" charset="0"/>
                <a:cs typeface="Courier New" pitchFamily="49" charset="0"/>
              </a:rPr>
              <a:t>     * runs in the same process as its clients, we don't need to deal with IPC.</a:t>
            </a:r>
            <a:br>
              <a:rPr kumimoji="0" lang="en-US" sz="1400" b="0" i="0" u="none" strike="noStrike" cap="none" normalizeH="0" baseline="0" dirty="0">
                <a:ln>
                  <a:noFill/>
                </a:ln>
                <a:solidFill>
                  <a:srgbClr val="006600"/>
                </a:solidFill>
                <a:latin typeface="Courier New" pitchFamily="49" charset="0"/>
                <a:cs typeface="Courier New" pitchFamily="49" charset="0"/>
              </a:rPr>
            </a:br>
            <a:r>
              <a:rPr kumimoji="0" lang="en-US" sz="1400" b="0" i="0" u="none" strike="noStrike" cap="none" normalizeH="0" baseline="0" dirty="0">
                <a:ln>
                  <a:noFill/>
                </a:ln>
                <a:solidFill>
                  <a:srgbClr val="006600"/>
                </a:solidFill>
                <a:latin typeface="Courier New" pitchFamily="49" charset="0"/>
                <a:cs typeface="Courier New" pitchFamily="49" charset="0"/>
              </a:rPr>
              <a:t>     */</a:t>
            </a:r>
            <a:br>
              <a:rPr kumimoji="0" lang="en-US" sz="1400" b="0" i="0" u="none" strike="noStrike" cap="none" normalizeH="0" baseline="0" dirty="0">
                <a:ln>
                  <a:noFill/>
                </a:ln>
                <a:solidFill>
                  <a:srgbClr val="000000"/>
                </a:solidFill>
                <a:latin typeface="Courier New" pitchFamily="49" charset="0"/>
                <a:cs typeface="Courier New" pitchFamily="49" charset="0"/>
              </a:rPr>
            </a:b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000088"/>
                </a:solidFill>
                <a:latin typeface="Courier New" pitchFamily="49" charset="0"/>
                <a:cs typeface="Courier New" pitchFamily="49" charset="0"/>
              </a:rPr>
              <a:t>public</a:t>
            </a: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000088"/>
                </a:solidFill>
                <a:latin typeface="Courier New" pitchFamily="49" charset="0"/>
                <a:cs typeface="Courier New" pitchFamily="49" charset="0"/>
              </a:rPr>
              <a:t>class</a:t>
            </a: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err="1">
                <a:ln>
                  <a:noFill/>
                </a:ln>
                <a:solidFill>
                  <a:srgbClr val="660066"/>
                </a:solidFill>
                <a:latin typeface="Courier New" pitchFamily="49" charset="0"/>
                <a:cs typeface="Courier New" pitchFamily="49" charset="0"/>
              </a:rPr>
              <a:t>LocalBinder</a:t>
            </a: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000088"/>
                </a:solidFill>
                <a:latin typeface="Courier New" pitchFamily="49" charset="0"/>
                <a:cs typeface="Courier New" pitchFamily="49" charset="0"/>
              </a:rPr>
              <a:t>extends</a:t>
            </a: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660066"/>
                </a:solidFill>
                <a:latin typeface="Courier New" pitchFamily="49" charset="0"/>
                <a:cs typeface="Courier New" pitchFamily="49" charset="0"/>
              </a:rPr>
              <a:t>Binder</a:t>
            </a: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666600"/>
                </a:solidFill>
                <a:latin typeface="Courier New" pitchFamily="49" charset="0"/>
                <a:cs typeface="Courier New" pitchFamily="49" charset="0"/>
              </a:rPr>
              <a:t>{</a:t>
            </a:r>
            <a:br>
              <a:rPr kumimoji="0" lang="en-US" sz="1400" b="0" i="0" u="none" strike="noStrike" cap="none" normalizeH="0" baseline="0" dirty="0">
                <a:ln>
                  <a:noFill/>
                </a:ln>
                <a:solidFill>
                  <a:srgbClr val="000000"/>
                </a:solidFill>
                <a:latin typeface="Courier New" pitchFamily="49" charset="0"/>
                <a:cs typeface="Courier New" pitchFamily="49" charset="0"/>
              </a:rPr>
            </a:b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err="1">
                <a:ln>
                  <a:noFill/>
                </a:ln>
                <a:solidFill>
                  <a:srgbClr val="660066"/>
                </a:solidFill>
                <a:latin typeface="Courier New" pitchFamily="49" charset="0"/>
                <a:cs typeface="Courier New" pitchFamily="49" charset="0"/>
              </a:rPr>
              <a:t>LocalService</a:t>
            </a: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err="1">
                <a:ln>
                  <a:noFill/>
                </a:ln>
                <a:solidFill>
                  <a:srgbClr val="000000"/>
                </a:solidFill>
                <a:latin typeface="Courier New" pitchFamily="49" charset="0"/>
                <a:cs typeface="Courier New" pitchFamily="49" charset="0"/>
              </a:rPr>
              <a:t>getService</a:t>
            </a:r>
            <a:r>
              <a:rPr kumimoji="0" lang="en-US" sz="1400" b="0" i="0" u="none" strike="noStrike" cap="none" normalizeH="0" baseline="0" dirty="0">
                <a:ln>
                  <a:noFill/>
                </a:ln>
                <a:solidFill>
                  <a:srgbClr val="666600"/>
                </a:solidFill>
                <a:latin typeface="Courier New" pitchFamily="49" charset="0"/>
                <a:cs typeface="Courier New" pitchFamily="49" charset="0"/>
              </a:rPr>
              <a:t>()</a:t>
            </a: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666600"/>
                </a:solidFill>
                <a:latin typeface="Courier New" pitchFamily="49" charset="0"/>
                <a:cs typeface="Courier New" pitchFamily="49" charset="0"/>
              </a:rPr>
              <a:t>{</a:t>
            </a:r>
            <a:br>
              <a:rPr kumimoji="0" lang="en-US" sz="1400" b="0" i="0" u="none" strike="noStrike" cap="none" normalizeH="0" baseline="0" dirty="0">
                <a:ln>
                  <a:noFill/>
                </a:ln>
                <a:solidFill>
                  <a:srgbClr val="000000"/>
                </a:solidFill>
                <a:latin typeface="Courier New" pitchFamily="49" charset="0"/>
                <a:cs typeface="Courier New" pitchFamily="49" charset="0"/>
              </a:rPr>
            </a:b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006600"/>
                </a:solidFill>
                <a:latin typeface="Courier New" pitchFamily="49" charset="0"/>
                <a:cs typeface="Courier New" pitchFamily="49" charset="0"/>
              </a:rPr>
              <a:t>// Return this instance of </a:t>
            </a:r>
            <a:r>
              <a:rPr kumimoji="0" lang="en-US" sz="1400" b="0" i="0" u="none" strike="noStrike" cap="none" normalizeH="0" baseline="0" dirty="0" err="1">
                <a:ln>
                  <a:noFill/>
                </a:ln>
                <a:solidFill>
                  <a:srgbClr val="006600"/>
                </a:solidFill>
                <a:latin typeface="Courier New" pitchFamily="49" charset="0"/>
                <a:cs typeface="Courier New" pitchFamily="49" charset="0"/>
              </a:rPr>
              <a:t>LocalService</a:t>
            </a:r>
            <a:r>
              <a:rPr kumimoji="0" lang="en-US" sz="1400" b="0" i="0" u="none" strike="noStrike" cap="none" normalizeH="0" baseline="0" dirty="0">
                <a:ln>
                  <a:noFill/>
                </a:ln>
                <a:solidFill>
                  <a:srgbClr val="006600"/>
                </a:solidFill>
                <a:latin typeface="Courier New" pitchFamily="49" charset="0"/>
                <a:cs typeface="Courier New" pitchFamily="49" charset="0"/>
              </a:rPr>
              <a:t> so clients can call public methods</a:t>
            </a:r>
            <a:br>
              <a:rPr kumimoji="0" lang="en-US" sz="1400" b="0" i="0" u="none" strike="noStrike" cap="none" normalizeH="0" baseline="0" dirty="0">
                <a:ln>
                  <a:noFill/>
                </a:ln>
                <a:solidFill>
                  <a:srgbClr val="000000"/>
                </a:solidFill>
                <a:latin typeface="Courier New" pitchFamily="49" charset="0"/>
                <a:cs typeface="Courier New" pitchFamily="49" charset="0"/>
              </a:rPr>
            </a:b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000088"/>
                </a:solidFill>
                <a:latin typeface="Courier New" pitchFamily="49" charset="0"/>
                <a:cs typeface="Courier New" pitchFamily="49" charset="0"/>
              </a:rPr>
              <a:t>return</a:t>
            </a: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err="1">
                <a:ln>
                  <a:noFill/>
                </a:ln>
                <a:solidFill>
                  <a:srgbClr val="660066"/>
                </a:solidFill>
                <a:latin typeface="Courier New" pitchFamily="49" charset="0"/>
                <a:cs typeface="Courier New" pitchFamily="49" charset="0"/>
              </a:rPr>
              <a:t>LocalService</a:t>
            </a:r>
            <a:r>
              <a:rPr kumimoji="0" lang="en-US" sz="1400" b="0" i="0" u="none" strike="noStrike" cap="none" normalizeH="0" baseline="0" dirty="0" err="1">
                <a:ln>
                  <a:noFill/>
                </a:ln>
                <a:solidFill>
                  <a:srgbClr val="666600"/>
                </a:solidFill>
                <a:latin typeface="Courier New" pitchFamily="49" charset="0"/>
                <a:cs typeface="Courier New" pitchFamily="49" charset="0"/>
              </a:rPr>
              <a:t>.</a:t>
            </a:r>
            <a:r>
              <a:rPr kumimoji="0" lang="en-US" sz="1400" b="0" i="0" u="none" strike="noStrike" cap="none" normalizeH="0" baseline="0" dirty="0" err="1">
                <a:ln>
                  <a:noFill/>
                </a:ln>
                <a:solidFill>
                  <a:srgbClr val="000088"/>
                </a:solidFill>
                <a:latin typeface="Courier New" pitchFamily="49" charset="0"/>
                <a:cs typeface="Courier New" pitchFamily="49" charset="0"/>
              </a:rPr>
              <a:t>this</a:t>
            </a:r>
            <a:r>
              <a:rPr kumimoji="0" lang="en-US" sz="1400" b="0" i="0" u="none" strike="noStrike" cap="none" normalizeH="0" baseline="0" dirty="0">
                <a:ln>
                  <a:noFill/>
                </a:ln>
                <a:solidFill>
                  <a:srgbClr val="666600"/>
                </a:solidFill>
                <a:latin typeface="Courier New" pitchFamily="49" charset="0"/>
                <a:cs typeface="Courier New" pitchFamily="49" charset="0"/>
              </a:rPr>
              <a:t>;</a:t>
            </a:r>
            <a:br>
              <a:rPr kumimoji="0" lang="en-US" sz="1400" b="0" i="0" u="none" strike="noStrike" cap="none" normalizeH="0" baseline="0" dirty="0">
                <a:ln>
                  <a:noFill/>
                </a:ln>
                <a:solidFill>
                  <a:srgbClr val="000000"/>
                </a:solidFill>
                <a:latin typeface="Courier New" pitchFamily="49" charset="0"/>
                <a:cs typeface="Courier New" pitchFamily="49" charset="0"/>
              </a:rPr>
            </a:b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666600"/>
                </a:solidFill>
                <a:latin typeface="Courier New" pitchFamily="49" charset="0"/>
                <a:cs typeface="Courier New" pitchFamily="49" charset="0"/>
              </a:rPr>
              <a:t>}</a:t>
            </a:r>
            <a:br>
              <a:rPr kumimoji="0" lang="en-US" sz="1400" b="0" i="0" u="none" strike="noStrike" cap="none" normalizeH="0" baseline="0" dirty="0">
                <a:ln>
                  <a:noFill/>
                </a:ln>
                <a:solidFill>
                  <a:srgbClr val="000000"/>
                </a:solidFill>
                <a:latin typeface="Courier New" pitchFamily="49" charset="0"/>
                <a:cs typeface="Courier New" pitchFamily="49" charset="0"/>
              </a:rPr>
            </a:b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666600"/>
                </a:solidFill>
                <a:latin typeface="Courier New" pitchFamily="49" charset="0"/>
                <a:cs typeface="Courier New" pitchFamily="49" charset="0"/>
              </a:rPr>
              <a:t>}</a:t>
            </a:r>
            <a:br>
              <a:rPr kumimoji="0" lang="en-US" sz="1400" b="0" i="0" u="none" strike="noStrike" cap="none" normalizeH="0" baseline="0" dirty="0">
                <a:ln>
                  <a:noFill/>
                </a:ln>
                <a:solidFill>
                  <a:srgbClr val="000000"/>
                </a:solidFill>
                <a:latin typeface="Courier New" pitchFamily="49" charset="0"/>
                <a:cs typeface="Courier New" pitchFamily="49" charset="0"/>
              </a:rPr>
            </a:br>
            <a:br>
              <a:rPr kumimoji="0" lang="en-US" sz="1400" b="0" i="0" u="none" strike="noStrike" cap="none" normalizeH="0" baseline="0" dirty="0">
                <a:ln>
                  <a:noFill/>
                </a:ln>
                <a:solidFill>
                  <a:srgbClr val="000000"/>
                </a:solidFill>
                <a:latin typeface="Courier New" pitchFamily="49" charset="0"/>
                <a:cs typeface="Courier New" pitchFamily="49" charset="0"/>
              </a:rPr>
            </a:br>
            <a:r>
              <a:rPr kumimoji="0" lang="en-US" sz="1400" b="1" i="0" u="none" strike="noStrike" cap="none" normalizeH="0" baseline="0" dirty="0">
                <a:ln>
                  <a:noFill/>
                </a:ln>
                <a:solidFill>
                  <a:srgbClr val="000000"/>
                </a:solidFill>
                <a:latin typeface="Courier New" pitchFamily="49" charset="0"/>
                <a:cs typeface="Courier New" pitchFamily="49" charset="0"/>
              </a:rPr>
              <a:t>    </a:t>
            </a:r>
            <a:r>
              <a:rPr kumimoji="0" lang="en-US" sz="1400" b="1" i="0" u="none" strike="noStrike" cap="none" normalizeH="0" baseline="0" dirty="0">
                <a:ln>
                  <a:noFill/>
                </a:ln>
                <a:solidFill>
                  <a:srgbClr val="006666"/>
                </a:solidFill>
                <a:latin typeface="Courier New" pitchFamily="49" charset="0"/>
                <a:cs typeface="Courier New" pitchFamily="49" charset="0"/>
              </a:rPr>
              <a:t>@Override</a:t>
            </a:r>
            <a:br>
              <a:rPr kumimoji="0" lang="en-US" sz="1400" b="1" i="0" u="none" strike="noStrike" cap="none" normalizeH="0" baseline="0" dirty="0">
                <a:ln>
                  <a:noFill/>
                </a:ln>
                <a:solidFill>
                  <a:srgbClr val="000000"/>
                </a:solidFill>
                <a:latin typeface="Courier New" pitchFamily="49" charset="0"/>
                <a:cs typeface="Courier New" pitchFamily="49" charset="0"/>
              </a:rPr>
            </a:br>
            <a:r>
              <a:rPr kumimoji="0" lang="en-US" sz="1400" b="1" i="0" u="none" strike="noStrike" cap="none" normalizeH="0" baseline="0" dirty="0">
                <a:ln>
                  <a:noFill/>
                </a:ln>
                <a:solidFill>
                  <a:srgbClr val="000000"/>
                </a:solidFill>
                <a:latin typeface="Courier New" pitchFamily="49" charset="0"/>
                <a:cs typeface="Courier New" pitchFamily="49" charset="0"/>
              </a:rPr>
              <a:t>    </a:t>
            </a:r>
            <a:r>
              <a:rPr kumimoji="0" lang="en-US" sz="1400" b="1" i="0" u="none" strike="noStrike" cap="none" normalizeH="0" baseline="0" dirty="0">
                <a:ln>
                  <a:noFill/>
                </a:ln>
                <a:solidFill>
                  <a:srgbClr val="000088"/>
                </a:solidFill>
                <a:latin typeface="Courier New" pitchFamily="49" charset="0"/>
                <a:cs typeface="Courier New" pitchFamily="49" charset="0"/>
              </a:rPr>
              <a:t>public</a:t>
            </a:r>
            <a:r>
              <a:rPr kumimoji="0" lang="en-US" sz="1400" b="1" i="0" u="none" strike="noStrike" cap="none" normalizeH="0" baseline="0" dirty="0">
                <a:ln>
                  <a:noFill/>
                </a:ln>
                <a:solidFill>
                  <a:srgbClr val="000000"/>
                </a:solidFill>
                <a:latin typeface="Courier New" pitchFamily="49" charset="0"/>
                <a:cs typeface="Courier New" pitchFamily="49" charset="0"/>
              </a:rPr>
              <a:t> </a:t>
            </a:r>
            <a:r>
              <a:rPr kumimoji="0" lang="en-US" sz="1400" b="1" i="0" u="none" strike="noStrike" cap="none" normalizeH="0" baseline="0" dirty="0" err="1">
                <a:ln>
                  <a:noFill/>
                </a:ln>
                <a:solidFill>
                  <a:srgbClr val="660066"/>
                </a:solidFill>
                <a:latin typeface="Courier New" pitchFamily="49" charset="0"/>
                <a:cs typeface="Courier New" pitchFamily="49" charset="0"/>
              </a:rPr>
              <a:t>IBinder</a:t>
            </a:r>
            <a:r>
              <a:rPr kumimoji="0" lang="en-US" sz="1400" b="1" i="0" u="none" strike="noStrike" cap="none" normalizeH="0" baseline="0" dirty="0">
                <a:ln>
                  <a:noFill/>
                </a:ln>
                <a:solidFill>
                  <a:srgbClr val="000000"/>
                </a:solidFill>
                <a:latin typeface="Courier New" pitchFamily="49" charset="0"/>
                <a:cs typeface="Courier New" pitchFamily="49" charset="0"/>
              </a:rPr>
              <a:t> </a:t>
            </a:r>
            <a:r>
              <a:rPr kumimoji="0" lang="en-US" sz="1400" b="1" i="0" u="none" strike="noStrike" cap="none" normalizeH="0" baseline="0" dirty="0" err="1">
                <a:ln>
                  <a:noFill/>
                </a:ln>
                <a:solidFill>
                  <a:srgbClr val="000000"/>
                </a:solidFill>
                <a:latin typeface="Courier New" pitchFamily="49" charset="0"/>
                <a:cs typeface="Courier New" pitchFamily="49" charset="0"/>
              </a:rPr>
              <a:t>onBind</a:t>
            </a:r>
            <a:r>
              <a:rPr kumimoji="0" lang="en-US" sz="1400" b="1" i="0" u="none" strike="noStrike" cap="none" normalizeH="0" baseline="0" dirty="0">
                <a:ln>
                  <a:noFill/>
                </a:ln>
                <a:solidFill>
                  <a:srgbClr val="666600"/>
                </a:solidFill>
                <a:latin typeface="Courier New" pitchFamily="49" charset="0"/>
                <a:cs typeface="Courier New" pitchFamily="49" charset="0"/>
              </a:rPr>
              <a:t>(</a:t>
            </a:r>
            <a:r>
              <a:rPr kumimoji="0" lang="en-US" sz="1400" b="1" i="0" u="none" strike="noStrike" cap="none" normalizeH="0" baseline="0" dirty="0">
                <a:ln>
                  <a:noFill/>
                </a:ln>
                <a:solidFill>
                  <a:srgbClr val="660066"/>
                </a:solidFill>
                <a:latin typeface="Courier New" pitchFamily="49" charset="0"/>
                <a:cs typeface="Courier New" pitchFamily="49" charset="0"/>
              </a:rPr>
              <a:t>Intent</a:t>
            </a:r>
            <a:r>
              <a:rPr kumimoji="0" lang="en-US" sz="1400" b="1" i="0" u="none" strike="noStrike" cap="none" normalizeH="0" baseline="0" dirty="0">
                <a:ln>
                  <a:noFill/>
                </a:ln>
                <a:solidFill>
                  <a:srgbClr val="000000"/>
                </a:solidFill>
                <a:latin typeface="Courier New" pitchFamily="49" charset="0"/>
                <a:cs typeface="Courier New" pitchFamily="49" charset="0"/>
              </a:rPr>
              <a:t> </a:t>
            </a:r>
            <a:r>
              <a:rPr kumimoji="0" lang="en-US" sz="1400" b="1" i="0" u="none" strike="noStrike" cap="none" normalizeH="0" baseline="0" dirty="0" err="1">
                <a:ln>
                  <a:noFill/>
                </a:ln>
                <a:solidFill>
                  <a:srgbClr val="000000"/>
                </a:solidFill>
                <a:latin typeface="Courier New" pitchFamily="49" charset="0"/>
                <a:cs typeface="Courier New" pitchFamily="49" charset="0"/>
              </a:rPr>
              <a:t>intent</a:t>
            </a:r>
            <a:r>
              <a:rPr kumimoji="0" lang="en-US" sz="1400" b="1" i="0" u="none" strike="noStrike" cap="none" normalizeH="0" baseline="0" dirty="0">
                <a:ln>
                  <a:noFill/>
                </a:ln>
                <a:solidFill>
                  <a:srgbClr val="666600"/>
                </a:solidFill>
                <a:latin typeface="Courier New" pitchFamily="49" charset="0"/>
                <a:cs typeface="Courier New" pitchFamily="49" charset="0"/>
              </a:rPr>
              <a:t>)</a:t>
            </a:r>
            <a:r>
              <a:rPr kumimoji="0" lang="en-US" sz="1400" b="1" i="0" u="none" strike="noStrike" cap="none" normalizeH="0" baseline="0" dirty="0">
                <a:ln>
                  <a:noFill/>
                </a:ln>
                <a:solidFill>
                  <a:srgbClr val="000000"/>
                </a:solidFill>
                <a:latin typeface="Courier New" pitchFamily="49" charset="0"/>
                <a:cs typeface="Courier New" pitchFamily="49" charset="0"/>
              </a:rPr>
              <a:t> </a:t>
            </a:r>
            <a:r>
              <a:rPr kumimoji="0" lang="en-US" sz="1400" b="1" i="0" u="none" strike="noStrike" cap="none" normalizeH="0" baseline="0" dirty="0">
                <a:ln>
                  <a:noFill/>
                </a:ln>
                <a:solidFill>
                  <a:srgbClr val="666600"/>
                </a:solidFill>
                <a:latin typeface="Courier New" pitchFamily="49" charset="0"/>
                <a:cs typeface="Courier New" pitchFamily="49" charset="0"/>
              </a:rPr>
              <a:t>{</a:t>
            </a:r>
            <a:br>
              <a:rPr kumimoji="0" lang="en-US" sz="1400" b="1" i="0" u="none" strike="noStrike" cap="none" normalizeH="0" baseline="0" dirty="0">
                <a:ln>
                  <a:noFill/>
                </a:ln>
                <a:solidFill>
                  <a:srgbClr val="000000"/>
                </a:solidFill>
                <a:latin typeface="Courier New" pitchFamily="49" charset="0"/>
                <a:cs typeface="Courier New" pitchFamily="49" charset="0"/>
              </a:rPr>
            </a:br>
            <a:r>
              <a:rPr kumimoji="0" lang="en-US" sz="1400" b="1" i="0" u="none" strike="noStrike" cap="none" normalizeH="0" baseline="0" dirty="0">
                <a:ln>
                  <a:noFill/>
                </a:ln>
                <a:solidFill>
                  <a:srgbClr val="000000"/>
                </a:solidFill>
                <a:latin typeface="Courier New" pitchFamily="49" charset="0"/>
                <a:cs typeface="Courier New" pitchFamily="49" charset="0"/>
              </a:rPr>
              <a:t>        </a:t>
            </a:r>
            <a:r>
              <a:rPr kumimoji="0" lang="en-US" sz="1400" b="1" i="0" u="none" strike="noStrike" cap="none" normalizeH="0" baseline="0" dirty="0">
                <a:ln>
                  <a:noFill/>
                </a:ln>
                <a:solidFill>
                  <a:srgbClr val="000088"/>
                </a:solidFill>
                <a:latin typeface="Courier New" pitchFamily="49" charset="0"/>
                <a:cs typeface="Courier New" pitchFamily="49" charset="0"/>
              </a:rPr>
              <a:t>return</a:t>
            </a:r>
            <a:r>
              <a:rPr kumimoji="0" lang="en-US" sz="1400" b="1" i="0" u="none" strike="noStrike" cap="none" normalizeH="0" baseline="0" dirty="0">
                <a:ln>
                  <a:noFill/>
                </a:ln>
                <a:solidFill>
                  <a:srgbClr val="000000"/>
                </a:solidFill>
                <a:latin typeface="Courier New" pitchFamily="49" charset="0"/>
                <a:cs typeface="Courier New" pitchFamily="49" charset="0"/>
              </a:rPr>
              <a:t> </a:t>
            </a:r>
            <a:r>
              <a:rPr kumimoji="0" lang="en-US" sz="1400" b="1" i="0" u="none" strike="noStrike" cap="none" normalizeH="0" baseline="0" dirty="0" err="1">
                <a:ln>
                  <a:noFill/>
                </a:ln>
                <a:solidFill>
                  <a:srgbClr val="000000"/>
                </a:solidFill>
                <a:latin typeface="Courier New" pitchFamily="49" charset="0"/>
                <a:cs typeface="Courier New" pitchFamily="49" charset="0"/>
              </a:rPr>
              <a:t>mBinder</a:t>
            </a:r>
            <a:r>
              <a:rPr kumimoji="0" lang="en-US" sz="1400" b="1" i="0" u="none" strike="noStrike" cap="none" normalizeH="0" baseline="0" dirty="0">
                <a:ln>
                  <a:noFill/>
                </a:ln>
                <a:solidFill>
                  <a:srgbClr val="666600"/>
                </a:solidFill>
                <a:latin typeface="Courier New" pitchFamily="49" charset="0"/>
                <a:cs typeface="Courier New" pitchFamily="49" charset="0"/>
              </a:rPr>
              <a:t>;</a:t>
            </a:r>
            <a:br>
              <a:rPr kumimoji="0" lang="en-US" sz="1400" b="1" i="0" u="none" strike="noStrike" cap="none" normalizeH="0" baseline="0" dirty="0">
                <a:ln>
                  <a:noFill/>
                </a:ln>
                <a:solidFill>
                  <a:srgbClr val="000000"/>
                </a:solidFill>
                <a:latin typeface="Courier New" pitchFamily="49" charset="0"/>
                <a:cs typeface="Courier New" pitchFamily="49" charset="0"/>
              </a:rPr>
            </a:br>
            <a:r>
              <a:rPr kumimoji="0" lang="en-US" sz="1400" b="1" i="0" u="none" strike="noStrike" cap="none" normalizeH="0" baseline="0" dirty="0">
                <a:ln>
                  <a:noFill/>
                </a:ln>
                <a:solidFill>
                  <a:srgbClr val="000000"/>
                </a:solidFill>
                <a:latin typeface="Courier New" pitchFamily="49" charset="0"/>
                <a:cs typeface="Courier New" pitchFamily="49" charset="0"/>
              </a:rPr>
              <a:t>    </a:t>
            </a:r>
            <a:r>
              <a:rPr kumimoji="0" lang="en-US" sz="1400" b="1" i="0" u="none" strike="noStrike" cap="none" normalizeH="0" baseline="0" dirty="0">
                <a:ln>
                  <a:noFill/>
                </a:ln>
                <a:solidFill>
                  <a:srgbClr val="666600"/>
                </a:solidFill>
                <a:latin typeface="Courier New" pitchFamily="49" charset="0"/>
                <a:cs typeface="Courier New" pitchFamily="49" charset="0"/>
              </a:rPr>
              <a:t>}</a:t>
            </a:r>
            <a:br>
              <a:rPr kumimoji="0" lang="en-US" sz="1400" b="0" i="0" u="none" strike="noStrike" cap="none" normalizeH="0" baseline="0" dirty="0">
                <a:ln>
                  <a:noFill/>
                </a:ln>
                <a:solidFill>
                  <a:srgbClr val="000000"/>
                </a:solidFill>
                <a:latin typeface="Courier New" pitchFamily="49" charset="0"/>
                <a:cs typeface="Courier New" pitchFamily="49" charset="0"/>
              </a:rPr>
            </a:br>
            <a:br>
              <a:rPr kumimoji="0" lang="en-US" sz="1400" b="0" i="0" u="none" strike="noStrike" cap="none" normalizeH="0" baseline="0" dirty="0">
                <a:ln>
                  <a:noFill/>
                </a:ln>
                <a:solidFill>
                  <a:srgbClr val="000000"/>
                </a:solidFill>
                <a:latin typeface="Courier New" pitchFamily="49" charset="0"/>
                <a:cs typeface="Courier New" pitchFamily="49" charset="0"/>
              </a:rPr>
            </a:b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006600"/>
                </a:solidFill>
                <a:latin typeface="Courier New" pitchFamily="49" charset="0"/>
                <a:cs typeface="Courier New" pitchFamily="49" charset="0"/>
              </a:rPr>
              <a:t>/** method for clients */</a:t>
            </a:r>
            <a:br>
              <a:rPr kumimoji="0" lang="en-US" sz="1400" b="0" i="0" u="none" strike="noStrike" cap="none" normalizeH="0" baseline="0" dirty="0">
                <a:ln>
                  <a:noFill/>
                </a:ln>
                <a:solidFill>
                  <a:srgbClr val="000000"/>
                </a:solidFill>
                <a:latin typeface="Courier New" pitchFamily="49" charset="0"/>
                <a:cs typeface="Courier New" pitchFamily="49" charset="0"/>
              </a:rPr>
            </a:b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000088"/>
                </a:solidFill>
                <a:latin typeface="Courier New" pitchFamily="49" charset="0"/>
                <a:cs typeface="Courier New" pitchFamily="49" charset="0"/>
              </a:rPr>
              <a:t>public</a:t>
            </a: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err="1">
                <a:ln>
                  <a:noFill/>
                </a:ln>
                <a:solidFill>
                  <a:srgbClr val="000088"/>
                </a:solidFill>
                <a:latin typeface="Courier New" pitchFamily="49" charset="0"/>
                <a:cs typeface="Courier New" pitchFamily="49" charset="0"/>
              </a:rPr>
              <a:t>int</a:t>
            </a: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err="1">
                <a:ln>
                  <a:noFill/>
                </a:ln>
                <a:solidFill>
                  <a:srgbClr val="000000"/>
                </a:solidFill>
                <a:latin typeface="Courier New" pitchFamily="49" charset="0"/>
                <a:cs typeface="Courier New" pitchFamily="49" charset="0"/>
              </a:rPr>
              <a:t>getRandomNumber</a:t>
            </a:r>
            <a:r>
              <a:rPr kumimoji="0" lang="en-US" sz="1400" b="0" i="0" u="none" strike="noStrike" cap="none" normalizeH="0" baseline="0" dirty="0">
                <a:ln>
                  <a:noFill/>
                </a:ln>
                <a:solidFill>
                  <a:srgbClr val="666600"/>
                </a:solidFill>
                <a:latin typeface="Courier New" pitchFamily="49" charset="0"/>
                <a:cs typeface="Courier New" pitchFamily="49" charset="0"/>
              </a:rPr>
              <a:t>()</a:t>
            </a: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666600"/>
                </a:solidFill>
                <a:latin typeface="Courier New" pitchFamily="49" charset="0"/>
                <a:cs typeface="Courier New" pitchFamily="49" charset="0"/>
              </a:rPr>
              <a:t>{</a:t>
            </a:r>
            <a:r>
              <a:rPr kumimoji="0" lang="en-US" sz="1400" b="0" i="0" u="none" strike="noStrike" cap="none" normalizeH="0" baseline="0" dirty="0">
                <a:ln>
                  <a:noFill/>
                </a:ln>
                <a:solidFill>
                  <a:srgbClr val="000088"/>
                </a:solidFill>
                <a:latin typeface="Courier New" pitchFamily="49" charset="0"/>
                <a:cs typeface="Courier New" pitchFamily="49" charset="0"/>
              </a:rPr>
              <a:t>return</a:t>
            </a:r>
            <a:r>
              <a:rPr kumimoji="0" lang="en-US" sz="1400" b="0" i="0" u="none" strike="noStrike" cap="none" normalizeH="0" baseline="0" dirty="0">
                <a:ln>
                  <a:noFill/>
                </a:ln>
                <a:solidFill>
                  <a:srgbClr val="000000"/>
                </a:solidFill>
                <a:latin typeface="Courier New" pitchFamily="49" charset="0"/>
                <a:cs typeface="Courier New" pitchFamily="49" charset="0"/>
              </a:rPr>
              <a:t> </a:t>
            </a:r>
            <a:r>
              <a:rPr kumimoji="0" lang="en-US" sz="1400" b="0" i="0" u="none" strike="noStrike" cap="none" normalizeH="0" baseline="0" dirty="0" err="1">
                <a:ln>
                  <a:noFill/>
                </a:ln>
                <a:solidFill>
                  <a:srgbClr val="000000"/>
                </a:solidFill>
                <a:latin typeface="Courier New" pitchFamily="49" charset="0"/>
                <a:cs typeface="Courier New" pitchFamily="49" charset="0"/>
              </a:rPr>
              <a:t>mGenerator</a:t>
            </a:r>
            <a:r>
              <a:rPr kumimoji="0" lang="en-US" sz="1400" b="0" i="0" u="none" strike="noStrike" cap="none" normalizeH="0" baseline="0" dirty="0" err="1">
                <a:ln>
                  <a:noFill/>
                </a:ln>
                <a:solidFill>
                  <a:srgbClr val="666600"/>
                </a:solidFill>
                <a:latin typeface="Courier New" pitchFamily="49" charset="0"/>
                <a:cs typeface="Courier New" pitchFamily="49" charset="0"/>
              </a:rPr>
              <a:t>.</a:t>
            </a:r>
            <a:r>
              <a:rPr kumimoji="0" lang="en-US" sz="1400" b="0" i="0" u="none" strike="noStrike" cap="none" normalizeH="0" baseline="0" dirty="0" err="1">
                <a:ln>
                  <a:noFill/>
                </a:ln>
                <a:solidFill>
                  <a:srgbClr val="000000"/>
                </a:solidFill>
                <a:latin typeface="Courier New" pitchFamily="49" charset="0"/>
                <a:cs typeface="Courier New" pitchFamily="49" charset="0"/>
              </a:rPr>
              <a:t>nextInt</a:t>
            </a:r>
            <a:r>
              <a:rPr kumimoji="0" lang="en-US" sz="1400" b="0" i="0" u="none" strike="noStrike" cap="none" normalizeH="0" baseline="0" dirty="0">
                <a:ln>
                  <a:noFill/>
                </a:ln>
                <a:solidFill>
                  <a:srgbClr val="666600"/>
                </a:solidFill>
                <a:latin typeface="Courier New" pitchFamily="49" charset="0"/>
                <a:cs typeface="Courier New" pitchFamily="49" charset="0"/>
              </a:rPr>
              <a:t>(</a:t>
            </a:r>
            <a:r>
              <a:rPr kumimoji="0" lang="en-US" sz="1400" b="0" i="0" u="none" strike="noStrike" cap="none" normalizeH="0" baseline="0" dirty="0">
                <a:ln>
                  <a:noFill/>
                </a:ln>
                <a:solidFill>
                  <a:srgbClr val="006666"/>
                </a:solidFill>
                <a:latin typeface="Courier New" pitchFamily="49" charset="0"/>
                <a:cs typeface="Courier New" pitchFamily="49" charset="0"/>
              </a:rPr>
              <a:t>100</a:t>
            </a:r>
            <a:r>
              <a:rPr kumimoji="0" lang="en-US" sz="1400" b="0" i="0" u="none" strike="noStrike" cap="none" normalizeH="0" baseline="0" dirty="0">
                <a:ln>
                  <a:noFill/>
                </a:ln>
                <a:solidFill>
                  <a:srgbClr val="666600"/>
                </a:solidFill>
                <a:latin typeface="Courier New" pitchFamily="49" charset="0"/>
                <a:cs typeface="Courier New" pitchFamily="49" charset="0"/>
              </a:rPr>
              <a:t>);}</a:t>
            </a:r>
            <a:br>
              <a:rPr kumimoji="0" lang="en-US" sz="1400" b="0" i="0" u="none" strike="noStrike" cap="none" normalizeH="0" baseline="0" dirty="0">
                <a:ln>
                  <a:noFill/>
                </a:ln>
                <a:solidFill>
                  <a:srgbClr val="000000"/>
                </a:solidFill>
                <a:latin typeface="Courier New" pitchFamily="49" charset="0"/>
                <a:cs typeface="Courier New" pitchFamily="49" charset="0"/>
              </a:rPr>
            </a:br>
            <a:r>
              <a:rPr kumimoji="0" lang="en-US" sz="1400" b="0" i="0" u="none" strike="noStrike" cap="none" normalizeH="0" baseline="0" dirty="0">
                <a:ln>
                  <a:noFill/>
                </a:ln>
                <a:solidFill>
                  <a:srgbClr val="666600"/>
                </a:solidFill>
                <a:latin typeface="Courier New" pitchFamily="49" charset="0"/>
                <a:cs typeface="Courier New" pitchFamily="49" charset="0"/>
              </a:rPr>
              <a:t>}</a:t>
            </a:r>
            <a:r>
              <a:rPr kumimoji="0" lang="en-US" sz="1200" b="0" i="0" u="none" strike="noStrike" cap="none" normalizeH="0" baseline="0" dirty="0">
                <a:ln>
                  <a:noFill/>
                </a:ln>
                <a:solidFill>
                  <a:schemeClr val="tx1"/>
                </a:solidFill>
                <a:latin typeface="Arial" pitchFamily="34" charset="0"/>
                <a:cs typeface="Arial" pitchFamily="34" charset="0"/>
              </a:rPr>
              <a:t> </a:t>
            </a:r>
            <a:endParaRPr kumimoji="0" lang="en-US" sz="3600" b="0" i="0" u="none" strike="noStrike" cap="none" normalizeH="0" baseline="0" dirty="0">
              <a:ln>
                <a:noFill/>
              </a:ln>
              <a:solidFill>
                <a:schemeClr val="tx1"/>
              </a:solidFill>
              <a:latin typeface="Arial" pitchFamily="34" charset="0"/>
              <a:cs typeface="Arial"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Локальный сервис</a:t>
            </a:r>
            <a:r>
              <a:rPr lang="en-US" dirty="0"/>
              <a:t>: Binder (</a:t>
            </a:r>
            <a:r>
              <a:rPr lang="ru-RU" dirty="0"/>
              <a:t>клиент)</a:t>
            </a:r>
            <a:endParaRPr lang="en-US" dirty="0"/>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59</a:t>
            </a:fld>
            <a:endParaRPr lang="en-US"/>
          </a:p>
        </p:txBody>
      </p:sp>
      <p:sp>
        <p:nvSpPr>
          <p:cNvPr id="80899" name="Rectangle 3"/>
          <p:cNvSpPr>
            <a:spLocks noChangeArrowheads="1"/>
          </p:cNvSpPr>
          <p:nvPr/>
        </p:nvSpPr>
        <p:spPr bwMode="auto">
          <a:xfrm>
            <a:off x="0" y="1737102"/>
            <a:ext cx="9144000" cy="3822791"/>
          </a:xfrm>
          <a:prstGeom prst="rect">
            <a:avLst/>
          </a:prstGeom>
          <a:solidFill>
            <a:srgbClr val="F7F7F7"/>
          </a:solidFill>
          <a:ln w="9525">
            <a:noFill/>
            <a:miter lim="800000"/>
            <a:headEnd/>
            <a:tailEnd/>
          </a:ln>
          <a:effectLst/>
        </p:spPr>
        <p:txBody>
          <a:bodyPr vert="horz" wrap="square" lIns="0" tIns="0" rIns="0" bIns="158700" numCol="1" anchor="ctr" anchorCtr="0" compatLnSpc="1">
            <a:prstTxWarp prst="textNoShape">
              <a:avLst/>
            </a:prstTxWarp>
            <a:spAutoFit/>
          </a:bodyPr>
          <a:lstStyle/>
          <a:p>
            <a:pPr lvl="0"/>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880000"/>
                </a:solidFill>
                <a:effectLst/>
                <a:latin typeface="Courier New" pitchFamily="49" charset="0"/>
                <a:cs typeface="Courier New" pitchFamily="49" charset="0"/>
              </a:rPr>
              <a:t>/** Defines callbacks for service binding, passed to </a:t>
            </a:r>
            <a:r>
              <a:rPr kumimoji="0" lang="en-US" sz="1400" b="0" i="0" u="none" strike="noStrike" cap="none" normalizeH="0" baseline="0" dirty="0" err="1">
                <a:ln>
                  <a:noFill/>
                </a:ln>
                <a:solidFill>
                  <a:srgbClr val="880000"/>
                </a:solidFill>
                <a:effectLst/>
                <a:latin typeface="Courier New" pitchFamily="49" charset="0"/>
                <a:cs typeface="Courier New" pitchFamily="49" charset="0"/>
              </a:rPr>
              <a:t>bindService</a:t>
            </a:r>
            <a:r>
              <a:rPr kumimoji="0" lang="en-US" sz="1400" b="0" i="0" u="none" strike="noStrike" cap="none" normalizeH="0" baseline="0" dirty="0">
                <a:ln>
                  <a:noFill/>
                </a:ln>
                <a:solidFill>
                  <a:srgbClr val="880000"/>
                </a:solidFill>
                <a:effectLst/>
                <a:latin typeface="Courier New" pitchFamily="49" charset="0"/>
                <a:cs typeface="Courier New" pitchFamily="49" charset="0"/>
              </a:rPr>
              <a:t>() */</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private</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660066"/>
                </a:solidFill>
                <a:effectLst/>
                <a:latin typeface="Courier New" pitchFamily="49" charset="0"/>
                <a:cs typeface="Courier New" pitchFamily="49" charset="0"/>
              </a:rPr>
              <a:t>ServiceConnection</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mConnection</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new</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660066"/>
                </a:solidFill>
                <a:effectLst/>
                <a:latin typeface="Courier New" pitchFamily="49" charset="0"/>
                <a:cs typeface="Courier New" pitchFamily="49" charset="0"/>
              </a:rPr>
              <a:t>ServiceConnection</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6666"/>
                </a:solidFill>
                <a:effectLst/>
                <a:latin typeface="Courier New" pitchFamily="49" charset="0"/>
                <a:cs typeface="Courier New" pitchFamily="49" charset="0"/>
              </a:rPr>
              <a:t>@Override</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void</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onServiceConnected</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a:ln>
                  <a:noFill/>
                </a:ln>
                <a:solidFill>
                  <a:srgbClr val="660066"/>
                </a:solidFill>
                <a:effectLst/>
                <a:latin typeface="Courier New" pitchFamily="49" charset="0"/>
                <a:cs typeface="Courier New" pitchFamily="49" charset="0"/>
              </a:rPr>
              <a:t>ComponentName</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className</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660066"/>
                </a:solidFill>
                <a:effectLst/>
                <a:latin typeface="Courier New" pitchFamily="49" charset="0"/>
                <a:cs typeface="Courier New" pitchFamily="49" charset="0"/>
              </a:rPr>
              <a:t>IBinder</a:t>
            </a:r>
            <a:r>
              <a:rPr kumimoji="0" lang="en-US" sz="1400" b="0" i="0" u="none" strike="noStrike" cap="none" normalizeH="0" baseline="0" dirty="0">
                <a:ln>
                  <a:noFill/>
                </a:ln>
                <a:solidFill>
                  <a:srgbClr val="000000"/>
                </a:solidFill>
                <a:effectLst/>
                <a:latin typeface="Courier New" pitchFamily="49" charset="0"/>
                <a:cs typeface="Courier New" pitchFamily="49" charset="0"/>
              </a:rPr>
              <a:t> service</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880000"/>
                </a:solidFill>
                <a:effectLst/>
                <a:latin typeface="Courier New" pitchFamily="49" charset="0"/>
                <a:cs typeface="Courier New" pitchFamily="49" charset="0"/>
              </a:rPr>
              <a:t>// We've bound to </a:t>
            </a:r>
            <a:r>
              <a:rPr kumimoji="0" lang="en-US" sz="1400" b="0" i="0" u="none" strike="noStrike" cap="none" normalizeH="0" baseline="0" dirty="0" err="1">
                <a:ln>
                  <a:noFill/>
                </a:ln>
                <a:solidFill>
                  <a:srgbClr val="880000"/>
                </a:solidFill>
                <a:effectLst/>
                <a:latin typeface="Courier New" pitchFamily="49" charset="0"/>
                <a:cs typeface="Courier New" pitchFamily="49" charset="0"/>
              </a:rPr>
              <a:t>LocalService</a:t>
            </a:r>
            <a:r>
              <a:rPr kumimoji="0" lang="en-US" sz="1400" b="0" i="0" u="none" strike="noStrike" cap="none" normalizeH="0" baseline="0" dirty="0">
                <a:ln>
                  <a:noFill/>
                </a:ln>
                <a:solidFill>
                  <a:srgbClr val="880000"/>
                </a:solidFill>
                <a:effectLst/>
                <a:latin typeface="Courier New" pitchFamily="49" charset="0"/>
                <a:cs typeface="Courier New" pitchFamily="49" charset="0"/>
              </a:rPr>
              <a:t>, cast the </a:t>
            </a:r>
            <a:r>
              <a:rPr kumimoji="0" lang="en-US" sz="1400" b="0" i="0" u="none" strike="noStrike" cap="none" normalizeH="0" baseline="0" dirty="0" err="1">
                <a:ln>
                  <a:noFill/>
                </a:ln>
                <a:solidFill>
                  <a:srgbClr val="880000"/>
                </a:solidFill>
                <a:effectLst/>
                <a:latin typeface="Courier New" pitchFamily="49" charset="0"/>
                <a:cs typeface="Courier New" pitchFamily="49" charset="0"/>
              </a:rPr>
              <a:t>IBinder</a:t>
            </a:r>
            <a:r>
              <a:rPr kumimoji="0" lang="en-US" sz="1400" b="0" i="0" u="none" strike="noStrike" cap="none" normalizeH="0" baseline="0" dirty="0">
                <a:ln>
                  <a:noFill/>
                </a:ln>
                <a:solidFill>
                  <a:srgbClr val="880000"/>
                </a:solidFill>
                <a:effectLst/>
                <a:latin typeface="Courier New" pitchFamily="49" charset="0"/>
                <a:cs typeface="Courier New" pitchFamily="49" charset="0"/>
              </a:rPr>
              <a:t> and get </a:t>
            </a:r>
            <a:r>
              <a:rPr kumimoji="0" lang="en-US" sz="1400" b="0" i="0" u="none" strike="noStrike" cap="none" normalizeH="0" baseline="0" dirty="0" err="1">
                <a:ln>
                  <a:noFill/>
                </a:ln>
                <a:solidFill>
                  <a:srgbClr val="880000"/>
                </a:solidFill>
                <a:effectLst/>
                <a:latin typeface="Courier New" pitchFamily="49" charset="0"/>
                <a:cs typeface="Courier New" pitchFamily="49" charset="0"/>
              </a:rPr>
              <a:t>LocalService</a:t>
            </a:r>
            <a:r>
              <a:rPr kumimoji="0" lang="en-US" sz="1400" b="0" i="0" u="none" strike="noStrike" cap="none" normalizeH="0" baseline="0" dirty="0">
                <a:ln>
                  <a:noFill/>
                </a:ln>
                <a:solidFill>
                  <a:srgbClr val="880000"/>
                </a:solidFill>
                <a:effectLst/>
                <a:latin typeface="Courier New" pitchFamily="49" charset="0"/>
                <a:cs typeface="Courier New" pitchFamily="49" charset="0"/>
              </a:rPr>
              <a:t> instance</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a:ln>
                  <a:noFill/>
                </a:ln>
                <a:solidFill>
                  <a:srgbClr val="660066"/>
                </a:solidFill>
                <a:effectLst/>
                <a:latin typeface="Courier New" pitchFamily="49" charset="0"/>
                <a:cs typeface="Courier New" pitchFamily="49" charset="0"/>
              </a:rPr>
              <a:t>LocalBinder</a:t>
            </a:r>
            <a:r>
              <a:rPr kumimoji="0" lang="en-US" sz="1400" b="1" i="0" u="none" strike="noStrike" cap="none" normalizeH="0" baseline="0" dirty="0">
                <a:ln>
                  <a:noFill/>
                </a:ln>
                <a:solidFill>
                  <a:srgbClr val="000000"/>
                </a:solidFill>
                <a:effectLst/>
                <a:latin typeface="Courier New" pitchFamily="49" charset="0"/>
                <a:cs typeface="Courier New" pitchFamily="49" charset="0"/>
              </a:rPr>
              <a:t> binder </a:t>
            </a:r>
            <a:r>
              <a:rPr kumimoji="0" lang="en-US" sz="1400" b="1" i="0" u="none" strike="noStrike" cap="none" normalizeH="0" baseline="0" dirty="0">
                <a:ln>
                  <a:noFill/>
                </a:ln>
                <a:solidFill>
                  <a:srgbClr val="666600"/>
                </a:solidFill>
                <a:effectLst/>
                <a:latin typeface="Courier New" pitchFamily="49" charset="0"/>
                <a:cs typeface="Courier New" pitchFamily="49" charset="0"/>
              </a:rPr>
              <a:t>=</a:t>
            </a:r>
            <a:r>
              <a:rPr kumimoji="0" lang="en-US" sz="1400" b="1" i="0" u="none" strike="noStrike" cap="none" normalizeH="0" baseline="0" dirty="0">
                <a:ln>
                  <a:noFill/>
                </a:ln>
                <a:solidFill>
                  <a:srgbClr val="000000"/>
                </a:solidFill>
                <a:effectLst/>
                <a:latin typeface="Courier New" pitchFamily="49" charset="0"/>
                <a:cs typeface="Courier New" pitchFamily="49" charset="0"/>
              </a:rPr>
              <a:t> </a:t>
            </a:r>
            <a:r>
              <a:rPr kumimoji="0" lang="en-US" sz="1400" b="1" i="0" u="none" strike="noStrike" cap="none" normalizeH="0" baseline="0" dirty="0">
                <a:ln>
                  <a:noFill/>
                </a:ln>
                <a:solidFill>
                  <a:srgbClr val="666600"/>
                </a:solidFill>
                <a:effectLst/>
                <a:latin typeface="Courier New" pitchFamily="49" charset="0"/>
                <a:cs typeface="Courier New" pitchFamily="49" charset="0"/>
              </a:rPr>
              <a:t>(</a:t>
            </a:r>
            <a:r>
              <a:rPr kumimoji="0" lang="en-US" sz="1400" b="1" i="0" u="none" strike="noStrike" cap="none" normalizeH="0" baseline="0" dirty="0" err="1">
                <a:ln>
                  <a:noFill/>
                </a:ln>
                <a:solidFill>
                  <a:srgbClr val="660066"/>
                </a:solidFill>
                <a:effectLst/>
                <a:latin typeface="Courier New" pitchFamily="49" charset="0"/>
                <a:cs typeface="Courier New" pitchFamily="49" charset="0"/>
              </a:rPr>
              <a:t>LocalBinder</a:t>
            </a:r>
            <a:r>
              <a:rPr kumimoji="0" lang="en-US" sz="1400" b="1" i="0" u="none" strike="noStrike" cap="none" normalizeH="0" baseline="0" dirty="0">
                <a:ln>
                  <a:noFill/>
                </a:ln>
                <a:solidFill>
                  <a:srgbClr val="666600"/>
                </a:solidFill>
                <a:effectLst/>
                <a:latin typeface="Courier New" pitchFamily="49" charset="0"/>
                <a:cs typeface="Courier New" pitchFamily="49" charset="0"/>
              </a:rPr>
              <a:t>)</a:t>
            </a:r>
            <a:r>
              <a:rPr kumimoji="0" lang="en-US" sz="1400" b="1" i="0" u="none" strike="noStrike" cap="none" normalizeH="0" baseline="0" dirty="0">
                <a:ln>
                  <a:noFill/>
                </a:ln>
                <a:solidFill>
                  <a:srgbClr val="000000"/>
                </a:solidFill>
                <a:effectLst/>
                <a:latin typeface="Courier New" pitchFamily="49" charset="0"/>
                <a:cs typeface="Courier New" pitchFamily="49" charset="0"/>
              </a:rPr>
              <a:t> service</a:t>
            </a:r>
            <a:r>
              <a:rPr kumimoji="0" lang="en-US" sz="1400" b="1" i="0" u="none" strike="noStrike" cap="none" normalizeH="0" baseline="0" dirty="0">
                <a:ln>
                  <a:noFill/>
                </a:ln>
                <a:solidFill>
                  <a:srgbClr val="666600"/>
                </a:solidFill>
                <a:effectLst/>
                <a:latin typeface="Courier New" pitchFamily="49" charset="0"/>
                <a:cs typeface="Courier New" pitchFamily="49" charset="0"/>
              </a:rPr>
              <a:t>;</a:t>
            </a:r>
            <a:br>
              <a:rPr kumimoji="0" lang="en-US" sz="1400" b="1" i="0" u="none" strike="noStrike" cap="none" normalizeH="0" baseline="0" dirty="0">
                <a:ln>
                  <a:noFill/>
                </a:ln>
                <a:solidFill>
                  <a:srgbClr val="000000"/>
                </a:solidFill>
                <a:effectLst/>
                <a:latin typeface="Courier New" pitchFamily="49" charset="0"/>
                <a:cs typeface="Courier New" pitchFamily="49" charset="0"/>
              </a:rPr>
            </a:br>
            <a:r>
              <a:rPr kumimoji="0" lang="en-US" sz="1400" b="1" i="0" u="none" strike="noStrike" cap="none" normalizeH="0" baseline="0" dirty="0">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a:ln>
                  <a:noFill/>
                </a:ln>
                <a:solidFill>
                  <a:srgbClr val="000000"/>
                </a:solidFill>
                <a:effectLst/>
                <a:latin typeface="Courier New" pitchFamily="49" charset="0"/>
                <a:cs typeface="Courier New" pitchFamily="49" charset="0"/>
              </a:rPr>
              <a:t>mService</a:t>
            </a:r>
            <a:r>
              <a:rPr kumimoji="0" lang="en-US" sz="1400" b="1" i="0" u="none" strike="noStrike" cap="none" normalizeH="0" baseline="0" dirty="0">
                <a:ln>
                  <a:noFill/>
                </a:ln>
                <a:solidFill>
                  <a:srgbClr val="000000"/>
                </a:solidFill>
                <a:effectLst/>
                <a:latin typeface="Courier New" pitchFamily="49" charset="0"/>
                <a:cs typeface="Courier New" pitchFamily="49" charset="0"/>
              </a:rPr>
              <a:t> </a:t>
            </a:r>
            <a:r>
              <a:rPr kumimoji="0" lang="en-US" sz="1400" b="1" i="0" u="none" strike="noStrike" cap="none" normalizeH="0" baseline="0" dirty="0">
                <a:ln>
                  <a:noFill/>
                </a:ln>
                <a:solidFill>
                  <a:srgbClr val="666600"/>
                </a:solidFill>
                <a:effectLst/>
                <a:latin typeface="Courier New" pitchFamily="49" charset="0"/>
                <a:cs typeface="Courier New" pitchFamily="49" charset="0"/>
              </a:rPr>
              <a:t>=</a:t>
            </a:r>
            <a:r>
              <a:rPr kumimoji="0" lang="en-US" sz="1400" b="1" i="0" u="none" strike="noStrike" cap="none" normalizeH="0" baseline="0" dirty="0">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a:ln>
                  <a:noFill/>
                </a:ln>
                <a:solidFill>
                  <a:srgbClr val="000000"/>
                </a:solidFill>
                <a:effectLst/>
                <a:latin typeface="Courier New" pitchFamily="49" charset="0"/>
                <a:cs typeface="Courier New" pitchFamily="49" charset="0"/>
              </a:rPr>
              <a:t>binder</a:t>
            </a:r>
            <a:r>
              <a:rPr kumimoji="0" lang="en-US" sz="1400" b="1" i="0" u="none" strike="noStrike" cap="none" normalizeH="0" baseline="0" dirty="0" err="1">
                <a:ln>
                  <a:noFill/>
                </a:ln>
                <a:solidFill>
                  <a:srgbClr val="666600"/>
                </a:solidFill>
                <a:effectLst/>
                <a:latin typeface="Courier New" pitchFamily="49" charset="0"/>
                <a:cs typeface="Courier New" pitchFamily="49" charset="0"/>
              </a:rPr>
              <a:t>.</a:t>
            </a:r>
            <a:r>
              <a:rPr kumimoji="0" lang="en-US" sz="1400" b="1" i="0" u="none" strike="noStrike" cap="none" normalizeH="0" baseline="0" dirty="0" err="1">
                <a:ln>
                  <a:noFill/>
                </a:ln>
                <a:solidFill>
                  <a:srgbClr val="000000"/>
                </a:solidFill>
                <a:effectLst/>
                <a:latin typeface="Courier New" pitchFamily="49" charset="0"/>
                <a:cs typeface="Courier New" pitchFamily="49" charset="0"/>
              </a:rPr>
              <a:t>getService</a:t>
            </a:r>
            <a:r>
              <a:rPr kumimoji="0" lang="en-US" sz="1400" b="1"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6666"/>
                </a:solidFill>
                <a:effectLst/>
                <a:latin typeface="Courier New" pitchFamily="49" charset="0"/>
                <a:cs typeface="Courier New" pitchFamily="49" charset="0"/>
              </a:rPr>
              <a:t>@Override</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void</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onServiceDisconnected</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a:ln>
                  <a:noFill/>
                </a:ln>
                <a:solidFill>
                  <a:srgbClr val="660066"/>
                </a:solidFill>
                <a:effectLst/>
                <a:latin typeface="Courier New" pitchFamily="49" charset="0"/>
                <a:cs typeface="Courier New" pitchFamily="49" charset="0"/>
              </a:rPr>
              <a:t>ComponentName</a:t>
            </a:r>
            <a:r>
              <a:rPr kumimoji="0" lang="en-US" sz="1400" b="0" i="0" u="none" strike="noStrike" cap="none" normalizeH="0" baseline="0" dirty="0">
                <a:ln>
                  <a:noFill/>
                </a:ln>
                <a:solidFill>
                  <a:srgbClr val="000000"/>
                </a:solidFill>
                <a:effectLst/>
                <a:latin typeface="Courier New" pitchFamily="49" charset="0"/>
                <a:cs typeface="Courier New" pitchFamily="49" charset="0"/>
              </a:rPr>
              <a:t> arg0</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lang="en-US" sz="1400" b="1" dirty="0" err="1">
                <a:solidFill>
                  <a:srgbClr val="000000"/>
                </a:solidFill>
                <a:latin typeface="Courier New" pitchFamily="49" charset="0"/>
                <a:cs typeface="Courier New" pitchFamily="49" charset="0"/>
              </a:rPr>
              <a:t>mService</a:t>
            </a:r>
            <a:r>
              <a:rPr lang="en-US" sz="1400" b="1" dirty="0">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null</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chemeClr val="tx1"/>
                </a:solidFill>
                <a:effectLst/>
                <a:latin typeface="Arial" pitchFamily="34" charset="0"/>
                <a:cs typeface="Arial" pitchFamily="34" charset="0"/>
              </a:rPr>
              <a:t> </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8194" name="Title 6"/>
          <p:cNvSpPr>
            <a:spLocks noGrp="1"/>
          </p:cNvSpPr>
          <p:nvPr>
            <p:ph type="title"/>
          </p:nvPr>
        </p:nvSpPr>
        <p:spPr/>
        <p:txBody>
          <a:bodyPr/>
          <a:lstStyle/>
          <a:p>
            <a:r>
              <a:rPr lang="ru-RU" dirty="0"/>
              <a:t>В предыдущих лекциях...</a:t>
            </a:r>
            <a:endParaRPr lang="en-US" dirty="0"/>
          </a:p>
        </p:txBody>
      </p:sp>
      <p:sp>
        <p:nvSpPr>
          <p:cNvPr id="4" name="Date Placeholder 3"/>
          <p:cNvSpPr>
            <a:spLocks noGrp="1"/>
          </p:cNvSpPr>
          <p:nvPr>
            <p:ph type="dt" sz="quarter" idx="10"/>
          </p:nvPr>
        </p:nvSpPr>
        <p:spPr/>
        <p:txBody>
          <a:bodyPr/>
          <a:lstStyle/>
          <a:p>
            <a:pPr>
              <a:defRPr/>
            </a:pPr>
            <a:r>
              <a:rPr lang="en-US">
                <a:solidFill>
                  <a:prstClr val="black">
                    <a:tint val="75000"/>
                  </a:prstClr>
                </a:solidFill>
              </a:rPr>
              <a:t>21.04.2016</a:t>
            </a: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9928BE17-4F82-4870-8BB6-0DCBD39DB5C2}" type="slidenum">
              <a:rPr lang="en-US" smtClean="0">
                <a:solidFill>
                  <a:prstClr val="black">
                    <a:tint val="75000"/>
                  </a:prstClr>
                </a:solidFill>
              </a:rPr>
              <a:pPr>
                <a:defRPr/>
              </a:pPr>
              <a:t>6</a:t>
            </a:fld>
            <a:endParaRPr lang="en-US">
              <a:solidFill>
                <a:prstClr val="black">
                  <a:tint val="75000"/>
                </a:prstClr>
              </a:solidFill>
            </a:endParaRPr>
          </a:p>
        </p:txBody>
      </p:sp>
      <p:pic>
        <p:nvPicPr>
          <p:cNvPr id="8198" name="Picture 2"/>
          <p:cNvPicPr>
            <a:picLocks noGrp="1" noChangeAspect="1" noChangeArrowheads="1"/>
          </p:cNvPicPr>
          <p:nvPr>
            <p:ph idx="1"/>
          </p:nvPr>
        </p:nvPicPr>
        <p:blipFill>
          <a:blip r:embed="rId2" cstate="print"/>
          <a:srcRect/>
          <a:stretch>
            <a:fillRect/>
          </a:stretch>
        </p:blipFill>
        <p:spPr>
          <a:xfrm>
            <a:off x="2055813" y="1600200"/>
            <a:ext cx="5032375" cy="4525963"/>
          </a:xfr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Messenger</a:t>
            </a:r>
            <a:br>
              <a:rPr lang="ru-RU" dirty="0"/>
            </a:br>
            <a:r>
              <a:rPr lang="ru-RU" dirty="0"/>
              <a:t>(сервис)</a:t>
            </a:r>
            <a:endParaRPr lang="en-US" dirty="0"/>
          </a:p>
        </p:txBody>
      </p:sp>
      <p:sp>
        <p:nvSpPr>
          <p:cNvPr id="3" name="Content Placeholder 2"/>
          <p:cNvSpPr>
            <a:spLocks noGrp="1"/>
          </p:cNvSpPr>
          <p:nvPr>
            <p:ph idx="1"/>
          </p:nvPr>
        </p:nvSpPr>
        <p:spPr/>
        <p:txBody>
          <a:bodyPr/>
          <a:lstStyle/>
          <a:p>
            <a:r>
              <a:rPr lang="ru-RU" dirty="0"/>
              <a:t>Сервис, ориентированный на обработку сообщений</a:t>
            </a:r>
            <a:endParaRPr lang="en-US" dirty="0"/>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61</a:t>
            </a:fld>
            <a:endParaRPr lang="en-US"/>
          </a:p>
        </p:txBody>
      </p:sp>
      <p:sp>
        <p:nvSpPr>
          <p:cNvPr id="73729" name="Rectangle 1"/>
          <p:cNvSpPr>
            <a:spLocks noChangeArrowheads="1"/>
          </p:cNvSpPr>
          <p:nvPr/>
        </p:nvSpPr>
        <p:spPr bwMode="auto">
          <a:xfrm>
            <a:off x="35496" y="116632"/>
            <a:ext cx="9018494" cy="6623558"/>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0088"/>
                </a:solidFill>
                <a:effectLst/>
                <a:latin typeface="Courier New" pitchFamily="49" charset="0"/>
                <a:cs typeface="Courier New" pitchFamily="49" charset="0"/>
              </a:rPr>
              <a:t>class</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660066"/>
                </a:solidFill>
                <a:effectLst/>
                <a:latin typeface="Courier New" pitchFamily="49" charset="0"/>
                <a:cs typeface="Courier New" pitchFamily="49" charset="0"/>
              </a:rPr>
              <a:t>MessengerService</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0088"/>
                </a:solidFill>
                <a:effectLst/>
                <a:latin typeface="Courier New" pitchFamily="49" charset="0"/>
                <a:cs typeface="Courier New" pitchFamily="49" charset="0"/>
              </a:rPr>
              <a:t>extends</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660066"/>
                </a:solidFill>
                <a:effectLst/>
                <a:latin typeface="Courier New" pitchFamily="49" charset="0"/>
                <a:cs typeface="Courier New" pitchFamily="49" charset="0"/>
              </a:rPr>
              <a:t>Service</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6600"/>
                </a:solidFill>
                <a:effectLst/>
                <a:latin typeface="Courier New" pitchFamily="49" charset="0"/>
                <a:cs typeface="Courier New" pitchFamily="49" charset="0"/>
              </a:rPr>
              <a:t>/** Command to the service to display a message */</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0088"/>
                </a:solidFill>
                <a:effectLst/>
                <a:latin typeface="Courier New" pitchFamily="49" charset="0"/>
                <a:cs typeface="Courier New" pitchFamily="49" charset="0"/>
              </a:rPr>
              <a:t>static</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0088"/>
                </a:solidFill>
                <a:effectLst/>
                <a:latin typeface="Courier New" pitchFamily="49" charset="0"/>
                <a:cs typeface="Courier New" pitchFamily="49" charset="0"/>
              </a:rPr>
              <a:t>final</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000088"/>
                </a:solidFill>
                <a:effectLst/>
                <a:latin typeface="Courier New" pitchFamily="49" charset="0"/>
                <a:cs typeface="Courier New" pitchFamily="49" charset="0"/>
              </a:rPr>
              <a:t>int</a:t>
            </a:r>
            <a:r>
              <a:rPr kumimoji="0" lang="en-US" sz="1200" b="0" i="0" u="none" strike="noStrike" cap="none" normalizeH="0" baseline="0" dirty="0">
                <a:ln>
                  <a:noFill/>
                </a:ln>
                <a:solidFill>
                  <a:srgbClr val="000000"/>
                </a:solidFill>
                <a:effectLst/>
                <a:latin typeface="Courier New" pitchFamily="49" charset="0"/>
                <a:cs typeface="Courier New" pitchFamily="49" charset="0"/>
              </a:rPr>
              <a:t> MSG_SAY_HELLO </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6666"/>
                </a:solidFill>
                <a:effectLst/>
                <a:latin typeface="Courier New" pitchFamily="49" charset="0"/>
                <a:cs typeface="Courier New" pitchFamily="49" charset="0"/>
              </a:rPr>
              <a:t>1</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6600"/>
                </a:solidFill>
                <a:effectLst/>
                <a:latin typeface="Courier New" pitchFamily="49" charset="0"/>
                <a:cs typeface="Courier New" pitchFamily="49" charset="0"/>
              </a:rPr>
              <a:t>/**</a:t>
            </a:r>
            <a:br>
              <a:rPr kumimoji="0" lang="en-US" sz="1200" b="0" i="0" u="none" strike="noStrike" cap="none" normalizeH="0" baseline="0" dirty="0">
                <a:ln>
                  <a:noFill/>
                </a:ln>
                <a:solidFill>
                  <a:srgbClr val="006600"/>
                </a:solidFill>
                <a:effectLst/>
                <a:latin typeface="Courier New" pitchFamily="49" charset="0"/>
                <a:cs typeface="Courier New" pitchFamily="49" charset="0"/>
              </a:rPr>
            </a:br>
            <a:r>
              <a:rPr kumimoji="0" lang="en-US" sz="1200" b="0" i="0" u="none" strike="noStrike" cap="none" normalizeH="0" baseline="0" dirty="0">
                <a:ln>
                  <a:noFill/>
                </a:ln>
                <a:solidFill>
                  <a:srgbClr val="006600"/>
                </a:solidFill>
                <a:effectLst/>
                <a:latin typeface="Courier New" pitchFamily="49" charset="0"/>
                <a:cs typeface="Courier New" pitchFamily="49" charset="0"/>
              </a:rPr>
              <a:t>     * Handler of incoming messages from clients.</a:t>
            </a:r>
            <a:br>
              <a:rPr kumimoji="0" lang="en-US" sz="1200" b="0" i="0" u="none" strike="noStrike" cap="none" normalizeH="0" baseline="0" dirty="0">
                <a:ln>
                  <a:noFill/>
                </a:ln>
                <a:solidFill>
                  <a:srgbClr val="006600"/>
                </a:solidFill>
                <a:effectLst/>
                <a:latin typeface="Courier New" pitchFamily="49" charset="0"/>
                <a:cs typeface="Courier New" pitchFamily="49" charset="0"/>
              </a:rPr>
            </a:br>
            <a:r>
              <a:rPr kumimoji="0" lang="en-US" sz="1200" b="0" i="0" u="none" strike="noStrike" cap="none" normalizeH="0" baseline="0" dirty="0">
                <a:ln>
                  <a:noFill/>
                </a:ln>
                <a:solidFill>
                  <a:srgbClr val="006600"/>
                </a:solidFill>
                <a:effectLst/>
                <a:latin typeface="Courier New" pitchFamily="49" charset="0"/>
                <a:cs typeface="Courier New" pitchFamily="49" charset="0"/>
              </a:rPr>
              <a:t>     */</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0088"/>
                </a:solidFill>
                <a:effectLst/>
                <a:latin typeface="Courier New" pitchFamily="49" charset="0"/>
                <a:cs typeface="Courier New" pitchFamily="49" charset="0"/>
              </a:rPr>
              <a:t>class</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660066"/>
                </a:solidFill>
                <a:effectLst/>
                <a:latin typeface="Courier New" pitchFamily="49" charset="0"/>
                <a:cs typeface="Courier New" pitchFamily="49" charset="0"/>
              </a:rPr>
              <a:t>IncomingHandler</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0088"/>
                </a:solidFill>
                <a:effectLst/>
                <a:latin typeface="Courier New" pitchFamily="49" charset="0"/>
                <a:cs typeface="Courier New" pitchFamily="49" charset="0"/>
              </a:rPr>
              <a:t>extends</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660066"/>
                </a:solidFill>
                <a:effectLst/>
                <a:latin typeface="Courier New" pitchFamily="49" charset="0"/>
                <a:cs typeface="Courier New" pitchFamily="49" charset="0"/>
              </a:rPr>
              <a:t>Handler</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6666"/>
                </a:solidFill>
                <a:effectLst/>
                <a:latin typeface="Courier New" pitchFamily="49" charset="0"/>
                <a:cs typeface="Courier New" pitchFamily="49" charset="0"/>
              </a:rPr>
              <a:t>@Override</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0088"/>
                </a:solidFill>
                <a:effectLst/>
                <a:latin typeface="Courier New" pitchFamily="49" charset="0"/>
                <a:cs typeface="Courier New" pitchFamily="49" charset="0"/>
              </a:rPr>
              <a:t>void</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handleMessage</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660066"/>
                </a:solidFill>
                <a:effectLst/>
                <a:latin typeface="Courier New" pitchFamily="49" charset="0"/>
                <a:cs typeface="Courier New" pitchFamily="49" charset="0"/>
              </a:rPr>
              <a:t>Message</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msg</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0088"/>
                </a:solidFill>
                <a:effectLst/>
                <a:latin typeface="Courier New" pitchFamily="49" charset="0"/>
                <a:cs typeface="Courier New" pitchFamily="49" charset="0"/>
              </a:rPr>
              <a:t>switch</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msg</a:t>
            </a:r>
            <a:r>
              <a:rPr kumimoji="0" lang="en-US" sz="12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what</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0088"/>
                </a:solidFill>
                <a:effectLst/>
                <a:latin typeface="Courier New" pitchFamily="49" charset="0"/>
                <a:cs typeface="Courier New" pitchFamily="49" charset="0"/>
              </a:rPr>
              <a:t>case</a:t>
            </a:r>
            <a:r>
              <a:rPr kumimoji="0" lang="en-US" sz="1200" b="0" i="0" u="none" strike="noStrike" cap="none" normalizeH="0" baseline="0" dirty="0">
                <a:ln>
                  <a:noFill/>
                </a:ln>
                <a:solidFill>
                  <a:srgbClr val="000000"/>
                </a:solidFill>
                <a:effectLst/>
                <a:latin typeface="Courier New" pitchFamily="49" charset="0"/>
                <a:cs typeface="Courier New" pitchFamily="49" charset="0"/>
              </a:rPr>
              <a:t> MSG_SAY_HELLO</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660066"/>
                </a:solidFill>
                <a:effectLst/>
                <a:latin typeface="Courier New" pitchFamily="49" charset="0"/>
                <a:cs typeface="Courier New" pitchFamily="49" charset="0"/>
              </a:rPr>
              <a:t>Toast</a:t>
            </a:r>
            <a:r>
              <a:rPr kumimoji="0" lang="en-US" sz="12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makeText</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getApplicationContext</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880000"/>
                </a:solidFill>
                <a:effectLst/>
                <a:latin typeface="Courier New" pitchFamily="49" charset="0"/>
                <a:cs typeface="Courier New" pitchFamily="49" charset="0"/>
              </a:rPr>
              <a:t>"hello!"</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660066"/>
                </a:solidFill>
                <a:effectLst/>
                <a:latin typeface="Courier New" pitchFamily="49" charset="0"/>
                <a:cs typeface="Courier New" pitchFamily="49" charset="0"/>
              </a:rPr>
              <a:t>Toast</a:t>
            </a:r>
            <a:r>
              <a:rPr kumimoji="0" lang="en-US" sz="12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LENGTH_SHORT</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000000"/>
                </a:solidFill>
                <a:effectLst/>
                <a:latin typeface="Courier New" pitchFamily="49" charset="0"/>
                <a:cs typeface="Courier New" pitchFamily="49" charset="0"/>
              </a:rPr>
              <a:t>show</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0088"/>
                </a:solidFill>
                <a:effectLst/>
                <a:latin typeface="Courier New" pitchFamily="49" charset="0"/>
                <a:cs typeface="Courier New" pitchFamily="49" charset="0"/>
              </a:rPr>
              <a:t>break</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0088"/>
                </a:solidFill>
                <a:effectLst/>
                <a:latin typeface="Courier New" pitchFamily="49" charset="0"/>
                <a:cs typeface="Courier New" pitchFamily="49" charset="0"/>
              </a:rPr>
              <a:t>default</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000088"/>
                </a:solidFill>
                <a:effectLst/>
                <a:latin typeface="Courier New" pitchFamily="49" charset="0"/>
                <a:cs typeface="Courier New" pitchFamily="49" charset="0"/>
              </a:rPr>
              <a:t>super</a:t>
            </a:r>
            <a:r>
              <a:rPr kumimoji="0" lang="en-US" sz="12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handleMessage</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msg</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6600"/>
                </a:solidFill>
                <a:effectLst/>
                <a:latin typeface="Courier New" pitchFamily="49" charset="0"/>
                <a:cs typeface="Courier New" pitchFamily="49" charset="0"/>
              </a:rPr>
              <a:t>/**</a:t>
            </a:r>
            <a:br>
              <a:rPr kumimoji="0" lang="en-US" sz="1200" b="0" i="0" u="none" strike="noStrike" cap="none" normalizeH="0" baseline="0" dirty="0">
                <a:ln>
                  <a:noFill/>
                </a:ln>
                <a:solidFill>
                  <a:srgbClr val="006600"/>
                </a:solidFill>
                <a:effectLst/>
                <a:latin typeface="Courier New" pitchFamily="49" charset="0"/>
                <a:cs typeface="Courier New" pitchFamily="49" charset="0"/>
              </a:rPr>
            </a:br>
            <a:r>
              <a:rPr kumimoji="0" lang="en-US" sz="1200" b="0" i="0" u="none" strike="noStrike" cap="none" normalizeH="0" baseline="0" dirty="0">
                <a:ln>
                  <a:noFill/>
                </a:ln>
                <a:solidFill>
                  <a:srgbClr val="006600"/>
                </a:solidFill>
                <a:effectLst/>
                <a:latin typeface="Courier New" pitchFamily="49" charset="0"/>
                <a:cs typeface="Courier New" pitchFamily="49" charset="0"/>
              </a:rPr>
              <a:t>     * Target we publish for clients to send messages to </a:t>
            </a:r>
            <a:r>
              <a:rPr kumimoji="0" lang="en-US" sz="1200" b="0" i="0" u="none" strike="noStrike" cap="none" normalizeH="0" baseline="0" dirty="0" err="1">
                <a:ln>
                  <a:noFill/>
                </a:ln>
                <a:solidFill>
                  <a:srgbClr val="006600"/>
                </a:solidFill>
                <a:effectLst/>
                <a:latin typeface="Courier New" pitchFamily="49" charset="0"/>
                <a:cs typeface="Courier New" pitchFamily="49" charset="0"/>
              </a:rPr>
              <a:t>IncomingHandler</a:t>
            </a:r>
            <a:r>
              <a:rPr kumimoji="0" lang="en-US" sz="1200" b="0" i="0" u="none" strike="noStrike" cap="none" normalizeH="0" baseline="0" dirty="0">
                <a:ln>
                  <a:noFill/>
                </a:ln>
                <a:solidFill>
                  <a:srgbClr val="006600"/>
                </a:solidFill>
                <a:effectLst/>
                <a:latin typeface="Courier New" pitchFamily="49" charset="0"/>
                <a:cs typeface="Courier New" pitchFamily="49" charset="0"/>
              </a:rPr>
              <a:t>.</a:t>
            </a:r>
            <a:br>
              <a:rPr kumimoji="0" lang="en-US" sz="1200" b="0" i="0" u="none" strike="noStrike" cap="none" normalizeH="0" baseline="0" dirty="0">
                <a:ln>
                  <a:noFill/>
                </a:ln>
                <a:solidFill>
                  <a:srgbClr val="006600"/>
                </a:solidFill>
                <a:effectLst/>
                <a:latin typeface="Courier New" pitchFamily="49" charset="0"/>
                <a:cs typeface="Courier New" pitchFamily="49" charset="0"/>
              </a:rPr>
            </a:br>
            <a:r>
              <a:rPr kumimoji="0" lang="en-US" sz="1200" b="0" i="0" u="none" strike="noStrike" cap="none" normalizeH="0" baseline="0" dirty="0">
                <a:ln>
                  <a:noFill/>
                </a:ln>
                <a:solidFill>
                  <a:srgbClr val="006600"/>
                </a:solidFill>
                <a:effectLst/>
                <a:latin typeface="Courier New" pitchFamily="49" charset="0"/>
                <a:cs typeface="Courier New" pitchFamily="49" charset="0"/>
              </a:rPr>
              <a:t>     */</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1" i="0" u="none" strike="noStrike" cap="none" normalizeH="0" baseline="0" dirty="0">
                <a:ln>
                  <a:noFill/>
                </a:ln>
                <a:solidFill>
                  <a:srgbClr val="000088"/>
                </a:solidFill>
                <a:effectLst/>
                <a:latin typeface="Courier New" pitchFamily="49" charset="0"/>
                <a:cs typeface="Courier New" pitchFamily="49" charset="0"/>
              </a:rPr>
              <a:t>final</a:t>
            </a:r>
            <a:r>
              <a:rPr kumimoji="0" lang="en-US" sz="1200" b="1" i="0" u="none" strike="noStrike" cap="none" normalizeH="0" baseline="0" dirty="0">
                <a:ln>
                  <a:noFill/>
                </a:ln>
                <a:solidFill>
                  <a:srgbClr val="000000"/>
                </a:solidFill>
                <a:effectLst/>
                <a:latin typeface="Courier New" pitchFamily="49" charset="0"/>
                <a:cs typeface="Courier New" pitchFamily="49" charset="0"/>
              </a:rPr>
              <a:t> </a:t>
            </a:r>
            <a:r>
              <a:rPr kumimoji="0" lang="en-US" sz="1200" b="1" i="0" u="none" strike="noStrike" cap="none" normalizeH="0" baseline="0" dirty="0">
                <a:ln>
                  <a:noFill/>
                </a:ln>
                <a:solidFill>
                  <a:srgbClr val="660066"/>
                </a:solidFill>
                <a:effectLst/>
                <a:latin typeface="Courier New" pitchFamily="49" charset="0"/>
                <a:cs typeface="Courier New" pitchFamily="49" charset="0"/>
              </a:rPr>
              <a:t>Messenger</a:t>
            </a:r>
            <a:r>
              <a:rPr kumimoji="0" lang="en-US" sz="1200" b="1" i="0" u="none" strike="noStrike" cap="none" normalizeH="0" baseline="0" dirty="0">
                <a:ln>
                  <a:noFill/>
                </a:ln>
                <a:solidFill>
                  <a:srgbClr val="000000"/>
                </a:solidFill>
                <a:effectLst/>
                <a:latin typeface="Courier New" pitchFamily="49" charset="0"/>
                <a:cs typeface="Courier New" pitchFamily="49" charset="0"/>
              </a:rPr>
              <a:t> </a:t>
            </a:r>
            <a:r>
              <a:rPr kumimoji="0" lang="en-US" sz="1200" b="1" i="0" u="none" strike="noStrike" cap="none" normalizeH="0" baseline="0" dirty="0" err="1">
                <a:ln>
                  <a:noFill/>
                </a:ln>
                <a:solidFill>
                  <a:srgbClr val="000000"/>
                </a:solidFill>
                <a:effectLst/>
                <a:latin typeface="Courier New" pitchFamily="49" charset="0"/>
                <a:cs typeface="Courier New" pitchFamily="49" charset="0"/>
              </a:rPr>
              <a:t>mMessenger</a:t>
            </a:r>
            <a:r>
              <a:rPr kumimoji="0" lang="en-US" sz="1200" b="1" i="0" u="none" strike="noStrike" cap="none" normalizeH="0" baseline="0" dirty="0">
                <a:ln>
                  <a:noFill/>
                </a:ln>
                <a:solidFill>
                  <a:srgbClr val="000000"/>
                </a:solidFill>
                <a:effectLst/>
                <a:latin typeface="Courier New" pitchFamily="49" charset="0"/>
                <a:cs typeface="Courier New" pitchFamily="49" charset="0"/>
              </a:rPr>
              <a:t> </a:t>
            </a:r>
            <a:r>
              <a:rPr kumimoji="0" lang="en-US" sz="1200" b="1" i="0" u="none" strike="noStrike" cap="none" normalizeH="0" baseline="0" dirty="0">
                <a:ln>
                  <a:noFill/>
                </a:ln>
                <a:solidFill>
                  <a:srgbClr val="666600"/>
                </a:solidFill>
                <a:effectLst/>
                <a:latin typeface="Courier New" pitchFamily="49" charset="0"/>
                <a:cs typeface="Courier New" pitchFamily="49" charset="0"/>
              </a:rPr>
              <a:t>=</a:t>
            </a:r>
            <a:r>
              <a:rPr kumimoji="0" lang="en-US" sz="1200" b="1" i="0" u="none" strike="noStrike" cap="none" normalizeH="0" baseline="0" dirty="0">
                <a:ln>
                  <a:noFill/>
                </a:ln>
                <a:solidFill>
                  <a:srgbClr val="000000"/>
                </a:solidFill>
                <a:effectLst/>
                <a:latin typeface="Courier New" pitchFamily="49" charset="0"/>
                <a:cs typeface="Courier New" pitchFamily="49" charset="0"/>
              </a:rPr>
              <a:t> </a:t>
            </a:r>
            <a:r>
              <a:rPr kumimoji="0" lang="en-US" sz="1200" b="1" i="0" u="none" strike="noStrike" cap="none" normalizeH="0" baseline="0" dirty="0">
                <a:ln>
                  <a:noFill/>
                </a:ln>
                <a:solidFill>
                  <a:srgbClr val="000088"/>
                </a:solidFill>
                <a:effectLst/>
                <a:latin typeface="Courier New" pitchFamily="49" charset="0"/>
                <a:cs typeface="Courier New" pitchFamily="49" charset="0"/>
              </a:rPr>
              <a:t>new</a:t>
            </a:r>
            <a:r>
              <a:rPr kumimoji="0" lang="en-US" sz="1200" b="1" i="0" u="none" strike="noStrike" cap="none" normalizeH="0" baseline="0" dirty="0">
                <a:ln>
                  <a:noFill/>
                </a:ln>
                <a:solidFill>
                  <a:srgbClr val="000000"/>
                </a:solidFill>
                <a:effectLst/>
                <a:latin typeface="Courier New" pitchFamily="49" charset="0"/>
                <a:cs typeface="Courier New" pitchFamily="49" charset="0"/>
              </a:rPr>
              <a:t> </a:t>
            </a:r>
            <a:r>
              <a:rPr kumimoji="0" lang="en-US" sz="1200" b="1" i="0" u="none" strike="noStrike" cap="none" normalizeH="0" baseline="0" dirty="0">
                <a:ln>
                  <a:noFill/>
                </a:ln>
                <a:solidFill>
                  <a:srgbClr val="660066"/>
                </a:solidFill>
                <a:effectLst/>
                <a:latin typeface="Courier New" pitchFamily="49" charset="0"/>
                <a:cs typeface="Courier New" pitchFamily="49" charset="0"/>
              </a:rPr>
              <a:t>Messenger</a:t>
            </a:r>
            <a:r>
              <a:rPr kumimoji="0" lang="en-US" sz="1200" b="1" i="0" u="none" strike="noStrike" cap="none" normalizeH="0" baseline="0" dirty="0">
                <a:ln>
                  <a:noFill/>
                </a:ln>
                <a:solidFill>
                  <a:srgbClr val="666600"/>
                </a:solidFill>
                <a:effectLst/>
                <a:latin typeface="Courier New" pitchFamily="49" charset="0"/>
                <a:cs typeface="Courier New" pitchFamily="49" charset="0"/>
              </a:rPr>
              <a:t>(</a:t>
            </a:r>
            <a:r>
              <a:rPr kumimoji="0" lang="en-US" sz="1200" b="1" i="0" u="none" strike="noStrike" cap="none" normalizeH="0" baseline="0" dirty="0">
                <a:ln>
                  <a:noFill/>
                </a:ln>
                <a:solidFill>
                  <a:srgbClr val="000088"/>
                </a:solidFill>
                <a:effectLst/>
                <a:latin typeface="Courier New" pitchFamily="49" charset="0"/>
                <a:cs typeface="Courier New" pitchFamily="49" charset="0"/>
              </a:rPr>
              <a:t>new</a:t>
            </a:r>
            <a:r>
              <a:rPr kumimoji="0" lang="en-US" sz="1200" b="1" i="0" u="none" strike="noStrike" cap="none" normalizeH="0" baseline="0" dirty="0">
                <a:ln>
                  <a:noFill/>
                </a:ln>
                <a:solidFill>
                  <a:srgbClr val="000000"/>
                </a:solidFill>
                <a:effectLst/>
                <a:latin typeface="Courier New" pitchFamily="49" charset="0"/>
                <a:cs typeface="Courier New" pitchFamily="49" charset="0"/>
              </a:rPr>
              <a:t> </a:t>
            </a:r>
            <a:r>
              <a:rPr kumimoji="0" lang="en-US" sz="1200" b="1" i="0" u="none" strike="noStrike" cap="none" normalizeH="0" baseline="0" dirty="0" err="1">
                <a:ln>
                  <a:noFill/>
                </a:ln>
                <a:solidFill>
                  <a:srgbClr val="660066"/>
                </a:solidFill>
                <a:effectLst/>
                <a:latin typeface="Courier New" pitchFamily="49" charset="0"/>
                <a:cs typeface="Courier New" pitchFamily="49" charset="0"/>
              </a:rPr>
              <a:t>IncomingHandler</a:t>
            </a:r>
            <a:r>
              <a:rPr kumimoji="0" lang="en-US" sz="1200" b="1" i="0" u="none" strike="noStrike" cap="none" normalizeH="0" baseline="0" dirty="0">
                <a:ln>
                  <a:noFill/>
                </a:ln>
                <a:solidFill>
                  <a:srgbClr val="666600"/>
                </a:solidFill>
                <a:effectLst/>
                <a:latin typeface="Courier New" pitchFamily="49" charset="0"/>
                <a:cs typeface="Courier New" pitchFamily="49" charset="0"/>
              </a:rPr>
              <a:t>());</a:t>
            </a:r>
            <a:br>
              <a:rPr kumimoji="0" lang="en-US" sz="1200" b="1" i="0" u="none" strike="noStrike" cap="none" normalizeH="0" baseline="0" dirty="0">
                <a:ln>
                  <a:noFill/>
                </a:ln>
                <a:solidFill>
                  <a:srgbClr val="000000"/>
                </a:solidFill>
                <a:effectLst/>
                <a:latin typeface="Courier New" pitchFamily="49" charset="0"/>
                <a:cs typeface="Courier New" pitchFamily="49" charset="0"/>
              </a:rPr>
            </a:b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6600"/>
                </a:solidFill>
                <a:effectLst/>
                <a:latin typeface="Courier New" pitchFamily="49" charset="0"/>
                <a:cs typeface="Courier New" pitchFamily="49" charset="0"/>
              </a:rPr>
              <a:t>/**</a:t>
            </a:r>
            <a:br>
              <a:rPr kumimoji="0" lang="en-US" sz="1200" b="0" i="0" u="none" strike="noStrike" cap="none" normalizeH="0" baseline="0" dirty="0">
                <a:ln>
                  <a:noFill/>
                </a:ln>
                <a:solidFill>
                  <a:srgbClr val="006600"/>
                </a:solidFill>
                <a:effectLst/>
                <a:latin typeface="Courier New" pitchFamily="49" charset="0"/>
                <a:cs typeface="Courier New" pitchFamily="49" charset="0"/>
              </a:rPr>
            </a:br>
            <a:r>
              <a:rPr kumimoji="0" lang="en-US" sz="1200" b="0" i="0" u="none" strike="noStrike" cap="none" normalizeH="0" baseline="0" dirty="0">
                <a:ln>
                  <a:noFill/>
                </a:ln>
                <a:solidFill>
                  <a:srgbClr val="006600"/>
                </a:solidFill>
                <a:effectLst/>
                <a:latin typeface="Courier New" pitchFamily="49" charset="0"/>
                <a:cs typeface="Courier New" pitchFamily="49" charset="0"/>
              </a:rPr>
              <a:t>     * When binding to the service, we return an interface to our messenger</a:t>
            </a:r>
            <a:br>
              <a:rPr kumimoji="0" lang="en-US" sz="1200" b="0" i="0" u="none" strike="noStrike" cap="none" normalizeH="0" baseline="0" dirty="0">
                <a:ln>
                  <a:noFill/>
                </a:ln>
                <a:solidFill>
                  <a:srgbClr val="006600"/>
                </a:solidFill>
                <a:effectLst/>
                <a:latin typeface="Courier New" pitchFamily="49" charset="0"/>
                <a:cs typeface="Courier New" pitchFamily="49" charset="0"/>
              </a:rPr>
            </a:br>
            <a:r>
              <a:rPr kumimoji="0" lang="en-US" sz="1200" b="0" i="0" u="none" strike="noStrike" cap="none" normalizeH="0" baseline="0" dirty="0">
                <a:ln>
                  <a:noFill/>
                </a:ln>
                <a:solidFill>
                  <a:srgbClr val="006600"/>
                </a:solidFill>
                <a:effectLst/>
                <a:latin typeface="Courier New" pitchFamily="49" charset="0"/>
                <a:cs typeface="Courier New" pitchFamily="49" charset="0"/>
              </a:rPr>
              <a:t>     * for sending messages to the service.</a:t>
            </a:r>
            <a:br>
              <a:rPr kumimoji="0" lang="en-US" sz="1200" b="0" i="0" u="none" strike="noStrike" cap="none" normalizeH="0" baseline="0" dirty="0">
                <a:ln>
                  <a:noFill/>
                </a:ln>
                <a:solidFill>
                  <a:srgbClr val="006600"/>
                </a:solidFill>
                <a:effectLst/>
                <a:latin typeface="Courier New" pitchFamily="49" charset="0"/>
                <a:cs typeface="Courier New" pitchFamily="49" charset="0"/>
              </a:rPr>
            </a:br>
            <a:r>
              <a:rPr kumimoji="0" lang="en-US" sz="1200" b="0" i="0" u="none" strike="noStrike" cap="none" normalizeH="0" baseline="0" dirty="0">
                <a:ln>
                  <a:noFill/>
                </a:ln>
                <a:solidFill>
                  <a:srgbClr val="006600"/>
                </a:solidFill>
                <a:effectLst/>
                <a:latin typeface="Courier New" pitchFamily="49" charset="0"/>
                <a:cs typeface="Courier New" pitchFamily="49" charset="0"/>
              </a:rPr>
              <a:t>     */</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6666"/>
                </a:solidFill>
                <a:effectLst/>
                <a:latin typeface="Courier New" pitchFamily="49" charset="0"/>
                <a:cs typeface="Courier New" pitchFamily="49" charset="0"/>
              </a:rPr>
              <a:t>@Override</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660066"/>
                </a:solidFill>
                <a:effectLst/>
                <a:latin typeface="Courier New" pitchFamily="49" charset="0"/>
                <a:cs typeface="Courier New" pitchFamily="49" charset="0"/>
              </a:rPr>
              <a:t>IBinder</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onBind</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660066"/>
                </a:solidFill>
                <a:effectLst/>
                <a:latin typeface="Courier New" pitchFamily="49" charset="0"/>
                <a:cs typeface="Courier New" pitchFamily="49" charset="0"/>
              </a:rPr>
              <a:t>Intent</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intent</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660066"/>
                </a:solidFill>
                <a:effectLst/>
                <a:latin typeface="Courier New" pitchFamily="49" charset="0"/>
                <a:cs typeface="Courier New" pitchFamily="49" charset="0"/>
              </a:rPr>
              <a:t>Toast</a:t>
            </a:r>
            <a:r>
              <a:rPr kumimoji="0" lang="en-US" sz="12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makeText</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getApplicationContext</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880000"/>
                </a:solidFill>
                <a:effectLst/>
                <a:latin typeface="Courier New" pitchFamily="49" charset="0"/>
                <a:cs typeface="Courier New" pitchFamily="49" charset="0"/>
              </a:rPr>
              <a:t>"binding"</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660066"/>
                </a:solidFill>
                <a:effectLst/>
                <a:latin typeface="Courier New" pitchFamily="49" charset="0"/>
                <a:cs typeface="Courier New" pitchFamily="49" charset="0"/>
              </a:rPr>
              <a:t>Toast</a:t>
            </a:r>
            <a:r>
              <a:rPr kumimoji="0" lang="en-US" sz="12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LENGTH_SHORT</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000000"/>
                </a:solidFill>
                <a:effectLst/>
                <a:latin typeface="Courier New" pitchFamily="49" charset="0"/>
                <a:cs typeface="Courier New" pitchFamily="49" charset="0"/>
              </a:rPr>
              <a:t>show</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1" i="0" u="none" strike="noStrike" cap="none" normalizeH="0" baseline="0" dirty="0">
                <a:ln>
                  <a:noFill/>
                </a:ln>
                <a:solidFill>
                  <a:srgbClr val="000000"/>
                </a:solidFill>
                <a:effectLst/>
                <a:latin typeface="Courier New" pitchFamily="49" charset="0"/>
                <a:cs typeface="Courier New" pitchFamily="49" charset="0"/>
              </a:rPr>
              <a:t>        </a:t>
            </a:r>
            <a:r>
              <a:rPr kumimoji="0" lang="en-US" sz="1200" b="1" i="0" u="none" strike="noStrike" cap="none" normalizeH="0" baseline="0" dirty="0">
                <a:ln>
                  <a:noFill/>
                </a:ln>
                <a:solidFill>
                  <a:srgbClr val="000088"/>
                </a:solidFill>
                <a:effectLst/>
                <a:latin typeface="Courier New" pitchFamily="49" charset="0"/>
                <a:cs typeface="Courier New" pitchFamily="49" charset="0"/>
              </a:rPr>
              <a:t>return</a:t>
            </a:r>
            <a:r>
              <a:rPr kumimoji="0" lang="en-US" sz="1200" b="1" i="0" u="none" strike="noStrike" cap="none" normalizeH="0" baseline="0" dirty="0">
                <a:ln>
                  <a:noFill/>
                </a:ln>
                <a:solidFill>
                  <a:srgbClr val="000000"/>
                </a:solidFill>
                <a:effectLst/>
                <a:latin typeface="Courier New" pitchFamily="49" charset="0"/>
                <a:cs typeface="Courier New" pitchFamily="49" charset="0"/>
              </a:rPr>
              <a:t> </a:t>
            </a:r>
            <a:r>
              <a:rPr kumimoji="0" lang="en-US" sz="1200" b="1" i="0" u="none" strike="noStrike" cap="none" normalizeH="0" baseline="0" dirty="0" err="1">
                <a:ln>
                  <a:noFill/>
                </a:ln>
                <a:solidFill>
                  <a:srgbClr val="000000"/>
                </a:solidFill>
                <a:effectLst/>
                <a:latin typeface="Courier New" pitchFamily="49" charset="0"/>
                <a:cs typeface="Courier New" pitchFamily="49" charset="0"/>
              </a:rPr>
              <a:t>mMessenger</a:t>
            </a:r>
            <a:r>
              <a:rPr kumimoji="0" lang="en-US" sz="1200" b="1" i="0" u="none" strike="noStrike" cap="none" normalizeH="0" baseline="0" dirty="0" err="1">
                <a:ln>
                  <a:noFill/>
                </a:ln>
                <a:solidFill>
                  <a:srgbClr val="666600"/>
                </a:solidFill>
                <a:effectLst/>
                <a:latin typeface="Courier New" pitchFamily="49" charset="0"/>
                <a:cs typeface="Courier New" pitchFamily="49" charset="0"/>
              </a:rPr>
              <a:t>.</a:t>
            </a:r>
            <a:r>
              <a:rPr kumimoji="0" lang="en-US" sz="1200" b="1" i="0" u="none" strike="noStrike" cap="none" normalizeH="0" baseline="0" dirty="0" err="1">
                <a:ln>
                  <a:noFill/>
                </a:ln>
                <a:solidFill>
                  <a:srgbClr val="000000"/>
                </a:solidFill>
                <a:effectLst/>
                <a:latin typeface="Courier New" pitchFamily="49" charset="0"/>
                <a:cs typeface="Courier New" pitchFamily="49" charset="0"/>
              </a:rPr>
              <a:t>getBinder</a:t>
            </a:r>
            <a:r>
              <a:rPr kumimoji="0" lang="en-US" sz="1200" b="1"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Messenger</a:t>
            </a:r>
            <a:br>
              <a:rPr lang="ru-RU" dirty="0"/>
            </a:br>
            <a:r>
              <a:rPr lang="ru-RU" dirty="0"/>
              <a:t>(клиент)</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63</a:t>
            </a:fld>
            <a:endParaRPr lang="en-US"/>
          </a:p>
        </p:txBody>
      </p:sp>
      <p:sp>
        <p:nvSpPr>
          <p:cNvPr id="74753" name="Rectangle 1"/>
          <p:cNvSpPr>
            <a:spLocks noChangeArrowheads="1"/>
          </p:cNvSpPr>
          <p:nvPr/>
        </p:nvSpPr>
        <p:spPr bwMode="auto">
          <a:xfrm>
            <a:off x="122196" y="189238"/>
            <a:ext cx="8914300" cy="6408114"/>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private</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660066"/>
                </a:solidFill>
                <a:effectLst/>
                <a:latin typeface="Courier New" pitchFamily="49" charset="0"/>
                <a:cs typeface="Courier New" pitchFamily="49" charset="0"/>
              </a:rPr>
              <a:t>ServiceConnection</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mConnection</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new</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660066"/>
                </a:solidFill>
                <a:effectLst/>
                <a:latin typeface="Courier New" pitchFamily="49" charset="0"/>
                <a:cs typeface="Courier New" pitchFamily="49" charset="0"/>
              </a:rPr>
              <a:t>ServiceConnection</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void</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onServiceConnected</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a:ln>
                  <a:noFill/>
                </a:ln>
                <a:solidFill>
                  <a:srgbClr val="660066"/>
                </a:solidFill>
                <a:effectLst/>
                <a:latin typeface="Courier New" pitchFamily="49" charset="0"/>
                <a:cs typeface="Courier New" pitchFamily="49" charset="0"/>
              </a:rPr>
              <a:t>ComponentName</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className</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660066"/>
                </a:solidFill>
                <a:effectLst/>
                <a:latin typeface="Courier New" pitchFamily="49" charset="0"/>
                <a:cs typeface="Courier New" pitchFamily="49" charset="0"/>
              </a:rPr>
              <a:t>IBinder</a:t>
            </a:r>
            <a:r>
              <a:rPr kumimoji="0" lang="en-US" sz="1400" b="0" i="0" u="none" strike="noStrike" cap="none" normalizeH="0" baseline="0" dirty="0">
                <a:ln>
                  <a:noFill/>
                </a:ln>
                <a:solidFill>
                  <a:srgbClr val="000000"/>
                </a:solidFill>
                <a:effectLst/>
                <a:latin typeface="Courier New" pitchFamily="49" charset="0"/>
                <a:cs typeface="Courier New" pitchFamily="49" charset="0"/>
              </a:rPr>
              <a:t> service</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6600"/>
                </a:solidFill>
                <a:effectLst/>
                <a:latin typeface="Courier New" pitchFamily="49" charset="0"/>
                <a:cs typeface="Courier New" pitchFamily="49" charset="0"/>
              </a:rPr>
              <a:t>// This is called when the connection with the service has been</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6600"/>
                </a:solidFill>
                <a:effectLst/>
                <a:latin typeface="Courier New" pitchFamily="49" charset="0"/>
                <a:cs typeface="Courier New" pitchFamily="49" charset="0"/>
              </a:rPr>
              <a:t>// established, giving us the object we can use to</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6600"/>
                </a:solidFill>
                <a:effectLst/>
                <a:latin typeface="Courier New" pitchFamily="49" charset="0"/>
                <a:cs typeface="Courier New" pitchFamily="49" charset="0"/>
              </a:rPr>
              <a:t>// interact with the service.  We are communicating with the</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6600"/>
                </a:solidFill>
                <a:effectLst/>
                <a:latin typeface="Courier New" pitchFamily="49" charset="0"/>
                <a:cs typeface="Courier New" pitchFamily="49" charset="0"/>
              </a:rPr>
              <a:t>// service using a Messenger, so here we get a client-side</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6600"/>
                </a:solidFill>
                <a:effectLst/>
                <a:latin typeface="Courier New" pitchFamily="49" charset="0"/>
                <a:cs typeface="Courier New" pitchFamily="49" charset="0"/>
              </a:rPr>
              <a:t>// representation of that from the raw </a:t>
            </a:r>
            <a:r>
              <a:rPr kumimoji="0" lang="en-US" sz="1400" b="0" i="0" u="none" strike="noStrike" cap="none" normalizeH="0" baseline="0" dirty="0" err="1">
                <a:ln>
                  <a:noFill/>
                </a:ln>
                <a:solidFill>
                  <a:srgbClr val="006600"/>
                </a:solidFill>
                <a:effectLst/>
                <a:latin typeface="Courier New" pitchFamily="49" charset="0"/>
                <a:cs typeface="Courier New" pitchFamily="49" charset="0"/>
              </a:rPr>
              <a:t>IBinder</a:t>
            </a:r>
            <a:r>
              <a:rPr kumimoji="0" lang="en-US" sz="1400" b="0" i="0" u="none" strike="noStrike" cap="none" normalizeH="0" baseline="0" dirty="0">
                <a:ln>
                  <a:noFill/>
                </a:ln>
                <a:solidFill>
                  <a:srgbClr val="006600"/>
                </a:solidFill>
                <a:effectLst/>
                <a:latin typeface="Courier New" pitchFamily="49" charset="0"/>
                <a:cs typeface="Courier New" pitchFamily="49" charset="0"/>
              </a:rPr>
              <a:t> object.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a:ln>
                  <a:noFill/>
                </a:ln>
                <a:solidFill>
                  <a:srgbClr val="000000"/>
                </a:solidFill>
                <a:effectLst/>
                <a:latin typeface="Courier New" pitchFamily="49" charset="0"/>
                <a:cs typeface="Courier New" pitchFamily="49" charset="0"/>
              </a:rPr>
              <a:t>mService</a:t>
            </a:r>
            <a:r>
              <a:rPr kumimoji="0" lang="en-US" sz="1400" b="1" i="0" u="none" strike="noStrike" cap="none" normalizeH="0" baseline="0" dirty="0">
                <a:ln>
                  <a:noFill/>
                </a:ln>
                <a:solidFill>
                  <a:srgbClr val="000000"/>
                </a:solidFill>
                <a:effectLst/>
                <a:latin typeface="Courier New" pitchFamily="49" charset="0"/>
                <a:cs typeface="Courier New" pitchFamily="49" charset="0"/>
              </a:rPr>
              <a:t> </a:t>
            </a:r>
            <a:r>
              <a:rPr kumimoji="0" lang="en-US" sz="1400" b="1" i="0" u="none" strike="noStrike" cap="none" normalizeH="0" baseline="0" dirty="0">
                <a:ln>
                  <a:noFill/>
                </a:ln>
                <a:solidFill>
                  <a:srgbClr val="666600"/>
                </a:solidFill>
                <a:effectLst/>
                <a:latin typeface="Courier New" pitchFamily="49" charset="0"/>
                <a:cs typeface="Courier New" pitchFamily="49" charset="0"/>
              </a:rPr>
              <a:t>=</a:t>
            </a:r>
            <a:r>
              <a:rPr kumimoji="0" lang="en-US" sz="1400" b="1" i="0" u="none" strike="noStrike" cap="none" normalizeH="0" baseline="0" dirty="0">
                <a:ln>
                  <a:noFill/>
                </a:ln>
                <a:solidFill>
                  <a:srgbClr val="000000"/>
                </a:solidFill>
                <a:effectLst/>
                <a:latin typeface="Courier New" pitchFamily="49" charset="0"/>
                <a:cs typeface="Courier New" pitchFamily="49" charset="0"/>
              </a:rPr>
              <a:t> </a:t>
            </a:r>
            <a:r>
              <a:rPr kumimoji="0" lang="en-US" sz="1400" b="1" i="0" u="none" strike="noStrike" cap="none" normalizeH="0" baseline="0" dirty="0">
                <a:ln>
                  <a:noFill/>
                </a:ln>
                <a:solidFill>
                  <a:srgbClr val="000088"/>
                </a:solidFill>
                <a:effectLst/>
                <a:latin typeface="Courier New" pitchFamily="49" charset="0"/>
                <a:cs typeface="Courier New" pitchFamily="49" charset="0"/>
              </a:rPr>
              <a:t>new</a:t>
            </a:r>
            <a:r>
              <a:rPr kumimoji="0" lang="en-US" sz="1400" b="1" i="0" u="none" strike="noStrike" cap="none" normalizeH="0" baseline="0" dirty="0">
                <a:ln>
                  <a:noFill/>
                </a:ln>
                <a:solidFill>
                  <a:srgbClr val="000000"/>
                </a:solidFill>
                <a:effectLst/>
                <a:latin typeface="Courier New" pitchFamily="49" charset="0"/>
                <a:cs typeface="Courier New" pitchFamily="49" charset="0"/>
              </a:rPr>
              <a:t> </a:t>
            </a:r>
            <a:r>
              <a:rPr kumimoji="0" lang="en-US" sz="1400" b="1" i="0" u="none" strike="noStrike" cap="none" normalizeH="0" baseline="0" dirty="0">
                <a:ln>
                  <a:noFill/>
                </a:ln>
                <a:solidFill>
                  <a:srgbClr val="660066"/>
                </a:solidFill>
                <a:effectLst/>
                <a:latin typeface="Courier New" pitchFamily="49" charset="0"/>
                <a:cs typeface="Courier New" pitchFamily="49" charset="0"/>
              </a:rPr>
              <a:t>Messenger</a:t>
            </a:r>
            <a:r>
              <a:rPr kumimoji="0" lang="en-US" sz="1400" b="1" i="0" u="none" strike="noStrike" cap="none" normalizeH="0" baseline="0" dirty="0">
                <a:ln>
                  <a:noFill/>
                </a:ln>
                <a:solidFill>
                  <a:srgbClr val="666600"/>
                </a:solidFill>
                <a:effectLst/>
                <a:latin typeface="Courier New" pitchFamily="49" charset="0"/>
                <a:cs typeface="Courier New" pitchFamily="49" charset="0"/>
              </a:rPr>
              <a:t>(</a:t>
            </a:r>
            <a:r>
              <a:rPr kumimoji="0" lang="en-US" sz="1400" b="1" i="0" u="none" strike="noStrike" cap="none" normalizeH="0" baseline="0" dirty="0">
                <a:ln>
                  <a:noFill/>
                </a:ln>
                <a:solidFill>
                  <a:srgbClr val="000000"/>
                </a:solidFill>
                <a:effectLst/>
                <a:latin typeface="Courier New" pitchFamily="49" charset="0"/>
                <a:cs typeface="Courier New" pitchFamily="49" charset="0"/>
              </a:rPr>
              <a:t>service</a:t>
            </a:r>
            <a:r>
              <a:rPr kumimoji="0" lang="en-US" sz="1400" b="1" i="0" u="none" strike="noStrike" cap="none" normalizeH="0" baseline="0" dirty="0">
                <a:ln>
                  <a:noFill/>
                </a:ln>
                <a:solidFill>
                  <a:srgbClr val="666600"/>
                </a:solidFill>
                <a:effectLst/>
                <a:latin typeface="Courier New" pitchFamily="49" charset="0"/>
                <a:cs typeface="Courier New" pitchFamily="49" charset="0"/>
              </a:rPr>
              <a:t>);</a:t>
            </a:r>
            <a:br>
              <a:rPr kumimoji="0" lang="en-US" sz="1400" b="1"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mBound</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true</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void</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onServiceDisconnected</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a:ln>
                  <a:noFill/>
                </a:ln>
                <a:solidFill>
                  <a:srgbClr val="660066"/>
                </a:solidFill>
                <a:effectLst/>
                <a:latin typeface="Courier New" pitchFamily="49" charset="0"/>
                <a:cs typeface="Courier New" pitchFamily="49" charset="0"/>
              </a:rPr>
              <a:t>ComponentName</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className</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6600"/>
                </a:solidFill>
                <a:effectLst/>
                <a:latin typeface="Courier New" pitchFamily="49" charset="0"/>
                <a:cs typeface="Courier New" pitchFamily="49" charset="0"/>
              </a:rPr>
              <a:t>// This is called when the connection with the service has been</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6600"/>
                </a:solidFill>
                <a:effectLst/>
                <a:latin typeface="Courier New" pitchFamily="49" charset="0"/>
                <a:cs typeface="Courier New" pitchFamily="49" charset="0"/>
              </a:rPr>
              <a:t>// unexpectedly disconnected -- that is, its process crashed.</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mService</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null</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mBound</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false</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void</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sayHello</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660066"/>
                </a:solidFill>
                <a:effectLst/>
                <a:latin typeface="Courier New" pitchFamily="49" charset="0"/>
                <a:cs typeface="Courier New" pitchFamily="49" charset="0"/>
              </a:rPr>
              <a:t>View</a:t>
            </a:r>
            <a:r>
              <a:rPr kumimoji="0" lang="en-US" sz="1400" b="0" i="0" u="none" strike="noStrike" cap="none" normalizeH="0" baseline="0" dirty="0">
                <a:ln>
                  <a:noFill/>
                </a:ln>
                <a:solidFill>
                  <a:srgbClr val="000000"/>
                </a:solidFill>
                <a:effectLst/>
                <a:latin typeface="Courier New" pitchFamily="49" charset="0"/>
                <a:cs typeface="Courier New" pitchFamily="49" charset="0"/>
              </a:rPr>
              <a:t> v</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if</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mBound</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return</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6600"/>
                </a:solidFill>
                <a:effectLst/>
                <a:latin typeface="Courier New" pitchFamily="49" charset="0"/>
                <a:cs typeface="Courier New" pitchFamily="49" charset="0"/>
              </a:rPr>
              <a:t>// Create and send a message to the service, using a supported 'what' value</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0066"/>
                </a:solidFill>
                <a:effectLst/>
                <a:latin typeface="Courier New" pitchFamily="49" charset="0"/>
                <a:cs typeface="Courier New" pitchFamily="49" charset="0"/>
              </a:rPr>
              <a:t>Message</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msg</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660066"/>
                </a:solidFill>
                <a:effectLst/>
                <a:latin typeface="Courier New" pitchFamily="49" charset="0"/>
                <a:cs typeface="Courier New" pitchFamily="49" charset="0"/>
              </a:rPr>
              <a:t>Message</a:t>
            </a:r>
            <a:r>
              <a:rPr kumimoji="0" lang="en-US" sz="14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obtain</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88"/>
                </a:solidFill>
                <a:effectLst/>
                <a:latin typeface="Courier New" pitchFamily="49" charset="0"/>
                <a:cs typeface="Courier New" pitchFamily="49" charset="0"/>
              </a:rPr>
              <a:t>null</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660066"/>
                </a:solidFill>
                <a:effectLst/>
                <a:latin typeface="Courier New" pitchFamily="49" charset="0"/>
                <a:cs typeface="Courier New" pitchFamily="49" charset="0"/>
              </a:rPr>
              <a:t>MessengerService</a:t>
            </a:r>
            <a:r>
              <a:rPr kumimoji="0" lang="en-US" sz="14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MSG_SAY_HELLO</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6666"/>
                </a:solidFill>
                <a:effectLst/>
                <a:latin typeface="Courier New" pitchFamily="49" charset="0"/>
                <a:cs typeface="Courier New" pitchFamily="49" charset="0"/>
              </a:rPr>
              <a:t>0</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6666"/>
                </a:solidFill>
                <a:effectLst/>
                <a:latin typeface="Courier New" pitchFamily="49" charset="0"/>
                <a:cs typeface="Courier New" pitchFamily="49" charset="0"/>
              </a:rPr>
              <a:t>0</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try</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mService</a:t>
            </a:r>
            <a:r>
              <a:rPr kumimoji="0" lang="en-US" sz="14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send</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msg</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catch</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a:ln>
                  <a:noFill/>
                </a:ln>
                <a:solidFill>
                  <a:srgbClr val="660066"/>
                </a:solidFill>
                <a:effectLst/>
                <a:latin typeface="Courier New" pitchFamily="49" charset="0"/>
                <a:cs typeface="Courier New" pitchFamily="49" charset="0"/>
              </a:rPr>
              <a:t>RemoteException</a:t>
            </a:r>
            <a:r>
              <a:rPr kumimoji="0" lang="en-US" sz="1400" b="0" i="0" u="none" strike="noStrike" cap="none" normalizeH="0" baseline="0" dirty="0">
                <a:ln>
                  <a:noFill/>
                </a:ln>
                <a:solidFill>
                  <a:srgbClr val="000000"/>
                </a:solidFill>
                <a:effectLst/>
                <a:latin typeface="Courier New" pitchFamily="49" charset="0"/>
                <a:cs typeface="Courier New" pitchFamily="49" charset="0"/>
              </a:rPr>
              <a:t> e</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e</a:t>
            </a:r>
            <a:r>
              <a:rPr kumimoji="0" lang="en-US" sz="14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printStackTrace</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chemeClr val="tx1"/>
                </a:solidFill>
                <a:effectLst/>
                <a:latin typeface="Arial" pitchFamily="34" charset="0"/>
                <a:cs typeface="Arial" pitchFamily="34" charset="0"/>
              </a:rPr>
              <a:t> </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AIDL </a:t>
            </a:r>
            <a:r>
              <a:rPr lang="en-US" dirty="0" err="1"/>
              <a:t>IBinder</a:t>
            </a:r>
            <a:endParaRPr lang="en-US" dirty="0"/>
          </a:p>
        </p:txBody>
      </p:sp>
      <p:sp>
        <p:nvSpPr>
          <p:cNvPr id="6" name="Content Placeholder 5"/>
          <p:cNvSpPr>
            <a:spLocks noGrp="1"/>
          </p:cNvSpPr>
          <p:nvPr>
            <p:ph idx="1"/>
          </p:nvPr>
        </p:nvSpPr>
        <p:spPr/>
        <p:txBody>
          <a:bodyPr>
            <a:normAutofit fontScale="85000" lnSpcReduction="20000"/>
          </a:bodyPr>
          <a:lstStyle/>
          <a:p>
            <a:r>
              <a:rPr lang="en-US" dirty="0">
                <a:hlinkClick r:id="rId2"/>
              </a:rPr>
              <a:t>http://developer.android.com/guide/components/aidl.html</a:t>
            </a:r>
            <a:endParaRPr lang="en-US" dirty="0"/>
          </a:p>
          <a:p>
            <a:r>
              <a:rPr lang="en-US" b="1" dirty="0"/>
              <a:t>Note:</a:t>
            </a:r>
            <a:r>
              <a:rPr lang="en-US" dirty="0"/>
              <a:t> Using AIDL is necessary only if you allow clients from different applications to access your service for IPC and want to handle multithreading in your service. If you do not need to perform concurrent IPC across different applications, you should create your interface by </a:t>
            </a:r>
            <a:r>
              <a:rPr lang="en-US" dirty="0">
                <a:hlinkClick r:id="rId3"/>
              </a:rPr>
              <a:t>implementing a Binder</a:t>
            </a:r>
            <a:r>
              <a:rPr lang="en-US" dirty="0"/>
              <a:t> or, if you want to perform IPC, but do </a:t>
            </a:r>
            <a:r>
              <a:rPr lang="en-US" i="1" dirty="0"/>
              <a:t>not</a:t>
            </a:r>
            <a:r>
              <a:rPr lang="en-US" dirty="0"/>
              <a:t> need to handle multithreading, implement your interface </a:t>
            </a:r>
            <a:r>
              <a:rPr lang="en-US" dirty="0">
                <a:hlinkClick r:id="rId3"/>
              </a:rPr>
              <a:t>using a Messenger</a:t>
            </a:r>
            <a:r>
              <a:rPr lang="en-US" dirty="0"/>
              <a:t>. Regardless, be sure that you understand </a:t>
            </a:r>
            <a:r>
              <a:rPr lang="en-US" dirty="0">
                <a:hlinkClick r:id="rId3"/>
              </a:rPr>
              <a:t>Bound Services</a:t>
            </a:r>
            <a:r>
              <a:rPr lang="en-US" dirty="0"/>
              <a:t> before implementing an AIDL.</a:t>
            </a:r>
          </a:p>
        </p:txBody>
      </p:sp>
      <p:sp>
        <p:nvSpPr>
          <p:cNvPr id="2" name="Date Placeholder 1"/>
          <p:cNvSpPr>
            <a:spLocks noGrp="1"/>
          </p:cNvSpPr>
          <p:nvPr>
            <p:ph type="dt" sz="half" idx="10"/>
          </p:nvPr>
        </p:nvSpPr>
        <p:spPr/>
        <p:txBody>
          <a:bodyPr/>
          <a:lstStyle/>
          <a:p>
            <a:pPr>
              <a:defRPr/>
            </a:pPr>
            <a:r>
              <a:rPr lang="en-US"/>
              <a:t>21.04.2016</a:t>
            </a:r>
          </a:p>
        </p:txBody>
      </p:sp>
      <p:sp>
        <p:nvSpPr>
          <p:cNvPr id="3" name="Footer Placeholder 2"/>
          <p:cNvSpPr>
            <a:spLocks noGrp="1"/>
          </p:cNvSpPr>
          <p:nvPr>
            <p:ph type="ftr" sz="quarter" idx="11"/>
          </p:nvPr>
        </p:nvSpPr>
        <p:spPr/>
        <p:txBody>
          <a:bodyPr/>
          <a:lstStyle/>
          <a:p>
            <a:pPr>
              <a:defRPr/>
            </a:pPr>
            <a:r>
              <a:rPr lang="en-US"/>
              <a:t>Creative Commons Attribution-ShareAlike 3.0</a:t>
            </a:r>
          </a:p>
        </p:txBody>
      </p:sp>
      <p:sp>
        <p:nvSpPr>
          <p:cNvPr id="4" name="Slide Number Placeholder 3"/>
          <p:cNvSpPr>
            <a:spLocks noGrp="1"/>
          </p:cNvSpPr>
          <p:nvPr>
            <p:ph type="sldNum" sz="quarter" idx="12"/>
          </p:nvPr>
        </p:nvSpPr>
        <p:spPr/>
        <p:txBody>
          <a:bodyPr/>
          <a:lstStyle/>
          <a:p>
            <a:pPr>
              <a:defRPr/>
            </a:pPr>
            <a:fld id="{097ADF09-CDC6-46BF-A1CD-3438E633312C}" type="slidenum">
              <a:rPr lang="en-US" smtClean="0"/>
              <a:pPr>
                <a:defRPr/>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 &amp; Started </a:t>
            </a:r>
            <a:r>
              <a:rPr lang="ru-RU" dirty="0"/>
              <a:t>сервисы</a:t>
            </a:r>
            <a:endParaRPr lang="en-US" dirty="0"/>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65</a:t>
            </a:fld>
            <a:endParaRPr lang="en-US"/>
          </a:p>
        </p:txBody>
      </p:sp>
      <p:pic>
        <p:nvPicPr>
          <p:cNvPr id="78850" name="Picture 2" descr="http://developer.android.com/images/service_lifecycle.png"/>
          <p:cNvPicPr>
            <a:picLocks noChangeAspect="1" noChangeArrowheads="1"/>
          </p:cNvPicPr>
          <p:nvPr/>
        </p:nvPicPr>
        <p:blipFill>
          <a:blip r:embed="rId2" cstate="print"/>
          <a:srcRect/>
          <a:stretch>
            <a:fillRect/>
          </a:stretch>
        </p:blipFill>
        <p:spPr bwMode="auto">
          <a:xfrm>
            <a:off x="2738983" y="1268760"/>
            <a:ext cx="3705225" cy="4829176"/>
          </a:xfrm>
          <a:prstGeom prst="rect">
            <a:avLst/>
          </a:prstGeo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 &amp; Started </a:t>
            </a:r>
            <a:r>
              <a:rPr lang="ru-RU" dirty="0"/>
              <a:t>сервисы</a:t>
            </a:r>
            <a:endParaRPr lang="en-US" dirty="0"/>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66</a:t>
            </a:fld>
            <a:endParaRPr lang="en-US"/>
          </a:p>
        </p:txBody>
      </p:sp>
      <p:pic>
        <p:nvPicPr>
          <p:cNvPr id="84994" name="Picture 2" descr="http://developer.android.com/images/fundamentals/service_binding_tree_lifecycle.png"/>
          <p:cNvPicPr>
            <a:picLocks noChangeAspect="1" noChangeArrowheads="1"/>
          </p:cNvPicPr>
          <p:nvPr/>
        </p:nvPicPr>
        <p:blipFill>
          <a:blip r:embed="rId2" cstate="print"/>
          <a:srcRect/>
          <a:stretch>
            <a:fillRect/>
          </a:stretch>
        </p:blipFill>
        <p:spPr bwMode="auto">
          <a:xfrm>
            <a:off x="2051720" y="1052736"/>
            <a:ext cx="5010150" cy="5400675"/>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a:t>
            </a:r>
            <a:br>
              <a:rPr lang="ru-RU" dirty="0"/>
            </a:br>
            <a:r>
              <a:rPr lang="en-US" dirty="0"/>
              <a:t>Foreground </a:t>
            </a:r>
            <a:r>
              <a:rPr lang="ru-RU" dirty="0"/>
              <a:t>сервисы</a:t>
            </a:r>
            <a:endParaRPr lang="en-US" dirty="0"/>
          </a:p>
        </p:txBody>
      </p:sp>
      <p:sp>
        <p:nvSpPr>
          <p:cNvPr id="3" name="Content Placeholder 2"/>
          <p:cNvSpPr>
            <a:spLocks noGrp="1"/>
          </p:cNvSpPr>
          <p:nvPr>
            <p:ph idx="1"/>
          </p:nvPr>
        </p:nvSpPr>
        <p:spPr/>
        <p:txBody>
          <a:bodyPr>
            <a:normAutofit lnSpcReduction="10000"/>
          </a:bodyPr>
          <a:lstStyle/>
          <a:p>
            <a:r>
              <a:rPr lang="ru-RU" dirty="0"/>
              <a:t>Сервис сам себя заявляет </a:t>
            </a:r>
            <a:r>
              <a:rPr lang="en-US" dirty="0"/>
              <a:t>foreground</a:t>
            </a:r>
          </a:p>
          <a:p>
            <a:pPr lvl="1"/>
            <a:r>
              <a:rPr lang="en-US" dirty="0" err="1"/>
              <a:t>startForeground</a:t>
            </a:r>
            <a:r>
              <a:rPr lang="en-US" dirty="0"/>
              <a:t>, </a:t>
            </a:r>
            <a:r>
              <a:rPr lang="en-US" dirty="0" err="1"/>
              <a:t>stopForeground</a:t>
            </a:r>
            <a:endParaRPr lang="ru-RU" dirty="0"/>
          </a:p>
          <a:p>
            <a:r>
              <a:rPr lang="ru-RU" dirty="0"/>
              <a:t>Пользователь знает о сервисе</a:t>
            </a:r>
          </a:p>
          <a:p>
            <a:pPr lvl="1"/>
            <a:r>
              <a:rPr lang="ru-RU" dirty="0"/>
              <a:t>Например, плеер</a:t>
            </a:r>
          </a:p>
          <a:p>
            <a:r>
              <a:rPr lang="ru-RU" dirty="0"/>
              <a:t>Увеличивает приоритет процесса</a:t>
            </a:r>
          </a:p>
          <a:p>
            <a:r>
              <a:rPr lang="ru-RU" dirty="0"/>
              <a:t>Имеет </a:t>
            </a:r>
            <a:r>
              <a:rPr lang="en-US" dirty="0">
                <a:hlinkClick r:id="rId2"/>
              </a:rPr>
              <a:t>Status Bar Notifications</a:t>
            </a:r>
            <a:endParaRPr lang="ru-RU" dirty="0"/>
          </a:p>
          <a:p>
            <a:pPr lvl="1"/>
            <a:r>
              <a:rPr lang="ru-RU" dirty="0"/>
              <a:t>Сообщение</a:t>
            </a:r>
          </a:p>
          <a:p>
            <a:pPr lvl="1"/>
            <a:r>
              <a:rPr lang="ru-RU" dirty="0"/>
              <a:t>Иконка</a:t>
            </a:r>
          </a:p>
          <a:p>
            <a:pPr lvl="1"/>
            <a:r>
              <a:rPr lang="ru-RU" dirty="0"/>
              <a:t>Действие (</a:t>
            </a:r>
            <a:r>
              <a:rPr lang="en-US" dirty="0"/>
              <a:t>intent)</a:t>
            </a:r>
            <a:endParaRPr lang="ru-RU" dirty="0"/>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Foreground </a:t>
            </a:r>
            <a:r>
              <a:rPr lang="ru-RU" dirty="0"/>
              <a:t>сервис</a:t>
            </a:r>
            <a:br>
              <a:rPr lang="en-US" dirty="0"/>
            </a:br>
            <a:r>
              <a:rPr lang="ru-RU" dirty="0"/>
              <a:t>Пример</a:t>
            </a:r>
            <a:endParaRPr lang="en-US" dirty="0"/>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68</a:t>
            </a:fld>
            <a:endParaRPr lang="en-US"/>
          </a:p>
        </p:txBody>
      </p:sp>
      <p:sp>
        <p:nvSpPr>
          <p:cNvPr id="77825" name="Rectangle 1"/>
          <p:cNvSpPr>
            <a:spLocks noChangeArrowheads="1"/>
          </p:cNvSpPr>
          <p:nvPr/>
        </p:nvSpPr>
        <p:spPr bwMode="auto">
          <a:xfrm>
            <a:off x="251520" y="2492896"/>
            <a:ext cx="8553624" cy="1452911"/>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660066"/>
                </a:solidFill>
                <a:effectLst/>
                <a:latin typeface="Courier New" pitchFamily="49" charset="0"/>
                <a:cs typeface="Courier New" pitchFamily="49" charset="0"/>
              </a:rPr>
              <a:t>Notification</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notification</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0088"/>
                </a:solidFill>
                <a:effectLst/>
                <a:latin typeface="Courier New" pitchFamily="49" charset="0"/>
                <a:cs typeface="Courier New" pitchFamily="49" charset="0"/>
              </a:rPr>
              <a:t>new</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660066"/>
                </a:solidFill>
                <a:effectLst/>
                <a:latin typeface="Courier New" pitchFamily="49" charset="0"/>
                <a:cs typeface="Courier New" pitchFamily="49" charset="0"/>
              </a:rPr>
              <a:t>Notification</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R</a:t>
            </a:r>
            <a:r>
              <a:rPr kumimoji="0" lang="en-US" sz="12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drawable</a:t>
            </a:r>
            <a:r>
              <a:rPr kumimoji="0" lang="en-US" sz="12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icon</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getText</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R</a:t>
            </a:r>
            <a:r>
              <a:rPr kumimoji="0" lang="en-US" sz="12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a:ln>
                  <a:noFill/>
                </a:ln>
                <a:solidFill>
                  <a:srgbClr val="000088"/>
                </a:solidFill>
                <a:effectLst/>
                <a:latin typeface="Courier New" pitchFamily="49" charset="0"/>
                <a:cs typeface="Courier New" pitchFamily="49" charset="0"/>
              </a:rPr>
              <a:t>string</a:t>
            </a:r>
            <a:r>
              <a:rPr kumimoji="0" lang="en-US" sz="12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ticker_text</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660066"/>
                </a:solidFill>
                <a:effectLst/>
                <a:latin typeface="Courier New" pitchFamily="49" charset="0"/>
                <a:cs typeface="Courier New" pitchFamily="49" charset="0"/>
              </a:rPr>
              <a:t>System</a:t>
            </a:r>
            <a:r>
              <a:rPr kumimoji="0" lang="en-US" sz="12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currentTimeMillis</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660066"/>
                </a:solidFill>
                <a:effectLst/>
                <a:latin typeface="Courier New" pitchFamily="49" charset="0"/>
                <a:cs typeface="Courier New" pitchFamily="49" charset="0"/>
              </a:rPr>
              <a:t>Intent</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notificationIntent</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0088"/>
                </a:solidFill>
                <a:effectLst/>
                <a:latin typeface="Courier New" pitchFamily="49" charset="0"/>
                <a:cs typeface="Courier New" pitchFamily="49" charset="0"/>
              </a:rPr>
              <a:t>new</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660066"/>
                </a:solidFill>
                <a:effectLst/>
                <a:latin typeface="Courier New" pitchFamily="49" charset="0"/>
                <a:cs typeface="Courier New" pitchFamily="49" charset="0"/>
              </a:rPr>
              <a:t>Intent</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000088"/>
                </a:solidFill>
                <a:effectLst/>
                <a:latin typeface="Courier New" pitchFamily="49" charset="0"/>
                <a:cs typeface="Courier New" pitchFamily="49" charset="0"/>
              </a:rPr>
              <a:t>this</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660066"/>
                </a:solidFill>
                <a:effectLst/>
                <a:latin typeface="Courier New" pitchFamily="49" charset="0"/>
                <a:cs typeface="Courier New" pitchFamily="49" charset="0"/>
              </a:rPr>
              <a:t>ExampleActivity</a:t>
            </a:r>
            <a:r>
              <a:rPr kumimoji="0" lang="en-US" sz="12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a:ln>
                  <a:noFill/>
                </a:ln>
                <a:solidFill>
                  <a:srgbClr val="000088"/>
                </a:solidFill>
                <a:effectLst/>
                <a:latin typeface="Courier New" pitchFamily="49" charset="0"/>
                <a:cs typeface="Courier New" pitchFamily="49" charset="0"/>
              </a:rPr>
              <a:t>class</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err="1">
                <a:ln>
                  <a:noFill/>
                </a:ln>
                <a:solidFill>
                  <a:srgbClr val="660066"/>
                </a:solidFill>
                <a:effectLst/>
                <a:latin typeface="Courier New" pitchFamily="49" charset="0"/>
                <a:cs typeface="Courier New" pitchFamily="49" charset="0"/>
              </a:rPr>
              <a:t>PendingIntent</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pendingIntent</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660066"/>
                </a:solidFill>
                <a:effectLst/>
                <a:latin typeface="Courier New" pitchFamily="49" charset="0"/>
                <a:cs typeface="Courier New" pitchFamily="49" charset="0"/>
              </a:rPr>
              <a:t>PendingIntent</a:t>
            </a:r>
            <a:r>
              <a:rPr kumimoji="0" lang="en-US" sz="12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getActivity</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000088"/>
                </a:solidFill>
                <a:effectLst/>
                <a:latin typeface="Courier New" pitchFamily="49" charset="0"/>
                <a:cs typeface="Courier New" pitchFamily="49" charset="0"/>
              </a:rPr>
              <a:t>this</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6666"/>
                </a:solidFill>
                <a:effectLst/>
                <a:latin typeface="Courier New" pitchFamily="49" charset="0"/>
                <a:cs typeface="Courier New" pitchFamily="49" charset="0"/>
              </a:rPr>
              <a:t>0</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notificationIntent</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006666"/>
                </a:solidFill>
                <a:effectLst/>
                <a:latin typeface="Courier New" pitchFamily="49" charset="0"/>
                <a:cs typeface="Courier New" pitchFamily="49" charset="0"/>
              </a:rPr>
              <a:t>0</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err="1">
                <a:ln>
                  <a:noFill/>
                </a:ln>
                <a:solidFill>
                  <a:srgbClr val="000000"/>
                </a:solidFill>
                <a:effectLst/>
                <a:latin typeface="Courier New" pitchFamily="49" charset="0"/>
                <a:cs typeface="Courier New" pitchFamily="49" charset="0"/>
              </a:rPr>
              <a:t>notification</a:t>
            </a:r>
            <a:r>
              <a:rPr kumimoji="0" lang="en-US" sz="12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setLatestEventInfo</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000088"/>
                </a:solidFill>
                <a:effectLst/>
                <a:latin typeface="Courier New" pitchFamily="49" charset="0"/>
                <a:cs typeface="Courier New" pitchFamily="49" charset="0"/>
              </a:rPr>
              <a:t>this</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getText</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R</a:t>
            </a:r>
            <a:r>
              <a:rPr kumimoji="0" lang="en-US" sz="12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a:ln>
                  <a:noFill/>
                </a:ln>
                <a:solidFill>
                  <a:srgbClr val="000088"/>
                </a:solidFill>
                <a:effectLst/>
                <a:latin typeface="Courier New" pitchFamily="49" charset="0"/>
                <a:cs typeface="Courier New" pitchFamily="49" charset="0"/>
              </a:rPr>
              <a:t>string</a:t>
            </a:r>
            <a:r>
              <a:rPr kumimoji="0" lang="en-US" sz="12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notification_title</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getText</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R</a:t>
            </a:r>
            <a:r>
              <a:rPr kumimoji="0" lang="en-US" sz="12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a:ln>
                  <a:noFill/>
                </a:ln>
                <a:solidFill>
                  <a:srgbClr val="000088"/>
                </a:solidFill>
                <a:effectLst/>
                <a:latin typeface="Courier New" pitchFamily="49" charset="0"/>
                <a:cs typeface="Courier New" pitchFamily="49" charset="0"/>
              </a:rPr>
              <a:t>string</a:t>
            </a:r>
            <a:r>
              <a:rPr kumimoji="0" lang="en-US" sz="12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notification_message</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pendingIntent</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err="1">
                <a:ln>
                  <a:noFill/>
                </a:ln>
                <a:solidFill>
                  <a:srgbClr val="000000"/>
                </a:solidFill>
                <a:effectLst/>
                <a:latin typeface="Courier New" pitchFamily="49" charset="0"/>
                <a:cs typeface="Courier New" pitchFamily="49" charset="0"/>
              </a:rPr>
              <a:t>startForeground</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000000"/>
                </a:solidFill>
                <a:effectLst/>
                <a:latin typeface="Courier New" pitchFamily="49" charset="0"/>
                <a:cs typeface="Courier New" pitchFamily="49" charset="0"/>
              </a:rPr>
              <a:t>ONGOING_NOTIFICATION_ID</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200" b="0" i="0" u="none" strike="noStrike" cap="none" normalizeH="0" baseline="0" dirty="0">
                <a:ln>
                  <a:noFill/>
                </a:ln>
                <a:solidFill>
                  <a:srgbClr val="000000"/>
                </a:solidFill>
                <a:effectLst/>
                <a:latin typeface="Courier New" pitchFamily="49" charset="0"/>
                <a:cs typeface="Courier New" pitchFamily="49" charset="0"/>
              </a:rPr>
              <a:t> notification</a:t>
            </a:r>
            <a:r>
              <a:rPr kumimoji="0" lang="en-US" sz="1200" b="0" i="0" u="none" strike="noStrike" cap="none" normalizeH="0" baseline="0" dirty="0">
                <a:ln>
                  <a:noFill/>
                </a:ln>
                <a:solidFill>
                  <a:srgbClr val="666600"/>
                </a:solidFill>
                <a:effectLst/>
                <a:latin typeface="Courier New" pitchFamily="49" charset="0"/>
                <a:cs typeface="Courier New" pitchFamily="49" charset="0"/>
              </a:rPr>
              <a:t>);</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77826" name="Rectangle 2"/>
          <p:cNvSpPr>
            <a:spLocks noChangeArrowheads="1"/>
          </p:cNvSpPr>
          <p:nvPr/>
        </p:nvSpPr>
        <p:spPr bwMode="auto">
          <a:xfrm>
            <a:off x="2771800" y="4437112"/>
            <a:ext cx="3045706" cy="375693"/>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urier New" pitchFamily="49" charset="0"/>
                <a:cs typeface="Courier New" pitchFamily="49" charset="0"/>
              </a:rPr>
              <a:t>ONGOING_NOTIFICATION_ID != 0</a:t>
            </a:r>
            <a:r>
              <a:rPr kumimoji="0" lang="en-US" sz="1200" b="0" i="0" u="none" strike="noStrike" cap="none" normalizeH="0" baseline="0" dirty="0">
                <a:ln>
                  <a:noFill/>
                </a:ln>
                <a:solidFill>
                  <a:schemeClr val="tx1"/>
                </a:solidFill>
                <a:effectLst/>
                <a:latin typeface="Arial" pitchFamily="34" charset="0"/>
                <a:cs typeface="Arial" pitchFamily="34" charset="0"/>
              </a:rPr>
              <a:t> </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a:t>
            </a:r>
            <a:br>
              <a:rPr lang="ru-RU" dirty="0"/>
            </a:br>
            <a:r>
              <a:rPr lang="ru-RU" dirty="0"/>
              <a:t>Уведомление пользователей</a:t>
            </a:r>
            <a:endParaRPr lang="en-US" dirty="0"/>
          </a:p>
        </p:txBody>
      </p:sp>
      <p:sp>
        <p:nvSpPr>
          <p:cNvPr id="3" name="Content Placeholder 2"/>
          <p:cNvSpPr>
            <a:spLocks noGrp="1"/>
          </p:cNvSpPr>
          <p:nvPr>
            <p:ph idx="1"/>
          </p:nvPr>
        </p:nvSpPr>
        <p:spPr/>
        <p:txBody>
          <a:bodyPr/>
          <a:lstStyle/>
          <a:p>
            <a:r>
              <a:rPr lang="en-US" dirty="0">
                <a:hlinkClick r:id="rId2"/>
              </a:rPr>
              <a:t>Toast Notifications</a:t>
            </a:r>
            <a:endParaRPr lang="en-US" dirty="0"/>
          </a:p>
          <a:p>
            <a:pPr lvl="1"/>
            <a:r>
              <a:rPr lang="ru-RU" dirty="0"/>
              <a:t>Текст</a:t>
            </a:r>
          </a:p>
          <a:p>
            <a:r>
              <a:rPr lang="en-US" dirty="0">
                <a:hlinkClick r:id="rId3"/>
              </a:rPr>
              <a:t>Status Bar Notifications</a:t>
            </a:r>
            <a:endParaRPr lang="ru-RU" dirty="0"/>
          </a:p>
          <a:p>
            <a:pPr lvl="1"/>
            <a:r>
              <a:rPr lang="ru-RU" dirty="0"/>
              <a:t>Сообщение</a:t>
            </a:r>
          </a:p>
          <a:p>
            <a:pPr lvl="1"/>
            <a:r>
              <a:rPr lang="ru-RU" dirty="0"/>
              <a:t>Иконка</a:t>
            </a:r>
          </a:p>
          <a:p>
            <a:pPr lvl="1"/>
            <a:r>
              <a:rPr lang="ru-RU" dirty="0"/>
              <a:t>Действие (</a:t>
            </a:r>
            <a:r>
              <a:rPr lang="en-US" dirty="0"/>
              <a:t>intent)</a:t>
            </a:r>
            <a:endParaRPr lang="ru-RU" dirty="0"/>
          </a:p>
          <a:p>
            <a:endParaRPr lang="en-US" dirty="0"/>
          </a:p>
        </p:txBody>
      </p:sp>
      <p:sp>
        <p:nvSpPr>
          <p:cNvPr id="4" name="Date Placeholder 3"/>
          <p:cNvSpPr>
            <a:spLocks noGrp="1"/>
          </p:cNvSpPr>
          <p:nvPr>
            <p:ph type="dt" sz="half" idx="10"/>
          </p:nvPr>
        </p:nvSpPr>
        <p:spPr/>
        <p:txBody>
          <a:bodyPr/>
          <a:lstStyle/>
          <a:p>
            <a:pPr>
              <a:defRPr/>
            </a:pPr>
            <a:r>
              <a:rPr lang="en-US"/>
              <a:t>21.04.2016</a:t>
            </a:r>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69</a:t>
            </a:fld>
            <a:endParaRPr lang="en-US"/>
          </a:p>
        </p:txBody>
      </p:sp>
      <p:pic>
        <p:nvPicPr>
          <p:cNvPr id="79874" name="Picture 2" descr="http://developer.android.com/images/toast.png"/>
          <p:cNvPicPr>
            <a:picLocks noChangeAspect="1" noChangeArrowheads="1"/>
          </p:cNvPicPr>
          <p:nvPr/>
        </p:nvPicPr>
        <p:blipFill>
          <a:blip r:embed="rId4" cstate="print"/>
          <a:srcRect/>
          <a:stretch>
            <a:fillRect/>
          </a:stretch>
        </p:blipFill>
        <p:spPr bwMode="auto">
          <a:xfrm>
            <a:off x="5508104" y="1268760"/>
            <a:ext cx="3190875" cy="2152650"/>
          </a:xfrm>
          <a:prstGeom prst="rect">
            <a:avLst/>
          </a:prstGeom>
          <a:noFill/>
        </p:spPr>
      </p:pic>
      <p:pic>
        <p:nvPicPr>
          <p:cNvPr id="79876" name="Picture 4" descr="http://developer.android.com/images/ui/notifications/notification_drawer.png"/>
          <p:cNvPicPr>
            <a:picLocks noChangeAspect="1" noChangeArrowheads="1"/>
          </p:cNvPicPr>
          <p:nvPr/>
        </p:nvPicPr>
        <p:blipFill>
          <a:blip r:embed="rId5" cstate="print"/>
          <a:srcRect b="50317"/>
          <a:stretch>
            <a:fillRect/>
          </a:stretch>
        </p:blipFill>
        <p:spPr bwMode="auto">
          <a:xfrm>
            <a:off x="5652120" y="3501008"/>
            <a:ext cx="2934909" cy="259228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ru-RU" dirty="0"/>
              <a:t>В предыдущих лекциях...</a:t>
            </a:r>
            <a:endParaRPr lang="en-US" dirty="0"/>
          </a:p>
        </p:txBody>
      </p:sp>
      <p:sp>
        <p:nvSpPr>
          <p:cNvPr id="3" name="Content Placeholder 2"/>
          <p:cNvSpPr>
            <a:spLocks noGrp="1"/>
          </p:cNvSpPr>
          <p:nvPr>
            <p:ph sz="half" idx="1"/>
          </p:nvPr>
        </p:nvSpPr>
        <p:spPr/>
        <p:txBody>
          <a:bodyPr/>
          <a:lstStyle/>
          <a:p>
            <a:r>
              <a:rPr lang="ru-RU"/>
              <a:t>.</a:t>
            </a:r>
            <a:r>
              <a:rPr lang="en-US"/>
              <a:t>/animator</a:t>
            </a:r>
            <a:r>
              <a:rPr lang="ru-RU"/>
              <a:t>/*</a:t>
            </a:r>
          </a:p>
          <a:p>
            <a:r>
              <a:rPr lang="ru-RU"/>
              <a:t>./</a:t>
            </a:r>
            <a:r>
              <a:rPr lang="en-US"/>
              <a:t>anim</a:t>
            </a:r>
            <a:r>
              <a:rPr lang="ru-RU"/>
              <a:t>/*</a:t>
            </a:r>
            <a:endParaRPr lang="en-US"/>
          </a:p>
          <a:p>
            <a:r>
              <a:rPr lang="en-US"/>
              <a:t>./xml/*</a:t>
            </a:r>
          </a:p>
          <a:p>
            <a:r>
              <a:rPr lang="en-US"/>
              <a:t>./drawable/*</a:t>
            </a:r>
          </a:p>
          <a:p>
            <a:pPr lvl="1"/>
            <a:r>
              <a:rPr lang="en-US"/>
              <a:t>Bitmap files (png, 9.png, jpg, gif)</a:t>
            </a:r>
          </a:p>
          <a:p>
            <a:pPr lvl="1"/>
            <a:r>
              <a:rPr lang="en-US"/>
              <a:t>State lists</a:t>
            </a:r>
          </a:p>
          <a:p>
            <a:pPr lvl="1"/>
            <a:r>
              <a:rPr lang="en-US"/>
              <a:t>Shapes</a:t>
            </a:r>
          </a:p>
          <a:p>
            <a:pPr lvl="1"/>
            <a:r>
              <a:rPr lang="en-US"/>
              <a:t>Other drawables</a:t>
            </a:r>
          </a:p>
          <a:p>
            <a:endParaRPr lang="en-US" dirty="0"/>
          </a:p>
        </p:txBody>
      </p:sp>
      <p:sp>
        <p:nvSpPr>
          <p:cNvPr id="7" name="Content Placeholder 6"/>
          <p:cNvSpPr>
            <a:spLocks noGrp="1"/>
          </p:cNvSpPr>
          <p:nvPr>
            <p:ph sz="half" idx="2"/>
          </p:nvPr>
        </p:nvSpPr>
        <p:spPr/>
        <p:txBody>
          <a:bodyPr/>
          <a:lstStyle/>
          <a:p>
            <a:r>
              <a:rPr lang="en-US" dirty="0"/>
              <a:t>./layout/*</a:t>
            </a:r>
          </a:p>
          <a:p>
            <a:r>
              <a:rPr lang="en-US" dirty="0"/>
              <a:t>./menu/*</a:t>
            </a:r>
          </a:p>
          <a:p>
            <a:r>
              <a:rPr lang="en-US" dirty="0"/>
              <a:t>./raw/*</a:t>
            </a:r>
          </a:p>
          <a:p>
            <a:r>
              <a:rPr lang="en-US" dirty="0"/>
              <a:t>./values/*</a:t>
            </a:r>
          </a:p>
          <a:p>
            <a:pPr lvl="1"/>
            <a:r>
              <a:rPr lang="en-US" dirty="0"/>
              <a:t>arrays.xml</a:t>
            </a:r>
          </a:p>
          <a:p>
            <a:pPr lvl="1"/>
            <a:r>
              <a:rPr lang="en-US" dirty="0"/>
              <a:t>colors.xml</a:t>
            </a:r>
          </a:p>
          <a:p>
            <a:pPr lvl="1"/>
            <a:r>
              <a:rPr lang="en-US" dirty="0"/>
              <a:t>dimens.xml</a:t>
            </a:r>
          </a:p>
          <a:p>
            <a:pPr lvl="1"/>
            <a:r>
              <a:rPr lang="en-US" dirty="0"/>
              <a:t>strings.xml</a:t>
            </a:r>
          </a:p>
          <a:p>
            <a:pPr lvl="1"/>
            <a:r>
              <a:rPr lang="en-US" dirty="0"/>
              <a:t>styles.xml</a:t>
            </a:r>
          </a:p>
          <a:p>
            <a:endParaRPr lang="en-US" dirty="0"/>
          </a:p>
        </p:txBody>
      </p:sp>
      <p:sp>
        <p:nvSpPr>
          <p:cNvPr id="4" name="Date Placeholder 3"/>
          <p:cNvSpPr>
            <a:spLocks noGrp="1"/>
          </p:cNvSpPr>
          <p:nvPr>
            <p:ph type="dt" sz="half" idx="10"/>
          </p:nvPr>
        </p:nvSpPr>
        <p:spPr/>
        <p:txBody>
          <a:bodyPr/>
          <a:lstStyle/>
          <a:p>
            <a:r>
              <a:rPr lang="en-US">
                <a:solidFill>
                  <a:prstClr val="black">
                    <a:tint val="75000"/>
                  </a:prstClr>
                </a:solidFill>
              </a:rPr>
              <a:t>21.04.2016</a:t>
            </a:r>
          </a:p>
        </p:txBody>
      </p:sp>
      <p:sp>
        <p:nvSpPr>
          <p:cNvPr id="5" name="Footer Placeholder 4"/>
          <p:cNvSpPr>
            <a:spLocks noGrp="1"/>
          </p:cNvSpPr>
          <p:nvPr>
            <p:ph type="ftr" sz="quarter" idx="11"/>
          </p:nvPr>
        </p:nvSpPr>
        <p:spPr/>
        <p:txBody>
          <a:bodyPr/>
          <a:lstStyle/>
          <a:p>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fld id="{FA3A7B5F-CD2A-4DC9-AA8C-2CE5526ACD3B}" type="slidenum">
              <a:rPr lang="en-US" smtClean="0">
                <a:solidFill>
                  <a:prstClr val="black">
                    <a:tint val="75000"/>
                  </a:prstClr>
                </a:solidFill>
              </a:rPr>
              <a:pPr/>
              <a:t>7</a:t>
            </a:fld>
            <a:endParaRPr lang="en-US">
              <a:solidFill>
                <a:prstClr val="black">
                  <a:tint val="75000"/>
                </a:prst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3314" name="Title 6"/>
          <p:cNvSpPr>
            <a:spLocks noGrp="1"/>
          </p:cNvSpPr>
          <p:nvPr>
            <p:ph type="title"/>
          </p:nvPr>
        </p:nvSpPr>
        <p:spPr/>
        <p:txBody>
          <a:bodyPr/>
          <a:lstStyle/>
          <a:p>
            <a:r>
              <a:rPr lang="ru-RU" dirty="0"/>
              <a:t>В предыдущих лекциях...</a:t>
            </a:r>
            <a:endParaRPr lang="en-US" dirty="0"/>
          </a:p>
        </p:txBody>
      </p:sp>
      <p:sp>
        <p:nvSpPr>
          <p:cNvPr id="13315" name="Content Placeholder 7"/>
          <p:cNvSpPr>
            <a:spLocks noGrp="1"/>
          </p:cNvSpPr>
          <p:nvPr>
            <p:ph idx="1"/>
          </p:nvPr>
        </p:nvSpPr>
        <p:spPr/>
        <p:txBody>
          <a:bodyPr/>
          <a:lstStyle/>
          <a:p>
            <a:r>
              <a:rPr lang="en-US" i="1" dirty="0"/>
              <a:t>&lt;</a:t>
            </a:r>
            <a:r>
              <a:rPr lang="en-US" i="1" dirty="0" err="1"/>
              <a:t>resources_name</a:t>
            </a:r>
            <a:r>
              <a:rPr lang="en-US" i="1" dirty="0"/>
              <a:t>&gt;</a:t>
            </a:r>
            <a:r>
              <a:rPr lang="en-US" dirty="0"/>
              <a:t>-</a:t>
            </a:r>
            <a:r>
              <a:rPr lang="en-US" i="1" dirty="0"/>
              <a:t>&lt;</a:t>
            </a:r>
            <a:r>
              <a:rPr lang="en-US" i="1" dirty="0" err="1">
                <a:solidFill>
                  <a:srgbClr val="00B050"/>
                </a:solidFill>
              </a:rPr>
              <a:t>config_qualifier</a:t>
            </a:r>
            <a:r>
              <a:rPr lang="en-US" i="1" dirty="0"/>
              <a:t>&gt;</a:t>
            </a:r>
            <a:endParaRPr lang="ru-RU" i="1" dirty="0"/>
          </a:p>
          <a:p>
            <a:pPr lvl="1"/>
            <a:r>
              <a:rPr lang="en-US" i="1" dirty="0" err="1"/>
              <a:t>resources_name</a:t>
            </a:r>
            <a:r>
              <a:rPr lang="ru-RU" i="1" dirty="0"/>
              <a:t> </a:t>
            </a:r>
            <a:r>
              <a:rPr lang="en-US" i="1" dirty="0"/>
              <a:t>:= </a:t>
            </a:r>
            <a:r>
              <a:rPr lang="en-US" i="1" dirty="0" err="1"/>
              <a:t>anim</a:t>
            </a:r>
            <a:r>
              <a:rPr lang="en-US" i="1" dirty="0"/>
              <a:t>, </a:t>
            </a:r>
            <a:r>
              <a:rPr lang="en-US" i="1" dirty="0" err="1"/>
              <a:t>drawable</a:t>
            </a:r>
            <a:r>
              <a:rPr lang="en-US" i="1" dirty="0"/>
              <a:t>, layout, menu, raw, value, xml</a:t>
            </a:r>
          </a:p>
          <a:p>
            <a:pPr lvl="1"/>
            <a:r>
              <a:rPr lang="en-US" i="1" dirty="0" err="1">
                <a:solidFill>
                  <a:srgbClr val="00B050"/>
                </a:solidFill>
              </a:rPr>
              <a:t>config_qualifier</a:t>
            </a:r>
            <a:r>
              <a:rPr lang="en-US" i="1" dirty="0"/>
              <a:t> := </a:t>
            </a:r>
            <a:r>
              <a:rPr lang="en-US" i="1" dirty="0">
                <a:solidFill>
                  <a:srgbClr val="00B050"/>
                </a:solidFill>
              </a:rPr>
              <a:t>qualifier1</a:t>
            </a:r>
            <a:r>
              <a:rPr lang="en-US" i="1" dirty="0"/>
              <a:t>[-</a:t>
            </a:r>
            <a:r>
              <a:rPr lang="en-US" i="1" dirty="0">
                <a:solidFill>
                  <a:srgbClr val="00B050"/>
                </a:solidFill>
              </a:rPr>
              <a:t>qualifier2</a:t>
            </a:r>
            <a:r>
              <a:rPr lang="en-US" i="1" dirty="0"/>
              <a:t>[…]]</a:t>
            </a:r>
          </a:p>
          <a:p>
            <a:pPr lvl="1"/>
            <a:endParaRPr lang="en-US" i="1" dirty="0"/>
          </a:p>
          <a:p>
            <a:r>
              <a:rPr lang="ru-RU" dirty="0"/>
              <a:t>Примеры:</a:t>
            </a:r>
          </a:p>
          <a:p>
            <a:pPr lvl="1"/>
            <a:r>
              <a:rPr lang="en-US" dirty="0" err="1"/>
              <a:t>drawable-ldpi</a:t>
            </a:r>
            <a:endParaRPr lang="ru-RU" dirty="0"/>
          </a:p>
          <a:p>
            <a:pPr lvl="1"/>
            <a:r>
              <a:rPr lang="en-US" dirty="0"/>
              <a:t>drawable-en-notouch-12key</a:t>
            </a:r>
            <a:endParaRPr lang="ru-RU" dirty="0"/>
          </a:p>
          <a:p>
            <a:pPr lvl="1"/>
            <a:r>
              <a:rPr lang="en-US" dirty="0"/>
              <a:t>values-land-mdpi-v11</a:t>
            </a:r>
          </a:p>
        </p:txBody>
      </p:sp>
      <p:sp>
        <p:nvSpPr>
          <p:cNvPr id="4" name="Date Placeholder 3"/>
          <p:cNvSpPr>
            <a:spLocks noGrp="1"/>
          </p:cNvSpPr>
          <p:nvPr>
            <p:ph type="dt" sz="quarter" idx="10"/>
          </p:nvPr>
        </p:nvSpPr>
        <p:spPr/>
        <p:txBody>
          <a:bodyPr/>
          <a:lstStyle/>
          <a:p>
            <a:pPr>
              <a:defRPr/>
            </a:pPr>
            <a:r>
              <a:rPr lang="en-US">
                <a:solidFill>
                  <a:prstClr val="black">
                    <a:tint val="75000"/>
                  </a:prstClr>
                </a:solidFill>
              </a:rPr>
              <a:t>21.04.2016</a:t>
            </a: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B315BFD0-836C-469E-B62C-E4D1F087ED27}" type="slidenum">
              <a:rPr lang="en-US" smtClean="0">
                <a:solidFill>
                  <a:prstClr val="black">
                    <a:tint val="75000"/>
                  </a:prstClr>
                </a:solidFill>
              </a:rPr>
              <a:pPr>
                <a:defRPr/>
              </a:pPr>
              <a:t>8</a:t>
            </a:fld>
            <a:endParaRPr lang="en-US">
              <a:solidFill>
                <a:prstClr val="black">
                  <a:tint val="75000"/>
                </a:prst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solidFill>
                  <a:prstClr val="black">
                    <a:tint val="75000"/>
                  </a:prstClr>
                </a:solidFill>
              </a:rPr>
              <a:t>21.04.2016</a:t>
            </a: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solidFill>
                  <a:prstClr val="black">
                    <a:tint val="75000"/>
                  </a:prstClr>
                </a:solidFill>
              </a:rPr>
              <a:pPr>
                <a:defRPr/>
              </a:pPr>
              <a:t>9</a:t>
            </a:fld>
            <a:endParaRPr lang="en-US">
              <a:solidFill>
                <a:prstClr val="black">
                  <a:tint val="75000"/>
                </a:prstClr>
              </a:solidFill>
            </a:endParaRPr>
          </a:p>
        </p:txBody>
      </p:sp>
      <p:pic>
        <p:nvPicPr>
          <p:cNvPr id="8" name="Picture 7" descr="res-selection-flowchart.png"/>
          <p:cNvPicPr>
            <a:picLocks noChangeAspect="1"/>
          </p:cNvPicPr>
          <p:nvPr/>
        </p:nvPicPr>
        <p:blipFill>
          <a:blip r:embed="rId2" cstate="print"/>
          <a:stretch>
            <a:fillRect/>
          </a:stretch>
        </p:blipFill>
        <p:spPr>
          <a:xfrm>
            <a:off x="2580161" y="476672"/>
            <a:ext cx="4584127" cy="5853969"/>
          </a:xfrm>
          <a:prstGeom prst="rect">
            <a:avLst/>
          </a:prstGeom>
        </p:spPr>
      </p:pic>
      <p:sp>
        <p:nvSpPr>
          <p:cNvPr id="9" name="Rectangle 8"/>
          <p:cNvSpPr/>
          <p:nvPr/>
        </p:nvSpPr>
        <p:spPr>
          <a:xfrm>
            <a:off x="251520" y="5013176"/>
            <a:ext cx="2411760" cy="1200329"/>
          </a:xfrm>
          <a:prstGeom prst="rect">
            <a:avLst/>
          </a:prstGeom>
        </p:spPr>
        <p:txBody>
          <a:bodyPr wrap="square">
            <a:spAutoFit/>
          </a:bodyPr>
          <a:lstStyle/>
          <a:p>
            <a:r>
              <a:rPr lang="en-US" dirty="0">
                <a:solidFill>
                  <a:prstClr val="black"/>
                </a:solidFill>
              </a:rPr>
              <a:t>http://developer.android.com/guide/topics/resources/providing-resources.html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6747</TotalTime>
  <Words>1484</Words>
  <Application>Microsoft Office PowerPoint</Application>
  <PresentationFormat>Экран (4:3)</PresentationFormat>
  <Paragraphs>512</Paragraphs>
  <Slides>69</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3</vt:i4>
      </vt:variant>
      <vt:variant>
        <vt:lpstr>Заголовки слайдов</vt:lpstr>
      </vt:variant>
      <vt:variant>
        <vt:i4>69</vt:i4>
      </vt:variant>
    </vt:vector>
  </HeadingPairs>
  <TitlesOfParts>
    <vt:vector size="76" baseType="lpstr">
      <vt:lpstr>Arial</vt:lpstr>
      <vt:lpstr>Calibri</vt:lpstr>
      <vt:lpstr>Consolas</vt:lpstr>
      <vt:lpstr>Courier New</vt:lpstr>
      <vt:lpstr>Office Theme</vt:lpstr>
      <vt:lpstr>1_Office Theme</vt:lpstr>
      <vt:lpstr>2_Office Theme</vt:lpstr>
      <vt:lpstr>Алгоритмы и структуры данных</vt:lpstr>
      <vt:lpstr>Презентация PowerPoint</vt:lpstr>
      <vt:lpstr>В предыдущих лекциях...</vt:lpstr>
      <vt:lpstr>В предыдущих лекциях...</vt:lpstr>
      <vt:lpstr>В предыдущих лекциях...</vt:lpstr>
      <vt:lpstr>В предыдущих лекциях...</vt:lpstr>
      <vt:lpstr>В предыдущих лекциях...</vt:lpstr>
      <vt:lpstr>В предыдущих лекциях...</vt:lpstr>
      <vt:lpstr>Презентация PowerPoint</vt:lpstr>
      <vt:lpstr>В предыдущих лекциях...</vt:lpstr>
      <vt:lpstr>Презентация PowerPoint</vt:lpstr>
      <vt:lpstr>В предыдущих лекциях...</vt:lpstr>
      <vt:lpstr>В предыдущих лекциях...</vt:lpstr>
      <vt:lpstr>В предыдущих лекциях...</vt:lpstr>
      <vt:lpstr>Tasks and Back Stack </vt:lpstr>
      <vt:lpstr>Overview screen</vt:lpstr>
      <vt:lpstr>Overview screen</vt:lpstr>
      <vt:lpstr>Back stack</vt:lpstr>
      <vt:lpstr>Tasks</vt:lpstr>
      <vt:lpstr>Back stack</vt:lpstr>
      <vt:lpstr>Управление Task’ами</vt:lpstr>
      <vt:lpstr>launchMode</vt:lpstr>
      <vt:lpstr>launchMode</vt:lpstr>
      <vt:lpstr>launchMode</vt:lpstr>
      <vt:lpstr>FLAG_ACTIVITY_CLEAR_TOP</vt:lpstr>
      <vt:lpstr>AndroidManifest  taskAffinity</vt:lpstr>
      <vt:lpstr>Очистка back stack Атрибуты AndroidManifest</vt:lpstr>
      <vt:lpstr>AndroidManifest vs Intent falgs</vt:lpstr>
      <vt:lpstr>Запуск первого Task</vt:lpstr>
      <vt:lpstr>Services</vt:lpstr>
      <vt:lpstr>Service Определение</vt:lpstr>
      <vt:lpstr>Service Основные типы</vt:lpstr>
      <vt:lpstr>Service Основные типы</vt:lpstr>
      <vt:lpstr>Service Базовый класс</vt:lpstr>
      <vt:lpstr>Service Объявление в AndroidManifest</vt:lpstr>
      <vt:lpstr>Started (aka unbound) service</vt:lpstr>
      <vt:lpstr>Started service Жизненный цикл</vt:lpstr>
      <vt:lpstr>Методы жизненного цикла started сервиса</vt:lpstr>
      <vt:lpstr>Started service Пример</vt:lpstr>
      <vt:lpstr>Started service Запуск сервиса (1)</vt:lpstr>
      <vt:lpstr>Started service Запуск сервиса (2)</vt:lpstr>
      <vt:lpstr>Started service: onStartCommand Аргументы</vt:lpstr>
      <vt:lpstr>Started service: onStartCommand Возвращаемое значение</vt:lpstr>
      <vt:lpstr>Started service Остановка сервиса</vt:lpstr>
      <vt:lpstr>Started service Однопоточный Intent сервис</vt:lpstr>
      <vt:lpstr>Презентация PowerPoint</vt:lpstr>
      <vt:lpstr>Bound service</vt:lpstr>
      <vt:lpstr>Bound service  Жизненный цикл</vt:lpstr>
      <vt:lpstr>Bound service: пример</vt:lpstr>
      <vt:lpstr>Подключение к Bound сервису Context::bindService</vt:lpstr>
      <vt:lpstr>Подключение к Bound сервису Пример (клиент)</vt:lpstr>
      <vt:lpstr>Подключение к Bound сервису (ОС)</vt:lpstr>
      <vt:lpstr>Отключение от Bound сервиса Context::unbindService</vt:lpstr>
      <vt:lpstr>Отключение от Bound сервиса Пример (клиент)</vt:lpstr>
      <vt:lpstr>Отключение от Bound сервиса (ОС)</vt:lpstr>
      <vt:lpstr>IBinder интерфейс</vt:lpstr>
      <vt:lpstr>IBinder интерфейс</vt:lpstr>
      <vt:lpstr>Локальный сервис: Binder (сервис)</vt:lpstr>
      <vt:lpstr>Локальный сервис: Binder (клиент)</vt:lpstr>
      <vt:lpstr>Messenger (сервис)</vt:lpstr>
      <vt:lpstr>Презентация PowerPoint</vt:lpstr>
      <vt:lpstr>Messenger (клиент)</vt:lpstr>
      <vt:lpstr>Презентация PowerPoint</vt:lpstr>
      <vt:lpstr>AIDL IBinder</vt:lpstr>
      <vt:lpstr>Bound &amp; Started сервисы</vt:lpstr>
      <vt:lpstr>Bound &amp; Started сервисы</vt:lpstr>
      <vt:lpstr>Best practices Foreground сервисы</vt:lpstr>
      <vt:lpstr>Foreground сервис Пример</vt:lpstr>
      <vt:lpstr>Best practices Уведомление пользователей</vt:lpstr>
    </vt:vector>
  </TitlesOfParts>
  <Company>Motorola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qnf863</dc:creator>
  <cp:lastModifiedBy>Andrei</cp:lastModifiedBy>
  <cp:revision>472</cp:revision>
  <dcterms:created xsi:type="dcterms:W3CDTF">2013-02-16T18:16:47Z</dcterms:created>
  <dcterms:modified xsi:type="dcterms:W3CDTF">2017-04-23T22:35:50Z</dcterms:modified>
</cp:coreProperties>
</file>