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257" r:id="rId3"/>
    <p:sldId id="280" r:id="rId4"/>
    <p:sldId id="281" r:id="rId5"/>
    <p:sldId id="283" r:id="rId6"/>
    <p:sldId id="284" r:id="rId7"/>
    <p:sldId id="285" r:id="rId8"/>
    <p:sldId id="286" r:id="rId9"/>
    <p:sldId id="287" r:id="rId10"/>
    <p:sldId id="288" r:id="rId11"/>
    <p:sldId id="289" r:id="rId12"/>
    <p:sldId id="584" r:id="rId13"/>
    <p:sldId id="294" r:id="rId14"/>
    <p:sldId id="295" r:id="rId15"/>
    <p:sldId id="296" r:id="rId16"/>
    <p:sldId id="290" r:id="rId17"/>
    <p:sldId id="258" r:id="rId18"/>
    <p:sldId id="26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4" r:id="rId35"/>
    <p:sldId id="535" r:id="rId36"/>
    <p:sldId id="536" r:id="rId37"/>
    <p:sldId id="537" r:id="rId38"/>
    <p:sldId id="538" r:id="rId39"/>
    <p:sldId id="539" r:id="rId40"/>
    <p:sldId id="540" r:id="rId41"/>
    <p:sldId id="541" r:id="rId42"/>
    <p:sldId id="542" r:id="rId43"/>
    <p:sldId id="585" r:id="rId44"/>
    <p:sldId id="587" r:id="rId45"/>
    <p:sldId id="586" r:id="rId46"/>
    <p:sldId id="588" r:id="rId47"/>
    <p:sldId id="589" r:id="rId48"/>
    <p:sldId id="590" r:id="rId49"/>
    <p:sldId id="591"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p:cViewPr varScale="1">
        <p:scale>
          <a:sx n="73" d="100"/>
          <a:sy n="73" d="100"/>
        </p:scale>
        <p:origin x="3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11/12/2019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90E5EE9-F66B-467A-9536-B454E7F4FB38}"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9B320957-DB0C-46D8-AAF4-72723DC3C903}" type="slidenum">
              <a:rPr lang="ru-RU" smtClean="0"/>
              <a:t>13</a:t>
            </a:fld>
            <a:endParaRPr lang="ru-RU"/>
          </a:p>
        </p:txBody>
      </p:sp>
    </p:spTree>
    <p:extLst>
      <p:ext uri="{BB962C8B-B14F-4D97-AF65-F5344CB8AC3E}">
        <p14:creationId xmlns:p14="http://schemas.microsoft.com/office/powerpoint/2010/main" val="113052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233EEDF-6C65-47BF-AF28-5F4F36CB973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F45BBBC6-597F-4216-A902-13F21A61EAB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25D0009-8A43-4245-8497-9826C615C9C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A7AAC727-7E7D-464E-9234-A455E12805C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F3D5A57-329B-490A-9F94-6DE88ECFC8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712D00DD-B8C6-4944-B81D-900A24DE8F2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910995F8-F1C2-4C36-A656-FB44308000A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31E1E9F2-D163-4C1E-93DB-773865BF60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4C52FEF5-7423-47FD-9DDB-0ECF7FAF050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76C71746-7D42-49C2-AE51-4ED4F759A67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5918BC1-923D-4B76-95CB-D840297C48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a:t>14.11.2019</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a:t>14.11.2019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r>
              <a:rPr lang="ru-RU"/>
              <a:t>14.11.2019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13B9838F-1D19-471E-9239-370FC6782D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developer.android.com/training/testing/espresso/cheat-shee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guide/components/processes-and-threads.html"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BroadcastReceiver.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developer.android.com/reference/android/os/Looper.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developer.android.com/reference/android/view/package-summary.html" TargetMode="External"/><Relationship Id="rId2" Type="http://schemas.openxmlformats.org/officeDocument/2006/relationships/hyperlink" Target="http://developer.android.com/reference/android/widget/package-summary.html"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eveloper.android.com/reference/java/util/concurrent/TimeUnit.html" TargetMode="External"/><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os/AsyncTask.Status.html"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android.com/kotlin/coroutines" TargetMode="External"/><Relationship Id="rId2" Type="http://schemas.openxmlformats.org/officeDocument/2006/relationships/hyperlink" Target="https://github.com/Kotlin/KEEP/blob/master/proposals/coroutines.m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eveloper.android.com/kotlin/coroutin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Kotlin/KEEP/blob/master/proposals/coroutines.md#terminolog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eveloper.android.com/kotlin/coroutines#main-safet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eveloper.android.com/kotlin/coroutines#star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codelabs.developers.google.com/codelabs/kotlin-coroutin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altLang="ru-RU" dirty="0"/>
              <a:t>Проектирование мобильных приложений</a:t>
            </a:r>
            <a:endParaRPr lang="en-US" dirty="0"/>
          </a:p>
        </p:txBody>
      </p:sp>
      <p:sp>
        <p:nvSpPr>
          <p:cNvPr id="4" name="Slide Number Placeholder 3"/>
          <p:cNvSpPr>
            <a:spLocks noGrp="1"/>
          </p:cNvSpPr>
          <p:nvPr>
            <p:ph type="sldNum" sz="quarter" idx="12"/>
          </p:nvPr>
        </p:nvSpPr>
        <p:spPr/>
        <p:txBody>
          <a:bodyPr/>
          <a:lstStyle/>
          <a:p>
            <a:pPr>
              <a:defRPr/>
            </a:pPr>
            <a:fld id="{4AE1525F-AE57-4A7E-A114-4C830DD60F49}"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p:cNvSpPr>
            <a:spLocks noGrp="1"/>
          </p:cNvSpPr>
          <p:nvPr>
            <p:ph type="dt" sz="quarter" idx="10"/>
          </p:nvPr>
        </p:nvSpPr>
        <p:spPr/>
        <p:txBody>
          <a:bodyPr/>
          <a:lstStyle/>
          <a:p>
            <a:pPr>
              <a:defRPr/>
            </a:pPr>
            <a:r>
              <a:rPr lang="ru-RU"/>
              <a:t>14.11.2019</a:t>
            </a:r>
            <a:endParaRPr lang="en-US" dirty="0"/>
          </a:p>
        </p:txBody>
      </p:sp>
      <p:sp>
        <p:nvSpPr>
          <p:cNvPr id="3079" name="TextBox 6"/>
          <p:cNvSpPr txBox="1">
            <a:spLocks noChangeArrowheads="1"/>
          </p:cNvSpPr>
          <p:nvPr/>
        </p:nvSpPr>
        <p:spPr bwMode="auto">
          <a:xfrm>
            <a:off x="6278563" y="4581525"/>
            <a:ext cx="2335212" cy="646113"/>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411413" y="5445125"/>
            <a:ext cx="4402137" cy="646113"/>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
        <p:nvSpPr>
          <p:cNvPr id="7" name="Подзаголовок 6">
            <a:extLst>
              <a:ext uri="{FF2B5EF4-FFF2-40B4-BE49-F238E27FC236}">
                <a16:creationId xmlns:a16="http://schemas.microsoft.com/office/drawing/2014/main" id="{181D8EF8-55B2-4E3A-856C-357EE94575A8}"/>
              </a:ext>
            </a:extLst>
          </p:cNvPr>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1143001" y="857251"/>
            <a:ext cx="3378994" cy="4346972"/>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10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3275411" y="3375423"/>
            <a:ext cx="4502944" cy="2006203"/>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301730" y="1214439"/>
            <a:ext cx="3492103" cy="1660922"/>
          </a:xfrm>
          <a:prstGeom prst="rect">
            <a:avLst/>
          </a:prstGeom>
          <a:noFill/>
          <a:ln w="9525">
            <a:noFill/>
            <a:miter lim="800000"/>
            <a:headEnd/>
            <a:tailEnd/>
          </a:ln>
        </p:spPr>
      </p:pic>
    </p:spTree>
    <p:extLst>
      <p:ext uri="{BB962C8B-B14F-4D97-AF65-F5344CB8AC3E}">
        <p14:creationId xmlns:p14="http://schemas.microsoft.com/office/powerpoint/2010/main" val="16124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FE9AD8-976F-4EBC-9D6F-3CBB676FF5B5}"/>
              </a:ext>
            </a:extLst>
          </p:cNvPr>
          <p:cNvSpPr>
            <a:spLocks noGrp="1"/>
          </p:cNvSpPr>
          <p:nvPr>
            <p:ph type="title"/>
          </p:nvPr>
        </p:nvSpPr>
        <p:spPr/>
        <p:txBody>
          <a:bodyPr/>
          <a:lstStyle/>
          <a:p>
            <a:r>
              <a:rPr lang="ru-RU" dirty="0"/>
              <a:t>В предыдущих лекциях...</a:t>
            </a:r>
          </a:p>
        </p:txBody>
      </p:sp>
      <p:sp>
        <p:nvSpPr>
          <p:cNvPr id="3" name="Объект 2">
            <a:extLst>
              <a:ext uri="{FF2B5EF4-FFF2-40B4-BE49-F238E27FC236}">
                <a16:creationId xmlns:a16="http://schemas.microsoft.com/office/drawing/2014/main" id="{AEB5B27A-5A3A-4C57-9DB6-224566917F6D}"/>
              </a:ext>
            </a:extLst>
          </p:cNvPr>
          <p:cNvSpPr>
            <a:spLocks noGrp="1"/>
          </p:cNvSpPr>
          <p:nvPr>
            <p:ph idx="1"/>
          </p:nvPr>
        </p:nvSpPr>
        <p:spPr/>
        <p:txBody>
          <a:bodyPr>
            <a:normAutofit fontScale="92500" lnSpcReduction="10000"/>
          </a:bodyPr>
          <a:lstStyle/>
          <a:p>
            <a:r>
              <a:rPr lang="en-US" dirty="0" err="1"/>
              <a:t>kotlin</a:t>
            </a:r>
            <a:r>
              <a:rPr lang="en-US" dirty="0"/>
              <a:t>-android-extensions</a:t>
            </a:r>
          </a:p>
          <a:p>
            <a:pPr lvl="1"/>
            <a:r>
              <a:rPr lang="ru-RU" dirty="0"/>
              <a:t>Позволяет не писать </a:t>
            </a:r>
            <a:r>
              <a:rPr lang="en-US" dirty="0" err="1"/>
              <a:t>findViewById</a:t>
            </a:r>
            <a:endParaRPr lang="en-US" dirty="0"/>
          </a:p>
          <a:p>
            <a:r>
              <a:rPr lang="en-US" dirty="0" err="1"/>
              <a:t>DatabindingLibrary</a:t>
            </a:r>
            <a:endParaRPr lang="en-US" dirty="0"/>
          </a:p>
          <a:p>
            <a:pPr lvl="1"/>
            <a:r>
              <a:rPr lang="ru-RU" altLang="ru-RU" dirty="0" err="1">
                <a:solidFill>
                  <a:srgbClr val="9C27B0"/>
                </a:solidFill>
                <a:latin typeface="Roboto Mono"/>
              </a:rPr>
              <a:t>android:text</a:t>
            </a:r>
            <a:r>
              <a:rPr lang="ru-RU" altLang="ru-RU" dirty="0">
                <a:solidFill>
                  <a:srgbClr val="37474F"/>
                </a:solidFill>
                <a:latin typeface="Roboto Mono"/>
              </a:rPr>
              <a:t>=</a:t>
            </a:r>
            <a:r>
              <a:rPr lang="ru-RU" altLang="ru-RU" dirty="0">
                <a:solidFill>
                  <a:srgbClr val="0D904F"/>
                </a:solidFill>
                <a:latin typeface="Roboto Mono"/>
              </a:rPr>
              <a:t>"@{</a:t>
            </a:r>
            <a:r>
              <a:rPr lang="ru-RU" altLang="ru-RU" dirty="0" err="1">
                <a:solidFill>
                  <a:srgbClr val="0D904F"/>
                </a:solidFill>
                <a:latin typeface="Roboto Mono"/>
              </a:rPr>
              <a:t>user.firstName</a:t>
            </a:r>
            <a:r>
              <a:rPr lang="ru-RU" altLang="ru-RU" dirty="0">
                <a:solidFill>
                  <a:srgbClr val="0D904F"/>
                </a:solidFill>
                <a:latin typeface="Roboto Mono"/>
              </a:rPr>
              <a:t>}"</a:t>
            </a:r>
          </a:p>
          <a:p>
            <a:r>
              <a:rPr lang="en-US" dirty="0" err="1"/>
              <a:t>ViewModel</a:t>
            </a:r>
            <a:endParaRPr lang="en-US" dirty="0"/>
          </a:p>
          <a:p>
            <a:pPr lvl="1"/>
            <a:r>
              <a:rPr lang="en-US" dirty="0"/>
              <a:t>G</a:t>
            </a:r>
            <a:r>
              <a:rPr lang="ru-RU" dirty="0" err="1"/>
              <a:t>озволяет</a:t>
            </a:r>
            <a:r>
              <a:rPr lang="ru-RU" dirty="0"/>
              <a:t> данным переживать </a:t>
            </a:r>
            <a:r>
              <a:rPr lang="en-US" dirty="0"/>
              <a:t>Configuration Change</a:t>
            </a:r>
          </a:p>
          <a:p>
            <a:r>
              <a:rPr lang="en-US" dirty="0" err="1"/>
              <a:t>LiveData</a:t>
            </a:r>
            <a:endParaRPr lang="en-US" dirty="0"/>
          </a:p>
          <a:p>
            <a:pPr lvl="1"/>
            <a:r>
              <a:rPr lang="ru-RU" dirty="0"/>
              <a:t>Объект с состоянием, который можно безопасно наблюдать</a:t>
            </a:r>
            <a:r>
              <a:rPr lang="en-US" dirty="0"/>
              <a:t> (Observe)</a:t>
            </a:r>
            <a:r>
              <a:rPr lang="ru-RU" dirty="0"/>
              <a:t> из объекта с </a:t>
            </a:r>
            <a:r>
              <a:rPr lang="en-US" dirty="0"/>
              <a:t>Lifecycle</a:t>
            </a:r>
            <a:endParaRPr lang="ru-RU" dirty="0"/>
          </a:p>
          <a:p>
            <a:endParaRPr lang="en-US" dirty="0"/>
          </a:p>
          <a:p>
            <a:endParaRPr lang="ru-RU" dirty="0"/>
          </a:p>
        </p:txBody>
      </p:sp>
      <p:sp>
        <p:nvSpPr>
          <p:cNvPr id="4" name="Дата 3">
            <a:extLst>
              <a:ext uri="{FF2B5EF4-FFF2-40B4-BE49-F238E27FC236}">
                <a16:creationId xmlns:a16="http://schemas.microsoft.com/office/drawing/2014/main" id="{595D8B95-D8F0-4F8D-AA0A-F61362477D07}"/>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2A596184-72A1-490E-9614-D0890DD64C71}"/>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DD368AA0-5442-4D5E-817C-B999B1F8C88B}"/>
              </a:ext>
            </a:extLst>
          </p:cNvPr>
          <p:cNvSpPr>
            <a:spLocks noGrp="1"/>
          </p:cNvSpPr>
          <p:nvPr>
            <p:ph type="sldNum" sz="quarter" idx="12"/>
          </p:nvPr>
        </p:nvSpPr>
        <p:spPr/>
        <p:txBody>
          <a:bodyPr/>
          <a:lstStyle/>
          <a:p>
            <a:pPr>
              <a:defRPr/>
            </a:pPr>
            <a:fld id="{813AAD51-F136-4F79-9D4E-C225B868444E}" type="slidenum">
              <a:rPr lang="en-US" smtClean="0"/>
              <a:pPr>
                <a:defRPr/>
              </a:pPr>
              <a:t>11</a:t>
            </a:fld>
            <a:endParaRPr lang="en-US"/>
          </a:p>
        </p:txBody>
      </p:sp>
    </p:spTree>
    <p:extLst>
      <p:ext uri="{BB962C8B-B14F-4D97-AF65-F5344CB8AC3E}">
        <p14:creationId xmlns:p14="http://schemas.microsoft.com/office/powerpoint/2010/main" val="270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pic>
        <p:nvPicPr>
          <p:cNvPr id="93186" name="Picture 2" descr="http://developer.android.com/images/fundamentals/diagram_multitasking.png"/>
          <p:cNvPicPr>
            <a:picLocks noGrp="1" noChangeAspect="1" noChangeArrowheads="1"/>
          </p:cNvPicPr>
          <p:nvPr>
            <p:ph idx="1"/>
          </p:nvPr>
        </p:nvPicPr>
        <p:blipFill>
          <a:blip r:embed="rId2" cstate="print"/>
          <a:stretch>
            <a:fillRect/>
          </a:stretch>
        </p:blipFill>
        <p:spPr bwMode="auto">
          <a:xfrm>
            <a:off x="3900803" y="2571574"/>
            <a:ext cx="4428494" cy="2366124"/>
          </a:xfrm>
          <a:prstGeom prst="rect">
            <a:avLst/>
          </a:prstGeom>
          <a:noFill/>
        </p:spPr>
      </p:pic>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12</a:t>
            </a:fld>
            <a:endParaRPr lang="en-US"/>
          </a:p>
        </p:txBody>
      </p:sp>
      <p:pic>
        <p:nvPicPr>
          <p:cNvPr id="7" name="Picture 2" descr="http://developer.android.com/images/components/recents.png"/>
          <p:cNvPicPr>
            <a:picLocks noChangeAspect="1" noChangeArrowheads="1"/>
          </p:cNvPicPr>
          <p:nvPr/>
        </p:nvPicPr>
        <p:blipFill>
          <a:blip r:embed="rId3" cstate="print"/>
          <a:stretch>
            <a:fillRect/>
          </a:stretch>
        </p:blipFill>
        <p:spPr bwMode="auto">
          <a:xfrm>
            <a:off x="1374278" y="2057400"/>
            <a:ext cx="1910755" cy="3394472"/>
          </a:xfrm>
          <a:prstGeom prst="rect">
            <a:avLst/>
          </a:prstGeom>
          <a:noFill/>
        </p:spPr>
      </p:pic>
    </p:spTree>
    <p:extLst>
      <p:ext uri="{BB962C8B-B14F-4D97-AF65-F5344CB8AC3E}">
        <p14:creationId xmlns:p14="http://schemas.microsoft.com/office/powerpoint/2010/main" val="415967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half" idx="10"/>
          </p:nvPr>
        </p:nvSpPr>
        <p:spPr/>
        <p:txBody>
          <a:bodyPr/>
          <a:lstStyle/>
          <a:p>
            <a:pPr>
              <a:defRPr/>
            </a:pPr>
            <a:r>
              <a:rPr lang="ru-RU"/>
              <a:t>14.11.2019</a:t>
            </a:r>
            <a:endParaRPr lang="en-US" dirty="0"/>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13</a:t>
            </a:fld>
            <a:endParaRPr lang="en-US"/>
          </a:p>
        </p:txBody>
      </p:sp>
      <p:pic>
        <p:nvPicPr>
          <p:cNvPr id="57346" name="Picture 2" descr="http://developer.android.com/images/fundamentals/fragments.png"/>
          <p:cNvPicPr>
            <a:picLocks noChangeAspect="1" noChangeArrowheads="1"/>
          </p:cNvPicPr>
          <p:nvPr/>
        </p:nvPicPr>
        <p:blipFill>
          <a:blip r:embed="rId3" cstate="print"/>
          <a:srcRect/>
          <a:stretch>
            <a:fillRect/>
          </a:stretch>
        </p:blipFill>
        <p:spPr bwMode="auto">
          <a:xfrm>
            <a:off x="1601670" y="1916832"/>
            <a:ext cx="5994666" cy="3457638"/>
          </a:xfrm>
          <a:prstGeom prst="rect">
            <a:avLst/>
          </a:prstGeom>
          <a:noFill/>
        </p:spPr>
      </p:pic>
    </p:spTree>
    <p:extLst>
      <p:ext uri="{BB962C8B-B14F-4D97-AF65-F5344CB8AC3E}">
        <p14:creationId xmlns:p14="http://schemas.microsoft.com/office/powerpoint/2010/main" val="203587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half" idx="10"/>
          </p:nvPr>
        </p:nvSpPr>
        <p:spPr/>
        <p:txBody>
          <a:bodyPr/>
          <a:lstStyle/>
          <a:p>
            <a:pPr>
              <a:defRPr/>
            </a:pPr>
            <a:r>
              <a:rPr lang="ru-RU"/>
              <a:t>14.11.2019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14</a:t>
            </a:fld>
            <a:endParaRPr lang="en-US"/>
          </a:p>
        </p:txBody>
      </p:sp>
      <p:pic>
        <p:nvPicPr>
          <p:cNvPr id="1026" name="Picture 2" descr="http://developer.android.com/images/fragment_lifecycle.png"/>
          <p:cNvPicPr>
            <a:picLocks noChangeAspect="1" noChangeArrowheads="1"/>
          </p:cNvPicPr>
          <p:nvPr/>
        </p:nvPicPr>
        <p:blipFill>
          <a:blip r:embed="rId2" cstate="print"/>
          <a:srcRect/>
          <a:stretch>
            <a:fillRect/>
          </a:stretch>
        </p:blipFill>
        <p:spPr bwMode="auto">
          <a:xfrm>
            <a:off x="1493659" y="1808821"/>
            <a:ext cx="1375223" cy="3674492"/>
          </a:xfrm>
          <a:prstGeom prst="rect">
            <a:avLst/>
          </a:prstGeom>
          <a:noFill/>
        </p:spPr>
      </p:pic>
      <p:pic>
        <p:nvPicPr>
          <p:cNvPr id="1028" name="Picture 4" descr="http://developer.android.com/images/fragment_lifecycle.png"/>
          <p:cNvPicPr>
            <a:picLocks noChangeAspect="1" noChangeArrowheads="1"/>
          </p:cNvPicPr>
          <p:nvPr/>
        </p:nvPicPr>
        <p:blipFill>
          <a:blip r:embed="rId2" cstate="print"/>
          <a:srcRect b="47340"/>
          <a:stretch>
            <a:fillRect/>
          </a:stretch>
        </p:blipFill>
        <p:spPr bwMode="auto">
          <a:xfrm>
            <a:off x="3221850" y="1862826"/>
            <a:ext cx="2592288" cy="3647471"/>
          </a:xfrm>
          <a:prstGeom prst="rect">
            <a:avLst/>
          </a:prstGeom>
          <a:noFill/>
        </p:spPr>
      </p:pic>
      <p:pic>
        <p:nvPicPr>
          <p:cNvPr id="1030" name="Picture 6" descr="http://developer.android.com/images/fragment_lifecycle.png"/>
          <p:cNvPicPr>
            <a:picLocks noChangeAspect="1" noChangeArrowheads="1"/>
          </p:cNvPicPr>
          <p:nvPr/>
        </p:nvPicPr>
        <p:blipFill>
          <a:blip r:embed="rId2" cstate="print"/>
          <a:srcRect t="44627"/>
          <a:stretch>
            <a:fillRect/>
          </a:stretch>
        </p:blipFill>
        <p:spPr bwMode="auto">
          <a:xfrm>
            <a:off x="5328084" y="1754814"/>
            <a:ext cx="2672916" cy="3954611"/>
          </a:xfrm>
          <a:prstGeom prst="rect">
            <a:avLst/>
          </a:prstGeom>
          <a:noFill/>
        </p:spPr>
      </p:pic>
    </p:spTree>
    <p:extLst>
      <p:ext uri="{BB962C8B-B14F-4D97-AF65-F5344CB8AC3E}">
        <p14:creationId xmlns:p14="http://schemas.microsoft.com/office/powerpoint/2010/main" val="42878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9" name="Text Placeholder 8"/>
          <p:cNvSpPr>
            <a:spLocks noGrp="1"/>
          </p:cNvSpPr>
          <p:nvPr>
            <p:ph type="body" idx="1"/>
          </p:nvPr>
        </p:nvSpPr>
        <p:spPr/>
        <p:txBody>
          <a:bodyPr/>
          <a:lstStyle/>
          <a:p>
            <a:r>
              <a:rPr lang="en-US" dirty="0"/>
              <a:t>Explicit Intent</a:t>
            </a:r>
          </a:p>
        </p:txBody>
      </p:sp>
      <p:sp>
        <p:nvSpPr>
          <p:cNvPr id="10" name="Content Placeholder 9"/>
          <p:cNvSpPr>
            <a:spLocks noGrp="1"/>
          </p:cNvSpPr>
          <p:nvPr>
            <p:ph sz="half" idx="2"/>
          </p:nvPr>
        </p:nvSpPr>
        <p:spPr/>
        <p:txBody>
          <a:bodyPr/>
          <a:lstStyle/>
          <a:p>
            <a:r>
              <a:rPr lang="en-US" dirty="0"/>
              <a:t>Component</a:t>
            </a:r>
          </a:p>
          <a:p>
            <a:pPr>
              <a:buNone/>
            </a:pPr>
            <a:endParaRPr lang="en-US" dirty="0"/>
          </a:p>
          <a:p>
            <a:endParaRPr lang="en-US" dirty="0"/>
          </a:p>
          <a:p>
            <a:endParaRPr lang="en-US" dirty="0"/>
          </a:p>
          <a:p>
            <a:r>
              <a:rPr lang="en-US" dirty="0"/>
              <a:t>Extras</a:t>
            </a:r>
            <a:endParaRPr lang="ru-RU" dirty="0"/>
          </a:p>
          <a:p>
            <a:r>
              <a:rPr lang="en-US" dirty="0"/>
              <a:t>Flags</a:t>
            </a:r>
          </a:p>
          <a:p>
            <a:pPr marL="257175" lvl="1" indent="-257175">
              <a:buFont typeface="Arial" charset="0"/>
              <a:buChar char="•"/>
            </a:pPr>
            <a:endParaRPr lang="ru-RU" dirty="0"/>
          </a:p>
          <a:p>
            <a:endParaRPr lang="en-US" dirty="0"/>
          </a:p>
        </p:txBody>
      </p:sp>
      <p:sp>
        <p:nvSpPr>
          <p:cNvPr id="11" name="Text Placeholder 10"/>
          <p:cNvSpPr>
            <a:spLocks noGrp="1"/>
          </p:cNvSpPr>
          <p:nvPr>
            <p:ph type="body" sz="quarter" idx="3"/>
          </p:nvPr>
        </p:nvSpPr>
        <p:spPr/>
        <p:txBody>
          <a:bodyPr/>
          <a:lstStyle/>
          <a:p>
            <a:r>
              <a:rPr lang="en-US" dirty="0"/>
              <a:t>Implicit intent</a:t>
            </a:r>
          </a:p>
        </p:txBody>
      </p:sp>
      <p:sp>
        <p:nvSpPr>
          <p:cNvPr id="12" name="Content Placeholder 11"/>
          <p:cNvSpPr>
            <a:spLocks noGrp="1"/>
          </p:cNvSpPr>
          <p:nvPr>
            <p:ph sz="quarter" idx="4"/>
          </p:nvPr>
        </p:nvSpPr>
        <p:spPr/>
        <p:txBody>
          <a:bodyPr/>
          <a:lstStyle/>
          <a:p>
            <a:r>
              <a:rPr lang="en-US" dirty="0"/>
              <a:t>Action</a:t>
            </a:r>
            <a:endParaRPr lang="ru-RU" dirty="0"/>
          </a:p>
          <a:p>
            <a:r>
              <a:rPr lang="en-US" dirty="0"/>
              <a:t>Data</a:t>
            </a:r>
            <a:endParaRPr lang="ru-RU" dirty="0"/>
          </a:p>
          <a:p>
            <a:r>
              <a:rPr lang="en-US" dirty="0"/>
              <a:t>Category</a:t>
            </a:r>
          </a:p>
          <a:p>
            <a:endParaRPr lang="en-US" dirty="0"/>
          </a:p>
          <a:p>
            <a:r>
              <a:rPr lang="en-US" dirty="0"/>
              <a:t>Extras</a:t>
            </a:r>
            <a:endParaRPr lang="ru-RU" dirty="0"/>
          </a:p>
          <a:p>
            <a:r>
              <a:rPr lang="en-US" dirty="0"/>
              <a:t>Flags</a:t>
            </a:r>
          </a:p>
          <a:p>
            <a:endParaRPr lang="en-US"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F45BBBC6-597F-4216-A902-13F21A61EAB6}" type="slidenum">
              <a:rPr lang="en-US" smtClean="0">
                <a:solidFill>
                  <a:prstClr val="black">
                    <a:tint val="75000"/>
                  </a:prstClr>
                </a:solidFill>
              </a:rPr>
              <a:pPr>
                <a:defRPr/>
              </a:pPr>
              <a:t>15</a:t>
            </a:fld>
            <a:endParaRPr lang="en-US">
              <a:solidFill>
                <a:prstClr val="black">
                  <a:tint val="75000"/>
                </a:prstClr>
              </a:solidFill>
            </a:endParaRPr>
          </a:p>
        </p:txBody>
      </p:sp>
    </p:spTree>
    <p:extLst>
      <p:ext uri="{BB962C8B-B14F-4D97-AF65-F5344CB8AC3E}">
        <p14:creationId xmlns:p14="http://schemas.microsoft.com/office/powerpoint/2010/main" val="392915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75" y="2540199"/>
            <a:ext cx="4286250" cy="2636044"/>
          </a:xfrm>
        </p:spPr>
      </p:pic>
      <p:sp>
        <p:nvSpPr>
          <p:cNvPr id="5" name="TextBox 4"/>
          <p:cNvSpPr txBox="1"/>
          <p:nvPr/>
        </p:nvSpPr>
        <p:spPr>
          <a:xfrm>
            <a:off x="6715125" y="4431138"/>
            <a:ext cx="646331" cy="369332"/>
          </a:xfrm>
          <a:prstGeom prst="rect">
            <a:avLst/>
          </a:prstGeom>
          <a:noFill/>
        </p:spPr>
        <p:txBody>
          <a:bodyPr wrap="none" rtlCol="0">
            <a:spAutoFit/>
          </a:bodyPr>
          <a:lstStyle/>
          <a:p>
            <a:r>
              <a:rPr lang="en-US" dirty="0"/>
              <a:t>70%</a:t>
            </a:r>
            <a:endParaRPr lang="ru-RU" dirty="0"/>
          </a:p>
        </p:txBody>
      </p:sp>
      <p:sp>
        <p:nvSpPr>
          <p:cNvPr id="6" name="TextBox 5"/>
          <p:cNvSpPr txBox="1"/>
          <p:nvPr/>
        </p:nvSpPr>
        <p:spPr>
          <a:xfrm>
            <a:off x="6715125" y="3686034"/>
            <a:ext cx="646331" cy="369332"/>
          </a:xfrm>
          <a:prstGeom prst="rect">
            <a:avLst/>
          </a:prstGeom>
          <a:noFill/>
        </p:spPr>
        <p:txBody>
          <a:bodyPr wrap="none" rtlCol="0">
            <a:spAutoFit/>
          </a:bodyPr>
          <a:lstStyle/>
          <a:p>
            <a:r>
              <a:rPr lang="en-US" dirty="0"/>
              <a:t>20%</a:t>
            </a:r>
            <a:endParaRPr lang="ru-RU" dirty="0"/>
          </a:p>
        </p:txBody>
      </p:sp>
      <p:sp>
        <p:nvSpPr>
          <p:cNvPr id="7" name="TextBox 6"/>
          <p:cNvSpPr txBox="1"/>
          <p:nvPr/>
        </p:nvSpPr>
        <p:spPr>
          <a:xfrm>
            <a:off x="6715125" y="2940930"/>
            <a:ext cx="646331" cy="369332"/>
          </a:xfrm>
          <a:prstGeom prst="rect">
            <a:avLst/>
          </a:prstGeom>
          <a:noFill/>
        </p:spPr>
        <p:txBody>
          <a:bodyPr wrap="none" rtlCol="0">
            <a:spAutoFit/>
          </a:bodyPr>
          <a:lstStyle/>
          <a:p>
            <a:r>
              <a:rPr lang="en-US" dirty="0"/>
              <a:t>10%</a:t>
            </a:r>
            <a:endParaRPr lang="ru-RU" dirty="0"/>
          </a:p>
        </p:txBody>
      </p:sp>
      <p:sp>
        <p:nvSpPr>
          <p:cNvPr id="8" name="Left Brace 7"/>
          <p:cNvSpPr/>
          <p:nvPr/>
        </p:nvSpPr>
        <p:spPr>
          <a:xfrm>
            <a:off x="2072171" y="2540199"/>
            <a:ext cx="188071" cy="1422835"/>
          </a:xfrm>
          <a:prstGeom prst="leftBrace">
            <a:avLst>
              <a:gd name="adj1" fmla="val 53789"/>
              <a:gd name="adj2" fmla="val 2556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 name="TextBox 8"/>
          <p:cNvSpPr txBox="1"/>
          <p:nvPr/>
        </p:nvSpPr>
        <p:spPr>
          <a:xfrm>
            <a:off x="582441" y="2594682"/>
            <a:ext cx="1967205" cy="646331"/>
          </a:xfrm>
          <a:prstGeom prst="rect">
            <a:avLst/>
          </a:prstGeom>
          <a:noFill/>
        </p:spPr>
        <p:txBody>
          <a:bodyPr wrap="none" rtlCol="0">
            <a:spAutoFit/>
          </a:bodyPr>
          <a:lstStyle/>
          <a:p>
            <a:r>
              <a:rPr lang="en-US" dirty="0"/>
              <a:t>Instrumented</a:t>
            </a:r>
          </a:p>
          <a:p>
            <a:r>
              <a:rPr lang="en-US" dirty="0"/>
              <a:t>(device/emulator)</a:t>
            </a:r>
            <a:endParaRPr lang="ru-RU" dirty="0"/>
          </a:p>
        </p:txBody>
      </p:sp>
      <p:sp>
        <p:nvSpPr>
          <p:cNvPr id="10" name="Left Brace 9"/>
          <p:cNvSpPr/>
          <p:nvPr/>
        </p:nvSpPr>
        <p:spPr>
          <a:xfrm>
            <a:off x="2294262" y="3340298"/>
            <a:ext cx="182294" cy="1422835"/>
          </a:xfrm>
          <a:prstGeom prst="leftBrace">
            <a:avLst>
              <a:gd name="adj1" fmla="val 71129"/>
              <a:gd name="adj2" fmla="val 7308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1286456" y="4239466"/>
            <a:ext cx="1261884" cy="369332"/>
          </a:xfrm>
          <a:prstGeom prst="rect">
            <a:avLst/>
          </a:prstGeom>
          <a:noFill/>
        </p:spPr>
        <p:txBody>
          <a:bodyPr wrap="none" rtlCol="0">
            <a:spAutoFit/>
          </a:bodyPr>
          <a:lstStyle/>
          <a:p>
            <a:r>
              <a:rPr lang="en-US" dirty="0"/>
              <a:t>Local JVM</a:t>
            </a:r>
            <a:endParaRPr lang="ru-RU" dirty="0"/>
          </a:p>
        </p:txBody>
      </p:sp>
      <p:sp>
        <p:nvSpPr>
          <p:cNvPr id="3" name="Date Placeholder 2"/>
          <p:cNvSpPr>
            <a:spLocks noGrp="1"/>
          </p:cNvSpPr>
          <p:nvPr>
            <p:ph type="dt" sz="half" idx="10"/>
          </p:nvPr>
        </p:nvSpPr>
        <p:spPr/>
        <p:txBody>
          <a:bodyPr/>
          <a:lstStyle/>
          <a:p>
            <a:r>
              <a:rPr lang="ru-RU"/>
              <a:t>14.11.2019</a:t>
            </a:r>
          </a:p>
        </p:txBody>
      </p:sp>
      <p:sp>
        <p:nvSpPr>
          <p:cNvPr id="12" name="Footer Placeholder 11"/>
          <p:cNvSpPr>
            <a:spLocks noGrp="1"/>
          </p:cNvSpPr>
          <p:nvPr>
            <p:ph type="ftr" sz="quarter" idx="11"/>
          </p:nvPr>
        </p:nvSpPr>
        <p:spPr/>
        <p:txBody>
          <a:bodyPr/>
          <a:lstStyle/>
          <a:p>
            <a:r>
              <a:rPr lang="en-US"/>
              <a:t>Creative Commons Attribution-ShareAlike 3.0</a:t>
            </a:r>
            <a:endParaRPr lang="ru-RU"/>
          </a:p>
        </p:txBody>
      </p:sp>
      <p:sp>
        <p:nvSpPr>
          <p:cNvPr id="13" name="Slide Number Placeholder 12"/>
          <p:cNvSpPr>
            <a:spLocks noGrp="1"/>
          </p:cNvSpPr>
          <p:nvPr>
            <p:ph type="sldNum" sz="quarter" idx="12"/>
          </p:nvPr>
        </p:nvSpPr>
        <p:spPr/>
        <p:txBody>
          <a:bodyPr/>
          <a:lstStyle/>
          <a:p>
            <a:fld id="{2C253D92-141A-411F-930C-30249F1348BF}" type="slidenum">
              <a:rPr lang="ru-RU" smtClean="0"/>
              <a:t>16</a:t>
            </a:fld>
            <a:endParaRPr lang="ru-RU"/>
          </a:p>
        </p:txBody>
      </p:sp>
    </p:spTree>
    <p:extLst>
      <p:ext uri="{BB962C8B-B14F-4D97-AF65-F5344CB8AC3E}">
        <p14:creationId xmlns:p14="http://schemas.microsoft.com/office/powerpoint/2010/main" val="236016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st of methods available for onView(), onData(), intended() and&#10;          intending()"/>
          <p:cNvPicPr>
            <a:picLocks noGrp="1" noChangeAspect="1" noChangeArrowheads="1"/>
          </p:cNvPicPr>
          <p:nvPr>
            <p:ph sz="half" idx="1"/>
          </p:nvPr>
        </p:nvPicPr>
        <p:blipFill rotWithShape="1">
          <a:blip r:embed="rId2" cstate="print">
            <a:extLst>
              <a:ext uri="{28A0092B-C50C-407E-A947-70E740481C1C}">
                <a14:useLocalDpi xmlns:a14="http://schemas.microsoft.com/office/drawing/2010/main" val="0"/>
              </a:ext>
            </a:extLst>
          </a:blip>
          <a:srcRect b="80625"/>
          <a:stretch/>
        </p:blipFill>
        <p:spPr bwMode="auto">
          <a:xfrm>
            <a:off x="628650" y="2125266"/>
            <a:ext cx="4056041" cy="10984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st of methods available for onView(), onData(), intended() and&#10;          intending()"/>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6060" t="19548" r="51448" b="42598"/>
          <a:stretch/>
        </p:blipFill>
        <p:spPr bwMode="auto">
          <a:xfrm>
            <a:off x="4984123" y="896614"/>
            <a:ext cx="4159877" cy="51802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2407" y="5282664"/>
            <a:ext cx="4572000" cy="646331"/>
          </a:xfrm>
          <a:prstGeom prst="rect">
            <a:avLst/>
          </a:prstGeom>
        </p:spPr>
        <p:txBody>
          <a:bodyPr>
            <a:spAutoFit/>
          </a:bodyPr>
          <a:lstStyle/>
          <a:p>
            <a:r>
              <a:rPr lang="ru-RU" dirty="0">
                <a:hlinkClick r:id="rId4"/>
              </a:rPr>
              <a:t>https://developer.android.com/training/testing/espresso/cheat-sheet</a:t>
            </a:r>
            <a:r>
              <a:rPr lang="en-US" dirty="0"/>
              <a:t> </a:t>
            </a:r>
            <a:endParaRPr lang="ru-RU" dirty="0"/>
          </a:p>
        </p:txBody>
      </p:sp>
      <p:sp>
        <p:nvSpPr>
          <p:cNvPr id="3" name="Date Placeholder 2"/>
          <p:cNvSpPr>
            <a:spLocks noGrp="1"/>
          </p:cNvSpPr>
          <p:nvPr>
            <p:ph type="dt" sz="half" idx="10"/>
          </p:nvPr>
        </p:nvSpPr>
        <p:spPr/>
        <p:txBody>
          <a:bodyPr/>
          <a:lstStyle/>
          <a:p>
            <a:r>
              <a:rPr lang="ru-RU"/>
              <a:t>14.11.2019</a:t>
            </a:r>
          </a:p>
        </p:txBody>
      </p:sp>
      <p:sp>
        <p:nvSpPr>
          <p:cNvPr id="4" name="Footer Placeholder 3"/>
          <p:cNvSpPr>
            <a:spLocks noGrp="1"/>
          </p:cNvSpPr>
          <p:nvPr>
            <p:ph type="ftr" sz="quarter" idx="11"/>
          </p:nvPr>
        </p:nvSpPr>
        <p:spPr/>
        <p:txBody>
          <a:bodyPr/>
          <a:lstStyle/>
          <a:p>
            <a:r>
              <a:rPr lang="en-US"/>
              <a:t>Creative Commons Attribution-ShareAlike 3.0</a:t>
            </a:r>
            <a:endParaRPr lang="ru-RU"/>
          </a:p>
        </p:txBody>
      </p:sp>
      <p:sp>
        <p:nvSpPr>
          <p:cNvPr id="5" name="Slide Number Placeholder 4"/>
          <p:cNvSpPr>
            <a:spLocks noGrp="1"/>
          </p:cNvSpPr>
          <p:nvPr>
            <p:ph type="sldNum" sz="quarter" idx="12"/>
          </p:nvPr>
        </p:nvSpPr>
        <p:spPr/>
        <p:txBody>
          <a:bodyPr/>
          <a:lstStyle/>
          <a:p>
            <a:fld id="{2C253D92-141A-411F-930C-30249F1348BF}" type="slidenum">
              <a:rPr lang="ru-RU" smtClean="0"/>
              <a:t>17</a:t>
            </a:fld>
            <a:endParaRPr lang="ru-RU"/>
          </a:p>
        </p:txBody>
      </p:sp>
      <p:sp>
        <p:nvSpPr>
          <p:cNvPr id="8" name="Заголовок 7">
            <a:extLst>
              <a:ext uri="{FF2B5EF4-FFF2-40B4-BE49-F238E27FC236}">
                <a16:creationId xmlns:a16="http://schemas.microsoft.com/office/drawing/2014/main" id="{CA8B39D6-F75E-461F-91E2-666283F6707F}"/>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424795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Threads and Processes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18</a:t>
            </a:fld>
            <a:endParaRPr lang="en-US"/>
          </a:p>
        </p:txBody>
      </p:sp>
      <p:sp>
        <p:nvSpPr>
          <p:cNvPr id="7" name="Rectangle 6"/>
          <p:cNvSpPr/>
          <p:nvPr/>
        </p:nvSpPr>
        <p:spPr>
          <a:xfrm>
            <a:off x="467544" y="5733256"/>
            <a:ext cx="8424936" cy="369332"/>
          </a:xfrm>
          <a:prstGeom prst="rect">
            <a:avLst/>
          </a:prstGeom>
        </p:spPr>
        <p:txBody>
          <a:bodyPr wrap="square">
            <a:spAutoFit/>
          </a:bodyPr>
          <a:lstStyle/>
          <a:p>
            <a:r>
              <a:rPr lang="en-US" dirty="0">
                <a:hlinkClick r:id="rId2"/>
              </a:rPr>
              <a:t>http://developer.android.com/guide/components/processes-and-threads.html</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Процессы и Потоки</a:t>
            </a:r>
            <a:endParaRPr lang="en-US" dirty="0"/>
          </a:p>
        </p:txBody>
      </p:sp>
      <p:sp>
        <p:nvSpPr>
          <p:cNvPr id="8" name="Content Placeholder 7"/>
          <p:cNvSpPr>
            <a:spLocks noGrp="1"/>
          </p:cNvSpPr>
          <p:nvPr>
            <p:ph idx="1"/>
          </p:nvPr>
        </p:nvSpPr>
        <p:spPr/>
        <p:txBody>
          <a:bodyPr/>
          <a:lstStyle/>
          <a:p>
            <a:r>
              <a:rPr lang="ru-RU" dirty="0">
                <a:solidFill>
                  <a:srgbClr val="FF0000"/>
                </a:solidFill>
              </a:rPr>
              <a:t>По умолчанию </a:t>
            </a:r>
            <a:r>
              <a:rPr lang="ru-RU" dirty="0"/>
              <a:t>все компоненты одного приложения работают в одном процессе</a:t>
            </a:r>
          </a:p>
          <a:p>
            <a:pPr lvl="1"/>
            <a:r>
              <a:rPr lang="ru-RU" dirty="0"/>
              <a:t>М.б. изменено с помощью </a:t>
            </a:r>
            <a:r>
              <a:rPr lang="en-US" dirty="0"/>
              <a:t>AndroidManifest.xml</a:t>
            </a:r>
          </a:p>
          <a:p>
            <a:pPr lvl="2"/>
            <a:r>
              <a:rPr lang="en-US" dirty="0" err="1"/>
              <a:t>android:process</a:t>
            </a:r>
            <a:endParaRPr lang="en-US" dirty="0"/>
          </a:p>
          <a:p>
            <a:r>
              <a:rPr lang="ru-RU" dirty="0">
                <a:solidFill>
                  <a:srgbClr val="FF0000"/>
                </a:solidFill>
              </a:rPr>
              <a:t>По умолчанию </a:t>
            </a:r>
            <a:r>
              <a:rPr lang="ru-RU" dirty="0"/>
              <a:t>все компоненты одного приложения работают в одном потоке </a:t>
            </a:r>
          </a:p>
          <a:p>
            <a:pPr lvl="1"/>
            <a:r>
              <a:rPr lang="ru-RU" dirty="0">
                <a:solidFill>
                  <a:srgbClr val="FF0000"/>
                </a:solidFill>
              </a:rPr>
              <a:t>В т.ч. сервисы!</a:t>
            </a:r>
          </a:p>
          <a:p>
            <a:pPr lvl="1"/>
            <a:r>
              <a:rPr lang="en-US" dirty="0"/>
              <a:t>UI-Thread = Main-Thread</a:t>
            </a:r>
          </a:p>
          <a:p>
            <a:pPr lvl="1"/>
            <a:r>
              <a:rPr lang="ru-RU" dirty="0"/>
              <a:t>М.б. изменено с помощью </a:t>
            </a:r>
            <a:r>
              <a:rPr lang="en-US" dirty="0"/>
              <a:t>Worker Threads</a:t>
            </a:r>
            <a:endParaRPr lang="ru-RU" dirty="0"/>
          </a:p>
          <a:p>
            <a:endParaRPr lang="en-US"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1385889" y="844153"/>
            <a:ext cx="6399610" cy="5123260"/>
          </a:xfrm>
        </p:spPr>
      </p:pic>
    </p:spTree>
    <p:extLst>
      <p:ext uri="{BB962C8B-B14F-4D97-AF65-F5344CB8AC3E}">
        <p14:creationId xmlns:p14="http://schemas.microsoft.com/office/powerpoint/2010/main" val="1473701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Жизненный Цикл Процесса</a:t>
            </a:r>
            <a:endParaRPr lang="en-US" dirty="0"/>
          </a:p>
        </p:txBody>
      </p:sp>
      <p:sp>
        <p:nvSpPr>
          <p:cNvPr id="3" name="Content Placeholder 2"/>
          <p:cNvSpPr>
            <a:spLocks noGrp="1"/>
          </p:cNvSpPr>
          <p:nvPr>
            <p:ph idx="1"/>
          </p:nvPr>
        </p:nvSpPr>
        <p:spPr/>
        <p:txBody>
          <a:bodyPr/>
          <a:lstStyle/>
          <a:p>
            <a:r>
              <a:rPr lang="ru-RU" dirty="0"/>
              <a:t>ОС создает 1 процесс с 1 потоком при первом запуске любого из компонентов приложения</a:t>
            </a:r>
          </a:p>
          <a:p>
            <a:r>
              <a:rPr lang="ru-RU" dirty="0"/>
              <a:t>ОС выстраивает </a:t>
            </a:r>
            <a:r>
              <a:rPr lang="en-US" dirty="0"/>
              <a:t>“importance hierarchy”</a:t>
            </a:r>
            <a:r>
              <a:rPr lang="ru-RU" dirty="0"/>
              <a:t> процессов</a:t>
            </a:r>
          </a:p>
          <a:p>
            <a:r>
              <a:rPr lang="ru-RU" dirty="0"/>
              <a:t>В случае нехватки ресурсов (памяти) ОС убивает наименее важные процессы</a:t>
            </a:r>
            <a:endParaRPr lang="en-US"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(1)</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800" b="1" dirty="0"/>
              <a:t>Foreground process</a:t>
            </a:r>
            <a:r>
              <a:rPr lang="ru-RU" sz="2800" b="1" dirty="0"/>
              <a:t> – </a:t>
            </a:r>
            <a:r>
              <a:rPr lang="en-US" sz="2800" dirty="0"/>
              <a:t>A</a:t>
            </a:r>
            <a:r>
              <a:rPr lang="ru-RU" sz="2800" dirty="0"/>
              <a:t> </a:t>
            </a:r>
            <a:r>
              <a:rPr lang="en-US" sz="2800" dirty="0"/>
              <a:t>process that is required for what the user is currently doing.</a:t>
            </a:r>
          </a:p>
          <a:p>
            <a:pPr lvl="1"/>
            <a:r>
              <a:rPr lang="en-US" sz="2000" dirty="0"/>
              <a:t>It hosts an </a:t>
            </a:r>
            <a:r>
              <a:rPr lang="en-US" sz="2000" dirty="0">
                <a:hlinkClick r:id="rId2"/>
              </a:rPr>
              <a:t>Activity</a:t>
            </a:r>
            <a:r>
              <a:rPr lang="en-US" sz="2000" dirty="0"/>
              <a:t> that the user is interacting with (the </a:t>
            </a:r>
            <a:r>
              <a:rPr lang="en-US" sz="2000" dirty="0">
                <a:hlinkClick r:id="rId2"/>
              </a:rPr>
              <a:t>Activity</a:t>
            </a:r>
            <a:r>
              <a:rPr lang="en-US" sz="2000" dirty="0"/>
              <a:t>'s </a:t>
            </a:r>
            <a:r>
              <a:rPr lang="en-US" sz="2000" dirty="0" err="1">
                <a:hlinkClick r:id="rId2"/>
              </a:rPr>
              <a:t>onResume</a:t>
            </a:r>
            <a:r>
              <a:rPr lang="en-US" sz="2000" dirty="0">
                <a:hlinkClick r:id="rId2"/>
              </a:rPr>
              <a:t>()</a:t>
            </a:r>
            <a:r>
              <a:rPr lang="en-US" sz="2000" dirty="0"/>
              <a:t> method has been called).</a:t>
            </a:r>
          </a:p>
          <a:p>
            <a:pPr lvl="1"/>
            <a:r>
              <a:rPr lang="en-US" sz="2000" dirty="0"/>
              <a:t>It hosts a </a:t>
            </a:r>
            <a:r>
              <a:rPr lang="en-US" sz="2000" dirty="0">
                <a:hlinkClick r:id="rId3"/>
              </a:rPr>
              <a:t>Service</a:t>
            </a:r>
            <a:r>
              <a:rPr lang="en-US" sz="2000" dirty="0"/>
              <a:t> that's bound to the activity that the user is interacting with.</a:t>
            </a:r>
          </a:p>
          <a:p>
            <a:pPr lvl="1"/>
            <a:r>
              <a:rPr lang="en-US" sz="2000" dirty="0"/>
              <a:t>It hosts a </a:t>
            </a:r>
            <a:r>
              <a:rPr lang="en-US" sz="2000" dirty="0">
                <a:hlinkClick r:id="rId3"/>
              </a:rPr>
              <a:t>Service</a:t>
            </a:r>
            <a:r>
              <a:rPr lang="en-US" sz="2000" dirty="0"/>
              <a:t> that's running "in the foreground"—the service has called </a:t>
            </a:r>
            <a:r>
              <a:rPr lang="en-US" sz="2000" dirty="0" err="1">
                <a:hlinkClick r:id="rId3"/>
              </a:rPr>
              <a:t>startForeground</a:t>
            </a:r>
            <a:r>
              <a:rPr lang="en-US" sz="2000" dirty="0">
                <a:hlinkClick r:id="rId3"/>
              </a:rPr>
              <a:t>()</a:t>
            </a:r>
            <a:r>
              <a:rPr lang="en-US" sz="2000" dirty="0"/>
              <a:t>.</a:t>
            </a:r>
          </a:p>
          <a:p>
            <a:pPr lvl="1"/>
            <a:r>
              <a:rPr lang="en-US" sz="2000" dirty="0"/>
              <a:t>It hosts a </a:t>
            </a:r>
            <a:r>
              <a:rPr lang="en-US" sz="2000" dirty="0">
                <a:hlinkClick r:id="rId3"/>
              </a:rPr>
              <a:t>Service</a:t>
            </a:r>
            <a:r>
              <a:rPr lang="en-US" sz="2000" dirty="0"/>
              <a:t> that's executing one of its lifecycle callbacks (</a:t>
            </a:r>
            <a:r>
              <a:rPr lang="en-US" sz="2000" dirty="0" err="1">
                <a:hlinkClick r:id="rId3"/>
              </a:rPr>
              <a:t>onCreate</a:t>
            </a:r>
            <a:r>
              <a:rPr lang="en-US" sz="2000" dirty="0">
                <a:hlinkClick r:id="rId3"/>
              </a:rPr>
              <a:t>()</a:t>
            </a:r>
            <a:r>
              <a:rPr lang="en-US" sz="2000" dirty="0"/>
              <a:t>, </a:t>
            </a:r>
            <a:r>
              <a:rPr lang="en-US" sz="2000" dirty="0" err="1">
                <a:hlinkClick r:id="rId3"/>
              </a:rPr>
              <a:t>onStart</a:t>
            </a:r>
            <a:r>
              <a:rPr lang="en-US" sz="2000" dirty="0">
                <a:hlinkClick r:id="rId3"/>
              </a:rPr>
              <a:t>()</a:t>
            </a:r>
            <a:r>
              <a:rPr lang="en-US" sz="2000" dirty="0"/>
              <a:t>, or</a:t>
            </a:r>
            <a:r>
              <a:rPr lang="ru-RU" sz="2000" dirty="0"/>
              <a:t> </a:t>
            </a:r>
            <a:r>
              <a:rPr lang="en-US" sz="2000" dirty="0" err="1">
                <a:hlinkClick r:id="rId3"/>
              </a:rPr>
              <a:t>onDestroy</a:t>
            </a:r>
            <a:r>
              <a:rPr lang="en-US" sz="2000" dirty="0">
                <a:hlinkClick r:id="rId3"/>
              </a:rPr>
              <a:t>()</a:t>
            </a:r>
            <a:r>
              <a:rPr lang="en-US" sz="2000" dirty="0"/>
              <a:t>).</a:t>
            </a:r>
          </a:p>
          <a:p>
            <a:pPr lvl="1"/>
            <a:r>
              <a:rPr lang="en-US" sz="2000" dirty="0"/>
              <a:t>It hosts a </a:t>
            </a:r>
            <a:r>
              <a:rPr lang="en-US" sz="2000" dirty="0" err="1">
                <a:hlinkClick r:id="rId4"/>
              </a:rPr>
              <a:t>BroadcastReceiver</a:t>
            </a:r>
            <a:r>
              <a:rPr lang="en-US" sz="2000" dirty="0"/>
              <a:t> that's executing its </a:t>
            </a:r>
            <a:r>
              <a:rPr lang="en-US" sz="2000" dirty="0" err="1">
                <a:hlinkClick r:id="rId4"/>
              </a:rPr>
              <a:t>onReceive</a:t>
            </a:r>
            <a:r>
              <a:rPr lang="en-US" sz="2000" dirty="0">
                <a:hlinkClick r:id="rId4"/>
              </a:rPr>
              <a:t>()</a:t>
            </a:r>
            <a:r>
              <a:rPr lang="en-US" sz="2000" dirty="0"/>
              <a:t> method.</a:t>
            </a:r>
          </a:p>
          <a:p>
            <a:endParaRPr lang="en-US" sz="2800"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(2)</a:t>
            </a:r>
            <a:endParaRPr lang="en-US" dirty="0"/>
          </a:p>
        </p:txBody>
      </p:sp>
      <p:sp>
        <p:nvSpPr>
          <p:cNvPr id="3" name="Content Placeholder 2"/>
          <p:cNvSpPr>
            <a:spLocks noGrp="1"/>
          </p:cNvSpPr>
          <p:nvPr>
            <p:ph idx="1"/>
          </p:nvPr>
        </p:nvSpPr>
        <p:spPr/>
        <p:txBody>
          <a:bodyPr/>
          <a:lstStyle/>
          <a:p>
            <a:pPr marL="514350" indent="-514350">
              <a:buAutoNum type="arabicPeriod" startAt="2"/>
            </a:pPr>
            <a:r>
              <a:rPr lang="en-US" sz="2800" b="1" dirty="0"/>
              <a:t>Visible process</a:t>
            </a:r>
            <a:r>
              <a:rPr lang="ru-RU" sz="2800" b="1" dirty="0"/>
              <a:t> – </a:t>
            </a:r>
            <a:r>
              <a:rPr lang="en-US" sz="2800" dirty="0"/>
              <a:t>A</a:t>
            </a:r>
            <a:r>
              <a:rPr lang="ru-RU" sz="2800" dirty="0"/>
              <a:t> </a:t>
            </a:r>
            <a:r>
              <a:rPr lang="en-US" sz="2800" dirty="0"/>
              <a:t>process that doesn't have any foreground components, but still can affect what the user sees on screen. A process is considered to be visible if either of the following conditions are true:</a:t>
            </a:r>
          </a:p>
          <a:p>
            <a:pPr lvl="1"/>
            <a:r>
              <a:rPr lang="en-US" sz="2400" dirty="0"/>
              <a:t>It hosts an </a:t>
            </a:r>
            <a:r>
              <a:rPr lang="en-US" sz="2400" dirty="0">
                <a:hlinkClick r:id="rId2"/>
              </a:rPr>
              <a:t>Activity</a:t>
            </a:r>
            <a:r>
              <a:rPr lang="en-US" sz="2400" dirty="0"/>
              <a:t> that is not in the foreground, but is still visible to the user (its </a:t>
            </a:r>
            <a:r>
              <a:rPr lang="en-US" sz="2400" dirty="0" err="1">
                <a:hlinkClick r:id="rId2"/>
              </a:rPr>
              <a:t>onPause</a:t>
            </a:r>
            <a:r>
              <a:rPr lang="en-US" sz="2400" dirty="0">
                <a:hlinkClick r:id="rId2"/>
              </a:rPr>
              <a:t>()</a:t>
            </a:r>
            <a:r>
              <a:rPr lang="en-US" sz="2400" dirty="0"/>
              <a:t> method has been called). This might occur, for example, if the foreground activity started a dialog, which allows the previous activity to be seen behind it.</a:t>
            </a:r>
          </a:p>
          <a:p>
            <a:pPr lvl="1"/>
            <a:r>
              <a:rPr lang="en-US" sz="2400" dirty="0"/>
              <a:t>It hosts a </a:t>
            </a:r>
            <a:r>
              <a:rPr lang="en-US" sz="2400" dirty="0">
                <a:hlinkClick r:id="rId3"/>
              </a:rPr>
              <a:t>Service</a:t>
            </a:r>
            <a:r>
              <a:rPr lang="en-US" sz="2400" dirty="0"/>
              <a:t> that's bound to a visible (or foreground) activity.</a:t>
            </a:r>
            <a:endParaRPr lang="en-US" sz="2800"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(3)</a:t>
            </a:r>
            <a:endParaRPr lang="en-US" dirty="0"/>
          </a:p>
        </p:txBody>
      </p:sp>
      <p:sp>
        <p:nvSpPr>
          <p:cNvPr id="3" name="Content Placeholder 2"/>
          <p:cNvSpPr>
            <a:spLocks noGrp="1"/>
          </p:cNvSpPr>
          <p:nvPr>
            <p:ph idx="1"/>
          </p:nvPr>
        </p:nvSpPr>
        <p:spPr/>
        <p:txBody>
          <a:bodyPr/>
          <a:lstStyle/>
          <a:p>
            <a:pPr marL="514350" indent="-514350">
              <a:buAutoNum type="arabicPeriod" startAt="3"/>
            </a:pPr>
            <a:r>
              <a:rPr lang="en-US" sz="2800" b="1" dirty="0"/>
              <a:t>Service process</a:t>
            </a:r>
            <a:r>
              <a:rPr lang="ru-RU" sz="2800" b="1" dirty="0"/>
              <a:t> – </a:t>
            </a:r>
            <a:r>
              <a:rPr lang="en-US" sz="2800" dirty="0"/>
              <a:t>A</a:t>
            </a:r>
            <a:r>
              <a:rPr lang="ru-RU" sz="2800" dirty="0"/>
              <a:t> </a:t>
            </a:r>
            <a:r>
              <a:rPr lang="en-US" sz="2800" dirty="0"/>
              <a:t>process that is running a service that has been started with the </a:t>
            </a:r>
            <a:r>
              <a:rPr lang="en-US" sz="2800" dirty="0" err="1">
                <a:hlinkClick r:id="rId2"/>
              </a:rPr>
              <a:t>startService</a:t>
            </a:r>
            <a:r>
              <a:rPr lang="en-US" sz="2800" dirty="0">
                <a:hlinkClick r:id="rId2"/>
              </a:rPr>
              <a:t>()</a:t>
            </a:r>
            <a:r>
              <a:rPr lang="en-US" sz="2800" dirty="0"/>
              <a:t> method and does not fall into either of the two higher categories. Although service processes are not directly tied to anything the user sees, they are generally doing things that the user cares about (such as playing music in the background or downloading data on the network), so the system keeps them running unless there's not enough memory to retain them along with all foreground and visible processes.</a:t>
            </a:r>
            <a:endParaRPr lang="ru-RU" sz="2800"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(4)</a:t>
            </a:r>
            <a:endParaRPr lang="en-US" dirty="0"/>
          </a:p>
        </p:txBody>
      </p:sp>
      <p:sp>
        <p:nvSpPr>
          <p:cNvPr id="3" name="Content Placeholder 2"/>
          <p:cNvSpPr>
            <a:spLocks noGrp="1"/>
          </p:cNvSpPr>
          <p:nvPr>
            <p:ph idx="1"/>
          </p:nvPr>
        </p:nvSpPr>
        <p:spPr/>
        <p:txBody>
          <a:bodyPr/>
          <a:lstStyle/>
          <a:p>
            <a:pPr marL="514350" indent="-514350">
              <a:buAutoNum type="arabicPeriod" startAt="4"/>
            </a:pPr>
            <a:r>
              <a:rPr lang="en-US" sz="2800" b="1" dirty="0"/>
              <a:t>Background process</a:t>
            </a:r>
            <a:r>
              <a:rPr lang="ru-RU" sz="2800" b="1" dirty="0"/>
              <a:t> – </a:t>
            </a:r>
            <a:r>
              <a:rPr lang="en-US" sz="2800" dirty="0"/>
              <a:t>A</a:t>
            </a:r>
            <a:r>
              <a:rPr lang="ru-RU" sz="2800" dirty="0"/>
              <a:t> </a:t>
            </a:r>
            <a:r>
              <a:rPr lang="en-US" sz="2800" dirty="0"/>
              <a:t>process holding an activity that's not currently visible to the user (the activity's </a:t>
            </a:r>
            <a:r>
              <a:rPr lang="en-US" sz="2800" dirty="0" err="1">
                <a:hlinkClick r:id="rId2"/>
              </a:rPr>
              <a:t>onStop</a:t>
            </a:r>
            <a:r>
              <a:rPr lang="en-US" sz="2800" dirty="0">
                <a:hlinkClick r:id="rId2"/>
              </a:rPr>
              <a:t>()</a:t>
            </a:r>
            <a:r>
              <a:rPr lang="en-US" sz="2800" dirty="0"/>
              <a:t> method has been called).</a:t>
            </a:r>
            <a:endParaRPr lang="ru-RU" sz="2800" dirty="0"/>
          </a:p>
          <a:p>
            <a:pPr marL="914400" lvl="1" indent="-514350"/>
            <a:r>
              <a:rPr lang="en-US" sz="2000" dirty="0"/>
              <a:t>These processes have no direct impact on the user experience, and the system can kill them at any time to reclaim memory for a foreground, visible, or service process. </a:t>
            </a:r>
            <a:endParaRPr lang="ru-RU" sz="2000" dirty="0"/>
          </a:p>
          <a:p>
            <a:pPr marL="914400" lvl="1" indent="-514350"/>
            <a:r>
              <a:rPr lang="en-US" sz="2400" b="1" dirty="0"/>
              <a:t>Background process</a:t>
            </a:r>
            <a:r>
              <a:rPr lang="ru-RU" sz="2400" b="1" dirty="0"/>
              <a:t> </a:t>
            </a:r>
            <a:r>
              <a:rPr lang="en-US" sz="2400" dirty="0"/>
              <a:t>are kept in an LRU (least recently used).</a:t>
            </a:r>
            <a:endParaRPr lang="ru-RU" sz="2400" dirty="0"/>
          </a:p>
          <a:p>
            <a:pPr marL="914400" lvl="1" indent="-514350"/>
            <a:r>
              <a:rPr lang="ru-RU" sz="2400" dirty="0"/>
              <a:t> </a:t>
            </a:r>
            <a:r>
              <a:rPr lang="en-US" sz="2400" dirty="0"/>
              <a:t>If an activity implements its lifecycle methods correctly, and saves its current state, killing its process will not have a visible effect on the user experience.</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Типы Процессов (5)</a:t>
            </a:r>
            <a:endParaRPr lang="en-US" dirty="0"/>
          </a:p>
        </p:txBody>
      </p:sp>
      <p:sp>
        <p:nvSpPr>
          <p:cNvPr id="3" name="Content Placeholder 2"/>
          <p:cNvSpPr>
            <a:spLocks noGrp="1"/>
          </p:cNvSpPr>
          <p:nvPr>
            <p:ph idx="1"/>
          </p:nvPr>
        </p:nvSpPr>
        <p:spPr/>
        <p:txBody>
          <a:bodyPr/>
          <a:lstStyle/>
          <a:p>
            <a:pPr marL="514350" indent="-514350">
              <a:buAutoNum type="arabicPeriod" startAt="5"/>
            </a:pPr>
            <a:r>
              <a:rPr lang="en-US" sz="2800" b="1" dirty="0"/>
              <a:t>Empty process</a:t>
            </a:r>
            <a:r>
              <a:rPr lang="ru-RU" sz="2800" b="1" dirty="0"/>
              <a:t> – </a:t>
            </a:r>
            <a:r>
              <a:rPr lang="en-US" sz="2800" dirty="0"/>
              <a:t>A</a:t>
            </a:r>
            <a:r>
              <a:rPr lang="ru-RU" sz="2800" dirty="0"/>
              <a:t> </a:t>
            </a:r>
            <a:r>
              <a:rPr lang="en-US" sz="2800" dirty="0"/>
              <a:t>process that doesn't hold any active application components. </a:t>
            </a:r>
            <a:endParaRPr lang="ru-RU" sz="2800" dirty="0"/>
          </a:p>
          <a:p>
            <a:pPr marL="914400" lvl="1" indent="-514350"/>
            <a:r>
              <a:rPr lang="en-US" sz="2400" dirty="0"/>
              <a:t>caching purposes, to improve startup time the next time a component needs to run in it.</a:t>
            </a:r>
            <a:endParaRPr lang="ru-RU" sz="2400" dirty="0"/>
          </a:p>
          <a:p>
            <a:pPr marL="914400" lvl="1" indent="-514350"/>
            <a:r>
              <a:rPr lang="en-US" sz="2400" dirty="0"/>
              <a:t>The system often kills these processes in order to balance overall system resources between process caches and the underlying kernel caches.</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Значимость процессов</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Foreground process</a:t>
            </a:r>
            <a:endParaRPr lang="ru-RU" dirty="0"/>
          </a:p>
          <a:p>
            <a:pPr marL="514350" indent="-514350">
              <a:buFont typeface="+mj-lt"/>
              <a:buAutoNum type="arabicPeriod"/>
            </a:pPr>
            <a:r>
              <a:rPr lang="en-US" dirty="0"/>
              <a:t>Visible process</a:t>
            </a:r>
            <a:endParaRPr lang="ru-RU" dirty="0"/>
          </a:p>
          <a:p>
            <a:pPr marL="514350" indent="-514350">
              <a:buFont typeface="+mj-lt"/>
              <a:buAutoNum type="arabicPeriod"/>
            </a:pPr>
            <a:r>
              <a:rPr lang="en-US" dirty="0"/>
              <a:t>Service process</a:t>
            </a:r>
            <a:endParaRPr lang="ru-RU" dirty="0"/>
          </a:p>
          <a:p>
            <a:pPr marL="514350" indent="-514350">
              <a:buFont typeface="+mj-lt"/>
              <a:buAutoNum type="arabicPeriod"/>
            </a:pPr>
            <a:r>
              <a:rPr lang="en-US" dirty="0"/>
              <a:t>Background process</a:t>
            </a:r>
            <a:endParaRPr lang="ru-RU" dirty="0"/>
          </a:p>
          <a:p>
            <a:pPr marL="514350" indent="-514350">
              <a:buFont typeface="+mj-lt"/>
              <a:buAutoNum type="arabicPeriod"/>
            </a:pPr>
            <a:r>
              <a:rPr lang="en-US" dirty="0"/>
              <a:t>Empty process</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Потоки в Приложении</a:t>
            </a:r>
            <a:endParaRPr lang="en-US" dirty="0"/>
          </a:p>
        </p:txBody>
      </p:sp>
      <p:sp>
        <p:nvSpPr>
          <p:cNvPr id="3" name="Content Placeholder 2"/>
          <p:cNvSpPr>
            <a:spLocks noGrp="1"/>
          </p:cNvSpPr>
          <p:nvPr>
            <p:ph idx="1"/>
          </p:nvPr>
        </p:nvSpPr>
        <p:spPr/>
        <p:txBody>
          <a:bodyPr/>
          <a:lstStyle/>
          <a:p>
            <a:pPr marL="342900" lvl="1" indent="-342900">
              <a:buFont typeface="Arial" charset="0"/>
              <a:buChar char="•"/>
            </a:pPr>
            <a:r>
              <a:rPr lang="ru-RU" dirty="0">
                <a:solidFill>
                  <a:srgbClr val="FF0000"/>
                </a:solidFill>
              </a:rPr>
              <a:t>По умолчанию </a:t>
            </a:r>
            <a:r>
              <a:rPr lang="ru-RU" dirty="0"/>
              <a:t>все компоненты одного приложения работают в одном потоке (</a:t>
            </a:r>
            <a:r>
              <a:rPr lang="en-US" dirty="0"/>
              <a:t>Main Thread</a:t>
            </a:r>
            <a:r>
              <a:rPr lang="ru-RU" dirty="0"/>
              <a:t>)</a:t>
            </a:r>
          </a:p>
          <a:p>
            <a:pPr lvl="1"/>
            <a:r>
              <a:rPr lang="ru-RU" dirty="0"/>
              <a:t>При запуске приложения создается </a:t>
            </a:r>
            <a:r>
              <a:rPr lang="en-US" dirty="0"/>
              <a:t>main </a:t>
            </a:r>
            <a:r>
              <a:rPr lang="en-US" dirty="0" err="1"/>
              <a:t>looper</a:t>
            </a:r>
            <a:r>
              <a:rPr lang="en-US" dirty="0"/>
              <a:t> </a:t>
            </a:r>
            <a:r>
              <a:rPr lang="ru-RU" dirty="0"/>
              <a:t>(</a:t>
            </a:r>
            <a:r>
              <a:rPr lang="en-US" dirty="0" err="1"/>
              <a:t>android.os.Looper</a:t>
            </a:r>
            <a:r>
              <a:rPr lang="ru-RU" dirty="0"/>
              <a:t>)</a:t>
            </a:r>
          </a:p>
          <a:p>
            <a:pPr lvl="2"/>
            <a:r>
              <a:rPr lang="en-US" dirty="0">
                <a:hlinkClick r:id="rId2"/>
              </a:rPr>
              <a:t>http://developer.android.com/reference/android/os/Looper.html</a:t>
            </a:r>
            <a:r>
              <a:rPr lang="ru-RU" dirty="0"/>
              <a:t> </a:t>
            </a:r>
            <a:endParaRPr lang="en-US" dirty="0"/>
          </a:p>
          <a:p>
            <a:pPr lvl="1"/>
            <a:r>
              <a:rPr lang="en-US" dirty="0"/>
              <a:t>main </a:t>
            </a:r>
            <a:r>
              <a:rPr lang="en-US" dirty="0" err="1"/>
              <a:t>looper</a:t>
            </a:r>
            <a:r>
              <a:rPr lang="en-US" dirty="0"/>
              <a:t> </a:t>
            </a:r>
            <a:r>
              <a:rPr lang="ru-RU" dirty="0"/>
              <a:t>перенаправляет (</a:t>
            </a:r>
            <a:r>
              <a:rPr lang="en-US" dirty="0"/>
              <a:t>dispatch) </a:t>
            </a:r>
            <a:r>
              <a:rPr lang="ru-RU" dirty="0"/>
              <a:t>сообщения другим компонентам</a:t>
            </a:r>
            <a:r>
              <a:rPr lang="en-US" dirty="0"/>
              <a:t>:</a:t>
            </a:r>
          </a:p>
          <a:p>
            <a:pPr lvl="2"/>
            <a:r>
              <a:rPr lang="en-US" dirty="0"/>
              <a:t>Activity</a:t>
            </a:r>
            <a:r>
              <a:rPr lang="ru-RU" dirty="0"/>
              <a:t>, </a:t>
            </a:r>
            <a:r>
              <a:rPr lang="en-US" dirty="0"/>
              <a:t>Widget</a:t>
            </a:r>
            <a:r>
              <a:rPr lang="ru-RU" dirty="0"/>
              <a:t>, пр.</a:t>
            </a:r>
            <a:endParaRPr lang="en-US"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Потоки и </a:t>
            </a:r>
            <a:r>
              <a:rPr lang="en-US" dirty="0"/>
              <a:t>Android UI</a:t>
            </a:r>
            <a:r>
              <a:rPr lang="ru-RU" dirty="0"/>
              <a:t> </a:t>
            </a:r>
            <a:r>
              <a:rPr lang="en-US" dirty="0"/>
              <a:t>Toolkit</a:t>
            </a:r>
            <a:r>
              <a:rPr lang="ru-RU" dirty="0"/>
              <a:t> (1)</a:t>
            </a:r>
            <a:endParaRPr lang="en-US" dirty="0"/>
          </a:p>
        </p:txBody>
      </p:sp>
      <p:sp>
        <p:nvSpPr>
          <p:cNvPr id="3" name="Content Placeholder 2"/>
          <p:cNvSpPr>
            <a:spLocks noGrp="1"/>
          </p:cNvSpPr>
          <p:nvPr>
            <p:ph idx="1"/>
          </p:nvPr>
        </p:nvSpPr>
        <p:spPr/>
        <p:txBody>
          <a:bodyPr/>
          <a:lstStyle/>
          <a:p>
            <a:r>
              <a:rPr lang="en-US" dirty="0"/>
              <a:t>UI toolkit</a:t>
            </a:r>
          </a:p>
          <a:p>
            <a:pPr lvl="1"/>
            <a:r>
              <a:rPr lang="en-US" dirty="0" err="1">
                <a:hlinkClick r:id="rId2"/>
              </a:rPr>
              <a:t>android.widget</a:t>
            </a:r>
            <a:r>
              <a:rPr lang="en-US" dirty="0"/>
              <a:t>.*, </a:t>
            </a:r>
            <a:r>
              <a:rPr lang="en-US" dirty="0" err="1">
                <a:hlinkClick r:id="rId3"/>
              </a:rPr>
              <a:t>android.view</a:t>
            </a:r>
            <a:r>
              <a:rPr lang="en-US" dirty="0"/>
              <a:t>.*</a:t>
            </a:r>
            <a:endParaRPr lang="ru-RU" dirty="0"/>
          </a:p>
          <a:p>
            <a:pPr lvl="1"/>
            <a:r>
              <a:rPr lang="ru-RU" dirty="0"/>
              <a:t>НЕ </a:t>
            </a:r>
            <a:r>
              <a:rPr lang="en-US" dirty="0"/>
              <a:t>thread-safe</a:t>
            </a:r>
            <a:endParaRPr lang="ru-RU" dirty="0"/>
          </a:p>
          <a:p>
            <a:pPr lvl="2"/>
            <a:r>
              <a:rPr lang="ru-RU" dirty="0"/>
              <a:t>Все взаимодействия с </a:t>
            </a:r>
            <a:r>
              <a:rPr lang="en-US" dirty="0"/>
              <a:t>UI </a:t>
            </a:r>
            <a:r>
              <a:rPr lang="ru-RU" dirty="0"/>
              <a:t>только из </a:t>
            </a:r>
            <a:r>
              <a:rPr lang="en-US" dirty="0"/>
              <a:t>UI Thread</a:t>
            </a:r>
          </a:p>
          <a:p>
            <a:pPr lvl="1"/>
            <a:r>
              <a:rPr lang="ru-RU" dirty="0"/>
              <a:t>Все </a:t>
            </a:r>
            <a:r>
              <a:rPr lang="en-US" dirty="0"/>
              <a:t>callback </a:t>
            </a:r>
            <a:r>
              <a:rPr lang="ru-RU" dirty="0"/>
              <a:t>происходят в </a:t>
            </a:r>
            <a:r>
              <a:rPr lang="en-US" dirty="0"/>
              <a:t>UI Thread</a:t>
            </a:r>
            <a:endParaRPr lang="ru-RU" dirty="0"/>
          </a:p>
          <a:p>
            <a:pPr lvl="2"/>
            <a:endParaRPr lang="en-US" dirty="0"/>
          </a:p>
          <a:p>
            <a:endParaRPr lang="en-US"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Потоки и </a:t>
            </a:r>
            <a:r>
              <a:rPr lang="en-US" dirty="0"/>
              <a:t>Android UI</a:t>
            </a:r>
            <a:r>
              <a:rPr lang="ru-RU" dirty="0"/>
              <a:t> </a:t>
            </a:r>
            <a:r>
              <a:rPr lang="en-US" dirty="0"/>
              <a:t>Toolkit</a:t>
            </a:r>
            <a:r>
              <a:rPr lang="ru-RU" dirty="0"/>
              <a:t>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Do not block the UI thread</a:t>
            </a:r>
            <a:endParaRPr lang="ru-RU" dirty="0"/>
          </a:p>
          <a:p>
            <a:pPr marL="914400" lvl="1" indent="-514350"/>
            <a:r>
              <a:rPr lang="en-US" dirty="0"/>
              <a:t>"</a:t>
            </a:r>
            <a:r>
              <a:rPr lang="en-US" dirty="0">
                <a:hlinkClick r:id="rId2"/>
              </a:rPr>
              <a:t>application not responding</a:t>
            </a:r>
            <a:r>
              <a:rPr lang="en-US" dirty="0"/>
              <a:t>" (ANR) dialog</a:t>
            </a:r>
          </a:p>
          <a:p>
            <a:pPr marL="514350" indent="-514350">
              <a:buFont typeface="+mj-lt"/>
              <a:buAutoNum type="arabicPeriod"/>
            </a:pPr>
            <a:r>
              <a:rPr lang="en-US" dirty="0"/>
              <a:t>Do not access the Android UI toolkit from outside the UI thread</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29</a:t>
            </a:fld>
            <a:endParaRPr lang="en-US"/>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35496" y="4077072"/>
            <a:ext cx="3096344" cy="1656184"/>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275856" y="4067620"/>
            <a:ext cx="5832648" cy="166563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a:t>В предыдущих лекциях...</a:t>
            </a:r>
            <a:endParaRPr lang="en-US"/>
          </a:p>
        </p:txBody>
      </p:sp>
      <p:sp>
        <p:nvSpPr>
          <p:cNvPr id="5" name="Slide Number Placeholder 4"/>
          <p:cNvSpPr>
            <a:spLocks noGrp="1"/>
          </p:cNvSpPr>
          <p:nvPr>
            <p:ph type="sldNum" sz="quarter" idx="12"/>
          </p:nvPr>
        </p:nvSpPr>
        <p:spPr/>
        <p:txBody>
          <a:bodyPr/>
          <a:lstStyle/>
          <a:p>
            <a:pPr>
              <a:defRPr/>
            </a:pPr>
            <a:fld id="{4FEDE086-2415-4DA3-939B-4B4C2D1C03D2}" type="slidenum">
              <a:rPr lang="en-US">
                <a:solidFill>
                  <a:prstClr val="black">
                    <a:tint val="75000"/>
                  </a:prstClr>
                </a:solidFill>
              </a:rPr>
              <a:pPr>
                <a:defRPr/>
              </a:pPr>
              <a:t>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Date Placeholder 6"/>
          <p:cNvSpPr>
            <a:spLocks noGrp="1"/>
          </p:cNvSpPr>
          <p:nvPr>
            <p:ph type="dt" sz="quarter"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2364581" y="2222898"/>
            <a:ext cx="4414838" cy="3063478"/>
          </a:xfrm>
          <a:noFill/>
        </p:spPr>
      </p:pic>
      <p:sp>
        <p:nvSpPr>
          <p:cNvPr id="7175" name="TextBox 5"/>
          <p:cNvSpPr txBox="1">
            <a:spLocks noChangeArrowheads="1"/>
          </p:cNvSpPr>
          <p:nvPr/>
        </p:nvSpPr>
        <p:spPr bwMode="auto">
          <a:xfrm>
            <a:off x="1871663" y="5373292"/>
            <a:ext cx="5076825" cy="369332"/>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extLst>
      <p:ext uri="{BB962C8B-B14F-4D97-AF65-F5344CB8AC3E}">
        <p14:creationId xmlns:p14="http://schemas.microsoft.com/office/powerpoint/2010/main" val="9063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(1)</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30</a:t>
            </a:fld>
            <a:endParaRPr lang="en-US"/>
          </a:p>
        </p:txBody>
      </p:sp>
      <p:sp>
        <p:nvSpPr>
          <p:cNvPr id="58369" name="Rectangle 1"/>
          <p:cNvSpPr>
            <a:spLocks noChangeArrowheads="1"/>
          </p:cNvSpPr>
          <p:nvPr/>
        </p:nvSpPr>
        <p:spPr bwMode="auto">
          <a:xfrm>
            <a:off x="467544" y="2562605"/>
            <a:ext cx="8393323" cy="114513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b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b</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(1)</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31</a:t>
            </a:fld>
            <a:endParaRPr lang="en-US"/>
          </a:p>
        </p:txBody>
      </p:sp>
      <p:sp>
        <p:nvSpPr>
          <p:cNvPr id="58369" name="Rectangle 1"/>
          <p:cNvSpPr>
            <a:spLocks noChangeArrowheads="1"/>
          </p:cNvSpPr>
          <p:nvPr/>
        </p:nvSpPr>
        <p:spPr bwMode="auto">
          <a:xfrm>
            <a:off x="395536" y="1782108"/>
            <a:ext cx="8393323" cy="1145135"/>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b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a:ln>
                  <a:noFill/>
                </a:ln>
                <a:solidFill>
                  <a:srgbClr val="FF0000"/>
                </a:solidFill>
                <a:effectLst/>
                <a:latin typeface="Courier New" pitchFamily="49" charset="0"/>
                <a:cs typeface="Courier New" pitchFamily="49" charset="0"/>
              </a:rPr>
              <a:t>loadImageFromNetwork</a:t>
            </a:r>
            <a:r>
              <a:rPr kumimoji="0" lang="en-US" sz="1600" b="1" i="0" u="none" strike="noStrike" cap="none" normalizeH="0" baseline="0" dirty="0">
                <a:ln>
                  <a:noFill/>
                </a:ln>
                <a:solidFill>
                  <a:srgbClr val="FF0000"/>
                </a:solidFill>
                <a:effectLst/>
                <a:latin typeface="Courier New" pitchFamily="49" charset="0"/>
                <a:cs typeface="Courier New" pitchFamily="49" charset="0"/>
              </a:rPr>
              <a:t>("http://example.com/image.png")</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b</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2" descr="http://developer.android.com/images/anr.png"/>
          <p:cNvPicPr>
            <a:picLocks noChangeAspect="1" noChangeArrowheads="1"/>
          </p:cNvPicPr>
          <p:nvPr/>
        </p:nvPicPr>
        <p:blipFill>
          <a:blip r:embed="rId2" cstate="print"/>
          <a:srcRect/>
          <a:stretch>
            <a:fillRect/>
          </a:stretch>
        </p:blipFill>
        <p:spPr bwMode="auto">
          <a:xfrm>
            <a:off x="2267744" y="3717032"/>
            <a:ext cx="4035152" cy="1974344"/>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(2)</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32</a:t>
            </a:fld>
            <a:endParaRPr lang="en-US"/>
          </a:p>
        </p:txBody>
      </p:sp>
      <p:sp>
        <p:nvSpPr>
          <p:cNvPr id="59393" name="Rectangle 1"/>
          <p:cNvSpPr>
            <a:spLocks noChangeArrowheads="1"/>
          </p:cNvSpPr>
          <p:nvPr/>
        </p:nvSpPr>
        <p:spPr bwMode="auto">
          <a:xfrm>
            <a:off x="585973" y="2049257"/>
            <a:ext cx="8162491" cy="1883799"/>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Thread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run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b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b</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start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(2)</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33</a:t>
            </a:fld>
            <a:endParaRPr lang="en-US"/>
          </a:p>
        </p:txBody>
      </p:sp>
      <p:sp>
        <p:nvSpPr>
          <p:cNvPr id="59393" name="Rectangle 1"/>
          <p:cNvSpPr>
            <a:spLocks noChangeArrowheads="1"/>
          </p:cNvSpPr>
          <p:nvPr/>
        </p:nvSpPr>
        <p:spPr bwMode="auto">
          <a:xfrm>
            <a:off x="585973" y="2033869"/>
            <a:ext cx="8162491" cy="191457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Thread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run</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b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a:ln>
                  <a:noFill/>
                </a:ln>
                <a:solidFill>
                  <a:srgbClr val="FF0000"/>
                </a:solidFill>
                <a:effectLst/>
                <a:latin typeface="Courier New" pitchFamily="49" charset="0"/>
                <a:cs typeface="Courier New" pitchFamily="49" charset="0"/>
              </a:rPr>
              <a:t>mImageView.setImageBitmap</a:t>
            </a:r>
            <a:r>
              <a:rPr kumimoji="0" lang="en-US" sz="1600" b="1" i="0" u="none" strike="noStrike" cap="none" normalizeH="0" baseline="0" dirty="0">
                <a:ln>
                  <a:noFill/>
                </a:ln>
                <a:solidFill>
                  <a:srgbClr val="FF0000"/>
                </a:solidFill>
                <a:effectLst/>
                <a:latin typeface="Courier New" pitchFamily="49" charset="0"/>
                <a:cs typeface="Courier New" pitchFamily="49" charset="0"/>
              </a:rPr>
              <a:t>(b);</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start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5"/>
          <p:cNvPicPr>
            <a:picLocks noChangeAspect="1" noChangeArrowheads="1"/>
          </p:cNvPicPr>
          <p:nvPr/>
        </p:nvPicPr>
        <p:blipFill>
          <a:blip r:embed="rId2" cstate="print"/>
          <a:srcRect/>
          <a:stretch>
            <a:fillRect/>
          </a:stretch>
        </p:blipFill>
        <p:spPr bwMode="auto">
          <a:xfrm>
            <a:off x="1619672" y="4221088"/>
            <a:ext cx="5832648" cy="166563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Способы Доступа к </a:t>
            </a:r>
            <a:r>
              <a:rPr lang="en-US" dirty="0"/>
              <a:t>UI Thread (1)</a:t>
            </a:r>
          </a:p>
        </p:txBody>
      </p:sp>
      <p:sp>
        <p:nvSpPr>
          <p:cNvPr id="3" name="Content Placeholder 2"/>
          <p:cNvSpPr>
            <a:spLocks noGrp="1"/>
          </p:cNvSpPr>
          <p:nvPr>
            <p:ph idx="1"/>
          </p:nvPr>
        </p:nvSpPr>
        <p:spPr/>
        <p:txBody>
          <a:bodyPr/>
          <a:lstStyle/>
          <a:p>
            <a:r>
              <a:rPr lang="en-US" dirty="0" err="1"/>
              <a:t>Activity.runOnUiThread</a:t>
            </a:r>
            <a:r>
              <a:rPr lang="en-US" dirty="0"/>
              <a:t>(</a:t>
            </a:r>
            <a:r>
              <a:rPr lang="en-US" dirty="0" err="1"/>
              <a:t>Runnable</a:t>
            </a:r>
            <a:r>
              <a:rPr lang="en-US" dirty="0"/>
              <a:t>)</a:t>
            </a:r>
          </a:p>
          <a:p>
            <a:r>
              <a:rPr lang="en-US" dirty="0"/>
              <a:t>View.post(</a:t>
            </a:r>
            <a:r>
              <a:rPr lang="en-US" dirty="0" err="1"/>
              <a:t>Runnable</a:t>
            </a:r>
            <a:r>
              <a:rPr lang="en-US" dirty="0"/>
              <a:t>)</a:t>
            </a:r>
          </a:p>
          <a:p>
            <a:r>
              <a:rPr lang="en-US" dirty="0" err="1"/>
              <a:t>View.postDelayed</a:t>
            </a:r>
            <a:r>
              <a:rPr lang="en-US" dirty="0"/>
              <a:t>(</a:t>
            </a:r>
            <a:r>
              <a:rPr lang="en-US" dirty="0" err="1"/>
              <a:t>Runnable</a:t>
            </a:r>
            <a:r>
              <a:rPr lang="en-US" dirty="0"/>
              <a:t>, long)</a:t>
            </a:r>
          </a:p>
          <a:p>
            <a:endParaRPr lang="en-US" dirty="0"/>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Способы Доступа к </a:t>
            </a:r>
            <a:r>
              <a:rPr lang="en-US" dirty="0"/>
              <a:t>UI Thread (2)</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
        <p:nvSpPr>
          <p:cNvPr id="61441" name="Rectangle 1"/>
          <p:cNvSpPr>
            <a:spLocks noChangeArrowheads="1"/>
          </p:cNvSpPr>
          <p:nvPr/>
        </p:nvSpPr>
        <p:spPr bwMode="auto">
          <a:xfrm>
            <a:off x="323528" y="1436026"/>
            <a:ext cx="8516755" cy="3361126"/>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660066"/>
                </a:solidFill>
                <a:effectLst/>
                <a:latin typeface="Courier New" pitchFamily="49" charset="0"/>
                <a:cs typeface="Courier New" pitchFamily="49" charset="0"/>
              </a:rPr>
              <a:t>View</a:t>
            </a:r>
            <a:r>
              <a:rPr kumimoji="0" lang="en-US" sz="1600" b="0" i="0" u="none" strike="noStrike" cap="none" normalizeH="0" baseline="0" dirty="0">
                <a:ln>
                  <a:noFill/>
                </a:ln>
                <a:solidFill>
                  <a:srgbClr val="000000"/>
                </a:solidFill>
                <a:effectLst/>
                <a:latin typeface="Courier New" pitchFamily="49" charset="0"/>
                <a:cs typeface="Courier New" pitchFamily="49" charset="0"/>
              </a:rPr>
              <a:t> v</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Thread</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run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final</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bitmap</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000000"/>
                </a:solidFill>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mImageView</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post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660066"/>
                </a:solidFill>
                <a:effectLst/>
                <a:latin typeface="Courier New" pitchFamily="49" charset="0"/>
                <a:cs typeface="Courier New" pitchFamily="49" charset="0"/>
              </a:rPr>
              <a:t>Runnable</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a:ln>
                  <a:noFill/>
                </a:ln>
                <a:solidFill>
                  <a:srgbClr val="000000"/>
                </a:solidFill>
                <a:effectLst/>
                <a:latin typeface="Courier New" pitchFamily="49" charset="0"/>
                <a:cs typeface="Courier New" pitchFamily="49" charset="0"/>
              </a:rPr>
              <a:t> run</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6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bitmap</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rgbClr val="000000"/>
                </a:solidFill>
                <a:effectLst/>
                <a:latin typeface="Courier New" pitchFamily="49" charset="0"/>
                <a:cs typeface="Courier New" pitchFamily="49" charset="0"/>
              </a:rPr>
              <a:t>start</a:t>
            </a:r>
            <a:r>
              <a:rPr kumimoji="0" lang="en-US" sz="1600" b="0" i="0" u="none" strike="noStrike" cap="none" normalizeH="0" baseline="0" dirty="0">
                <a:ln>
                  <a:noFill/>
                </a:ln>
                <a:solidFill>
                  <a:srgbClr val="666600"/>
                </a:solidFill>
                <a:effectLst/>
                <a:latin typeface="Courier New" pitchFamily="49" charset="0"/>
                <a:cs typeface="Courier New" pitchFamily="49" charset="0"/>
              </a:rPr>
              <a:t>();</a:t>
            </a:r>
            <a:br>
              <a:rPr kumimoji="0" lang="en-US" sz="1600" b="0" i="0" u="none" strike="noStrike" cap="none" normalizeH="0" baseline="0" dirty="0">
                <a:ln>
                  <a:noFill/>
                </a:ln>
                <a:solidFill>
                  <a:srgbClr val="000000"/>
                </a:solidFill>
                <a:effectLst/>
                <a:latin typeface="Courier New" pitchFamily="49" charset="0"/>
                <a:cs typeface="Courier New" pitchFamily="49" charset="0"/>
              </a:rPr>
            </a:br>
            <a:r>
              <a:rPr kumimoji="0" lang="en-US" sz="1600" b="0" i="0" u="none" strike="noStrike" cap="none" normalizeH="0" baseline="0" dirty="0">
                <a:ln>
                  <a:noFill/>
                </a:ln>
                <a:solidFill>
                  <a:srgbClr val="666600"/>
                </a:solidFill>
                <a:effectLst/>
                <a:latin typeface="Courier New" pitchFamily="49" charset="0"/>
                <a:cs typeface="Courier New"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Способы Доступа к </a:t>
            </a:r>
            <a:r>
              <a:rPr lang="en-US"/>
              <a:t>UI Thread: AsyncTask</a:t>
            </a:r>
            <a:endParaRPr lang="en-US" dirty="0"/>
          </a:p>
        </p:txBody>
      </p:sp>
      <p:sp>
        <p:nvSpPr>
          <p:cNvPr id="11" name="Content Placeholder 10"/>
          <p:cNvSpPr>
            <a:spLocks noGrp="1"/>
          </p:cNvSpPr>
          <p:nvPr>
            <p:ph idx="1"/>
          </p:nvPr>
        </p:nvSpPr>
        <p:spPr/>
        <p:txBody>
          <a:bodyPr/>
          <a:lstStyle/>
          <a:p>
            <a:r>
              <a:rPr lang="en-US" dirty="0"/>
              <a:t>private class </a:t>
            </a:r>
            <a:r>
              <a:rPr lang="en-US" dirty="0" err="1"/>
              <a:t>MyTask</a:t>
            </a:r>
            <a:r>
              <a:rPr lang="en-US" dirty="0"/>
              <a:t> extends </a:t>
            </a:r>
            <a:r>
              <a:rPr lang="en-US" dirty="0" err="1"/>
              <a:t>AsyncTask</a:t>
            </a:r>
            <a:r>
              <a:rPr lang="en-US" dirty="0"/>
              <a:t>&lt;</a:t>
            </a:r>
            <a:r>
              <a:rPr lang="en-US" dirty="0" err="1"/>
              <a:t>Params</a:t>
            </a:r>
            <a:r>
              <a:rPr lang="en-US" dirty="0"/>
              <a:t>, Progress, Result&gt; { ... }</a:t>
            </a:r>
          </a:p>
          <a:p>
            <a:endParaRPr lang="en-US" dirty="0"/>
          </a:p>
          <a:p>
            <a:r>
              <a:rPr lang="en-US" dirty="0">
                <a:hlinkClick r:id="rId2"/>
              </a:rPr>
              <a:t>http://developer.android.com/reference/android/os/AsyncTask.html</a:t>
            </a:r>
            <a:endParaRPr lang="en-US" dirty="0"/>
          </a:p>
          <a:p>
            <a:endParaRPr lang="ru-RU" dirty="0"/>
          </a:p>
          <a:p>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r>
              <a:rPr lang="ru-RU"/>
              <a:t>14.11.2019</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r>
              <a:rPr lang="en-US" dirty="0"/>
              <a:t>: 3 Types</a:t>
            </a:r>
          </a:p>
        </p:txBody>
      </p:sp>
      <p:sp>
        <p:nvSpPr>
          <p:cNvPr id="11" name="Content Placeholder 10"/>
          <p:cNvSpPr>
            <a:spLocks noGrp="1"/>
          </p:cNvSpPr>
          <p:nvPr>
            <p:ph idx="1"/>
          </p:nvPr>
        </p:nvSpPr>
        <p:spPr/>
        <p:txBody>
          <a:bodyPr/>
          <a:lstStyle/>
          <a:p>
            <a:pPr>
              <a:buNone/>
            </a:pPr>
            <a:r>
              <a:rPr lang="en-US" dirty="0" err="1"/>
              <a:t>android.os.AsyncTask</a:t>
            </a:r>
            <a:r>
              <a:rPr lang="en-US" dirty="0"/>
              <a:t>&lt;</a:t>
            </a:r>
            <a:r>
              <a:rPr lang="en-US" dirty="0" err="1"/>
              <a:t>Params</a:t>
            </a:r>
            <a:r>
              <a:rPr lang="en-US" dirty="0"/>
              <a:t>, Progress, Result&gt;</a:t>
            </a:r>
          </a:p>
          <a:p>
            <a:pPr marL="514350" indent="-514350">
              <a:buFont typeface="+mj-lt"/>
              <a:buAutoNum type="arabicPeriod"/>
            </a:pPr>
            <a:r>
              <a:rPr lang="en-US" dirty="0" err="1"/>
              <a:t>Params</a:t>
            </a:r>
            <a:endParaRPr lang="en-US" dirty="0"/>
          </a:p>
          <a:p>
            <a:pPr marL="914400" lvl="1" indent="-514350"/>
            <a:r>
              <a:rPr lang="en-US" dirty="0"/>
              <a:t>parameters sent to the task upon execution.</a:t>
            </a:r>
          </a:p>
          <a:p>
            <a:pPr marL="514350" indent="-514350">
              <a:buFont typeface="+mj-lt"/>
              <a:buAutoNum type="arabicPeriod"/>
            </a:pPr>
            <a:r>
              <a:rPr lang="en-US" dirty="0"/>
              <a:t>Progress</a:t>
            </a:r>
          </a:p>
          <a:p>
            <a:pPr marL="914400" lvl="1" indent="-514350"/>
            <a:r>
              <a:rPr lang="en-US" dirty="0"/>
              <a:t>progress units published during the background computation.</a:t>
            </a:r>
          </a:p>
          <a:p>
            <a:pPr marL="514350" indent="-514350">
              <a:buFont typeface="+mj-lt"/>
              <a:buAutoNum type="arabicPeriod"/>
            </a:pPr>
            <a:r>
              <a:rPr lang="en-US" dirty="0"/>
              <a:t>Result</a:t>
            </a:r>
          </a:p>
          <a:p>
            <a:pPr marL="914400" lvl="1" indent="-514350"/>
            <a:r>
              <a:rPr lang="en-US" dirty="0"/>
              <a:t>result of the background computation.</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ru-RU"/>
              <a:t>14.11.2019</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br>
              <a:rPr lang="ru-RU" dirty="0"/>
            </a:br>
            <a:r>
              <a:rPr lang="en-US" dirty="0"/>
              <a:t>4 </a:t>
            </a:r>
            <a:r>
              <a:rPr lang="ru-RU" dirty="0"/>
              <a:t>Шага исполнения</a:t>
            </a:r>
            <a:endParaRPr lang="en-US" dirty="0"/>
          </a:p>
        </p:txBody>
      </p:sp>
      <p:sp>
        <p:nvSpPr>
          <p:cNvPr id="11" name="Content Placeholder 10"/>
          <p:cNvSpPr>
            <a:spLocks noGrp="1"/>
          </p:cNvSpPr>
          <p:nvPr>
            <p:ph idx="1"/>
          </p:nvPr>
        </p:nvSpPr>
        <p:spPr/>
        <p:txBody>
          <a:bodyPr/>
          <a:lstStyle/>
          <a:p>
            <a:pPr marL="514350" indent="-514350">
              <a:buFont typeface="+mj-lt"/>
              <a:buAutoNum type="arabicPeriod"/>
            </a:pPr>
            <a:r>
              <a:rPr lang="en-US" dirty="0"/>
              <a:t>void </a:t>
            </a:r>
            <a:r>
              <a:rPr lang="en-US" dirty="0" err="1"/>
              <a:t>onPreExecute</a:t>
            </a:r>
            <a:r>
              <a:rPr lang="en-US" dirty="0"/>
              <a:t>()</a:t>
            </a:r>
          </a:p>
          <a:p>
            <a:pPr marL="914400" lvl="1" indent="-514350"/>
            <a:r>
              <a:rPr lang="en-US" dirty="0"/>
              <a:t>invoked on the UI thread</a:t>
            </a:r>
          </a:p>
          <a:p>
            <a:pPr marL="514350" indent="-514350">
              <a:buFont typeface="+mj-lt"/>
              <a:buAutoNum type="arabicPeriod"/>
            </a:pPr>
            <a:r>
              <a:rPr lang="en-US" dirty="0"/>
              <a:t>Result </a:t>
            </a:r>
            <a:r>
              <a:rPr lang="en-US" dirty="0" err="1"/>
              <a:t>doInBackground</a:t>
            </a:r>
            <a:r>
              <a:rPr lang="en-US" dirty="0"/>
              <a:t>(</a:t>
            </a:r>
            <a:r>
              <a:rPr lang="en-US" dirty="0" err="1"/>
              <a:t>Params</a:t>
            </a:r>
            <a:r>
              <a:rPr lang="en-US" dirty="0"/>
              <a:t>...)</a:t>
            </a:r>
          </a:p>
          <a:p>
            <a:pPr marL="914400" lvl="1" indent="-514350"/>
            <a:r>
              <a:rPr lang="en-US" dirty="0"/>
              <a:t>invoked on the background</a:t>
            </a:r>
          </a:p>
          <a:p>
            <a:pPr marL="914400" lvl="1" indent="-514350"/>
            <a:r>
              <a:rPr lang="en-US" dirty="0"/>
              <a:t>void </a:t>
            </a:r>
            <a:r>
              <a:rPr lang="en-US" dirty="0" err="1"/>
              <a:t>publishProgress</a:t>
            </a:r>
            <a:r>
              <a:rPr lang="en-US" dirty="0"/>
              <a:t>(Progress...)</a:t>
            </a:r>
          </a:p>
          <a:p>
            <a:pPr marL="514350" indent="-514350">
              <a:buFont typeface="+mj-lt"/>
              <a:buAutoNum type="arabicPeriod"/>
            </a:pPr>
            <a:r>
              <a:rPr lang="en-US" dirty="0"/>
              <a:t>void </a:t>
            </a:r>
            <a:r>
              <a:rPr lang="en-US" dirty="0" err="1"/>
              <a:t>onProgressUpdate</a:t>
            </a:r>
            <a:r>
              <a:rPr lang="en-US" dirty="0"/>
              <a:t>(Progress...)</a:t>
            </a:r>
          </a:p>
          <a:p>
            <a:pPr marL="914400" lvl="1" indent="-514350"/>
            <a:r>
              <a:rPr lang="en-US" dirty="0"/>
              <a:t>invoked on the UI thread</a:t>
            </a:r>
          </a:p>
          <a:p>
            <a:pPr marL="514350" indent="-514350">
              <a:buFont typeface="+mj-lt"/>
              <a:buAutoNum type="arabicPeriod"/>
            </a:pPr>
            <a:r>
              <a:rPr lang="en-US" dirty="0"/>
              <a:t>void </a:t>
            </a:r>
            <a:r>
              <a:rPr lang="en-US" dirty="0" err="1"/>
              <a:t>onPostExecute</a:t>
            </a:r>
            <a:r>
              <a:rPr lang="en-US" dirty="0"/>
              <a:t>(Result)</a:t>
            </a:r>
          </a:p>
          <a:p>
            <a:pPr marL="914400" lvl="1" indent="-514350"/>
            <a:r>
              <a:rPr lang="en-US" dirty="0"/>
              <a:t>invoked on the UI thread</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ru-RU"/>
              <a:t>14.11.2019</a:t>
            </a:r>
            <a:endParaRPr lang="en-US"/>
          </a:p>
        </p:txBody>
      </p:sp>
      <p:sp>
        <p:nvSpPr>
          <p:cNvPr id="5" name="Footer Placeholder 4"/>
          <p:cNvSpPr>
            <a:spLocks noGrp="1"/>
          </p:cNvSpPr>
          <p:nvPr>
            <p:ph type="ftr" sz="quarter" idx="11"/>
          </p:nvPr>
        </p:nvSpPr>
        <p:spPr/>
        <p:txBody>
          <a:bodyPr/>
          <a:lstStyle/>
          <a:p>
            <a:r>
              <a:rPr lang="en-US"/>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AsyncTask</a:t>
            </a:r>
            <a:br>
              <a:rPr lang="en-US" dirty="0"/>
            </a:br>
            <a:r>
              <a:rPr lang="ru-RU"/>
              <a:t>Пример</a:t>
            </a:r>
            <a:endParaRPr lang="en-US" dirty="0"/>
          </a:p>
        </p:txBody>
      </p:sp>
      <p:sp>
        <p:nvSpPr>
          <p:cNvPr id="4" name="Date Placeholder 3"/>
          <p:cNvSpPr>
            <a:spLocks noGrp="1"/>
          </p:cNvSpPr>
          <p:nvPr>
            <p:ph type="dt" sz="half" idx="10"/>
          </p:nvPr>
        </p:nvSpPr>
        <p:spPr/>
        <p:txBody>
          <a:bodyPr/>
          <a:lstStyle/>
          <a:p>
            <a:pPr>
              <a:defRPr/>
            </a:pPr>
            <a:r>
              <a:rPr lang="ru-RU"/>
              <a:t>14.11.2019</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39</a:t>
            </a:fld>
            <a:endParaRPr lang="en-US"/>
          </a:p>
        </p:txBody>
      </p:sp>
      <p:sp>
        <p:nvSpPr>
          <p:cNvPr id="64513" name="Rectangle 1"/>
          <p:cNvSpPr>
            <a:spLocks noChangeArrowheads="1"/>
          </p:cNvSpPr>
          <p:nvPr/>
        </p:nvSpPr>
        <p:spPr bwMode="auto">
          <a:xfrm>
            <a:off x="539552" y="1490301"/>
            <a:ext cx="8055090"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onClick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DownloadImageTask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execute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8800"/>
                </a:solidFill>
                <a:effectLst/>
                <a:latin typeface="Courier New" pitchFamily="49" charset="0"/>
                <a:cs typeface="Courier New" pitchFamily="49" charset="0"/>
              </a:rPr>
              <a:t>"http://example.com/image.png"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class</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DownloadImageTask</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660066"/>
                </a:solidFill>
                <a:effectLst/>
                <a:latin typeface="Courier New" pitchFamily="49" charset="0"/>
                <a:cs typeface="Courier New" pitchFamily="49" charset="0"/>
              </a:rPr>
              <a:t>AsyncTask</a:t>
            </a:r>
            <a:r>
              <a:rPr kumimoji="0" lang="en-US" sz="1400" b="0" i="0" u="none" strike="noStrike" cap="none" normalizeH="0" baseline="0" dirty="0">
                <a:ln>
                  <a:noFill/>
                </a:ln>
                <a:solidFill>
                  <a:srgbClr val="666600"/>
                </a:solidFill>
                <a:effectLst/>
                <a:latin typeface="Courier New" pitchFamily="49" charset="0"/>
                <a:cs typeface="Courier New" pitchFamily="49" charset="0"/>
              </a:rPr>
              <a:t>&lt;</a:t>
            </a:r>
            <a:r>
              <a:rPr kumimoji="0" lang="en-US" sz="1400" b="0" i="0" u="none" strike="noStrike" cap="none" normalizeH="0" baseline="0" dirty="0">
                <a:ln>
                  <a:noFill/>
                </a:ln>
                <a:solidFill>
                  <a:srgbClr val="660066"/>
                </a:solidFill>
                <a:effectLst/>
                <a:latin typeface="Courier New" pitchFamily="49" charset="0"/>
                <a:cs typeface="Courier New" pitchFamily="49" charset="0"/>
              </a:rPr>
              <a:t>String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Void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666600"/>
                </a:solidFill>
                <a:effectLst/>
                <a:latin typeface="Courier New" pitchFamily="49" charset="0"/>
                <a:cs typeface="Courier New" pitchFamily="49" charset="0"/>
              </a:rPr>
              <a:t>&gt;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The system calls this to perform work in a worker thread and</a:t>
            </a:r>
            <a:br>
              <a:rPr kumimoji="0" lang="en-US" sz="1400" b="0" i="0" u="none" strike="noStrike" cap="none" normalizeH="0" baseline="0" dirty="0">
                <a:ln>
                  <a:noFill/>
                </a:ln>
                <a:solidFill>
                  <a:srgbClr val="880000"/>
                </a:solidFill>
                <a:effectLst/>
                <a:latin typeface="Courier New" pitchFamily="49" charset="0"/>
                <a:cs typeface="Courier New" pitchFamily="49" charset="0"/>
              </a:rPr>
            </a:br>
            <a:r>
              <a:rPr kumimoji="0" lang="en-US" sz="1400" b="0" i="0" u="none" strike="noStrike" cap="none" normalizeH="0" baseline="0" dirty="0">
                <a:ln>
                  <a:noFill/>
                </a:ln>
                <a:solidFill>
                  <a:srgbClr val="880000"/>
                </a:solidFill>
                <a:effectLst/>
                <a:latin typeface="Courier New" pitchFamily="49" charset="0"/>
                <a:cs typeface="Courier New" pitchFamily="49" charset="0"/>
              </a:rPr>
              <a:t>      * delivers it the parameters given to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AsyncTask.execute</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protected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doInBackground</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String</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urls</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return</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loadImageFromNetwork</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urls</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6666"/>
                </a:solidFill>
                <a:effectLst/>
                <a:latin typeface="Courier New" pitchFamily="49" charset="0"/>
                <a:cs typeface="Courier New" pitchFamily="49" charset="0"/>
              </a:rPr>
              <a:t>0</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p>
          <a:p>
            <a:r>
              <a:rPr lang="en-US" sz="1400" dirty="0">
                <a:solidFill>
                  <a:srgbClr val="000000"/>
                </a:solidFill>
                <a:latin typeface="Courier New" pitchFamily="49" charset="0"/>
                <a:cs typeface="Courier New" pitchFamily="49" charset="0"/>
              </a:rPr>
              <a:t>        </a:t>
            </a:r>
            <a:r>
              <a:rPr lang="en-US" sz="1400" dirty="0">
                <a:solidFill>
                  <a:srgbClr val="008800"/>
                </a:solidFill>
                <a:latin typeface="Courier New" pitchFamily="49" charset="0"/>
                <a:cs typeface="Courier New" pitchFamily="49" charset="0"/>
              </a:rPr>
              <a:t>// </a:t>
            </a:r>
            <a:r>
              <a:rPr lang="en-US" sz="1400" dirty="0" err="1">
                <a:solidFill>
                  <a:srgbClr val="008800"/>
                </a:solidFill>
                <a:latin typeface="Courier New" pitchFamily="49" charset="0"/>
                <a:cs typeface="Courier New" pitchFamily="49" charset="0"/>
              </a:rPr>
              <a:t>publishProgress</a:t>
            </a:r>
            <a:r>
              <a:rPr lang="en-US" sz="1400" dirty="0">
                <a:solidFill>
                  <a:srgbClr val="008800"/>
                </a:solidFill>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880000"/>
                </a:solidFill>
                <a:effectLst/>
                <a:latin typeface="Courier New" pitchFamily="49" charset="0"/>
                <a:cs typeface="Courier New" pitchFamily="49" charset="0"/>
              </a:rPr>
              <a:t>/** The system calls this to perform work in the UI thread and delivers</a:t>
            </a:r>
            <a:br>
              <a:rPr kumimoji="0" lang="en-US" sz="1400" b="0" i="0" u="none" strike="noStrike" cap="none" normalizeH="0" baseline="0" dirty="0">
                <a:ln>
                  <a:noFill/>
                </a:ln>
                <a:solidFill>
                  <a:srgbClr val="880000"/>
                </a:solidFill>
                <a:effectLst/>
                <a:latin typeface="Courier New" pitchFamily="49" charset="0"/>
                <a:cs typeface="Courier New" pitchFamily="49" charset="0"/>
              </a:rPr>
            </a:br>
            <a:r>
              <a:rPr kumimoji="0" lang="en-US" sz="1400" b="0" i="0" u="none" strike="noStrike" cap="none" normalizeH="0" baseline="0" dirty="0">
                <a:ln>
                  <a:noFill/>
                </a:ln>
                <a:solidFill>
                  <a:srgbClr val="880000"/>
                </a:solidFill>
                <a:effectLst/>
                <a:latin typeface="Courier New" pitchFamily="49" charset="0"/>
                <a:cs typeface="Courier New" pitchFamily="49" charset="0"/>
              </a:rPr>
              <a:t>      * the result from </a:t>
            </a:r>
            <a:r>
              <a:rPr kumimoji="0" lang="en-US" sz="1400" b="0" i="0" u="none" strike="noStrike" cap="none" normalizeH="0" baseline="0" dirty="0" err="1">
                <a:ln>
                  <a:noFill/>
                </a:ln>
                <a:solidFill>
                  <a:srgbClr val="880000"/>
                </a:solidFill>
                <a:effectLst/>
                <a:latin typeface="Courier New" pitchFamily="49" charset="0"/>
                <a:cs typeface="Courier New" pitchFamily="49" charset="0"/>
              </a:rPr>
              <a:t>doInBackground</a:t>
            </a:r>
            <a:r>
              <a:rPr kumimoji="0" lang="en-US" sz="1400" b="0" i="0" u="none" strike="noStrike" cap="none" normalizeH="0" baseline="0" dirty="0">
                <a:ln>
                  <a:noFill/>
                </a:ln>
                <a:solidFill>
                  <a:srgbClr val="880000"/>
                </a:solidFill>
                <a:effectLst/>
                <a:latin typeface="Courier New" pitchFamily="49" charset="0"/>
                <a:cs typeface="Courier New" pitchFamily="49" charset="0"/>
              </a:rPr>
              <a:t>() */</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protected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onPostExecute</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660066"/>
                </a:solidFill>
                <a:effectLst/>
                <a:latin typeface="Courier New" pitchFamily="49" charset="0"/>
                <a:cs typeface="Courier New" pitchFamily="49" charset="0"/>
              </a:rPr>
              <a:t>Bitmap</a:t>
            </a:r>
            <a:r>
              <a:rPr kumimoji="0" lang="en-US" sz="1400" b="0" i="0" u="none" strike="noStrike" cap="none" normalizeH="0" baseline="0" dirty="0">
                <a:ln>
                  <a:noFill/>
                </a:ln>
                <a:solidFill>
                  <a:srgbClr val="000000"/>
                </a:solidFill>
                <a:effectLst/>
                <a:latin typeface="Courier New" pitchFamily="49" charset="0"/>
                <a:cs typeface="Courier New" pitchFamily="49" charset="0"/>
              </a:rPr>
              <a:t> result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mImageView</a:t>
            </a:r>
            <a:r>
              <a:rPr kumimoji="0" lang="en-US" sz="1400" b="0" i="0" u="none" strike="noStrike" cap="none" normalizeH="0" baseline="0" dirty="0" err="1">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a:ln>
                  <a:noFill/>
                </a:ln>
                <a:solidFill>
                  <a:srgbClr val="000000"/>
                </a:solidFill>
                <a:effectLst/>
                <a:latin typeface="Courier New" pitchFamily="49" charset="0"/>
                <a:cs typeface="Courier New" pitchFamily="49" charset="0"/>
              </a:rPr>
              <a:t>setImageBitmap</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rgbClr val="000000"/>
                </a:solidFill>
                <a:effectLst/>
                <a:latin typeface="Courier New" pitchFamily="49" charset="0"/>
                <a:cs typeface="Courier New" pitchFamily="49" charset="0"/>
              </a:rPr>
              <a:t>result</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000000"/>
                </a:solidFill>
                <a:effectLst/>
                <a:latin typeface="Courier New" pitchFamily="49" charset="0"/>
                <a:cs typeface="Courier New" pitchFamily="49" charset="0"/>
              </a:rPr>
              <a:t>    </a:t>
            </a:r>
            <a:r>
              <a:rPr kumimoji="0" lang="en-US" sz="1400" b="0" i="0" u="none" strike="noStrike" cap="none" normalizeH="0" baseline="0" dirty="0">
                <a:ln>
                  <a:noFill/>
                </a:ln>
                <a:solidFill>
                  <a:srgbClr val="666600"/>
                </a:solidFill>
                <a:effectLst/>
                <a:latin typeface="Courier New" pitchFamily="49" charset="0"/>
                <a:cs typeface="Courier New" pitchFamily="49" charset="0"/>
              </a:rPr>
              <a:t>}</a:t>
            </a:r>
            <a:br>
              <a:rPr kumimoji="0" lang="en-US" sz="1400" b="0" i="0" u="none" strike="noStrike" cap="none" normalizeH="0" baseline="0" dirty="0">
                <a:ln>
                  <a:noFill/>
                </a:ln>
                <a:solidFill>
                  <a:srgbClr val="000000"/>
                </a:solidFill>
                <a:effectLst/>
                <a:latin typeface="Courier New" pitchFamily="49" charset="0"/>
                <a:cs typeface="Courier New" pitchFamily="49" charset="0"/>
              </a:rPr>
            </a:br>
            <a:r>
              <a:rPr kumimoji="0" lang="en-US" sz="1400" b="0" i="0" u="none" strike="noStrike" cap="none" normalizeH="0" baseline="0" dirty="0">
                <a:ln>
                  <a:noFill/>
                </a:ln>
                <a:solidFill>
                  <a:srgbClr val="666600"/>
                </a:solidFill>
                <a:effectLst/>
                <a:latin typeface="Courier New" pitchFamily="49" charset="0"/>
                <a:cs typeface="Courier New" pitchFamily="49"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a:t>В предыдущих лекциях...</a:t>
            </a:r>
            <a:endParaRPr lang="en-US" dirty="0"/>
          </a:p>
        </p:txBody>
      </p:sp>
      <p:sp>
        <p:nvSpPr>
          <p:cNvPr id="3" name="Content Placeholder 2"/>
          <p:cNvSpPr>
            <a:spLocks noGrp="1"/>
          </p:cNvSpPr>
          <p:nvPr>
            <p:ph idx="1"/>
          </p:nvPr>
        </p:nvSpPr>
        <p:spPr/>
        <p:txBody>
          <a:bodyPr rtlCol="0">
            <a:normAutofit fontScale="92500" lnSpcReduction="10000"/>
          </a:bodyPr>
          <a:lstStyle/>
          <a:p>
            <a:pPr>
              <a:defRPr/>
            </a:pPr>
            <a:r>
              <a:rPr lang="en-US" dirty="0"/>
              <a:t>Activities</a:t>
            </a:r>
          </a:p>
          <a:p>
            <a:pPr>
              <a:defRPr/>
            </a:pPr>
            <a:r>
              <a:rPr lang="en-US" dirty="0"/>
              <a:t>Services</a:t>
            </a:r>
          </a:p>
          <a:p>
            <a:pPr>
              <a:defRPr/>
            </a:pPr>
            <a:r>
              <a:rPr lang="en-US" dirty="0"/>
              <a:t>Content Providers</a:t>
            </a:r>
          </a:p>
          <a:p>
            <a:pPr>
              <a:defRPr/>
            </a:pPr>
            <a:r>
              <a:rPr lang="en-US" dirty="0"/>
              <a:t>Broadcast Receivers</a:t>
            </a:r>
          </a:p>
          <a:p>
            <a:pPr>
              <a:defRPr/>
            </a:pPr>
            <a:r>
              <a:rPr lang="en-US" dirty="0"/>
              <a:t>Intents</a:t>
            </a:r>
          </a:p>
          <a:p>
            <a:pPr>
              <a:defRPr/>
            </a:pPr>
            <a:endParaRPr lang="en-US" dirty="0"/>
          </a:p>
          <a:p>
            <a:pPr>
              <a:buNone/>
              <a:defRPr/>
            </a:pPr>
            <a:r>
              <a:rPr lang="en-US" dirty="0"/>
              <a:t>As a developer we need only to call and extend these already defined classes to use in our application. </a:t>
            </a:r>
          </a:p>
          <a:p>
            <a:pPr>
              <a:defRPr/>
            </a:pPr>
            <a:endParaRPr lang="en-US" dirty="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Tree>
    <p:extLst>
      <p:ext uri="{BB962C8B-B14F-4D97-AF65-F5344CB8AC3E}">
        <p14:creationId xmlns:p14="http://schemas.microsoft.com/office/powerpoint/2010/main" val="3268864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Некоторые полезные методы </a:t>
            </a:r>
            <a:r>
              <a:rPr lang="en-US" dirty="0" err="1"/>
              <a:t>AsyncTask</a:t>
            </a:r>
            <a:endParaRPr lang="en-US" dirty="0"/>
          </a:p>
        </p:txBody>
      </p:sp>
      <p:sp>
        <p:nvSpPr>
          <p:cNvPr id="3" name="Content Placeholder 2"/>
          <p:cNvSpPr>
            <a:spLocks noGrp="1"/>
          </p:cNvSpPr>
          <p:nvPr>
            <p:ph idx="1"/>
          </p:nvPr>
        </p:nvSpPr>
        <p:spPr/>
        <p:txBody>
          <a:bodyPr/>
          <a:lstStyle/>
          <a:p>
            <a:r>
              <a:rPr lang="en-US" sz="2800" dirty="0"/>
              <a:t>final </a:t>
            </a:r>
            <a:r>
              <a:rPr lang="en-US" sz="2800" dirty="0" err="1">
                <a:hlinkClick r:id="rId2"/>
              </a:rPr>
              <a:t>AsyncTask</a:t>
            </a:r>
            <a:r>
              <a:rPr lang="en-US" sz="2800" dirty="0"/>
              <a:t>&lt;</a:t>
            </a:r>
            <a:r>
              <a:rPr lang="en-US" sz="2800" dirty="0" err="1"/>
              <a:t>Params</a:t>
            </a:r>
            <a:r>
              <a:rPr lang="en-US" sz="2800" dirty="0"/>
              <a:t>, Progress, Result&gt; </a:t>
            </a:r>
            <a:r>
              <a:rPr lang="en-US" sz="2800" dirty="0">
                <a:hlinkClick r:id="rId2"/>
              </a:rPr>
              <a:t>execute</a:t>
            </a:r>
            <a:r>
              <a:rPr lang="en-US" sz="2800" dirty="0"/>
              <a:t>(</a:t>
            </a:r>
            <a:r>
              <a:rPr lang="en-US" sz="2800" dirty="0" err="1"/>
              <a:t>Params</a:t>
            </a:r>
            <a:r>
              <a:rPr lang="en-US" sz="2800" dirty="0"/>
              <a:t>... </a:t>
            </a:r>
            <a:r>
              <a:rPr lang="en-US" sz="2800" dirty="0" err="1"/>
              <a:t>params</a:t>
            </a:r>
            <a:r>
              <a:rPr lang="en-US" sz="2800" dirty="0"/>
              <a:t>)</a:t>
            </a:r>
            <a:endParaRPr lang="ru-RU" sz="2800" dirty="0"/>
          </a:p>
          <a:p>
            <a:r>
              <a:rPr lang="en-US" sz="2800" dirty="0"/>
              <a:t>final </a:t>
            </a:r>
            <a:r>
              <a:rPr lang="en-US" sz="2800" dirty="0" err="1"/>
              <a:t>boolean</a:t>
            </a:r>
            <a:r>
              <a:rPr lang="en-US" sz="2800" dirty="0"/>
              <a:t> cancel (</a:t>
            </a:r>
            <a:r>
              <a:rPr lang="en-US" sz="2800" dirty="0" err="1"/>
              <a:t>boolean</a:t>
            </a:r>
            <a:r>
              <a:rPr lang="en-US" sz="2800" dirty="0"/>
              <a:t> </a:t>
            </a:r>
            <a:r>
              <a:rPr lang="en-US" sz="2800" dirty="0" err="1"/>
              <a:t>mayInterruptIfRunning</a:t>
            </a:r>
            <a:r>
              <a:rPr lang="en-US" sz="2800" dirty="0"/>
              <a:t>)</a:t>
            </a:r>
            <a:endParaRPr lang="ru-RU" sz="2800" dirty="0"/>
          </a:p>
          <a:p>
            <a:r>
              <a:rPr lang="en-US" sz="2800" dirty="0"/>
              <a:t>final Result get (long timeout, </a:t>
            </a:r>
            <a:r>
              <a:rPr lang="en-US" sz="2800" dirty="0" err="1">
                <a:hlinkClick r:id="rId3"/>
              </a:rPr>
              <a:t>TimeUnit</a:t>
            </a:r>
            <a:r>
              <a:rPr lang="en-US" sz="2800" dirty="0"/>
              <a:t> unit)</a:t>
            </a:r>
            <a:endParaRPr lang="ru-RU" sz="2800" dirty="0"/>
          </a:p>
          <a:p>
            <a:r>
              <a:rPr lang="en-US" sz="2800" dirty="0"/>
              <a:t>final Result get ()</a:t>
            </a:r>
          </a:p>
          <a:p>
            <a:r>
              <a:rPr lang="en-US" sz="2800" dirty="0"/>
              <a:t>final </a:t>
            </a:r>
            <a:r>
              <a:rPr lang="en-US" sz="2800" dirty="0" err="1">
                <a:hlinkClick r:id="rId4"/>
              </a:rPr>
              <a:t>AsyncTask.Status</a:t>
            </a:r>
            <a:r>
              <a:rPr lang="en-US" sz="2800" dirty="0"/>
              <a:t> </a:t>
            </a:r>
            <a:r>
              <a:rPr lang="en-US" sz="2800" dirty="0" err="1"/>
              <a:t>getStatus</a:t>
            </a:r>
            <a:r>
              <a:rPr lang="en-US" sz="2800" dirty="0"/>
              <a:t> ()</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Общие правила использования </a:t>
            </a:r>
            <a:r>
              <a:rPr lang="en-US" dirty="0" err="1"/>
              <a:t>AsyncTask</a:t>
            </a:r>
            <a:endParaRPr lang="en-US" dirty="0"/>
          </a:p>
        </p:txBody>
      </p:sp>
      <p:sp>
        <p:nvSpPr>
          <p:cNvPr id="3" name="Content Placeholder 2"/>
          <p:cNvSpPr>
            <a:spLocks noGrp="1"/>
          </p:cNvSpPr>
          <p:nvPr>
            <p:ph idx="1"/>
          </p:nvPr>
        </p:nvSpPr>
        <p:spPr/>
        <p:txBody>
          <a:bodyPr/>
          <a:lstStyle/>
          <a:p>
            <a:r>
              <a:rPr lang="ru-RU" sz="2800" dirty="0"/>
              <a:t>Экземпляр объекта должен быть создан в </a:t>
            </a:r>
            <a:r>
              <a:rPr lang="en-US" sz="2800" dirty="0"/>
              <a:t>UI </a:t>
            </a:r>
            <a:r>
              <a:rPr lang="ru-RU" sz="2800" dirty="0"/>
              <a:t>потоке</a:t>
            </a:r>
            <a:r>
              <a:rPr lang="en-US" sz="2800" dirty="0"/>
              <a:t>.</a:t>
            </a:r>
          </a:p>
          <a:p>
            <a:r>
              <a:rPr lang="en-US" sz="2800" dirty="0">
                <a:hlinkClick r:id="rId2"/>
              </a:rPr>
              <a:t>execute(</a:t>
            </a:r>
            <a:r>
              <a:rPr lang="en-US" sz="2800" dirty="0" err="1">
                <a:hlinkClick r:id="rId2"/>
              </a:rPr>
              <a:t>Params</a:t>
            </a:r>
            <a:r>
              <a:rPr lang="en-US" sz="2800" dirty="0">
                <a:hlinkClick r:id="rId2"/>
              </a:rPr>
              <a:t>...)</a:t>
            </a:r>
            <a:r>
              <a:rPr lang="en-US" sz="2800" dirty="0"/>
              <a:t> </a:t>
            </a:r>
            <a:r>
              <a:rPr lang="ru-RU" sz="2800" dirty="0"/>
              <a:t>должен быть вызван в </a:t>
            </a:r>
            <a:r>
              <a:rPr lang="en-US" sz="2800" dirty="0"/>
              <a:t>UI </a:t>
            </a:r>
            <a:r>
              <a:rPr lang="ru-RU" sz="2800" dirty="0"/>
              <a:t>потоке</a:t>
            </a:r>
            <a:r>
              <a:rPr lang="en-US" sz="2800" dirty="0"/>
              <a:t>.</a:t>
            </a:r>
          </a:p>
          <a:p>
            <a:r>
              <a:rPr lang="ru-RU" sz="2800" dirty="0"/>
              <a:t>Не вызывать вручную </a:t>
            </a:r>
            <a:r>
              <a:rPr lang="en-US" sz="2800" dirty="0" err="1">
                <a:hlinkClick r:id="rId2"/>
              </a:rPr>
              <a:t>onPreExecute</a:t>
            </a:r>
            <a:r>
              <a:rPr lang="en-US" sz="2800" dirty="0">
                <a:hlinkClick r:id="rId2"/>
              </a:rPr>
              <a:t>()</a:t>
            </a:r>
            <a:r>
              <a:rPr lang="en-US" sz="2800" dirty="0"/>
              <a:t>, </a:t>
            </a:r>
            <a:r>
              <a:rPr lang="en-US" sz="2800" dirty="0" err="1">
                <a:hlinkClick r:id="rId2"/>
              </a:rPr>
              <a:t>onPostExecute</a:t>
            </a:r>
            <a:r>
              <a:rPr lang="en-US" sz="2800" dirty="0">
                <a:hlinkClick r:id="rId2"/>
              </a:rPr>
              <a:t>(Result)</a:t>
            </a:r>
            <a:r>
              <a:rPr lang="en-US" sz="2800" dirty="0"/>
              <a:t>, </a:t>
            </a:r>
            <a:r>
              <a:rPr lang="en-US" sz="2800" dirty="0" err="1">
                <a:hlinkClick r:id="rId2"/>
              </a:rPr>
              <a:t>doInBackground</a:t>
            </a:r>
            <a:r>
              <a:rPr lang="en-US" sz="2800" dirty="0">
                <a:hlinkClick r:id="rId2"/>
              </a:rPr>
              <a:t>(</a:t>
            </a:r>
            <a:r>
              <a:rPr lang="en-US" sz="2800" dirty="0" err="1">
                <a:hlinkClick r:id="rId2"/>
              </a:rPr>
              <a:t>Params</a:t>
            </a:r>
            <a:r>
              <a:rPr lang="en-US" sz="2800" dirty="0">
                <a:hlinkClick r:id="rId2"/>
              </a:rPr>
              <a:t>...)</a:t>
            </a:r>
            <a:r>
              <a:rPr lang="en-US" sz="2800" dirty="0"/>
              <a:t>, </a:t>
            </a:r>
            <a:r>
              <a:rPr lang="en-US" sz="2800" dirty="0" err="1">
                <a:hlinkClick r:id="rId2"/>
              </a:rPr>
              <a:t>onProgressUpdate</a:t>
            </a:r>
            <a:r>
              <a:rPr lang="en-US" sz="2800" dirty="0">
                <a:hlinkClick r:id="rId2"/>
              </a:rPr>
              <a:t>(Progress...)</a:t>
            </a:r>
            <a:r>
              <a:rPr lang="en-US" sz="2800" dirty="0"/>
              <a:t>.</a:t>
            </a:r>
          </a:p>
          <a:p>
            <a:r>
              <a:rPr lang="en-US" sz="2800" dirty="0" err="1"/>
              <a:t>AsyncTask</a:t>
            </a:r>
            <a:r>
              <a:rPr lang="en-US" sz="2800" dirty="0"/>
              <a:t> </a:t>
            </a:r>
            <a:r>
              <a:rPr lang="ru-RU" sz="2800" dirty="0"/>
              <a:t>может быть запущен только один раз</a:t>
            </a:r>
            <a:r>
              <a:rPr lang="en-US" sz="2800" dirty="0"/>
              <a:t> (</a:t>
            </a:r>
            <a:r>
              <a:rPr lang="ru-RU" sz="2800" dirty="0"/>
              <a:t>при повторном использовании возникнет исключение</a:t>
            </a:r>
            <a:r>
              <a:rPr lang="en-US" sz="2800" dirty="0"/>
              <a:t>)</a:t>
            </a:r>
          </a:p>
        </p:txBody>
      </p:sp>
      <p:sp>
        <p:nvSpPr>
          <p:cNvPr id="4" name="Date Placeholder 3"/>
          <p:cNvSpPr>
            <a:spLocks noGrp="1"/>
          </p:cNvSpPr>
          <p:nvPr>
            <p:ph type="dt" sz="half" idx="10"/>
          </p:nvPr>
        </p:nvSpPr>
        <p:spPr/>
        <p:txBody>
          <a:bodyPr/>
          <a:lstStyle/>
          <a:p>
            <a:pPr>
              <a:defRPr/>
            </a:pPr>
            <a:r>
              <a:rPr lang="ru-RU"/>
              <a:t>14.11.2019</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7E03-9C22-47B1-B7D3-50C5900BF36E}"/>
              </a:ext>
            </a:extLst>
          </p:cNvPr>
          <p:cNvSpPr>
            <a:spLocks noGrp="1"/>
          </p:cNvSpPr>
          <p:nvPr>
            <p:ph type="title"/>
          </p:nvPr>
        </p:nvSpPr>
        <p:spPr/>
        <p:txBody>
          <a:bodyPr/>
          <a:lstStyle/>
          <a:p>
            <a:r>
              <a:rPr lang="en-US" dirty="0"/>
              <a:t>Kotlin coroutines</a:t>
            </a:r>
            <a:endParaRPr lang="ru-RU" dirty="0"/>
          </a:p>
        </p:txBody>
      </p:sp>
      <p:sp>
        <p:nvSpPr>
          <p:cNvPr id="3" name="Объект 2">
            <a:extLst>
              <a:ext uri="{FF2B5EF4-FFF2-40B4-BE49-F238E27FC236}">
                <a16:creationId xmlns:a16="http://schemas.microsoft.com/office/drawing/2014/main" id="{F4A8C717-0428-46B7-8A97-03E0804BD319}"/>
              </a:ext>
            </a:extLst>
          </p:cNvPr>
          <p:cNvSpPr>
            <a:spLocks noGrp="1"/>
          </p:cNvSpPr>
          <p:nvPr>
            <p:ph idx="1"/>
          </p:nvPr>
        </p:nvSpPr>
        <p:spPr/>
        <p:txBody>
          <a:bodyPr/>
          <a:lstStyle/>
          <a:p>
            <a:r>
              <a:rPr lang="en-US" dirty="0">
                <a:hlinkClick r:id="rId2"/>
              </a:rPr>
              <a:t>https://github.com/Kotlin/KEEP/blob/master/proposals/coroutines.md</a:t>
            </a:r>
            <a:endParaRPr lang="en-US" dirty="0"/>
          </a:p>
          <a:p>
            <a:r>
              <a:rPr lang="en-US" dirty="0">
                <a:hlinkClick r:id="rId3"/>
              </a:rPr>
              <a:t>https://developer.android.com/kotlin/coroutines</a:t>
            </a:r>
            <a:endParaRPr lang="ru-RU" dirty="0"/>
          </a:p>
        </p:txBody>
      </p:sp>
      <p:sp>
        <p:nvSpPr>
          <p:cNvPr id="4" name="Дата 3">
            <a:extLst>
              <a:ext uri="{FF2B5EF4-FFF2-40B4-BE49-F238E27FC236}">
                <a16:creationId xmlns:a16="http://schemas.microsoft.com/office/drawing/2014/main" id="{53167F66-7C4A-49A6-A841-D9A02A78463A}"/>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982A98A6-8415-4C4D-805B-68EDBF5004C0}"/>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96B8C70B-5AD7-46DE-83CE-01C7D6D0E0DD}"/>
              </a:ext>
            </a:extLst>
          </p:cNvPr>
          <p:cNvSpPr>
            <a:spLocks noGrp="1"/>
          </p:cNvSpPr>
          <p:nvPr>
            <p:ph type="sldNum" sz="quarter" idx="12"/>
          </p:nvPr>
        </p:nvSpPr>
        <p:spPr/>
        <p:txBody>
          <a:bodyPr/>
          <a:lstStyle/>
          <a:p>
            <a:pPr>
              <a:defRPr/>
            </a:pPr>
            <a:fld id="{813AAD51-F136-4F79-9D4E-C225B868444E}" type="slidenum">
              <a:rPr lang="en-US" smtClean="0"/>
              <a:pPr>
                <a:defRPr/>
              </a:pPr>
              <a:t>42</a:t>
            </a:fld>
            <a:endParaRPr lang="en-US"/>
          </a:p>
        </p:txBody>
      </p:sp>
    </p:spTree>
    <p:extLst>
      <p:ext uri="{BB962C8B-B14F-4D97-AF65-F5344CB8AC3E}">
        <p14:creationId xmlns:p14="http://schemas.microsoft.com/office/powerpoint/2010/main" val="2427953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D44ED0-F539-4EB5-ADAA-8B933F71E151}"/>
              </a:ext>
            </a:extLst>
          </p:cNvPr>
          <p:cNvSpPr>
            <a:spLocks noGrp="1"/>
          </p:cNvSpPr>
          <p:nvPr>
            <p:ph type="title"/>
          </p:nvPr>
        </p:nvSpPr>
        <p:spPr/>
        <p:txBody>
          <a:bodyPr/>
          <a:lstStyle/>
          <a:p>
            <a:r>
              <a:rPr lang="ru-RU" dirty="0"/>
              <a:t>Основные сценарии при </a:t>
            </a:r>
            <a:r>
              <a:rPr lang="en-US" dirty="0"/>
              <a:t>Android </a:t>
            </a:r>
            <a:r>
              <a:rPr lang="ru-RU" dirty="0"/>
              <a:t>разработке</a:t>
            </a:r>
          </a:p>
        </p:txBody>
      </p:sp>
      <p:sp>
        <p:nvSpPr>
          <p:cNvPr id="3" name="Объект 2">
            <a:extLst>
              <a:ext uri="{FF2B5EF4-FFF2-40B4-BE49-F238E27FC236}">
                <a16:creationId xmlns:a16="http://schemas.microsoft.com/office/drawing/2014/main" id="{45E91E9A-2D56-4544-A7AC-60B95DA8F96C}"/>
              </a:ext>
            </a:extLst>
          </p:cNvPr>
          <p:cNvSpPr>
            <a:spLocks noGrp="1"/>
          </p:cNvSpPr>
          <p:nvPr>
            <p:ph idx="1"/>
          </p:nvPr>
        </p:nvSpPr>
        <p:spPr/>
        <p:txBody>
          <a:bodyPr/>
          <a:lstStyle/>
          <a:p>
            <a:r>
              <a:rPr lang="en-US" dirty="0"/>
              <a:t>Manage long-running tasks that might otherwise block the main thread and cause your app to freeze.</a:t>
            </a:r>
          </a:p>
          <a:p>
            <a:r>
              <a:rPr lang="en-US" dirty="0"/>
              <a:t>Providing </a:t>
            </a:r>
            <a:r>
              <a:rPr lang="en-US" i="1" dirty="0"/>
              <a:t>main-safety</a:t>
            </a:r>
            <a:r>
              <a:rPr lang="en-US" dirty="0"/>
              <a:t>, or safely calling network or disk operations from the main thread.</a:t>
            </a:r>
          </a:p>
          <a:p>
            <a:endParaRPr lang="ru-RU" dirty="0"/>
          </a:p>
        </p:txBody>
      </p:sp>
      <p:sp>
        <p:nvSpPr>
          <p:cNvPr id="4" name="Дата 3">
            <a:extLst>
              <a:ext uri="{FF2B5EF4-FFF2-40B4-BE49-F238E27FC236}">
                <a16:creationId xmlns:a16="http://schemas.microsoft.com/office/drawing/2014/main" id="{C6C8A087-512A-4631-881D-30981285E4DF}"/>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B3A19C55-555D-477E-BCB6-AC662446E7C5}"/>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D2CB114D-FA61-4E8E-8E7D-6A6DA6BACC62}"/>
              </a:ext>
            </a:extLst>
          </p:cNvPr>
          <p:cNvSpPr>
            <a:spLocks noGrp="1"/>
          </p:cNvSpPr>
          <p:nvPr>
            <p:ph type="sldNum" sz="quarter" idx="12"/>
          </p:nvPr>
        </p:nvSpPr>
        <p:spPr/>
        <p:txBody>
          <a:bodyPr/>
          <a:lstStyle/>
          <a:p>
            <a:pPr>
              <a:defRPr/>
            </a:pPr>
            <a:fld id="{813AAD51-F136-4F79-9D4E-C225B868444E}" type="slidenum">
              <a:rPr lang="en-US" smtClean="0"/>
              <a:pPr>
                <a:defRPr/>
              </a:pPr>
              <a:t>43</a:t>
            </a:fld>
            <a:endParaRPr lang="en-US"/>
          </a:p>
        </p:txBody>
      </p:sp>
      <p:sp>
        <p:nvSpPr>
          <p:cNvPr id="7" name="Прямоугольник 6">
            <a:extLst>
              <a:ext uri="{FF2B5EF4-FFF2-40B4-BE49-F238E27FC236}">
                <a16:creationId xmlns:a16="http://schemas.microsoft.com/office/drawing/2014/main" id="{C322EDD9-E8CC-46E4-9A29-5C2CDC32A72D}"/>
              </a:ext>
            </a:extLst>
          </p:cNvPr>
          <p:cNvSpPr/>
          <p:nvPr/>
        </p:nvSpPr>
        <p:spPr>
          <a:xfrm>
            <a:off x="457200" y="5271760"/>
            <a:ext cx="5562600" cy="369332"/>
          </a:xfrm>
          <a:prstGeom prst="rect">
            <a:avLst/>
          </a:prstGeom>
        </p:spPr>
        <p:txBody>
          <a:bodyPr wrap="square">
            <a:spAutoFit/>
          </a:bodyPr>
          <a:lstStyle/>
          <a:p>
            <a:r>
              <a:rPr lang="en-US" dirty="0">
                <a:hlinkClick r:id="rId2"/>
              </a:rPr>
              <a:t>https://developer.android.com/kotlin/coroutines</a:t>
            </a:r>
            <a:endParaRPr lang="ru-RU" dirty="0"/>
          </a:p>
        </p:txBody>
      </p:sp>
    </p:spTree>
    <p:extLst>
      <p:ext uri="{BB962C8B-B14F-4D97-AF65-F5344CB8AC3E}">
        <p14:creationId xmlns:p14="http://schemas.microsoft.com/office/powerpoint/2010/main" val="2955095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FB1536-4CCA-4C9D-9952-82B6F63453CB}"/>
              </a:ext>
            </a:extLst>
          </p:cNvPr>
          <p:cNvSpPr>
            <a:spLocks noGrp="1"/>
          </p:cNvSpPr>
          <p:nvPr>
            <p:ph type="title"/>
          </p:nvPr>
        </p:nvSpPr>
        <p:spPr/>
        <p:txBody>
          <a:bodyPr/>
          <a:lstStyle/>
          <a:p>
            <a:r>
              <a:rPr lang="ru-RU" dirty="0"/>
              <a:t>Основные концепции</a:t>
            </a:r>
          </a:p>
        </p:txBody>
      </p:sp>
      <p:sp>
        <p:nvSpPr>
          <p:cNvPr id="3" name="Объект 2">
            <a:extLst>
              <a:ext uri="{FF2B5EF4-FFF2-40B4-BE49-F238E27FC236}">
                <a16:creationId xmlns:a16="http://schemas.microsoft.com/office/drawing/2014/main" id="{26736A71-23FC-4F1F-B337-305AADECC5C6}"/>
              </a:ext>
            </a:extLst>
          </p:cNvPr>
          <p:cNvSpPr>
            <a:spLocks noGrp="1"/>
          </p:cNvSpPr>
          <p:nvPr>
            <p:ph idx="1"/>
          </p:nvPr>
        </p:nvSpPr>
        <p:spPr/>
        <p:txBody>
          <a:bodyPr>
            <a:normAutofit fontScale="92500" lnSpcReduction="10000"/>
          </a:bodyPr>
          <a:lstStyle/>
          <a:p>
            <a:r>
              <a:rPr lang="en-US" dirty="0"/>
              <a:t>A </a:t>
            </a:r>
            <a:r>
              <a:rPr lang="en-US" i="1" dirty="0"/>
              <a:t>coroutine</a:t>
            </a:r>
            <a:r>
              <a:rPr lang="en-US" dirty="0"/>
              <a:t> — is an </a:t>
            </a:r>
            <a:r>
              <a:rPr lang="en-US" i="1" dirty="0"/>
              <a:t>instance</a:t>
            </a:r>
            <a:r>
              <a:rPr lang="en-US" dirty="0"/>
              <a:t> of </a:t>
            </a:r>
            <a:r>
              <a:rPr lang="en-US" i="1" dirty="0" err="1"/>
              <a:t>suspendable</a:t>
            </a:r>
            <a:r>
              <a:rPr lang="en-US" i="1" dirty="0"/>
              <a:t> computation</a:t>
            </a:r>
            <a:r>
              <a:rPr lang="en-US" dirty="0"/>
              <a:t>.</a:t>
            </a:r>
            <a:endParaRPr lang="ru-RU" dirty="0"/>
          </a:p>
          <a:p>
            <a:r>
              <a:rPr lang="en-US" dirty="0"/>
              <a:t>A </a:t>
            </a:r>
            <a:r>
              <a:rPr lang="en-US" i="1" dirty="0"/>
              <a:t>suspending function </a:t>
            </a:r>
            <a:r>
              <a:rPr lang="en-US" dirty="0"/>
              <a:t>— a function that is marked with </a:t>
            </a:r>
            <a:r>
              <a:rPr lang="en-US" dirty="0">
                <a:latin typeface="Courier New" panose="02070309020205020404" pitchFamily="49" charset="0"/>
                <a:cs typeface="Courier New" panose="02070309020205020404" pitchFamily="49" charset="0"/>
              </a:rPr>
              <a:t>suspend</a:t>
            </a:r>
            <a:r>
              <a:rPr lang="en-US" dirty="0"/>
              <a:t> modifier.</a:t>
            </a:r>
            <a:endParaRPr lang="ru-RU" dirty="0"/>
          </a:p>
          <a:p>
            <a:r>
              <a:rPr lang="en-US" dirty="0"/>
              <a:t>A </a:t>
            </a:r>
            <a:r>
              <a:rPr lang="en-US" i="1" dirty="0"/>
              <a:t>suspending lambda</a:t>
            </a:r>
            <a:r>
              <a:rPr lang="en-US" dirty="0"/>
              <a:t> — a block of code that have to run in a coroutine.</a:t>
            </a:r>
            <a:endParaRPr lang="ru-RU" dirty="0"/>
          </a:p>
          <a:p>
            <a:r>
              <a:rPr lang="en-US" dirty="0"/>
              <a:t>A </a:t>
            </a:r>
            <a:r>
              <a:rPr lang="en-US" i="1" dirty="0"/>
              <a:t>coroutine builder</a:t>
            </a:r>
            <a:r>
              <a:rPr lang="en-US" dirty="0"/>
              <a:t> — a function that takes some </a:t>
            </a:r>
            <a:r>
              <a:rPr lang="en-US" i="1" dirty="0"/>
              <a:t>suspending lambda</a:t>
            </a:r>
            <a:r>
              <a:rPr lang="en-US" dirty="0"/>
              <a:t> as an argument, creates a coroutine, and, optionally, gives access to its result in some form.</a:t>
            </a:r>
            <a:endParaRPr lang="ru-RU" dirty="0"/>
          </a:p>
          <a:p>
            <a:endParaRPr lang="ru-RU" dirty="0"/>
          </a:p>
        </p:txBody>
      </p:sp>
      <p:sp>
        <p:nvSpPr>
          <p:cNvPr id="4" name="Дата 3">
            <a:extLst>
              <a:ext uri="{FF2B5EF4-FFF2-40B4-BE49-F238E27FC236}">
                <a16:creationId xmlns:a16="http://schemas.microsoft.com/office/drawing/2014/main" id="{E87FCDC0-3958-4464-9BB2-37A44B12258A}"/>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8868CBE4-897A-4AD8-9677-F51F0E2D9487}"/>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B178D9F2-797F-4279-BF14-681DF1239CEC}"/>
              </a:ext>
            </a:extLst>
          </p:cNvPr>
          <p:cNvSpPr>
            <a:spLocks noGrp="1"/>
          </p:cNvSpPr>
          <p:nvPr>
            <p:ph type="sldNum" sz="quarter" idx="12"/>
          </p:nvPr>
        </p:nvSpPr>
        <p:spPr/>
        <p:txBody>
          <a:bodyPr/>
          <a:lstStyle/>
          <a:p>
            <a:pPr>
              <a:defRPr/>
            </a:pPr>
            <a:fld id="{813AAD51-F136-4F79-9D4E-C225B868444E}" type="slidenum">
              <a:rPr lang="en-US" smtClean="0"/>
              <a:pPr>
                <a:defRPr/>
              </a:pPr>
              <a:t>44</a:t>
            </a:fld>
            <a:endParaRPr lang="en-US"/>
          </a:p>
        </p:txBody>
      </p:sp>
      <p:sp>
        <p:nvSpPr>
          <p:cNvPr id="7" name="Прямоугольник 6">
            <a:extLst>
              <a:ext uri="{FF2B5EF4-FFF2-40B4-BE49-F238E27FC236}">
                <a16:creationId xmlns:a16="http://schemas.microsoft.com/office/drawing/2014/main" id="{CB7EF929-A79C-4FBB-A27A-4F6E4E62DE5B}"/>
              </a:ext>
            </a:extLst>
          </p:cNvPr>
          <p:cNvSpPr/>
          <p:nvPr/>
        </p:nvSpPr>
        <p:spPr>
          <a:xfrm>
            <a:off x="314164" y="5998078"/>
            <a:ext cx="8515672" cy="369332"/>
          </a:xfrm>
          <a:prstGeom prst="rect">
            <a:avLst/>
          </a:prstGeom>
        </p:spPr>
        <p:txBody>
          <a:bodyPr wrap="square">
            <a:spAutoFit/>
          </a:bodyPr>
          <a:lstStyle/>
          <a:p>
            <a:r>
              <a:rPr lang="en-US" dirty="0">
                <a:hlinkClick r:id="rId2"/>
              </a:rPr>
              <a:t>https://github.com/Kotlin/KEEP/blob/master/proposals/coroutines.md#terminology</a:t>
            </a:r>
            <a:endParaRPr lang="ru-RU" dirty="0"/>
          </a:p>
        </p:txBody>
      </p:sp>
    </p:spTree>
    <p:extLst>
      <p:ext uri="{BB962C8B-B14F-4D97-AF65-F5344CB8AC3E}">
        <p14:creationId xmlns:p14="http://schemas.microsoft.com/office/powerpoint/2010/main" val="714722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FB1536-4CCA-4C9D-9952-82B6F63453CB}"/>
              </a:ext>
            </a:extLst>
          </p:cNvPr>
          <p:cNvSpPr>
            <a:spLocks noGrp="1"/>
          </p:cNvSpPr>
          <p:nvPr>
            <p:ph type="title"/>
          </p:nvPr>
        </p:nvSpPr>
        <p:spPr/>
        <p:txBody>
          <a:bodyPr/>
          <a:lstStyle/>
          <a:p>
            <a:r>
              <a:rPr lang="en-US" dirty="0"/>
              <a:t>Dispatchers</a:t>
            </a:r>
            <a:endParaRPr lang="ru-RU" dirty="0"/>
          </a:p>
        </p:txBody>
      </p:sp>
      <p:sp>
        <p:nvSpPr>
          <p:cNvPr id="3" name="Объект 2">
            <a:extLst>
              <a:ext uri="{FF2B5EF4-FFF2-40B4-BE49-F238E27FC236}">
                <a16:creationId xmlns:a16="http://schemas.microsoft.com/office/drawing/2014/main" id="{26736A71-23FC-4F1F-B337-305AADECC5C6}"/>
              </a:ext>
            </a:extLst>
          </p:cNvPr>
          <p:cNvSpPr>
            <a:spLocks noGrp="1"/>
          </p:cNvSpPr>
          <p:nvPr>
            <p:ph idx="1"/>
          </p:nvPr>
        </p:nvSpPr>
        <p:spPr/>
        <p:txBody>
          <a:bodyPr>
            <a:normAutofit/>
          </a:bodyPr>
          <a:lstStyle/>
          <a:p>
            <a:r>
              <a:rPr lang="en-US" b="1" dirty="0" err="1"/>
              <a:t>Dispatchers.Main</a:t>
            </a:r>
            <a:r>
              <a:rPr lang="en-US" dirty="0"/>
              <a:t> - Use this dispatcher to run a coroutine on the main Android thread. </a:t>
            </a:r>
          </a:p>
          <a:p>
            <a:r>
              <a:rPr lang="en-US" b="1" dirty="0"/>
              <a:t>Dispatchers.IO</a:t>
            </a:r>
            <a:r>
              <a:rPr lang="en-US" dirty="0"/>
              <a:t> - This dispatcher is optimized to perform disk or network I/O outside of the main thread.</a:t>
            </a:r>
          </a:p>
          <a:p>
            <a:r>
              <a:rPr lang="en-US" b="1" dirty="0" err="1"/>
              <a:t>Dispatchers.Default</a:t>
            </a:r>
            <a:r>
              <a:rPr lang="en-US" dirty="0"/>
              <a:t> - This dispatcher is optimized to perform CPU-intensive work outside of the main thread.</a:t>
            </a:r>
            <a:endParaRPr lang="ru-RU" dirty="0"/>
          </a:p>
        </p:txBody>
      </p:sp>
      <p:sp>
        <p:nvSpPr>
          <p:cNvPr id="4" name="Дата 3">
            <a:extLst>
              <a:ext uri="{FF2B5EF4-FFF2-40B4-BE49-F238E27FC236}">
                <a16:creationId xmlns:a16="http://schemas.microsoft.com/office/drawing/2014/main" id="{E87FCDC0-3958-4464-9BB2-37A44B12258A}"/>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8868CBE4-897A-4AD8-9677-F51F0E2D9487}"/>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B178D9F2-797F-4279-BF14-681DF1239CEC}"/>
              </a:ext>
            </a:extLst>
          </p:cNvPr>
          <p:cNvSpPr>
            <a:spLocks noGrp="1"/>
          </p:cNvSpPr>
          <p:nvPr>
            <p:ph type="sldNum" sz="quarter" idx="12"/>
          </p:nvPr>
        </p:nvSpPr>
        <p:spPr/>
        <p:txBody>
          <a:bodyPr/>
          <a:lstStyle/>
          <a:p>
            <a:pPr>
              <a:defRPr/>
            </a:pPr>
            <a:fld id="{813AAD51-F136-4F79-9D4E-C225B868444E}" type="slidenum">
              <a:rPr lang="en-US" smtClean="0"/>
              <a:pPr>
                <a:defRPr/>
              </a:pPr>
              <a:t>45</a:t>
            </a:fld>
            <a:endParaRPr lang="en-US"/>
          </a:p>
        </p:txBody>
      </p:sp>
      <p:sp>
        <p:nvSpPr>
          <p:cNvPr id="8" name="Rectangle 1">
            <a:extLst>
              <a:ext uri="{FF2B5EF4-FFF2-40B4-BE49-F238E27FC236}">
                <a16:creationId xmlns:a16="http://schemas.microsoft.com/office/drawing/2014/main" id="{0DB96D88-56DB-44F9-88B3-23B40D7920EB}"/>
              </a:ext>
            </a:extLst>
          </p:cNvPr>
          <p:cNvSpPr>
            <a:spLocks noChangeArrowheads="1"/>
          </p:cNvSpPr>
          <p:nvPr/>
        </p:nvSpPr>
        <p:spPr bwMode="auto">
          <a:xfrm>
            <a:off x="454012" y="5600839"/>
            <a:ext cx="63274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tx1"/>
                </a:solidFill>
                <a:effectLst/>
                <a:latin typeface="Roboto Mono"/>
                <a:hlinkClick r:id="rId2"/>
              </a:rPr>
              <a:t>https://developer.android.com/kotlin/coroutines#main-safety</a:t>
            </a:r>
            <a:r>
              <a:rPr kumimoji="0" lang="en-US" altLang="ru-RU" b="0" i="0" u="none" strike="noStrike" cap="none" normalizeH="0" baseline="0" dirty="0">
                <a:ln>
                  <a:noFill/>
                </a:ln>
                <a:solidFill>
                  <a:schemeClr val="tx1"/>
                </a:solidFill>
                <a:effectLst/>
                <a:latin typeface="Roboto Mono"/>
              </a:rPr>
              <a:t> </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450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44F978-5092-431B-BFAE-8D28CD5E667E}"/>
              </a:ext>
            </a:extLst>
          </p:cNvPr>
          <p:cNvSpPr>
            <a:spLocks noGrp="1"/>
          </p:cNvSpPr>
          <p:nvPr>
            <p:ph type="title"/>
          </p:nvPr>
        </p:nvSpPr>
        <p:spPr/>
        <p:txBody>
          <a:bodyPr/>
          <a:lstStyle/>
          <a:p>
            <a:r>
              <a:rPr lang="en-US" dirty="0"/>
              <a:t>Dispatchers. </a:t>
            </a:r>
            <a:r>
              <a:rPr lang="ru-RU" dirty="0"/>
              <a:t>Пример.</a:t>
            </a:r>
          </a:p>
        </p:txBody>
      </p:sp>
      <p:sp>
        <p:nvSpPr>
          <p:cNvPr id="4" name="Дата 3">
            <a:extLst>
              <a:ext uri="{FF2B5EF4-FFF2-40B4-BE49-F238E27FC236}">
                <a16:creationId xmlns:a16="http://schemas.microsoft.com/office/drawing/2014/main" id="{7CCCA531-A667-4B45-BF05-12F9E9DBCD07}"/>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078DFE35-1006-4DD5-821F-9FF7AAAC4CF8}"/>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BCFC8A78-7034-49FD-BB03-BDD3E9634855}"/>
              </a:ext>
            </a:extLst>
          </p:cNvPr>
          <p:cNvSpPr>
            <a:spLocks noGrp="1"/>
          </p:cNvSpPr>
          <p:nvPr>
            <p:ph type="sldNum" sz="quarter" idx="12"/>
          </p:nvPr>
        </p:nvSpPr>
        <p:spPr/>
        <p:txBody>
          <a:bodyPr/>
          <a:lstStyle/>
          <a:p>
            <a:pPr>
              <a:defRPr/>
            </a:pPr>
            <a:fld id="{813AAD51-F136-4F79-9D4E-C225B868444E}" type="slidenum">
              <a:rPr lang="en-US" smtClean="0"/>
              <a:pPr>
                <a:defRPr/>
              </a:pPr>
              <a:t>46</a:t>
            </a:fld>
            <a:endParaRPr lang="en-US"/>
          </a:p>
        </p:txBody>
      </p:sp>
      <p:sp>
        <p:nvSpPr>
          <p:cNvPr id="7" name="Rectangle 1">
            <a:extLst>
              <a:ext uri="{FF2B5EF4-FFF2-40B4-BE49-F238E27FC236}">
                <a16:creationId xmlns:a16="http://schemas.microsoft.com/office/drawing/2014/main" id="{CAAA3BF0-3947-4B50-96CE-AE01C3E88C71}"/>
              </a:ext>
            </a:extLst>
          </p:cNvPr>
          <p:cNvSpPr>
            <a:spLocks noGrp="1" noChangeArrowheads="1"/>
          </p:cNvSpPr>
          <p:nvPr>
            <p:ph idx="1"/>
          </p:nvPr>
        </p:nvSpPr>
        <p:spPr bwMode="auto">
          <a:xfrm>
            <a:off x="615789" y="2044005"/>
            <a:ext cx="7912422" cy="276998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a:ln>
                  <a:noFill/>
                </a:ln>
                <a:solidFill>
                  <a:srgbClr val="3B78E7"/>
                </a:solidFill>
                <a:effectLst/>
                <a:latin typeface="Roboto Mono"/>
              </a:rPr>
              <a:t>suspend</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fun</a:t>
            </a:r>
            <a:r>
              <a:rPr kumimoji="0" lang="ru-RU" altLang="ru-RU" sz="1800" b="0" i="0" u="none" strike="noStrike" cap="none" normalizeH="0" baseline="0">
                <a:ln>
                  <a:noFill/>
                </a:ln>
                <a:solidFill>
                  <a:srgbClr val="37474F"/>
                </a:solidFill>
                <a:effectLst/>
                <a:latin typeface="Roboto Mono"/>
              </a:rPr>
              <a:t> fetchDocs() {                      </a:t>
            </a:r>
            <a:r>
              <a:rPr kumimoji="0" lang="ru-RU" altLang="ru-RU" sz="1800" b="0" i="0" u="none" strike="noStrike" cap="none" normalizeH="0" baseline="0">
                <a:ln>
                  <a:noFill/>
                </a:ln>
                <a:solidFill>
                  <a:srgbClr val="D81B60"/>
                </a:solidFill>
                <a:effectLst/>
                <a:latin typeface="Roboto Mono"/>
              </a:rPr>
              <a:t>// Dispatchers.Main</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val</a:t>
            </a:r>
            <a:r>
              <a:rPr kumimoji="0" lang="ru-RU" altLang="ru-RU" sz="1800" b="0" i="0" u="none" strike="noStrike" cap="none" normalizeH="0" baseline="0">
                <a:ln>
                  <a:noFill/>
                </a:ln>
                <a:solidFill>
                  <a:srgbClr val="37474F"/>
                </a:solidFill>
                <a:effectLst/>
                <a:latin typeface="Roboto Mono"/>
              </a:rPr>
              <a:t> result = </a:t>
            </a:r>
            <a:r>
              <a:rPr kumimoji="0" lang="ru-RU" altLang="ru-RU" sz="1800" b="0" i="0" u="none" strike="noStrike" cap="none" normalizeH="0" baseline="0">
                <a:ln>
                  <a:noFill/>
                </a:ln>
                <a:solidFill>
                  <a:srgbClr val="3B78E7"/>
                </a:solidFill>
                <a:effectLst/>
                <a:latin typeface="Roboto Mono"/>
              </a:rPr>
              <a:t>get</a:t>
            </a:r>
            <a:r>
              <a:rPr kumimoji="0" lang="ru-RU" altLang="ru-RU" sz="1800" b="0" i="0" u="none" strike="noStrike" cap="none" normalizeH="0" baseline="0">
                <a:ln>
                  <a:noFill/>
                </a:ln>
                <a:solidFill>
                  <a:srgbClr val="37474F"/>
                </a:solidFill>
                <a:effectLst/>
                <a:latin typeface="Roboto Mono"/>
              </a:rPr>
              <a:t>(</a:t>
            </a:r>
            <a:r>
              <a:rPr kumimoji="0" lang="ru-RU" altLang="ru-RU" sz="1800" b="0" i="0" u="none" strike="noStrike" cap="none" normalizeH="0" baseline="0">
                <a:ln>
                  <a:noFill/>
                </a:ln>
                <a:solidFill>
                  <a:srgbClr val="0D904F"/>
                </a:solidFill>
                <a:effectLst/>
                <a:latin typeface="Roboto Mono"/>
              </a:rPr>
              <a:t>"developer.android.com"</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D81B60"/>
                </a:solidFill>
                <a:effectLst/>
                <a:latin typeface="Roboto Mono"/>
              </a:rPr>
              <a:t>// Dispatchers.Main</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show(result)                               </a:t>
            </a:r>
            <a:r>
              <a:rPr kumimoji="0" lang="ru-RU" altLang="ru-RU" sz="1800" b="0" i="0" u="none" strike="noStrike" cap="none" normalizeH="0" baseline="0">
                <a:ln>
                  <a:noFill/>
                </a:ln>
                <a:solidFill>
                  <a:srgbClr val="D81B60"/>
                </a:solidFill>
                <a:effectLst/>
                <a:latin typeface="Roboto Mono"/>
              </a:rPr>
              <a:t>// Dispatchers.Main</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a:t>
            </a:r>
            <a:br>
              <a:rPr kumimoji="0" lang="ru-RU" altLang="ru-RU" sz="1800" b="0" i="0" u="none" strike="noStrike" cap="none" normalizeH="0" baseline="0">
                <a:ln>
                  <a:noFill/>
                </a:ln>
                <a:solidFill>
                  <a:srgbClr val="37474F"/>
                </a:solidFill>
                <a:effectLst/>
                <a:latin typeface="Roboto Mono"/>
              </a:rPr>
            </a:b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B78E7"/>
                </a:solidFill>
                <a:effectLst/>
                <a:latin typeface="Roboto Mono"/>
              </a:rPr>
              <a:t>suspend</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fun</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3B78E7"/>
                </a:solidFill>
                <a:effectLst/>
                <a:latin typeface="Roboto Mono"/>
              </a:rPr>
              <a:t>get</a:t>
            </a:r>
            <a:r>
              <a:rPr kumimoji="0" lang="ru-RU" altLang="ru-RU" sz="1800" b="0" i="0" u="none" strike="noStrike" cap="none" normalizeH="0" baseline="0">
                <a:ln>
                  <a:noFill/>
                </a:ln>
                <a:solidFill>
                  <a:srgbClr val="37474F"/>
                </a:solidFill>
                <a:effectLst/>
                <a:latin typeface="Roboto Mono"/>
              </a:rPr>
              <a:t>(url: </a:t>
            </a:r>
            <a:r>
              <a:rPr kumimoji="0" lang="ru-RU" altLang="ru-RU" sz="1800" b="0" i="0" u="none" strike="noStrike" cap="none" normalizeH="0" baseline="0">
                <a:ln>
                  <a:noFill/>
                </a:ln>
                <a:solidFill>
                  <a:srgbClr val="9C27B0"/>
                </a:solidFill>
                <a:effectLst/>
                <a:latin typeface="Roboto Mono"/>
              </a:rPr>
              <a:t>String</a:t>
            </a:r>
            <a:r>
              <a:rPr kumimoji="0" lang="ru-RU" altLang="ru-RU" sz="1800" b="0" i="0" u="none" strike="noStrike" cap="none" normalizeH="0" baseline="0">
                <a:ln>
                  <a:noFill/>
                </a:ln>
                <a:solidFill>
                  <a:srgbClr val="37474F"/>
                </a:solidFill>
                <a:effectLst/>
                <a:latin typeface="Roboto Mono"/>
              </a:rPr>
              <a:t>) =                 </a:t>
            </a:r>
            <a:r>
              <a:rPr kumimoji="0" lang="ru-RU" altLang="ru-RU" sz="1800" b="0" i="0" u="none" strike="noStrike" cap="none" normalizeH="0" baseline="0">
                <a:ln>
                  <a:noFill/>
                </a:ln>
                <a:solidFill>
                  <a:srgbClr val="D81B60"/>
                </a:solidFill>
                <a:effectLst/>
                <a:latin typeface="Roboto Mono"/>
              </a:rPr>
              <a:t>// Dispatchers.Main</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withContext(</a:t>
            </a:r>
            <a:r>
              <a:rPr kumimoji="0" lang="ru-RU" altLang="ru-RU" sz="1800" b="0" i="0" u="none" strike="noStrike" cap="none" normalizeH="0" baseline="0">
                <a:ln>
                  <a:noFill/>
                </a:ln>
                <a:solidFill>
                  <a:srgbClr val="9C27B0"/>
                </a:solidFill>
                <a:effectLst/>
                <a:latin typeface="Roboto Mono"/>
              </a:rPr>
              <a:t>Dispatchers</a:t>
            </a:r>
            <a:r>
              <a:rPr kumimoji="0" lang="ru-RU" altLang="ru-RU" sz="1800" b="0" i="0" u="none" strike="noStrike" cap="none" normalizeH="0" baseline="0">
                <a:ln>
                  <a:noFill/>
                </a:ln>
                <a:solidFill>
                  <a:srgbClr val="37474F"/>
                </a:solidFill>
                <a:effectLst/>
                <a:latin typeface="Roboto Mono"/>
              </a:rPr>
              <a:t>.IO) {              </a:t>
            </a:r>
            <a:r>
              <a:rPr kumimoji="0" lang="ru-RU" altLang="ru-RU" sz="1800" b="0" i="0" u="none" strike="noStrike" cap="none" normalizeH="0" baseline="0">
                <a:ln>
                  <a:noFill/>
                </a:ln>
                <a:solidFill>
                  <a:srgbClr val="D81B60"/>
                </a:solidFill>
                <a:effectLst/>
                <a:latin typeface="Roboto Mono"/>
              </a:rPr>
              <a:t>// Dispatchers.IO (main-safety block)</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D81B60"/>
                </a:solidFill>
                <a:effectLst/>
                <a:latin typeface="Roboto Mono"/>
              </a:rPr>
              <a:t>/* perform network IO here */</a:t>
            </a:r>
            <a:r>
              <a:rPr kumimoji="0" lang="ru-RU" altLang="ru-RU" sz="1800" b="0" i="0" u="none" strike="noStrike" cap="none" normalizeH="0" baseline="0">
                <a:ln>
                  <a:noFill/>
                </a:ln>
                <a:solidFill>
                  <a:srgbClr val="37474F"/>
                </a:solidFill>
                <a:effectLst/>
                <a:latin typeface="Roboto Mono"/>
              </a:rPr>
              <a:t>          </a:t>
            </a:r>
            <a:r>
              <a:rPr kumimoji="0" lang="ru-RU" altLang="ru-RU" sz="1800" b="0" i="0" u="none" strike="noStrike" cap="none" normalizeH="0" baseline="0">
                <a:ln>
                  <a:noFill/>
                </a:ln>
                <a:solidFill>
                  <a:srgbClr val="D81B60"/>
                </a:solidFill>
                <a:effectLst/>
                <a:latin typeface="Roboto Mono"/>
              </a:rPr>
              <a:t>// Dispatchers.IO (main-safety block)</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    }                                          </a:t>
            </a:r>
            <a:r>
              <a:rPr kumimoji="0" lang="ru-RU" altLang="ru-RU" sz="1800" b="0" i="0" u="none" strike="noStrike" cap="none" normalizeH="0" baseline="0">
                <a:ln>
                  <a:noFill/>
                </a:ln>
                <a:solidFill>
                  <a:srgbClr val="D81B60"/>
                </a:solidFill>
                <a:effectLst/>
                <a:latin typeface="Roboto Mono"/>
              </a:rPr>
              <a:t>// Dispatchers.Main</a:t>
            </a:r>
            <a:br>
              <a:rPr kumimoji="0" lang="ru-RU" altLang="ru-RU" sz="1800" b="0" i="0" u="none" strike="noStrike" cap="none" normalizeH="0" baseline="0">
                <a:ln>
                  <a:noFill/>
                </a:ln>
                <a:solidFill>
                  <a:srgbClr val="37474F"/>
                </a:solidFill>
                <a:effectLst/>
                <a:latin typeface="Roboto Mono"/>
              </a:rPr>
            </a:br>
            <a:r>
              <a:rPr kumimoji="0" lang="ru-RU" altLang="ru-RU" sz="1800" b="0" i="0" u="none" strike="noStrike" cap="none" normalizeH="0" baseline="0">
                <a:ln>
                  <a:noFill/>
                </a:ln>
                <a:solidFill>
                  <a:srgbClr val="37474F"/>
                </a:solidFill>
                <a:effectLst/>
                <a:latin typeface="Roboto Mono"/>
              </a:rPr>
              <a:t>}</a:t>
            </a:r>
            <a:r>
              <a:rPr kumimoji="0" lang="ru-RU" altLang="ru-RU" sz="1200" b="0" i="0" u="none" strike="noStrike" cap="none" normalizeH="0" baseline="0">
                <a:ln>
                  <a:noFill/>
                </a:ln>
                <a:solidFill>
                  <a:schemeClr val="tx1"/>
                </a:solidFill>
                <a:effectLst/>
              </a:rPr>
              <a:t> </a:t>
            </a:r>
            <a:endParaRPr kumimoji="0" lang="ru-RU" altLang="ru-RU"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0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B416AA-C8C7-48CF-9235-C5B03BF87195}"/>
              </a:ext>
            </a:extLst>
          </p:cNvPr>
          <p:cNvSpPr>
            <a:spLocks noGrp="1"/>
          </p:cNvSpPr>
          <p:nvPr>
            <p:ph type="title"/>
          </p:nvPr>
        </p:nvSpPr>
        <p:spPr/>
        <p:txBody>
          <a:bodyPr/>
          <a:lstStyle/>
          <a:p>
            <a:r>
              <a:rPr lang="ru-RU" dirty="0"/>
              <a:t>Создание </a:t>
            </a:r>
            <a:r>
              <a:rPr lang="en-US" dirty="0"/>
              <a:t>coroutine</a:t>
            </a:r>
            <a:br>
              <a:rPr lang="en-US" dirty="0"/>
            </a:br>
            <a:r>
              <a:rPr lang="en-US" dirty="0"/>
              <a:t>(</a:t>
            </a:r>
            <a:r>
              <a:rPr lang="en-US" i="1" dirty="0"/>
              <a:t>coroutine builder</a:t>
            </a:r>
            <a:r>
              <a:rPr lang="en-US" dirty="0"/>
              <a:t>)</a:t>
            </a:r>
            <a:endParaRPr lang="ru-RU" dirty="0"/>
          </a:p>
        </p:txBody>
      </p:sp>
      <p:sp>
        <p:nvSpPr>
          <p:cNvPr id="3" name="Объект 2">
            <a:extLst>
              <a:ext uri="{FF2B5EF4-FFF2-40B4-BE49-F238E27FC236}">
                <a16:creationId xmlns:a16="http://schemas.microsoft.com/office/drawing/2014/main" id="{32A3D74D-A227-4213-B1C2-BAE403779DD2}"/>
              </a:ext>
            </a:extLst>
          </p:cNvPr>
          <p:cNvSpPr>
            <a:spLocks noGrp="1"/>
          </p:cNvSpPr>
          <p:nvPr>
            <p:ph idx="1"/>
          </p:nvPr>
        </p:nvSpPr>
        <p:spPr/>
        <p:txBody>
          <a:bodyPr/>
          <a:lstStyle/>
          <a:p>
            <a:r>
              <a:rPr lang="en-US" b="1" dirty="0"/>
              <a:t>launch</a:t>
            </a:r>
            <a:r>
              <a:rPr lang="en-US" dirty="0"/>
              <a:t> starts a new coroutine and doesn't return the result to the caller. Any work that is considered "fire and forget" can be started using </a:t>
            </a:r>
            <a:r>
              <a:rPr lang="en-US" b="1" dirty="0"/>
              <a:t>launch</a:t>
            </a:r>
            <a:r>
              <a:rPr lang="en-US" dirty="0"/>
              <a:t>.</a:t>
            </a:r>
          </a:p>
          <a:p>
            <a:r>
              <a:rPr lang="en-US" b="1" dirty="0"/>
              <a:t>async</a:t>
            </a:r>
            <a:r>
              <a:rPr lang="en-US" dirty="0"/>
              <a:t> starts a new coroutine and allows you to return a </a:t>
            </a:r>
            <a:r>
              <a:rPr lang="en-US" b="1" dirty="0"/>
              <a:t>result</a:t>
            </a:r>
            <a:r>
              <a:rPr lang="en-US" dirty="0"/>
              <a:t> with a suspend function called </a:t>
            </a:r>
            <a:r>
              <a:rPr lang="en-US" b="1" dirty="0"/>
              <a:t>await</a:t>
            </a:r>
            <a:r>
              <a:rPr lang="en-US" dirty="0"/>
              <a:t>.</a:t>
            </a:r>
            <a:endParaRPr lang="ru-RU" dirty="0"/>
          </a:p>
        </p:txBody>
      </p:sp>
      <p:sp>
        <p:nvSpPr>
          <p:cNvPr id="4" name="Дата 3">
            <a:extLst>
              <a:ext uri="{FF2B5EF4-FFF2-40B4-BE49-F238E27FC236}">
                <a16:creationId xmlns:a16="http://schemas.microsoft.com/office/drawing/2014/main" id="{9C32F916-05B0-46C6-85E0-BB84B4B4DB2D}"/>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CDD6229F-542C-41CD-8421-C824D0693C81}"/>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9DDAB4BD-46DF-43CA-A9D2-30AC1294E97A}"/>
              </a:ext>
            </a:extLst>
          </p:cNvPr>
          <p:cNvSpPr>
            <a:spLocks noGrp="1"/>
          </p:cNvSpPr>
          <p:nvPr>
            <p:ph type="sldNum" sz="quarter" idx="12"/>
          </p:nvPr>
        </p:nvSpPr>
        <p:spPr/>
        <p:txBody>
          <a:bodyPr/>
          <a:lstStyle/>
          <a:p>
            <a:pPr>
              <a:defRPr/>
            </a:pPr>
            <a:fld id="{813AAD51-F136-4F79-9D4E-C225B868444E}" type="slidenum">
              <a:rPr lang="en-US" smtClean="0"/>
              <a:pPr>
                <a:defRPr/>
              </a:pPr>
              <a:t>47</a:t>
            </a:fld>
            <a:endParaRPr lang="en-US"/>
          </a:p>
        </p:txBody>
      </p:sp>
      <p:sp>
        <p:nvSpPr>
          <p:cNvPr id="8" name="Прямоугольник 7">
            <a:extLst>
              <a:ext uri="{FF2B5EF4-FFF2-40B4-BE49-F238E27FC236}">
                <a16:creationId xmlns:a16="http://schemas.microsoft.com/office/drawing/2014/main" id="{997BC715-C154-482F-A8B3-9E4056DE6192}"/>
              </a:ext>
            </a:extLst>
          </p:cNvPr>
          <p:cNvSpPr/>
          <p:nvPr/>
        </p:nvSpPr>
        <p:spPr>
          <a:xfrm>
            <a:off x="457200" y="5517232"/>
            <a:ext cx="5814392" cy="369332"/>
          </a:xfrm>
          <a:prstGeom prst="rect">
            <a:avLst/>
          </a:prstGeom>
        </p:spPr>
        <p:txBody>
          <a:bodyPr wrap="square">
            <a:spAutoFit/>
          </a:bodyPr>
          <a:lstStyle/>
          <a:p>
            <a:r>
              <a:rPr lang="en-US" dirty="0">
                <a:hlinkClick r:id="rId2"/>
              </a:rPr>
              <a:t>https://developer.android.com/kotlin/coroutines#start</a:t>
            </a:r>
            <a:endParaRPr lang="ru-RU" dirty="0"/>
          </a:p>
        </p:txBody>
      </p:sp>
    </p:spTree>
    <p:extLst>
      <p:ext uri="{BB962C8B-B14F-4D97-AF65-F5344CB8AC3E}">
        <p14:creationId xmlns:p14="http://schemas.microsoft.com/office/powerpoint/2010/main" val="2786018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C466F5-07C3-4914-AA64-E40577381490}"/>
              </a:ext>
            </a:extLst>
          </p:cNvPr>
          <p:cNvSpPr>
            <a:spLocks noGrp="1"/>
          </p:cNvSpPr>
          <p:nvPr>
            <p:ph type="title"/>
          </p:nvPr>
        </p:nvSpPr>
        <p:spPr/>
        <p:txBody>
          <a:bodyPr/>
          <a:lstStyle/>
          <a:p>
            <a:r>
              <a:rPr lang="ru-RU" dirty="0"/>
              <a:t>Создание </a:t>
            </a:r>
            <a:r>
              <a:rPr lang="en-US" dirty="0"/>
              <a:t>coroutine. </a:t>
            </a:r>
            <a:r>
              <a:rPr lang="en-US" dirty="0" err="1"/>
              <a:t>CoroutineScope</a:t>
            </a:r>
            <a:r>
              <a:rPr lang="ru-RU" dirty="0"/>
              <a:t>.</a:t>
            </a:r>
          </a:p>
        </p:txBody>
      </p:sp>
      <p:sp>
        <p:nvSpPr>
          <p:cNvPr id="4" name="Дата 3">
            <a:extLst>
              <a:ext uri="{FF2B5EF4-FFF2-40B4-BE49-F238E27FC236}">
                <a16:creationId xmlns:a16="http://schemas.microsoft.com/office/drawing/2014/main" id="{E1B2B28F-CA67-46B6-AA7F-86D7D6140D28}"/>
              </a:ext>
            </a:extLst>
          </p:cNvPr>
          <p:cNvSpPr>
            <a:spLocks noGrp="1"/>
          </p:cNvSpPr>
          <p:nvPr>
            <p:ph type="dt" sz="half" idx="10"/>
          </p:nvPr>
        </p:nvSpPr>
        <p:spPr/>
        <p:txBody>
          <a:bodyPr/>
          <a:lstStyle/>
          <a:p>
            <a:pPr>
              <a:defRPr/>
            </a:pPr>
            <a:r>
              <a:rPr lang="ru-RU"/>
              <a:t>14.11.2019</a:t>
            </a:r>
            <a:endParaRPr lang="en-US"/>
          </a:p>
        </p:txBody>
      </p:sp>
      <p:sp>
        <p:nvSpPr>
          <p:cNvPr id="5" name="Нижний колонтитул 4">
            <a:extLst>
              <a:ext uri="{FF2B5EF4-FFF2-40B4-BE49-F238E27FC236}">
                <a16:creationId xmlns:a16="http://schemas.microsoft.com/office/drawing/2014/main" id="{DE6295EF-9781-4574-953E-B44ADE602791}"/>
              </a:ext>
            </a:extLst>
          </p:cNvPr>
          <p:cNvSpPr>
            <a:spLocks noGrp="1"/>
          </p:cNvSpPr>
          <p:nvPr>
            <p:ph type="ftr" sz="quarter" idx="11"/>
          </p:nvPr>
        </p:nvSpPr>
        <p:spPr/>
        <p:txBody>
          <a:bodyPr/>
          <a:lstStyle/>
          <a:p>
            <a:pPr>
              <a:defRPr/>
            </a:pPr>
            <a:r>
              <a:rPr lang="en-US"/>
              <a:t>Creative Commons Attribution-ShareAlike 3.0</a:t>
            </a:r>
          </a:p>
        </p:txBody>
      </p:sp>
      <p:sp>
        <p:nvSpPr>
          <p:cNvPr id="6" name="Номер слайда 5">
            <a:extLst>
              <a:ext uri="{FF2B5EF4-FFF2-40B4-BE49-F238E27FC236}">
                <a16:creationId xmlns:a16="http://schemas.microsoft.com/office/drawing/2014/main" id="{FC33CB6C-15D7-4A39-BBEA-363D2924BA29}"/>
              </a:ext>
            </a:extLst>
          </p:cNvPr>
          <p:cNvSpPr>
            <a:spLocks noGrp="1"/>
          </p:cNvSpPr>
          <p:nvPr>
            <p:ph type="sldNum" sz="quarter" idx="12"/>
          </p:nvPr>
        </p:nvSpPr>
        <p:spPr/>
        <p:txBody>
          <a:bodyPr/>
          <a:lstStyle/>
          <a:p>
            <a:pPr>
              <a:defRPr/>
            </a:pPr>
            <a:fld id="{813AAD51-F136-4F79-9D4E-C225B868444E}" type="slidenum">
              <a:rPr lang="en-US" smtClean="0"/>
              <a:pPr>
                <a:defRPr/>
              </a:pPr>
              <a:t>48</a:t>
            </a:fld>
            <a:endParaRPr lang="en-US"/>
          </a:p>
        </p:txBody>
      </p:sp>
      <p:sp>
        <p:nvSpPr>
          <p:cNvPr id="7" name="Прямоугольник 6">
            <a:extLst>
              <a:ext uri="{FF2B5EF4-FFF2-40B4-BE49-F238E27FC236}">
                <a16:creationId xmlns:a16="http://schemas.microsoft.com/office/drawing/2014/main" id="{FCFEC38F-6406-4BED-9DB7-22A0012B7ABF}"/>
              </a:ext>
            </a:extLst>
          </p:cNvPr>
          <p:cNvSpPr/>
          <p:nvPr/>
        </p:nvSpPr>
        <p:spPr>
          <a:xfrm>
            <a:off x="251520" y="5871925"/>
            <a:ext cx="7830616" cy="369332"/>
          </a:xfrm>
          <a:prstGeom prst="rect">
            <a:avLst/>
          </a:prstGeom>
        </p:spPr>
        <p:txBody>
          <a:bodyPr wrap="square">
            <a:spAutoFit/>
          </a:bodyPr>
          <a:lstStyle/>
          <a:p>
            <a:r>
              <a:rPr lang="en-US" dirty="0">
                <a:hlinkClick r:id="rId2"/>
              </a:rPr>
              <a:t>https://codelabs.developers.google.com/codelabs/kotlin-coroutines</a:t>
            </a:r>
            <a:endParaRPr lang="ru-RU" dirty="0"/>
          </a:p>
        </p:txBody>
      </p:sp>
      <p:sp>
        <p:nvSpPr>
          <p:cNvPr id="12" name="Rectangle 4">
            <a:extLst>
              <a:ext uri="{FF2B5EF4-FFF2-40B4-BE49-F238E27FC236}">
                <a16:creationId xmlns:a16="http://schemas.microsoft.com/office/drawing/2014/main" id="{C3515CBF-CD6A-415E-BEC8-61DC744F0ED0}"/>
              </a:ext>
            </a:extLst>
          </p:cNvPr>
          <p:cNvSpPr>
            <a:spLocks noGrp="1" noChangeArrowheads="1"/>
          </p:cNvSpPr>
          <p:nvPr>
            <p:ph idx="1"/>
          </p:nvPr>
        </p:nvSpPr>
        <p:spPr bwMode="auto">
          <a:xfrm>
            <a:off x="457200" y="2816739"/>
            <a:ext cx="792717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spcBef>
                <a:spcPct val="0"/>
              </a:spcBef>
              <a:buNone/>
            </a:pPr>
            <a:r>
              <a:rPr kumimoji="0" lang="ru-RU" altLang="ru-RU" sz="1600" b="1" i="0" u="none" strike="noStrike" cap="none" normalizeH="0" baseline="0" dirty="0" err="1">
                <a:ln>
                  <a:noFill/>
                </a:ln>
                <a:solidFill>
                  <a:srgbClr val="000080"/>
                </a:solidFill>
                <a:effectLst/>
                <a:latin typeface="Consolas" panose="020B0609020204030204" pitchFamily="49" charset="0"/>
                <a:cs typeface="Consolas" panose="020B0609020204030204" pitchFamily="49" charset="0"/>
              </a:rPr>
              <a:t>private</a:t>
            </a:r>
            <a:r>
              <a:rPr kumimoji="0" lang="ru-RU" altLang="ru-RU"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 </a:t>
            </a:r>
            <a:r>
              <a:rPr kumimoji="0" lang="ru-RU" altLang="ru-RU" sz="1600" b="1" i="0" u="none" strike="noStrike" cap="none" normalizeH="0" baseline="0" dirty="0" err="1">
                <a:ln>
                  <a:noFill/>
                </a:ln>
                <a:solidFill>
                  <a:srgbClr val="000080"/>
                </a:solidFill>
                <a:effectLst/>
                <a:latin typeface="Consolas" panose="020B0609020204030204" pitchFamily="49" charset="0"/>
                <a:cs typeface="Consolas" panose="020B0609020204030204" pitchFamily="49" charset="0"/>
              </a:rPr>
              <a:t>val</a:t>
            </a:r>
            <a:r>
              <a:rPr kumimoji="0" lang="ru-RU" altLang="ru-RU"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 </a:t>
            </a:r>
            <a:r>
              <a:rPr kumimoji="0" lang="ru-RU" altLang="ru-RU" sz="1600" b="1" i="0" u="none" strike="noStrike" cap="none" normalizeH="0" baseline="0" dirty="0" err="1">
                <a:ln>
                  <a:noFill/>
                </a:ln>
                <a:solidFill>
                  <a:srgbClr val="660E7A"/>
                </a:solidFill>
                <a:effectLst/>
                <a:latin typeface="Consolas" panose="020B0609020204030204" pitchFamily="49" charset="0"/>
                <a:cs typeface="Consolas" panose="020B0609020204030204" pitchFamily="49" charset="0"/>
              </a:rPr>
              <a:t>coroutineJob</a:t>
            </a:r>
            <a:r>
              <a:rPr kumimoji="0" lang="ru-RU" altLang="ru-RU"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 </a:t>
            </a:r>
            <a: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600" b="0" i="1"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Job</a:t>
            </a:r>
            <a: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ru-RU" altLang="ru-RU" sz="1600" b="1" i="0" u="none" strike="noStrike" cap="none" normalizeH="0" baseline="0" dirty="0" err="1">
                <a:ln>
                  <a:noFill/>
                </a:ln>
                <a:solidFill>
                  <a:srgbClr val="000080"/>
                </a:solidFill>
                <a:effectLst/>
                <a:latin typeface="Consolas" panose="020B0609020204030204" pitchFamily="49" charset="0"/>
                <a:cs typeface="Consolas" panose="020B0609020204030204" pitchFamily="49" charset="0"/>
              </a:rPr>
              <a:t>private</a:t>
            </a:r>
            <a:r>
              <a:rPr kumimoji="0" lang="ru-RU" altLang="ru-RU"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 </a:t>
            </a:r>
            <a:r>
              <a:rPr kumimoji="0" lang="ru-RU" altLang="ru-RU" sz="1600" b="1" i="0" u="none" strike="noStrike" cap="none" normalizeH="0" baseline="0" dirty="0" err="1">
                <a:ln>
                  <a:noFill/>
                </a:ln>
                <a:solidFill>
                  <a:srgbClr val="000080"/>
                </a:solidFill>
                <a:effectLst/>
                <a:latin typeface="Consolas" panose="020B0609020204030204" pitchFamily="49" charset="0"/>
                <a:cs typeface="Consolas" panose="020B0609020204030204" pitchFamily="49" charset="0"/>
              </a:rPr>
              <a:t>val</a:t>
            </a:r>
            <a:r>
              <a:rPr kumimoji="0" lang="ru-RU" altLang="ru-RU" sz="1600" b="1"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 </a:t>
            </a:r>
            <a:r>
              <a:rPr kumimoji="0" lang="ru-RU" altLang="ru-RU" sz="1600" b="1" i="0" u="none" strike="noStrike" cap="none" normalizeH="0" baseline="0" dirty="0" err="1">
                <a:ln>
                  <a:noFill/>
                </a:ln>
                <a:solidFill>
                  <a:srgbClr val="660E7A"/>
                </a:solidFill>
                <a:effectLst/>
                <a:latin typeface="Consolas" panose="020B0609020204030204" pitchFamily="49" charset="0"/>
                <a:cs typeface="Consolas" panose="020B0609020204030204" pitchFamily="49" charset="0"/>
              </a:rPr>
              <a:t>uiScope</a:t>
            </a:r>
            <a:r>
              <a:rPr kumimoji="0" lang="ru-RU" altLang="ru-RU"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 </a:t>
            </a:r>
            <a: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600" b="0" i="1"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CoroutineScope</a:t>
            </a:r>
            <a: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Dispatchers.</a:t>
            </a:r>
            <a:r>
              <a:rPr kumimoji="0" lang="ru-RU" altLang="ru-RU" sz="1600" b="1" i="0" u="none" strike="noStrike" cap="none" normalizeH="0" baseline="0" dirty="0" err="1">
                <a:ln>
                  <a:noFill/>
                </a:ln>
                <a:solidFill>
                  <a:srgbClr val="660E7A"/>
                </a:solidFill>
                <a:effectLst/>
                <a:latin typeface="Consolas" panose="020B0609020204030204" pitchFamily="49" charset="0"/>
                <a:cs typeface="Consolas" panose="020B0609020204030204" pitchFamily="49" charset="0"/>
              </a:rPr>
              <a:t>Main</a:t>
            </a:r>
            <a:r>
              <a:rPr kumimoji="0" lang="ru-RU" altLang="ru-RU" sz="1600" b="1" i="0" u="none" strike="noStrike" cap="none" normalizeH="0" baseline="0" dirty="0">
                <a:ln>
                  <a:noFill/>
                </a:ln>
                <a:solidFill>
                  <a:srgbClr val="660E7A"/>
                </a:solidFill>
                <a:effectLst/>
                <a:latin typeface="Consolas" panose="020B0609020204030204" pitchFamily="49" charset="0"/>
                <a:cs typeface="Consolas" panose="020B0609020204030204" pitchFamily="49" charset="0"/>
              </a:rPr>
              <a:t> </a:t>
            </a:r>
            <a: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600" b="1" i="0" u="none" strike="noStrike" cap="none" normalizeH="0" baseline="0" dirty="0" err="1">
                <a:ln>
                  <a:noFill/>
                </a:ln>
                <a:solidFill>
                  <a:srgbClr val="660E7A"/>
                </a:solidFill>
                <a:effectLst/>
                <a:latin typeface="Consolas" panose="020B0609020204030204" pitchFamily="49" charset="0"/>
                <a:cs typeface="Consolas" panose="020B0609020204030204" pitchFamily="49" charset="0"/>
              </a:rPr>
              <a:t>coroutineJob</a:t>
            </a:r>
            <a: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b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ru-RU" altLang="ru-RU" sz="1600" b="1" i="0" u="none" strike="noStrike" cap="none" normalizeH="0" baseline="0" dirty="0" err="1">
                <a:ln>
                  <a:noFill/>
                </a:ln>
                <a:solidFill>
                  <a:srgbClr val="660E7A"/>
                </a:solidFill>
                <a:effectLst/>
                <a:latin typeface="Consolas" panose="020B0609020204030204" pitchFamily="49" charset="0"/>
                <a:cs typeface="Consolas" panose="020B0609020204030204" pitchFamily="49" charset="0"/>
              </a:rPr>
              <a:t>uiScope</a:t>
            </a:r>
            <a:r>
              <a:rPr kumimoji="0" lang="ru-RU" altLang="ru-RU" sz="16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ru-RU" altLang="ru-RU" sz="1600" b="0" i="1"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launch</a:t>
            </a:r>
            <a:r>
              <a:rPr kumimoji="0" lang="ru-RU" altLang="ru-RU" sz="1600" b="0" i="1"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6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ru-RU" altLang="ru-RU" sz="16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ru-RU" altLang="ru-RU" sz="16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br>
              <a:rPr kumimoji="0" lang="ru-RU" altLang="ru-RU"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ru-RU" altLang="ru-RU" sz="16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ru-RU" sz="36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indent="0">
              <a:spcBef>
                <a:spcPct val="0"/>
              </a:spcBef>
              <a:buNone/>
            </a:pPr>
            <a:r>
              <a:rPr lang="en-US" altLang="ru-RU" sz="1800" b="1" dirty="0">
                <a:solidFill>
                  <a:srgbClr val="000000"/>
                </a:solidFill>
                <a:latin typeface="Consolas" panose="020B0609020204030204" pitchFamily="49" charset="0"/>
                <a:cs typeface="Consolas" panose="020B0609020204030204" pitchFamily="49" charset="0"/>
              </a:rPr>
              <a:t>...</a:t>
            </a:r>
            <a:br>
              <a:rPr lang="ru-RU" altLang="ru-RU" sz="3600" dirty="0">
                <a:solidFill>
                  <a:srgbClr val="000000"/>
                </a:solidFill>
                <a:latin typeface="Consolas" panose="020B0609020204030204" pitchFamily="49" charset="0"/>
                <a:cs typeface="Consolas" panose="020B0609020204030204" pitchFamily="49" charset="0"/>
              </a:rPr>
            </a:br>
            <a:r>
              <a:rPr lang="ru-RU" altLang="ru-RU" sz="1600" b="1" dirty="0" err="1">
                <a:solidFill>
                  <a:srgbClr val="660E7A"/>
                </a:solidFill>
                <a:latin typeface="Consolas" panose="020B0609020204030204" pitchFamily="49" charset="0"/>
                <a:cs typeface="Consolas" panose="020B0609020204030204" pitchFamily="49" charset="0"/>
              </a:rPr>
              <a:t>uiScope</a:t>
            </a:r>
            <a:r>
              <a:rPr lang="ru-RU" altLang="ru-RU" sz="1600" dirty="0" err="1">
                <a:solidFill>
                  <a:srgbClr val="000000"/>
                </a:solidFill>
                <a:latin typeface="Consolas" panose="020B0609020204030204" pitchFamily="49" charset="0"/>
                <a:cs typeface="Consolas" panose="020B0609020204030204" pitchFamily="49" charset="0"/>
              </a:rPr>
              <a:t>.</a:t>
            </a:r>
            <a:r>
              <a:rPr lang="ru-RU" altLang="ru-RU" sz="1600" i="1" dirty="0" err="1">
                <a:solidFill>
                  <a:srgbClr val="000000"/>
                </a:solidFill>
                <a:latin typeface="Consolas" panose="020B0609020204030204" pitchFamily="49" charset="0"/>
                <a:cs typeface="Consolas" panose="020B0609020204030204" pitchFamily="49" charset="0"/>
              </a:rPr>
              <a:t>cancel</a:t>
            </a:r>
            <a:r>
              <a:rPr lang="ru-RU" altLang="ru-RU" sz="1600" dirty="0">
                <a:solidFill>
                  <a:srgbClr val="000000"/>
                </a:solidFill>
                <a:latin typeface="Consolas" panose="020B0609020204030204" pitchFamily="49" charset="0"/>
                <a:cs typeface="Consolas" panose="020B0609020204030204" pitchFamily="49" charset="0"/>
              </a:rPr>
              <a:t>()</a:t>
            </a:r>
            <a:endParaRPr lang="ru-RU" altLang="ru-RU" sz="3600" dirty="0">
              <a:latin typeface="Arial" panose="020B0604020202020204" pitchFamily="34" charset="0"/>
            </a:endParaRPr>
          </a:p>
        </p:txBody>
      </p:sp>
    </p:spTree>
    <p:extLst>
      <p:ext uri="{BB962C8B-B14F-4D97-AF65-F5344CB8AC3E}">
        <p14:creationId xmlns:p14="http://schemas.microsoft.com/office/powerpoint/2010/main" val="254271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5</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684861" y="2057401"/>
            <a:ext cx="3774281" cy="3394472"/>
          </a:xfrm>
        </p:spPr>
      </p:pic>
    </p:spTree>
    <p:extLst>
      <p:ext uri="{BB962C8B-B14F-4D97-AF65-F5344CB8AC3E}">
        <p14:creationId xmlns:p14="http://schemas.microsoft.com/office/powerpoint/2010/main" val="2403653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sz="half" idx="1"/>
          </p:nvPr>
        </p:nvSpPr>
        <p:spPr/>
        <p:txBody>
          <a:bodyPr/>
          <a:lstStyle/>
          <a:p>
            <a:r>
              <a:rPr lang="ru-RU"/>
              <a:t>.</a:t>
            </a:r>
            <a:r>
              <a:rPr lang="en-US"/>
              <a:t>/animator</a:t>
            </a:r>
            <a:r>
              <a:rPr lang="ru-RU"/>
              <a:t>/*</a:t>
            </a:r>
          </a:p>
          <a:p>
            <a:r>
              <a:rPr lang="ru-RU"/>
              <a:t>./</a:t>
            </a:r>
            <a:r>
              <a:rPr lang="en-US"/>
              <a:t>anim</a:t>
            </a:r>
            <a:r>
              <a:rPr lang="ru-RU"/>
              <a:t>/*</a:t>
            </a:r>
            <a:endParaRPr lang="en-US"/>
          </a:p>
          <a:p>
            <a:r>
              <a:rPr lang="en-US"/>
              <a:t>./xml/*</a:t>
            </a:r>
          </a:p>
          <a:p>
            <a:r>
              <a:rPr lang="en-US"/>
              <a:t>./drawable/*</a:t>
            </a:r>
          </a:p>
          <a:p>
            <a:pPr lvl="1"/>
            <a:r>
              <a:rPr lang="en-US"/>
              <a:t>Bitmap files (png, 9.png, jpg, gif)</a:t>
            </a:r>
          </a:p>
          <a:p>
            <a:pPr lvl="1"/>
            <a:r>
              <a:rPr lang="en-US"/>
              <a:t>State lists</a:t>
            </a:r>
          </a:p>
          <a:p>
            <a:pPr lvl="1"/>
            <a:r>
              <a:rPr lang="en-US"/>
              <a:t>Shapes</a:t>
            </a:r>
          </a:p>
          <a:p>
            <a:pPr lvl="1"/>
            <a:r>
              <a:rPr lang="en-US"/>
              <a:t>Other drawables</a:t>
            </a:r>
          </a:p>
          <a:p>
            <a:endParaRPr lang="en-US" dirty="0"/>
          </a:p>
        </p:txBody>
      </p:sp>
      <p:sp>
        <p:nvSpPr>
          <p:cNvPr id="7" name="Content Placeholder 6"/>
          <p:cNvSpPr>
            <a:spLocks noGrp="1"/>
          </p:cNvSpPr>
          <p:nvPr>
            <p:ph sz="half" idx="2"/>
          </p:nvPr>
        </p:nvSpPr>
        <p:spPr/>
        <p:txBody>
          <a:bodyPr/>
          <a:lstStyle/>
          <a:p>
            <a:r>
              <a:rPr lang="en-US" dirty="0"/>
              <a:t>./layout/*</a:t>
            </a:r>
          </a:p>
          <a:p>
            <a:r>
              <a:rPr lang="en-US" dirty="0"/>
              <a:t>./menu/*</a:t>
            </a:r>
          </a:p>
          <a:p>
            <a:r>
              <a:rPr lang="en-US" dirty="0"/>
              <a:t>./raw/*</a:t>
            </a:r>
          </a:p>
          <a:p>
            <a:r>
              <a:rPr lang="en-US" dirty="0"/>
              <a:t>./values/*</a:t>
            </a:r>
          </a:p>
          <a:p>
            <a:pPr lvl="1"/>
            <a:r>
              <a:rPr lang="en-US" dirty="0"/>
              <a:t>arrays.xml</a:t>
            </a:r>
          </a:p>
          <a:p>
            <a:pPr lvl="1"/>
            <a:r>
              <a:rPr lang="en-US" dirty="0"/>
              <a:t>colors.xml</a:t>
            </a:r>
          </a:p>
          <a:p>
            <a:pPr lvl="1"/>
            <a:r>
              <a:rPr lang="en-US" dirty="0"/>
              <a:t>dimens.xml</a:t>
            </a:r>
          </a:p>
          <a:p>
            <a:pPr lvl="1"/>
            <a:r>
              <a:rPr lang="en-US" dirty="0"/>
              <a:t>strings.xml</a:t>
            </a:r>
          </a:p>
          <a:p>
            <a:pPr lvl="1"/>
            <a:r>
              <a:rPr lang="en-US" dirty="0"/>
              <a:t>styles.xml</a:t>
            </a:r>
          </a:p>
          <a:p>
            <a:endParaRPr lang="en-US" dirty="0"/>
          </a:p>
        </p:txBody>
      </p:sp>
      <p:sp>
        <p:nvSpPr>
          <p:cNvPr id="4" name="Date Placeholder 3"/>
          <p:cNvSpPr>
            <a:spLocks noGrp="1"/>
          </p:cNvSpPr>
          <p:nvPr>
            <p:ph type="dt" sz="half" idx="10"/>
          </p:nvPr>
        </p:nvSpPr>
        <p:spPr/>
        <p:txBody>
          <a:bodyPr/>
          <a:lstStyle/>
          <a:p>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44208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a:t>В предыдущих лекциях...</a:t>
            </a:r>
            <a:endParaRPr lang="en-US" dirty="0"/>
          </a:p>
        </p:txBody>
      </p:sp>
      <p:sp>
        <p:nvSpPr>
          <p:cNvPr id="13315" name="Content Placeholder 7"/>
          <p:cNvSpPr>
            <a:spLocks noGrp="1"/>
          </p:cNvSpPr>
          <p:nvPr>
            <p:ph idx="1"/>
          </p:nvPr>
        </p:nvSpPr>
        <p:spPr/>
        <p:txBody>
          <a:bodyPr/>
          <a:lstStyle/>
          <a:p>
            <a:r>
              <a:rPr lang="en-US" i="1" dirty="0"/>
              <a:t>&lt;</a:t>
            </a:r>
            <a:r>
              <a:rPr lang="en-US" i="1" dirty="0" err="1"/>
              <a:t>resources_name</a:t>
            </a:r>
            <a:r>
              <a:rPr lang="en-US" i="1" dirty="0"/>
              <a:t>&gt;</a:t>
            </a:r>
            <a:r>
              <a:rPr lang="en-US" dirty="0"/>
              <a:t>-</a:t>
            </a:r>
            <a:r>
              <a:rPr lang="en-US" i="1" dirty="0"/>
              <a:t>&lt;</a:t>
            </a:r>
            <a:r>
              <a:rPr lang="en-US" i="1" dirty="0" err="1">
                <a:solidFill>
                  <a:srgbClr val="00B050"/>
                </a:solidFill>
              </a:rPr>
              <a:t>config_qualifier</a:t>
            </a:r>
            <a:r>
              <a:rPr lang="en-US" i="1" dirty="0"/>
              <a:t>&gt;</a:t>
            </a:r>
            <a:endParaRPr lang="ru-RU" i="1" dirty="0"/>
          </a:p>
          <a:p>
            <a:pPr lvl="1"/>
            <a:r>
              <a:rPr lang="en-US" i="1" dirty="0" err="1"/>
              <a:t>resources_name</a:t>
            </a:r>
            <a:r>
              <a:rPr lang="ru-RU" i="1" dirty="0"/>
              <a:t> </a:t>
            </a:r>
            <a:r>
              <a:rPr lang="en-US" i="1" dirty="0"/>
              <a:t>:= </a:t>
            </a:r>
            <a:r>
              <a:rPr lang="en-US" i="1" dirty="0" err="1"/>
              <a:t>anim</a:t>
            </a:r>
            <a:r>
              <a:rPr lang="en-US" i="1" dirty="0"/>
              <a:t>, </a:t>
            </a:r>
            <a:r>
              <a:rPr lang="en-US" i="1" dirty="0" err="1"/>
              <a:t>drawable</a:t>
            </a:r>
            <a:r>
              <a:rPr lang="en-US" i="1" dirty="0"/>
              <a:t>, layout, menu, raw, value, xml</a:t>
            </a:r>
          </a:p>
          <a:p>
            <a:pPr lvl="1"/>
            <a:r>
              <a:rPr lang="en-US" i="1" dirty="0" err="1">
                <a:solidFill>
                  <a:srgbClr val="00B050"/>
                </a:solidFill>
              </a:rPr>
              <a:t>config_qualifier</a:t>
            </a:r>
            <a:r>
              <a:rPr lang="en-US" i="1" dirty="0"/>
              <a:t> := </a:t>
            </a:r>
            <a:r>
              <a:rPr lang="en-US" i="1" dirty="0">
                <a:solidFill>
                  <a:srgbClr val="00B050"/>
                </a:solidFill>
              </a:rPr>
              <a:t>qualifier1</a:t>
            </a:r>
            <a:r>
              <a:rPr lang="en-US" i="1" dirty="0"/>
              <a:t>[-</a:t>
            </a:r>
            <a:r>
              <a:rPr lang="en-US" i="1" dirty="0">
                <a:solidFill>
                  <a:srgbClr val="00B050"/>
                </a:solidFill>
              </a:rPr>
              <a:t>qualifier2</a:t>
            </a:r>
            <a:r>
              <a:rPr lang="en-US" i="1" dirty="0"/>
              <a:t>[…]]</a:t>
            </a:r>
          </a:p>
          <a:p>
            <a:pPr lvl="1"/>
            <a:endParaRPr lang="en-US" i="1" dirty="0"/>
          </a:p>
          <a:p>
            <a:r>
              <a:rPr lang="ru-RU" dirty="0"/>
              <a:t>Примеры:</a:t>
            </a:r>
          </a:p>
          <a:p>
            <a:pPr lvl="1"/>
            <a:r>
              <a:rPr lang="en-US" dirty="0" err="1"/>
              <a:t>drawable-ldpi</a:t>
            </a:r>
            <a:endParaRPr lang="ru-RU" dirty="0"/>
          </a:p>
          <a:p>
            <a:pPr lvl="1"/>
            <a:r>
              <a:rPr lang="en-US" dirty="0"/>
              <a:t>drawable-en-notouch-12key</a:t>
            </a:r>
            <a:endParaRPr lang="ru-RU" dirty="0"/>
          </a:p>
          <a:p>
            <a:pPr lvl="1"/>
            <a:r>
              <a:rPr lang="en-US" dirty="0"/>
              <a:t>values-land-mdpi-v11</a:t>
            </a:r>
          </a:p>
        </p:txBody>
      </p:sp>
      <p:sp>
        <p:nvSpPr>
          <p:cNvPr id="4" name="Date Placeholder 3"/>
          <p:cNvSpPr>
            <a:spLocks noGrp="1"/>
          </p:cNvSpPr>
          <p:nvPr>
            <p:ph type="dt" sz="quarter"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315BFD0-836C-469E-B62C-E4D1F087ED27}"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176349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8</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3078122" y="1214755"/>
            <a:ext cx="3438095" cy="4390477"/>
          </a:xfrm>
          <a:prstGeom prst="rect">
            <a:avLst/>
          </a:prstGeom>
        </p:spPr>
      </p:pic>
      <p:sp>
        <p:nvSpPr>
          <p:cNvPr id="9" name="Rectangle 8"/>
          <p:cNvSpPr/>
          <p:nvPr/>
        </p:nvSpPr>
        <p:spPr>
          <a:xfrm>
            <a:off x="1331640" y="4617133"/>
            <a:ext cx="1808820" cy="1477328"/>
          </a:xfrm>
          <a:prstGeom prst="rect">
            <a:avLst/>
          </a:prstGeom>
        </p:spPr>
        <p:txBody>
          <a:bodyPr wrap="square">
            <a:spAutoFit/>
          </a:bodyPr>
          <a:lstStyle/>
          <a:p>
            <a:r>
              <a:rPr lang="en-US" dirty="0">
                <a:solidFill>
                  <a:prstClr val="black"/>
                </a:solidFill>
              </a:rPr>
              <a:t>http://developer.android.com/guide/topics/resources/providing-resources.html</a:t>
            </a:r>
          </a:p>
        </p:txBody>
      </p:sp>
    </p:spTree>
    <p:extLst>
      <p:ext uri="{BB962C8B-B14F-4D97-AF65-F5344CB8AC3E}">
        <p14:creationId xmlns:p14="http://schemas.microsoft.com/office/powerpoint/2010/main" val="304476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825" dirty="0"/>
              <a:t>	</a:t>
            </a:r>
            <a:r>
              <a:rPr lang="en-US" sz="825" dirty="0"/>
              <a:t>&lt;?xml version="1.0" encoding="utf-8"?&gt;</a:t>
            </a:r>
            <a:br>
              <a:rPr lang="en-US" sz="825" dirty="0"/>
            </a:br>
            <a:br>
              <a:rPr lang="en-US" sz="825" dirty="0"/>
            </a:br>
            <a:r>
              <a:rPr lang="en-US" sz="825" dirty="0"/>
              <a:t>&lt;manifest&gt;</a:t>
            </a:r>
            <a:br>
              <a:rPr lang="en-US" sz="825" dirty="0"/>
            </a:br>
            <a:br>
              <a:rPr lang="en-US" sz="825" dirty="0"/>
            </a:br>
            <a:r>
              <a:rPr lang="en-US" sz="825" dirty="0"/>
              <a:t>    &lt;uses-permission /&gt;</a:t>
            </a:r>
            <a:br>
              <a:rPr lang="en-US" sz="825" dirty="0"/>
            </a:br>
            <a:r>
              <a:rPr lang="en-US" sz="825" dirty="0"/>
              <a:t>    &lt;permission /&gt;</a:t>
            </a:r>
            <a:br>
              <a:rPr lang="en-US" sz="825" dirty="0"/>
            </a:br>
            <a:r>
              <a:rPr lang="en-US" sz="825" dirty="0"/>
              <a:t>    &lt;permission-tree /&gt;</a:t>
            </a:r>
            <a:br>
              <a:rPr lang="en-US" sz="825" dirty="0"/>
            </a:br>
            <a:r>
              <a:rPr lang="en-US" sz="825" dirty="0"/>
              <a:t>    &lt;permission-group /&gt;</a:t>
            </a:r>
            <a:br>
              <a:rPr lang="en-US" sz="825" dirty="0"/>
            </a:br>
            <a:r>
              <a:rPr lang="en-US" sz="825" dirty="0"/>
              <a:t>    &lt;instrumentation /&gt;</a:t>
            </a:r>
            <a:br>
              <a:rPr lang="en-US" sz="825" dirty="0"/>
            </a:br>
            <a:r>
              <a:rPr lang="en-US" sz="825" dirty="0"/>
              <a:t>    &lt;uses-</a:t>
            </a:r>
            <a:r>
              <a:rPr lang="en-US" sz="825" dirty="0" err="1"/>
              <a:t>sdk</a:t>
            </a:r>
            <a:r>
              <a:rPr lang="en-US" sz="825" dirty="0"/>
              <a:t> /&gt;</a:t>
            </a:r>
            <a:br>
              <a:rPr lang="en-US" sz="825" dirty="0"/>
            </a:br>
            <a:r>
              <a:rPr lang="en-US" sz="825" dirty="0"/>
              <a:t>    &lt;uses-configuration /&gt;  </a:t>
            </a:r>
            <a:br>
              <a:rPr lang="en-US" sz="825" dirty="0"/>
            </a:br>
            <a:r>
              <a:rPr lang="en-US" sz="825" dirty="0"/>
              <a:t>    &lt;uses-feature /&gt;  </a:t>
            </a:r>
            <a:br>
              <a:rPr lang="en-US" sz="825" dirty="0"/>
            </a:br>
            <a:r>
              <a:rPr lang="en-US" sz="825" dirty="0"/>
              <a:t>    &lt;supports-screens /&gt;  </a:t>
            </a:r>
            <a:br>
              <a:rPr lang="en-US" sz="825" dirty="0"/>
            </a:br>
            <a:r>
              <a:rPr lang="en-US" sz="825" dirty="0"/>
              <a:t>    &lt;compatible-screens /&gt;  </a:t>
            </a:r>
            <a:br>
              <a:rPr lang="en-US" sz="825" dirty="0"/>
            </a:br>
            <a:r>
              <a:rPr lang="en-US" sz="825" dirty="0"/>
              <a:t>    &lt;supports-</a:t>
            </a:r>
            <a:r>
              <a:rPr lang="en-US" sz="825" dirty="0" err="1"/>
              <a:t>gl</a:t>
            </a:r>
            <a:r>
              <a:rPr lang="en-US" sz="825" dirty="0"/>
              <a:t>-texture /&gt;  </a:t>
            </a:r>
            <a:br>
              <a:rPr lang="en-US" sz="825" dirty="0"/>
            </a:br>
            <a:br>
              <a:rPr lang="en-US" sz="825" dirty="0"/>
            </a:br>
            <a:r>
              <a:rPr lang="en-US" sz="825" dirty="0"/>
              <a:t>    &lt;application&gt;</a:t>
            </a:r>
            <a:br>
              <a:rPr lang="en-US" sz="825" dirty="0"/>
            </a:br>
            <a:br>
              <a:rPr lang="en-US" sz="825" dirty="0"/>
            </a:br>
            <a:r>
              <a:rPr lang="en-US" sz="825" dirty="0"/>
              <a:t>        &lt;activity&gt;</a:t>
            </a:r>
            <a:br>
              <a:rPr lang="en-US" sz="825" dirty="0"/>
            </a:br>
            <a:r>
              <a:rPr lang="en-US" sz="825" dirty="0"/>
              <a:t>            &lt;intent-filter&gt;</a:t>
            </a:r>
            <a:br>
              <a:rPr lang="en-US" sz="825" dirty="0"/>
            </a:br>
            <a:r>
              <a:rPr lang="en-US" sz="825" dirty="0"/>
              <a:t>                &lt;action /&gt;</a:t>
            </a:r>
            <a:br>
              <a:rPr lang="en-US" sz="825" dirty="0"/>
            </a:br>
            <a:r>
              <a:rPr lang="en-US" sz="825" dirty="0"/>
              <a:t>                &lt;category /&gt;</a:t>
            </a:r>
            <a:br>
              <a:rPr lang="en-US" sz="825" dirty="0"/>
            </a:br>
            <a:r>
              <a:rPr lang="en-US" sz="825" dirty="0"/>
              <a:t>                &lt;data /&gt;</a:t>
            </a:r>
            <a:br>
              <a:rPr lang="en-US" sz="825" dirty="0"/>
            </a:br>
            <a:r>
              <a:rPr lang="en-US" sz="825" dirty="0"/>
              <a:t>            &lt;/intent-filter&gt;</a:t>
            </a:r>
            <a:br>
              <a:rPr lang="en-US" sz="825" dirty="0"/>
            </a:br>
            <a:r>
              <a:rPr lang="en-US" sz="825" dirty="0"/>
              <a:t>            &lt;meta-data /&gt;</a:t>
            </a:r>
            <a:br>
              <a:rPr lang="en-US" sz="825" dirty="0"/>
            </a:br>
            <a:r>
              <a:rPr lang="en-US" sz="825" dirty="0"/>
              <a:t>        &lt;/activity&gt;</a:t>
            </a:r>
            <a:br>
              <a:rPr lang="en-US" sz="825" dirty="0"/>
            </a:br>
            <a:br>
              <a:rPr lang="en-US" sz="825" dirty="0"/>
            </a:br>
            <a:r>
              <a:rPr lang="en-US" sz="825" dirty="0"/>
              <a:t>       </a:t>
            </a:r>
          </a:p>
        </p:txBody>
      </p:sp>
      <p:sp>
        <p:nvSpPr>
          <p:cNvPr id="10" name="Content Placeholder 9"/>
          <p:cNvSpPr>
            <a:spLocks noGrp="1"/>
          </p:cNvSpPr>
          <p:nvPr>
            <p:ph sz="half" idx="2"/>
          </p:nvPr>
        </p:nvSpPr>
        <p:spPr/>
        <p:txBody>
          <a:bodyPr/>
          <a:lstStyle/>
          <a:p>
            <a:pPr>
              <a:buNone/>
            </a:pPr>
            <a:r>
              <a:rPr lang="ru-RU" sz="825" dirty="0"/>
              <a:t>	  </a:t>
            </a:r>
            <a:r>
              <a:rPr lang="en-US" sz="825" dirty="0"/>
              <a:t>     &lt;activity-alias&gt;</a:t>
            </a:r>
            <a:br>
              <a:rPr lang="en-US" sz="825" dirty="0"/>
            </a:br>
            <a:r>
              <a:rPr lang="en-US" sz="825" dirty="0"/>
              <a:t>            &lt;intent-filter&gt; . . . &lt;/intent-filter&gt;</a:t>
            </a:r>
            <a:br>
              <a:rPr lang="en-US" sz="825" dirty="0"/>
            </a:br>
            <a:r>
              <a:rPr lang="en-US" sz="825" dirty="0"/>
              <a:t>            &lt;meta-data /&gt;</a:t>
            </a:r>
            <a:br>
              <a:rPr lang="en-US" sz="825" dirty="0"/>
            </a:br>
            <a:r>
              <a:rPr lang="en-US" sz="825" dirty="0"/>
              <a:t>        &lt;/activity-alias&gt;</a:t>
            </a:r>
            <a:br>
              <a:rPr lang="en-US" sz="825" dirty="0"/>
            </a:br>
            <a:br>
              <a:rPr lang="en-US" sz="825" dirty="0"/>
            </a:br>
            <a:r>
              <a:rPr lang="en-US" sz="825" dirty="0"/>
              <a:t>        &lt;service&gt;</a:t>
            </a:r>
            <a:br>
              <a:rPr lang="en-US" sz="825" dirty="0"/>
            </a:br>
            <a:r>
              <a:rPr lang="en-US" sz="825" dirty="0"/>
              <a:t>            &lt;intent-filter&gt; . . . &lt;/intent-filter&gt;</a:t>
            </a:r>
            <a:br>
              <a:rPr lang="en-US" sz="825" dirty="0"/>
            </a:br>
            <a:r>
              <a:rPr lang="en-US" sz="825" dirty="0"/>
              <a:t>            &lt;meta-data/&gt;</a:t>
            </a:r>
            <a:br>
              <a:rPr lang="en-US" sz="825" dirty="0"/>
            </a:br>
            <a:r>
              <a:rPr lang="en-US" sz="825" dirty="0"/>
              <a:t>        &lt;/service&gt;</a:t>
            </a:r>
            <a:br>
              <a:rPr lang="en-US" sz="825" dirty="0"/>
            </a:br>
            <a:br>
              <a:rPr lang="en-US" sz="825" dirty="0"/>
            </a:br>
            <a:r>
              <a:rPr lang="en-US" sz="825" dirty="0"/>
              <a:t>        &lt;receiver&gt;</a:t>
            </a:r>
            <a:br>
              <a:rPr lang="en-US" sz="825" dirty="0"/>
            </a:br>
            <a:r>
              <a:rPr lang="en-US" sz="825" dirty="0"/>
              <a:t>            &lt;intent-filter&gt; . . . &lt;/intent-filter&gt;</a:t>
            </a:r>
            <a:br>
              <a:rPr lang="en-US" sz="825" dirty="0"/>
            </a:br>
            <a:r>
              <a:rPr lang="en-US" sz="825" dirty="0"/>
              <a:t>            &lt;meta-data /&gt;</a:t>
            </a:r>
            <a:br>
              <a:rPr lang="en-US" sz="825" dirty="0"/>
            </a:br>
            <a:r>
              <a:rPr lang="en-US" sz="825" dirty="0"/>
              <a:t>        &lt;/receiver&gt;</a:t>
            </a:r>
            <a:br>
              <a:rPr lang="en-US" sz="825" dirty="0"/>
            </a:br>
            <a:br>
              <a:rPr lang="en-US" sz="825" dirty="0"/>
            </a:br>
            <a:r>
              <a:rPr lang="en-US" sz="825" dirty="0"/>
              <a:t>        &lt;provider&gt;</a:t>
            </a:r>
            <a:br>
              <a:rPr lang="en-US" sz="825" dirty="0"/>
            </a:br>
            <a:r>
              <a:rPr lang="en-US" sz="825" dirty="0"/>
              <a:t>            &lt;grant-</a:t>
            </a:r>
            <a:r>
              <a:rPr lang="en-US" sz="825" dirty="0" err="1"/>
              <a:t>uri</a:t>
            </a:r>
            <a:r>
              <a:rPr lang="en-US" sz="825" dirty="0"/>
              <a:t>-permission /&gt;</a:t>
            </a:r>
            <a:br>
              <a:rPr lang="en-US" sz="825" dirty="0"/>
            </a:br>
            <a:r>
              <a:rPr lang="en-US" sz="825" dirty="0"/>
              <a:t>            &lt;meta-data /&gt;</a:t>
            </a:r>
            <a:br>
              <a:rPr lang="en-US" sz="825" dirty="0"/>
            </a:br>
            <a:r>
              <a:rPr lang="en-US" sz="825" dirty="0"/>
              <a:t>            &lt;path-permission /&gt;</a:t>
            </a:r>
            <a:br>
              <a:rPr lang="en-US" sz="825" dirty="0"/>
            </a:br>
            <a:r>
              <a:rPr lang="en-US" sz="825" dirty="0"/>
              <a:t>        &lt;/provider&gt;</a:t>
            </a:r>
            <a:br>
              <a:rPr lang="en-US" sz="825" dirty="0"/>
            </a:br>
            <a:br>
              <a:rPr lang="en-US" sz="825" dirty="0"/>
            </a:br>
            <a:r>
              <a:rPr lang="en-US" sz="825" dirty="0"/>
              <a:t>        &lt;uses-library /&gt;</a:t>
            </a:r>
            <a:br>
              <a:rPr lang="en-US" sz="825" dirty="0"/>
            </a:br>
            <a:br>
              <a:rPr lang="en-US" sz="825" dirty="0"/>
            </a:br>
            <a:r>
              <a:rPr lang="en-US" sz="825" dirty="0"/>
              <a:t>    &lt;/application&gt;</a:t>
            </a:r>
            <a:br>
              <a:rPr lang="en-US" sz="825" dirty="0"/>
            </a:br>
            <a:br>
              <a:rPr lang="en-US" sz="825" dirty="0"/>
            </a:br>
            <a:r>
              <a:rPr lang="en-US" sz="825" dirty="0"/>
              <a:t>&lt;/manifest&gt;</a:t>
            </a:r>
            <a:endParaRPr lang="en-US" sz="3300" dirty="0"/>
          </a:p>
        </p:txBody>
      </p:sp>
      <p:sp>
        <p:nvSpPr>
          <p:cNvPr id="4" name="Date Placeholder 3"/>
          <p:cNvSpPr>
            <a:spLocks noGrp="1"/>
          </p:cNvSpPr>
          <p:nvPr>
            <p:ph type="dt" sz="half" idx="10"/>
          </p:nvPr>
        </p:nvSpPr>
        <p:spPr/>
        <p:txBody>
          <a:bodyPr/>
          <a:lstStyle/>
          <a:p>
            <a:pPr>
              <a:defRPr/>
            </a:pPr>
            <a:r>
              <a:rPr lang="ru-RU">
                <a:solidFill>
                  <a:prstClr val="black">
                    <a:tint val="75000"/>
                  </a:prstClr>
                </a:solidFill>
              </a:rPr>
              <a:t>14.11.2019</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149553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82602</TotalTime>
  <Words>3291</Words>
  <Application>Microsoft Office PowerPoint</Application>
  <PresentationFormat>Экран (4:3)</PresentationFormat>
  <Paragraphs>367</Paragraphs>
  <Slides>48</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48</vt:i4>
      </vt:variant>
    </vt:vector>
  </HeadingPairs>
  <TitlesOfParts>
    <vt:vector size="55" baseType="lpstr">
      <vt:lpstr>Arial</vt:lpstr>
      <vt:lpstr>Calibri</vt:lpstr>
      <vt:lpstr>Consolas</vt:lpstr>
      <vt:lpstr>Courier New</vt:lpstr>
      <vt:lpstr>Roboto Mono</vt:lpstr>
      <vt:lpstr>Office Theme</vt:lpstr>
      <vt:lpstr>1_Office Theme</vt:lpstr>
      <vt:lpstr>Проектирование мобильных приложений</vt:lpstr>
      <vt:lpstr>Презентация PowerPoint</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Презентация PowerPoint</vt:lpstr>
      <vt:lpstr>В предыдущих лекциях...</vt:lpstr>
      <vt:lpstr>Презентация PowerPoint</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Презентация PowerPoint</vt:lpstr>
      <vt:lpstr>Android: Threads and Processes</vt:lpstr>
      <vt:lpstr>Процессы и Потоки</vt:lpstr>
      <vt:lpstr>Жизненный Цикл Процесса</vt:lpstr>
      <vt:lpstr>Типы Процессов (1)</vt:lpstr>
      <vt:lpstr>Типы Процессов (2)</vt:lpstr>
      <vt:lpstr>Типы Процессов (3)</vt:lpstr>
      <vt:lpstr>Типы Процессов (4)</vt:lpstr>
      <vt:lpstr>Типы Процессов (5)</vt:lpstr>
      <vt:lpstr>Значимость процессов</vt:lpstr>
      <vt:lpstr>Потоки в Приложении</vt:lpstr>
      <vt:lpstr>Потоки и Android UI Toolkit (1)</vt:lpstr>
      <vt:lpstr>Потоки и Android UI Toolkit (2)</vt:lpstr>
      <vt:lpstr>Worker Threads (1)</vt:lpstr>
      <vt:lpstr>Worker Threads (1)</vt:lpstr>
      <vt:lpstr>Worker Threads (2)</vt:lpstr>
      <vt:lpstr>Worker Threads (2)</vt:lpstr>
      <vt:lpstr>Способы Доступа к UI Thread (1)</vt:lpstr>
      <vt:lpstr>Способы Доступа к UI Thread (2)</vt:lpstr>
      <vt:lpstr>Способы Доступа к UI Thread: AsyncTask</vt:lpstr>
      <vt:lpstr>AsyncTask: 3 Types</vt:lpstr>
      <vt:lpstr>AsyncTask 4 Шага исполнения</vt:lpstr>
      <vt:lpstr>AsyncTask Пример</vt:lpstr>
      <vt:lpstr>Некоторые полезные методы AsyncTask</vt:lpstr>
      <vt:lpstr>Общие правила использования AsyncTask</vt:lpstr>
      <vt:lpstr>Kotlin coroutines</vt:lpstr>
      <vt:lpstr>Основные сценарии при Android разработке</vt:lpstr>
      <vt:lpstr>Основные концепции</vt:lpstr>
      <vt:lpstr>Dispatchers</vt:lpstr>
      <vt:lpstr>Dispatchers. Пример.</vt:lpstr>
      <vt:lpstr>Создание coroutine (coroutine builder)</vt:lpstr>
      <vt:lpstr>Создание coroutine. CoroutineScope.</vt:lpstr>
    </vt:vector>
  </TitlesOfParts>
  <Company>Motorola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Andrei Kuznetsov</cp:lastModifiedBy>
  <cp:revision>350</cp:revision>
  <dcterms:created xsi:type="dcterms:W3CDTF">2013-02-16T18:16:47Z</dcterms:created>
  <dcterms:modified xsi:type="dcterms:W3CDTF">2019-11-21T06:59:37Z</dcterms:modified>
</cp:coreProperties>
</file>