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6" r:id="rId4"/>
  </p:sldMasterIdLst>
  <p:notesMasterIdLst>
    <p:notesMasterId r:id="rId89"/>
  </p:notesMasterIdLst>
  <p:sldIdLst>
    <p:sldId id="257" r:id="rId5"/>
    <p:sldId id="314" r:id="rId6"/>
    <p:sldId id="354" r:id="rId7"/>
    <p:sldId id="316" r:id="rId8"/>
    <p:sldId id="317" r:id="rId9"/>
    <p:sldId id="319" r:id="rId10"/>
    <p:sldId id="324" r:id="rId11"/>
    <p:sldId id="320" r:id="rId12"/>
    <p:sldId id="321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351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52" r:id="rId43"/>
    <p:sldId id="35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55" r:id="rId54"/>
    <p:sldId id="356" r:id="rId55"/>
    <p:sldId id="357" r:id="rId56"/>
    <p:sldId id="358" r:id="rId57"/>
    <p:sldId id="359" r:id="rId58"/>
    <p:sldId id="360" r:id="rId59"/>
    <p:sldId id="361" r:id="rId60"/>
    <p:sldId id="362" r:id="rId61"/>
    <p:sldId id="363" r:id="rId62"/>
    <p:sldId id="364" r:id="rId63"/>
    <p:sldId id="365" r:id="rId64"/>
    <p:sldId id="366" r:id="rId65"/>
    <p:sldId id="367" r:id="rId66"/>
    <p:sldId id="368" r:id="rId67"/>
    <p:sldId id="369" r:id="rId68"/>
    <p:sldId id="393" r:id="rId69"/>
    <p:sldId id="394" r:id="rId70"/>
    <p:sldId id="370" r:id="rId71"/>
    <p:sldId id="371" r:id="rId72"/>
    <p:sldId id="373" r:id="rId73"/>
    <p:sldId id="392" r:id="rId74"/>
    <p:sldId id="376" r:id="rId75"/>
    <p:sldId id="377" r:id="rId76"/>
    <p:sldId id="378" r:id="rId77"/>
    <p:sldId id="379" r:id="rId78"/>
    <p:sldId id="380" r:id="rId79"/>
    <p:sldId id="381" r:id="rId80"/>
    <p:sldId id="382" r:id="rId81"/>
    <p:sldId id="383" r:id="rId82"/>
    <p:sldId id="384" r:id="rId83"/>
    <p:sldId id="385" r:id="rId84"/>
    <p:sldId id="387" r:id="rId85"/>
    <p:sldId id="389" r:id="rId86"/>
    <p:sldId id="390" r:id="rId87"/>
    <p:sldId id="391" r:id="rId8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3" d="100"/>
          <a:sy n="63" d="100"/>
        </p:scale>
        <p:origin x="-16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4EB797-4273-4714-8BB5-3EF4D9E7BAF7}" type="datetimeFigureOut">
              <a:rPr lang="en-US"/>
              <a:pPr>
                <a:defRPr/>
              </a:pPr>
              <a:t>3/2/2016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90E5EE9-F66B-467A-9536-B454E7F4F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http://www.itcsolutions.eu/wp-content/uploads/2011/08/Example_sketch.jpg</a:t>
            </a:r>
          </a:p>
          <a:p>
            <a:r>
              <a:rPr lang="en-US" smtClean="0"/>
              <a:t>http://2.bp.blogspot.com/-e73dNgcojzk/Tl28Ug5sJEI/AAAAAAAAAAM/DVLQh1rTG-M/s1600/activity_task.png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52090F-0F08-407B-A377-13B624C18523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smtClean="0"/>
              <a:t>Запустить эмулятор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406504-211A-4C6D-A98D-62260242A53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244C-E5E1-4E59-B798-BCD10D4DD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2E39C-4BE6-4EDA-9B6E-B083B87E3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D82E-0E0C-42F6-AE65-7EB712E47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244C-E5E1-4E59-B798-BCD10D4DD2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AD51-F136-4F79-9D4E-C225B86844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8C78-45F6-4014-82E2-E69C312625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418B-A026-49E3-A424-FCCBFB9ACA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B4F2-D1BA-4464-8B34-4E40C89C14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80DA-B1E2-4731-926D-BCA670060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DF09-CDC6-46BF-A1CD-3438E633312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D769-0340-4C6E-96EC-D11CB8E25B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AD51-F136-4F79-9D4E-C225B8684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5BB0-D002-487C-B926-BE2AEFA049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2E39C-4BE6-4EDA-9B6E-B083B87E34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D82E-0E0C-42F6-AE65-7EB712E470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1864F-8F7D-420C-98D7-BB92A3236ED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EF6BD-CC0D-4531-A3B6-22B5EA68811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C7899-7AB3-4C97-891B-599CEF97E0D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1269A-94A7-4C85-BC87-64E46B1A04D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B0F4B-A6D0-4ED2-9E94-874135528FE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6BEE2-06BB-4EC6-B22C-3E77E6E5A60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666A3-8EA6-4F44-B94D-4A3B6149712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8C78-45F6-4014-82E2-E69C31262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15430-1222-48B8-90AF-C88B8082FB7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EC1B9-0D61-4081-89F7-D80B9325097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5B054-5748-45B9-A7FA-9E12722FC22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B32A3-F133-485F-BF51-7E00589E44E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244C-E5E1-4E59-B798-BCD10D4DD2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AD51-F136-4F79-9D4E-C225B86844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8C78-45F6-4014-82E2-E69C312625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418B-A026-49E3-A424-FCCBFB9ACA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B4F2-D1BA-4464-8B34-4E40C89C14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80DA-B1E2-4731-926D-BCA670060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418B-A026-49E3-A424-FCCBFB9AC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DF09-CDC6-46BF-A1CD-3438E633312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D769-0340-4C6E-96EC-D11CB8E25B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5BB0-D002-487C-B926-BE2AEFA049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2E39C-4BE6-4EDA-9B6E-B083B87E34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D82E-0E0C-42F6-AE65-7EB712E470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B4F2-D1BA-4464-8B34-4E40C89C1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80DA-B1E2-4731-926D-BCA670060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DF09-CDC6-46BF-A1CD-3438E6333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D769-0340-4C6E-96EC-D11CB8E25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5BB0-D002-487C-B926-BE2AEFA04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2ABE8-C3C9-4897-AD0D-DD481131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2ABE8-C3C9-4897-AD0D-DD4811314F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67C2B46-EF84-4197-8A13-BD723DEC72B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2ABE8-C3C9-4897-AD0D-DD4811314F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o.org/iso/en/prods-services/iso3166ma/02iso-3166-code-lists/list-en1.html" TargetMode="External"/><Relationship Id="rId2" Type="http://schemas.openxmlformats.org/officeDocument/2006/relationships/hyperlink" Target="http://www.loc.gov/standards/iso639-2/php/code_list.ph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source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resources/providing-resource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clipse.org/mobile/" TargetMode="External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oracle.com/technetwork/java/javase/downloads/jdk7-downloads-1880260.html" TargetMode="External"/><Relationship Id="rId4" Type="http://schemas.openxmlformats.org/officeDocument/2006/relationships/hyperlink" Target="https://dl-ssl.google.com/android/eclipse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app/Activity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app/Activity.html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manifest/manifest-intro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Алгоритмы и структуры данных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886200"/>
            <a:ext cx="6624736" cy="766763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Android: </a:t>
            </a:r>
            <a:r>
              <a:rPr lang="ru-RU" dirty="0" smtClean="0"/>
              <a:t>Альтернативные ресурсы, </a:t>
            </a:r>
            <a:r>
              <a:rPr lang="en-US" dirty="0" smtClean="0"/>
              <a:t>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1525F-AE57-4A7E-A114-4C830DD60F49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 dirty="0"/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6278563" y="4581525"/>
            <a:ext cx="2335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ru-RU">
                <a:latin typeface="Calibri" pitchFamily="34" charset="0"/>
              </a:rPr>
              <a:t>Кузнецов</a:t>
            </a:r>
            <a:endParaRPr lang="en-US">
              <a:latin typeface="Calibri" pitchFamily="34" charset="0"/>
            </a:endParaRPr>
          </a:p>
          <a:p>
            <a:pPr algn="r"/>
            <a:r>
              <a:rPr lang="ru-RU">
                <a:latin typeface="Calibri" pitchFamily="34" charset="0"/>
              </a:rPr>
              <a:t>Андрей Николаевич</a:t>
            </a:r>
          </a:p>
        </p:txBody>
      </p:sp>
      <p:sp>
        <p:nvSpPr>
          <p:cNvPr id="3080" name="TextBox 7"/>
          <p:cNvSpPr txBox="1">
            <a:spLocks noChangeArrowheads="1"/>
          </p:cNvSpPr>
          <p:nvPr/>
        </p:nvSpPr>
        <p:spPr bwMode="auto">
          <a:xfrm>
            <a:off x="2411413" y="5445125"/>
            <a:ext cx="44021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>
                <a:latin typeface="Calibri" pitchFamily="34" charset="0"/>
              </a:rPr>
              <a:t>Санкт-Петербургский Государственный</a:t>
            </a:r>
          </a:p>
          <a:p>
            <a:pPr algn="ctr"/>
            <a:r>
              <a:rPr lang="ru-RU">
                <a:latin typeface="Calibri" pitchFamily="34" charset="0"/>
              </a:rPr>
              <a:t>Политехнический Университет</a:t>
            </a: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Альтернативные ресурсы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6A8E2-735B-4F6A-847C-62F030DA710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Альтернативные Ресурсы</a:t>
            </a:r>
            <a:endParaRPr lang="en-US" smtClean="0"/>
          </a:p>
        </p:txBody>
      </p:sp>
      <p:sp>
        <p:nvSpPr>
          <p:cNvPr id="1331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&lt;</a:t>
            </a:r>
            <a:r>
              <a:rPr lang="en-US" i="1" dirty="0" err="1" smtClean="0"/>
              <a:t>resources_name</a:t>
            </a:r>
            <a:r>
              <a:rPr lang="en-US" i="1" dirty="0" smtClean="0"/>
              <a:t>&gt;</a:t>
            </a:r>
            <a:r>
              <a:rPr lang="en-US" dirty="0" smtClean="0"/>
              <a:t>-</a:t>
            </a:r>
            <a:r>
              <a:rPr lang="en-US" i="1" dirty="0" smtClean="0"/>
              <a:t>&lt;</a:t>
            </a:r>
            <a:r>
              <a:rPr lang="en-US" i="1" dirty="0" err="1" smtClean="0">
                <a:solidFill>
                  <a:srgbClr val="00B050"/>
                </a:solidFill>
              </a:rPr>
              <a:t>config_qualifier</a:t>
            </a:r>
            <a:r>
              <a:rPr lang="en-US" i="1" dirty="0" smtClean="0"/>
              <a:t>&gt;</a:t>
            </a:r>
            <a:endParaRPr lang="ru-RU" i="1" dirty="0" smtClean="0"/>
          </a:p>
          <a:p>
            <a:pPr lvl="1"/>
            <a:r>
              <a:rPr lang="en-US" i="1" dirty="0" err="1" smtClean="0"/>
              <a:t>resources_name</a:t>
            </a:r>
            <a:r>
              <a:rPr lang="ru-RU" i="1" dirty="0" smtClean="0"/>
              <a:t> </a:t>
            </a:r>
            <a:r>
              <a:rPr lang="en-US" i="1" dirty="0" smtClean="0"/>
              <a:t>:= </a:t>
            </a:r>
            <a:r>
              <a:rPr lang="en-US" i="1" dirty="0" err="1" smtClean="0"/>
              <a:t>anim</a:t>
            </a:r>
            <a:r>
              <a:rPr lang="en-US" i="1" dirty="0" smtClean="0"/>
              <a:t>, </a:t>
            </a:r>
            <a:r>
              <a:rPr lang="en-US" i="1" dirty="0" err="1" smtClean="0"/>
              <a:t>drawable</a:t>
            </a:r>
            <a:r>
              <a:rPr lang="en-US" i="1" dirty="0" smtClean="0"/>
              <a:t>, layout, menu, raw, value, xml</a:t>
            </a:r>
          </a:p>
          <a:p>
            <a:pPr lvl="1"/>
            <a:r>
              <a:rPr lang="en-US" i="1" dirty="0" err="1" smtClean="0">
                <a:solidFill>
                  <a:srgbClr val="00B050"/>
                </a:solidFill>
              </a:rPr>
              <a:t>config_qualifier</a:t>
            </a:r>
            <a:r>
              <a:rPr lang="en-US" i="1" dirty="0" smtClean="0"/>
              <a:t> := </a:t>
            </a:r>
            <a:r>
              <a:rPr lang="en-US" i="1" dirty="0" smtClean="0">
                <a:solidFill>
                  <a:srgbClr val="00B050"/>
                </a:solidFill>
              </a:rPr>
              <a:t>qualifier1</a:t>
            </a:r>
            <a:r>
              <a:rPr lang="en-US" i="1" dirty="0" smtClean="0"/>
              <a:t>[-</a:t>
            </a:r>
            <a:r>
              <a:rPr lang="en-US" i="1" dirty="0" smtClean="0">
                <a:solidFill>
                  <a:srgbClr val="00B050"/>
                </a:solidFill>
              </a:rPr>
              <a:t>qualifier2</a:t>
            </a:r>
            <a:r>
              <a:rPr lang="en-US" i="1" dirty="0" smtClean="0"/>
              <a:t>[…]]</a:t>
            </a:r>
          </a:p>
          <a:p>
            <a:pPr lvl="1"/>
            <a:endParaRPr lang="en-US" i="1" dirty="0" smtClean="0"/>
          </a:p>
          <a:p>
            <a:r>
              <a:rPr lang="ru-RU" dirty="0" smtClean="0"/>
              <a:t>Примеры:</a:t>
            </a:r>
          </a:p>
          <a:p>
            <a:pPr lvl="1"/>
            <a:r>
              <a:rPr lang="en-US" dirty="0" err="1" smtClean="0"/>
              <a:t>drawable-ldpi</a:t>
            </a:r>
            <a:endParaRPr lang="ru-RU" dirty="0" smtClean="0"/>
          </a:p>
          <a:p>
            <a:pPr lvl="1"/>
            <a:r>
              <a:rPr lang="en-US" dirty="0" smtClean="0"/>
              <a:t>drawable-en-notouch-12key</a:t>
            </a:r>
            <a:endParaRPr lang="ru-RU" dirty="0" smtClean="0"/>
          </a:p>
          <a:p>
            <a:pPr lvl="1"/>
            <a:r>
              <a:rPr lang="en-US" dirty="0" smtClean="0"/>
              <a:t>values-land-mdpi-v11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5BFD0-836C-469E-B62C-E4D1F087ED2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Qualifier Names:</a:t>
            </a:r>
            <a:br>
              <a:rPr lang="en-US" smtClean="0"/>
            </a:br>
            <a:r>
              <a:rPr lang="en-US" smtClean="0"/>
              <a:t>Language and Region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language is defined by a two-letter </a:t>
            </a:r>
            <a:r>
              <a:rPr lang="en-US" dirty="0" smtClean="0">
                <a:hlinkClick r:id="rId2"/>
              </a:rPr>
              <a:t>ISO 639-1</a:t>
            </a:r>
            <a:r>
              <a:rPr lang="en-US" dirty="0" smtClean="0"/>
              <a:t> language code, optionally followed by a two letter </a:t>
            </a:r>
            <a:r>
              <a:rPr lang="en-US" dirty="0" smtClean="0">
                <a:hlinkClick r:id="rId3"/>
              </a:rPr>
              <a:t>ISO 3166-1-alpha-2</a:t>
            </a:r>
            <a:r>
              <a:rPr lang="en-US" dirty="0" smtClean="0"/>
              <a:t> region code (preceded by lowercase "r").</a:t>
            </a:r>
          </a:p>
          <a:p>
            <a:r>
              <a:rPr lang="ru-RU" dirty="0" smtClean="0"/>
              <a:t>Примеры: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00B050"/>
                </a:solidFill>
              </a:rPr>
              <a:t>en</a:t>
            </a:r>
            <a:r>
              <a:rPr lang="en-US" dirty="0" smtClean="0"/>
              <a:t>”, “</a:t>
            </a:r>
            <a:r>
              <a:rPr lang="en-US" dirty="0" err="1" smtClean="0">
                <a:solidFill>
                  <a:srgbClr val="00B050"/>
                </a:solidFill>
              </a:rPr>
              <a:t>fr</a:t>
            </a:r>
            <a:r>
              <a:rPr lang="en-US" dirty="0" smtClean="0"/>
              <a:t>”</a:t>
            </a:r>
            <a:r>
              <a:rPr lang="ru-RU" dirty="0" smtClean="0"/>
              <a:t>,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00B050"/>
                </a:solidFill>
              </a:rPr>
              <a:t>en-</a:t>
            </a:r>
            <a:r>
              <a:rPr lang="en-US" dirty="0" err="1" smtClean="0">
                <a:solidFill>
                  <a:srgbClr val="00B050"/>
                </a:solidFill>
              </a:rPr>
              <a:t>rUS</a:t>
            </a:r>
            <a:r>
              <a:rPr lang="en-US" dirty="0" smtClean="0"/>
              <a:t>”, “</a:t>
            </a:r>
            <a:r>
              <a:rPr lang="en-US" dirty="0" err="1" smtClean="0">
                <a:solidFill>
                  <a:srgbClr val="00B050"/>
                </a:solidFill>
              </a:rPr>
              <a:t>fr-rFR</a:t>
            </a:r>
            <a:r>
              <a:rPr lang="en-US" dirty="0" smtClean="0"/>
              <a:t>”, “</a:t>
            </a:r>
            <a:r>
              <a:rPr lang="en-US" dirty="0" err="1" smtClean="0">
                <a:solidFill>
                  <a:srgbClr val="00B050"/>
                </a:solidFill>
              </a:rPr>
              <a:t>fr-rCA</a:t>
            </a:r>
            <a:r>
              <a:rPr lang="en-US" dirty="0" smtClean="0"/>
              <a:t>” …</a:t>
            </a:r>
          </a:p>
          <a:p>
            <a:r>
              <a:rPr lang="ru-RU" dirty="0" smtClean="0"/>
              <a:t>Использование: локализация (перевод)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Font typeface="Arial" charset="0"/>
              <a:buNone/>
            </a:pPr>
            <a:r>
              <a:rPr lang="en-US" dirty="0" smtClean="0"/>
              <a:t>REM: “behavior” vs. “</a:t>
            </a:r>
            <a:r>
              <a:rPr lang="en-US" dirty="0" err="1" smtClean="0"/>
              <a:t>behaviour</a:t>
            </a:r>
            <a:r>
              <a:rPr lang="en-US" dirty="0" smtClean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C6CAC-A2A6-45FC-9BC9-0557DAA0B3E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Qualifier Names:</a:t>
            </a:r>
            <a:br>
              <a:rPr lang="en-US" smtClean="0"/>
            </a:br>
            <a:r>
              <a:rPr lang="en-US" smtClean="0"/>
              <a:t>Screen Orientation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port</a:t>
            </a:r>
          </a:p>
          <a:p>
            <a:pPr lvl="1"/>
            <a:r>
              <a:rPr lang="en-US" smtClean="0"/>
              <a:t>Device is in portrait orientation (vertical)</a:t>
            </a:r>
          </a:p>
          <a:p>
            <a:r>
              <a:rPr lang="en-US" smtClean="0">
                <a:solidFill>
                  <a:srgbClr val="00B050"/>
                </a:solidFill>
              </a:rPr>
              <a:t>land</a:t>
            </a:r>
          </a:p>
          <a:p>
            <a:pPr lvl="1"/>
            <a:r>
              <a:rPr lang="en-US" smtClean="0"/>
              <a:t>Device is in landscape orientation (horizontal)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8885E-6183-4F6E-9B8F-E691D83773D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Qualifier Names:</a:t>
            </a:r>
            <a:br>
              <a:rPr lang="en-US" dirty="0" smtClean="0"/>
            </a:br>
            <a:r>
              <a:rPr lang="en-US" dirty="0" smtClean="0"/>
              <a:t>Screen Size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4 </a:t>
            </a:r>
            <a:r>
              <a:rPr lang="ru-RU" smtClean="0"/>
              <a:t>размера экрана:</a:t>
            </a:r>
            <a:endParaRPr lang="en-US" smtClean="0"/>
          </a:p>
          <a:p>
            <a:pPr lvl="1"/>
            <a:r>
              <a:rPr lang="en-US" smtClean="0">
                <a:solidFill>
                  <a:srgbClr val="00B050"/>
                </a:solidFill>
              </a:rPr>
              <a:t>small</a:t>
            </a:r>
            <a:r>
              <a:rPr lang="ru-RU" smtClean="0"/>
              <a:t> </a:t>
            </a:r>
            <a:r>
              <a:rPr lang="en-US" smtClean="0"/>
              <a:t>(&gt;= 320x426 dp)</a:t>
            </a:r>
          </a:p>
          <a:p>
            <a:pPr lvl="2"/>
            <a:r>
              <a:rPr lang="en-US" smtClean="0"/>
              <a:t>low-density QVGA, VGA high density</a:t>
            </a:r>
          </a:p>
          <a:p>
            <a:pPr lvl="1"/>
            <a:r>
              <a:rPr lang="en-US" smtClean="0">
                <a:solidFill>
                  <a:srgbClr val="00B050"/>
                </a:solidFill>
              </a:rPr>
              <a:t>normal</a:t>
            </a:r>
            <a:r>
              <a:rPr lang="en-US" smtClean="0"/>
              <a:t> (&gt;= 320x470 dp)</a:t>
            </a:r>
          </a:p>
          <a:p>
            <a:pPr lvl="2"/>
            <a:r>
              <a:rPr lang="en-US" smtClean="0"/>
              <a:t>WQVGA low density, HVGA medium density, WVGA high density</a:t>
            </a:r>
          </a:p>
          <a:p>
            <a:pPr lvl="1"/>
            <a:r>
              <a:rPr lang="en-US" smtClean="0">
                <a:solidFill>
                  <a:srgbClr val="00B050"/>
                </a:solidFill>
              </a:rPr>
              <a:t>large</a:t>
            </a:r>
            <a:r>
              <a:rPr lang="en-US" smtClean="0"/>
              <a:t> (&gt;= 480x640 dp)</a:t>
            </a:r>
          </a:p>
          <a:p>
            <a:pPr lvl="2"/>
            <a:r>
              <a:rPr lang="en-US" smtClean="0"/>
              <a:t>VGA and WVGA medium density</a:t>
            </a:r>
          </a:p>
          <a:p>
            <a:pPr lvl="1"/>
            <a:r>
              <a:rPr lang="en-US" smtClean="0">
                <a:solidFill>
                  <a:srgbClr val="00B050"/>
                </a:solidFill>
              </a:rPr>
              <a:t>xlarge</a:t>
            </a:r>
            <a:r>
              <a:rPr lang="en-US" smtClean="0"/>
              <a:t> (&gt;= 720x960 dp)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Creative Commons Attribution-</a:t>
            </a:r>
            <a:r>
              <a:rPr lang="en-US" dirty="0" err="1" smtClean="0"/>
              <a:t>ShareAlike</a:t>
            </a:r>
            <a:r>
              <a:rPr lang="en-US" dirty="0" smtClean="0"/>
              <a:t> 3.0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14CD0E-4A0C-4481-B672-68C622A560A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4+</a:t>
            </a:r>
          </a:p>
        </p:txBody>
      </p:sp>
      <p:sp>
        <p:nvSpPr>
          <p:cNvPr id="16392" name="TextBox 7"/>
          <p:cNvSpPr txBox="1">
            <a:spLocks noChangeArrowheads="1"/>
          </p:cNvSpPr>
          <p:nvPr/>
        </p:nvSpPr>
        <p:spPr bwMode="auto">
          <a:xfrm>
            <a:off x="4787900" y="5516563"/>
            <a:ext cx="947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9+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Multiple Screens</a:t>
            </a:r>
            <a:r>
              <a:rPr lang="ru-RU" smtClean="0"/>
              <a:t> (1)</a:t>
            </a:r>
            <a:endParaRPr 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/>
              <a:t>Screen size</a:t>
            </a:r>
          </a:p>
          <a:p>
            <a:pPr lvl="1"/>
            <a:r>
              <a:rPr lang="ru-RU" smtClean="0"/>
              <a:t>Физический размер (диагональ) (</a:t>
            </a:r>
            <a:r>
              <a:rPr lang="en-US" smtClean="0"/>
              <a:t>7’)</a:t>
            </a:r>
            <a:endParaRPr lang="ru-RU" smtClean="0"/>
          </a:p>
          <a:p>
            <a:r>
              <a:rPr lang="en-US" i="1" smtClean="0"/>
              <a:t>Screen density</a:t>
            </a:r>
            <a:endParaRPr lang="ru-RU" i="1" smtClean="0"/>
          </a:p>
          <a:p>
            <a:pPr lvl="1"/>
            <a:r>
              <a:rPr lang="ru-RU" smtClean="0"/>
              <a:t>Число пикселей на единицу длины (160 </a:t>
            </a:r>
            <a:r>
              <a:rPr lang="en-US" smtClean="0"/>
              <a:t>dpi)</a:t>
            </a:r>
            <a:endParaRPr lang="ru-RU" smtClean="0"/>
          </a:p>
          <a:p>
            <a:r>
              <a:rPr lang="en-US" i="1" smtClean="0"/>
              <a:t>Orientation</a:t>
            </a:r>
            <a:endParaRPr lang="ru-RU" i="1" smtClean="0"/>
          </a:p>
          <a:p>
            <a:pPr lvl="1"/>
            <a:r>
              <a:rPr lang="en-US" smtClean="0"/>
              <a:t>landscape</a:t>
            </a:r>
            <a:r>
              <a:rPr lang="ru-RU" smtClean="0"/>
              <a:t> или </a:t>
            </a:r>
            <a:r>
              <a:rPr lang="en-US" smtClean="0"/>
              <a:t>portrait</a:t>
            </a:r>
          </a:p>
          <a:p>
            <a:r>
              <a:rPr lang="en-US" i="1" smtClean="0"/>
              <a:t>Resolution</a:t>
            </a:r>
            <a:endParaRPr lang="en-US" smtClean="0"/>
          </a:p>
          <a:p>
            <a:pPr lvl="1"/>
            <a:r>
              <a:rPr lang="ru-RU" i="1" smtClean="0"/>
              <a:t>Число пикселей на экране (320</a:t>
            </a:r>
            <a:r>
              <a:rPr lang="en-US" i="1" smtClean="0"/>
              <a:t>x</a:t>
            </a:r>
            <a:r>
              <a:rPr lang="ru-RU" i="1" smtClean="0"/>
              <a:t>240)</a:t>
            </a:r>
            <a:endParaRPr lang="en-US" i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79AD6-557B-423E-94D3-928E5A1E2B7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827088" y="5949950"/>
            <a:ext cx="7561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http://developer.android.com/guide/practices/screens_support.html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Multiple Screens</a:t>
            </a:r>
            <a:r>
              <a:rPr lang="ru-RU" smtClean="0"/>
              <a:t> (</a:t>
            </a:r>
            <a:r>
              <a:rPr lang="en-US" smtClean="0"/>
              <a:t>2</a:t>
            </a:r>
            <a:r>
              <a:rPr lang="ru-RU" smtClean="0"/>
              <a:t>)</a:t>
            </a:r>
            <a:endParaRPr 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set of four generalized </a:t>
            </a:r>
            <a:r>
              <a:rPr lang="en-US" b="1" smtClean="0"/>
              <a:t>sizes</a:t>
            </a:r>
            <a:r>
              <a:rPr lang="en-US" smtClean="0"/>
              <a:t>:</a:t>
            </a:r>
            <a:endParaRPr lang="ru-RU" smtClean="0"/>
          </a:p>
          <a:p>
            <a:pPr lvl="1"/>
            <a:r>
              <a:rPr lang="en-US" i="1" smtClean="0"/>
              <a:t>small</a:t>
            </a:r>
            <a:r>
              <a:rPr lang="en-US" smtClean="0"/>
              <a:t>, </a:t>
            </a:r>
            <a:r>
              <a:rPr lang="en-US" i="1" smtClean="0"/>
              <a:t>normal</a:t>
            </a:r>
            <a:r>
              <a:rPr lang="en-US" smtClean="0"/>
              <a:t>, </a:t>
            </a:r>
            <a:r>
              <a:rPr lang="en-US" i="1" smtClean="0"/>
              <a:t>large</a:t>
            </a:r>
            <a:r>
              <a:rPr lang="en-US" smtClean="0"/>
              <a:t>, and </a:t>
            </a:r>
            <a:r>
              <a:rPr lang="en-US" i="1" smtClean="0"/>
              <a:t>xlarge</a:t>
            </a:r>
            <a:endParaRPr lang="ru-RU" i="1" smtClean="0"/>
          </a:p>
          <a:p>
            <a:r>
              <a:rPr lang="en-US" smtClean="0"/>
              <a:t>A set of four generalized </a:t>
            </a:r>
            <a:r>
              <a:rPr lang="en-US" b="1" smtClean="0"/>
              <a:t>densities</a:t>
            </a:r>
            <a:r>
              <a:rPr lang="en-US" smtClean="0"/>
              <a:t>:</a:t>
            </a:r>
            <a:endParaRPr lang="ru-RU" smtClean="0"/>
          </a:p>
          <a:p>
            <a:pPr lvl="1"/>
            <a:r>
              <a:rPr lang="en-US" i="1" smtClean="0"/>
              <a:t>ldpi</a:t>
            </a:r>
            <a:r>
              <a:rPr lang="en-US" smtClean="0"/>
              <a:t> (low), </a:t>
            </a:r>
            <a:r>
              <a:rPr lang="en-US" i="1" smtClean="0"/>
              <a:t>mdpi</a:t>
            </a:r>
            <a:r>
              <a:rPr lang="en-US" smtClean="0"/>
              <a:t> (medium), </a:t>
            </a:r>
            <a:r>
              <a:rPr lang="en-US" i="1" smtClean="0"/>
              <a:t>hdpi</a:t>
            </a:r>
            <a:r>
              <a:rPr lang="en-US" smtClean="0"/>
              <a:t> (high), and </a:t>
            </a:r>
            <a:r>
              <a:rPr lang="en-US" i="1" smtClean="0"/>
              <a:t>xhdpi</a:t>
            </a:r>
            <a:r>
              <a:rPr lang="en-US" smtClean="0"/>
              <a:t> (extra high)</a:t>
            </a:r>
            <a:endParaRPr lang="en-US" i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0E80D3-B1AD-4A87-867F-C73E9CD21B1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827088" y="5949950"/>
            <a:ext cx="7561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http://developer.android.com/guide/practices/screens_support.html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Multiple Screens</a:t>
            </a:r>
            <a:r>
              <a:rPr lang="ru-RU" smtClean="0"/>
              <a:t> (</a:t>
            </a:r>
            <a:r>
              <a:rPr lang="en-US" smtClean="0"/>
              <a:t>3</a:t>
            </a:r>
            <a:r>
              <a:rPr lang="ru-RU" smtClean="0"/>
              <a:t>)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1BED9-8DC8-4E0A-95CB-D09413B5F9B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827088" y="5949950"/>
            <a:ext cx="7561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http://developer.android.com/guide/practices/screens_support.html</a:t>
            </a:r>
          </a:p>
        </p:txBody>
      </p:sp>
      <p:pic>
        <p:nvPicPr>
          <p:cNvPr id="19463" name="Picture 7" descr="screens-range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844675"/>
            <a:ext cx="8424862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611188" y="4724400"/>
            <a:ext cx="81375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This baseline is based upon the screen configuration for the first Android-powered device, the T-Mobile G1, which has an HVGA screen (until Android 1.6, this was the only screen configuration that Android supported).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Multiple Screens</a:t>
            </a:r>
            <a:r>
              <a:rPr lang="ru-RU" smtClean="0"/>
              <a:t> (</a:t>
            </a:r>
            <a:r>
              <a:rPr lang="en-US" smtClean="0"/>
              <a:t>4</a:t>
            </a:r>
            <a:r>
              <a:rPr lang="ru-RU" smtClean="0"/>
              <a:t>)</a:t>
            </a:r>
            <a:endParaRPr lang="en-US" smtClean="0"/>
          </a:p>
        </p:txBody>
      </p:sp>
      <p:sp>
        <p:nvSpPr>
          <p:cNvPr id="20483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dp</a:t>
            </a:r>
            <a:r>
              <a:rPr lang="en-US" dirty="0" smtClean="0"/>
              <a:t>” - </a:t>
            </a:r>
            <a:r>
              <a:rPr lang="en-US" i="1" dirty="0" smtClean="0"/>
              <a:t>Density-independent pixel</a:t>
            </a:r>
          </a:p>
          <a:p>
            <a:pPr lvl="1"/>
            <a:r>
              <a:rPr lang="ru-RU" i="1" dirty="0" smtClean="0"/>
              <a:t>Размер в виртуальных «пикселях»</a:t>
            </a:r>
          </a:p>
          <a:p>
            <a:pPr lvl="1"/>
            <a:r>
              <a:rPr lang="ru-RU" i="1" dirty="0" smtClean="0"/>
              <a:t>Используется при описании </a:t>
            </a:r>
            <a:r>
              <a:rPr lang="en-US" i="1" dirty="0" smtClean="0"/>
              <a:t>layout</a:t>
            </a:r>
          </a:p>
          <a:p>
            <a:pPr lvl="1"/>
            <a:r>
              <a:rPr lang="ru-RU" i="1" dirty="0" smtClean="0"/>
              <a:t>Система сама переводит </a:t>
            </a:r>
            <a:r>
              <a:rPr lang="en-US" i="1" dirty="0" err="1" smtClean="0"/>
              <a:t>dp</a:t>
            </a:r>
            <a:r>
              <a:rPr lang="en-US" i="1" dirty="0" smtClean="0"/>
              <a:t> </a:t>
            </a:r>
            <a:r>
              <a:rPr lang="ru-RU" i="1" dirty="0" smtClean="0"/>
              <a:t>в </a:t>
            </a:r>
            <a:r>
              <a:rPr lang="en-US" i="1" dirty="0" err="1" smtClean="0"/>
              <a:t>px</a:t>
            </a:r>
            <a:r>
              <a:rPr lang="en-US" i="1" dirty="0" smtClean="0"/>
              <a:t> </a:t>
            </a:r>
            <a:r>
              <a:rPr lang="ru-RU" i="1" dirty="0" smtClean="0"/>
              <a:t>по формуле:</a:t>
            </a:r>
            <a:endParaRPr lang="en-US" dirty="0" smtClean="0"/>
          </a:p>
          <a:p>
            <a:pPr lvl="2"/>
            <a:r>
              <a:rPr lang="en-US" dirty="0" err="1" smtClean="0"/>
              <a:t>px</a:t>
            </a:r>
            <a:r>
              <a:rPr lang="en-US" dirty="0" smtClean="0"/>
              <a:t> = </a:t>
            </a:r>
            <a:r>
              <a:rPr lang="en-US" dirty="0" err="1" smtClean="0"/>
              <a:t>dp</a:t>
            </a:r>
            <a:r>
              <a:rPr lang="en-US" dirty="0" smtClean="0"/>
              <a:t> * (dpi / 160)</a:t>
            </a:r>
            <a:endParaRPr lang="ru-RU" dirty="0" smtClean="0"/>
          </a:p>
          <a:p>
            <a:pPr lvl="2"/>
            <a:endParaRPr lang="ru-RU" dirty="0" smtClean="0"/>
          </a:p>
          <a:p>
            <a:pPr lvl="1"/>
            <a:r>
              <a:rPr lang="ru-RU" dirty="0" smtClean="0"/>
              <a:t>Преимущество: </a:t>
            </a:r>
            <a:r>
              <a:rPr lang="en-US" b="1" dirty="0" smtClean="0"/>
              <a:t>layout </a:t>
            </a:r>
            <a:r>
              <a:rPr lang="ru-RU" b="1" dirty="0" smtClean="0"/>
              <a:t>выгдлядит одинаково на разных экранах</a:t>
            </a: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256AE-987C-4895-B245-07050D6A7D5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827088" y="5949950"/>
            <a:ext cx="7561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http://developer.android.com/guide/practices/screens_support.html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Multiple Screens</a:t>
            </a:r>
            <a:r>
              <a:rPr lang="ru-RU" smtClean="0"/>
              <a:t> (5)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3E262-2D77-441A-9B4F-750073D7F4B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827088" y="5949950"/>
            <a:ext cx="7561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http://developer.android.com/guide/practices/screens_support.html</a:t>
            </a:r>
          </a:p>
        </p:txBody>
      </p:sp>
      <p:pic>
        <p:nvPicPr>
          <p:cNvPr id="21511" name="Picture 2" descr="http://developer.android.com/images/screens_support/density-test-goo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3716338"/>
            <a:ext cx="69723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4" descr="http://developer.android.com/images/screens_support/density-test-b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1844675"/>
            <a:ext cx="69723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1CE3A-8FE6-4CA7-A195-06B34B4A03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850" y="-17463"/>
            <a:ext cx="8532813" cy="68310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Qualifier Names:</a:t>
            </a:r>
            <a:br>
              <a:rPr lang="en-US" smtClean="0"/>
            </a:br>
            <a:r>
              <a:rPr lang="en-US" smtClean="0"/>
              <a:t>Screen Size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</a:t>
            </a:r>
            <a:r>
              <a:rPr lang="ru-RU" dirty="0" smtClean="0"/>
              <a:t>размера экрана: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small</a:t>
            </a:r>
            <a:r>
              <a:rPr lang="ru-RU" dirty="0" smtClean="0"/>
              <a:t> </a:t>
            </a:r>
            <a:r>
              <a:rPr lang="en-US" dirty="0" smtClean="0"/>
              <a:t>(&gt;= 320x426 </a:t>
            </a:r>
            <a:r>
              <a:rPr lang="en-US" dirty="0" err="1" smtClean="0"/>
              <a:t>dp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low-density QVGA, VGA high density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normal</a:t>
            </a:r>
            <a:r>
              <a:rPr lang="en-US" dirty="0" smtClean="0"/>
              <a:t> (&gt;= 320x470 </a:t>
            </a:r>
            <a:r>
              <a:rPr lang="en-US" dirty="0" err="1" smtClean="0"/>
              <a:t>dp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WQVGA low density, HVGA medium density, WVGA high density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large</a:t>
            </a:r>
            <a:r>
              <a:rPr lang="en-US" dirty="0" smtClean="0"/>
              <a:t> (&gt;= 480x640 </a:t>
            </a:r>
            <a:r>
              <a:rPr lang="en-US" dirty="0" err="1" smtClean="0"/>
              <a:t>dp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VGA and WVGA medium density</a:t>
            </a:r>
          </a:p>
          <a:p>
            <a:pPr lvl="1"/>
            <a:r>
              <a:rPr lang="en-US" dirty="0" err="1" smtClean="0">
                <a:solidFill>
                  <a:srgbClr val="00B050"/>
                </a:solidFill>
              </a:rPr>
              <a:t>xlarge</a:t>
            </a:r>
            <a:r>
              <a:rPr lang="en-US" dirty="0" smtClean="0"/>
              <a:t> (&gt;= 720x960 </a:t>
            </a:r>
            <a:r>
              <a:rPr lang="en-US" dirty="0" err="1" smtClean="0"/>
              <a:t>dp</a:t>
            </a:r>
            <a:r>
              <a:rPr lang="en-US" dirty="0" smtClean="0"/>
              <a:t>) (API 9+)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15830F-23D3-461C-AC50-EAD233C4613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2535" name="TextBox 6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4+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Qualifier Names:</a:t>
            </a:r>
            <a:br>
              <a:rPr lang="en-US" smtClean="0"/>
            </a:br>
            <a:r>
              <a:rPr lang="en-US" smtClean="0"/>
              <a:t> Screen Pixel Density (dpi)</a:t>
            </a:r>
            <a:r>
              <a:rPr lang="ru-RU" smtClean="0"/>
              <a:t> (1)</a:t>
            </a:r>
            <a:endParaRPr 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</a:rPr>
              <a:t>ldpi</a:t>
            </a:r>
            <a:r>
              <a:rPr lang="en-US" dirty="0" smtClean="0"/>
              <a:t>: Low-density screens (~120dpi)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mdpi</a:t>
            </a:r>
            <a:r>
              <a:rPr lang="en-US" dirty="0" smtClean="0"/>
              <a:t>: Medium-density (~160dpi)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hdpi</a:t>
            </a:r>
            <a:r>
              <a:rPr lang="en-US" dirty="0" smtClean="0"/>
              <a:t>: High-density screens (~240dpi)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xhdpi</a:t>
            </a:r>
            <a:r>
              <a:rPr lang="en-US" dirty="0" smtClean="0"/>
              <a:t>: Extra high-density screens (~320dpi) </a:t>
            </a:r>
            <a:endParaRPr lang="ru-RU" dirty="0" smtClean="0"/>
          </a:p>
          <a:p>
            <a:r>
              <a:rPr lang="en-US" dirty="0" err="1" smtClean="0">
                <a:solidFill>
                  <a:srgbClr val="00B050"/>
                </a:solidFill>
              </a:rPr>
              <a:t>xxhdpi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(</a:t>
            </a:r>
            <a:r>
              <a:rPr lang="en-US" dirty="0" smtClean="0"/>
              <a:t>~480dpi, 16+</a:t>
            </a:r>
            <a:r>
              <a:rPr lang="ru-RU" dirty="0" smtClean="0"/>
              <a:t>)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xxxhdpi</a:t>
            </a:r>
            <a:r>
              <a:rPr lang="en-US" dirty="0" smtClean="0"/>
              <a:t> (~640dpi, 18+)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nodpi</a:t>
            </a:r>
            <a:r>
              <a:rPr lang="ru-RU" dirty="0" smtClean="0"/>
              <a:t>: </a:t>
            </a:r>
            <a:r>
              <a:rPr lang="en-US" b="1" dirty="0" smtClean="0"/>
              <a:t>bitmap </a:t>
            </a:r>
            <a:r>
              <a:rPr lang="en-US" dirty="0" smtClean="0"/>
              <a:t>resources that you do not want to be scaled to match the device density</a:t>
            </a:r>
            <a:endParaRPr lang="ru-RU" dirty="0" smtClean="0"/>
          </a:p>
          <a:p>
            <a:r>
              <a:rPr lang="en-US" dirty="0" err="1" smtClean="0">
                <a:solidFill>
                  <a:srgbClr val="00B050"/>
                </a:solidFill>
              </a:rPr>
              <a:t>tvdpi</a:t>
            </a:r>
            <a:r>
              <a:rPr lang="ru-RU" dirty="0" smtClean="0"/>
              <a:t> = </a:t>
            </a:r>
            <a:r>
              <a:rPr lang="en-US" dirty="0" smtClean="0"/>
              <a:t>1.33*</a:t>
            </a:r>
            <a:r>
              <a:rPr lang="en-US" dirty="0" err="1" smtClean="0"/>
              <a:t>mdpi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Creative Commons Attribution-</a:t>
            </a:r>
            <a:r>
              <a:rPr lang="en-US" dirty="0" err="1" smtClean="0"/>
              <a:t>ShareAlike</a:t>
            </a:r>
            <a:r>
              <a:rPr lang="en-US" dirty="0" smtClean="0"/>
              <a:t> 3.0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AA1E5-D8AA-4C13-BE17-53314544F2E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3559" name="TextBox 6"/>
          <p:cNvSpPr txBox="1">
            <a:spLocks noChangeArrowheads="1"/>
          </p:cNvSpPr>
          <p:nvPr/>
        </p:nvSpPr>
        <p:spPr bwMode="auto">
          <a:xfrm>
            <a:off x="8088313" y="3492500"/>
            <a:ext cx="947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</a:t>
            </a:r>
            <a:r>
              <a:rPr lang="ru-RU">
                <a:solidFill>
                  <a:srgbClr val="FF0000"/>
                </a:solidFill>
              </a:rPr>
              <a:t>8</a:t>
            </a:r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3560" name="TextBox 7"/>
          <p:cNvSpPr txBox="1">
            <a:spLocks noChangeArrowheads="1"/>
          </p:cNvSpPr>
          <p:nvPr/>
        </p:nvSpPr>
        <p:spPr bwMode="auto">
          <a:xfrm>
            <a:off x="4139952" y="5733256"/>
            <a:ext cx="1076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API: </a:t>
            </a:r>
            <a:r>
              <a:rPr lang="ru-RU" dirty="0">
                <a:solidFill>
                  <a:srgbClr val="FF0000"/>
                </a:solidFill>
              </a:rPr>
              <a:t>13</a:t>
            </a:r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Qualifier Names:</a:t>
            </a:r>
            <a:br>
              <a:rPr lang="en-US" smtClean="0"/>
            </a:br>
            <a:r>
              <a:rPr lang="en-US" smtClean="0"/>
              <a:t> Screen Pixel Density (dpi)</a:t>
            </a:r>
            <a:r>
              <a:rPr lang="ru-RU" smtClean="0"/>
              <a:t> (2)</a:t>
            </a:r>
            <a:endParaRPr 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Система масштабирует растровые ресурсы</a:t>
            </a:r>
          </a:p>
          <a:p>
            <a:pPr lvl="1"/>
            <a:r>
              <a:rPr lang="ru-RU" smtClean="0"/>
              <a:t>Иногда не очень красиво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Creative Commons Attribution-</a:t>
            </a:r>
            <a:r>
              <a:rPr lang="en-US" dirty="0" err="1" smtClean="0"/>
              <a:t>ShareAlike</a:t>
            </a:r>
            <a:r>
              <a:rPr lang="en-US" dirty="0" smtClean="0"/>
              <a:t> 3.0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7E237-D72E-488C-AC29-A06CD89BF94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24583" name="Picture 8" descr="screens-densitie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3068638"/>
            <a:ext cx="29337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Qualifier Names</a:t>
            </a:r>
            <a:r>
              <a:rPr lang="ru-RU" smtClean="0"/>
              <a:t>:</a:t>
            </a:r>
            <a:br>
              <a:rPr lang="ru-RU" smtClean="0"/>
            </a:br>
            <a:r>
              <a:rPr lang="en-US" smtClean="0"/>
              <a:t> smallestWidth (1)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</a:rPr>
              <a:t>sw</a:t>
            </a:r>
            <a:r>
              <a:rPr lang="en-US" dirty="0" smtClean="0">
                <a:solidFill>
                  <a:srgbClr val="00B050"/>
                </a:solidFill>
              </a:rPr>
              <a:t>&lt;N&gt;</a:t>
            </a:r>
            <a:r>
              <a:rPr lang="en-US" dirty="0" err="1" smtClean="0">
                <a:solidFill>
                  <a:srgbClr val="00B050"/>
                </a:solidFill>
              </a:rPr>
              <a:t>dp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ru-RU" dirty="0" smtClean="0"/>
              <a:t>Наименьшаяя </a:t>
            </a:r>
            <a:r>
              <a:rPr lang="ru-RU" b="1" dirty="0" smtClean="0"/>
              <a:t>возможная</a:t>
            </a:r>
            <a:r>
              <a:rPr lang="ru-RU" dirty="0" smtClean="0"/>
              <a:t> ширина экрана (не зависит от ориентации экрана)</a:t>
            </a:r>
          </a:p>
          <a:p>
            <a:r>
              <a:rPr lang="ru-RU" dirty="0" smtClean="0"/>
              <a:t>Примеры: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sw320dp, sw600dp, sw720dp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ru-RU" dirty="0" smtClean="0"/>
              <a:t>Использование: требование минимальной ширины для </a:t>
            </a:r>
            <a:r>
              <a:rPr lang="en-US" dirty="0" smtClean="0"/>
              <a:t>layout</a:t>
            </a:r>
            <a:endParaRPr lang="ru-R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4A4CA1-C629-4CF6-B939-34004FCFB90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1076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13+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Qualifier Names</a:t>
            </a:r>
            <a:r>
              <a:rPr lang="ru-RU" smtClean="0"/>
              <a:t>:</a:t>
            </a:r>
            <a:br>
              <a:rPr lang="ru-RU" smtClean="0"/>
            </a:br>
            <a:r>
              <a:rPr lang="en-US" smtClean="0"/>
              <a:t> smallestWidth (2)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sw320dp  </a:t>
            </a:r>
            <a:r>
              <a:rPr lang="ru-RU" dirty="0" smtClean="0"/>
              <a:t>будет выбран для следующих конфигураций экрана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240x320 </a:t>
            </a:r>
            <a:r>
              <a:rPr lang="en-US" dirty="0" err="1" smtClean="0"/>
              <a:t>ldpi</a:t>
            </a:r>
            <a:r>
              <a:rPr lang="en-US" dirty="0" smtClean="0"/>
              <a:t> (QVGA handset)</a:t>
            </a:r>
          </a:p>
          <a:p>
            <a:pPr lvl="1"/>
            <a:r>
              <a:rPr lang="en-US" dirty="0" smtClean="0"/>
              <a:t>320x480 </a:t>
            </a:r>
            <a:r>
              <a:rPr lang="en-US" dirty="0" err="1" smtClean="0"/>
              <a:t>mdpi</a:t>
            </a:r>
            <a:r>
              <a:rPr lang="en-US" dirty="0" smtClean="0"/>
              <a:t> (handset)</a:t>
            </a:r>
          </a:p>
          <a:p>
            <a:pPr lvl="1"/>
            <a:r>
              <a:rPr lang="en-US" dirty="0" smtClean="0"/>
              <a:t>480x800 </a:t>
            </a:r>
            <a:r>
              <a:rPr lang="en-US" dirty="0" err="1" smtClean="0"/>
              <a:t>hdpi</a:t>
            </a:r>
            <a:r>
              <a:rPr lang="en-US" dirty="0" smtClean="0"/>
              <a:t> (high density handset)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9917E-40EF-4A25-963B-6C4D9CE34C4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7655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1076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13+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Qualifier Names</a:t>
            </a:r>
            <a:r>
              <a:rPr lang="ru-RU" smtClean="0"/>
              <a:t>:</a:t>
            </a:r>
            <a:br>
              <a:rPr lang="ru-RU" smtClean="0"/>
            </a:br>
            <a:r>
              <a:rPr lang="en-US" smtClean="0"/>
              <a:t> smallestWidth (2)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sw320dp  </a:t>
            </a:r>
            <a:r>
              <a:rPr lang="ru-RU" dirty="0" smtClean="0"/>
              <a:t>будет выбран для следующих конфигураций экрана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240x320 </a:t>
            </a:r>
            <a:r>
              <a:rPr lang="en-US" dirty="0" err="1" smtClean="0">
                <a:solidFill>
                  <a:srgbClr val="FF0000"/>
                </a:solidFill>
              </a:rPr>
              <a:t>ldpi</a:t>
            </a:r>
            <a:r>
              <a:rPr lang="en-US" dirty="0" smtClean="0">
                <a:solidFill>
                  <a:srgbClr val="FF0000"/>
                </a:solidFill>
              </a:rPr>
              <a:t> (QVGA handset)</a:t>
            </a:r>
          </a:p>
          <a:p>
            <a:pPr lvl="1"/>
            <a:r>
              <a:rPr lang="en-US" dirty="0" smtClean="0"/>
              <a:t>320x480 </a:t>
            </a:r>
            <a:r>
              <a:rPr lang="en-US" dirty="0" err="1" smtClean="0"/>
              <a:t>mdpi</a:t>
            </a:r>
            <a:r>
              <a:rPr lang="en-US" dirty="0" smtClean="0"/>
              <a:t> (handset)</a:t>
            </a:r>
          </a:p>
          <a:p>
            <a:pPr lvl="1"/>
            <a:r>
              <a:rPr lang="en-US" dirty="0" smtClean="0"/>
              <a:t>480x800 </a:t>
            </a:r>
            <a:r>
              <a:rPr lang="en-US" dirty="0" err="1" smtClean="0"/>
              <a:t>hdpi</a:t>
            </a:r>
            <a:r>
              <a:rPr lang="en-US" dirty="0" smtClean="0"/>
              <a:t> (high density handset)</a:t>
            </a:r>
          </a:p>
          <a:p>
            <a:pPr lvl="1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ru-RU" dirty="0" smtClean="0">
                <a:solidFill>
                  <a:srgbClr val="FF0000"/>
                </a:solidFill>
              </a:rPr>
              <a:t>Кто догадается почему?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9917E-40EF-4A25-963B-6C4D9CE34C4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7655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1076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13+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Qualifier Names</a:t>
            </a:r>
            <a:r>
              <a:rPr lang="ru-RU" smtClean="0"/>
              <a:t>:</a:t>
            </a:r>
            <a:br>
              <a:rPr lang="ru-RU" smtClean="0"/>
            </a:br>
            <a:r>
              <a:rPr lang="en-US" smtClean="0"/>
              <a:t> Available Width/Height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w&lt;N&gt;</a:t>
            </a:r>
            <a:r>
              <a:rPr lang="en-US" dirty="0" err="1" smtClean="0">
                <a:solidFill>
                  <a:srgbClr val="00B050"/>
                </a:solidFill>
              </a:rPr>
              <a:t>dp</a:t>
            </a:r>
            <a:r>
              <a:rPr lang="en-US" dirty="0" smtClean="0">
                <a:solidFill>
                  <a:srgbClr val="00B050"/>
                </a:solidFill>
              </a:rPr>
              <a:t>       h&lt;N&gt;</a:t>
            </a:r>
            <a:r>
              <a:rPr lang="en-US" dirty="0" err="1" smtClean="0">
                <a:solidFill>
                  <a:srgbClr val="00B050"/>
                </a:solidFill>
              </a:rPr>
              <a:t>dp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ru-RU" dirty="0" smtClean="0"/>
              <a:t>Минимальная доступная ширина/высота экрана в </a:t>
            </a:r>
            <a:r>
              <a:rPr lang="en-US" dirty="0" err="1" smtClean="0"/>
              <a:t>dp</a:t>
            </a:r>
            <a:r>
              <a:rPr lang="en-US" dirty="0" smtClean="0"/>
              <a:t>. </a:t>
            </a:r>
          </a:p>
          <a:p>
            <a:r>
              <a:rPr lang="ru-RU" dirty="0" smtClean="0"/>
              <a:t>Зависит от ориентации экрана</a:t>
            </a:r>
          </a:p>
          <a:p>
            <a:r>
              <a:rPr lang="ru-RU" dirty="0" smtClean="0"/>
              <a:t>Система выбирает ближайший снизу набор ресурсов, если приложение предоставляет несколько наборов</a:t>
            </a:r>
          </a:p>
          <a:p>
            <a:r>
              <a:rPr lang="ru-RU" dirty="0" smtClean="0"/>
              <a:t>Примеры: </a:t>
            </a:r>
            <a:r>
              <a:rPr lang="en-US" dirty="0" smtClean="0">
                <a:solidFill>
                  <a:srgbClr val="00B050"/>
                </a:solidFill>
              </a:rPr>
              <a:t>w720dp</a:t>
            </a:r>
            <a:r>
              <a:rPr lang="ru-RU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w1024d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h720dp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h1024dp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BEE10-31C2-4DFF-97FA-E5617241C1B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8679" name="TextBox 6"/>
          <p:cNvSpPr txBox="1">
            <a:spLocks noChangeArrowheads="1"/>
          </p:cNvSpPr>
          <p:nvPr/>
        </p:nvSpPr>
        <p:spPr bwMode="auto">
          <a:xfrm>
            <a:off x="7667625" y="5949950"/>
            <a:ext cx="1076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13+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Qualifier Names:</a:t>
            </a:r>
            <a:br>
              <a:rPr lang="en-US" smtClean="0"/>
            </a:br>
            <a:r>
              <a:rPr lang="en-US" smtClean="0"/>
              <a:t> Screen aspect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long</a:t>
            </a:r>
            <a:endParaRPr lang="ru-RU" smtClean="0">
              <a:solidFill>
                <a:srgbClr val="00B050"/>
              </a:solidFill>
            </a:endParaRPr>
          </a:p>
          <a:p>
            <a:pPr lvl="1"/>
            <a:r>
              <a:rPr lang="ru-RU" smtClean="0"/>
              <a:t>Широкий экран (</a:t>
            </a:r>
            <a:r>
              <a:rPr lang="en-US" smtClean="0"/>
              <a:t>WQVGA, WVGA, FWVGA)</a:t>
            </a:r>
          </a:p>
          <a:p>
            <a:r>
              <a:rPr lang="en-US" smtClean="0">
                <a:solidFill>
                  <a:srgbClr val="00B050"/>
                </a:solidFill>
              </a:rPr>
              <a:t>notlong</a:t>
            </a:r>
          </a:p>
          <a:p>
            <a:pPr lvl="1"/>
            <a:r>
              <a:rPr lang="ru-RU" smtClean="0"/>
              <a:t>Не широкий экран (</a:t>
            </a:r>
            <a:r>
              <a:rPr lang="en-US" smtClean="0"/>
              <a:t>QVGA, HVGA, and VGA</a:t>
            </a:r>
            <a:r>
              <a:rPr lang="ru-RU" smtClean="0"/>
              <a:t>)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Creative Commons Attribution-</a:t>
            </a:r>
            <a:r>
              <a:rPr lang="en-US" dirty="0" err="1" smtClean="0"/>
              <a:t>ShareAlike</a:t>
            </a:r>
            <a:r>
              <a:rPr lang="en-US" dirty="0" smtClean="0"/>
              <a:t> 3.0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457AC-3A5F-4B82-BBB7-2F646CD5D63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4+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Qualifier Names:</a:t>
            </a:r>
            <a:br>
              <a:rPr lang="en-US" smtClean="0"/>
            </a:br>
            <a:r>
              <a:rPr lang="en-US" smtClean="0"/>
              <a:t> UI Mode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car</a:t>
            </a:r>
            <a:r>
              <a:rPr lang="en-US" dirty="0" smtClean="0"/>
              <a:t>: Device is displaying in a car dock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desk</a:t>
            </a:r>
            <a:r>
              <a:rPr lang="en-US" dirty="0" smtClean="0"/>
              <a:t>: Device is displaying in a desk dock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television</a:t>
            </a:r>
            <a:r>
              <a:rPr lang="en-US" dirty="0" smtClean="0"/>
              <a:t>: Device is displaying on a television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appliance</a:t>
            </a:r>
            <a:r>
              <a:rPr lang="en-US" dirty="0" smtClean="0"/>
              <a:t>: Device is serving as an appliance, with no display</a:t>
            </a:r>
            <a:endParaRPr lang="ru-RU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watch</a:t>
            </a:r>
            <a:r>
              <a:rPr lang="en-US" dirty="0" smtClean="0"/>
              <a:t>: Device has a display and is worn on the wrist</a:t>
            </a:r>
            <a:r>
              <a:rPr lang="ru-RU" dirty="0" smtClean="0"/>
              <a:t> (20+)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Creative Commons Attribution-</a:t>
            </a:r>
            <a:r>
              <a:rPr lang="en-US" dirty="0" err="1" smtClean="0"/>
              <a:t>ShareAlike</a:t>
            </a:r>
            <a:r>
              <a:rPr lang="en-US" dirty="0" smtClean="0"/>
              <a:t> 3.0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811AD-5703-4899-B307-928D60C9DA1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9703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8+</a:t>
            </a:r>
          </a:p>
        </p:txBody>
      </p:sp>
      <p:sp>
        <p:nvSpPr>
          <p:cNvPr id="29704" name="TextBox 8"/>
          <p:cNvSpPr txBox="1">
            <a:spLocks noChangeArrowheads="1"/>
          </p:cNvSpPr>
          <p:nvPr/>
        </p:nvSpPr>
        <p:spPr bwMode="auto">
          <a:xfrm>
            <a:off x="8067675" y="2636912"/>
            <a:ext cx="1076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API: 13+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Qualifier Names:</a:t>
            </a:r>
            <a:br>
              <a:rPr lang="en-US" smtClean="0"/>
            </a:br>
            <a:r>
              <a:rPr lang="en-US" smtClean="0"/>
              <a:t> Night Mode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night</a:t>
            </a:r>
            <a:r>
              <a:rPr lang="en-US" smtClean="0"/>
              <a:t>: Night time</a:t>
            </a:r>
          </a:p>
          <a:p>
            <a:r>
              <a:rPr lang="en-US" smtClean="0">
                <a:solidFill>
                  <a:srgbClr val="00B050"/>
                </a:solidFill>
              </a:rPr>
              <a:t>notnight</a:t>
            </a:r>
            <a:r>
              <a:rPr lang="en-US" smtClean="0"/>
              <a:t>: Day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Creative Commons Attribution-</a:t>
            </a:r>
            <a:r>
              <a:rPr lang="en-US" dirty="0" err="1" smtClean="0"/>
              <a:t>ShareAlike</a:t>
            </a:r>
            <a:r>
              <a:rPr lang="en-US" dirty="0" smtClean="0"/>
              <a:t> 3.0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D3710-D3E5-41E5-BD3F-9CAA25D894E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0727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8+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 предыдущих лекциях...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DE086-2415-4DA3-939B-4B4C2D1C03D2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pic>
        <p:nvPicPr>
          <p:cNvPr id="7174" name="Picture 13" descr="Android framework detail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28775" y="1820863"/>
            <a:ext cx="5886450" cy="4084637"/>
          </a:xfrm>
          <a:noFill/>
        </p:spPr>
      </p:pic>
      <p:sp>
        <p:nvSpPr>
          <p:cNvPr id="7175" name="TextBox 5"/>
          <p:cNvSpPr txBox="1">
            <a:spLocks noChangeArrowheads="1"/>
          </p:cNvSpPr>
          <p:nvPr/>
        </p:nvSpPr>
        <p:spPr bwMode="auto">
          <a:xfrm>
            <a:off x="971550" y="6021388"/>
            <a:ext cx="676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See </a:t>
            </a:r>
            <a:r>
              <a:rPr lang="en-US">
                <a:latin typeface="Calibri" pitchFamily="34" charset="0"/>
                <a:hlinkClick r:id="rId3"/>
              </a:rPr>
              <a:t>https://source.android.com/source/index.html</a:t>
            </a:r>
            <a:r>
              <a:rPr lang="en-US"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Qualifier Names:</a:t>
            </a:r>
            <a:br>
              <a:rPr lang="en-US" smtClean="0"/>
            </a:br>
            <a:r>
              <a:rPr lang="en-US" smtClean="0"/>
              <a:t> Touchscreen Type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</a:rPr>
              <a:t>notouch</a:t>
            </a:r>
            <a:r>
              <a:rPr lang="en-US" dirty="0" smtClean="0"/>
              <a:t>: Device does not have a </a:t>
            </a:r>
            <a:r>
              <a:rPr lang="en-US" dirty="0" err="1" smtClean="0"/>
              <a:t>touchscreen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finger</a:t>
            </a:r>
            <a:r>
              <a:rPr lang="en-US" dirty="0" smtClean="0"/>
              <a:t>: Device has a </a:t>
            </a:r>
            <a:r>
              <a:rPr lang="en-US" dirty="0" err="1" smtClean="0"/>
              <a:t>touchscreen</a:t>
            </a:r>
            <a:r>
              <a:rPr lang="en-US" dirty="0" smtClean="0"/>
              <a:t> that is intended to be used through direction interaction of the user's finger.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Creative Commons Attribution-</a:t>
            </a:r>
            <a:r>
              <a:rPr lang="en-US" dirty="0" err="1" smtClean="0"/>
              <a:t>ShareAlike</a:t>
            </a:r>
            <a:r>
              <a:rPr lang="en-US" dirty="0" smtClean="0"/>
              <a:t> 3.0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A56142-37CC-49FB-9D3D-B2C5011DE8E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1751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8+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Qualifier Names:</a:t>
            </a:r>
            <a:br>
              <a:rPr lang="en-US" smtClean="0"/>
            </a:br>
            <a:r>
              <a:rPr lang="en-US" smtClean="0"/>
              <a:t> Keyboard Availability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</a:rPr>
              <a:t>keysexposed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ru-RU" dirty="0" smtClean="0"/>
              <a:t>Аппаратная клавиатура доступна </a:t>
            </a:r>
            <a:r>
              <a:rPr lang="ru-RU" b="1" dirty="0" smtClean="0"/>
              <a:t>или </a:t>
            </a:r>
            <a:r>
              <a:rPr lang="ru-RU" dirty="0" smtClean="0"/>
              <a:t>имеется программная клавиатура</a:t>
            </a:r>
            <a:endParaRPr lang="en-US" dirty="0" smtClean="0"/>
          </a:p>
          <a:p>
            <a:r>
              <a:rPr lang="en-US" dirty="0" err="1" smtClean="0">
                <a:solidFill>
                  <a:srgbClr val="00B050"/>
                </a:solidFill>
              </a:rPr>
              <a:t>keyshidden</a:t>
            </a:r>
            <a:endParaRPr lang="ru-RU" dirty="0" smtClean="0">
              <a:solidFill>
                <a:srgbClr val="00B050"/>
              </a:solidFill>
            </a:endParaRPr>
          </a:p>
          <a:p>
            <a:pPr lvl="1"/>
            <a:r>
              <a:rPr lang="ru-RU" dirty="0" smtClean="0"/>
              <a:t>Имеется аппаратная клавиатура, но она не доступна </a:t>
            </a:r>
            <a:r>
              <a:rPr lang="ru-RU" b="1" dirty="0" smtClean="0"/>
              <a:t>и </a:t>
            </a:r>
            <a:r>
              <a:rPr lang="ru-RU" dirty="0" smtClean="0"/>
              <a:t>не имеется программная клавиатура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keyssoft</a:t>
            </a:r>
            <a:endParaRPr lang="ru-RU" dirty="0" smtClean="0">
              <a:solidFill>
                <a:srgbClr val="00B050"/>
              </a:solidFill>
            </a:endParaRPr>
          </a:p>
          <a:p>
            <a:pPr lvl="1"/>
            <a:r>
              <a:rPr lang="ru-RU" dirty="0" smtClean="0"/>
              <a:t>Имеется программная клавиатура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Creative Commons Attribution-</a:t>
            </a:r>
            <a:r>
              <a:rPr lang="en-US" dirty="0" err="1" smtClean="0"/>
              <a:t>ShareAlike</a:t>
            </a:r>
            <a:r>
              <a:rPr lang="en-US" dirty="0" smtClean="0"/>
              <a:t> 3.0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E24F5E-24FD-46B3-98B1-474182E37A1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Qualifier Names:</a:t>
            </a:r>
            <a:br>
              <a:rPr lang="en-US" smtClean="0"/>
            </a:br>
            <a:r>
              <a:rPr lang="en-US" smtClean="0"/>
              <a:t> Primary Text Input Method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</a:rPr>
              <a:t>nokeys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Device has no hardware keys for text input.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qwerty</a:t>
            </a:r>
          </a:p>
          <a:p>
            <a:pPr lvl="1"/>
            <a:r>
              <a:rPr lang="en-US" dirty="0" smtClean="0"/>
              <a:t>Device has a hardware qwerty keyboard, whether it's visible to the user or not.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12key</a:t>
            </a:r>
          </a:p>
          <a:p>
            <a:pPr lvl="1"/>
            <a:r>
              <a:rPr lang="en-US" dirty="0" smtClean="0"/>
              <a:t>Device has a hardware 12-key keyboard, whether it's visible to the user or not.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Creative Commons Attribution-</a:t>
            </a:r>
            <a:r>
              <a:rPr lang="en-US" dirty="0" err="1" smtClean="0"/>
              <a:t>ShareAlike</a:t>
            </a:r>
            <a:r>
              <a:rPr lang="en-US" dirty="0" smtClean="0"/>
              <a:t> 3.0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6EC651-4DC9-4C8D-A169-70896D3DD08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3799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8+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Qualifier Names:</a:t>
            </a:r>
            <a:br>
              <a:rPr lang="en-US" dirty="0" smtClean="0"/>
            </a:br>
            <a:r>
              <a:rPr lang="en-US" dirty="0" smtClean="0"/>
              <a:t> Navigation Key Availability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</a:rPr>
              <a:t>navexposed</a:t>
            </a:r>
            <a:endParaRPr lang="en-US" dirty="0" smtClean="0"/>
          </a:p>
          <a:p>
            <a:pPr lvl="1"/>
            <a:r>
              <a:rPr lang="en-US" dirty="0" smtClean="0"/>
              <a:t>Navigation keys are available to the user.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navhidden</a:t>
            </a:r>
            <a:endParaRPr lang="en-US" dirty="0" smtClean="0"/>
          </a:p>
          <a:p>
            <a:pPr lvl="1"/>
            <a:r>
              <a:rPr lang="en-US" dirty="0" smtClean="0"/>
              <a:t>Navigation keys are not available (such as behind a closed lid).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Creative Commons Attribution-</a:t>
            </a:r>
            <a:r>
              <a:rPr lang="en-US" dirty="0" err="1" smtClean="0"/>
              <a:t>ShareAlike</a:t>
            </a:r>
            <a:r>
              <a:rPr lang="en-US" dirty="0" smtClean="0"/>
              <a:t> 3.0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6EC651-4DC9-4C8D-A169-70896D3DD08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3799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8+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Qualifier Names:</a:t>
            </a:r>
            <a:br>
              <a:rPr lang="en-US" dirty="0" smtClean="0"/>
            </a:br>
            <a:r>
              <a:rPr lang="en-US" dirty="0" smtClean="0"/>
              <a:t> Primary Non-Touch Navigation Method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</a:rPr>
              <a:t>nonav</a:t>
            </a:r>
            <a:r>
              <a:rPr lang="en-US" dirty="0" smtClean="0"/>
              <a:t>: Device has no navigation facility other than using the </a:t>
            </a:r>
            <a:r>
              <a:rPr lang="en-US" dirty="0" err="1" smtClean="0"/>
              <a:t>touchscreen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dpad</a:t>
            </a:r>
            <a:r>
              <a:rPr lang="en-US" dirty="0" smtClean="0"/>
              <a:t>: Device has a directional-pad (d-pad) for navigation.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trackball</a:t>
            </a:r>
            <a:r>
              <a:rPr lang="en-US" dirty="0" smtClean="0"/>
              <a:t>: Device has a trackball for navigation.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wheel</a:t>
            </a:r>
            <a:r>
              <a:rPr lang="en-US" dirty="0" smtClean="0"/>
              <a:t>: Device has a directional wheel(s) for navigation (uncommon).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Creative Commons Attribution-</a:t>
            </a:r>
            <a:r>
              <a:rPr lang="en-US" dirty="0" err="1" smtClean="0"/>
              <a:t>ShareAlike</a:t>
            </a:r>
            <a:r>
              <a:rPr lang="en-US" dirty="0" smtClean="0"/>
              <a:t> 3.0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6EC651-4DC9-4C8D-A169-70896D3DD08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3799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8+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Qualifier Names:</a:t>
            </a:r>
            <a:br>
              <a:rPr lang="en-US" dirty="0" smtClean="0"/>
            </a:br>
            <a:r>
              <a:rPr lang="en-US" dirty="0" smtClean="0"/>
              <a:t> Platform Version (API level)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API level supported by the device.</a:t>
            </a:r>
          </a:p>
          <a:p>
            <a:r>
              <a:rPr lang="ru-RU" dirty="0" smtClean="0"/>
              <a:t>Примеры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v3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v4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v7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C6CAC-A2A6-45FC-9BC9-0557DAA0B3E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Qualifier Names:</a:t>
            </a:r>
            <a:br>
              <a:rPr lang="en-US" dirty="0" smtClean="0"/>
            </a:br>
            <a:r>
              <a:rPr lang="en-US" dirty="0" smtClean="0"/>
              <a:t>Layout Direction (1)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 Direction</a:t>
            </a:r>
          </a:p>
          <a:p>
            <a:pPr lvl="1"/>
            <a:r>
              <a:rPr lang="en-US" dirty="0" err="1" smtClean="0">
                <a:solidFill>
                  <a:srgbClr val="00B050"/>
                </a:solidFill>
              </a:rPr>
              <a:t>ldrtl</a:t>
            </a:r>
            <a:r>
              <a:rPr lang="en-US" dirty="0" smtClean="0"/>
              <a:t> = layout-direction-right-to-left</a:t>
            </a:r>
          </a:p>
          <a:p>
            <a:pPr lvl="1"/>
            <a:r>
              <a:rPr lang="en-US" dirty="0" err="1" smtClean="0">
                <a:solidFill>
                  <a:srgbClr val="00B050"/>
                </a:solidFill>
              </a:rPr>
              <a:t>ldltr</a:t>
            </a:r>
            <a:r>
              <a:rPr lang="en-US" dirty="0" smtClean="0"/>
              <a:t> = layout-direction-left-to-right</a:t>
            </a:r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Использование: локализация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0AAFC-9D84-45F2-ADB1-B618DB9569B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4823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1076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17+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Qualifier Names:</a:t>
            </a:r>
            <a:br>
              <a:rPr lang="en-US" dirty="0" smtClean="0"/>
            </a:br>
            <a:r>
              <a:rPr lang="en-US" dirty="0" smtClean="0"/>
              <a:t>Layout Direction (2)</a:t>
            </a:r>
          </a:p>
        </p:txBody>
      </p:sp>
      <p:pic>
        <p:nvPicPr>
          <p:cNvPr id="10" name="Content Placeholder 9" descr="bb688119.f08tm01(en-us,MSDN.10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1556792"/>
            <a:ext cx="5715000" cy="4286250"/>
          </a:xfrm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0AAFC-9D84-45F2-ADB1-B618DB9569B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4823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1076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17+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536" y="5949280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http://i.msdn.microsoft.com/bb688119.f08tm01(en-us,MSDN.10).jpg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Qualifier Names: MCC and MNC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mobile country code (MCC), optionally followed by mobile network code (MNC) from the SIM card in the device.</a:t>
            </a:r>
          </a:p>
          <a:p>
            <a:r>
              <a:rPr lang="ru-RU" dirty="0" smtClean="0"/>
              <a:t>Примеры: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mcc310</a:t>
            </a:r>
            <a:r>
              <a:rPr lang="en-US" dirty="0" smtClean="0"/>
              <a:t> is U.S. on any carrier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mcc310-mnc004</a:t>
            </a:r>
            <a:r>
              <a:rPr lang="en-US" dirty="0" smtClean="0"/>
              <a:t> is U.S. on Verizon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mcc208-mnc00</a:t>
            </a:r>
            <a:r>
              <a:rPr lang="en-US" dirty="0" smtClean="0"/>
              <a:t> is France on Orange</a:t>
            </a:r>
            <a:endParaRPr lang="ru-RU" dirty="0" smtClean="0"/>
          </a:p>
          <a:p>
            <a:r>
              <a:rPr lang="ru-RU" dirty="0" smtClean="0"/>
              <a:t>Использование: </a:t>
            </a:r>
            <a:r>
              <a:rPr lang="en-US" dirty="0" smtClean="0"/>
              <a:t>country-specific legal 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E29D41-C0A9-4DC0-BB97-9A460766529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Последовательность модификаторов важна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См. </a:t>
            </a:r>
            <a:r>
              <a:rPr lang="en-US" dirty="0" smtClean="0">
                <a:hlinkClick r:id="rId2"/>
              </a:rPr>
              <a:t>http://developer.android.com/guide/topics/resources/providing-resources.html#QualifierRules</a:t>
            </a:r>
            <a:endParaRPr lang="en-US" dirty="0" smtClean="0"/>
          </a:p>
          <a:p>
            <a:endParaRPr lang="en-US" dirty="0" smtClean="0"/>
          </a:p>
          <a:p>
            <a:pPr marL="742950" lvl="2" indent="-342900"/>
            <a:r>
              <a:rPr lang="en-US" dirty="0" smtClean="0"/>
              <a:t>drawable-en-notouch-12key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 предыдущих лекциях...</a:t>
            </a:r>
            <a:endParaRPr lang="en-US" smtClean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Android Studio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Android SDK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hlinkClick r:id="rId2"/>
              </a:rPr>
              <a:t>http://developer.android.com/sdk/index.html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Eclipse IDE for Mobile Developers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hlinkClick r:id="rId3"/>
              </a:rPr>
              <a:t>http://eclipse.org/mobile/</a:t>
            </a:r>
            <a:r>
              <a:rPr lang="en-US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ADT </a:t>
            </a:r>
            <a:r>
              <a:rPr lang="en-US" dirty="0" err="1" smtClean="0"/>
              <a:t>Plugin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smtClean="0"/>
              <a:t>Eclipse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hlinkClick r:id="rId4"/>
              </a:rPr>
              <a:t>https://dl-ssl.google.com/android/eclipse/</a:t>
            </a:r>
            <a:r>
              <a:rPr lang="en-US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Java SE Development Kit 7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hlinkClick r:id="rId5"/>
              </a:rPr>
              <a:t>http://www.oracle.com/technetwork/java/javase/downloads/jdk7-downloads-1880260.html</a:t>
            </a:r>
            <a:r>
              <a:rPr lang="en-US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B74B-01B3-43C9-9D57-CA33AEC366A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Последовательность модификаторов важна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1600" y="1916832"/>
            <a:ext cx="44644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MCC and </a:t>
            </a:r>
            <a:r>
              <a:rPr lang="en-US" dirty="0" smtClean="0"/>
              <a:t>MNC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Language and </a:t>
            </a:r>
            <a:r>
              <a:rPr lang="en-US" dirty="0" smtClean="0"/>
              <a:t>region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Layout </a:t>
            </a:r>
            <a:r>
              <a:rPr lang="en-US" dirty="0" smtClean="0"/>
              <a:t>Direction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Smallest Width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Available </a:t>
            </a:r>
            <a:r>
              <a:rPr lang="en-US" dirty="0" smtClean="0"/>
              <a:t>width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Available </a:t>
            </a:r>
            <a:r>
              <a:rPr lang="en-US" dirty="0" smtClean="0"/>
              <a:t>height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Screen </a:t>
            </a:r>
            <a:r>
              <a:rPr lang="en-US" dirty="0" smtClean="0"/>
              <a:t>size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Screen </a:t>
            </a:r>
            <a:r>
              <a:rPr lang="en-US" dirty="0" smtClean="0"/>
              <a:t>aspect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Screen </a:t>
            </a:r>
            <a:r>
              <a:rPr lang="en-US" dirty="0" smtClean="0"/>
              <a:t>orientation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UI </a:t>
            </a:r>
            <a:r>
              <a:rPr lang="en-US" dirty="0" smtClean="0"/>
              <a:t>mode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Night </a:t>
            </a:r>
            <a:r>
              <a:rPr lang="en-US" dirty="0" smtClean="0"/>
              <a:t>mode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Screen pixel density (dpi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Touchscreen</a:t>
            </a:r>
            <a:r>
              <a:rPr lang="en-US" dirty="0"/>
              <a:t> </a:t>
            </a:r>
            <a:r>
              <a:rPr lang="en-US" dirty="0" smtClean="0"/>
              <a:t>type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Keyboard </a:t>
            </a:r>
            <a:r>
              <a:rPr lang="en-US" dirty="0" smtClean="0"/>
              <a:t>availability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7864" y="350100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Primary text input method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Navigation key availability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Primary non-touch navigation method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Platform Version (API level)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Android Finds the Best-matching Resource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Best-Matching (0)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Device configuration: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Locale=</a:t>
            </a:r>
            <a:r>
              <a:rPr lang="en-US" dirty="0" smtClean="0">
                <a:solidFill>
                  <a:srgbClr val="00B050"/>
                </a:solidFill>
              </a:rPr>
              <a:t>en-GB</a:t>
            </a:r>
            <a:r>
              <a:rPr lang="en-US" dirty="0" smtClean="0"/>
              <a:t> </a:t>
            </a:r>
          </a:p>
          <a:p>
            <a:r>
              <a:rPr lang="en-US" dirty="0" smtClean="0"/>
              <a:t>Screen orientation=</a:t>
            </a:r>
            <a:r>
              <a:rPr lang="en-US" dirty="0" smtClean="0">
                <a:solidFill>
                  <a:srgbClr val="00B050"/>
                </a:solidFill>
              </a:rPr>
              <a:t>port</a:t>
            </a:r>
            <a:r>
              <a:rPr lang="en-US" dirty="0" smtClean="0"/>
              <a:t> </a:t>
            </a:r>
          </a:p>
          <a:p>
            <a:r>
              <a:rPr lang="en-US" dirty="0" smtClean="0"/>
              <a:t>Screen pixel density=</a:t>
            </a:r>
            <a:r>
              <a:rPr lang="en-US" dirty="0" err="1" smtClean="0">
                <a:solidFill>
                  <a:srgbClr val="00B050"/>
                </a:solidFill>
              </a:rPr>
              <a:t>hdpi</a:t>
            </a:r>
            <a:r>
              <a:rPr lang="en-US" dirty="0" smtClean="0"/>
              <a:t> </a:t>
            </a:r>
          </a:p>
          <a:p>
            <a:r>
              <a:rPr lang="en-US" dirty="0" err="1" smtClean="0"/>
              <a:t>Touchscreen</a:t>
            </a:r>
            <a:r>
              <a:rPr lang="en-US" dirty="0" smtClean="0"/>
              <a:t> type=</a:t>
            </a:r>
            <a:r>
              <a:rPr lang="en-US" dirty="0" err="1" smtClean="0">
                <a:solidFill>
                  <a:srgbClr val="00B050"/>
                </a:solidFill>
              </a:rPr>
              <a:t>notouch</a:t>
            </a:r>
            <a:r>
              <a:rPr lang="en-US" dirty="0" smtClean="0"/>
              <a:t> </a:t>
            </a:r>
          </a:p>
          <a:p>
            <a:r>
              <a:rPr lang="en-US" dirty="0" smtClean="0"/>
              <a:t>Primary text input method = </a:t>
            </a:r>
            <a:r>
              <a:rPr lang="en-US" dirty="0" smtClean="0">
                <a:solidFill>
                  <a:srgbClr val="00B050"/>
                </a:solidFill>
              </a:rPr>
              <a:t>12key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Resources: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 err="1" smtClean="0"/>
              <a:t>drawable</a:t>
            </a:r>
            <a:r>
              <a:rPr lang="en-US" sz="2000" dirty="0" smtClean="0"/>
              <a:t>/</a:t>
            </a:r>
          </a:p>
          <a:p>
            <a:r>
              <a:rPr lang="en-US" sz="2000" dirty="0" err="1" smtClean="0"/>
              <a:t>drawable</a:t>
            </a:r>
            <a:r>
              <a:rPr lang="en-US" sz="2000" dirty="0" smtClean="0"/>
              <a:t>-en/</a:t>
            </a:r>
          </a:p>
          <a:p>
            <a:r>
              <a:rPr lang="en-US" sz="2000" dirty="0" err="1" smtClean="0"/>
              <a:t>drawable-fr-rCA</a:t>
            </a:r>
            <a:r>
              <a:rPr lang="en-US" sz="2000" dirty="0" smtClean="0"/>
              <a:t>/</a:t>
            </a:r>
          </a:p>
          <a:p>
            <a:r>
              <a:rPr lang="en-US" sz="2000" dirty="0" err="1" smtClean="0"/>
              <a:t>drawable</a:t>
            </a:r>
            <a:r>
              <a:rPr lang="en-US" sz="2000" dirty="0" smtClean="0"/>
              <a:t>-en-port/</a:t>
            </a:r>
          </a:p>
          <a:p>
            <a:r>
              <a:rPr lang="en-US" sz="2000" dirty="0" smtClean="0"/>
              <a:t>drawable-en-notouch-12key/</a:t>
            </a:r>
          </a:p>
          <a:p>
            <a:r>
              <a:rPr lang="en-US" sz="2000" dirty="0" err="1" smtClean="0"/>
              <a:t>drawable</a:t>
            </a:r>
            <a:r>
              <a:rPr lang="en-US" sz="2000" dirty="0" smtClean="0"/>
              <a:t>-port-</a:t>
            </a:r>
            <a:r>
              <a:rPr lang="en-US" sz="2000" dirty="0" err="1" smtClean="0"/>
              <a:t>ldpi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drawable-port-notouch-12key/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ADF09-CDC6-46BF-A1CD-3438E633312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Best-Matching (0)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Device configuration: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Locale=</a:t>
            </a:r>
            <a:r>
              <a:rPr lang="en-US" dirty="0" smtClean="0">
                <a:solidFill>
                  <a:srgbClr val="00B050"/>
                </a:solidFill>
              </a:rPr>
              <a:t>en-GB</a:t>
            </a:r>
            <a:r>
              <a:rPr lang="en-US" dirty="0" smtClean="0"/>
              <a:t> </a:t>
            </a:r>
          </a:p>
          <a:p>
            <a:r>
              <a:rPr lang="en-US" dirty="0" smtClean="0"/>
              <a:t>Screen orientation=</a:t>
            </a:r>
            <a:r>
              <a:rPr lang="en-US" dirty="0" smtClean="0">
                <a:solidFill>
                  <a:srgbClr val="00B050"/>
                </a:solidFill>
              </a:rPr>
              <a:t>port</a:t>
            </a:r>
            <a:r>
              <a:rPr lang="en-US" dirty="0" smtClean="0"/>
              <a:t> </a:t>
            </a:r>
          </a:p>
          <a:p>
            <a:r>
              <a:rPr lang="en-US" dirty="0" smtClean="0"/>
              <a:t>Screen pixel density=</a:t>
            </a:r>
            <a:r>
              <a:rPr lang="en-US" dirty="0" err="1" smtClean="0">
                <a:solidFill>
                  <a:srgbClr val="00B050"/>
                </a:solidFill>
              </a:rPr>
              <a:t>hdpi</a:t>
            </a:r>
            <a:r>
              <a:rPr lang="en-US" dirty="0" smtClean="0"/>
              <a:t> </a:t>
            </a:r>
          </a:p>
          <a:p>
            <a:r>
              <a:rPr lang="en-US" dirty="0" err="1" smtClean="0"/>
              <a:t>Touchscreen</a:t>
            </a:r>
            <a:r>
              <a:rPr lang="en-US" dirty="0" smtClean="0"/>
              <a:t> type=</a:t>
            </a:r>
            <a:r>
              <a:rPr lang="en-US" dirty="0" err="1" smtClean="0">
                <a:solidFill>
                  <a:srgbClr val="00B050"/>
                </a:solidFill>
              </a:rPr>
              <a:t>notouch</a:t>
            </a:r>
            <a:r>
              <a:rPr lang="en-US" dirty="0" smtClean="0"/>
              <a:t> </a:t>
            </a:r>
          </a:p>
          <a:p>
            <a:r>
              <a:rPr lang="en-US" dirty="0" smtClean="0"/>
              <a:t>Primary text input method = </a:t>
            </a:r>
            <a:r>
              <a:rPr lang="en-US" dirty="0" smtClean="0">
                <a:solidFill>
                  <a:srgbClr val="00B050"/>
                </a:solidFill>
              </a:rPr>
              <a:t>12key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Resources: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 err="1" smtClean="0"/>
              <a:t>drawable</a:t>
            </a:r>
            <a:r>
              <a:rPr lang="en-US" sz="2000" dirty="0" smtClean="0"/>
              <a:t>/</a:t>
            </a:r>
          </a:p>
          <a:p>
            <a:r>
              <a:rPr lang="en-US" sz="2000" dirty="0" err="1" smtClean="0"/>
              <a:t>drawable</a:t>
            </a:r>
            <a:r>
              <a:rPr lang="en-US" sz="2000" dirty="0" smtClean="0"/>
              <a:t>-en/</a:t>
            </a:r>
          </a:p>
          <a:p>
            <a:r>
              <a:rPr lang="en-US" sz="2000" dirty="0" err="1" smtClean="0"/>
              <a:t>drawable-fr-rCA</a:t>
            </a:r>
            <a:r>
              <a:rPr lang="en-US" sz="2000" dirty="0" smtClean="0"/>
              <a:t>/</a:t>
            </a:r>
          </a:p>
          <a:p>
            <a:r>
              <a:rPr lang="en-US" sz="2000" b="1" dirty="0" err="1" smtClean="0"/>
              <a:t>drawable</a:t>
            </a:r>
            <a:r>
              <a:rPr lang="en-US" sz="2000" b="1" dirty="0" smtClean="0"/>
              <a:t>-en-port/</a:t>
            </a:r>
          </a:p>
          <a:p>
            <a:r>
              <a:rPr lang="en-US" sz="2000" dirty="0" smtClean="0"/>
              <a:t>drawable-en-notouch-12key/</a:t>
            </a:r>
          </a:p>
          <a:p>
            <a:r>
              <a:rPr lang="en-US" sz="2000" dirty="0" err="1" smtClean="0"/>
              <a:t>drawable</a:t>
            </a:r>
            <a:r>
              <a:rPr lang="en-US" sz="2000" dirty="0" smtClean="0"/>
              <a:t>-port-</a:t>
            </a:r>
            <a:r>
              <a:rPr lang="en-US" sz="2000" dirty="0" err="1" smtClean="0"/>
              <a:t>ldpi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drawable-port-notouch-12key/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ADF09-CDC6-46BF-A1CD-3438E633312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8" name="Picture 7" descr="res-selection-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80161" y="476672"/>
            <a:ext cx="4584127" cy="58539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5013176"/>
            <a:ext cx="2411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http://developer.android.com/guide/topics/resources/providing-resources.html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Best-Matching (1)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ADF09-CDC6-46BF-A1CD-3438E633312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6" name="Picture 5" descr="res-selection-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4858" y="1340768"/>
            <a:ext cx="3569142" cy="4557825"/>
          </a:xfrm>
          <a:prstGeom prst="rect">
            <a:avLst/>
          </a:prstGeom>
        </p:spPr>
      </p:pic>
      <p:sp>
        <p:nvSpPr>
          <p:cNvPr id="64513" name="Rectangle 1"/>
          <p:cNvSpPr>
            <a:spLocks noChangeArrowheads="1"/>
          </p:cNvSpPr>
          <p:nvPr/>
        </p:nvSpPr>
        <p:spPr bwMode="auto">
          <a:xfrm>
            <a:off x="395536" y="2492896"/>
            <a:ext cx="4320480" cy="2006297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3327" rIns="0" bIns="3332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-en/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drawable-fr-rCA</a:t>
            </a:r>
            <a:r>
              <a:rPr kumimoji="0" lang="en-US" b="0" i="0" u="none" strike="sng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-en-port/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drawable-en-notouch-12key/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-port-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ldpi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drawable-port-notouch-12key/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28" y="4941168"/>
            <a:ext cx="3744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Exception:</a:t>
            </a:r>
            <a:r>
              <a:rPr lang="en-US" dirty="0"/>
              <a:t> Screen pixel density is the one qualifier that is not eliminated due to a contradiction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520" y="14127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1) Eliminate </a:t>
            </a:r>
            <a:r>
              <a:rPr lang="en-US" dirty="0"/>
              <a:t>resource files that contradict the device configuration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Best-Matching (2)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ADF09-CDC6-46BF-A1CD-3438E633312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6" name="Picture 5" descr="res-selection-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4858" y="1340768"/>
            <a:ext cx="3569142" cy="45578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14127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2) </a:t>
            </a:r>
            <a:r>
              <a:rPr lang="en-US" dirty="0"/>
              <a:t>Pick the (next) highest-precedence qualifier in the list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520" y="2132856"/>
            <a:ext cx="44644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MCC and </a:t>
            </a:r>
            <a:r>
              <a:rPr lang="en-US" dirty="0" smtClean="0"/>
              <a:t>MNC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Language and </a:t>
            </a:r>
            <a:r>
              <a:rPr lang="en-US" dirty="0" smtClean="0"/>
              <a:t>region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Layout </a:t>
            </a:r>
            <a:r>
              <a:rPr lang="en-US" dirty="0" smtClean="0"/>
              <a:t>Direction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smallestWidth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Available </a:t>
            </a:r>
            <a:r>
              <a:rPr lang="en-US" dirty="0" smtClean="0"/>
              <a:t>width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Available </a:t>
            </a:r>
            <a:r>
              <a:rPr lang="en-US" dirty="0" smtClean="0"/>
              <a:t>height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Screen </a:t>
            </a:r>
            <a:r>
              <a:rPr lang="en-US" dirty="0" smtClean="0"/>
              <a:t>size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Screen </a:t>
            </a:r>
            <a:r>
              <a:rPr lang="en-US" dirty="0" smtClean="0"/>
              <a:t>aspect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Screen </a:t>
            </a:r>
            <a:r>
              <a:rPr lang="en-US" dirty="0" smtClean="0"/>
              <a:t>orientation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UI </a:t>
            </a:r>
            <a:r>
              <a:rPr lang="en-US" dirty="0" smtClean="0"/>
              <a:t>mode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Night </a:t>
            </a:r>
            <a:r>
              <a:rPr lang="en-US" dirty="0" smtClean="0"/>
              <a:t>mode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Screen pixel density (dpi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Touchscreen</a:t>
            </a:r>
            <a:r>
              <a:rPr lang="en-US" dirty="0"/>
              <a:t> </a:t>
            </a:r>
            <a:r>
              <a:rPr lang="en-US" dirty="0" smtClean="0"/>
              <a:t>type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Keyboard </a:t>
            </a:r>
            <a:r>
              <a:rPr lang="en-US" dirty="0" smtClean="0"/>
              <a:t>availability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27784" y="371703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Primary text input method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Navigation key availability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Primary non-touch navigation method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Platform Version (API level)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Best-Matching (3)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ADF09-CDC6-46BF-A1CD-3438E633312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6" name="Picture 5" descr="res-selection-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4858" y="1340768"/>
            <a:ext cx="3569142" cy="45578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141277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3) </a:t>
            </a:r>
            <a:r>
              <a:rPr lang="en-US" dirty="0"/>
              <a:t>Do any of the resource directories include this qualifier</a:t>
            </a:r>
            <a:r>
              <a:rPr lang="en-US" dirty="0" smtClean="0"/>
              <a:t>?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If No, return to step 2 and look at the next </a:t>
            </a:r>
            <a:r>
              <a:rPr lang="en-US" dirty="0" smtClean="0"/>
              <a:t>qualifier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If Yes, continue to step 4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Best-Matching (4)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ADF09-CDC6-46BF-A1CD-3438E633312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6" name="Picture 5" descr="res-selection-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4858" y="1340768"/>
            <a:ext cx="3569142" cy="45578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14127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4) </a:t>
            </a:r>
            <a:r>
              <a:rPr lang="en-US" dirty="0"/>
              <a:t>Eliminate resource directories that do not include this qualifier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539552" y="2348880"/>
            <a:ext cx="4248472" cy="1822243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sng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-en/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-en-port/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drawable-en-notouch-12key/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sng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-port-</a:t>
            </a:r>
            <a:r>
              <a:rPr kumimoji="0" lang="en-US" b="0" i="0" u="none" strike="sng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ldpi</a:t>
            </a:r>
            <a:r>
              <a:rPr kumimoji="0" lang="en-US" b="0" i="0" u="none" strike="sng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drawable-port-notouch-12key/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87824" y="1844824"/>
            <a:ext cx="30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MCC and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MNC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Language and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region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Layout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Direction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520" y="4437112"/>
            <a:ext cx="53285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Exception:</a:t>
            </a:r>
            <a:r>
              <a:rPr lang="en-US" dirty="0"/>
              <a:t> If the qualifier in question is screen pixel density, Android selects the option that most closely matches the device screen density. In general, Android prefers scaling down a larger original image to scaling up a smaller original image.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Best-Matching (5)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ADF09-CDC6-46BF-A1CD-3438E633312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6" name="Picture 5" descr="res-selection-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4858" y="1340768"/>
            <a:ext cx="3569142" cy="45578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141277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5) </a:t>
            </a:r>
            <a:r>
              <a:rPr lang="en-US" dirty="0"/>
              <a:t>Go back and repeat steps 2, 3, and 4 until only one directory remains. In the example, screen orientation is the next qualifier for which there are any matches.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67544" y="3501008"/>
            <a:ext cx="4248472" cy="1822243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sng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sng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-en/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-en-port/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drawable-en-notouch-12key/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sng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-port-</a:t>
            </a:r>
            <a:r>
              <a:rPr kumimoji="0" lang="en-US" b="0" i="0" u="none" strike="sng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ldpi</a:t>
            </a:r>
            <a:r>
              <a:rPr kumimoji="0" lang="en-US" b="0" i="0" u="none" strike="sng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drawable-port-notouch-12key/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5816" y="2636912"/>
            <a:ext cx="30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MCC and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MNC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Language and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region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Layout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Direction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В предыдущих лекциях...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Activities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Services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Content Providers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Broadcast Receivers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Intents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As a developer we need only to call and extend these already defined classes to use in our application.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BB6DC-B2EF-4352-9832-6BBE926D0ED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AndroidManifest.xml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2DA7C-310A-4CEA-B559-CB60EF282963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AndroidManifest.xml File</a:t>
            </a:r>
            <a:r>
              <a:rPr lang="ru-RU" dirty="0" smtClean="0"/>
              <a:t> (1)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Уникальный идентификатор </a:t>
            </a:r>
            <a:r>
              <a:rPr lang="ru-RU" dirty="0" smtClean="0"/>
              <a:t>приложения</a:t>
            </a:r>
          </a:p>
          <a:p>
            <a:pPr lvl="1"/>
            <a:r>
              <a:rPr lang="ru-RU" dirty="0" smtClean="0"/>
              <a:t>А также: название приложения, иконка приложения и т.п.</a:t>
            </a:r>
            <a:endParaRPr lang="ru-RU" dirty="0" smtClean="0"/>
          </a:p>
          <a:p>
            <a:r>
              <a:rPr lang="ru-RU" dirty="0" smtClean="0"/>
              <a:t>Объявлены компоненты </a:t>
            </a:r>
            <a:r>
              <a:rPr lang="ru-RU" dirty="0" smtClean="0"/>
              <a:t>приложения</a:t>
            </a:r>
          </a:p>
          <a:p>
            <a:pPr lvl="1"/>
            <a:r>
              <a:rPr lang="en-US" dirty="0" smtClean="0"/>
              <a:t>activities, services, broadcast receivers, and content providers</a:t>
            </a:r>
            <a:endParaRPr lang="ru-R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AndroidManifest.xml File</a:t>
            </a:r>
            <a:r>
              <a:rPr lang="ru-RU" dirty="0" smtClean="0"/>
              <a:t> (2)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Привелегии, которыми обладает приложение</a:t>
            </a:r>
          </a:p>
          <a:p>
            <a:pPr lvl="1"/>
            <a:r>
              <a:rPr lang="ru-RU" dirty="0" smtClean="0"/>
              <a:t>Для доступа к защищенным </a:t>
            </a:r>
            <a:r>
              <a:rPr lang="en-US" dirty="0" smtClean="0"/>
              <a:t>API</a:t>
            </a:r>
            <a:endParaRPr lang="ru-RU" dirty="0" smtClean="0"/>
          </a:p>
          <a:p>
            <a:r>
              <a:rPr lang="ru-RU" dirty="0" smtClean="0"/>
              <a:t>Привелегии, которыми должны обладать другие приложения для доступа к этому приложению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AndroidManifest.xml File</a:t>
            </a:r>
            <a:r>
              <a:rPr lang="ru-RU" dirty="0" smtClean="0"/>
              <a:t> (3)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Декларируются </a:t>
            </a:r>
            <a:r>
              <a:rPr lang="en-US" dirty="0" smtClean="0"/>
              <a:t>Instrumentation </a:t>
            </a:r>
            <a:r>
              <a:rPr lang="ru-RU" dirty="0" smtClean="0"/>
              <a:t>классы</a:t>
            </a:r>
          </a:p>
          <a:p>
            <a:pPr lvl="1"/>
            <a:r>
              <a:rPr lang="ru-RU" dirty="0" smtClean="0"/>
              <a:t>Профилирование, юнит-тестирование и т.п.</a:t>
            </a:r>
          </a:p>
          <a:p>
            <a:r>
              <a:rPr lang="ru-RU" dirty="0" smtClean="0"/>
              <a:t>Минимальный уровень </a:t>
            </a:r>
            <a:r>
              <a:rPr lang="en-US" dirty="0" smtClean="0"/>
              <a:t>API</a:t>
            </a:r>
          </a:p>
          <a:p>
            <a:r>
              <a:rPr lang="ru-RU" dirty="0" smtClean="0"/>
              <a:t>Минимальная конфигурация системы</a:t>
            </a:r>
          </a:p>
          <a:p>
            <a:r>
              <a:rPr lang="ru-RU" dirty="0" smtClean="0"/>
              <a:t>Динамические библиотеки</a:t>
            </a:r>
            <a:endParaRPr lang="en-US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AndroidManifest.xml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ru-RU" sz="1100" dirty="0" smtClean="0"/>
              <a:t>	</a:t>
            </a:r>
            <a:r>
              <a:rPr lang="en-US" sz="1100" dirty="0" smtClean="0"/>
              <a:t>&lt;?xml version="1.0" encoding="utf-8"?&gt;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&lt;manifest&gt;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&lt;uses-permission /&gt;</a:t>
            </a:r>
            <a:br>
              <a:rPr lang="en-US" sz="1100" dirty="0" smtClean="0"/>
            </a:br>
            <a:r>
              <a:rPr lang="en-US" sz="1100" dirty="0" smtClean="0"/>
              <a:t>    &lt;permission /&gt;</a:t>
            </a:r>
            <a:br>
              <a:rPr lang="en-US" sz="1100" dirty="0" smtClean="0"/>
            </a:br>
            <a:r>
              <a:rPr lang="en-US" sz="1100" dirty="0" smtClean="0"/>
              <a:t>    &lt;permission-tree /&gt;</a:t>
            </a:r>
            <a:br>
              <a:rPr lang="en-US" sz="1100" dirty="0" smtClean="0"/>
            </a:br>
            <a:r>
              <a:rPr lang="en-US" sz="1100" dirty="0" smtClean="0"/>
              <a:t>    &lt;permission-group /&gt;</a:t>
            </a:r>
            <a:br>
              <a:rPr lang="en-US" sz="1100" dirty="0" smtClean="0"/>
            </a:br>
            <a:r>
              <a:rPr lang="en-US" sz="1100" dirty="0" smtClean="0"/>
              <a:t>    &lt;instrumentation /&gt;</a:t>
            </a:r>
            <a:br>
              <a:rPr lang="en-US" sz="1100" dirty="0" smtClean="0"/>
            </a:br>
            <a:r>
              <a:rPr lang="en-US" sz="1100" dirty="0" smtClean="0"/>
              <a:t>    &lt;uses-</a:t>
            </a:r>
            <a:r>
              <a:rPr lang="en-US" sz="1100" dirty="0" err="1" smtClean="0"/>
              <a:t>sdk</a:t>
            </a:r>
            <a:r>
              <a:rPr lang="en-US" sz="1100" dirty="0" smtClean="0"/>
              <a:t> /&gt;</a:t>
            </a:r>
            <a:br>
              <a:rPr lang="en-US" sz="1100" dirty="0" smtClean="0"/>
            </a:br>
            <a:r>
              <a:rPr lang="en-US" sz="1100" dirty="0" smtClean="0"/>
              <a:t>    &lt;uses-configuration /&gt;  </a:t>
            </a:r>
            <a:br>
              <a:rPr lang="en-US" sz="1100" dirty="0" smtClean="0"/>
            </a:br>
            <a:r>
              <a:rPr lang="en-US" sz="1100" dirty="0" smtClean="0"/>
              <a:t>    &lt;uses-feature /&gt;  </a:t>
            </a:r>
            <a:br>
              <a:rPr lang="en-US" sz="1100" dirty="0" smtClean="0"/>
            </a:br>
            <a:r>
              <a:rPr lang="en-US" sz="1100" dirty="0" smtClean="0"/>
              <a:t>    &lt;supports-screens /&gt;  </a:t>
            </a:r>
            <a:br>
              <a:rPr lang="en-US" sz="1100" dirty="0" smtClean="0"/>
            </a:br>
            <a:r>
              <a:rPr lang="en-US" sz="1100" dirty="0" smtClean="0"/>
              <a:t>    &lt;compatible-screens /&gt;  </a:t>
            </a:r>
            <a:br>
              <a:rPr lang="en-US" sz="1100" dirty="0" smtClean="0"/>
            </a:br>
            <a:r>
              <a:rPr lang="en-US" sz="1100" dirty="0" smtClean="0"/>
              <a:t>    &lt;supports-</a:t>
            </a:r>
            <a:r>
              <a:rPr lang="en-US" sz="1100" dirty="0" err="1" smtClean="0"/>
              <a:t>gl</a:t>
            </a:r>
            <a:r>
              <a:rPr lang="en-US" sz="1100" dirty="0" smtClean="0"/>
              <a:t>-texture /&gt;  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&lt;application&gt;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    &lt;activity&gt;</a:t>
            </a:r>
            <a:br>
              <a:rPr lang="en-US" sz="1100" dirty="0" smtClean="0"/>
            </a:br>
            <a:r>
              <a:rPr lang="en-US" sz="1100" dirty="0" smtClean="0"/>
              <a:t>            &lt;intent-filter&gt;</a:t>
            </a:r>
            <a:br>
              <a:rPr lang="en-US" sz="1100" dirty="0" smtClean="0"/>
            </a:br>
            <a:r>
              <a:rPr lang="en-US" sz="1100" dirty="0" smtClean="0"/>
              <a:t>                &lt;action /&gt;</a:t>
            </a:r>
            <a:br>
              <a:rPr lang="en-US" sz="1100" dirty="0" smtClean="0"/>
            </a:br>
            <a:r>
              <a:rPr lang="en-US" sz="1100" dirty="0" smtClean="0"/>
              <a:t>                &lt;category /&gt;</a:t>
            </a:r>
            <a:br>
              <a:rPr lang="en-US" sz="1100" dirty="0" smtClean="0"/>
            </a:br>
            <a:r>
              <a:rPr lang="en-US" sz="1100" dirty="0" smtClean="0"/>
              <a:t>                &lt;data /&gt;</a:t>
            </a:r>
            <a:br>
              <a:rPr lang="en-US" sz="1100" dirty="0" smtClean="0"/>
            </a:br>
            <a:r>
              <a:rPr lang="en-US" sz="1100" dirty="0" smtClean="0"/>
              <a:t>            &lt;/intent-filter&gt;</a:t>
            </a:r>
            <a:br>
              <a:rPr lang="en-US" sz="1100" dirty="0" smtClean="0"/>
            </a:br>
            <a:r>
              <a:rPr lang="en-US" sz="1100" dirty="0" smtClean="0"/>
              <a:t>            &lt;meta-data /&gt;</a:t>
            </a:r>
            <a:br>
              <a:rPr lang="en-US" sz="1100" dirty="0" smtClean="0"/>
            </a:br>
            <a:r>
              <a:rPr lang="en-US" sz="1100" dirty="0" smtClean="0"/>
              <a:t>        &lt;/activity&gt;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   </a:t>
            </a:r>
            <a:endParaRPr lang="en-US" sz="11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ru-RU" sz="1100" dirty="0" smtClean="0"/>
              <a:t>	  </a:t>
            </a:r>
            <a:r>
              <a:rPr lang="en-US" sz="1100" dirty="0" smtClean="0"/>
              <a:t>     &lt;activity-alias&gt;</a:t>
            </a:r>
            <a:br>
              <a:rPr lang="en-US" sz="1100" dirty="0" smtClean="0"/>
            </a:br>
            <a:r>
              <a:rPr lang="en-US" sz="1100" dirty="0" smtClean="0"/>
              <a:t>            &lt;intent-filter&gt; . . . &lt;/intent-filter&gt;</a:t>
            </a:r>
            <a:br>
              <a:rPr lang="en-US" sz="1100" dirty="0" smtClean="0"/>
            </a:br>
            <a:r>
              <a:rPr lang="en-US" sz="1100" dirty="0" smtClean="0"/>
              <a:t>            &lt;meta-data /&gt;</a:t>
            </a:r>
            <a:br>
              <a:rPr lang="en-US" sz="1100" dirty="0" smtClean="0"/>
            </a:br>
            <a:r>
              <a:rPr lang="en-US" sz="1100" dirty="0" smtClean="0"/>
              <a:t>        &lt;/activity-alias&gt;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    &lt;service&gt;</a:t>
            </a:r>
            <a:br>
              <a:rPr lang="en-US" sz="1100" dirty="0" smtClean="0"/>
            </a:br>
            <a:r>
              <a:rPr lang="en-US" sz="1100" dirty="0" smtClean="0"/>
              <a:t>            &lt;intent-filter&gt; . . . &lt;/intent-filter&gt;</a:t>
            </a:r>
            <a:br>
              <a:rPr lang="en-US" sz="1100" dirty="0" smtClean="0"/>
            </a:br>
            <a:r>
              <a:rPr lang="en-US" sz="1100" dirty="0" smtClean="0"/>
              <a:t>            &lt;meta-data/&gt;</a:t>
            </a:r>
            <a:br>
              <a:rPr lang="en-US" sz="1100" dirty="0" smtClean="0"/>
            </a:br>
            <a:r>
              <a:rPr lang="en-US" sz="1100" dirty="0" smtClean="0"/>
              <a:t>        &lt;/service&gt;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    &lt;receiver&gt;</a:t>
            </a:r>
            <a:br>
              <a:rPr lang="en-US" sz="1100" dirty="0" smtClean="0"/>
            </a:br>
            <a:r>
              <a:rPr lang="en-US" sz="1100" dirty="0" smtClean="0"/>
              <a:t>            &lt;intent-filter&gt; . . . &lt;/intent-filter&gt;</a:t>
            </a:r>
            <a:br>
              <a:rPr lang="en-US" sz="1100" dirty="0" smtClean="0"/>
            </a:br>
            <a:r>
              <a:rPr lang="en-US" sz="1100" dirty="0" smtClean="0"/>
              <a:t>            &lt;meta-data /&gt;</a:t>
            </a:r>
            <a:br>
              <a:rPr lang="en-US" sz="1100" dirty="0" smtClean="0"/>
            </a:br>
            <a:r>
              <a:rPr lang="en-US" sz="1100" dirty="0" smtClean="0"/>
              <a:t>        &lt;/receiver&gt;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    &lt;provider&gt;</a:t>
            </a:r>
            <a:br>
              <a:rPr lang="en-US" sz="1100" dirty="0" smtClean="0"/>
            </a:br>
            <a:r>
              <a:rPr lang="en-US" sz="1100" dirty="0" smtClean="0"/>
              <a:t>            &lt;grant-</a:t>
            </a:r>
            <a:r>
              <a:rPr lang="en-US" sz="1100" dirty="0" err="1" smtClean="0"/>
              <a:t>uri</a:t>
            </a:r>
            <a:r>
              <a:rPr lang="en-US" sz="1100" dirty="0" smtClean="0"/>
              <a:t>-permission /&gt;</a:t>
            </a:r>
            <a:br>
              <a:rPr lang="en-US" sz="1100" dirty="0" smtClean="0"/>
            </a:br>
            <a:r>
              <a:rPr lang="en-US" sz="1100" dirty="0" smtClean="0"/>
              <a:t>            &lt;meta-data /&gt;</a:t>
            </a:r>
            <a:br>
              <a:rPr lang="en-US" sz="1100" dirty="0" smtClean="0"/>
            </a:br>
            <a:r>
              <a:rPr lang="en-US" sz="1100" dirty="0" smtClean="0"/>
              <a:t>            &lt;path-permission /&gt;</a:t>
            </a:r>
            <a:br>
              <a:rPr lang="en-US" sz="1100" dirty="0" smtClean="0"/>
            </a:br>
            <a:r>
              <a:rPr lang="en-US" sz="1100" dirty="0" smtClean="0"/>
              <a:t>        &lt;/provider&gt;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    &lt;uses-library /&gt;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&lt;/application&gt;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&lt;/manifest&gt;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AndroidManifest.xml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ru-RU" sz="1100" dirty="0" smtClean="0"/>
              <a:t>	</a:t>
            </a:r>
            <a:r>
              <a:rPr lang="en-US" sz="1100" dirty="0" smtClean="0"/>
              <a:t>&lt;?xml version="1.0" encoding="utf-8"?&gt;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b="1" dirty="0" smtClean="0"/>
              <a:t>&lt;manifest&gt;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&lt;uses-permission /&gt;</a:t>
            </a:r>
            <a:br>
              <a:rPr lang="en-US" sz="1100" dirty="0" smtClean="0"/>
            </a:br>
            <a:r>
              <a:rPr lang="en-US" sz="1100" dirty="0" smtClean="0"/>
              <a:t>    &lt;permission /&gt;</a:t>
            </a:r>
            <a:br>
              <a:rPr lang="en-US" sz="1100" dirty="0" smtClean="0"/>
            </a:br>
            <a:r>
              <a:rPr lang="en-US" sz="1100" dirty="0" smtClean="0"/>
              <a:t>    &lt;permission-tree /&gt;</a:t>
            </a:r>
            <a:br>
              <a:rPr lang="en-US" sz="1100" dirty="0" smtClean="0"/>
            </a:br>
            <a:r>
              <a:rPr lang="en-US" sz="1100" dirty="0" smtClean="0"/>
              <a:t>    &lt;permission-group /&gt;</a:t>
            </a:r>
            <a:br>
              <a:rPr lang="en-US" sz="1100" dirty="0" smtClean="0"/>
            </a:br>
            <a:r>
              <a:rPr lang="en-US" sz="1100" dirty="0" smtClean="0"/>
              <a:t>    &lt;instrumentation /&gt;</a:t>
            </a:r>
            <a:br>
              <a:rPr lang="en-US" sz="1100" dirty="0" smtClean="0"/>
            </a:br>
            <a:r>
              <a:rPr lang="en-US" sz="1100" dirty="0" smtClean="0"/>
              <a:t>    &lt;uses-</a:t>
            </a:r>
            <a:r>
              <a:rPr lang="en-US" sz="1100" dirty="0" err="1" smtClean="0"/>
              <a:t>sdk</a:t>
            </a:r>
            <a:r>
              <a:rPr lang="en-US" sz="1100" dirty="0" smtClean="0"/>
              <a:t> /&gt;</a:t>
            </a:r>
            <a:br>
              <a:rPr lang="en-US" sz="1100" dirty="0" smtClean="0"/>
            </a:br>
            <a:r>
              <a:rPr lang="en-US" sz="1100" dirty="0" smtClean="0"/>
              <a:t>    &lt;uses-configuration /&gt;  </a:t>
            </a:r>
            <a:br>
              <a:rPr lang="en-US" sz="1100" dirty="0" smtClean="0"/>
            </a:br>
            <a:r>
              <a:rPr lang="en-US" sz="1100" dirty="0" smtClean="0"/>
              <a:t>    &lt;uses-feature /&gt;  </a:t>
            </a:r>
            <a:br>
              <a:rPr lang="en-US" sz="1100" dirty="0" smtClean="0"/>
            </a:br>
            <a:r>
              <a:rPr lang="en-US" sz="1100" dirty="0" smtClean="0"/>
              <a:t>    &lt;supports-screens /&gt;  </a:t>
            </a:r>
            <a:br>
              <a:rPr lang="en-US" sz="1100" dirty="0" smtClean="0"/>
            </a:br>
            <a:r>
              <a:rPr lang="en-US" sz="1100" dirty="0" smtClean="0"/>
              <a:t>    &lt;compatible-screens /&gt;  </a:t>
            </a:r>
            <a:br>
              <a:rPr lang="en-US" sz="1100" dirty="0" smtClean="0"/>
            </a:br>
            <a:r>
              <a:rPr lang="en-US" sz="1100" dirty="0" smtClean="0"/>
              <a:t>    &lt;supports-</a:t>
            </a:r>
            <a:r>
              <a:rPr lang="en-US" sz="1100" dirty="0" err="1" smtClean="0"/>
              <a:t>gl</a:t>
            </a:r>
            <a:r>
              <a:rPr lang="en-US" sz="1100" dirty="0" smtClean="0"/>
              <a:t>-texture /&gt;  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</a:t>
            </a:r>
            <a:r>
              <a:rPr lang="en-US" sz="1100" b="1" dirty="0" smtClean="0"/>
              <a:t> &lt;application&gt;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    &lt;activity&gt;</a:t>
            </a:r>
            <a:br>
              <a:rPr lang="en-US" sz="1100" dirty="0" smtClean="0"/>
            </a:br>
            <a:r>
              <a:rPr lang="en-US" sz="1100" dirty="0" smtClean="0"/>
              <a:t>            &lt;intent-filter&gt;</a:t>
            </a:r>
            <a:br>
              <a:rPr lang="en-US" sz="1100" dirty="0" smtClean="0"/>
            </a:br>
            <a:r>
              <a:rPr lang="en-US" sz="1100" dirty="0" smtClean="0"/>
              <a:t>                &lt;action /&gt;</a:t>
            </a:r>
            <a:br>
              <a:rPr lang="en-US" sz="1100" dirty="0" smtClean="0"/>
            </a:br>
            <a:r>
              <a:rPr lang="en-US" sz="1100" dirty="0" smtClean="0"/>
              <a:t>                &lt;category /&gt;</a:t>
            </a:r>
            <a:br>
              <a:rPr lang="en-US" sz="1100" dirty="0" smtClean="0"/>
            </a:br>
            <a:r>
              <a:rPr lang="en-US" sz="1100" dirty="0" smtClean="0"/>
              <a:t>                &lt;data /&gt;</a:t>
            </a:r>
            <a:br>
              <a:rPr lang="en-US" sz="1100" dirty="0" smtClean="0"/>
            </a:br>
            <a:r>
              <a:rPr lang="en-US" sz="1100" dirty="0" smtClean="0"/>
              <a:t>            &lt;/intent-filter&gt;</a:t>
            </a:r>
            <a:br>
              <a:rPr lang="en-US" sz="1100" dirty="0" smtClean="0"/>
            </a:br>
            <a:r>
              <a:rPr lang="en-US" sz="1100" dirty="0" smtClean="0"/>
              <a:t>            &lt;meta-data /&gt;</a:t>
            </a:r>
            <a:br>
              <a:rPr lang="en-US" sz="1100" dirty="0" smtClean="0"/>
            </a:br>
            <a:r>
              <a:rPr lang="en-US" sz="1100" dirty="0" smtClean="0"/>
              <a:t>        &lt;/activity&gt;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   </a:t>
            </a:r>
            <a:endParaRPr lang="en-US" sz="11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ru-RU" sz="1100" dirty="0" smtClean="0"/>
              <a:t>	  </a:t>
            </a:r>
            <a:r>
              <a:rPr lang="en-US" sz="1100" dirty="0" smtClean="0"/>
              <a:t>     &lt;activity-alias&gt;</a:t>
            </a:r>
            <a:br>
              <a:rPr lang="en-US" sz="1100" dirty="0" smtClean="0"/>
            </a:br>
            <a:r>
              <a:rPr lang="en-US" sz="1100" dirty="0" smtClean="0"/>
              <a:t>            &lt;intent-filter&gt; . . . &lt;/intent-filter&gt;</a:t>
            </a:r>
            <a:br>
              <a:rPr lang="en-US" sz="1100" dirty="0" smtClean="0"/>
            </a:br>
            <a:r>
              <a:rPr lang="en-US" sz="1100" dirty="0" smtClean="0"/>
              <a:t>            &lt;meta-data /&gt;</a:t>
            </a:r>
            <a:br>
              <a:rPr lang="en-US" sz="1100" dirty="0" smtClean="0"/>
            </a:br>
            <a:r>
              <a:rPr lang="en-US" sz="1100" dirty="0" smtClean="0"/>
              <a:t>        &lt;/activity-alias&gt;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    &lt;service&gt;</a:t>
            </a:r>
            <a:br>
              <a:rPr lang="en-US" sz="1100" dirty="0" smtClean="0"/>
            </a:br>
            <a:r>
              <a:rPr lang="en-US" sz="1100" dirty="0" smtClean="0"/>
              <a:t>            &lt;intent-filter&gt; . . . &lt;/intent-filter&gt;</a:t>
            </a:r>
            <a:br>
              <a:rPr lang="en-US" sz="1100" dirty="0" smtClean="0"/>
            </a:br>
            <a:r>
              <a:rPr lang="en-US" sz="1100" dirty="0" smtClean="0"/>
              <a:t>            &lt;meta-data/&gt;</a:t>
            </a:r>
            <a:br>
              <a:rPr lang="en-US" sz="1100" dirty="0" smtClean="0"/>
            </a:br>
            <a:r>
              <a:rPr lang="en-US" sz="1100" dirty="0" smtClean="0"/>
              <a:t>        &lt;/service&gt;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    &lt;receiver&gt;</a:t>
            </a:r>
            <a:br>
              <a:rPr lang="en-US" sz="1100" dirty="0" smtClean="0"/>
            </a:br>
            <a:r>
              <a:rPr lang="en-US" sz="1100" dirty="0" smtClean="0"/>
              <a:t>            &lt;intent-filter&gt; . . . &lt;/intent-filter&gt;</a:t>
            </a:r>
            <a:br>
              <a:rPr lang="en-US" sz="1100" dirty="0" smtClean="0"/>
            </a:br>
            <a:r>
              <a:rPr lang="en-US" sz="1100" dirty="0" smtClean="0"/>
              <a:t>            &lt;meta-data /&gt;</a:t>
            </a:r>
            <a:br>
              <a:rPr lang="en-US" sz="1100" dirty="0" smtClean="0"/>
            </a:br>
            <a:r>
              <a:rPr lang="en-US" sz="1100" dirty="0" smtClean="0"/>
              <a:t>        &lt;/receiver&gt;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    &lt;provider&gt;</a:t>
            </a:r>
            <a:br>
              <a:rPr lang="en-US" sz="1100" dirty="0" smtClean="0"/>
            </a:br>
            <a:r>
              <a:rPr lang="en-US" sz="1100" dirty="0" smtClean="0"/>
              <a:t>            &lt;grant-</a:t>
            </a:r>
            <a:r>
              <a:rPr lang="en-US" sz="1100" dirty="0" err="1" smtClean="0"/>
              <a:t>uri</a:t>
            </a:r>
            <a:r>
              <a:rPr lang="en-US" sz="1100" dirty="0" smtClean="0"/>
              <a:t>-permission /&gt;</a:t>
            </a:r>
            <a:br>
              <a:rPr lang="en-US" sz="1100" dirty="0" smtClean="0"/>
            </a:br>
            <a:r>
              <a:rPr lang="en-US" sz="1100" dirty="0" smtClean="0"/>
              <a:t>            &lt;meta-data /&gt;</a:t>
            </a:r>
            <a:br>
              <a:rPr lang="en-US" sz="1100" dirty="0" smtClean="0"/>
            </a:br>
            <a:r>
              <a:rPr lang="en-US" sz="1100" dirty="0" smtClean="0"/>
              <a:t>            &lt;path-permission /&gt;</a:t>
            </a:r>
            <a:br>
              <a:rPr lang="en-US" sz="1100" dirty="0" smtClean="0"/>
            </a:br>
            <a:r>
              <a:rPr lang="en-US" sz="1100" dirty="0" smtClean="0"/>
              <a:t>        &lt;/provider&gt;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    &lt;uses-library /&gt;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</a:t>
            </a:r>
            <a:r>
              <a:rPr lang="en-US" sz="1100" b="1" dirty="0" smtClean="0"/>
              <a:t> &lt;/application&gt;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b="1" dirty="0" smtClean="0"/>
              <a:t>&lt;/manifest&gt;</a:t>
            </a:r>
            <a:endParaRPr lang="en-US" sz="4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AndroidManifest.xml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ru-RU" sz="1400" b="1" dirty="0" smtClean="0"/>
              <a:t>	</a:t>
            </a:r>
            <a:r>
              <a:rPr lang="en-US" sz="1400" b="1" dirty="0" smtClean="0"/>
              <a:t>&lt;manifest&gt;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  &lt;uses-permission /&gt;</a:t>
            </a:r>
            <a:br>
              <a:rPr lang="en-US" sz="1400" dirty="0" smtClean="0"/>
            </a:br>
            <a:r>
              <a:rPr lang="en-US" sz="1400" dirty="0" smtClean="0"/>
              <a:t>    &lt;uses-</a:t>
            </a:r>
            <a:r>
              <a:rPr lang="en-US" sz="1400" dirty="0" err="1" smtClean="0"/>
              <a:t>sdk</a:t>
            </a:r>
            <a:r>
              <a:rPr lang="en-US" sz="1400" dirty="0" smtClean="0"/>
              <a:t> /&gt;</a:t>
            </a:r>
            <a:br>
              <a:rPr lang="en-US" sz="1400" dirty="0" smtClean="0"/>
            </a:br>
            <a:r>
              <a:rPr lang="en-US" sz="1400" dirty="0" smtClean="0"/>
              <a:t>    &lt;uses-configuration /&gt;</a:t>
            </a:r>
            <a:br>
              <a:rPr lang="en-US" sz="1400" dirty="0" smtClean="0"/>
            </a:br>
            <a:r>
              <a:rPr lang="en-US" sz="1400" dirty="0" smtClean="0"/>
              <a:t>    &lt;uses-feature /&gt;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 </a:t>
            </a:r>
            <a:r>
              <a:rPr lang="en-US" sz="1400" b="1" dirty="0" smtClean="0"/>
              <a:t> &lt;application&gt;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      &lt;activity&gt;</a:t>
            </a:r>
            <a:br>
              <a:rPr lang="en-US" sz="1400" dirty="0" smtClean="0"/>
            </a:br>
            <a:r>
              <a:rPr lang="en-US" sz="1400" dirty="0" smtClean="0"/>
              <a:t>            &lt;intent-filter&gt;</a:t>
            </a:r>
            <a:br>
              <a:rPr lang="en-US" sz="1400" dirty="0" smtClean="0"/>
            </a:br>
            <a:r>
              <a:rPr lang="en-US" sz="1400" dirty="0" smtClean="0"/>
              <a:t>                &lt;action /&gt;</a:t>
            </a:r>
            <a:br>
              <a:rPr lang="en-US" sz="1400" dirty="0" smtClean="0"/>
            </a:br>
            <a:r>
              <a:rPr lang="en-US" sz="1400" dirty="0" smtClean="0"/>
              <a:t>                &lt;category /&gt;</a:t>
            </a:r>
            <a:br>
              <a:rPr lang="en-US" sz="1400" dirty="0" smtClean="0"/>
            </a:br>
            <a:r>
              <a:rPr lang="en-US" sz="1400" dirty="0" smtClean="0"/>
              <a:t>                &lt;data /&gt;</a:t>
            </a:r>
            <a:br>
              <a:rPr lang="en-US" sz="1400" dirty="0" smtClean="0"/>
            </a:br>
            <a:r>
              <a:rPr lang="en-US" sz="1400" dirty="0" smtClean="0"/>
              <a:t>            &lt;/intent-filter&gt;</a:t>
            </a:r>
            <a:br>
              <a:rPr lang="en-US" sz="1400" dirty="0" smtClean="0"/>
            </a:br>
            <a:r>
              <a:rPr lang="en-US" sz="1400" dirty="0" smtClean="0"/>
              <a:t>            &lt;meta-data /&gt;</a:t>
            </a:r>
            <a:br>
              <a:rPr lang="en-US" sz="1400" dirty="0" smtClean="0"/>
            </a:br>
            <a:r>
              <a:rPr lang="en-US" sz="1400" dirty="0" smtClean="0"/>
              <a:t>        &lt;/activity&gt;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     </a:t>
            </a:r>
            <a:endParaRPr lang="en-US" sz="14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ru-RU" sz="1400" dirty="0" smtClean="0"/>
              <a:t>	  </a:t>
            </a:r>
            <a:r>
              <a:rPr lang="en-US" sz="1400" dirty="0" smtClean="0"/>
              <a:t>     </a:t>
            </a:r>
            <a:br>
              <a:rPr lang="en-US" sz="1400" dirty="0" smtClean="0"/>
            </a:br>
            <a:r>
              <a:rPr lang="en-US" sz="1400" dirty="0" smtClean="0"/>
              <a:t>        &lt;service&gt;</a:t>
            </a:r>
            <a:br>
              <a:rPr lang="en-US" sz="1400" dirty="0" smtClean="0"/>
            </a:br>
            <a:r>
              <a:rPr lang="en-US" sz="1400" dirty="0" smtClean="0"/>
              <a:t>            &lt;intent-filter&gt; . . . &lt;/intent-filter&gt;</a:t>
            </a:r>
            <a:br>
              <a:rPr lang="en-US" sz="1400" dirty="0" smtClean="0"/>
            </a:br>
            <a:r>
              <a:rPr lang="en-US" sz="1400" dirty="0" smtClean="0"/>
              <a:t>            &lt;meta-data/&gt;</a:t>
            </a:r>
            <a:br>
              <a:rPr lang="en-US" sz="1400" dirty="0" smtClean="0"/>
            </a:br>
            <a:r>
              <a:rPr lang="en-US" sz="1400" dirty="0" smtClean="0"/>
              <a:t>        &lt;/service&gt;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      &lt;receiver&gt;</a:t>
            </a:r>
            <a:br>
              <a:rPr lang="en-US" sz="1400" dirty="0" smtClean="0"/>
            </a:br>
            <a:r>
              <a:rPr lang="en-US" sz="1400" dirty="0" smtClean="0"/>
              <a:t>            &lt;intent-filter&gt; . . . &lt;/intent-filter&gt;</a:t>
            </a:r>
            <a:br>
              <a:rPr lang="en-US" sz="1400" dirty="0" smtClean="0"/>
            </a:br>
            <a:r>
              <a:rPr lang="en-US" sz="1400" dirty="0" smtClean="0"/>
              <a:t>            &lt;meta-data /&gt;</a:t>
            </a:r>
            <a:br>
              <a:rPr lang="en-US" sz="1400" dirty="0" smtClean="0"/>
            </a:br>
            <a:r>
              <a:rPr lang="en-US" sz="1400" dirty="0" smtClean="0"/>
              <a:t>        &lt;/receiver&gt;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      &lt;provider&gt;</a:t>
            </a:r>
            <a:br>
              <a:rPr lang="en-US" sz="1400" dirty="0" smtClean="0"/>
            </a:br>
            <a:r>
              <a:rPr lang="en-US" sz="1400" dirty="0" smtClean="0"/>
              <a:t>            &lt;grant-</a:t>
            </a:r>
            <a:r>
              <a:rPr lang="en-US" sz="1400" dirty="0" err="1" smtClean="0"/>
              <a:t>uri</a:t>
            </a:r>
            <a:r>
              <a:rPr lang="en-US" sz="1400" dirty="0" smtClean="0"/>
              <a:t>-permission /&gt;</a:t>
            </a:r>
            <a:br>
              <a:rPr lang="en-US" sz="1400" dirty="0" smtClean="0"/>
            </a:br>
            <a:r>
              <a:rPr lang="en-US" sz="1400" dirty="0" smtClean="0"/>
              <a:t>            &lt;meta-data /&gt;</a:t>
            </a:r>
            <a:br>
              <a:rPr lang="en-US" sz="1400" dirty="0" smtClean="0"/>
            </a:br>
            <a:r>
              <a:rPr lang="en-US" sz="1400" dirty="0" smtClean="0"/>
              <a:t>            &lt;path-permission /&gt;</a:t>
            </a:r>
            <a:br>
              <a:rPr lang="en-US" sz="1400" dirty="0" smtClean="0"/>
            </a:br>
            <a:r>
              <a:rPr lang="en-US" sz="1400" dirty="0" smtClean="0"/>
              <a:t>        &lt;/provider&gt;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 </a:t>
            </a:r>
            <a:r>
              <a:rPr lang="en-US" sz="1400" b="1" dirty="0" smtClean="0"/>
              <a:t> &lt;/application&gt;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dirty="0" smtClean="0"/>
              <a:t>&lt;/manifest&gt;</a:t>
            </a:r>
            <a:endParaRPr lang="en-US" sz="5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AndroidManifest.xml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самостоятельного ознакомления</a:t>
            </a:r>
            <a:endParaRPr lang="en-US" dirty="0" smtClean="0"/>
          </a:p>
          <a:p>
            <a:pPr lvl="1"/>
            <a:r>
              <a:rPr lang="en-US" dirty="0" smtClean="0"/>
              <a:t>http://developer.android.com/guide/topics/manifest/manifest-intro.html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Activities in android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7DF86E-C0A2-45DA-85D1-9C653589FC13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Activity</a:t>
            </a:r>
            <a:endParaRPr 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“An activity is a single, focused thing that the user can do. Almost all activities interact with the user, so the Activity class takes care of creating a window for you in which you can place your UI” - </a:t>
            </a:r>
            <a:r>
              <a:rPr lang="en-US" smtClean="0">
                <a:hlinkClick r:id="rId2"/>
              </a:rPr>
              <a:t>http://developer.android.com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A5F45-FB5E-4349-8D41-579458D848A1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8BE17-4F82-4870-8BB6-0DCBD39DB5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5813" y="1600200"/>
            <a:ext cx="503237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Activity</a:t>
            </a:r>
            <a:r>
              <a:rPr lang="ru-RU" b="1" smtClean="0"/>
              <a:t/>
            </a:r>
            <a:br>
              <a:rPr lang="ru-RU" b="1" smtClean="0"/>
            </a:br>
            <a:r>
              <a:rPr lang="ru-RU" b="1" smtClean="0"/>
              <a:t>(с т.з. пользователя)</a:t>
            </a:r>
            <a:endParaRPr lang="en-US" smtClean="0"/>
          </a:p>
        </p:txBody>
      </p:sp>
      <p:sp>
        <p:nvSpPr>
          <p:cNvPr id="11267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Окно, обладающее определенными свойствами:</a:t>
            </a:r>
          </a:p>
          <a:p>
            <a:pPr lvl="1"/>
            <a:r>
              <a:rPr lang="ru-RU" smtClean="0"/>
              <a:t>Может открываться поверх другого окна</a:t>
            </a:r>
          </a:p>
          <a:p>
            <a:pPr lvl="1"/>
            <a:r>
              <a:rPr lang="ru-RU" smtClean="0"/>
              <a:t>При нажатии на кнопку </a:t>
            </a:r>
            <a:r>
              <a:rPr lang="en-US" smtClean="0"/>
              <a:t>“back” </a:t>
            </a:r>
            <a:r>
              <a:rPr lang="ru-RU" smtClean="0"/>
              <a:t>закрывается, и становится видно предыдущее окно в стеке</a:t>
            </a:r>
            <a:endParaRPr lang="en-US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D02D3-EFFA-4FCA-9A66-408223C0775E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11271" name="Picture 13" descr="D:\SPBSTU\Android\lectures-2015\activity_ta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5600" y="4149725"/>
            <a:ext cx="2857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14" descr="D:\SPBSTU\Android\lectures-2015\activit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913" y="4149725"/>
            <a:ext cx="2782887" cy="214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Activity</a:t>
            </a:r>
            <a:r>
              <a:rPr lang="ru-RU" b="1" smtClean="0"/>
              <a:t/>
            </a:r>
            <a:br>
              <a:rPr lang="ru-RU" b="1" smtClean="0"/>
            </a:br>
            <a:r>
              <a:rPr lang="ru-RU" b="1" smtClean="0"/>
              <a:t>(с т.з. программиста)</a:t>
            </a:r>
            <a:endParaRPr lang="en-US" smtClean="0"/>
          </a:p>
        </p:txBody>
      </p:sp>
      <p:sp>
        <p:nvSpPr>
          <p:cNvPr id="12291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CFA25-435E-4908-B358-5DAAE512A1D8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12295" name="Rectangle 12"/>
          <p:cNvSpPr>
            <a:spLocks noChangeArrowheads="1"/>
          </p:cNvSpPr>
          <p:nvPr/>
        </p:nvSpPr>
        <p:spPr bwMode="auto">
          <a:xfrm>
            <a:off x="179388" y="2276475"/>
            <a:ext cx="8964612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MyActivity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android.app.Activity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en-US" dirty="0">
                <a:solidFill>
                  <a:srgbClr val="3F7F5F"/>
                </a:solidFill>
                <a:latin typeface="Consolas" pitchFamily="49" charset="0"/>
              </a:rPr>
              <a:t>  /*</a:t>
            </a:r>
          </a:p>
          <a:p>
            <a:r>
              <a:rPr lang="en-US" dirty="0">
                <a:solidFill>
                  <a:srgbClr val="3F7F5F"/>
                </a:solidFill>
                <a:latin typeface="Consolas" pitchFamily="49" charset="0"/>
              </a:rPr>
              <a:t>   * see</a:t>
            </a:r>
          </a:p>
          <a:p>
            <a:r>
              <a:rPr lang="en-US" dirty="0">
                <a:solidFill>
                  <a:srgbClr val="3F7F5F"/>
                </a:solidFill>
                <a:latin typeface="Consolas" pitchFamily="49" charset="0"/>
              </a:rPr>
              <a:t>   * </a:t>
            </a:r>
            <a:r>
              <a:rPr lang="en-US" dirty="0">
                <a:solidFill>
                  <a:srgbClr val="3F7F5F"/>
                </a:solidFill>
                <a:latin typeface="Consolas" pitchFamily="49" charset="0"/>
                <a:hlinkClick r:id="rId2"/>
              </a:rPr>
              <a:t>http://developer.android.com/reference/android/app/Activity.html</a:t>
            </a:r>
            <a:endParaRPr lang="en-US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onsolas" pitchFamily="49" charset="0"/>
              </a:rPr>
              <a:t>   *</a:t>
            </a:r>
          </a:p>
          <a:p>
            <a:r>
              <a:rPr lang="en-US" dirty="0">
                <a:solidFill>
                  <a:srgbClr val="3F7F5F"/>
                </a:solidFill>
                <a:latin typeface="Consolas" pitchFamily="49" charset="0"/>
              </a:rPr>
              <a:t>   */</a:t>
            </a:r>
          </a:p>
          <a:p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Activity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(Объявление в манифесте)</a:t>
            </a:r>
            <a:endParaRPr lang="en-US" dirty="0" smtClean="0"/>
          </a:p>
        </p:txBody>
      </p:sp>
      <p:sp>
        <p:nvSpPr>
          <p:cNvPr id="12291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См.</a:t>
            </a:r>
          </a:p>
          <a:p>
            <a:pPr lvl="1"/>
            <a:r>
              <a:rPr lang="en-US" dirty="0" smtClean="0">
                <a:hlinkClick r:id="rId2"/>
              </a:rPr>
              <a:t>http://developer.android.com/guide/topics/manifest/manifest-intro.html</a:t>
            </a:r>
            <a:r>
              <a:rPr lang="en-US" dirty="0" smtClean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CFA25-435E-4908-B358-5DAAE512A1D8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1560" y="3933056"/>
            <a:ext cx="8023030" cy="1883799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&lt;manifest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. . .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. . .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&lt;application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. . 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&lt;activity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android:name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com.example.project.MyActivity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0"/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    . . 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&lt;/application&gt;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&lt;/manifest&gt;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Activity</a:t>
            </a:r>
            <a:r>
              <a:rPr lang="ru-RU" b="1" smtClean="0"/>
              <a:t/>
            </a:r>
            <a:br>
              <a:rPr lang="ru-RU" b="1" smtClean="0"/>
            </a:br>
            <a:r>
              <a:rPr lang="ru-RU" b="1" smtClean="0"/>
              <a:t>(с т.з. программиста)</a:t>
            </a:r>
            <a:endParaRPr lang="en-US" smtClean="0"/>
          </a:p>
        </p:txBody>
      </p:sp>
      <p:sp>
        <p:nvSpPr>
          <p:cNvPr id="13315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Activity</a:t>
            </a:r>
            <a:r>
              <a:rPr lang="ru-RU" b="1" smtClean="0"/>
              <a:t> – не есть </a:t>
            </a:r>
            <a:r>
              <a:rPr lang="en-US" b="1" smtClean="0"/>
              <a:t>UI</a:t>
            </a:r>
          </a:p>
          <a:p>
            <a:pPr lvl="1"/>
            <a:r>
              <a:rPr lang="ru-RU" smtClean="0"/>
              <a:t>Скорее, контейнер, который может содержать </a:t>
            </a:r>
            <a:r>
              <a:rPr lang="en-US" smtClean="0"/>
              <a:t>UI (android.view.View)</a:t>
            </a:r>
          </a:p>
          <a:p>
            <a:pPr lvl="1"/>
            <a:r>
              <a:rPr lang="en-US" smtClean="0"/>
              <a:t>UI </a:t>
            </a:r>
            <a:r>
              <a:rPr lang="ru-RU" smtClean="0"/>
              <a:t>обычно задается ресурсом типа </a:t>
            </a:r>
            <a:r>
              <a:rPr lang="en-US" smtClean="0"/>
              <a:t>layout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1B654-F4CB-4FA0-B600-EF8DB1B85064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Жизненный Цикл </a:t>
            </a:r>
            <a:r>
              <a:rPr lang="en-US" smtClean="0"/>
              <a:t>Activity</a:t>
            </a:r>
            <a:r>
              <a:rPr lang="ru-RU" smtClean="0"/>
              <a:t> (1)</a:t>
            </a:r>
            <a:endParaRPr lang="en-US" smtClean="0"/>
          </a:p>
        </p:txBody>
      </p:sp>
      <p:pic>
        <p:nvPicPr>
          <p:cNvPr id="14339" name="Picture 3" descr="D:\SPBSTU\Android\basic-lifecycle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2028825"/>
            <a:ext cx="8229600" cy="3668713"/>
          </a:xfrm>
          <a:noFill/>
        </p:spPr>
      </p:pic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00937-A94A-485C-A637-20C0300F9A1B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D:\SPBSTU\Android\basic-lifecyc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6059" y="2060848"/>
            <a:ext cx="6003925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Состояния</a:t>
            </a:r>
            <a:r>
              <a:rPr lang="en-US" dirty="0" smtClean="0"/>
              <a:t> Activity</a:t>
            </a:r>
            <a:endParaRPr lang="en-US" dirty="0" smtClean="0"/>
          </a:p>
        </p:txBody>
      </p:sp>
      <p:sp>
        <p:nvSpPr>
          <p:cNvPr id="20485" name="TextBox 3"/>
          <p:cNvSpPr txBox="1">
            <a:spLocks noChangeArrowheads="1"/>
          </p:cNvSpPr>
          <p:nvPr/>
        </p:nvSpPr>
        <p:spPr bwMode="auto">
          <a:xfrm>
            <a:off x="468313" y="6092825"/>
            <a:ext cx="7331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alibri" pitchFamily="34" charset="0"/>
              </a:rPr>
              <a:t>http://developer.android.com/training/basics/activity-lifecycle/starting.html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3A78F-2F1E-4876-9AA9-3FA112FF17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3645024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prstClr val="black"/>
                </a:solidFill>
              </a:rPr>
              <a:t>Не видна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2709614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prstClr val="black"/>
                </a:solidFill>
              </a:rPr>
              <a:t>Частично видна,</a:t>
            </a:r>
          </a:p>
          <a:p>
            <a:r>
              <a:rPr lang="ru-RU" dirty="0" smtClean="0">
                <a:solidFill>
                  <a:prstClr val="black"/>
                </a:solidFill>
              </a:rPr>
              <a:t>Не активна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2124258"/>
            <a:ext cx="1831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prstClr val="black"/>
                </a:solidFill>
              </a:rPr>
              <a:t>Видна, активна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95736" y="2925638"/>
            <a:ext cx="165618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195736" y="2205558"/>
            <a:ext cx="24482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195736" y="3717032"/>
            <a:ext cx="108012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4221782"/>
            <a:ext cx="176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prstClr val="black"/>
                </a:solidFill>
              </a:rPr>
              <a:t>Не существует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195736" y="4293790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44008" y="1916832"/>
            <a:ext cx="2736304" cy="72008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23928" y="2780928"/>
            <a:ext cx="4320480" cy="64807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47864" y="3573016"/>
            <a:ext cx="5472608" cy="50405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59832" y="4149080"/>
            <a:ext cx="5940152" cy="64807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D:\SPBSTU\Android\basic-lifecyc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060848"/>
            <a:ext cx="6003925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Состояния</a:t>
            </a:r>
            <a:r>
              <a:rPr lang="en-US" dirty="0" smtClean="0"/>
              <a:t> Activity</a:t>
            </a:r>
            <a:endParaRPr lang="en-US" dirty="0" smtClean="0"/>
          </a:p>
        </p:txBody>
      </p:sp>
      <p:sp>
        <p:nvSpPr>
          <p:cNvPr id="20485" name="TextBox 3"/>
          <p:cNvSpPr txBox="1">
            <a:spLocks noChangeArrowheads="1"/>
          </p:cNvSpPr>
          <p:nvPr/>
        </p:nvSpPr>
        <p:spPr bwMode="auto">
          <a:xfrm>
            <a:off x="468313" y="6092825"/>
            <a:ext cx="7331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alibri" pitchFamily="34" charset="0"/>
              </a:rPr>
              <a:t>http://developer.android.com/training/basics/activity-lifecycle/starting.html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3A78F-2F1E-4876-9AA9-3FA112FF17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18" name="Parallelogram 17"/>
          <p:cNvSpPr/>
          <p:nvPr/>
        </p:nvSpPr>
        <p:spPr>
          <a:xfrm>
            <a:off x="2187501" y="2852936"/>
            <a:ext cx="2592288" cy="1224136"/>
          </a:xfrm>
          <a:prstGeom prst="parallelogram">
            <a:avLst>
              <a:gd name="adj" fmla="val 98518"/>
            </a:avLst>
          </a:prstGeom>
          <a:solidFill>
            <a:schemeClr val="accent2">
              <a:alpha val="1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Parallelogram 18"/>
          <p:cNvSpPr/>
          <p:nvPr/>
        </p:nvSpPr>
        <p:spPr>
          <a:xfrm flipH="1">
            <a:off x="3771677" y="2132856"/>
            <a:ext cx="3312368" cy="1944216"/>
          </a:xfrm>
          <a:prstGeom prst="parallelogram">
            <a:avLst>
              <a:gd name="adj" fmla="val 98518"/>
            </a:avLst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55453" y="4149080"/>
            <a:ext cx="5940152" cy="64807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4248" y="2494637"/>
            <a:ext cx="152060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prstClr val="white"/>
                </a:solidFill>
              </a:rPr>
              <a:t>Стабильные</a:t>
            </a:r>
          </a:p>
          <a:p>
            <a:r>
              <a:rPr lang="ru-RU" dirty="0" smtClean="0">
                <a:solidFill>
                  <a:prstClr val="white"/>
                </a:solidFill>
              </a:rPr>
              <a:t> состояния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2494637"/>
            <a:ext cx="1589025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prstClr val="white"/>
                </a:solidFill>
              </a:rPr>
              <a:t>Переходные </a:t>
            </a:r>
          </a:p>
          <a:p>
            <a:r>
              <a:rPr lang="ru-RU" dirty="0" smtClean="0">
                <a:solidFill>
                  <a:prstClr val="white"/>
                </a:solidFill>
              </a:rPr>
              <a:t>состояния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6" name="Straight Connector 25"/>
          <p:cNvCxnSpPr>
            <a:stCxn id="22" idx="3"/>
          </p:cNvCxnSpPr>
          <p:nvPr/>
        </p:nvCxnSpPr>
        <p:spPr>
          <a:xfrm>
            <a:off x="2272593" y="2817803"/>
            <a:ext cx="643223" cy="4671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1"/>
          </p:cNvCxnSpPr>
          <p:nvPr/>
        </p:nvCxnSpPr>
        <p:spPr>
          <a:xfrm flipH="1">
            <a:off x="6300192" y="2817803"/>
            <a:ext cx="504056" cy="467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236296" y="3140968"/>
            <a:ext cx="0" cy="10081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Жизненный Цикл </a:t>
            </a:r>
            <a:r>
              <a:rPr lang="en-US" smtClean="0"/>
              <a:t>Activity</a:t>
            </a:r>
            <a:r>
              <a:rPr lang="ru-RU" smtClean="0"/>
              <a:t> (2)</a:t>
            </a:r>
            <a:endParaRPr lang="en-US" smtClean="0"/>
          </a:p>
        </p:txBody>
      </p:sp>
      <p:pic>
        <p:nvPicPr>
          <p:cNvPr id="15363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813050" y="1600200"/>
            <a:ext cx="3517900" cy="4525963"/>
          </a:xfrm>
        </p:spPr>
      </p:pic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27843-D7A5-4B69-8845-FEB438D048EF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B0457-E60C-498F-9FEF-70AB725C717B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pic>
        <p:nvPicPr>
          <p:cNvPr id="16390" name="Picture 3" descr="D:\SPBSTU\Android\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3213100"/>
            <a:ext cx="6003925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1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Жизненный цикл </a:t>
            </a:r>
            <a:r>
              <a:rPr lang="en-US" smtClean="0"/>
              <a:t>Activity</a:t>
            </a:r>
            <a:r>
              <a:rPr lang="ru-RU" smtClean="0"/>
              <a:t>: </a:t>
            </a:r>
            <a:br>
              <a:rPr lang="ru-RU" smtClean="0"/>
            </a:br>
            <a:r>
              <a:rPr lang="ru-RU" smtClean="0"/>
              <a:t>почему это важно?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Приложение не должно «падать», когда пользователь получает входящий звонок или переключается на другое приложение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Приложение не должно потреблять важные системные ресурсы, когда пользователь не взаимодействует с ним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Приложение не должно терять состояние, когда пользователь покидает приложение, а потом возвращается в него обратно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Приложение не должно терять состояние или «падать», когда пользователь вращает экран.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402C6C-408B-4BB7-918B-519266BEFBD2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03.03.2016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13BC6-944F-4C64-99D6-82C2C91DF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269" name="Content Placeholder 9" descr="buil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68538" y="71438"/>
            <a:ext cx="4103687" cy="6753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ВОПРОС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ru-RU" sz="44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ru-RU" sz="44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ru-RU" sz="4400" dirty="0" smtClean="0">
                <a:solidFill>
                  <a:srgbClr val="FF0000"/>
                </a:solidFill>
              </a:rPr>
              <a:t>Повторите последнюю фразу преподавателя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3A9DE0-1AAE-48C3-841B-4E8D4E8A0F8A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pic>
        <p:nvPicPr>
          <p:cNvPr id="22534" name="Picture 3" descr="D:\SPBSTU\Android\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3213100"/>
            <a:ext cx="6003925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onCreate/onDestroy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onCreate</a:t>
            </a:r>
          </a:p>
          <a:p>
            <a:pPr lvl="1" eaLnBrk="1" hangingPunct="1"/>
            <a:r>
              <a:rPr lang="ru-RU" smtClean="0"/>
              <a:t>Логика, выполняющаяся только 1 раз за всю жизнь </a:t>
            </a:r>
            <a:r>
              <a:rPr lang="en-US" smtClean="0"/>
              <a:t>Activity: </a:t>
            </a:r>
            <a:r>
              <a:rPr lang="ru-RU" smtClean="0"/>
              <a:t>создание </a:t>
            </a:r>
            <a:r>
              <a:rPr lang="en-US" smtClean="0"/>
              <a:t>UI, </a:t>
            </a:r>
            <a:r>
              <a:rPr lang="ru-RU" smtClean="0"/>
              <a:t>инстанциирование членов класса и т.п.</a:t>
            </a:r>
          </a:p>
          <a:p>
            <a:pPr eaLnBrk="1" hangingPunct="1"/>
            <a:r>
              <a:rPr lang="en-US" smtClean="0"/>
              <a:t>onDestroy</a:t>
            </a:r>
          </a:p>
          <a:p>
            <a:pPr lvl="1" eaLnBrk="1" hangingPunct="1"/>
            <a:r>
              <a:rPr lang="ru-RU" smtClean="0"/>
              <a:t>Остановка потоков и освобождение прочих ресурсов, занятых/созданных в </a:t>
            </a:r>
            <a:r>
              <a:rPr lang="en-US" smtClean="0"/>
              <a:t>onCreate</a:t>
            </a:r>
            <a:endParaRPr lang="ru-RU" smtClean="0"/>
          </a:p>
          <a:p>
            <a:pPr lvl="1" eaLnBrk="1" hangingPunct="1"/>
            <a:r>
              <a:rPr lang="ru-RU" smtClean="0"/>
              <a:t>Обычно перегружать не требуется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2CA2FB-F625-4DD0-B411-D1D860CCADBD}" type="slidenum">
              <a:rPr lang="en-US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7AC847-992F-433A-A9C0-5AE5127AF046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pic>
        <p:nvPicPr>
          <p:cNvPr id="24582" name="Picture 3" descr="D:\SPBSTU\Android\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3213100"/>
            <a:ext cx="6003925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onResume/onPause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onPause</a:t>
            </a:r>
            <a:r>
              <a:rPr lang="en-US" dirty="0" smtClean="0"/>
              <a:t> – </a:t>
            </a:r>
            <a:r>
              <a:rPr lang="ru-RU" dirty="0" smtClean="0"/>
              <a:t>остановить все процесы и сервисы, потребляющие </a:t>
            </a:r>
            <a:r>
              <a:rPr lang="en-US" dirty="0" smtClean="0"/>
              <a:t>CPU </a:t>
            </a:r>
            <a:r>
              <a:rPr lang="ru-RU" dirty="0" smtClean="0"/>
              <a:t>и батарею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ru-RU" dirty="0" smtClean="0"/>
              <a:t>Остановить анимацию и прочие действия потребляющие большое время </a:t>
            </a:r>
            <a:r>
              <a:rPr lang="en-US" dirty="0" smtClean="0"/>
              <a:t>CPU</a:t>
            </a:r>
            <a:endParaRPr lang="ru-RU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ru-RU" dirty="0" smtClean="0"/>
              <a:t>Освободить системные ресурсы: </a:t>
            </a:r>
            <a:r>
              <a:rPr lang="en-US" dirty="0" smtClean="0"/>
              <a:t>broadcast receivers, handles to sensors (like GPS), </a:t>
            </a:r>
            <a:r>
              <a:rPr lang="ru-RU" dirty="0" smtClean="0"/>
              <a:t>и прочие сенсоры, которые могут сократить время жизни батареи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В реализации метода </a:t>
            </a:r>
            <a:r>
              <a:rPr lang="en-US" dirty="0" err="1" smtClean="0"/>
              <a:t>onPause</a:t>
            </a:r>
            <a:r>
              <a:rPr lang="en-US" dirty="0" smtClean="0"/>
              <a:t> </a:t>
            </a:r>
            <a:r>
              <a:rPr lang="ru-RU" dirty="0" smtClean="0"/>
              <a:t>избегать ресурсоемких действий (например, запись в БД)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ru-RU" dirty="0" smtClean="0"/>
              <a:t>Такие действия лучше проводить в </a:t>
            </a:r>
            <a:r>
              <a:rPr lang="en-US" dirty="0" err="1" smtClean="0"/>
              <a:t>onStop</a:t>
            </a:r>
            <a:endParaRPr lang="ru-R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FAE1C-1F50-474C-AECA-CCAA7087E6A4}" type="slidenum">
              <a:rPr lang="en-US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onResume/onPause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onResume</a:t>
            </a:r>
          </a:p>
          <a:p>
            <a:pPr lvl="1" eaLnBrk="1" hangingPunct="1"/>
            <a:r>
              <a:rPr lang="ru-RU" smtClean="0"/>
              <a:t>Инициализировать/создать ресурсы, освобожденные в </a:t>
            </a:r>
            <a:r>
              <a:rPr lang="en-US" smtClean="0"/>
              <a:t>onPause (</a:t>
            </a:r>
            <a:r>
              <a:rPr lang="ru-RU" smtClean="0"/>
              <a:t>анимация, сенсоры, </a:t>
            </a:r>
            <a:r>
              <a:rPr lang="en-US" smtClean="0"/>
              <a:t>broadcast receivers </a:t>
            </a:r>
            <a:r>
              <a:rPr lang="ru-RU" smtClean="0"/>
              <a:t>и т.п.)</a:t>
            </a:r>
          </a:p>
          <a:p>
            <a:pPr lvl="1" eaLnBrk="1" hangingPunct="1"/>
            <a:r>
              <a:rPr lang="ru-RU" smtClean="0"/>
              <a:t>Инициализировать/создать ресурсы, которые должны быть обновлены перед тем, как </a:t>
            </a:r>
            <a:r>
              <a:rPr lang="en-US" smtClean="0"/>
              <a:t>Activity </a:t>
            </a:r>
            <a:r>
              <a:rPr lang="ru-RU" smtClean="0"/>
              <a:t>начнет работать</a:t>
            </a:r>
            <a:r>
              <a:rPr lang="en-US" smtClean="0"/>
              <a:t> </a:t>
            </a:r>
            <a:endParaRPr lang="ru-RU" smtClean="0"/>
          </a:p>
          <a:p>
            <a:pPr lvl="2" eaLnBrk="1" hangingPunct="1"/>
            <a:r>
              <a:rPr lang="ru-RU" smtClean="0"/>
              <a:t>Например, обновить громкость звука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FC2855-E7E9-4B90-BC58-2C86745939C7}" type="slidenum">
              <a:rPr lang="en-US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1B2A2-0FF6-4A47-8D9E-DD2913D9753D}" type="slidenum">
              <a:rPr lang="en-US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pic>
        <p:nvPicPr>
          <p:cNvPr id="27654" name="Picture 3" descr="D:\SPBSTU\Android\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3213100"/>
            <a:ext cx="6003925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onStop/onRestart/onStart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onStop</a:t>
            </a:r>
          </a:p>
          <a:p>
            <a:pPr lvl="1" eaLnBrk="1" hangingPunct="1"/>
            <a:r>
              <a:rPr lang="ru-RU" smtClean="0"/>
              <a:t>Освободить все системные ресурсы, которые не требуются </a:t>
            </a:r>
            <a:r>
              <a:rPr lang="en-US" smtClean="0"/>
              <a:t>Activity, </a:t>
            </a:r>
            <a:r>
              <a:rPr lang="ru-RU" smtClean="0"/>
              <a:t>когда она не видна на экране</a:t>
            </a:r>
          </a:p>
          <a:p>
            <a:pPr lvl="1" eaLnBrk="1" hangingPunct="1"/>
            <a:r>
              <a:rPr lang="ru-RU" smtClean="0"/>
              <a:t>Выполнение больших ресурсоемких операций по остановке </a:t>
            </a:r>
            <a:r>
              <a:rPr lang="en-US" smtClean="0"/>
              <a:t>Activity (</a:t>
            </a:r>
            <a:r>
              <a:rPr lang="ru-RU" smtClean="0"/>
              <a:t>например, запись данных в БД</a:t>
            </a:r>
            <a:r>
              <a:rPr lang="en-US" smtClean="0"/>
              <a:t>)</a:t>
            </a:r>
            <a:endParaRPr lang="ru-RU" smtClean="0"/>
          </a:p>
          <a:p>
            <a:pPr eaLnBrk="1" hangingPunct="1"/>
            <a:r>
              <a:rPr lang="en-US" smtClean="0"/>
              <a:t>onStart</a:t>
            </a:r>
          </a:p>
          <a:p>
            <a:pPr lvl="1" eaLnBrk="1" hangingPunct="1"/>
            <a:r>
              <a:rPr lang="ru-RU" smtClean="0"/>
              <a:t>Создать/захватить ресурсы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24B15-BBFF-4EBA-87B4-ECEBB10EB3A8}" type="slidenum">
              <a:rPr lang="en-US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onStop/onRestart/onStart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onRestart</a:t>
            </a:r>
          </a:p>
          <a:p>
            <a:pPr lvl="1" eaLnBrk="1" hangingPunct="1"/>
            <a:r>
              <a:rPr lang="ru-RU" smtClean="0"/>
              <a:t>Используется крайне редко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D64D8-E3FA-472F-9903-C9EF7550FCA7}" type="slidenum">
              <a:rPr lang="en-US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1B6E4F-461E-4386-AF76-C15E96583940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pic>
        <p:nvPicPr>
          <p:cNvPr id="30726" name="Picture 3" descr="D:\SPBSTU\Android\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3213100"/>
            <a:ext cx="6003925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.</a:t>
            </a:r>
            <a:r>
              <a:rPr lang="en-US" smtClean="0"/>
              <a:t>/animator</a:t>
            </a:r>
            <a:r>
              <a:rPr lang="ru-RU" smtClean="0"/>
              <a:t>/*</a:t>
            </a:r>
          </a:p>
          <a:p>
            <a:r>
              <a:rPr lang="ru-RU" smtClean="0"/>
              <a:t>./</a:t>
            </a:r>
            <a:r>
              <a:rPr lang="en-US" smtClean="0"/>
              <a:t>anim</a:t>
            </a:r>
            <a:r>
              <a:rPr lang="ru-RU" smtClean="0"/>
              <a:t>/*</a:t>
            </a:r>
            <a:endParaRPr lang="en-US" smtClean="0"/>
          </a:p>
          <a:p>
            <a:r>
              <a:rPr lang="en-US" smtClean="0"/>
              <a:t>./xml/*</a:t>
            </a:r>
          </a:p>
          <a:p>
            <a:r>
              <a:rPr lang="en-US" smtClean="0"/>
              <a:t>./drawable/*</a:t>
            </a:r>
          </a:p>
          <a:p>
            <a:pPr lvl="1"/>
            <a:r>
              <a:rPr lang="en-US" smtClean="0"/>
              <a:t>Bitmap files (png, 9.png, jpg, gif)</a:t>
            </a:r>
          </a:p>
          <a:p>
            <a:pPr lvl="1"/>
            <a:r>
              <a:rPr lang="en-US" smtClean="0"/>
              <a:t>State lists</a:t>
            </a:r>
          </a:p>
          <a:p>
            <a:pPr lvl="1"/>
            <a:r>
              <a:rPr lang="en-US" smtClean="0"/>
              <a:t>Shapes</a:t>
            </a:r>
          </a:p>
          <a:p>
            <a:pPr lvl="1"/>
            <a:r>
              <a:rPr lang="en-US" smtClean="0"/>
              <a:t>Other drawables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7B5F-CD2A-4DC9-AA8C-2CE5526ACD3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Recreating an Activity</a:t>
            </a:r>
          </a:p>
        </p:txBody>
      </p:sp>
      <p:pic>
        <p:nvPicPr>
          <p:cNvPr id="31747" name="Content Placeholder 6" descr="basic-lifecycle-savest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81050" y="2060575"/>
            <a:ext cx="7581900" cy="3605213"/>
          </a:xfrm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F1A229-96DE-446D-8087-AA6D512323EB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31751" name="TextBox 7"/>
          <p:cNvSpPr txBox="1">
            <a:spLocks noChangeArrowheads="1"/>
          </p:cNvSpPr>
          <p:nvPr/>
        </p:nvSpPr>
        <p:spPr bwMode="auto">
          <a:xfrm>
            <a:off x="2987675" y="3429000"/>
            <a:ext cx="5865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alibri" pitchFamily="34" charset="0"/>
              </a:rPr>
              <a:t>Not</a:t>
            </a:r>
            <a:r>
              <a:rPr lang="en-US" sz="3600" dirty="0" smtClean="0">
                <a:solidFill>
                  <a:srgbClr val="FF0000"/>
                </a:solidFill>
                <a:latin typeface="Calibri" pitchFamily="34" charset="0"/>
              </a:rPr>
              <a:t> activity lifecycle callbacks</a:t>
            </a:r>
            <a:r>
              <a:rPr lang="ru-RU" sz="3600" dirty="0" smtClean="0">
                <a:solidFill>
                  <a:srgbClr val="FF0000"/>
                </a:solidFill>
                <a:latin typeface="Calibri" pitchFamily="34" charset="0"/>
              </a:rPr>
              <a:t>!</a:t>
            </a:r>
            <a:endParaRPr lang="en-US" sz="3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onRestoreInstanceState</a:t>
            </a:r>
            <a:r>
              <a:rPr lang="en-US" dirty="0" smtClean="0"/>
              <a:t>/ </a:t>
            </a:r>
            <a:r>
              <a:rPr lang="en-US" dirty="0" err="1" smtClean="0"/>
              <a:t>onSaveInstanceState</a:t>
            </a:r>
            <a:endParaRPr lang="en-US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onSaveInstanceState (Bundle outState)</a:t>
            </a:r>
          </a:p>
          <a:p>
            <a:pPr lvl="1" eaLnBrk="1" hangingPunct="1"/>
            <a:r>
              <a:rPr lang="ru-RU" smtClean="0"/>
              <a:t>Вызывается для того, чтобы </a:t>
            </a:r>
            <a:r>
              <a:rPr lang="en-US" smtClean="0"/>
              <a:t>activity </a:t>
            </a:r>
            <a:r>
              <a:rPr lang="ru-RU" smtClean="0"/>
              <a:t>могла сохранить свое состояние (перед тем, как </a:t>
            </a:r>
            <a:r>
              <a:rPr lang="en-US" smtClean="0"/>
              <a:t>Android </a:t>
            </a:r>
            <a:r>
              <a:rPr lang="ru-RU" smtClean="0"/>
              <a:t>разрушит ее) с целью восстановления состояния в методе </a:t>
            </a:r>
            <a:r>
              <a:rPr lang="en-US" smtClean="0"/>
              <a:t>onCreate(Bundle) </a:t>
            </a:r>
            <a:r>
              <a:rPr lang="ru-RU" smtClean="0"/>
              <a:t>или </a:t>
            </a:r>
            <a:r>
              <a:rPr lang="en-US" smtClean="0"/>
              <a:t>onRestoreInstanceState(Bundle)</a:t>
            </a:r>
            <a:endParaRPr lang="ru-RU" smtClean="0"/>
          </a:p>
          <a:p>
            <a:pPr lvl="1" eaLnBrk="1" hangingPunct="1"/>
            <a:r>
              <a:rPr lang="ru-RU" smtClean="0"/>
              <a:t>Этот метод вызывается (если вызывается) перед</a:t>
            </a:r>
            <a:r>
              <a:rPr lang="en-US" smtClean="0"/>
              <a:t> onStop()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C11E0-BD6F-4BFA-9BAA-4A24819ACE0D}" type="slidenum">
              <a:rPr lang="en-US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onRestoreInstanceState</a:t>
            </a:r>
            <a:r>
              <a:rPr lang="en-US" dirty="0" smtClean="0"/>
              <a:t>/ </a:t>
            </a:r>
            <a:r>
              <a:rPr lang="en-US" dirty="0" err="1" smtClean="0"/>
              <a:t>onSaveInstanceState</a:t>
            </a:r>
            <a:endParaRPr lang="en-US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onRestoreInstanceState (Bundle savedState)</a:t>
            </a:r>
            <a:endParaRPr lang="ru-RU" smtClean="0"/>
          </a:p>
          <a:p>
            <a:pPr lvl="1" eaLnBrk="1" hangingPunct="1"/>
            <a:r>
              <a:rPr lang="ru-RU" smtClean="0"/>
              <a:t>Этот метод вызывается (если вызывается) после </a:t>
            </a:r>
            <a:r>
              <a:rPr lang="en-US" smtClean="0"/>
              <a:t>onStart()</a:t>
            </a:r>
            <a:r>
              <a:rPr lang="ru-RU" smtClean="0"/>
              <a:t>, когда </a:t>
            </a:r>
            <a:r>
              <a:rPr lang="en-US" smtClean="0"/>
              <a:t>activity </a:t>
            </a:r>
            <a:r>
              <a:rPr lang="ru-RU" smtClean="0"/>
              <a:t>повторно инициализируется из сохраненного ранее состояния</a:t>
            </a:r>
          </a:p>
          <a:p>
            <a:pPr lvl="1" eaLnBrk="1" hangingPunct="1"/>
            <a:r>
              <a:rPr lang="ru-RU" smtClean="0"/>
              <a:t>В большинстве случаев разработчики используют</a:t>
            </a:r>
            <a:r>
              <a:rPr lang="en-US" smtClean="0"/>
              <a:t> onCreate(Bundle)</a:t>
            </a:r>
            <a:r>
              <a:rPr lang="ru-RU" smtClean="0"/>
              <a:t> для восстановления состояния.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D4490-FAD0-402B-A144-D3DA4B8434E6}" type="slidenum">
              <a:rPr lang="en-US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ru-RU" smtClean="0">
                <a:solidFill>
                  <a:srgbClr val="FF0000"/>
                </a:solidFill>
              </a:rPr>
              <a:t>При перегрузке любого метода сначала вызвать метод базового класса!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A217EF-C084-41F9-A7E8-7375F01799B5}" type="slidenum">
              <a:rPr lang="en-US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D6F34-1B2B-4769-A871-F2FF9C656904}" type="slidenum">
              <a:rPr lang="en-US"/>
              <a:pPr>
                <a:defRPr/>
              </a:pPr>
              <a:t>84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03.03.2016</a:t>
            </a:r>
            <a:endParaRPr lang="en-US"/>
          </a:p>
        </p:txBody>
      </p:sp>
      <p:pic>
        <p:nvPicPr>
          <p:cNvPr id="37894" name="Picture 3" descr="D:\SPBSTU\Android\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3357563"/>
            <a:ext cx="6003925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7896" name="Content Placeholder 6" descr="basic-lifecycle-savestat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638" y="476250"/>
            <a:ext cx="4656137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./layout/*</a:t>
            </a:r>
          </a:p>
          <a:p>
            <a:r>
              <a:rPr lang="en-US" smtClean="0"/>
              <a:t>./menu/*</a:t>
            </a:r>
          </a:p>
          <a:p>
            <a:r>
              <a:rPr lang="en-US" smtClean="0"/>
              <a:t>./raw/*</a:t>
            </a:r>
          </a:p>
          <a:p>
            <a:r>
              <a:rPr lang="en-US" smtClean="0"/>
              <a:t>./values/*</a:t>
            </a:r>
          </a:p>
          <a:p>
            <a:pPr lvl="1"/>
            <a:r>
              <a:rPr lang="en-US" smtClean="0"/>
              <a:t>arrays.xml</a:t>
            </a:r>
          </a:p>
          <a:p>
            <a:pPr lvl="1"/>
            <a:r>
              <a:rPr lang="en-US" smtClean="0"/>
              <a:t>colors.xml</a:t>
            </a:r>
          </a:p>
          <a:p>
            <a:pPr lvl="1"/>
            <a:r>
              <a:rPr lang="en-US" smtClean="0"/>
              <a:t>dimens.xml</a:t>
            </a:r>
          </a:p>
          <a:p>
            <a:pPr lvl="1"/>
            <a:r>
              <a:rPr lang="en-US" smtClean="0"/>
              <a:t>strings.xml</a:t>
            </a:r>
          </a:p>
          <a:p>
            <a:pPr lvl="1"/>
            <a:r>
              <a:rPr lang="en-US" smtClean="0"/>
              <a:t>styles.xml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smtClean="0"/>
              <a:t>03.03.2016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E66C-B800-4E52-8727-AD67E18A585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8055</TotalTime>
  <Words>2525</Words>
  <Application>Microsoft Office PowerPoint</Application>
  <PresentationFormat>On-screen Show (4:3)</PresentationFormat>
  <Paragraphs>716</Paragraphs>
  <Slides>84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84</vt:i4>
      </vt:variant>
    </vt:vector>
  </HeadingPairs>
  <TitlesOfParts>
    <vt:vector size="88" baseType="lpstr">
      <vt:lpstr>Office Theme</vt:lpstr>
      <vt:lpstr>1_Office Theme</vt:lpstr>
      <vt:lpstr>2_Office Theme</vt:lpstr>
      <vt:lpstr>3_Office Theme</vt:lpstr>
      <vt:lpstr>Алгоритмы и структуры данных</vt:lpstr>
      <vt:lpstr>Slide 2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Slide 7</vt:lpstr>
      <vt:lpstr>В предыдущих лекциях...</vt:lpstr>
      <vt:lpstr>В предыдущих лекциях...</vt:lpstr>
      <vt:lpstr>Альтернативные ресурсы</vt:lpstr>
      <vt:lpstr>Альтернативные Ресурсы</vt:lpstr>
      <vt:lpstr>Configuration Qualifier Names: Language and Region</vt:lpstr>
      <vt:lpstr>Configuration Qualifier Names: Screen Orientation</vt:lpstr>
      <vt:lpstr>Configuration Qualifier Names: Screen Size</vt:lpstr>
      <vt:lpstr>Supporting Multiple Screens (1)</vt:lpstr>
      <vt:lpstr>Supporting Multiple Screens (2)</vt:lpstr>
      <vt:lpstr>Supporting Multiple Screens (3)</vt:lpstr>
      <vt:lpstr>Supporting Multiple Screens (4)</vt:lpstr>
      <vt:lpstr>Supporting Multiple Screens (5)</vt:lpstr>
      <vt:lpstr>Configuration Qualifier Names: Screen Size</vt:lpstr>
      <vt:lpstr>Configuration Qualifier Names:  Screen Pixel Density (dpi) (1)</vt:lpstr>
      <vt:lpstr>Configuration Qualifier Names:  Screen Pixel Density (dpi) (2)</vt:lpstr>
      <vt:lpstr>Configuration Qualifier Names:  smallestWidth (1)</vt:lpstr>
      <vt:lpstr>Configuration Qualifier Names:  smallestWidth (2)</vt:lpstr>
      <vt:lpstr>Configuration Qualifier Names:  smallestWidth (2)</vt:lpstr>
      <vt:lpstr>Configuration Qualifier Names:  Available Width/Height</vt:lpstr>
      <vt:lpstr>Configuration Qualifier Names:  Screen aspect</vt:lpstr>
      <vt:lpstr>Configuration Qualifier Names:  UI Mode</vt:lpstr>
      <vt:lpstr>Configuration Qualifier Names:  Night Mode</vt:lpstr>
      <vt:lpstr>Configuration Qualifier Names:  Touchscreen Type</vt:lpstr>
      <vt:lpstr>Configuration Qualifier Names:  Keyboard Availability</vt:lpstr>
      <vt:lpstr>Configuration Qualifier Names:  Primary Text Input Method</vt:lpstr>
      <vt:lpstr>Configuration Qualifier Names:  Navigation Key Availability</vt:lpstr>
      <vt:lpstr>Configuration Qualifier Names:  Primary Non-Touch Navigation Method</vt:lpstr>
      <vt:lpstr>Configuration Qualifier Names:  Platform Version (API level)</vt:lpstr>
      <vt:lpstr>Configuration Qualifier Names: Layout Direction (1)</vt:lpstr>
      <vt:lpstr>Configuration Qualifier Names: Layout Direction (2)</vt:lpstr>
      <vt:lpstr>Configuration Qualifier Names: MCC and MNC</vt:lpstr>
      <vt:lpstr>Последовательность модификаторов важна</vt:lpstr>
      <vt:lpstr>Последовательность модификаторов важна</vt:lpstr>
      <vt:lpstr>How Android Finds the Best-matching Resource </vt:lpstr>
      <vt:lpstr>Best-Matching (0)</vt:lpstr>
      <vt:lpstr>Best-Matching (0)</vt:lpstr>
      <vt:lpstr>Slide 44</vt:lpstr>
      <vt:lpstr>Best-Matching (1)</vt:lpstr>
      <vt:lpstr>Best-Matching (2)</vt:lpstr>
      <vt:lpstr>Best-Matching (3)</vt:lpstr>
      <vt:lpstr>Best-Matching (4)</vt:lpstr>
      <vt:lpstr>Best-Matching (5)</vt:lpstr>
      <vt:lpstr>AndroidManifest.xml</vt:lpstr>
      <vt:lpstr>The AndroidManifest.xml File (1)</vt:lpstr>
      <vt:lpstr>The AndroidManifest.xml File (2)</vt:lpstr>
      <vt:lpstr>The AndroidManifest.xml File (3)</vt:lpstr>
      <vt:lpstr>AndroidManifest.xml</vt:lpstr>
      <vt:lpstr>AndroidManifest.xml</vt:lpstr>
      <vt:lpstr>AndroidManifest.xml</vt:lpstr>
      <vt:lpstr>AndroidManifest.xml</vt:lpstr>
      <vt:lpstr>Activities in android</vt:lpstr>
      <vt:lpstr>Activity</vt:lpstr>
      <vt:lpstr>Activity (с т.з. пользователя)</vt:lpstr>
      <vt:lpstr>Activity (с т.з. программиста)</vt:lpstr>
      <vt:lpstr>Activity (Объявление в манифесте)</vt:lpstr>
      <vt:lpstr>Activity (с т.з. программиста)</vt:lpstr>
      <vt:lpstr>Жизненный Цикл Activity (1)</vt:lpstr>
      <vt:lpstr>Состояния Activity</vt:lpstr>
      <vt:lpstr>Состояния Activity</vt:lpstr>
      <vt:lpstr>Жизненный Цикл Activity (2)</vt:lpstr>
      <vt:lpstr>Slide 68</vt:lpstr>
      <vt:lpstr>Жизненный цикл Activity:  почему это важно?</vt:lpstr>
      <vt:lpstr>ВОПРОС</vt:lpstr>
      <vt:lpstr>Slide 71</vt:lpstr>
      <vt:lpstr>onCreate/onDestroy</vt:lpstr>
      <vt:lpstr>Slide 73</vt:lpstr>
      <vt:lpstr>onResume/onPause</vt:lpstr>
      <vt:lpstr>onResume/onPause</vt:lpstr>
      <vt:lpstr>Slide 76</vt:lpstr>
      <vt:lpstr>onStop/onRestart/onStart</vt:lpstr>
      <vt:lpstr>onStop/onRestart/onStart</vt:lpstr>
      <vt:lpstr>Slide 79</vt:lpstr>
      <vt:lpstr>Recreating an Activity</vt:lpstr>
      <vt:lpstr>onRestoreInstanceState/ onSaveInstanceState</vt:lpstr>
      <vt:lpstr>onRestoreInstanceState/ onSaveInstanceState</vt:lpstr>
      <vt:lpstr>Slide 83</vt:lpstr>
      <vt:lpstr>Slide 84</vt:lpstr>
    </vt:vector>
  </TitlesOfParts>
  <Company>Motorola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qnf863</dc:creator>
  <cp:lastModifiedBy>fr</cp:lastModifiedBy>
  <cp:revision>385</cp:revision>
  <dcterms:created xsi:type="dcterms:W3CDTF">2013-02-16T18:16:47Z</dcterms:created>
  <dcterms:modified xsi:type="dcterms:W3CDTF">2016-03-02T21:35:30Z</dcterms:modified>
</cp:coreProperties>
</file>