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7" r:id="rId3"/>
    <p:sldId id="260" r:id="rId4"/>
    <p:sldId id="261" r:id="rId5"/>
    <p:sldId id="262" r:id="rId6"/>
    <p:sldId id="323" r:id="rId7"/>
    <p:sldId id="324" r:id="rId8"/>
    <p:sldId id="325" r:id="rId9"/>
    <p:sldId id="326" r:id="rId10"/>
    <p:sldId id="403" r:id="rId11"/>
    <p:sldId id="336" r:id="rId12"/>
    <p:sldId id="341" r:id="rId13"/>
    <p:sldId id="343" r:id="rId14"/>
    <p:sldId id="360" r:id="rId15"/>
    <p:sldId id="374" r:id="rId16"/>
    <p:sldId id="376" r:id="rId17"/>
    <p:sldId id="373" r:id="rId18"/>
    <p:sldId id="382" r:id="rId19"/>
    <p:sldId id="384" r:id="rId20"/>
    <p:sldId id="462" r:id="rId21"/>
    <p:sldId id="461" r:id="rId22"/>
    <p:sldId id="421" r:id="rId23"/>
    <p:sldId id="452" r:id="rId24"/>
    <p:sldId id="453" r:id="rId25"/>
    <p:sldId id="459" r:id="rId26"/>
    <p:sldId id="46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 autoAdjust="0"/>
    <p:restoredTop sz="94660"/>
  </p:normalViewPr>
  <p:slideViewPr>
    <p:cSldViewPr>
      <p:cViewPr varScale="1">
        <p:scale>
          <a:sx n="63" d="100"/>
          <a:sy n="63" d="100"/>
        </p:scale>
        <p:origin x="-16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3EEDF-6C65-47BF-AF28-5F4F36CB9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BBC6-597F-4216-A902-13F21A61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0009-8A43-4245-8497-9826C615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AC727-7E7D-464E-9234-A455E1280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D5A57-329B-490A-9F94-6DE88ECFC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D00DD-B8C6-4944-B81D-900A24DE8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995F8-F1C2-4C36-A656-FB443080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E9F2-D163-4C1E-93DB-773865BF6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FEF5-7423-47FD-9DDB-0ECF7FAF0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71746-7D42-49C2-AE51-4ED4F759A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18BC1-923D-4B76-95CB-D840297C4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B9838F-1D19-471E-9239-370FC6782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mobile/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racle.com/technetwork/java/javase/downloads/jdk7-downloads-1880260.html" TargetMode="External"/><Relationship Id="rId4" Type="http://schemas.openxmlformats.org/officeDocument/2006/relationships/hyperlink" Target="https://dl-ssl.google.com/android/eclips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-app-market.com/android-architec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Технологии </a:t>
            </a:r>
            <a:r>
              <a:rPr lang="en-US" smtClean="0"/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766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Android</a:t>
            </a:r>
            <a:r>
              <a:rPr lang="en-US" smtClean="0"/>
              <a:t>: API </a:t>
            </a:r>
            <a:r>
              <a:rPr lang="en-US" dirty="0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Screen size</a:t>
            </a:r>
          </a:p>
          <a:p>
            <a:pPr lvl="1"/>
            <a:r>
              <a:rPr lang="ru-RU" smtClean="0"/>
              <a:t>Физический размер (диагональ) (</a:t>
            </a:r>
            <a:r>
              <a:rPr lang="en-US" smtClean="0"/>
              <a:t>7’)</a:t>
            </a:r>
            <a:endParaRPr lang="ru-RU" smtClean="0"/>
          </a:p>
          <a:p>
            <a:r>
              <a:rPr lang="en-US" i="1" smtClean="0"/>
              <a:t>Screen density</a:t>
            </a:r>
            <a:endParaRPr lang="ru-RU" i="1" smtClean="0"/>
          </a:p>
          <a:p>
            <a:pPr lvl="1"/>
            <a:r>
              <a:rPr lang="ru-RU" smtClean="0"/>
              <a:t>Число пикселей на единицу длины (160 </a:t>
            </a:r>
            <a:r>
              <a:rPr lang="en-US" smtClean="0"/>
              <a:t>dpi)</a:t>
            </a:r>
            <a:endParaRPr lang="ru-RU" smtClean="0"/>
          </a:p>
          <a:p>
            <a:r>
              <a:rPr lang="en-US" i="1" smtClean="0"/>
              <a:t>Orientation</a:t>
            </a:r>
            <a:endParaRPr lang="ru-RU" i="1" smtClean="0"/>
          </a:p>
          <a:p>
            <a:pPr lvl="1"/>
            <a:r>
              <a:rPr lang="en-US" smtClean="0"/>
              <a:t>landscape</a:t>
            </a:r>
            <a:r>
              <a:rPr lang="ru-RU" smtClean="0"/>
              <a:t> или </a:t>
            </a:r>
            <a:r>
              <a:rPr lang="en-US" smtClean="0"/>
              <a:t>portrait</a:t>
            </a:r>
          </a:p>
          <a:p>
            <a:r>
              <a:rPr lang="en-US" i="1" smtClean="0"/>
              <a:t>Resolution</a:t>
            </a:r>
            <a:endParaRPr lang="en-US" smtClean="0"/>
          </a:p>
          <a:p>
            <a:pPr lvl="1"/>
            <a:r>
              <a:rPr lang="ru-RU" i="1" smtClean="0"/>
              <a:t>Число пикселей на экране (320</a:t>
            </a:r>
            <a:r>
              <a:rPr lang="en-US" i="1" smtClean="0"/>
              <a:t>x</a:t>
            </a:r>
            <a:r>
              <a:rPr lang="ru-RU" i="1" smtClean="0"/>
              <a:t>240)</a:t>
            </a:r>
            <a:endParaRPr lang="en-US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79AD6-557B-423E-94D3-928E5A1E2B7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1BED9-8DC8-4E0A-95CB-D09413B5F9B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  <p:pic>
        <p:nvPicPr>
          <p:cNvPr id="19463" name="Picture 7" descr="screens-rang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44675"/>
            <a:ext cx="842486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611188" y="4724400"/>
            <a:ext cx="8137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baseline is based upon the screen configuration for the first Android-powered device, the T-Mobile G1, which has an HVGA screen (until Android 1.6, this was the only screen configuration that Android supported).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3E262-2D77-441A-9B4F-750073D7F4B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  <p:pic>
        <p:nvPicPr>
          <p:cNvPr id="21511" name="Picture 2" descr="http://developer.android.com/images/screens_support/density-test-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3716338"/>
            <a:ext cx="69723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4" descr="http://developer.android.com/images/screens_support/density-test-b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844675"/>
            <a:ext cx="69723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" name="Picture 7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0161" y="476672"/>
            <a:ext cx="4584127" cy="5853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5013176"/>
            <a:ext cx="241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http://developer.android.com/guide/topics/resources/providing-resources.html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pic>
        <p:nvPicPr>
          <p:cNvPr id="9" name="Content Placeholder 8" descr="build-simplifi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78020"/>
            <a:ext cx="8229600" cy="217032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" name="Content Placeholder 9" descr="bui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71478"/>
            <a:ext cx="4104456" cy="6753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400" b="1" dirty="0" smtClean="0"/>
              <a:t>	</a:t>
            </a:r>
            <a:r>
              <a:rPr lang="en-US" sz="1400" b="1" dirty="0" smtClean="0"/>
              <a:t>&lt;manifest&gt;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&lt;uses-permission /&gt;</a:t>
            </a:r>
            <a:br>
              <a:rPr lang="en-US" sz="1400" dirty="0" smtClean="0"/>
            </a:br>
            <a:r>
              <a:rPr lang="en-US" sz="1400" dirty="0" smtClean="0"/>
              <a:t>    &lt;uses-</a:t>
            </a:r>
            <a:r>
              <a:rPr lang="en-US" sz="1400" dirty="0" err="1" smtClean="0"/>
              <a:t>sdk</a:t>
            </a:r>
            <a:r>
              <a:rPr lang="en-US" sz="1400" dirty="0" smtClean="0"/>
              <a:t> /&gt;</a:t>
            </a:r>
            <a:br>
              <a:rPr lang="en-US" sz="1400" dirty="0" smtClean="0"/>
            </a:br>
            <a:r>
              <a:rPr lang="en-US" sz="1400" dirty="0" smtClean="0"/>
              <a:t>    &lt;uses-configuration /&gt;</a:t>
            </a:r>
            <a:br>
              <a:rPr lang="en-US" sz="1400" dirty="0" smtClean="0"/>
            </a:br>
            <a:r>
              <a:rPr lang="en-US" sz="1400" dirty="0" smtClean="0"/>
              <a:t>    &lt;uses-feature /&gt;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</a:t>
            </a:r>
            <a:r>
              <a:rPr lang="en-US" sz="1400" b="1" dirty="0" smtClean="0"/>
              <a:t> &lt;application&gt;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&lt;activity&gt;</a:t>
            </a:r>
            <a:br>
              <a:rPr lang="en-US" sz="1400" dirty="0" smtClean="0"/>
            </a:br>
            <a:r>
              <a:rPr lang="en-US" sz="1400" dirty="0" smtClean="0"/>
              <a:t>            &lt;intent-filter&gt;</a:t>
            </a:r>
            <a:br>
              <a:rPr lang="en-US" sz="1400" dirty="0" smtClean="0"/>
            </a:br>
            <a:r>
              <a:rPr lang="en-US" sz="1400" dirty="0" smtClean="0"/>
              <a:t>                &lt;action /&gt;</a:t>
            </a:r>
            <a:br>
              <a:rPr lang="en-US" sz="1400" dirty="0" smtClean="0"/>
            </a:br>
            <a:r>
              <a:rPr lang="en-US" sz="1400" dirty="0" smtClean="0"/>
              <a:t>                &lt;category /&gt;</a:t>
            </a:r>
            <a:br>
              <a:rPr lang="en-US" sz="1400" dirty="0" smtClean="0"/>
            </a:br>
            <a:r>
              <a:rPr lang="en-US" sz="1400" dirty="0" smtClean="0"/>
              <a:t>                &lt;data /&gt;</a:t>
            </a:r>
            <a:br>
              <a:rPr lang="en-US" sz="1400" dirty="0" smtClean="0"/>
            </a:br>
            <a:r>
              <a:rPr lang="en-US" sz="1400" dirty="0" smtClean="0"/>
              <a:t>            &lt;/intent-filter&gt;</a:t>
            </a:r>
            <a:br>
              <a:rPr lang="en-US" sz="1400" dirty="0" smtClean="0"/>
            </a:br>
            <a:r>
              <a:rPr lang="en-US" sz="1400" dirty="0" smtClean="0"/>
              <a:t>            &lt;meta-data /&gt;</a:t>
            </a:r>
            <a:br>
              <a:rPr lang="en-US" sz="1400" dirty="0" smtClean="0"/>
            </a:br>
            <a:r>
              <a:rPr lang="en-US" sz="1400" dirty="0" smtClean="0"/>
              <a:t>        &lt;/activity&gt;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</a:t>
            </a:r>
            <a:endParaRPr lang="en-US" sz="1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 smtClean="0"/>
              <a:t>	  </a:t>
            </a:r>
            <a:r>
              <a:rPr lang="en-US" sz="1400" dirty="0" smtClean="0"/>
              <a:t>     </a:t>
            </a:r>
            <a:br>
              <a:rPr lang="en-US" sz="1400" dirty="0" smtClean="0"/>
            </a:br>
            <a:r>
              <a:rPr lang="en-US" sz="1400" dirty="0" smtClean="0"/>
              <a:t>        &lt;service&gt;</a:t>
            </a:r>
            <a:br>
              <a:rPr lang="en-US" sz="1400" dirty="0" smtClean="0"/>
            </a:br>
            <a:r>
              <a:rPr lang="en-US" sz="1400" dirty="0" smtClean="0"/>
              <a:t>            &lt;intent-filter&gt; . . . &lt;/intent-filter&gt;</a:t>
            </a:r>
            <a:br>
              <a:rPr lang="en-US" sz="1400" dirty="0" smtClean="0"/>
            </a:br>
            <a:r>
              <a:rPr lang="en-US" sz="1400" dirty="0" smtClean="0"/>
              <a:t>            &lt;meta-data/&gt;</a:t>
            </a:r>
            <a:br>
              <a:rPr lang="en-US" sz="1400" dirty="0" smtClean="0"/>
            </a:br>
            <a:r>
              <a:rPr lang="en-US" sz="1400" dirty="0" smtClean="0"/>
              <a:t>        &lt;/service&gt;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&lt;receiver&gt;</a:t>
            </a:r>
            <a:br>
              <a:rPr lang="en-US" sz="1400" dirty="0" smtClean="0"/>
            </a:br>
            <a:r>
              <a:rPr lang="en-US" sz="1400" dirty="0" smtClean="0"/>
              <a:t>            &lt;intent-filter&gt; . . . &lt;/intent-filter&gt;</a:t>
            </a:r>
            <a:br>
              <a:rPr lang="en-US" sz="1400" dirty="0" smtClean="0"/>
            </a:br>
            <a:r>
              <a:rPr lang="en-US" sz="1400" dirty="0" smtClean="0"/>
              <a:t>            &lt;meta-data /&gt;</a:t>
            </a:r>
            <a:br>
              <a:rPr lang="en-US" sz="1400" dirty="0" smtClean="0"/>
            </a:br>
            <a:r>
              <a:rPr lang="en-US" sz="1400" dirty="0" smtClean="0"/>
              <a:t>        &lt;/receiver&gt;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&lt;provider&gt;</a:t>
            </a:r>
            <a:br>
              <a:rPr lang="en-US" sz="1400" dirty="0" smtClean="0"/>
            </a:br>
            <a:r>
              <a:rPr lang="en-US" sz="1400" dirty="0" smtClean="0"/>
              <a:t>            &lt;grant-</a:t>
            </a:r>
            <a:r>
              <a:rPr lang="en-US" sz="1400" dirty="0" err="1" smtClean="0"/>
              <a:t>uri</a:t>
            </a:r>
            <a:r>
              <a:rPr lang="en-US" sz="1400" dirty="0" smtClean="0"/>
              <a:t>-permission /&gt;</a:t>
            </a:r>
            <a:br>
              <a:rPr lang="en-US" sz="1400" dirty="0" smtClean="0"/>
            </a:br>
            <a:r>
              <a:rPr lang="en-US" sz="1400" dirty="0" smtClean="0"/>
              <a:t>            &lt;meta-data /&gt;</a:t>
            </a:r>
            <a:br>
              <a:rPr lang="en-US" sz="1400" dirty="0" smtClean="0"/>
            </a:br>
            <a:r>
              <a:rPr lang="en-US" sz="1400" dirty="0" smtClean="0"/>
              <a:t>            &lt;path-permission /&gt;</a:t>
            </a:r>
            <a:br>
              <a:rPr lang="en-US" sz="1400" dirty="0" smtClean="0"/>
            </a:br>
            <a:r>
              <a:rPr lang="en-US" sz="1400" dirty="0" smtClean="0"/>
              <a:t>        &lt;/provider&gt;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</a:t>
            </a:r>
            <a:r>
              <a:rPr lang="en-US" sz="1400" b="1" dirty="0" smtClean="0"/>
              <a:t> &lt;/application&gt;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&lt;/manifest&gt;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Пассивная структура данных</a:t>
            </a:r>
          </a:p>
          <a:p>
            <a:pPr lvl="1"/>
            <a:r>
              <a:rPr lang="en-US" dirty="0" smtClean="0"/>
              <a:t>Component name</a:t>
            </a:r>
            <a:endParaRPr lang="ru-RU" dirty="0" smtClean="0"/>
          </a:p>
          <a:p>
            <a:pPr lvl="1"/>
            <a:r>
              <a:rPr lang="en-US" dirty="0" smtClean="0"/>
              <a:t>Action</a:t>
            </a:r>
            <a:endParaRPr lang="ru-RU" dirty="0" smtClean="0"/>
          </a:p>
          <a:p>
            <a:pPr lvl="1"/>
            <a:r>
              <a:rPr lang="en-US" dirty="0" smtClean="0"/>
              <a:t>Data</a:t>
            </a:r>
            <a:endParaRPr lang="ru-RU" dirty="0" smtClean="0"/>
          </a:p>
          <a:p>
            <a:pPr lvl="1"/>
            <a:r>
              <a:rPr lang="en-US" dirty="0" smtClean="0"/>
              <a:t>Category</a:t>
            </a:r>
            <a:endParaRPr lang="ru-RU" dirty="0" smtClean="0"/>
          </a:p>
          <a:p>
            <a:pPr lvl="1"/>
            <a:r>
              <a:rPr lang="en-US" dirty="0" smtClean="0"/>
              <a:t>Extras</a:t>
            </a:r>
            <a:endParaRPr lang="ru-RU" dirty="0" smtClean="0"/>
          </a:p>
          <a:p>
            <a:pPr lvl="1"/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Используются только 3 поля:</a:t>
            </a:r>
          </a:p>
          <a:p>
            <a:pPr lvl="1"/>
            <a:r>
              <a:rPr lang="en-US" b="0" i="0" dirty="0" smtClean="0">
                <a:solidFill>
                  <a:srgbClr val="222222"/>
                </a:solidFill>
                <a:latin typeface="Roboto"/>
              </a:rPr>
              <a:t>action</a:t>
            </a:r>
          </a:p>
          <a:p>
            <a:pPr lvl="1"/>
            <a:r>
              <a:rPr lang="en-US" b="0" i="0" dirty="0" smtClean="0">
                <a:solidFill>
                  <a:srgbClr val="222222"/>
                </a:solidFill>
                <a:latin typeface="Roboto"/>
              </a:rPr>
              <a:t>category</a:t>
            </a:r>
          </a:p>
          <a:p>
            <a:pPr lvl="1"/>
            <a:r>
              <a:rPr lang="en-US" b="0" i="0" dirty="0" smtClean="0">
                <a:solidFill>
                  <a:srgbClr val="222222"/>
                </a:solidFill>
                <a:latin typeface="Roboto"/>
              </a:rPr>
              <a:t>data </a:t>
            </a:r>
            <a:endParaRPr lang="ru-RU" b="0" i="0" dirty="0" smtClean="0">
              <a:solidFill>
                <a:srgbClr val="222222"/>
              </a:solidFill>
              <a:latin typeface="Robot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 предыдущих лекциях...</a:t>
            </a:r>
            <a:endParaRPr lang="en-US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Android SDK r21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2"/>
              </a:rPr>
              <a:t>http://developer.android.com/sdk/index.html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Eclipse IDE for Mobile Developers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3"/>
              </a:rPr>
              <a:t>http://eclipse.org/mobile/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ADT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Eclipse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4"/>
              </a:rPr>
              <a:t>https://dl-ssl.google.com/android/eclipse/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Java SE Development Kit 7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5"/>
              </a:rPr>
              <a:t>http://www.oracle.com/technetwork/java/javase/downloads/jdk7-downloads-1880260.html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079CF-892A-47D8-AA9E-67E7D458FD7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Android: Widgets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727546" y="1484784"/>
            <a:ext cx="7732886" cy="317646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xml version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"1.0"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encoding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xmlns:android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"http://schemas.android.com/apk/res/android"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fill_parent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fill_parent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"vertical"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"@+id/text"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"Hello, I am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&lt;Button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"@+id/button"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"Hello, I am a Button"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727546" y="1484784"/>
            <a:ext cx="7732886" cy="317646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xml version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"1.0"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encoding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xmlns:android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"http://schemas.android.com/apk/res/android"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fill_parent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fill_parent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"vertical"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"@+id/text"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"Hello, I am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&lt;Button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"@+id/button"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"Hello, I am a Button"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0353" name="Rectangle 1"/>
          <p:cNvSpPr>
            <a:spLocks noChangeArrowheads="1"/>
          </p:cNvSpPr>
          <p:nvPr/>
        </p:nvSpPr>
        <p:spPr bwMode="auto">
          <a:xfrm>
            <a:off x="755576" y="5373216"/>
            <a:ext cx="5249835" cy="251971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3327" rIns="0" bIns="3332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myButton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findViewById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my_button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6498" name="Picture 2" descr="http://developer.android.com/images/ui/listview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317" y="1990165"/>
            <a:ext cx="5079365" cy="3746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251520" y="1052736"/>
            <a:ext cx="7410683" cy="265262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3327" rIns="0" bIns="3332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xml version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"1.0"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encoding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GridView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xmlns:android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"http://schemas.android.com/apk/res/android"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gridview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fill_parent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fill_parent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android:columnWidth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"90dp"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android:numColumns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auto_fit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android:verticalSpacing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"10dp"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android:horizontalSpacing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"10dp"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android:stretchMode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columnWidth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android:gravity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"center"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523" name="Picture 3" descr="http://developer.android.com/images/ui/grid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844824"/>
            <a:ext cx="2376264" cy="1752495"/>
          </a:xfrm>
          <a:prstGeom prst="rect">
            <a:avLst/>
          </a:prstGeom>
          <a:noFill/>
        </p:spPr>
      </p:pic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323528" y="4005064"/>
            <a:ext cx="8181727" cy="154463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3327" rIns="0" bIns="33327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GridView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gridview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GridView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gridview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gridview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setAdapter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ImageAdapter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gridview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setOnItemClickListener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OnItemClickListener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onItemClick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AdapterView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&lt;?&gt;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parent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position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err="1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GridView</a:t>
            </a:r>
            <a:r>
              <a:rPr lang="en-US" sz="12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position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 предыдущих лекциях...</a:t>
            </a:r>
            <a:endParaRPr lang="en-US" smtClean="0"/>
          </a:p>
        </p:txBody>
      </p:sp>
      <p:pic>
        <p:nvPicPr>
          <p:cNvPr id="6147" name="Content Placeholder 3" descr="Android-architec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0813" y="1600200"/>
            <a:ext cx="6302375" cy="4525963"/>
          </a:xfrm>
        </p:spPr>
      </p:pic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See </a:t>
            </a:r>
            <a:r>
              <a:rPr lang="en-US">
                <a:latin typeface="Calibri" pitchFamily="34" charset="0"/>
                <a:hlinkClick r:id="rId3"/>
              </a:rPr>
              <a:t>http://www.android-app-market.com/android-architecture.html</a:t>
            </a:r>
            <a:r>
              <a:rPr lang="en-US">
                <a:latin typeface="Calibri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D701D-A522-4E2B-821C-D456ACC4FC6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Activities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Content Providers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Broadcast Receivers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As a developer we need only to call and extend these already defined classes to use in our application.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E6561-B25B-4EE5-8321-21B433A4ADC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E312-42FB-47F8-9D31-4910527C741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pic>
        <p:nvPicPr>
          <p:cNvPr id="8198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357563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200" name="Content Placeholder 6" descr="basic-lifecycle-savesta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476250"/>
            <a:ext cx="46561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Все ресурсы хранятся в каталоге </a:t>
            </a:r>
            <a:r>
              <a:rPr lang="en-US" smtClean="0"/>
              <a:t>“res”</a:t>
            </a:r>
          </a:p>
          <a:p>
            <a:pPr eaLnBrk="1" hangingPunct="1"/>
            <a:r>
              <a:rPr lang="ru-RU" smtClean="0"/>
              <a:t>Тип ресурса определяется </a:t>
            </a:r>
            <a:r>
              <a:rPr lang="ru-RU" b="1" smtClean="0"/>
              <a:t>именем подкаталога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6756-0FF5-49B8-9EA3-9DA27960E5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9223" name="Picture 6" descr="resources_sam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3573463"/>
            <a:ext cx="24193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/animator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/*</a:t>
            </a:r>
          </a:p>
          <a:p>
            <a:pPr eaLnBrk="1" hangingPunct="1">
              <a:defRPr/>
            </a:pPr>
            <a:r>
              <a:rPr lang="ru-RU" dirty="0" smtClean="0"/>
              <a:t>./</a:t>
            </a:r>
            <a:r>
              <a:rPr lang="en-US" dirty="0" err="1" smtClean="0"/>
              <a:t>anim</a:t>
            </a:r>
            <a:r>
              <a:rPr lang="ru-RU" dirty="0" smtClean="0"/>
              <a:t>/*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./xml/*</a:t>
            </a:r>
          </a:p>
          <a:p>
            <a:pPr eaLnBrk="1" hangingPunct="1">
              <a:defRPr/>
            </a:pPr>
            <a:r>
              <a:rPr lang="en-US" dirty="0" smtClean="0"/>
              <a:t>./</a:t>
            </a:r>
            <a:r>
              <a:rPr lang="en-US" dirty="0" err="1" smtClean="0"/>
              <a:t>drawable</a:t>
            </a:r>
            <a:r>
              <a:rPr lang="en-US" dirty="0" smtClean="0"/>
              <a:t>/*</a:t>
            </a:r>
          </a:p>
          <a:p>
            <a:pPr lvl="1" eaLnBrk="1" hangingPunct="1">
              <a:defRPr/>
            </a:pPr>
            <a:r>
              <a:rPr lang="en-US" dirty="0" smtClean="0"/>
              <a:t>Bitmap files (</a:t>
            </a:r>
            <a:r>
              <a:rPr lang="en-US" dirty="0" err="1" smtClean="0"/>
              <a:t>png</a:t>
            </a:r>
            <a:r>
              <a:rPr lang="en-US" dirty="0" smtClean="0"/>
              <a:t>, 9.png, jpg, gif)</a:t>
            </a:r>
          </a:p>
          <a:p>
            <a:pPr lvl="1" eaLnBrk="1" hangingPunct="1">
              <a:defRPr/>
            </a:pPr>
            <a:r>
              <a:rPr lang="en-US" dirty="0" smtClean="0"/>
              <a:t>State lists</a:t>
            </a:r>
          </a:p>
          <a:p>
            <a:pPr lvl="1" eaLnBrk="1" hangingPunct="1">
              <a:defRPr/>
            </a:pPr>
            <a:r>
              <a:rPr lang="en-US" dirty="0" smtClean="0"/>
              <a:t>Shapes</a:t>
            </a:r>
          </a:p>
          <a:p>
            <a:pPr lvl="1" eaLnBrk="1" hangingPunct="1">
              <a:defRPr/>
            </a:pPr>
            <a:r>
              <a:rPr lang="en-US" dirty="0" smtClean="0"/>
              <a:t>Other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7B5F-CD2A-4DC9-AA8C-2CE5526ACD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/>
              <a:t>./layout/*</a:t>
            </a:r>
          </a:p>
          <a:p>
            <a:pPr eaLnBrk="1" hangingPunct="1">
              <a:defRPr/>
            </a:pPr>
            <a:r>
              <a:rPr lang="en-US" smtClean="0"/>
              <a:t>./menu/*</a:t>
            </a:r>
          </a:p>
          <a:p>
            <a:pPr eaLnBrk="1" hangingPunct="1">
              <a:defRPr/>
            </a:pPr>
            <a:r>
              <a:rPr lang="en-US" smtClean="0"/>
              <a:t>./raw/*</a:t>
            </a:r>
          </a:p>
          <a:p>
            <a:pPr eaLnBrk="1" hangingPunct="1">
              <a:defRPr/>
            </a:pPr>
            <a:r>
              <a:rPr lang="en-US" smtClean="0"/>
              <a:t>./values/*</a:t>
            </a:r>
          </a:p>
          <a:p>
            <a:pPr lvl="1" eaLnBrk="1" hangingPunct="1">
              <a:defRPr/>
            </a:pPr>
            <a:r>
              <a:rPr lang="en-US" smtClean="0"/>
              <a:t>arrays.xml</a:t>
            </a:r>
          </a:p>
          <a:p>
            <a:pPr lvl="1" eaLnBrk="1" hangingPunct="1">
              <a:defRPr/>
            </a:pPr>
            <a:r>
              <a:rPr lang="en-US" smtClean="0"/>
              <a:t>colors.xml</a:t>
            </a:r>
          </a:p>
          <a:p>
            <a:pPr lvl="1" eaLnBrk="1" hangingPunct="1">
              <a:defRPr/>
            </a:pPr>
            <a:r>
              <a:rPr lang="en-US" smtClean="0"/>
              <a:t>dimens.xml</a:t>
            </a:r>
          </a:p>
          <a:p>
            <a:pPr lvl="1" eaLnBrk="1" hangingPunct="1">
              <a:defRPr/>
            </a:pPr>
            <a:r>
              <a:rPr lang="en-US" smtClean="0"/>
              <a:t>strings.xml</a:t>
            </a:r>
          </a:p>
          <a:p>
            <a:pPr lvl="1" eaLnBrk="1" hangingPunct="1">
              <a:defRPr/>
            </a:pPr>
            <a:r>
              <a:rPr lang="en-US" smtClean="0"/>
              <a:t>styles.xml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E66C-B800-4E52-8727-AD67E18A585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&lt;</a:t>
            </a:r>
            <a:r>
              <a:rPr lang="en-US" i="1" dirty="0" err="1" smtClean="0"/>
              <a:t>resources_name</a:t>
            </a:r>
            <a:r>
              <a:rPr lang="en-US" i="1" dirty="0" smtClean="0"/>
              <a:t>&gt;</a:t>
            </a:r>
            <a:r>
              <a:rPr lang="en-US" dirty="0" smtClean="0"/>
              <a:t>-</a:t>
            </a:r>
            <a:r>
              <a:rPr lang="en-US" i="1" dirty="0" smtClean="0"/>
              <a:t>&lt;</a:t>
            </a:r>
            <a:r>
              <a:rPr lang="en-US" i="1" dirty="0" err="1" smtClean="0">
                <a:solidFill>
                  <a:srgbClr val="00B050"/>
                </a:solidFill>
              </a:rPr>
              <a:t>config_qualifier</a:t>
            </a:r>
            <a:r>
              <a:rPr lang="en-US" i="1" dirty="0" smtClean="0"/>
              <a:t>&gt;</a:t>
            </a:r>
            <a:endParaRPr lang="ru-RU" i="1" dirty="0" smtClean="0"/>
          </a:p>
          <a:p>
            <a:pPr lvl="1"/>
            <a:r>
              <a:rPr lang="en-US" i="1" dirty="0" err="1" smtClean="0"/>
              <a:t>resources_name</a:t>
            </a:r>
            <a:r>
              <a:rPr lang="ru-RU" i="1" dirty="0" smtClean="0"/>
              <a:t> </a:t>
            </a:r>
            <a:r>
              <a:rPr lang="en-US" i="1" dirty="0" smtClean="0"/>
              <a:t>:= </a:t>
            </a:r>
            <a:r>
              <a:rPr lang="en-US" i="1" dirty="0" err="1" smtClean="0"/>
              <a:t>anim</a:t>
            </a:r>
            <a:r>
              <a:rPr lang="en-US" i="1" dirty="0" smtClean="0"/>
              <a:t>, </a:t>
            </a:r>
            <a:r>
              <a:rPr lang="en-US" i="1" dirty="0" err="1" smtClean="0"/>
              <a:t>drawable</a:t>
            </a:r>
            <a:r>
              <a:rPr lang="en-US" i="1" dirty="0" smtClean="0"/>
              <a:t>, layout, menu, raw, value, xml</a:t>
            </a:r>
          </a:p>
          <a:p>
            <a:pPr lvl="1"/>
            <a:r>
              <a:rPr lang="en-US" i="1" dirty="0" err="1" smtClean="0">
                <a:solidFill>
                  <a:srgbClr val="00B050"/>
                </a:solidFill>
              </a:rPr>
              <a:t>config_qualifier</a:t>
            </a:r>
            <a:r>
              <a:rPr lang="en-US" i="1" dirty="0" smtClean="0"/>
              <a:t> := </a:t>
            </a:r>
            <a:r>
              <a:rPr lang="en-US" i="1" dirty="0" smtClean="0">
                <a:solidFill>
                  <a:srgbClr val="00B050"/>
                </a:solidFill>
              </a:rPr>
              <a:t>qualifier1</a:t>
            </a:r>
            <a:r>
              <a:rPr lang="en-US" i="1" dirty="0" smtClean="0"/>
              <a:t>[-</a:t>
            </a:r>
            <a:r>
              <a:rPr lang="en-US" i="1" dirty="0" smtClean="0">
                <a:solidFill>
                  <a:srgbClr val="00B050"/>
                </a:solidFill>
              </a:rPr>
              <a:t>qualifier2</a:t>
            </a:r>
            <a:r>
              <a:rPr lang="en-US" i="1" dirty="0" smtClean="0"/>
              <a:t>[…]]</a:t>
            </a:r>
          </a:p>
          <a:p>
            <a:pPr lvl="1"/>
            <a:endParaRPr lang="en-US" i="1" dirty="0" smtClean="0"/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err="1" smtClean="0"/>
              <a:t>drawable-ldpi</a:t>
            </a:r>
            <a:endParaRPr lang="ru-RU" dirty="0" smtClean="0"/>
          </a:p>
          <a:p>
            <a:pPr lvl="1"/>
            <a:r>
              <a:rPr lang="en-US" dirty="0" smtClean="0"/>
              <a:t>drawable-en-notouch-12key</a:t>
            </a:r>
            <a:endParaRPr lang="ru-RU" dirty="0" smtClean="0"/>
          </a:p>
          <a:p>
            <a:pPr lvl="1"/>
            <a:r>
              <a:rPr lang="en-US" smtClean="0"/>
              <a:t>values-land-mdpi-v11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20.03.2013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5BFD0-836C-469E-B62C-E4D1F087ED2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7847</TotalTime>
  <Words>520</Words>
  <Application>Microsoft Office PowerPoint</Application>
  <PresentationFormat>On-screen Show (4:3)</PresentationFormat>
  <Paragraphs>175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1_Office Theme</vt:lpstr>
      <vt:lpstr>Технологии Java</vt:lpstr>
      <vt:lpstr>В предыдущих лекциях...</vt:lpstr>
      <vt:lpstr>В предыдущих лекциях...</vt:lpstr>
      <vt:lpstr>В предыдущих лекциях...</vt:lpstr>
      <vt:lpstr>Slide 5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Slide 13</vt:lpstr>
      <vt:lpstr>В предыдущих лекциях...</vt:lpstr>
      <vt:lpstr>Slide 15</vt:lpstr>
      <vt:lpstr>В предыдущих лекциях...</vt:lpstr>
      <vt:lpstr>В предыдущих лекциях...</vt:lpstr>
      <vt:lpstr>В предыдущих лекциях...</vt:lpstr>
      <vt:lpstr>Slide 19</vt:lpstr>
      <vt:lpstr>Slide 20</vt:lpstr>
      <vt:lpstr>Android: Widgets</vt:lpstr>
      <vt:lpstr>Layouts</vt:lpstr>
      <vt:lpstr>Layouts (1)</vt:lpstr>
      <vt:lpstr>ListView</vt:lpstr>
      <vt:lpstr>GridView</vt:lpstr>
    </vt:vector>
  </TitlesOfParts>
  <Company>Motorola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qnf863</cp:lastModifiedBy>
  <cp:revision>343</cp:revision>
  <dcterms:created xsi:type="dcterms:W3CDTF">2013-02-16T18:16:47Z</dcterms:created>
  <dcterms:modified xsi:type="dcterms:W3CDTF">2015-03-03T20:52:07Z</dcterms:modified>
</cp:coreProperties>
</file>