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66"/>
  </p:notesMasterIdLst>
  <p:sldIdLst>
    <p:sldId id="257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258" r:id="rId30"/>
    <p:sldId id="338" r:id="rId31"/>
    <p:sldId id="259" r:id="rId32"/>
    <p:sldId id="263" r:id="rId33"/>
    <p:sldId id="339" r:id="rId34"/>
    <p:sldId id="260" r:id="rId35"/>
    <p:sldId id="261" r:id="rId36"/>
    <p:sldId id="265" r:id="rId37"/>
    <p:sldId id="266" r:id="rId38"/>
    <p:sldId id="344" r:id="rId39"/>
    <p:sldId id="345" r:id="rId40"/>
    <p:sldId id="340" r:id="rId41"/>
    <p:sldId id="341" r:id="rId42"/>
    <p:sldId id="342" r:id="rId43"/>
    <p:sldId id="264" r:id="rId44"/>
    <p:sldId id="270" r:id="rId45"/>
    <p:sldId id="271" r:id="rId46"/>
    <p:sldId id="272" r:id="rId47"/>
    <p:sldId id="273" r:id="rId48"/>
    <p:sldId id="274" r:id="rId49"/>
    <p:sldId id="346" r:id="rId50"/>
    <p:sldId id="313" r:id="rId51"/>
    <p:sldId id="347" r:id="rId52"/>
    <p:sldId id="348" r:id="rId53"/>
    <p:sldId id="349" r:id="rId54"/>
    <p:sldId id="350" r:id="rId55"/>
    <p:sldId id="275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3" d="100"/>
          <a:sy n="63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guide/practices/responsiveness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data-element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android/net/Uri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mponentName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net/Uri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java/lang/CharSequence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pm/PackageManager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BroadcastReceiver.html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xt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R.styleable.html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receiver-element.html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intent-filter-element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BroadcastReceiver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content/IntentFilter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support/v4/content/LocalBroadcastManager.html" TargetMode="External"/><Relationship Id="rId2" Type="http://schemas.openxmlformats.org/officeDocument/2006/relationships/hyperlink" Target="http://developer.android.com/reference/android/R.style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Технологии </a:t>
            </a:r>
            <a:r>
              <a:rPr lang="en-US" smtClean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Android</a:t>
            </a:r>
            <a:r>
              <a:rPr lang="en-US" smtClean="0"/>
              <a:t>: Intents &amp; </a:t>
            </a:r>
            <a:r>
              <a:rPr lang="ru-RU" smtClean="0"/>
              <a:t>Альтернативные </a:t>
            </a:r>
            <a:r>
              <a:rPr lang="ru-RU" dirty="0" smtClean="0"/>
              <a:t>ресурсы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&lt;</a:t>
            </a:r>
            <a:r>
              <a:rPr lang="en-US" i="1" dirty="0" err="1" smtClean="0"/>
              <a:t>resources_name</a:t>
            </a:r>
            <a:r>
              <a:rPr lang="en-US" i="1" dirty="0" smtClean="0"/>
              <a:t>&gt;</a:t>
            </a:r>
            <a:r>
              <a:rPr lang="en-US" dirty="0" smtClean="0"/>
              <a:t>-</a:t>
            </a:r>
            <a:r>
              <a:rPr lang="en-US" i="1" dirty="0" smtClean="0"/>
              <a:t>&lt;</a:t>
            </a:r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lvl="1"/>
            <a:r>
              <a:rPr lang="en-US" i="1" dirty="0" err="1" smtClean="0"/>
              <a:t>resources_name</a:t>
            </a:r>
            <a:r>
              <a:rPr lang="ru-RU" i="1" dirty="0" smtClean="0"/>
              <a:t> </a:t>
            </a:r>
            <a:r>
              <a:rPr lang="en-US" i="1" dirty="0" smtClean="0"/>
              <a:t>:= </a:t>
            </a:r>
            <a:r>
              <a:rPr lang="en-US" i="1" dirty="0" err="1" smtClean="0"/>
              <a:t>anim</a:t>
            </a:r>
            <a:r>
              <a:rPr lang="en-US" i="1" dirty="0" smtClean="0"/>
              <a:t>, </a:t>
            </a:r>
            <a:r>
              <a:rPr lang="en-US" i="1" dirty="0" err="1" smtClean="0"/>
              <a:t>drawable</a:t>
            </a:r>
            <a:r>
              <a:rPr lang="en-US" i="1" dirty="0" smtClean="0"/>
              <a:t>, layout, menu, raw, value, xml</a:t>
            </a:r>
          </a:p>
          <a:p>
            <a:pPr lvl="1"/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 := </a:t>
            </a:r>
            <a:r>
              <a:rPr lang="en-US" i="1" dirty="0" smtClean="0">
                <a:solidFill>
                  <a:srgbClr val="00B050"/>
                </a:solidFill>
              </a:rPr>
              <a:t>qualifier1</a:t>
            </a:r>
            <a:r>
              <a:rPr lang="en-US" i="1" dirty="0" smtClean="0"/>
              <a:t>[-</a:t>
            </a:r>
            <a:r>
              <a:rPr lang="en-US" i="1" dirty="0" smtClean="0">
                <a:solidFill>
                  <a:srgbClr val="00B050"/>
                </a:solidFill>
              </a:rPr>
              <a:t>qualifier2</a:t>
            </a:r>
            <a:r>
              <a:rPr lang="en-US" i="1" dirty="0" smtClean="0"/>
              <a:t>[…]]</a:t>
            </a:r>
          </a:p>
          <a:p>
            <a:pPr lvl="1"/>
            <a:endParaRPr lang="en-US" i="1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drawable-ldpi</a:t>
            </a:r>
            <a:endParaRPr lang="ru-RU" dirty="0" smtClean="0"/>
          </a:p>
          <a:p>
            <a:pPr lvl="1"/>
            <a:r>
              <a:rPr lang="en-US" dirty="0" smtClean="0"/>
              <a:t>drawable-en-notouch-12key</a:t>
            </a:r>
            <a:endParaRPr lang="ru-RU" dirty="0" smtClean="0"/>
          </a:p>
          <a:p>
            <a:pPr lvl="1"/>
            <a:r>
              <a:rPr lang="en-US" dirty="0" smtClean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http://developer.android.com/guide/topics/resources/providing-resources.html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</a:t>
            </a:r>
            <a:r>
              <a:rPr lang="en-US" sz="1100" dirty="0" smtClean="0"/>
              <a:t>&lt;?xml version="1.0" encoding="utf-8"?&gt;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&lt;manifest&gt;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&lt;uses-permission /&gt;</a:t>
            </a:r>
            <a:br>
              <a:rPr lang="en-US" sz="1100" dirty="0" smtClean="0"/>
            </a:br>
            <a:r>
              <a:rPr lang="en-US" sz="1100" dirty="0" smtClean="0"/>
              <a:t>    &lt;permission /&gt;</a:t>
            </a:r>
            <a:br>
              <a:rPr lang="en-US" sz="1100" dirty="0" smtClean="0"/>
            </a:br>
            <a:r>
              <a:rPr lang="en-US" sz="1100" dirty="0" smtClean="0"/>
              <a:t>    &lt;permission-tree /&gt;</a:t>
            </a:r>
            <a:br>
              <a:rPr lang="en-US" sz="1100" dirty="0" smtClean="0"/>
            </a:br>
            <a:r>
              <a:rPr lang="en-US" sz="1100" dirty="0" smtClean="0"/>
              <a:t>    &lt;permission-group /&gt;</a:t>
            </a:r>
            <a:br>
              <a:rPr lang="en-US" sz="1100" dirty="0" smtClean="0"/>
            </a:br>
            <a:r>
              <a:rPr lang="en-US" sz="1100" dirty="0" smtClean="0"/>
              <a:t>    &lt;instrumentation /&gt;</a:t>
            </a:r>
            <a:br>
              <a:rPr lang="en-US" sz="1100" dirty="0" smtClean="0"/>
            </a:br>
            <a:r>
              <a:rPr lang="en-US" sz="1100" dirty="0" smtClean="0"/>
              <a:t>    &lt;uses-</a:t>
            </a:r>
            <a:r>
              <a:rPr lang="en-US" sz="1100" dirty="0" err="1" smtClean="0"/>
              <a:t>sdk</a:t>
            </a:r>
            <a:r>
              <a:rPr lang="en-US" sz="1100" dirty="0" smtClean="0"/>
              <a:t> /&gt;</a:t>
            </a:r>
            <a:br>
              <a:rPr lang="en-US" sz="1100" dirty="0" smtClean="0"/>
            </a:br>
            <a:r>
              <a:rPr lang="en-US" sz="1100" dirty="0" smtClean="0"/>
              <a:t>    &lt;uses-configuration /&gt;  </a:t>
            </a:r>
            <a:br>
              <a:rPr lang="en-US" sz="1100" dirty="0" smtClean="0"/>
            </a:br>
            <a:r>
              <a:rPr lang="en-US" sz="1100" dirty="0" smtClean="0"/>
              <a:t>    &lt;uses-feature /&gt;  </a:t>
            </a:r>
            <a:br>
              <a:rPr lang="en-US" sz="1100" dirty="0" smtClean="0"/>
            </a:br>
            <a:r>
              <a:rPr lang="en-US" sz="1100" dirty="0" smtClean="0"/>
              <a:t>    &lt;supports-screens /&gt;  </a:t>
            </a:r>
            <a:br>
              <a:rPr lang="en-US" sz="1100" dirty="0" smtClean="0"/>
            </a:br>
            <a:r>
              <a:rPr lang="en-US" sz="1100" dirty="0" smtClean="0"/>
              <a:t>    &lt;compatible-screens /&gt;  </a:t>
            </a:r>
            <a:br>
              <a:rPr lang="en-US" sz="1100" dirty="0" smtClean="0"/>
            </a:br>
            <a:r>
              <a:rPr lang="en-US" sz="1100" dirty="0" smtClean="0"/>
              <a:t>    &lt;supports-</a:t>
            </a:r>
            <a:r>
              <a:rPr lang="en-US" sz="1100" dirty="0" err="1" smtClean="0"/>
              <a:t>gl</a:t>
            </a:r>
            <a:r>
              <a:rPr lang="en-US" sz="1100" dirty="0" smtClean="0"/>
              <a:t>-texture /&gt;  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&lt;activity&gt;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</a:t>
            </a:r>
            <a:br>
              <a:rPr lang="en-US" sz="1100" dirty="0" smtClean="0"/>
            </a:br>
            <a:r>
              <a:rPr lang="en-US" sz="1100" dirty="0" smtClean="0"/>
              <a:t>                &lt;action /&gt;</a:t>
            </a:r>
            <a:br>
              <a:rPr lang="en-US" sz="1100" dirty="0" smtClean="0"/>
            </a:br>
            <a:r>
              <a:rPr lang="en-US" sz="1100" dirty="0" smtClean="0"/>
              <a:t>                &lt;category /&gt;</a:t>
            </a:r>
            <a:br>
              <a:rPr lang="en-US" sz="1100" dirty="0" smtClean="0"/>
            </a:br>
            <a:r>
              <a:rPr lang="en-US" sz="1100" dirty="0" smtClean="0"/>
              <a:t>                &lt;data /&gt;</a:t>
            </a:r>
            <a:br>
              <a:rPr lang="en-US" sz="1100" dirty="0" smtClean="0"/>
            </a:br>
            <a:r>
              <a:rPr lang="en-US" sz="1100" dirty="0" smtClean="0"/>
              <a:t>           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</a:t>
            </a:r>
            <a:endParaRPr lang="en-US" sz="11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  </a:t>
            </a:r>
            <a:r>
              <a:rPr lang="en-US" sz="1100" dirty="0" smtClean="0"/>
              <a:t>     &lt;activity-alias&gt;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&lt;/activity-alias&gt;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&lt;service&gt;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&lt;meta-data/&gt;</a:t>
            </a:r>
            <a:br>
              <a:rPr lang="en-US" sz="1100" dirty="0" smtClean="0"/>
            </a:br>
            <a:r>
              <a:rPr lang="en-US" sz="1100" dirty="0" smtClean="0"/>
              <a:t>        &lt;/service&gt;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&lt;receiver&gt;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&lt;/receiver&gt;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&lt;provider&gt;</a:t>
            </a:r>
            <a:br>
              <a:rPr lang="en-US" sz="1100" dirty="0" smtClean="0"/>
            </a:br>
            <a:r>
              <a:rPr lang="en-US" sz="1100" dirty="0" smtClean="0"/>
              <a:t>            &lt;grant-</a:t>
            </a:r>
            <a:r>
              <a:rPr lang="en-US" sz="1100" dirty="0" err="1" smtClean="0"/>
              <a:t>uri</a:t>
            </a:r>
            <a:r>
              <a:rPr lang="en-US" sz="1100" dirty="0" smtClean="0"/>
              <a:t>-permission /&gt;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    &lt;path-permission /&gt;</a:t>
            </a:r>
            <a:br>
              <a:rPr lang="en-US" sz="1100" dirty="0" smtClean="0"/>
            </a:br>
            <a:r>
              <a:rPr lang="en-US" sz="1100" dirty="0" smtClean="0"/>
              <a:t>        &lt;/provider&gt;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&lt;uses-library 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&lt;/application&gt;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Foreground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Visible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Empty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block the UI thread</a:t>
            </a:r>
            <a:endParaRPr lang="ru-RU" dirty="0" smtClean="0"/>
          </a:p>
          <a:p>
            <a:pPr marL="914400" lvl="1" indent="-514350"/>
            <a:r>
              <a:rPr lang="en-US" dirty="0" smtClean="0"/>
              <a:t>"</a:t>
            </a:r>
            <a:r>
              <a:rPr lang="en-US" dirty="0" smtClean="0">
                <a:hlinkClick r:id="rId2"/>
              </a:rPr>
              <a:t>application not responding</a:t>
            </a:r>
            <a:r>
              <a:rPr lang="en-US" dirty="0" smtClean="0"/>
              <a:t>" (ANR) dialog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access the Android UI toolkit from outside the UI 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2" descr="http://developer.android.com/images/anr.png"/>
          <p:cNvPicPr>
            <a:picLocks noChangeAspect="1" noChangeArrowheads="1"/>
          </p:cNvPicPr>
          <p:nvPr/>
        </p:nvPicPr>
        <p:blipFill>
          <a:blip r:embed="rId3" cstate="print"/>
          <a:srcRect l="11587" t="7294" r="11679" b="8820"/>
          <a:stretch>
            <a:fillRect/>
          </a:stretch>
        </p:blipFill>
        <p:spPr bwMode="auto">
          <a:xfrm>
            <a:off x="35496" y="4077072"/>
            <a:ext cx="3096344" cy="1656184"/>
          </a:xfrm>
          <a:prstGeom prst="rect">
            <a:avLst/>
          </a:prstGeom>
          <a:noFill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067620"/>
            <a:ext cx="5832648" cy="16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Activity.runOnUiThread</a:t>
            </a:r>
            <a:r>
              <a:rPr lang="en-US" dirty="0" smtClean="0"/>
              <a:t>(</a:t>
            </a:r>
            <a:r>
              <a:rPr lang="en-US" dirty="0" err="1" smtClean="0"/>
              <a:t>Runnable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View.post(</a:t>
            </a:r>
            <a:r>
              <a:rPr lang="en-US" dirty="0" err="1" smtClean="0"/>
              <a:t>Runnable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View.postDelayed</a:t>
            </a:r>
            <a:r>
              <a:rPr lang="en-US" dirty="0" smtClean="0"/>
              <a:t>(</a:t>
            </a:r>
            <a:r>
              <a:rPr lang="en-US" dirty="0" err="1" smtClean="0"/>
              <a:t>Runnable</a:t>
            </a:r>
            <a:r>
              <a:rPr lang="en-US" dirty="0" smtClean="0"/>
              <a:t>, long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AsyncTask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0F67-D807-4372-949B-AC9B28F6FA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508518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developer.android.com/guide/components/intents-filters.html</a:t>
            </a:r>
            <a:r>
              <a:rPr lang="ru-RU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ru-RU" dirty="0" smtClean="0"/>
              <a:t>основных элемента приложения: </a:t>
            </a:r>
            <a:r>
              <a:rPr lang="en-US" dirty="0" smtClean="0"/>
              <a:t>activities, services </a:t>
            </a:r>
            <a:r>
              <a:rPr lang="ru-RU" dirty="0" smtClean="0"/>
              <a:t>и </a:t>
            </a:r>
            <a:r>
              <a:rPr lang="en-US" dirty="0" smtClean="0"/>
              <a:t>broadcast receivers – </a:t>
            </a:r>
            <a:r>
              <a:rPr lang="ru-RU" dirty="0" smtClean="0"/>
              <a:t>активируются сообщениями, называемыми </a:t>
            </a:r>
            <a:r>
              <a:rPr lang="en-US" dirty="0" smtClean="0"/>
              <a:t>intent</a:t>
            </a:r>
            <a:endParaRPr lang="ru-RU" dirty="0" smtClean="0"/>
          </a:p>
          <a:p>
            <a:pPr lvl="1"/>
            <a:r>
              <a:rPr lang="en-US" dirty="0" err="1" smtClean="0"/>
              <a:t>Context.startActivity</a:t>
            </a:r>
            <a:r>
              <a:rPr lang="en-US" dirty="0" smtClean="0"/>
              <a:t>() </a:t>
            </a:r>
            <a:endParaRPr lang="ru-RU" dirty="0" smtClean="0"/>
          </a:p>
          <a:p>
            <a:pPr lvl="1"/>
            <a:r>
              <a:rPr lang="en-US" dirty="0" err="1" smtClean="0"/>
              <a:t>Context.startService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Context.sendBroadcast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Сообщение (приложению или ОС) :</a:t>
            </a:r>
          </a:p>
          <a:p>
            <a:pPr lvl="1"/>
            <a:r>
              <a:rPr lang="en-US" dirty="0" smtClean="0"/>
              <a:t>Component</a:t>
            </a:r>
            <a:endParaRPr lang="ru-RU" dirty="0" smtClean="0"/>
          </a:p>
          <a:p>
            <a:pPr lvl="1"/>
            <a:r>
              <a:rPr lang="en-US" dirty="0" smtClean="0"/>
              <a:t>Action</a:t>
            </a:r>
            <a:endParaRPr lang="ru-RU" dirty="0" smtClean="0"/>
          </a:p>
          <a:p>
            <a:pPr lvl="1"/>
            <a:r>
              <a:rPr lang="en-US" dirty="0" smtClean="0"/>
              <a:t>Data</a:t>
            </a:r>
            <a:endParaRPr lang="ru-RU" dirty="0" smtClean="0"/>
          </a:p>
          <a:p>
            <a:pPr lvl="1"/>
            <a:r>
              <a:rPr lang="en-US" dirty="0" smtClean="0"/>
              <a:t>Category</a:t>
            </a:r>
            <a:endParaRPr lang="ru-RU" dirty="0" smtClean="0"/>
          </a:p>
          <a:p>
            <a:pPr lvl="1"/>
            <a:r>
              <a:rPr lang="en-US" dirty="0" smtClean="0"/>
              <a:t>Extras</a:t>
            </a:r>
            <a:endParaRPr lang="ru-RU" dirty="0" smtClean="0"/>
          </a:p>
          <a:p>
            <a:pPr lvl="1"/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Package + Class Name</a:t>
            </a:r>
          </a:p>
          <a:p>
            <a:endParaRPr lang="en-US" dirty="0" smtClean="0"/>
          </a:p>
          <a:p>
            <a:r>
              <a:rPr lang="en-US" dirty="0" smtClean="0"/>
              <a:t>Action</a:t>
            </a:r>
            <a:endParaRPr lang="ru-RU" dirty="0" smtClean="0"/>
          </a:p>
          <a:p>
            <a:r>
              <a:rPr lang="en-US" dirty="0" smtClean="0"/>
              <a:t>Data</a:t>
            </a:r>
            <a:endParaRPr lang="ru-RU" dirty="0" smtClean="0"/>
          </a:p>
          <a:p>
            <a:r>
              <a:rPr lang="en-US" dirty="0" smtClean="0"/>
              <a:t>Category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Extras</a:t>
            </a:r>
            <a:endParaRPr lang="ru-RU" dirty="0" smtClean="0"/>
          </a:p>
          <a:p>
            <a:r>
              <a:rPr lang="en-US" dirty="0" smtClean="0"/>
              <a:t>Flags</a:t>
            </a:r>
          </a:p>
          <a:p>
            <a:pPr marL="342900" lvl="1" indent="-342900">
              <a:buFont typeface="Arial" charset="0"/>
              <a:buChar char="•"/>
            </a:pPr>
            <a:endParaRPr lang="ru-RU" dirty="0" smtClean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Action</a:t>
            </a:r>
            <a:endParaRPr lang="ru-RU" dirty="0" smtClean="0"/>
          </a:p>
          <a:p>
            <a:r>
              <a:rPr lang="en-US" dirty="0" smtClean="0"/>
              <a:t>Data</a:t>
            </a:r>
            <a:endParaRPr lang="ru-RU" dirty="0" smtClean="0"/>
          </a:p>
          <a:p>
            <a:r>
              <a:rPr lang="en-US" dirty="0" smtClean="0"/>
              <a:t>Category</a:t>
            </a:r>
          </a:p>
          <a:p>
            <a:endParaRPr lang="en-US" dirty="0" smtClean="0"/>
          </a:p>
          <a:p>
            <a:r>
              <a:rPr lang="en-US" dirty="0" smtClean="0"/>
              <a:t>Extras</a:t>
            </a:r>
            <a:endParaRPr lang="ru-RU" dirty="0" smtClean="0"/>
          </a:p>
          <a:p>
            <a:r>
              <a:rPr lang="en-US" dirty="0" smtClean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Intent: Component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Имя компонента, который должен обработать интент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Имя приложения (</a:t>
            </a:r>
            <a:r>
              <a:rPr lang="en-US" dirty="0" smtClean="0"/>
              <a:t>package)</a:t>
            </a:r>
          </a:p>
          <a:p>
            <a:pPr lvl="1"/>
            <a:r>
              <a:rPr lang="ru-RU" dirty="0" smtClean="0"/>
              <a:t>Имя класса </a:t>
            </a:r>
            <a:r>
              <a:rPr lang="en-US" dirty="0" err="1" smtClean="0"/>
              <a:t>com.example.helloworld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SecondActivity</a:t>
            </a:r>
            <a:r>
              <a:rPr lang="ru-RU" dirty="0" smtClean="0"/>
              <a:t> (</a:t>
            </a:r>
            <a:r>
              <a:rPr lang="en-US" dirty="0" smtClean="0"/>
              <a:t>extends Activity)</a:t>
            </a:r>
          </a:p>
          <a:p>
            <a:r>
              <a:rPr lang="ru-RU" dirty="0" smtClean="0"/>
              <a:t>Если указан – будет запущен новый экземпляр указанного класса.</a:t>
            </a:r>
          </a:p>
          <a:p>
            <a:r>
              <a:rPr lang="ru-RU" dirty="0" smtClean="0"/>
              <a:t>Если не указан – </a:t>
            </a:r>
            <a:r>
              <a:rPr lang="en-US" dirty="0" smtClean="0"/>
              <a:t>Intent Resolution Process (implicit intent)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Extras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Дополнительная информация в виде «</a:t>
            </a:r>
            <a:r>
              <a:rPr lang="en-US" dirty="0" err="1" smtClean="0"/>
              <a:t>key:value</a:t>
            </a:r>
            <a:r>
              <a:rPr lang="ru-RU" dirty="0" smtClean="0"/>
              <a:t>»</a:t>
            </a:r>
            <a:r>
              <a:rPr lang="en-US" dirty="0" smtClean="0"/>
              <a:t> (Bundle).</a:t>
            </a:r>
          </a:p>
          <a:p>
            <a:r>
              <a:rPr lang="ru-RU" dirty="0" smtClean="0"/>
              <a:t>Примеры (</a:t>
            </a:r>
            <a:r>
              <a:rPr lang="en-US" dirty="0" smtClean="0"/>
              <a:t>Broadcast Receivers)</a:t>
            </a:r>
          </a:p>
          <a:p>
            <a:pPr lvl="1"/>
            <a:r>
              <a:rPr lang="en-US" dirty="0" smtClean="0"/>
              <a:t>ACTION_TIMEZONE_CHANGED</a:t>
            </a:r>
          </a:p>
          <a:p>
            <a:pPr lvl="2"/>
            <a:r>
              <a:rPr lang="en-US" dirty="0" smtClean="0"/>
              <a:t>“time-zone”:&lt;NEW_TIME_ZONE&gt;</a:t>
            </a:r>
          </a:p>
          <a:p>
            <a:pPr lvl="1"/>
            <a:r>
              <a:rPr lang="en-US" dirty="0" smtClean="0"/>
              <a:t>ACTION_HEADSET_PLUG </a:t>
            </a:r>
          </a:p>
          <a:p>
            <a:pPr lvl="2"/>
            <a:r>
              <a:rPr lang="en-US" dirty="0" smtClean="0"/>
              <a:t>“state”:&lt;plugged/unplugged&gt;</a:t>
            </a:r>
          </a:p>
          <a:p>
            <a:pPr lvl="2"/>
            <a:r>
              <a:rPr lang="en-US" dirty="0" smtClean="0"/>
              <a:t>"name“:&lt;</a:t>
            </a:r>
            <a:r>
              <a:rPr lang="en-US" dirty="0" err="1" smtClean="0"/>
              <a:t>headset_type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Flags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Указания операционной системе как запускать компонент</a:t>
            </a:r>
            <a:endParaRPr lang="en-US" dirty="0" smtClean="0"/>
          </a:p>
          <a:p>
            <a:pPr lvl="1"/>
            <a:r>
              <a:rPr lang="ru-RU" dirty="0" smtClean="0"/>
              <a:t>Если вас устраивает поведение компонента, флаги вам не нужны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&amp; Intents (1)</a:t>
            </a:r>
            <a:br>
              <a:rPr lang="en-US" dirty="0" smtClean="0"/>
            </a:b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void </a:t>
            </a:r>
            <a:r>
              <a:rPr lang="en-US" b="1" dirty="0" err="1" smtClean="0"/>
              <a:t>startActivity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intent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b="1" dirty="0" err="1" smtClean="0"/>
              <a:t>getIntent</a:t>
            </a:r>
            <a:r>
              <a:rPr lang="en-US" b="1" dirty="0" smtClean="0"/>
              <a:t> </a:t>
            </a:r>
            <a:r>
              <a:rPr lang="en-US" dirty="0" smtClean="0"/>
              <a:t>()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&amp; Intents (2)</a:t>
            </a:r>
            <a:br>
              <a:rPr lang="en-US" dirty="0" smtClean="0"/>
            </a:b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void </a:t>
            </a:r>
            <a:r>
              <a:rPr lang="en-US" b="1" dirty="0" err="1" smtClean="0"/>
              <a:t>startActivityForResult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intent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protected void </a:t>
            </a:r>
            <a:r>
              <a:rPr lang="en-US" b="1" dirty="0" err="1" smtClean="0"/>
              <a:t>onActivityResult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resultCode</a:t>
            </a:r>
            <a:r>
              <a:rPr lang="en-US" dirty="0" smtClean="0"/>
              <a:t>,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data)</a:t>
            </a:r>
          </a:p>
          <a:p>
            <a:r>
              <a:rPr lang="en-US" dirty="0" smtClean="0"/>
              <a:t>public void </a:t>
            </a:r>
            <a:r>
              <a:rPr lang="en-US" b="1" dirty="0" err="1" smtClean="0"/>
              <a:t>finishActivity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)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&amp; Intents (3)</a:t>
            </a:r>
            <a:br>
              <a:rPr lang="en-US" dirty="0" smtClean="0"/>
            </a:b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void </a:t>
            </a:r>
            <a:r>
              <a:rPr lang="en-US" b="1" dirty="0" smtClean="0"/>
              <a:t>finish </a:t>
            </a:r>
            <a:r>
              <a:rPr lang="en-US" dirty="0" smtClean="0"/>
              <a:t>()</a:t>
            </a:r>
            <a:endParaRPr lang="en-US" b="1" dirty="0" smtClean="0"/>
          </a:p>
          <a:p>
            <a:r>
              <a:rPr lang="en-US" dirty="0" smtClean="0"/>
              <a:t>public void </a:t>
            </a:r>
            <a:r>
              <a:rPr lang="en-US" b="1" dirty="0" err="1" smtClean="0"/>
              <a:t>finishActivity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public final void </a:t>
            </a:r>
            <a:r>
              <a:rPr lang="en-US" b="1" dirty="0" err="1" smtClean="0"/>
              <a:t>setResult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resultCode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public final void </a:t>
            </a:r>
            <a:r>
              <a:rPr lang="en-US" b="1" dirty="0" err="1" smtClean="0"/>
              <a:t>setResult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resultCode</a:t>
            </a:r>
            <a:r>
              <a:rPr lang="en-US" dirty="0" smtClean="0"/>
              <a:t>,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data)</a:t>
            </a:r>
            <a:endParaRPr lang="en-US" b="1" dirty="0" smtClean="0"/>
          </a:p>
          <a:p>
            <a:pPr lvl="1"/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RESULT_OK, RESULT_CANCELED</a:t>
            </a:r>
          </a:p>
          <a:p>
            <a:pPr lvl="1"/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RESULT_FIRST_USER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 Resolution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Intents</a:t>
            </a:r>
            <a:br>
              <a:rPr lang="en-US" dirty="0" smtClean="0"/>
            </a:br>
            <a:r>
              <a:rPr lang="ru-RU" dirty="0" smtClean="0"/>
              <a:t>Назначение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Имя компонента не</a:t>
            </a:r>
            <a:r>
              <a:rPr lang="en-US" smtClean="0"/>
              <a:t> </a:t>
            </a:r>
            <a:r>
              <a:rPr lang="ru-RU" smtClean="0"/>
              <a:t>известно</a:t>
            </a:r>
            <a:r>
              <a:rPr lang="ru-RU" dirty="0" smtClean="0"/>
              <a:t>, но известно намерение пользователя, например</a:t>
            </a:r>
          </a:p>
          <a:p>
            <a:pPr lvl="1"/>
            <a:r>
              <a:rPr lang="ru-RU" dirty="0" smtClean="0"/>
              <a:t>Открыть </a:t>
            </a:r>
            <a:r>
              <a:rPr lang="en-US" dirty="0" smtClean="0"/>
              <a:t>URL </a:t>
            </a:r>
            <a:r>
              <a:rPr lang="ru-RU" dirty="0" smtClean="0"/>
              <a:t>в браузере</a:t>
            </a:r>
          </a:p>
          <a:p>
            <a:pPr lvl="1"/>
            <a:r>
              <a:rPr lang="ru-RU" dirty="0" smtClean="0"/>
              <a:t>Отправить письмо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8" name="Picture 4" descr="http://tsicilian.files.wordpress.com/2012/11/choos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2339181"/>
            <a:ext cx="24384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Resolution: Implicit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только 3 поля:</a:t>
            </a:r>
          </a:p>
          <a:p>
            <a:pPr lvl="1"/>
            <a:r>
              <a:rPr lang="en-US" b="0" i="0" dirty="0" smtClean="0">
                <a:solidFill>
                  <a:srgbClr val="222222"/>
                </a:solidFill>
                <a:latin typeface="Roboto"/>
              </a:rPr>
              <a:t>action</a:t>
            </a:r>
          </a:p>
          <a:p>
            <a:pPr lvl="1"/>
            <a:r>
              <a:rPr lang="en-US" b="0" i="0" dirty="0" smtClean="0">
                <a:solidFill>
                  <a:srgbClr val="222222"/>
                </a:solidFill>
                <a:latin typeface="Roboto"/>
              </a:rPr>
              <a:t>category</a:t>
            </a:r>
          </a:p>
          <a:p>
            <a:pPr lvl="1"/>
            <a:r>
              <a:rPr lang="en-US" b="0" i="0" dirty="0" smtClean="0">
                <a:solidFill>
                  <a:srgbClr val="222222"/>
                </a:solidFill>
                <a:latin typeface="Roboto"/>
              </a:rPr>
              <a:t>data </a:t>
            </a:r>
            <a:endParaRPr lang="ru-RU" b="0" i="0" dirty="0" smtClean="0">
              <a:solidFill>
                <a:srgbClr val="222222"/>
              </a:solidFill>
              <a:latin typeface="Robot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Action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largely determines how the rest of the intent is structured — particularly the </a:t>
            </a:r>
            <a:r>
              <a:rPr lang="en-US" dirty="0" smtClean="0">
                <a:hlinkClick r:id="rId2"/>
              </a:rPr>
              <a:t>data</a:t>
            </a:r>
            <a:r>
              <a:rPr lang="en-US" dirty="0" smtClean="0"/>
              <a:t> and </a:t>
            </a:r>
            <a:r>
              <a:rPr lang="en-US" dirty="0" smtClean="0">
                <a:hlinkClick r:id="rId2"/>
              </a:rPr>
              <a:t>extras</a:t>
            </a:r>
            <a:r>
              <a:rPr lang="en-US" dirty="0" smtClean="0"/>
              <a:t> fields — much as a method name determines a set of arguments and a return value.</a:t>
            </a:r>
          </a:p>
          <a:p>
            <a:r>
              <a:rPr lang="en-US" dirty="0" smtClean="0"/>
              <a:t>Instead of defining an action in isolation, define an entire protocol for the Intent objects your components can handle.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Action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Философия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ru-RU" dirty="0" smtClean="0"/>
              <a:t>во многом определяет остальную структуру </a:t>
            </a:r>
            <a:r>
              <a:rPr lang="en-US" dirty="0" smtClean="0"/>
              <a:t>Intent, </a:t>
            </a:r>
            <a:r>
              <a:rPr lang="ru-RU" dirty="0" smtClean="0"/>
              <a:t>в частности содержимое полей </a:t>
            </a:r>
            <a:r>
              <a:rPr lang="en-US" dirty="0" smtClean="0">
                <a:hlinkClick r:id="rId2"/>
              </a:rPr>
              <a:t>data</a:t>
            </a:r>
            <a:r>
              <a:rPr lang="en-US" dirty="0" smtClean="0"/>
              <a:t> </a:t>
            </a:r>
            <a:r>
              <a:rPr lang="ru-RU" dirty="0" smtClean="0"/>
              <a:t>и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extras</a:t>
            </a:r>
            <a:r>
              <a:rPr lang="ru-RU" dirty="0" smtClean="0"/>
              <a:t>. </a:t>
            </a:r>
          </a:p>
          <a:p>
            <a:pPr lvl="1"/>
            <a:r>
              <a:rPr lang="ru-RU" dirty="0" smtClean="0"/>
              <a:t>Можно провести аналогию с именем метода класса, определяющим набор аргументов и возвращаемое значение</a:t>
            </a:r>
            <a:r>
              <a:rPr lang="en-US" dirty="0" smtClean="0"/>
              <a:t>.</a:t>
            </a:r>
          </a:p>
          <a:p>
            <a:r>
              <a:rPr lang="ru-RU" dirty="0" smtClean="0"/>
              <a:t>Рекомендуется определять не только </a:t>
            </a:r>
            <a:r>
              <a:rPr lang="en-US" dirty="0" smtClean="0"/>
              <a:t>Action</a:t>
            </a:r>
            <a:r>
              <a:rPr lang="ru-RU" dirty="0" smtClean="0"/>
              <a:t>, а полностью протокол взаимодействия с компонентом.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Строка (</a:t>
            </a:r>
            <a:r>
              <a:rPr lang="en-US" dirty="0" smtClean="0"/>
              <a:t>String)</a:t>
            </a:r>
          </a:p>
          <a:p>
            <a:r>
              <a:rPr lang="ru-RU" dirty="0" smtClean="0"/>
              <a:t>Имя действия (или имя события для </a:t>
            </a:r>
            <a:r>
              <a:rPr lang="en-US" dirty="0" smtClean="0"/>
              <a:t>Broadcast Receivers)</a:t>
            </a:r>
          </a:p>
          <a:p>
            <a:r>
              <a:rPr lang="ru-RU" dirty="0" smtClean="0"/>
              <a:t>Значение</a:t>
            </a:r>
          </a:p>
          <a:p>
            <a:pPr lvl="1"/>
            <a:r>
              <a:rPr lang="ru-RU" dirty="0" smtClean="0"/>
              <a:t>Одно из стандартных</a:t>
            </a:r>
          </a:p>
          <a:p>
            <a:pPr lvl="1"/>
            <a:r>
              <a:rPr lang="ru-RU" dirty="0" smtClean="0"/>
              <a:t>Можно объявить собственное (просто строка!)</a:t>
            </a:r>
            <a:endParaRPr lang="en-US" dirty="0" smtClean="0"/>
          </a:p>
          <a:p>
            <a:pPr lvl="2"/>
            <a:r>
              <a:rPr lang="ru-RU" dirty="0" smtClean="0"/>
              <a:t>Пример: </a:t>
            </a:r>
            <a:r>
              <a:rPr lang="en-US" dirty="0" smtClean="0"/>
              <a:t>“</a:t>
            </a:r>
            <a:r>
              <a:rPr lang="en-US" dirty="0" err="1" smtClean="0"/>
              <a:t>com.example.project.SHOW_COLOR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Action</a:t>
            </a:r>
            <a:br>
              <a:rPr lang="en-US" dirty="0" smtClean="0"/>
            </a:br>
            <a:r>
              <a:rPr lang="en-US" dirty="0" smtClean="0"/>
              <a:t>Some Standard Actions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47664"/>
                <a:gridCol w="353873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Target component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Action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ACTION_CALL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Initiate a phone call.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ACTION_EDIT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Display data for the user to edit.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ACTION_MAIN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Start up as the initial activity of a task, with no data input and no returned output.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ACTION_SYNC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Synchronize data on a server with data on the mobile device.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ACTION_BATTERY_LOW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warning that the battery is low.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ACTION_HEADSET_PLUG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headset has been plugged into the device, or unplugged from it.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ACTION_SCREEN_ON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screen has been turned on.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ACTION_TIMEZONE_CHANGED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setting for the time zone has changed.</a:t>
                      </a:r>
                    </a:p>
                  </a:txBody>
                  <a:tcPr marL="114300" marR="114300" marT="38100" marB="381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Строка (</a:t>
            </a:r>
            <a:r>
              <a:rPr lang="en-US" dirty="0" smtClean="0"/>
              <a:t>String)</a:t>
            </a:r>
          </a:p>
          <a:p>
            <a:r>
              <a:rPr lang="ru-RU" dirty="0" smtClean="0"/>
              <a:t>Доп. информация о типе компонента, на который направлено действие</a:t>
            </a:r>
            <a:endParaRPr lang="en-US" dirty="0" smtClean="0"/>
          </a:p>
          <a:p>
            <a:r>
              <a:rPr lang="ru-RU" dirty="0" smtClean="0"/>
              <a:t>Значение</a:t>
            </a:r>
          </a:p>
          <a:p>
            <a:pPr lvl="1"/>
            <a:r>
              <a:rPr lang="ru-RU" dirty="0" smtClean="0"/>
              <a:t>Одно из стандартных</a:t>
            </a:r>
          </a:p>
          <a:p>
            <a:pPr lvl="1"/>
            <a:r>
              <a:rPr lang="ru-RU" dirty="0" smtClean="0"/>
              <a:t>Можно объявить собственное (просто строка!)</a:t>
            </a:r>
            <a:endParaRPr lang="en-US" dirty="0" smtClean="0"/>
          </a:p>
          <a:p>
            <a:pPr lvl="2"/>
            <a:r>
              <a:rPr lang="ru-RU" dirty="0" smtClean="0"/>
              <a:t>Пример: </a:t>
            </a:r>
            <a:r>
              <a:rPr lang="en-US" dirty="0" smtClean="0"/>
              <a:t>“</a:t>
            </a:r>
            <a:r>
              <a:rPr lang="en-US" dirty="0" err="1" smtClean="0"/>
              <a:t>com.example.project.MY_CATEGORY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Category</a:t>
            </a:r>
            <a:br>
              <a:rPr lang="en-US" dirty="0" smtClean="0"/>
            </a:br>
            <a:r>
              <a:rPr lang="en-US" dirty="0" smtClean="0"/>
              <a:t>Some Standard Categories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Meaning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CATEGORY_BROWSABLE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target activity can be safely invoked by the browser to display data referenced by a link — for example, an image or an e-mail message.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CATEGORY_GADGET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embedded inside of another activity that hosts gadgets.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CATEGORY_LAUNCHER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the initial activity of a task and is listed in the top-level application launcher.</a:t>
                      </a: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CATEGORY_PREFERENCE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target activity is a preference panel.</a:t>
                      </a:r>
                    </a:p>
                  </a:txBody>
                  <a:tcPr marL="114300" marR="114300" marT="38100" marB="381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(напоминание)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&lt;manifest&gt;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&lt;uses-permission /&gt;</a:t>
            </a:r>
            <a:br>
              <a:rPr lang="en-US" sz="1400" dirty="0" smtClean="0"/>
            </a:br>
            <a:r>
              <a:rPr lang="en-US" sz="1400" dirty="0" smtClean="0"/>
              <a:t>    &lt;uses-</a:t>
            </a:r>
            <a:r>
              <a:rPr lang="en-US" sz="1400" dirty="0" err="1" smtClean="0"/>
              <a:t>sdk</a:t>
            </a:r>
            <a:r>
              <a:rPr lang="en-US" sz="1400" dirty="0" smtClean="0"/>
              <a:t> /&gt;</a:t>
            </a:r>
            <a:br>
              <a:rPr lang="en-US" sz="1400" dirty="0" smtClean="0"/>
            </a:br>
            <a:r>
              <a:rPr lang="en-US" sz="1400" dirty="0" smtClean="0"/>
              <a:t>    &lt;uses-configuration /&gt;</a:t>
            </a:r>
            <a:br>
              <a:rPr lang="en-US" sz="1400" dirty="0" smtClean="0"/>
            </a:br>
            <a:r>
              <a:rPr lang="en-US" sz="1400" dirty="0" smtClean="0"/>
              <a:t>    &lt;uses-feature /&gt;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&lt;application&gt;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&lt;activity&gt;</a:t>
            </a:r>
            <a:br>
              <a:rPr lang="en-US" sz="1400" dirty="0" smtClean="0"/>
            </a:br>
            <a:r>
              <a:rPr lang="en-US" sz="1400" dirty="0" smtClean="0"/>
              <a:t>           </a:t>
            </a:r>
            <a:r>
              <a:rPr lang="en-US" sz="1400" b="1" dirty="0" smtClean="0"/>
              <a:t> &lt;intent-filter&gt;</a:t>
            </a:r>
            <a:br>
              <a:rPr lang="en-US" sz="1400" b="1" dirty="0" smtClean="0"/>
            </a:br>
            <a:r>
              <a:rPr lang="en-US" sz="1400" b="1" dirty="0" smtClean="0"/>
              <a:t>                &lt;action /&gt;</a:t>
            </a:r>
            <a:br>
              <a:rPr lang="en-US" sz="1400" b="1" dirty="0" smtClean="0"/>
            </a:br>
            <a:r>
              <a:rPr lang="en-US" sz="1400" b="1" dirty="0" smtClean="0"/>
              <a:t>                &lt;category /&gt;</a:t>
            </a:r>
            <a:br>
              <a:rPr lang="en-US" sz="1400" b="1" dirty="0" smtClean="0"/>
            </a:br>
            <a:r>
              <a:rPr lang="en-US" sz="1400" b="1" dirty="0" smtClean="0"/>
              <a:t>                &lt;data /&gt;</a:t>
            </a:r>
            <a:br>
              <a:rPr lang="en-US" sz="1400" b="1" dirty="0" smtClean="0"/>
            </a:br>
            <a:r>
              <a:rPr lang="en-US" sz="1400" b="1" dirty="0" smtClean="0"/>
              <a:t>            &lt;/intent-filter&gt;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&lt;/activity&gt;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</a:t>
            </a:r>
            <a:endParaRPr lang="en-US" sz="1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 smtClean="0"/>
              <a:t>	  </a:t>
            </a:r>
            <a:r>
              <a:rPr lang="en-US" sz="1400" dirty="0" smtClean="0"/>
              <a:t>     </a:t>
            </a:r>
            <a:br>
              <a:rPr lang="en-US" sz="1400" dirty="0" smtClean="0"/>
            </a:br>
            <a:r>
              <a:rPr lang="en-US" sz="1400" dirty="0" smtClean="0"/>
              <a:t>        &lt;service&gt;</a:t>
            </a:r>
            <a:br>
              <a:rPr lang="en-US" sz="1400" dirty="0" smtClean="0"/>
            </a:br>
            <a:r>
              <a:rPr lang="en-US" sz="1400" b="1" dirty="0" smtClean="0"/>
              <a:t>            &lt;intent-filter&gt; . . . &lt;/intent-filter&gt;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    &lt;meta-data/&gt;</a:t>
            </a:r>
            <a:br>
              <a:rPr lang="en-US" sz="1400" dirty="0" smtClean="0"/>
            </a:br>
            <a:r>
              <a:rPr lang="en-US" sz="1400" dirty="0" smtClean="0"/>
              <a:t>        &lt;/service&gt;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&lt;receiver&gt;</a:t>
            </a:r>
            <a:br>
              <a:rPr lang="en-US" sz="1400" dirty="0" smtClean="0"/>
            </a:br>
            <a:r>
              <a:rPr lang="en-US" sz="1400" b="1" dirty="0" smtClean="0"/>
              <a:t>            &lt;intent-filter&gt; . . . &lt;/intent-filter&gt;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&lt;/receiver&gt;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&lt;provider&gt;</a:t>
            </a:r>
            <a:br>
              <a:rPr lang="en-US" sz="1400" dirty="0" smtClean="0"/>
            </a:br>
            <a:r>
              <a:rPr lang="en-US" sz="1400" dirty="0" smtClean="0"/>
              <a:t>            &lt;grant-</a:t>
            </a:r>
            <a:r>
              <a:rPr lang="en-US" sz="1400" dirty="0" err="1" smtClean="0"/>
              <a:t>uri</a:t>
            </a:r>
            <a:r>
              <a:rPr lang="en-US" sz="1400" dirty="0" smtClean="0"/>
              <a:t>-permission /&gt;</a:t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    &lt;path-permission /&gt;</a:t>
            </a:r>
            <a:br>
              <a:rPr lang="en-US" sz="1400" dirty="0" smtClean="0"/>
            </a:br>
            <a:r>
              <a:rPr lang="en-US" sz="1400" dirty="0" smtClean="0"/>
              <a:t>        &lt;/provider&gt;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&lt;/application&gt;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&lt;/manifest&gt;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185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См. </a:t>
            </a:r>
            <a:r>
              <a:rPr lang="en-US" dirty="0" smtClean="0"/>
              <a:t>AndroidManifest.xml</a:t>
            </a:r>
          </a:p>
          <a:p>
            <a:r>
              <a:rPr lang="ru-RU" dirty="0" smtClean="0"/>
              <a:t>Сообщает ОС какие неявные </a:t>
            </a:r>
            <a:r>
              <a:rPr lang="en-US" dirty="0" smtClean="0"/>
              <a:t>intent</a:t>
            </a:r>
            <a:r>
              <a:rPr lang="ru-RU" dirty="0" smtClean="0"/>
              <a:t> может обрабатывать компонент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br>
              <a:rPr lang="en-US" dirty="0" smtClean="0"/>
            </a:br>
            <a:r>
              <a:rPr lang="ru-RU" dirty="0" smtClean="0"/>
              <a:t>Пример фильтра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467544" y="2204864"/>
            <a:ext cx="8399735" cy="182224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com.example.project.SHOW_CURRENT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com.example.project.SHOW_RECENT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com.example.project.SHOW_PENDING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581128"/>
            <a:ext cx="7411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Список не может быть пустым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Чтобы фильтр сработал в </a:t>
            </a:r>
            <a:r>
              <a:rPr lang="en-US" sz="2400" dirty="0" smtClean="0"/>
              <a:t>Intent </a:t>
            </a:r>
            <a:r>
              <a:rPr lang="ru-RU" sz="2400" dirty="0" smtClean="0"/>
              <a:t>должен быть </a:t>
            </a:r>
            <a:br>
              <a:rPr lang="ru-RU" sz="2400" dirty="0" smtClean="0"/>
            </a:br>
            <a:r>
              <a:rPr lang="ru-RU" sz="2400" dirty="0" smtClean="0"/>
              <a:t>указан один из </a:t>
            </a:r>
            <a:r>
              <a:rPr lang="en-US" sz="2400" dirty="0" smtClean="0"/>
              <a:t>Actions,</a:t>
            </a:r>
            <a:r>
              <a:rPr lang="ru-RU" sz="2400" dirty="0" smtClean="0"/>
              <a:t> объявленных в манифесте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2"/>
              </a:rPr>
              <a:t>http://developer.android.com/sdk/index.html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3"/>
              </a:rPr>
              <a:t>http://eclipse.org/mobile/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ADT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4"/>
              </a:rPr>
              <a:t>https://dl-ssl.google.com/android/eclipse/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5"/>
              </a:rPr>
              <a:t>http://www.oracle.com/technetwork/java/javase/downloads/jdk7-downloads-1880260.html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br>
              <a:rPr lang="en-US" dirty="0" smtClean="0"/>
            </a:br>
            <a:r>
              <a:rPr lang="ru-RU" dirty="0" smtClean="0"/>
              <a:t>Пример фильтра </a:t>
            </a:r>
            <a:r>
              <a:rPr lang="en-US" dirty="0" smtClean="0"/>
              <a:t>Category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149080"/>
            <a:ext cx="75001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Чтобы фильтр сработал</a:t>
            </a:r>
            <a:r>
              <a:rPr lang="en-US" sz="2400" dirty="0" smtClean="0"/>
              <a:t> </a:t>
            </a:r>
            <a:r>
              <a:rPr lang="ru-RU" sz="2400" dirty="0" smtClean="0"/>
              <a:t>в манифесте должны </a:t>
            </a:r>
            <a:br>
              <a:rPr lang="ru-RU" sz="2400" dirty="0" smtClean="0"/>
            </a:br>
            <a:r>
              <a:rPr lang="ru-RU" sz="2400" dirty="0" smtClean="0"/>
              <a:t>быть перечислены, как минимум,</a:t>
            </a:r>
            <a:r>
              <a:rPr lang="en-US" sz="2400" dirty="0" smtClean="0"/>
              <a:t> </a:t>
            </a:r>
            <a:r>
              <a:rPr lang="ru-RU" sz="2400" dirty="0" smtClean="0"/>
              <a:t>все категории,</a:t>
            </a:r>
            <a:br>
              <a:rPr lang="ru-RU" sz="2400" dirty="0" smtClean="0"/>
            </a:br>
            <a:r>
              <a:rPr lang="ru-RU" sz="2400" dirty="0" smtClean="0"/>
              <a:t>указанные в </a:t>
            </a:r>
            <a:r>
              <a:rPr lang="en-US" sz="2400" dirty="0" smtClean="0"/>
              <a:t>Intent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Все </a:t>
            </a:r>
            <a:r>
              <a:rPr lang="en-US" sz="2400" dirty="0" smtClean="0"/>
              <a:t>Implicit Intents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как минимкм, имеют категорию</a:t>
            </a:r>
            <a:br>
              <a:rPr lang="ru-RU" sz="2400" dirty="0" smtClean="0"/>
            </a:br>
            <a:r>
              <a:rPr lang="en-US" sz="2400" dirty="0" err="1" smtClean="0"/>
              <a:t>android.intent.category.DEFAULT</a:t>
            </a:r>
            <a:endParaRPr lang="en-US" sz="2400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79512" y="2204864"/>
            <a:ext cx="8813310" cy="154524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android.intent.category.DEFAULT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android.intent.category.BROWSABLE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 </a:t>
            </a:r>
            <a:r>
              <a:rPr lang="ru-RU" dirty="0" smtClean="0"/>
              <a:t>данных, над которыми производится действие и </a:t>
            </a:r>
            <a:r>
              <a:rPr lang="en-US" dirty="0" smtClean="0"/>
              <a:t>MIME </a:t>
            </a:r>
            <a:r>
              <a:rPr lang="ru-RU" dirty="0" smtClean="0"/>
              <a:t>этих данных</a:t>
            </a:r>
          </a:p>
          <a:p>
            <a:pPr lvl="1"/>
            <a:r>
              <a:rPr lang="ru-RU" dirty="0" smtClean="0"/>
              <a:t>Например, контакт в телефонной книжке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= URI + MIME</a:t>
            </a:r>
          </a:p>
          <a:p>
            <a:r>
              <a:rPr lang="en-US" dirty="0" smtClean="0"/>
              <a:t>URI= scheme://host:port/path</a:t>
            </a:r>
          </a:p>
          <a:p>
            <a:pPr lvl="1"/>
            <a:r>
              <a:rPr lang="en-US" dirty="0" smtClean="0"/>
              <a:t>content://com.example.project:200/folder/subfolder/etc</a:t>
            </a:r>
          </a:p>
          <a:p>
            <a:r>
              <a:rPr lang="en-US" dirty="0" smtClean="0"/>
              <a:t>URI </a:t>
            </a:r>
            <a:r>
              <a:rPr lang="en-US" i="1" dirty="0" smtClean="0"/>
              <a:t>authority = </a:t>
            </a:r>
            <a:r>
              <a:rPr lang="en-US" dirty="0" err="1" smtClean="0"/>
              <a:t>host:port</a:t>
            </a:r>
            <a:endParaRPr lang="en-US" dirty="0" smtClean="0"/>
          </a:p>
          <a:p>
            <a:r>
              <a:rPr lang="en-US" dirty="0" smtClean="0"/>
              <a:t>MIME (</a:t>
            </a:r>
            <a:r>
              <a:rPr lang="fr-FR" dirty="0" smtClean="0"/>
              <a:t>Multipurpose Internet Mail Extensions)</a:t>
            </a:r>
          </a:p>
          <a:p>
            <a:pPr lvl="1"/>
            <a:r>
              <a:rPr lang="en-US" dirty="0" smtClean="0"/>
              <a:t>text/plain</a:t>
            </a:r>
          </a:p>
          <a:p>
            <a:pPr lvl="1"/>
            <a:r>
              <a:rPr lang="en-US" dirty="0" smtClean="0"/>
              <a:t>audio/mpeg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br>
              <a:rPr lang="en-US" dirty="0" smtClean="0"/>
            </a:br>
            <a:r>
              <a:rPr lang="ru-RU" dirty="0" smtClean="0"/>
              <a:t>Синтаксис фильтра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2339752" y="2132856"/>
            <a:ext cx="4196662" cy="262246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</a:p>
          <a:p>
            <a:pPr eaLnBrk="0" hangingPunct="0"/>
            <a:r>
              <a:rPr lang="en-US" sz="16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&lt;data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scheme</a:t>
            </a:r>
            <a:r>
              <a:rPr lang="en-US" sz="16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host</a:t>
            </a:r>
            <a:r>
              <a:rPr lang="en-US" sz="16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port</a:t>
            </a:r>
            <a:r>
              <a:rPr lang="en-US" sz="16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</a:t>
            </a:r>
            <a:r>
              <a:rPr lang="en-US" sz="16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pathPattern</a:t>
            </a:r>
            <a:r>
              <a:rPr lang="en-US" sz="16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pathPrefix</a:t>
            </a:r>
            <a:r>
              <a:rPr lang="en-US" sz="16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mimeType</a:t>
            </a:r>
            <a:r>
              <a:rPr lang="en-US" sz="16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50851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urier New"/>
              </a:rPr>
              <a:t>&lt;scheme&gt;://&lt;host&gt;:&lt;port&gt;/[&lt;path&gt;|&lt;</a:t>
            </a:r>
            <a:r>
              <a:rPr lang="en-US" dirty="0" err="1" smtClean="0">
                <a:solidFill>
                  <a:srgbClr val="006600"/>
                </a:solidFill>
                <a:latin typeface="Courier New"/>
              </a:rPr>
              <a:t>pathPrefix</a:t>
            </a:r>
            <a:r>
              <a:rPr lang="en-US" dirty="0" smtClean="0">
                <a:solidFill>
                  <a:srgbClr val="006600"/>
                </a:solidFill>
                <a:latin typeface="Courier New"/>
              </a:rPr>
              <a:t>&gt;|&lt;</a:t>
            </a:r>
            <a:r>
              <a:rPr lang="en-US" dirty="0" err="1" smtClean="0">
                <a:solidFill>
                  <a:srgbClr val="006600"/>
                </a:solidFill>
                <a:latin typeface="Courier New"/>
              </a:rPr>
              <a:t>pathPattern</a:t>
            </a:r>
            <a:r>
              <a:rPr lang="en-US" dirty="0" smtClean="0">
                <a:solidFill>
                  <a:srgbClr val="006600"/>
                </a:solidFill>
                <a:latin typeface="Courier New"/>
              </a:rPr>
              <a:t>&gt;]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br>
              <a:rPr lang="en-US" dirty="0" smtClean="0"/>
            </a:br>
            <a:r>
              <a:rPr lang="en-US" dirty="0" smtClean="0"/>
              <a:t>Data Test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URI, </a:t>
            </a:r>
            <a:r>
              <a:rPr lang="ru-RU" dirty="0" smtClean="0"/>
              <a:t>нет </a:t>
            </a:r>
            <a:r>
              <a:rPr lang="en-US" dirty="0" smtClean="0"/>
              <a:t>MIME</a:t>
            </a:r>
          </a:p>
          <a:p>
            <a:r>
              <a:rPr lang="ru-RU" dirty="0" smtClean="0"/>
              <a:t>Есть </a:t>
            </a:r>
            <a:r>
              <a:rPr lang="en-US" dirty="0" smtClean="0"/>
              <a:t>URI, </a:t>
            </a:r>
            <a:r>
              <a:rPr lang="ru-RU" dirty="0" smtClean="0"/>
              <a:t>нет</a:t>
            </a:r>
            <a:r>
              <a:rPr lang="en-US" dirty="0" smtClean="0"/>
              <a:t> MIME. </a:t>
            </a:r>
            <a:r>
              <a:rPr lang="en-US" dirty="0" smtClean="0"/>
              <a:t>MIME </a:t>
            </a:r>
            <a:r>
              <a:rPr lang="ru-RU" dirty="0" smtClean="0"/>
              <a:t>не вычисляем из </a:t>
            </a:r>
            <a:r>
              <a:rPr lang="en-US" dirty="0" smtClean="0"/>
              <a:t>URI</a:t>
            </a:r>
          </a:p>
          <a:p>
            <a:r>
              <a:rPr lang="ru-RU" dirty="0" smtClean="0"/>
              <a:t>Нет </a:t>
            </a:r>
            <a:r>
              <a:rPr lang="en-US" dirty="0" smtClean="0"/>
              <a:t>URI, </a:t>
            </a:r>
            <a:r>
              <a:rPr lang="ru-RU" dirty="0" smtClean="0"/>
              <a:t>есть</a:t>
            </a:r>
            <a:r>
              <a:rPr lang="en-US" dirty="0" smtClean="0"/>
              <a:t> MIME</a:t>
            </a:r>
            <a:endParaRPr lang="ru-RU" dirty="0" smtClean="0"/>
          </a:p>
          <a:p>
            <a:r>
              <a:rPr lang="ru-RU" dirty="0" smtClean="0"/>
              <a:t>Есть </a:t>
            </a:r>
            <a:r>
              <a:rPr lang="en-US" dirty="0" smtClean="0"/>
              <a:t>URI, </a:t>
            </a:r>
            <a:r>
              <a:rPr lang="ru-RU" dirty="0" smtClean="0"/>
              <a:t>есть </a:t>
            </a:r>
            <a:r>
              <a:rPr lang="en-US" dirty="0" smtClean="0"/>
              <a:t>MIME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URI, </a:t>
            </a:r>
            <a:r>
              <a:rPr lang="ru-RU" dirty="0" smtClean="0"/>
              <a:t>нет </a:t>
            </a:r>
            <a:r>
              <a:rPr lang="en-US" dirty="0" smtClean="0"/>
              <a:t>MIME</a:t>
            </a:r>
          </a:p>
          <a:p>
            <a:r>
              <a:rPr lang="en-US" dirty="0" smtClean="0"/>
              <a:t>URI </a:t>
            </a:r>
            <a:r>
              <a:rPr lang="ru-RU" dirty="0" smtClean="0"/>
              <a:t>совпадает, нет </a:t>
            </a:r>
            <a:r>
              <a:rPr lang="en-US" dirty="0" smtClean="0"/>
              <a:t>MIME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Нет </a:t>
            </a:r>
            <a:r>
              <a:rPr lang="en-US" dirty="0" smtClean="0"/>
              <a:t>URI, MIME</a:t>
            </a:r>
            <a:r>
              <a:rPr lang="ru-RU" dirty="0" smtClean="0"/>
              <a:t> совпадает</a:t>
            </a:r>
            <a:endParaRPr lang="en-US" dirty="0" smtClean="0"/>
          </a:p>
          <a:p>
            <a:r>
              <a:rPr lang="en-US" dirty="0" smtClean="0"/>
              <a:t>MIME </a:t>
            </a:r>
            <a:r>
              <a:rPr lang="ru-RU" dirty="0" smtClean="0"/>
              <a:t>совпадает и </a:t>
            </a:r>
            <a:r>
              <a:rPr lang="en-US" dirty="0" smtClean="0"/>
              <a:t>(</a:t>
            </a:r>
            <a:r>
              <a:rPr lang="ru-RU" dirty="0" smtClean="0"/>
              <a:t>одно из двух):</a:t>
            </a:r>
          </a:p>
          <a:p>
            <a:pPr lvl="1"/>
            <a:r>
              <a:rPr lang="en-US" dirty="0" smtClean="0"/>
              <a:t>URI </a:t>
            </a:r>
            <a:r>
              <a:rPr lang="ru-RU" dirty="0" smtClean="0"/>
              <a:t>совпадает, или </a:t>
            </a:r>
            <a:endParaRPr lang="ru-RU" dirty="0" smtClean="0"/>
          </a:p>
          <a:p>
            <a:pPr lvl="1"/>
            <a:r>
              <a:rPr lang="ru-RU" dirty="0" smtClean="0"/>
              <a:t>нет </a:t>
            </a:r>
            <a:r>
              <a:rPr lang="en-US" dirty="0" smtClean="0"/>
              <a:t>URI</a:t>
            </a:r>
            <a:r>
              <a:rPr lang="ru-RU" dirty="0" smtClean="0"/>
              <a:t> и в запросе схема </a:t>
            </a:r>
            <a:r>
              <a:rPr lang="en-US" dirty="0" smtClean="0"/>
              <a:t>content</a:t>
            </a:r>
            <a:r>
              <a:rPr lang="ru-RU" dirty="0" smtClean="0"/>
              <a:t>: или </a:t>
            </a:r>
            <a:r>
              <a:rPr lang="en-US" dirty="0" smtClean="0"/>
              <a:t>file: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br>
              <a:rPr lang="en-US" dirty="0" smtClean="0"/>
            </a:br>
            <a:r>
              <a:rPr lang="en-US" dirty="0" smtClean="0"/>
              <a:t>Data Test</a:t>
            </a:r>
            <a:r>
              <a:rPr lang="ru-RU" dirty="0" smtClean="0"/>
              <a:t>. Уточнения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</a:t>
            </a:r>
          </a:p>
          <a:p>
            <a:pPr lvl="1"/>
            <a:r>
              <a:rPr lang="ru-RU" dirty="0" smtClean="0"/>
              <a:t>В фильтре может использоваться маска</a:t>
            </a:r>
          </a:p>
          <a:p>
            <a:pPr lvl="2"/>
            <a:r>
              <a:rPr lang="en-US" dirty="0" smtClean="0"/>
              <a:t>image/*</a:t>
            </a:r>
            <a:endParaRPr lang="ru-RU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ru-RU" dirty="0" smtClean="0"/>
              <a:t>В сравнении участвуют только части </a:t>
            </a:r>
            <a:r>
              <a:rPr lang="en-US" dirty="0" smtClean="0"/>
              <a:t>URI</a:t>
            </a:r>
            <a:r>
              <a:rPr lang="ru-RU" dirty="0" smtClean="0"/>
              <a:t>, указанные в </a:t>
            </a:r>
            <a:r>
              <a:rPr lang="ru-RU" b="1" dirty="0" smtClean="0"/>
              <a:t>фильтре</a:t>
            </a:r>
            <a:endParaRPr lang="en-US" b="1" dirty="0" smtClean="0"/>
          </a:p>
          <a:p>
            <a:pPr lvl="2"/>
            <a:r>
              <a:rPr lang="ru-RU" dirty="0" smtClean="0"/>
              <a:t>Если в фильтре не указан путь, </a:t>
            </a:r>
            <a:r>
              <a:rPr lang="en-US" dirty="0" smtClean="0"/>
              <a:t>URI </a:t>
            </a:r>
            <a:r>
              <a:rPr lang="ru-RU" dirty="0" smtClean="0"/>
              <a:t>из </a:t>
            </a:r>
            <a:r>
              <a:rPr lang="en-US" dirty="0" smtClean="0"/>
              <a:t>Intent </a:t>
            </a:r>
            <a:r>
              <a:rPr lang="ru-RU" dirty="0" smtClean="0"/>
              <a:t>считается совпадающим, если совпала схема и </a:t>
            </a:r>
            <a:r>
              <a:rPr lang="en-US" dirty="0" smtClean="0"/>
              <a:t>authority.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B4F2-D1BA-4464-8B34-4E40C89C148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комбинаций </a:t>
            </a:r>
            <a:r>
              <a:rPr lang="en-US" dirty="0" smtClean="0"/>
              <a:t>Action/Data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 smtClean="0">
                <a:hlinkClick r:id="rId2"/>
              </a:rPr>
              <a:t>ACTION_VIEW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content://contacts/people/1</a:t>
            </a:r>
            <a:r>
              <a:rPr lang="en-US" sz="2800" dirty="0" smtClean="0"/>
              <a:t> -- Display information about the person whose identifier is "1".</a:t>
            </a:r>
          </a:p>
          <a:p>
            <a:r>
              <a:rPr lang="en-US" sz="2800" b="1" dirty="0" smtClean="0">
                <a:hlinkClick r:id="rId2"/>
              </a:rPr>
              <a:t>ACTION_DIAL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content://contacts/people/1</a:t>
            </a:r>
            <a:r>
              <a:rPr lang="en-US" sz="2800" dirty="0" smtClean="0"/>
              <a:t> -- Display the phone dialer with the person filled in.</a:t>
            </a:r>
          </a:p>
          <a:p>
            <a:r>
              <a:rPr lang="en-US" sz="2800" b="1" dirty="0" smtClean="0">
                <a:hlinkClick r:id="rId2"/>
              </a:rPr>
              <a:t>ACTION_VIEW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tel:123</a:t>
            </a:r>
            <a:r>
              <a:rPr lang="en-US" sz="2800" dirty="0" smtClean="0"/>
              <a:t> -- Display the phone dialer with the given number filled in. Note how the VIEW action does what is considered the most reasonable thing for a particular URI.</a:t>
            </a:r>
          </a:p>
          <a:p>
            <a:r>
              <a:rPr lang="en-US" sz="2800" b="1" dirty="0" smtClean="0">
                <a:hlinkClick r:id="rId2"/>
              </a:rPr>
              <a:t>ACTION_DIAL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tel:123</a:t>
            </a:r>
            <a:r>
              <a:rPr lang="en-US" sz="2800" dirty="0" smtClean="0"/>
              <a:t> -- Display the phone dialer with the given number filled 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комбинаций </a:t>
            </a:r>
            <a:r>
              <a:rPr lang="en-US" dirty="0" smtClean="0"/>
              <a:t>Action/Data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 smtClean="0">
                <a:hlinkClick r:id="rId2"/>
              </a:rPr>
              <a:t>ACTION_EDIT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content://contacts/people/1</a:t>
            </a:r>
            <a:r>
              <a:rPr lang="en-US" sz="2800" dirty="0" smtClean="0"/>
              <a:t> -- Edit information about the person whose identifier is "1".</a:t>
            </a:r>
          </a:p>
          <a:p>
            <a:r>
              <a:rPr lang="en-US" sz="2800" b="1" dirty="0" smtClean="0">
                <a:hlinkClick r:id="rId2"/>
              </a:rPr>
              <a:t>ACTION_VIEW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content://contacts/people/</a:t>
            </a:r>
            <a:r>
              <a:rPr lang="en-US" sz="2800" dirty="0" smtClean="0"/>
              <a:t> -- Display a list of people, which the user can browse through. This example is a typical top-level entry into the Contacts application, showing you the list of people. Selecting a particular person to view would result in a new intent { </a:t>
            </a:r>
            <a:r>
              <a:rPr lang="en-US" sz="2800" b="1" dirty="0" smtClean="0">
                <a:hlinkClick r:id="rId2"/>
              </a:rPr>
              <a:t>ACTION_VIEW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content://contacts/N</a:t>
            </a:r>
            <a:r>
              <a:rPr lang="en-US" sz="2800" dirty="0" smtClean="0"/>
              <a:t> } being used to start an activity to display that person.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API</a:t>
            </a:r>
            <a:br>
              <a:rPr lang="en-US" dirty="0" smtClean="0"/>
            </a:br>
            <a:r>
              <a:rPr lang="ru-RU" dirty="0" smtClean="0"/>
              <a:t>Конструкторы класса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o)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action)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action, </a:t>
            </a:r>
            <a:r>
              <a:rPr lang="en-US" dirty="0" smtClean="0">
                <a:hlinkClick r:id="rId4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Context</a:t>
            </a:r>
            <a:r>
              <a:rPr lang="en-US" dirty="0" smtClean="0"/>
              <a:t> </a:t>
            </a:r>
            <a:r>
              <a:rPr lang="en-US" dirty="0" err="1" smtClean="0"/>
              <a:t>packageContext</a:t>
            </a:r>
            <a:r>
              <a:rPr lang="en-US" dirty="0" smtClean="0"/>
              <a:t>, </a:t>
            </a:r>
            <a:r>
              <a:rPr lang="en-US" dirty="0" smtClean="0">
                <a:hlinkClick r:id="rId6"/>
              </a:rPr>
              <a:t>Class</a:t>
            </a:r>
            <a:r>
              <a:rPr lang="en-US" dirty="0" smtClean="0"/>
              <a:t>&lt;?&gt; 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action, </a:t>
            </a:r>
            <a:r>
              <a:rPr lang="en-US" dirty="0" smtClean="0">
                <a:hlinkClick r:id="rId4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5"/>
              </a:rPr>
              <a:t>Context</a:t>
            </a:r>
            <a:r>
              <a:rPr lang="en-US" dirty="0" smtClean="0"/>
              <a:t> </a:t>
            </a:r>
            <a:r>
              <a:rPr lang="en-US" dirty="0" err="1" smtClean="0"/>
              <a:t>packageContext</a:t>
            </a:r>
            <a:r>
              <a:rPr lang="en-US" dirty="0" smtClean="0"/>
              <a:t>, </a:t>
            </a:r>
            <a:r>
              <a:rPr lang="en-US" dirty="0" smtClean="0">
                <a:hlinkClick r:id="rId6"/>
              </a:rPr>
              <a:t>Class</a:t>
            </a:r>
            <a:r>
              <a:rPr lang="en-US" dirty="0" smtClean="0"/>
              <a:t>&lt;?&gt; 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API</a:t>
            </a:r>
            <a:br>
              <a:rPr lang="en-US" dirty="0" smtClean="0"/>
            </a:br>
            <a:r>
              <a:rPr lang="ru-RU" dirty="0" smtClean="0"/>
              <a:t>Некоторые методы</a:t>
            </a:r>
            <a:r>
              <a:rPr lang="en-US" dirty="0" smtClean="0"/>
              <a:t> (Explicit)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setComponent</a:t>
            </a:r>
            <a:r>
              <a:rPr lang="en-US" dirty="0" smtClean="0"/>
              <a:t> (</a:t>
            </a:r>
            <a:r>
              <a:rPr lang="en-US" dirty="0" err="1" smtClean="0">
                <a:hlinkClick r:id="rId3"/>
              </a:rPr>
              <a:t>ComponentName</a:t>
            </a:r>
            <a:r>
              <a:rPr lang="en-US" dirty="0" smtClean="0"/>
              <a:t> component)</a:t>
            </a:r>
            <a:endParaRPr lang="ru-RU" dirty="0" smtClean="0"/>
          </a:p>
          <a:p>
            <a:pPr lvl="1"/>
            <a:r>
              <a:rPr lang="en-US" dirty="0" err="1" smtClean="0">
                <a:hlinkClick r:id="rId3"/>
              </a:rPr>
              <a:t>ComponentName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pkg</a:t>
            </a:r>
            <a:r>
              <a:rPr lang="en-US" dirty="0" smtClean="0"/>
              <a:t>, 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setClass</a:t>
            </a:r>
            <a:r>
              <a:rPr lang="en-US" dirty="0" smtClean="0"/>
              <a:t> (</a:t>
            </a:r>
            <a:r>
              <a:rPr lang="en-US" dirty="0" smtClean="0">
                <a:hlinkClick r:id="rId5"/>
              </a:rPr>
              <a:t>Context</a:t>
            </a:r>
            <a:r>
              <a:rPr lang="en-US" dirty="0" smtClean="0"/>
              <a:t> </a:t>
            </a:r>
            <a:r>
              <a:rPr lang="en-US" dirty="0" err="1" smtClean="0"/>
              <a:t>packageContext</a:t>
            </a:r>
            <a:r>
              <a:rPr lang="en-US" dirty="0" smtClean="0"/>
              <a:t>, </a:t>
            </a:r>
            <a:r>
              <a:rPr lang="en-US" dirty="0" smtClean="0">
                <a:hlinkClick r:id="rId6"/>
              </a:rPr>
              <a:t>Class</a:t>
            </a:r>
            <a:r>
              <a:rPr lang="en-US" dirty="0" smtClean="0"/>
              <a:t>&lt;?&gt; 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setClassName</a:t>
            </a:r>
            <a:r>
              <a:rPr lang="en-US" dirty="0" smtClean="0"/>
              <a:t> (</a:t>
            </a:r>
            <a:r>
              <a:rPr lang="en-US" dirty="0" smtClean="0">
                <a:hlinkClick r:id="rId5"/>
              </a:rPr>
              <a:t>Context</a:t>
            </a:r>
            <a:r>
              <a:rPr lang="en-US" dirty="0" smtClean="0"/>
              <a:t> </a:t>
            </a:r>
            <a:r>
              <a:rPr lang="en-US" dirty="0" err="1" smtClean="0"/>
              <a:t>packageContext</a:t>
            </a:r>
            <a:r>
              <a:rPr lang="en-US" dirty="0" smtClean="0"/>
              <a:t>, 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API</a:t>
            </a:r>
            <a:br>
              <a:rPr lang="en-US" dirty="0" smtClean="0"/>
            </a:br>
            <a:r>
              <a:rPr lang="ru-RU" dirty="0" smtClean="0"/>
              <a:t>Некоторые методы</a:t>
            </a:r>
            <a:r>
              <a:rPr lang="en-US" dirty="0" smtClean="0"/>
              <a:t> (Implicit)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setAction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action)</a:t>
            </a:r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addCategory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category)</a:t>
            </a:r>
          </a:p>
          <a:p>
            <a:r>
              <a:rPr lang="en-US" dirty="0" smtClean="0"/>
              <a:t>public void </a:t>
            </a:r>
            <a:r>
              <a:rPr lang="en-US" dirty="0" err="1" smtClean="0"/>
              <a:t>removeCategory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category)</a:t>
            </a:r>
            <a:endParaRPr lang="ru-RU" dirty="0" smtClean="0"/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setData</a:t>
            </a:r>
            <a:r>
              <a:rPr lang="en-US" dirty="0" smtClean="0"/>
              <a:t> (</a:t>
            </a:r>
            <a:r>
              <a:rPr lang="en-US" dirty="0" smtClean="0">
                <a:hlinkClick r:id="rId4"/>
              </a:rPr>
              <a:t>Uri</a:t>
            </a:r>
            <a:r>
              <a:rPr lang="en-US" dirty="0" smtClean="0"/>
              <a:t> data)</a:t>
            </a:r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setDataAndType</a:t>
            </a:r>
            <a:r>
              <a:rPr lang="en-US" dirty="0" smtClean="0"/>
              <a:t> (</a:t>
            </a:r>
            <a:r>
              <a:rPr lang="en-US" dirty="0" smtClean="0">
                <a:hlinkClick r:id="rId4"/>
              </a:rPr>
              <a:t>Uri</a:t>
            </a:r>
            <a:r>
              <a:rPr lang="en-US" dirty="0" smtClean="0"/>
              <a:t> data, 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type)</a:t>
            </a:r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setType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type)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API</a:t>
            </a:r>
            <a:br>
              <a:rPr lang="en-US" dirty="0" smtClean="0"/>
            </a:br>
            <a:r>
              <a:rPr lang="ru-RU" dirty="0" smtClean="0"/>
              <a:t>Некоторые методы (</a:t>
            </a:r>
            <a:r>
              <a:rPr lang="en-US" dirty="0" smtClean="0"/>
              <a:t>Extras)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putExtra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name, </a:t>
            </a:r>
            <a:r>
              <a:rPr lang="en-US" dirty="0" smtClean="0">
                <a:hlinkClick r:id="rId4"/>
              </a:rPr>
              <a:t>Bundle</a:t>
            </a:r>
            <a:r>
              <a:rPr lang="en-US" dirty="0" smtClean="0"/>
              <a:t> value)</a:t>
            </a:r>
            <a:endParaRPr lang="ru-RU" dirty="0" smtClean="0"/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4"/>
              </a:rPr>
              <a:t>Bundle</a:t>
            </a:r>
            <a:r>
              <a:rPr lang="en-US" dirty="0" smtClean="0"/>
              <a:t> </a:t>
            </a:r>
            <a:r>
              <a:rPr lang="en-US" dirty="0" err="1" smtClean="0"/>
              <a:t>getExtras</a:t>
            </a:r>
            <a:r>
              <a:rPr lang="en-US" dirty="0" smtClean="0"/>
              <a:t> ()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putExtra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name, 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  <a:endParaRPr lang="ru-RU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getIntExtra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name,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defaultValue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putExtra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name, </a:t>
            </a:r>
            <a:r>
              <a:rPr lang="en-US" dirty="0" err="1" smtClean="0">
                <a:hlinkClick r:id="rId5"/>
              </a:rPr>
              <a:t>CharSequence</a:t>
            </a:r>
            <a:r>
              <a:rPr lang="en-US" dirty="0" smtClean="0"/>
              <a:t> value)</a:t>
            </a:r>
            <a:endParaRPr lang="ru-RU" dirty="0" smtClean="0"/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getStringExtra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name)</a:t>
            </a:r>
            <a:endParaRPr lang="ru-RU" dirty="0" smtClean="0"/>
          </a:p>
          <a:p>
            <a:r>
              <a:rPr lang="ru-RU" dirty="0" smtClean="0"/>
              <a:t>и т.п.</a:t>
            </a:r>
          </a:p>
          <a:p>
            <a:endParaRPr lang="ru-RU" dirty="0" smtClean="0"/>
          </a:p>
          <a:p>
            <a:r>
              <a:rPr lang="en-US" dirty="0" smtClean="0"/>
              <a:t>public void </a:t>
            </a:r>
            <a:r>
              <a:rPr lang="en-US" dirty="0" err="1" smtClean="0"/>
              <a:t>removeExtra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name)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API</a:t>
            </a:r>
            <a:br>
              <a:rPr lang="en-US" dirty="0" smtClean="0"/>
            </a:br>
            <a:r>
              <a:rPr lang="ru-RU" dirty="0" smtClean="0"/>
              <a:t>Некоторые методы (</a:t>
            </a:r>
            <a:r>
              <a:rPr lang="en-US" dirty="0" smtClean="0"/>
              <a:t>Flags)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setFlags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flags)</a:t>
            </a:r>
          </a:p>
          <a:p>
            <a:r>
              <a:rPr lang="en-US" dirty="0" smtClean="0"/>
              <a:t>public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addFlags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flags)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getFlags</a:t>
            </a:r>
            <a:r>
              <a:rPr lang="en-US" dirty="0" smtClean="0"/>
              <a:t> 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Intent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>
                <a:hlinkClick r:id="rId2"/>
              </a:rPr>
              <a:t>PackageManager</a:t>
            </a:r>
            <a:r>
              <a:rPr lang="en-US" dirty="0" smtClean="0"/>
              <a:t> has a set of query...()</a:t>
            </a:r>
          </a:p>
          <a:p>
            <a:pPr lvl="1"/>
            <a:r>
              <a:rPr lang="en-US" dirty="0" smtClean="0"/>
              <a:t>all components that can accept a particular intent</a:t>
            </a:r>
          </a:p>
          <a:p>
            <a:pPr lvl="2"/>
            <a:r>
              <a:rPr lang="en-US" dirty="0" err="1" smtClean="0"/>
              <a:t>queryIntentActivities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queryIntentServices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err="1" smtClean="0">
                <a:hlinkClick r:id="rId2"/>
              </a:rPr>
              <a:t>PackageManager</a:t>
            </a:r>
            <a:r>
              <a:rPr lang="en-US" dirty="0" smtClean="0"/>
              <a:t> has a set of resolve...()</a:t>
            </a:r>
          </a:p>
          <a:p>
            <a:pPr lvl="1"/>
            <a:r>
              <a:rPr lang="en-US" dirty="0" smtClean="0"/>
              <a:t>the best component to respond to an intent</a:t>
            </a:r>
          </a:p>
          <a:p>
            <a:pPr lvl="2"/>
            <a:r>
              <a:rPr lang="en-US" dirty="0" err="1" smtClean="0"/>
              <a:t>resolveActivity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resolveServices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7544" y="522920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http://developer.android.com/reference/android/content/BroadcastReceiver.html</a:t>
            </a:r>
            <a:r>
              <a:rPr lang="ru-RU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r>
              <a:rPr lang="ru-RU" dirty="0" smtClean="0"/>
              <a:t>: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Normal broadcasts</a:t>
            </a:r>
            <a:endParaRPr lang="en-US" dirty="0" smtClean="0"/>
          </a:p>
          <a:p>
            <a:pPr lvl="1"/>
            <a:r>
              <a:rPr lang="en-US" dirty="0" err="1" smtClean="0">
                <a:hlinkClick r:id="rId2"/>
              </a:rPr>
              <a:t>Context.sendBroadcast</a:t>
            </a:r>
            <a:endParaRPr lang="en-US" dirty="0" smtClean="0"/>
          </a:p>
          <a:p>
            <a:pPr lvl="1"/>
            <a:r>
              <a:rPr lang="en-US" dirty="0" smtClean="0"/>
              <a:t>All receivers of the broadcast are run in an undefined order, often at the same time.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Ordered broadcasts</a:t>
            </a:r>
            <a:endParaRPr lang="en-US" dirty="0" smtClean="0"/>
          </a:p>
          <a:p>
            <a:pPr lvl="1"/>
            <a:r>
              <a:rPr lang="en-US" dirty="0" err="1" smtClean="0">
                <a:hlinkClick r:id="rId2"/>
              </a:rPr>
              <a:t>Context.sendOrderedBroadcast</a:t>
            </a:r>
            <a:endParaRPr lang="en-US" dirty="0" smtClean="0"/>
          </a:p>
          <a:p>
            <a:pPr lvl="1"/>
            <a:r>
              <a:rPr lang="en-US" dirty="0" smtClean="0"/>
              <a:t>Broadcast </a:t>
            </a:r>
            <a:r>
              <a:rPr lang="ru-RU" dirty="0" smtClean="0"/>
              <a:t>передается по цепочке от </a:t>
            </a:r>
            <a:r>
              <a:rPr lang="en-US" dirty="0" smtClean="0"/>
              <a:t>receiver </a:t>
            </a:r>
            <a:r>
              <a:rPr lang="ru-RU" dirty="0" smtClean="0"/>
              <a:t>к </a:t>
            </a:r>
            <a:r>
              <a:rPr lang="en-US" dirty="0" smtClean="0"/>
              <a:t>receiver</a:t>
            </a:r>
            <a:r>
              <a:rPr lang="ru-RU" dirty="0" smtClean="0"/>
              <a:t> (возможно </a:t>
            </a:r>
            <a:r>
              <a:rPr lang="ru-RU" dirty="0" smtClean="0"/>
              <a:t>прерывать цепочку, менять </a:t>
            </a:r>
            <a:r>
              <a:rPr lang="en-US" dirty="0" smtClean="0"/>
              <a:t>result </a:t>
            </a:r>
            <a:r>
              <a:rPr lang="ru-RU" smtClean="0"/>
              <a:t>объект)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r>
              <a:rPr lang="ru-RU" dirty="0" smtClean="0"/>
              <a:t>: Отправка</a:t>
            </a:r>
            <a:br>
              <a:rPr lang="ru-RU" dirty="0" smtClean="0"/>
            </a:br>
            <a:r>
              <a:rPr lang="ru-RU" dirty="0" smtClean="0"/>
              <a:t>(методы класса </a:t>
            </a:r>
            <a:r>
              <a:rPr lang="en-US" dirty="0" smtClean="0"/>
              <a:t>Context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abstract void </a:t>
            </a:r>
            <a:r>
              <a:rPr lang="en-US" b="1" dirty="0" err="1" smtClean="0"/>
              <a:t>sendOrderedBroadcast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intent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receiverPermission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public abstract void </a:t>
            </a:r>
            <a:r>
              <a:rPr lang="en-US" b="1" dirty="0" err="1" smtClean="0"/>
              <a:t>sendBroadcast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intent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public abstract void </a:t>
            </a:r>
            <a:r>
              <a:rPr lang="en-US" b="1" dirty="0" err="1" smtClean="0"/>
              <a:t>sendBroadcast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intent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receiverPermission</a:t>
            </a:r>
            <a:r>
              <a:rPr lang="en-US" dirty="0" smtClean="0"/>
              <a:t>)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Receivers: </a:t>
            </a:r>
            <a:r>
              <a:rPr lang="ru-RU" dirty="0" smtClean="0"/>
              <a:t>Регистрация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hlinkClick r:id="rId2"/>
              </a:rPr>
              <a:t>java.lang.Object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↳</a:t>
            </a:r>
            <a:r>
              <a:rPr lang="en-US" dirty="0" err="1" smtClean="0"/>
              <a:t>android.content.BroadcastReceiver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Регистрация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Context.registerReceiver</a:t>
            </a:r>
            <a:r>
              <a:rPr lang="en-US" dirty="0" smtClean="0">
                <a:hlinkClick r:id="rId3"/>
              </a:rPr>
              <a:t>()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&lt;receiver&gt;</a:t>
            </a:r>
            <a:r>
              <a:rPr lang="en-US" dirty="0" smtClean="0"/>
              <a:t> tag in AndroidManifest.xml.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Регистрация: </a:t>
            </a:r>
            <a:r>
              <a:rPr lang="en-US" dirty="0" smtClean="0"/>
              <a:t>&lt;receiver&gt;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187624" y="2204864"/>
            <a:ext cx="6924973" cy="299433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&lt;receiver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enabled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exported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icon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 resource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label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 resource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permission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process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&lt;/receiver&gt;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Ordered broadcasts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приоритет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971600" y="1916832"/>
            <a:ext cx="7232749" cy="176323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&lt;intent-filter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icon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 resource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label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 resource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priority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&lt;/intent-filter&gt;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4221088"/>
            <a:ext cx="519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-1000 &lt;= priority &lt;= 1000</a:t>
            </a:r>
          </a:p>
          <a:p>
            <a:r>
              <a:rPr lang="ru-RU" dirty="0" smtClean="0"/>
              <a:t>Чем большее значение тем больше приоритет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Регистрация: </a:t>
            </a:r>
            <a:r>
              <a:rPr lang="en-US" dirty="0" err="1" smtClean="0"/>
              <a:t>Context.registerReceiver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abstract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b="1" dirty="0" err="1" smtClean="0"/>
              <a:t>registerReceiver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err="1" smtClean="0">
                <a:hlinkClick r:id="rId3"/>
              </a:rPr>
              <a:t>BroadcastReceiver</a:t>
            </a:r>
            <a:r>
              <a:rPr lang="en-US" dirty="0" smtClean="0"/>
              <a:t> receiver, </a:t>
            </a:r>
            <a:r>
              <a:rPr lang="en-US" dirty="0" err="1" smtClean="0">
                <a:hlinkClick r:id="rId4"/>
              </a:rPr>
              <a:t>IntentFilter</a:t>
            </a:r>
            <a:r>
              <a:rPr lang="en-US" dirty="0" smtClean="0"/>
              <a:t> filter)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BroadcastReceiver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528" y="2780928"/>
            <a:ext cx="8463855" cy="215443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MyBroadcastReceiver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extends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BroadcastReceiver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@Override</a:t>
            </a:r>
            <a:endParaRPr lang="ru-RU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onReceive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MyBroadcastReceiver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.getSimpleName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"received broadcast"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Безопасность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</a:p>
          <a:p>
            <a:pPr lvl="1"/>
            <a:r>
              <a:rPr lang="en-US" dirty="0" err="1" smtClean="0"/>
              <a:t>android:exported</a:t>
            </a:r>
            <a:r>
              <a:rPr lang="en-US" dirty="0" smtClean="0"/>
              <a:t>="false"</a:t>
            </a:r>
            <a:endParaRPr lang="ru-RU" dirty="0" smtClean="0"/>
          </a:p>
          <a:p>
            <a:pPr lvl="1"/>
            <a:r>
              <a:rPr lang="en-US" dirty="0" err="1" smtClean="0"/>
              <a:t>android:permission</a:t>
            </a:r>
            <a:r>
              <a:rPr lang="en-US" dirty="0" smtClean="0"/>
              <a:t>="string"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&lt;uses-permission&gt;</a:t>
            </a:r>
            <a:endParaRPr lang="ru-RU" dirty="0" smtClean="0"/>
          </a:p>
          <a:p>
            <a:r>
              <a:rPr lang="en-US" dirty="0" err="1" smtClean="0"/>
              <a:t>LocalBroadcastManager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http://developer.android.com/reference/android/support/v4/content/LocalBroadcastManager.html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en-US" dirty="0" smtClean="0"/>
              <a:t>IPC: </a:t>
            </a:r>
            <a:r>
              <a:rPr lang="ru-RU" dirty="0" smtClean="0"/>
              <a:t>быстрее и безопаснее</a:t>
            </a:r>
            <a:r>
              <a:rPr lang="en-US" dirty="0" smtClean="0"/>
              <a:t> </a:t>
            </a:r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.</a:t>
            </a:r>
            <a:r>
              <a:rPr lang="en-US" smtClean="0"/>
              <a:t>/animator</a:t>
            </a:r>
            <a:r>
              <a:rPr lang="ru-RU" smtClean="0"/>
              <a:t>/*</a:t>
            </a:r>
          </a:p>
          <a:p>
            <a:r>
              <a:rPr lang="ru-RU" smtClean="0"/>
              <a:t>./</a:t>
            </a:r>
            <a:r>
              <a:rPr lang="en-US" smtClean="0"/>
              <a:t>anim</a:t>
            </a:r>
            <a:r>
              <a:rPr lang="ru-RU" smtClean="0"/>
              <a:t>/*</a:t>
            </a:r>
            <a:endParaRPr lang="en-US" smtClean="0"/>
          </a:p>
          <a:p>
            <a:r>
              <a:rPr lang="en-US" smtClean="0"/>
              <a:t>./xml/*</a:t>
            </a:r>
          </a:p>
          <a:p>
            <a:r>
              <a:rPr lang="en-US" smtClean="0"/>
              <a:t>./drawable/*</a:t>
            </a:r>
          </a:p>
          <a:p>
            <a:pPr lvl="1"/>
            <a:r>
              <a:rPr lang="en-US" smtClean="0"/>
              <a:t>Bitmap files (png, 9.png, jpg, gif)</a:t>
            </a:r>
          </a:p>
          <a:p>
            <a:pPr lvl="1"/>
            <a:r>
              <a:rPr lang="en-US" smtClean="0"/>
              <a:t>State lists</a:t>
            </a:r>
          </a:p>
          <a:p>
            <a:pPr lvl="1"/>
            <a:r>
              <a:rPr lang="en-US" smtClean="0"/>
              <a:t>Shapes</a:t>
            </a:r>
          </a:p>
          <a:p>
            <a:pPr lvl="1"/>
            <a:r>
              <a:rPr lang="en-US" smtClean="0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./layout/*</a:t>
            </a:r>
          </a:p>
          <a:p>
            <a:r>
              <a:rPr lang="en-US" smtClean="0"/>
              <a:t>./menu/*</a:t>
            </a:r>
          </a:p>
          <a:p>
            <a:r>
              <a:rPr lang="en-US" smtClean="0"/>
              <a:t>./raw/*</a:t>
            </a:r>
          </a:p>
          <a:p>
            <a:r>
              <a:rPr lang="en-US" smtClean="0"/>
              <a:t>./values/*</a:t>
            </a:r>
          </a:p>
          <a:p>
            <a:pPr lvl="1"/>
            <a:r>
              <a:rPr lang="en-US" smtClean="0"/>
              <a:t>arrays.xml</a:t>
            </a:r>
          </a:p>
          <a:p>
            <a:pPr lvl="1"/>
            <a:r>
              <a:rPr lang="en-US" smtClean="0"/>
              <a:t>colors.xml</a:t>
            </a:r>
          </a:p>
          <a:p>
            <a:pPr lvl="1"/>
            <a:r>
              <a:rPr lang="en-US" smtClean="0"/>
              <a:t>dimens.xml</a:t>
            </a:r>
          </a:p>
          <a:p>
            <a:pPr lvl="1"/>
            <a:r>
              <a:rPr lang="en-US" smtClean="0"/>
              <a:t>strings.xml</a:t>
            </a:r>
          </a:p>
          <a:p>
            <a:pPr lvl="1"/>
            <a:r>
              <a:rPr lang="en-US" smtClean="0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31.03.2016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8067</TotalTime>
  <Words>1533</Words>
  <Application>Microsoft Office PowerPoint</Application>
  <PresentationFormat>On-screen Show (4:3)</PresentationFormat>
  <Paragraphs>547</Paragraphs>
  <Slides>62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1_Office Theme</vt:lpstr>
      <vt:lpstr>2_Office Theme</vt:lpstr>
      <vt:lpstr>Технологии Java</vt:lpstr>
      <vt:lpstr>Slide 2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Slide 7</vt:lpstr>
      <vt:lpstr>В предыдущих лекциях...</vt:lpstr>
      <vt:lpstr>В предыдущих лекциях...</vt:lpstr>
      <vt:lpstr>В предыдущих лекциях...</vt:lpstr>
      <vt:lpstr>Slide 11</vt:lpstr>
      <vt:lpstr>В предыдущих лекциях...</vt:lpstr>
      <vt:lpstr>Slide 13</vt:lpstr>
      <vt:lpstr>В предыдущих лекциях...</vt:lpstr>
      <vt:lpstr>В предыдущих лекциях...</vt:lpstr>
      <vt:lpstr>В предыдущих лекциях...</vt:lpstr>
      <vt:lpstr>Intents</vt:lpstr>
      <vt:lpstr>Зачем нужен Intent</vt:lpstr>
      <vt:lpstr>Что такое Intent</vt:lpstr>
      <vt:lpstr>Типы Intent</vt:lpstr>
      <vt:lpstr>Intent: Component Name</vt:lpstr>
      <vt:lpstr>Intent: Extras (не обязательно)</vt:lpstr>
      <vt:lpstr>Intent: Flags (не обязательно)</vt:lpstr>
      <vt:lpstr>Activity &amp; Intents (1) Методы класса Activity</vt:lpstr>
      <vt:lpstr>Activity &amp; Intents (2) Методы класса Activity</vt:lpstr>
      <vt:lpstr>Activity &amp; Intents (3) Методы класса Activity</vt:lpstr>
      <vt:lpstr>Implicit Intent Resolution</vt:lpstr>
      <vt:lpstr>Implicit Intents Назначение</vt:lpstr>
      <vt:lpstr>Intent Resolution: Implicit Intent</vt:lpstr>
      <vt:lpstr>Intent: Action Philosophy</vt:lpstr>
      <vt:lpstr>Intent: Action Философия</vt:lpstr>
      <vt:lpstr>Intent: Action</vt:lpstr>
      <vt:lpstr>Intent: Action Some Standard Actions</vt:lpstr>
      <vt:lpstr>Intent: Category</vt:lpstr>
      <vt:lpstr>Intent: Category Some Standard Categories</vt:lpstr>
      <vt:lpstr>AndroidManifest.xml (напоминание)</vt:lpstr>
      <vt:lpstr>Slide 37</vt:lpstr>
      <vt:lpstr>Intent Filters</vt:lpstr>
      <vt:lpstr>Intent Filters Пример фильтра Action</vt:lpstr>
      <vt:lpstr>Intent Filters Пример фильтра Category </vt:lpstr>
      <vt:lpstr>Intent: Data</vt:lpstr>
      <vt:lpstr>Intent: Data</vt:lpstr>
      <vt:lpstr>Intent Filters Синтаксис фильтра Data</vt:lpstr>
      <vt:lpstr>Intent Filters Data Test</vt:lpstr>
      <vt:lpstr>Intent Filters Data Test. Уточнения</vt:lpstr>
      <vt:lpstr>Примеры комбинаций Action/Data </vt:lpstr>
      <vt:lpstr>Примеры комбинаций Action/Data </vt:lpstr>
      <vt:lpstr>Intent: API Конструкторы класса</vt:lpstr>
      <vt:lpstr>Intent: API Некоторые методы (Explicit)</vt:lpstr>
      <vt:lpstr>Intent: API Некоторые методы (Implicit)</vt:lpstr>
      <vt:lpstr>Intent: API Некоторые методы (Extras)</vt:lpstr>
      <vt:lpstr>Intent: API Некоторые методы (Flags)</vt:lpstr>
      <vt:lpstr>Using Intent Matching</vt:lpstr>
      <vt:lpstr>Broadcast Receivers</vt:lpstr>
      <vt:lpstr>Broadcast Receivers: Basics</vt:lpstr>
      <vt:lpstr>Broadcast Receivers: Отправка (методы класса Context)</vt:lpstr>
      <vt:lpstr>Broadcast Receivers: Регистрация</vt:lpstr>
      <vt:lpstr>Регистрация: &lt;receiver&gt;</vt:lpstr>
      <vt:lpstr> Ordered broadcasts: приоритет</vt:lpstr>
      <vt:lpstr>Регистрация: Context.registerReceiver</vt:lpstr>
      <vt:lpstr>BroadcastReceiver Пример</vt:lpstr>
      <vt:lpstr>Broadcast Receiver Безопасность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fr</cp:lastModifiedBy>
  <cp:revision>381</cp:revision>
  <dcterms:created xsi:type="dcterms:W3CDTF">2013-02-16T18:16:47Z</dcterms:created>
  <dcterms:modified xsi:type="dcterms:W3CDTF">2016-03-30T23:36:32Z</dcterms:modified>
</cp:coreProperties>
</file>