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  <p:sldMasterId id="2147483696" r:id="rId4"/>
  </p:sldMasterIdLst>
  <p:notesMasterIdLst>
    <p:notesMasterId r:id="rId43"/>
  </p:notesMasterIdLst>
  <p:sldIdLst>
    <p:sldId id="257" r:id="rId5"/>
    <p:sldId id="548" r:id="rId6"/>
    <p:sldId id="549" r:id="rId7"/>
    <p:sldId id="550" r:id="rId8"/>
    <p:sldId id="551" r:id="rId9"/>
    <p:sldId id="552" r:id="rId10"/>
    <p:sldId id="553" r:id="rId11"/>
    <p:sldId id="554" r:id="rId12"/>
    <p:sldId id="556" r:id="rId13"/>
    <p:sldId id="557" r:id="rId14"/>
    <p:sldId id="558" r:id="rId15"/>
    <p:sldId id="559" r:id="rId16"/>
    <p:sldId id="560" r:id="rId17"/>
    <p:sldId id="561" r:id="rId18"/>
    <p:sldId id="562" r:id="rId19"/>
    <p:sldId id="563" r:id="rId20"/>
    <p:sldId id="566" r:id="rId21"/>
    <p:sldId id="567" r:id="rId22"/>
    <p:sldId id="523" r:id="rId23"/>
    <p:sldId id="530" r:id="rId24"/>
    <p:sldId id="531" r:id="rId25"/>
    <p:sldId id="539" r:id="rId26"/>
    <p:sldId id="532" r:id="rId27"/>
    <p:sldId id="533" r:id="rId28"/>
    <p:sldId id="534" r:id="rId29"/>
    <p:sldId id="536" r:id="rId30"/>
    <p:sldId id="537" r:id="rId31"/>
    <p:sldId id="535" r:id="rId32"/>
    <p:sldId id="538" r:id="rId33"/>
    <p:sldId id="547" r:id="rId34"/>
    <p:sldId id="540" r:id="rId35"/>
    <p:sldId id="541" r:id="rId36"/>
    <p:sldId id="542" r:id="rId37"/>
    <p:sldId id="543" r:id="rId38"/>
    <p:sldId id="569" r:id="rId39"/>
    <p:sldId id="544" r:id="rId40"/>
    <p:sldId id="545" r:id="rId41"/>
    <p:sldId id="568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29" autoAdjust="0"/>
    <p:restoredTop sz="94660"/>
  </p:normalViewPr>
  <p:slideViewPr>
    <p:cSldViewPr>
      <p:cViewPr>
        <p:scale>
          <a:sx n="70" d="100"/>
          <a:sy n="70" d="100"/>
        </p:scale>
        <p:origin x="-2910" y="-8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4EB797-4273-4714-8BB5-3EF4D9E7BAF7}" type="datetimeFigureOut">
              <a:rPr lang="en-US"/>
              <a:pPr>
                <a:defRPr/>
              </a:pPr>
              <a:t>4/20/2016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90E5EE9-F66B-467A-9536-B454E7F4F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08.04.2015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5244C-E5E1-4E59-B798-BCD10D4DD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08.04.2015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2E39C-4BE6-4EDA-9B6E-B083B87E3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08.04.2015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4D82E-0E0C-42F6-AE65-7EB712E47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5244C-E5E1-4E59-B798-BCD10D4DD2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AAD51-F136-4F79-9D4E-C225B868444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D8C78-45F6-4014-82E2-E69C3126254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0418B-A026-49E3-A424-FCCBFB9ACA3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2B4F2-D1BA-4464-8B34-4E40C89C148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880DA-B1E2-4731-926D-BCA670060AB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DF09-CDC6-46BF-A1CD-3438E633312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D769-0340-4C6E-96EC-D11CB8E25B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08.04.2015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AAD51-F136-4F79-9D4E-C225B8684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5BB0-D002-487C-B926-BE2AEFA049E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2E39C-4BE6-4EDA-9B6E-B083B87E348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4D82E-0E0C-42F6-AE65-7EB712E4708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5244C-E5E1-4E59-B798-BCD10D4DD2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AAD51-F136-4F79-9D4E-C225B868444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D8C78-45F6-4014-82E2-E69C3126254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0418B-A026-49E3-A424-FCCBFB9ACA3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2B4F2-D1BA-4464-8B34-4E40C89C148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880DA-B1E2-4731-926D-BCA670060AB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DF09-CDC6-46BF-A1CD-3438E633312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08.04.2015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D8C78-45F6-4014-82E2-E69C312625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D769-0340-4C6E-96EC-D11CB8E25B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5BB0-D002-487C-B926-BE2AEFA049E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2E39C-4BE6-4EDA-9B6E-B083B87E348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4D82E-0E0C-42F6-AE65-7EB712E4708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5244C-E5E1-4E59-B798-BCD10D4DD2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AAD51-F136-4F79-9D4E-C225B868444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D8C78-45F6-4014-82E2-E69C3126254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0418B-A026-49E3-A424-FCCBFB9ACA3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2B4F2-D1BA-4464-8B34-4E40C89C148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880DA-B1E2-4731-926D-BCA670060AB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08.04.2015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0418B-A026-49E3-A424-FCCBFB9AC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DF09-CDC6-46BF-A1CD-3438E633312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D769-0340-4C6E-96EC-D11CB8E25B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5BB0-D002-487C-B926-BE2AEFA049E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2E39C-4BE6-4EDA-9B6E-B083B87E348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4D82E-0E0C-42F6-AE65-7EB712E4708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08.04.2015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2B4F2-D1BA-4464-8B34-4E40C89C1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08.04.2015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880DA-B1E2-4731-926D-BCA670060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08.04.2015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DF09-CDC6-46BF-A1CD-3438E6333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08.04.2015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D769-0340-4C6E-96EC-D11CB8E25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08.04.2015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5BB0-D002-487C-B926-BE2AEFA04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08.04.2015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D2ABE8-C3C9-4897-AD0D-DD481131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D2ABE8-C3C9-4897-AD0D-DD4811314F6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D2ABE8-C3C9-4897-AD0D-DD4811314F6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D2ABE8-C3C9-4897-AD0D-DD4811314F6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developer.android.com/guide/practices/responsiveness.html" TargetMode="Externa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Contex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java/lang/Object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developer.android.com/reference/android/app/Fragment.html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developer.android.com/reference/android/app/Fragment.html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developer.android.com/reference/android/app/Fragment.html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Activity.html" TargetMode="External"/><Relationship Id="rId2" Type="http://schemas.openxmlformats.org/officeDocument/2006/relationships/hyperlink" Target="http://developer.android.com/reference/android/app/Fragment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developer.android.com/reference/android/app/Fragment.htm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oid-app-market.com/android-architecture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app/FragmentManager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Intent.html" TargetMode="External"/><Relationship Id="rId2" Type="http://schemas.openxmlformats.org/officeDocument/2006/relationships/hyperlink" Target="http://developer.android.com/reference/android/app/Activity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reference/android/app/Fragment.html" TargetMode="External"/><Relationship Id="rId4" Type="http://schemas.openxmlformats.org/officeDocument/2006/relationships/hyperlink" Target="http://developer.android.com/reference/android/os/Bundle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ContentUris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clipse.org/mobile/" TargetMode="External"/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oracle.com/technetwork/java/javase/downloads/jdk7-downloads-1880260.html" TargetMode="External"/><Relationship Id="rId4" Type="http://schemas.openxmlformats.org/officeDocument/2006/relationships/hyperlink" Target="https://dl-ssl.google.com/android/eclipse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Технологии </a:t>
            </a:r>
            <a:r>
              <a:rPr lang="en-US" dirty="0" smtClean="0"/>
              <a:t>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886200"/>
            <a:ext cx="6624736" cy="766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Android</a:t>
            </a:r>
            <a:r>
              <a:rPr lang="en-US" smtClean="0"/>
              <a:t>: Fragments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1525F-AE57-4A7E-A114-4C830DD60F49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08.04.2015</a:t>
            </a:r>
            <a:endParaRPr lang="en-US" dirty="0"/>
          </a:p>
        </p:txBody>
      </p:sp>
      <p:sp>
        <p:nvSpPr>
          <p:cNvPr id="3079" name="TextBox 6"/>
          <p:cNvSpPr txBox="1">
            <a:spLocks noChangeArrowheads="1"/>
          </p:cNvSpPr>
          <p:nvPr/>
        </p:nvSpPr>
        <p:spPr bwMode="auto">
          <a:xfrm>
            <a:off x="6278563" y="4581525"/>
            <a:ext cx="2335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ru-RU">
                <a:latin typeface="Calibri" pitchFamily="34" charset="0"/>
              </a:rPr>
              <a:t>Кузнецов</a:t>
            </a:r>
            <a:endParaRPr lang="en-US">
              <a:latin typeface="Calibri" pitchFamily="34" charset="0"/>
            </a:endParaRPr>
          </a:p>
          <a:p>
            <a:pPr algn="r"/>
            <a:r>
              <a:rPr lang="ru-RU">
                <a:latin typeface="Calibri" pitchFamily="34" charset="0"/>
              </a:rPr>
              <a:t>Андрей Николаевич</a:t>
            </a:r>
          </a:p>
        </p:txBody>
      </p:sp>
      <p:sp>
        <p:nvSpPr>
          <p:cNvPr id="3080" name="TextBox 7"/>
          <p:cNvSpPr txBox="1">
            <a:spLocks noChangeArrowheads="1"/>
          </p:cNvSpPr>
          <p:nvPr/>
        </p:nvSpPr>
        <p:spPr bwMode="auto">
          <a:xfrm>
            <a:off x="2411413" y="5445125"/>
            <a:ext cx="44021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>
                <a:latin typeface="Calibri" pitchFamily="34" charset="0"/>
              </a:rPr>
              <a:t>Санкт-Петербургский Государственный</a:t>
            </a:r>
          </a:p>
          <a:p>
            <a:pPr algn="ctr"/>
            <a:r>
              <a:rPr lang="ru-RU">
                <a:latin typeface="Calibri" pitchFamily="34" charset="0"/>
              </a:rPr>
              <a:t>Политехнический Университет</a:t>
            </a:r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Content Placeholder 4" descr="Android-Activity-Lifecyc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4505325" cy="579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2D6F34-1B2B-4769-A871-F2FF9C65690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7894" name="Picture 3" descr="D:\SPBSTU\Android\basic-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213" y="3357563"/>
            <a:ext cx="6003925" cy="267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7896" name="Content Placeholder 6" descr="basic-lifecycle-savestat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638" y="476250"/>
            <a:ext cx="4656137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предыдущих лекциях...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Explicit Intent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Component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Action</a:t>
            </a:r>
            <a:endParaRPr lang="ru-RU" dirty="0" smtClean="0"/>
          </a:p>
          <a:p>
            <a:r>
              <a:rPr lang="en-US" dirty="0" smtClean="0"/>
              <a:t>Data</a:t>
            </a:r>
            <a:endParaRPr lang="ru-RU" dirty="0" smtClean="0"/>
          </a:p>
          <a:p>
            <a:r>
              <a:rPr lang="en-US" dirty="0" smtClean="0"/>
              <a:t>Category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Extras</a:t>
            </a:r>
            <a:endParaRPr lang="ru-RU" dirty="0" smtClean="0"/>
          </a:p>
          <a:p>
            <a:r>
              <a:rPr lang="en-US" dirty="0" smtClean="0"/>
              <a:t>Flags</a:t>
            </a:r>
          </a:p>
          <a:p>
            <a:pPr marL="342900" lvl="1" indent="-342900">
              <a:buFont typeface="Arial" charset="0"/>
              <a:buChar char="•"/>
            </a:pPr>
            <a:endParaRPr lang="ru-RU" dirty="0" smtClean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Implicit intent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Action</a:t>
            </a:r>
            <a:endParaRPr lang="ru-RU" dirty="0" smtClean="0"/>
          </a:p>
          <a:p>
            <a:r>
              <a:rPr lang="en-US" dirty="0" smtClean="0"/>
              <a:t>Data</a:t>
            </a:r>
            <a:endParaRPr lang="ru-RU" dirty="0" smtClean="0"/>
          </a:p>
          <a:p>
            <a:r>
              <a:rPr lang="en-US" dirty="0" smtClean="0"/>
              <a:t>Category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Extras</a:t>
            </a:r>
            <a:endParaRPr lang="ru-RU" dirty="0" smtClean="0"/>
          </a:p>
          <a:p>
            <a:r>
              <a:rPr lang="en-US" dirty="0" smtClean="0"/>
              <a:t>Flags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BBBC6-597F-4216-A902-13F21A61EA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предыдущих лекциях...</a:t>
            </a:r>
            <a:endParaRPr lang="en-US" dirty="0" smtClean="0"/>
          </a:p>
        </p:txBody>
      </p:sp>
      <p:sp>
        <p:nvSpPr>
          <p:cNvPr id="13315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&lt;</a:t>
            </a:r>
            <a:r>
              <a:rPr lang="en-US" i="1" dirty="0" err="1" smtClean="0"/>
              <a:t>resources_name</a:t>
            </a:r>
            <a:r>
              <a:rPr lang="en-US" i="1" dirty="0" smtClean="0"/>
              <a:t>&gt;</a:t>
            </a:r>
            <a:r>
              <a:rPr lang="en-US" dirty="0" smtClean="0"/>
              <a:t>-</a:t>
            </a:r>
            <a:r>
              <a:rPr lang="en-US" i="1" dirty="0" smtClean="0"/>
              <a:t>&lt;</a:t>
            </a:r>
            <a:r>
              <a:rPr lang="en-US" i="1" dirty="0" err="1" smtClean="0">
                <a:solidFill>
                  <a:srgbClr val="00B050"/>
                </a:solidFill>
              </a:rPr>
              <a:t>config_qualifier</a:t>
            </a:r>
            <a:r>
              <a:rPr lang="en-US" i="1" dirty="0" smtClean="0"/>
              <a:t>&gt;</a:t>
            </a:r>
            <a:endParaRPr lang="ru-RU" i="1" dirty="0" smtClean="0"/>
          </a:p>
          <a:p>
            <a:pPr lvl="1"/>
            <a:r>
              <a:rPr lang="en-US" i="1" dirty="0" err="1" smtClean="0"/>
              <a:t>resources_name</a:t>
            </a:r>
            <a:r>
              <a:rPr lang="ru-RU" i="1" dirty="0" smtClean="0"/>
              <a:t> </a:t>
            </a:r>
            <a:r>
              <a:rPr lang="en-US" i="1" dirty="0" smtClean="0"/>
              <a:t>:= </a:t>
            </a:r>
            <a:r>
              <a:rPr lang="en-US" i="1" dirty="0" err="1" smtClean="0"/>
              <a:t>anim</a:t>
            </a:r>
            <a:r>
              <a:rPr lang="en-US" i="1" dirty="0" smtClean="0"/>
              <a:t>, </a:t>
            </a:r>
            <a:r>
              <a:rPr lang="en-US" i="1" dirty="0" err="1" smtClean="0"/>
              <a:t>drawable</a:t>
            </a:r>
            <a:r>
              <a:rPr lang="en-US" i="1" dirty="0" smtClean="0"/>
              <a:t>, layout, menu, raw, value, xml</a:t>
            </a:r>
          </a:p>
          <a:p>
            <a:pPr lvl="1"/>
            <a:r>
              <a:rPr lang="en-US" i="1" dirty="0" err="1" smtClean="0">
                <a:solidFill>
                  <a:srgbClr val="00B050"/>
                </a:solidFill>
              </a:rPr>
              <a:t>config_qualifier</a:t>
            </a:r>
            <a:r>
              <a:rPr lang="en-US" i="1" dirty="0" smtClean="0"/>
              <a:t> := </a:t>
            </a:r>
            <a:r>
              <a:rPr lang="en-US" i="1" dirty="0" smtClean="0">
                <a:solidFill>
                  <a:srgbClr val="00B050"/>
                </a:solidFill>
              </a:rPr>
              <a:t>qualifier1</a:t>
            </a:r>
            <a:r>
              <a:rPr lang="en-US" i="1" dirty="0" smtClean="0"/>
              <a:t>[-</a:t>
            </a:r>
            <a:r>
              <a:rPr lang="en-US" i="1" dirty="0" smtClean="0">
                <a:solidFill>
                  <a:srgbClr val="00B050"/>
                </a:solidFill>
              </a:rPr>
              <a:t>qualifier2</a:t>
            </a:r>
            <a:r>
              <a:rPr lang="en-US" i="1" dirty="0" smtClean="0"/>
              <a:t>[…]]</a:t>
            </a:r>
          </a:p>
          <a:p>
            <a:pPr lvl="1"/>
            <a:endParaRPr lang="en-US" i="1" dirty="0" smtClean="0"/>
          </a:p>
          <a:p>
            <a:r>
              <a:rPr lang="ru-RU" dirty="0" smtClean="0"/>
              <a:t>Примеры:</a:t>
            </a:r>
          </a:p>
          <a:p>
            <a:pPr lvl="1"/>
            <a:r>
              <a:rPr lang="en-US" dirty="0" err="1" smtClean="0"/>
              <a:t>drawable-ldpi</a:t>
            </a:r>
            <a:endParaRPr lang="ru-RU" dirty="0" smtClean="0"/>
          </a:p>
          <a:p>
            <a:pPr lvl="1"/>
            <a:r>
              <a:rPr lang="en-US" dirty="0" smtClean="0"/>
              <a:t>drawable-en-notouch-12key</a:t>
            </a:r>
            <a:endParaRPr lang="ru-RU" dirty="0" smtClean="0"/>
          </a:p>
          <a:p>
            <a:pPr lvl="1"/>
            <a:r>
              <a:rPr lang="en-US" dirty="0" smtClean="0"/>
              <a:t>values-land-mdpi-v11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5BFD0-836C-469E-B62C-E4D1F087ED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res-selection-flowch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80161" y="476672"/>
            <a:ext cx="4584127" cy="585396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520" y="5013176"/>
            <a:ext cx="2411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http://developer.android.com/guide/topics/resources/providing-resources.html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предыдущих лекциях...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По умолчанию </a:t>
            </a:r>
            <a:r>
              <a:rPr lang="ru-RU" dirty="0" smtClean="0"/>
              <a:t>все компоненты одного приложения работают в одном процессе</a:t>
            </a:r>
          </a:p>
          <a:p>
            <a:pPr lvl="1"/>
            <a:r>
              <a:rPr lang="ru-RU" dirty="0" smtClean="0"/>
              <a:t>М.б. изменено с помощью </a:t>
            </a:r>
            <a:r>
              <a:rPr lang="en-US" dirty="0" smtClean="0"/>
              <a:t>AndroidManifest.xml</a:t>
            </a:r>
          </a:p>
          <a:p>
            <a:pPr lvl="2"/>
            <a:r>
              <a:rPr lang="en-US" dirty="0" err="1" smtClean="0"/>
              <a:t>android:process</a:t>
            </a:r>
            <a:endParaRPr lang="en-US" dirty="0" smtClean="0"/>
          </a:p>
          <a:p>
            <a:r>
              <a:rPr lang="ru-RU" dirty="0" smtClean="0">
                <a:solidFill>
                  <a:srgbClr val="FF0000"/>
                </a:solidFill>
              </a:rPr>
              <a:t>По умолчанию </a:t>
            </a:r>
            <a:r>
              <a:rPr lang="ru-RU" dirty="0" smtClean="0"/>
              <a:t>все компоненты одного приложения работают в одном потоке </a:t>
            </a:r>
          </a:p>
          <a:p>
            <a:pPr lvl="1"/>
            <a:r>
              <a:rPr lang="ru-RU" dirty="0" smtClean="0">
                <a:solidFill>
                  <a:srgbClr val="FF0000"/>
                </a:solidFill>
              </a:rPr>
              <a:t>В т.ч. сервисы!</a:t>
            </a:r>
          </a:p>
          <a:p>
            <a:pPr lvl="1"/>
            <a:r>
              <a:rPr lang="en-US" dirty="0" smtClean="0"/>
              <a:t>UI-Thread = Main-Thread</a:t>
            </a:r>
          </a:p>
          <a:p>
            <a:pPr lvl="1"/>
            <a:r>
              <a:rPr lang="ru-RU" dirty="0" smtClean="0"/>
              <a:t>М.б. изменено с помощью </a:t>
            </a:r>
            <a:r>
              <a:rPr lang="en-US" dirty="0" smtClean="0"/>
              <a:t>Worker Threads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предыдущих лекциях...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Foreground process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Visible process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Service process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Background process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Empty process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предыдущих лекциях...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not block the UI thread</a:t>
            </a:r>
            <a:endParaRPr lang="ru-RU" dirty="0" smtClean="0"/>
          </a:p>
          <a:p>
            <a:pPr marL="914400" lvl="1" indent="-514350"/>
            <a:r>
              <a:rPr lang="en-US" dirty="0" smtClean="0"/>
              <a:t>"</a:t>
            </a:r>
            <a:r>
              <a:rPr lang="en-US" dirty="0" smtClean="0">
                <a:hlinkClick r:id="rId2"/>
              </a:rPr>
              <a:t>application not responding</a:t>
            </a:r>
            <a:r>
              <a:rPr lang="en-US" dirty="0" smtClean="0"/>
              <a:t>" (ANR) dialog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not access the Android UI toolkit from outside the UI thread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http://developer.android.com/images/anr.png"/>
          <p:cNvPicPr>
            <a:picLocks noChangeAspect="1" noChangeArrowheads="1"/>
          </p:cNvPicPr>
          <p:nvPr/>
        </p:nvPicPr>
        <p:blipFill>
          <a:blip r:embed="rId3" cstate="print"/>
          <a:srcRect l="11587" t="7294" r="11679" b="8820"/>
          <a:stretch>
            <a:fillRect/>
          </a:stretch>
        </p:blipFill>
        <p:spPr bwMode="auto">
          <a:xfrm>
            <a:off x="35496" y="4077072"/>
            <a:ext cx="3096344" cy="1656184"/>
          </a:xfrm>
          <a:prstGeom prst="rect">
            <a:avLst/>
          </a:prstGeom>
          <a:noFill/>
        </p:spPr>
      </p:pic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4067620"/>
            <a:ext cx="5832648" cy="1665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предыдущих лекциях...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8850" name="Picture 2" descr="http://developer.android.com/images/service_lifecyc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8983" y="1268760"/>
            <a:ext cx="3705225" cy="4829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предыдущих лекциях...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Provider </a:t>
            </a:r>
            <a:r>
              <a:rPr lang="ru-RU" dirty="0" smtClean="0"/>
              <a:t>представляет данные в виде набора таблиц</a:t>
            </a:r>
            <a:endParaRPr lang="en-US" dirty="0" smtClean="0"/>
          </a:p>
          <a:p>
            <a:pPr lvl="1"/>
            <a:r>
              <a:rPr lang="ru-RU" dirty="0" smtClean="0"/>
              <a:t>Аналогично РБД</a:t>
            </a:r>
            <a:r>
              <a:rPr lang="en-US" dirty="0" smtClean="0"/>
              <a:t> </a:t>
            </a:r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331640" y="3717032"/>
          <a:ext cx="6192687" cy="1608360"/>
        </p:xfrm>
        <a:graphic>
          <a:graphicData uri="http://schemas.openxmlformats.org/drawingml/2006/table">
            <a:tbl>
              <a:tblPr/>
              <a:tblGrid>
                <a:gridCol w="1890576"/>
                <a:gridCol w="1083930"/>
                <a:gridCol w="1562877"/>
                <a:gridCol w="983100"/>
                <a:gridCol w="672204"/>
              </a:tblGrid>
              <a:tr h="61368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>
                          <a:solidFill>
                            <a:srgbClr val="FFFFFF"/>
                          </a:solidFill>
                        </a:rPr>
                        <a:t>word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>
                          <a:solidFill>
                            <a:srgbClr val="FFFFFF"/>
                          </a:solidFill>
                        </a:rPr>
                        <a:t>app id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>
                          <a:solidFill>
                            <a:srgbClr val="FFFFFF"/>
                          </a:solidFill>
                        </a:rPr>
                        <a:t>frequency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>
                          <a:solidFill>
                            <a:srgbClr val="FFFFFF"/>
                          </a:solidFill>
                        </a:rPr>
                        <a:t>locale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>
                          <a:solidFill>
                            <a:srgbClr val="FFFFFF"/>
                          </a:solidFill>
                        </a:rPr>
                        <a:t>_ID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</a:tr>
              <a:tr h="61368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mapreduce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user1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100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en_US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1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4426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precompiler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user14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200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fr_FR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2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Receivers</a:t>
            </a:r>
            <a:r>
              <a:rPr lang="ru-RU" dirty="0" smtClean="0"/>
              <a:t>: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Normal broadcasts</a:t>
            </a:r>
            <a:endParaRPr lang="en-US" dirty="0" smtClean="0"/>
          </a:p>
          <a:p>
            <a:pPr lvl="1"/>
            <a:r>
              <a:rPr lang="en-US" dirty="0" err="1" smtClean="0">
                <a:hlinkClick r:id="rId2"/>
              </a:rPr>
              <a:t>Context.sendBroadcast</a:t>
            </a:r>
            <a:endParaRPr lang="en-US" dirty="0" smtClean="0"/>
          </a:p>
          <a:p>
            <a:pPr lvl="1"/>
            <a:r>
              <a:rPr lang="en-US" dirty="0" smtClean="0"/>
              <a:t>All receivers of the broadcast are run in an undefined order, often at the same time.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Ordered broadcasts</a:t>
            </a:r>
            <a:endParaRPr lang="en-US" dirty="0" smtClean="0"/>
          </a:p>
          <a:p>
            <a:pPr lvl="1"/>
            <a:r>
              <a:rPr lang="en-US" dirty="0" err="1" smtClean="0">
                <a:hlinkClick r:id="rId2"/>
              </a:rPr>
              <a:t>Context.sendOrderedBroadcast</a:t>
            </a:r>
            <a:endParaRPr lang="en-US" dirty="0" smtClean="0"/>
          </a:p>
          <a:p>
            <a:pPr lvl="1"/>
            <a:r>
              <a:rPr lang="en-US" dirty="0" smtClean="0"/>
              <a:t>Broadcast </a:t>
            </a:r>
            <a:r>
              <a:rPr lang="ru-RU" dirty="0" smtClean="0"/>
              <a:t>передается по цепочке от </a:t>
            </a:r>
            <a:r>
              <a:rPr lang="en-US" dirty="0" smtClean="0"/>
              <a:t>receiver </a:t>
            </a:r>
            <a:r>
              <a:rPr lang="ru-RU" dirty="0" smtClean="0"/>
              <a:t>к </a:t>
            </a:r>
            <a:r>
              <a:rPr lang="en-US" dirty="0" smtClean="0"/>
              <a:t>receiver</a:t>
            </a:r>
            <a:r>
              <a:rPr lang="ru-RU" dirty="0" smtClean="0"/>
              <a:t> (возможно изменять объект/прерывать чепочку)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08.04.2015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1CE3A-8FE6-4CA7-A195-06B34B4A03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3850" y="-17463"/>
            <a:ext cx="8532813" cy="68310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08.04.2015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</a:t>
            </a:r>
            <a:r>
              <a:rPr lang="en-US" dirty="0" smtClean="0"/>
              <a:t>Fragment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Определяет фрагмент пользовательского интерфейса </a:t>
            </a:r>
            <a:r>
              <a:rPr lang="en-US" dirty="0" smtClean="0"/>
              <a:t>(</a:t>
            </a:r>
            <a:r>
              <a:rPr lang="ru-RU" dirty="0" smtClean="0"/>
              <a:t>или поведения</a:t>
            </a:r>
            <a:r>
              <a:rPr lang="en-US" dirty="0" smtClean="0"/>
              <a:t>) </a:t>
            </a:r>
            <a:r>
              <a:rPr lang="ru-RU" dirty="0" smtClean="0"/>
              <a:t>в активити</a:t>
            </a:r>
          </a:p>
          <a:p>
            <a:pPr lvl="1"/>
            <a:r>
              <a:rPr lang="en-US" dirty="0" smtClean="0"/>
              <a:t>Sub-activity</a:t>
            </a:r>
          </a:p>
          <a:p>
            <a:r>
              <a:rPr lang="ru-RU" dirty="0" smtClean="0"/>
              <a:t>Имеет собственный жизненный цикл, зависящий от жизненного цикла </a:t>
            </a:r>
            <a:r>
              <a:rPr lang="en-US" dirty="0" smtClean="0"/>
              <a:t>Activity</a:t>
            </a:r>
          </a:p>
          <a:p>
            <a:r>
              <a:rPr lang="ru-RU" dirty="0" smtClean="0"/>
              <a:t>Имеет собственный </a:t>
            </a:r>
            <a:r>
              <a:rPr lang="en-US" dirty="0" smtClean="0"/>
              <a:t>back stack, </a:t>
            </a:r>
            <a:r>
              <a:rPr lang="ru-RU" dirty="0" smtClean="0"/>
              <a:t>управляемый </a:t>
            </a:r>
            <a:r>
              <a:rPr lang="en-US" dirty="0" smtClean="0"/>
              <a:t>Activity</a:t>
            </a:r>
          </a:p>
          <a:p>
            <a:r>
              <a:rPr lang="ru-RU" dirty="0" smtClean="0"/>
              <a:t>Управляется </a:t>
            </a:r>
            <a:r>
              <a:rPr lang="en-US" dirty="0" err="1" smtClean="0"/>
              <a:t>FragmentManager</a:t>
            </a:r>
            <a:r>
              <a:rPr lang="en-US" dirty="0" smtClean="0"/>
              <a:t>’</a:t>
            </a:r>
            <a:r>
              <a:rPr lang="ru-RU" dirty="0" smtClean="0"/>
              <a:t>ом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08.04.2015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Философия </a:t>
            </a:r>
            <a:r>
              <a:rPr lang="en-US" dirty="0" smtClean="0"/>
              <a:t>Fragment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08.04.2015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57346" name="Picture 2" descr="http://developer.android.com/images/fundamentals/fragmen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12776"/>
            <a:ext cx="7992888" cy="4610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Fragment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hlinkClick r:id="rId2"/>
              </a:rPr>
              <a:t>java.lang.Object</a:t>
            </a:r>
            <a:endParaRPr lang="ru-RU" b="1" dirty="0" smtClean="0"/>
          </a:p>
          <a:p>
            <a:pPr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↳</a:t>
            </a:r>
            <a:r>
              <a:rPr lang="en-US" dirty="0" err="1" smtClean="0"/>
              <a:t>android.app.Fragment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</a:t>
            </a:r>
            <a:r>
              <a:rPr lang="en-US" b="1" dirty="0" smtClean="0"/>
              <a:t>↳ </a:t>
            </a:r>
            <a:r>
              <a:rPr lang="en-US" dirty="0" err="1" smtClean="0"/>
              <a:t>DialogFragment</a:t>
            </a:r>
            <a:endParaRPr lang="ru-RU" dirty="0" smtClean="0"/>
          </a:p>
          <a:p>
            <a:pPr>
              <a:buNone/>
            </a:pPr>
            <a:r>
              <a:rPr lang="ru-RU" b="1" dirty="0" smtClean="0"/>
              <a:t>		</a:t>
            </a:r>
            <a:r>
              <a:rPr lang="en-US" b="1" dirty="0" smtClean="0"/>
              <a:t>↳ </a:t>
            </a:r>
            <a:r>
              <a:rPr lang="en-US" dirty="0" err="1" smtClean="0"/>
              <a:t>ListFragment</a:t>
            </a:r>
            <a:endParaRPr lang="ru-RU" dirty="0" smtClean="0"/>
          </a:p>
          <a:p>
            <a:pPr>
              <a:buNone/>
            </a:pPr>
            <a:r>
              <a:rPr lang="ru-RU" b="1" dirty="0" smtClean="0"/>
              <a:t>		</a:t>
            </a:r>
            <a:r>
              <a:rPr lang="en-US" b="1" dirty="0" smtClean="0"/>
              <a:t>↳ </a:t>
            </a:r>
            <a:r>
              <a:rPr lang="en-US" dirty="0" err="1" smtClean="0"/>
              <a:t>PreferenceFragment</a:t>
            </a:r>
            <a:endParaRPr lang="ru-RU" dirty="0" smtClean="0"/>
          </a:p>
          <a:p>
            <a:pPr>
              <a:buNone/>
            </a:pPr>
            <a:r>
              <a:rPr lang="ru-RU" b="1" dirty="0" smtClean="0"/>
              <a:t>		</a:t>
            </a:r>
            <a:r>
              <a:rPr lang="en-US" b="1" dirty="0" smtClean="0"/>
              <a:t>↳ </a:t>
            </a:r>
            <a:r>
              <a:rPr lang="en-US" dirty="0" err="1" smtClean="0"/>
              <a:t>WebViewFragment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08.04.2015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Жизненный Цикл </a:t>
            </a:r>
            <a:r>
              <a:rPr lang="en-US" dirty="0" smtClean="0"/>
              <a:t>Fragment (1)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08.04.2015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1026" name="Picture 2" descr="http://developer.android.com/images/fragment_lifecyc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1833631" cy="4899323"/>
          </a:xfrm>
          <a:prstGeom prst="rect">
            <a:avLst/>
          </a:prstGeom>
          <a:noFill/>
        </p:spPr>
      </p:pic>
      <p:pic>
        <p:nvPicPr>
          <p:cNvPr id="1028" name="Picture 4" descr="http://developer.android.com/images/fragment_lifecycle.png"/>
          <p:cNvPicPr>
            <a:picLocks noChangeAspect="1" noChangeArrowheads="1"/>
          </p:cNvPicPr>
          <p:nvPr/>
        </p:nvPicPr>
        <p:blipFill>
          <a:blip r:embed="rId2" cstate="print"/>
          <a:srcRect b="47340"/>
          <a:stretch>
            <a:fillRect/>
          </a:stretch>
        </p:blipFill>
        <p:spPr bwMode="auto">
          <a:xfrm>
            <a:off x="2771800" y="1340768"/>
            <a:ext cx="3456384" cy="4863294"/>
          </a:xfrm>
          <a:prstGeom prst="rect">
            <a:avLst/>
          </a:prstGeom>
          <a:noFill/>
        </p:spPr>
      </p:pic>
      <p:pic>
        <p:nvPicPr>
          <p:cNvPr id="1030" name="Picture 6" descr="http://developer.android.com/images/fragment_lifecycle.png"/>
          <p:cNvPicPr>
            <a:picLocks noChangeAspect="1" noChangeArrowheads="1"/>
          </p:cNvPicPr>
          <p:nvPr/>
        </p:nvPicPr>
        <p:blipFill>
          <a:blip r:embed="rId2" cstate="print"/>
          <a:srcRect t="44627"/>
          <a:stretch>
            <a:fillRect/>
          </a:stretch>
        </p:blipFill>
        <p:spPr bwMode="auto">
          <a:xfrm>
            <a:off x="5580112" y="1196752"/>
            <a:ext cx="3563888" cy="52728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Жизненный Цикл </a:t>
            </a:r>
            <a:r>
              <a:rPr lang="en-US" dirty="0" smtClean="0"/>
              <a:t>Fragment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0944" cy="4525963"/>
          </a:xfrm>
        </p:spPr>
        <p:txBody>
          <a:bodyPr/>
          <a:lstStyle/>
          <a:p>
            <a:r>
              <a:rPr lang="en-US" dirty="0" err="1" smtClean="0">
                <a:hlinkClick r:id="rId2"/>
              </a:rPr>
              <a:t>onCreate</a:t>
            </a:r>
            <a:r>
              <a:rPr lang="en-US" dirty="0" smtClean="0">
                <a:hlinkClick r:id="rId2"/>
              </a:rPr>
              <a:t>(Bundle)</a:t>
            </a:r>
            <a:endParaRPr lang="en-US" dirty="0" smtClean="0"/>
          </a:p>
          <a:p>
            <a:pPr lvl="1"/>
            <a:r>
              <a:rPr lang="en-US" dirty="0" smtClean="0"/>
              <a:t>called to do initial creation of the fragment.</a:t>
            </a:r>
          </a:p>
          <a:p>
            <a:r>
              <a:rPr lang="en-US" dirty="0" err="1" smtClean="0">
                <a:hlinkClick r:id="rId2"/>
              </a:rPr>
              <a:t>onStart</a:t>
            </a:r>
            <a:r>
              <a:rPr lang="en-US" dirty="0" smtClean="0">
                <a:hlinkClick r:id="rId2"/>
              </a:rPr>
              <a:t>()</a:t>
            </a:r>
            <a:endParaRPr lang="en-US" dirty="0" smtClean="0"/>
          </a:p>
          <a:p>
            <a:pPr lvl="1"/>
            <a:r>
              <a:rPr lang="en-US" dirty="0" smtClean="0"/>
              <a:t>makes the fragment visible to the user (based on its containing activity being started).</a:t>
            </a:r>
          </a:p>
          <a:p>
            <a:r>
              <a:rPr lang="en-US" dirty="0" err="1" smtClean="0">
                <a:hlinkClick r:id="rId2"/>
              </a:rPr>
              <a:t>onResume</a:t>
            </a:r>
            <a:r>
              <a:rPr lang="en-US" dirty="0" smtClean="0">
                <a:hlinkClick r:id="rId2"/>
              </a:rPr>
              <a:t>()</a:t>
            </a:r>
            <a:endParaRPr lang="en-US" dirty="0" smtClean="0"/>
          </a:p>
          <a:p>
            <a:pPr lvl="1"/>
            <a:r>
              <a:rPr lang="en-US" dirty="0" smtClean="0"/>
              <a:t>makes the fragment interacting with the user (based on its containing activity being resumed).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08.04.2015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1028" name="Picture 4" descr="http://developer.android.com/images/fragment_lifecycle.png"/>
          <p:cNvPicPr>
            <a:picLocks noChangeAspect="1" noChangeArrowheads="1"/>
          </p:cNvPicPr>
          <p:nvPr/>
        </p:nvPicPr>
        <p:blipFill>
          <a:blip r:embed="rId3" cstate="print"/>
          <a:srcRect b="47340"/>
          <a:stretch>
            <a:fillRect/>
          </a:stretch>
        </p:blipFill>
        <p:spPr bwMode="auto">
          <a:xfrm>
            <a:off x="5687616" y="1412776"/>
            <a:ext cx="3456384" cy="48632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Жизненный Цикл </a:t>
            </a:r>
            <a:r>
              <a:rPr lang="en-US" dirty="0" smtClean="0"/>
              <a:t>Fragment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0944" cy="4525963"/>
          </a:xfrm>
        </p:spPr>
        <p:txBody>
          <a:bodyPr/>
          <a:lstStyle/>
          <a:p>
            <a:r>
              <a:rPr lang="en-US" dirty="0" err="1" smtClean="0">
                <a:hlinkClick r:id="rId2"/>
              </a:rPr>
              <a:t>onPause</a:t>
            </a:r>
            <a:r>
              <a:rPr lang="en-US" dirty="0" smtClean="0">
                <a:hlinkClick r:id="rId2"/>
              </a:rPr>
              <a:t>()</a:t>
            </a:r>
            <a:endParaRPr lang="en-US" dirty="0" smtClean="0"/>
          </a:p>
          <a:p>
            <a:pPr lvl="1"/>
            <a:r>
              <a:rPr lang="en-US" dirty="0" smtClean="0"/>
              <a:t>fragment is no longer interacting with the user either because its activity is being paused or a fragment operation is modifying it in the activity.</a:t>
            </a:r>
          </a:p>
          <a:p>
            <a:r>
              <a:rPr lang="en-US" dirty="0" err="1" smtClean="0">
                <a:hlinkClick r:id="rId2"/>
              </a:rPr>
              <a:t>onStop</a:t>
            </a:r>
            <a:r>
              <a:rPr lang="en-US" dirty="0" smtClean="0">
                <a:hlinkClick r:id="rId2"/>
              </a:rPr>
              <a:t>()</a:t>
            </a:r>
            <a:endParaRPr lang="en-US" dirty="0" smtClean="0"/>
          </a:p>
          <a:p>
            <a:pPr lvl="1"/>
            <a:r>
              <a:rPr lang="en-US" dirty="0" smtClean="0"/>
              <a:t>fragment is no longer visible to the user either because its activity is being stopped or a fragment operation is modifying it in the activity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08.04.2015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10" name="Picture 6" descr="http://developer.android.com/images/fragment_lifecycle.png"/>
          <p:cNvPicPr>
            <a:picLocks noChangeAspect="1" noChangeArrowheads="1"/>
          </p:cNvPicPr>
          <p:nvPr/>
        </p:nvPicPr>
        <p:blipFill>
          <a:blip r:embed="rId3" cstate="print"/>
          <a:srcRect t="44627"/>
          <a:stretch>
            <a:fillRect/>
          </a:stretch>
        </p:blipFill>
        <p:spPr bwMode="auto">
          <a:xfrm>
            <a:off x="5580112" y="1196752"/>
            <a:ext cx="3563888" cy="52728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Жизненный Цикл </a:t>
            </a:r>
            <a:r>
              <a:rPr lang="en-US" dirty="0" smtClean="0"/>
              <a:t>Fragment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0944" cy="4525963"/>
          </a:xfrm>
        </p:spPr>
        <p:txBody>
          <a:bodyPr/>
          <a:lstStyle/>
          <a:p>
            <a:r>
              <a:rPr lang="en-US" dirty="0" err="1" smtClean="0">
                <a:hlinkClick r:id="rId2"/>
              </a:rPr>
              <a:t>onStop</a:t>
            </a:r>
            <a:r>
              <a:rPr lang="en-US" dirty="0" smtClean="0">
                <a:hlinkClick r:id="rId2"/>
              </a:rPr>
              <a:t>()</a:t>
            </a:r>
            <a:endParaRPr lang="en-US" dirty="0" smtClean="0"/>
          </a:p>
          <a:p>
            <a:pPr lvl="1"/>
            <a:r>
              <a:rPr lang="en-US" dirty="0" smtClean="0"/>
              <a:t>fragment is no longer visible to the user either because its activity is being stopped or a fragment operation is modifying it in the activity</a:t>
            </a:r>
          </a:p>
          <a:p>
            <a:r>
              <a:rPr lang="en-US" dirty="0" err="1" smtClean="0">
                <a:hlinkClick r:id="rId2"/>
              </a:rPr>
              <a:t>onDestroy</a:t>
            </a:r>
            <a:r>
              <a:rPr lang="en-US" dirty="0" smtClean="0">
                <a:hlinkClick r:id="rId2"/>
              </a:rPr>
              <a:t>()</a:t>
            </a:r>
            <a:endParaRPr lang="en-US" dirty="0" smtClean="0"/>
          </a:p>
          <a:p>
            <a:pPr lvl="1"/>
            <a:r>
              <a:rPr lang="en-US" dirty="0" smtClean="0"/>
              <a:t>called to do final cleanup of the fragment's state.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08.04.2015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10" name="Picture 6" descr="http://developer.android.com/images/fragment_lifecycle.png"/>
          <p:cNvPicPr>
            <a:picLocks noChangeAspect="1" noChangeArrowheads="1"/>
          </p:cNvPicPr>
          <p:nvPr/>
        </p:nvPicPr>
        <p:blipFill>
          <a:blip r:embed="rId3" cstate="print"/>
          <a:srcRect t="44627"/>
          <a:stretch>
            <a:fillRect/>
          </a:stretch>
        </p:blipFill>
        <p:spPr bwMode="auto">
          <a:xfrm>
            <a:off x="5580112" y="1196752"/>
            <a:ext cx="3563888" cy="52728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Жизненный Цикл </a:t>
            </a:r>
            <a:r>
              <a:rPr lang="en-US" dirty="0" smtClean="0"/>
              <a:t>Fragment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0944" cy="4525963"/>
          </a:xfrm>
        </p:spPr>
        <p:txBody>
          <a:bodyPr/>
          <a:lstStyle/>
          <a:p>
            <a:r>
              <a:rPr lang="en-US" dirty="0" err="1" smtClean="0">
                <a:hlinkClick r:id="rId2"/>
              </a:rPr>
              <a:t>onAttach</a:t>
            </a:r>
            <a:r>
              <a:rPr lang="en-US" dirty="0" smtClean="0">
                <a:hlinkClick r:id="rId2"/>
              </a:rPr>
              <a:t>(Activity)</a:t>
            </a:r>
            <a:endParaRPr lang="en-US" dirty="0" smtClean="0"/>
          </a:p>
          <a:p>
            <a:pPr lvl="1"/>
            <a:r>
              <a:rPr lang="en-US" dirty="0" smtClean="0"/>
              <a:t>called once the fragment is associated with its activity</a:t>
            </a:r>
          </a:p>
          <a:p>
            <a:r>
              <a:rPr lang="en-US" dirty="0" err="1" smtClean="0">
                <a:hlinkClick r:id="rId2"/>
              </a:rPr>
              <a:t>onCreateView</a:t>
            </a:r>
            <a:r>
              <a:rPr lang="en-US" dirty="0" smtClean="0">
                <a:hlinkClick r:id="rId2"/>
              </a:rPr>
              <a:t>(</a:t>
            </a:r>
            <a:r>
              <a:rPr lang="en-US" dirty="0" err="1" smtClean="0">
                <a:hlinkClick r:id="rId2"/>
              </a:rPr>
              <a:t>LayoutInflater</a:t>
            </a:r>
            <a:r>
              <a:rPr lang="en-US" dirty="0" smtClean="0">
                <a:hlinkClick r:id="rId2"/>
              </a:rPr>
              <a:t>, </a:t>
            </a:r>
            <a:r>
              <a:rPr lang="en-US" dirty="0" err="1" smtClean="0">
                <a:hlinkClick r:id="rId2"/>
              </a:rPr>
              <a:t>ViewGroup</a:t>
            </a:r>
            <a:r>
              <a:rPr lang="en-US" dirty="0" smtClean="0">
                <a:hlinkClick r:id="rId2"/>
              </a:rPr>
              <a:t>, Bundle)</a:t>
            </a:r>
            <a:endParaRPr lang="en-US" dirty="0" smtClean="0"/>
          </a:p>
          <a:p>
            <a:pPr lvl="1"/>
            <a:r>
              <a:rPr lang="en-US" dirty="0" smtClean="0"/>
              <a:t>creates and returns the view hierarchy associated with the fragment.</a:t>
            </a:r>
            <a:r>
              <a:rPr lang="ru-RU" dirty="0" smtClean="0"/>
              <a:t> М.б. </a:t>
            </a:r>
            <a:r>
              <a:rPr lang="en-US" b="1" dirty="0" smtClean="0">
                <a:solidFill>
                  <a:srgbClr val="FF0000"/>
                </a:solidFill>
              </a:rPr>
              <a:t>null</a:t>
            </a:r>
          </a:p>
          <a:p>
            <a:r>
              <a:rPr lang="en-US" dirty="0" err="1" smtClean="0">
                <a:hlinkClick r:id="rId2"/>
              </a:rPr>
              <a:t>onActivityCreated</a:t>
            </a:r>
            <a:r>
              <a:rPr lang="en-US" dirty="0" smtClean="0">
                <a:hlinkClick r:id="rId2"/>
              </a:rPr>
              <a:t>(Bundle)</a:t>
            </a:r>
            <a:endParaRPr lang="en-US" dirty="0" smtClean="0"/>
          </a:p>
          <a:p>
            <a:pPr lvl="1"/>
            <a:r>
              <a:rPr lang="en-US" dirty="0" smtClean="0"/>
              <a:t>activity has completed its own </a:t>
            </a:r>
            <a:r>
              <a:rPr lang="en-US" dirty="0" err="1" smtClean="0">
                <a:hlinkClick r:id="rId3"/>
              </a:rPr>
              <a:t>Activity.onCreate</a:t>
            </a:r>
            <a:r>
              <a:rPr lang="en-US" dirty="0" smtClean="0">
                <a:hlinkClick r:id="rId3"/>
              </a:rPr>
              <a:t>()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08.04.2015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1028" name="Picture 4" descr="http://developer.android.com/images/fragment_lifecycle.png"/>
          <p:cNvPicPr>
            <a:picLocks noChangeAspect="1" noChangeArrowheads="1"/>
          </p:cNvPicPr>
          <p:nvPr/>
        </p:nvPicPr>
        <p:blipFill>
          <a:blip r:embed="rId4" cstate="print"/>
          <a:srcRect b="47340"/>
          <a:stretch>
            <a:fillRect/>
          </a:stretch>
        </p:blipFill>
        <p:spPr bwMode="auto">
          <a:xfrm>
            <a:off x="5687616" y="1412776"/>
            <a:ext cx="3456384" cy="48632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Жизненный Цикл </a:t>
            </a:r>
            <a:r>
              <a:rPr lang="en-US" dirty="0" smtClean="0"/>
              <a:t>Fragment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0944" cy="4525963"/>
          </a:xfrm>
        </p:spPr>
        <p:txBody>
          <a:bodyPr/>
          <a:lstStyle/>
          <a:p>
            <a:r>
              <a:rPr lang="en-US" dirty="0" err="1" smtClean="0">
                <a:hlinkClick r:id="rId2"/>
              </a:rPr>
              <a:t>onDestroyView</a:t>
            </a:r>
            <a:r>
              <a:rPr lang="en-US" dirty="0" smtClean="0">
                <a:hlinkClick r:id="rId2"/>
              </a:rPr>
              <a:t>()</a:t>
            </a:r>
            <a:endParaRPr lang="en-US" dirty="0" smtClean="0"/>
          </a:p>
          <a:p>
            <a:pPr lvl="1"/>
            <a:r>
              <a:rPr lang="en-US" dirty="0" smtClean="0"/>
              <a:t>allows the fragment to clean up resources associated with its View.</a:t>
            </a:r>
          </a:p>
          <a:p>
            <a:r>
              <a:rPr lang="en-US" dirty="0" err="1" smtClean="0">
                <a:hlinkClick r:id="rId2"/>
              </a:rPr>
              <a:t>onDetach</a:t>
            </a:r>
            <a:r>
              <a:rPr lang="en-US" dirty="0" smtClean="0">
                <a:hlinkClick r:id="rId2"/>
              </a:rPr>
              <a:t>()</a:t>
            </a:r>
            <a:endParaRPr lang="en-US" dirty="0" smtClean="0"/>
          </a:p>
          <a:p>
            <a:pPr lvl="1"/>
            <a:r>
              <a:rPr lang="en-US" dirty="0" smtClean="0"/>
              <a:t>called immediately prior to the fragment no longer being associated with its activity.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08.04.2015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10" name="Picture 6" descr="http://developer.android.com/images/fragment_lifecycle.png"/>
          <p:cNvPicPr>
            <a:picLocks noChangeAspect="1" noChangeArrowheads="1"/>
          </p:cNvPicPr>
          <p:nvPr/>
        </p:nvPicPr>
        <p:blipFill>
          <a:blip r:embed="rId3" cstate="print"/>
          <a:srcRect t="44627"/>
          <a:stretch>
            <a:fillRect/>
          </a:stretch>
        </p:blipFill>
        <p:spPr bwMode="auto">
          <a:xfrm>
            <a:off x="5580112" y="1196752"/>
            <a:ext cx="3563888" cy="52728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 предыдущих лекциях...</a:t>
            </a:r>
            <a:endParaRPr lang="en-US" smtClean="0"/>
          </a:p>
        </p:txBody>
      </p:sp>
      <p:pic>
        <p:nvPicPr>
          <p:cNvPr id="4099" name="Content Placeholder 3" descr="Android-architectu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20813" y="1600200"/>
            <a:ext cx="6302375" cy="4525963"/>
          </a:xfrm>
        </p:spPr>
      </p:pic>
      <p:sp>
        <p:nvSpPr>
          <p:cNvPr id="4100" name="TextBox 5"/>
          <p:cNvSpPr txBox="1">
            <a:spLocks noChangeArrowheads="1"/>
          </p:cNvSpPr>
          <p:nvPr/>
        </p:nvSpPr>
        <p:spPr bwMode="auto">
          <a:xfrm>
            <a:off x="971550" y="6021388"/>
            <a:ext cx="676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Calibri" pitchFamily="34" charset="0"/>
              </a:rPr>
              <a:t>See </a:t>
            </a:r>
            <a:r>
              <a:rPr lang="en-US">
                <a:solidFill>
                  <a:prstClr val="black"/>
                </a:solidFill>
                <a:latin typeface="Calibri" pitchFamily="34" charset="0"/>
                <a:hlinkClick r:id="rId3"/>
              </a:rPr>
              <a:t>http://www.android-app-market.com/android-architecture.html</a:t>
            </a:r>
            <a:r>
              <a:rPr lang="en-US">
                <a:solidFill>
                  <a:prstClr val="black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C4AD2-AD05-4B66-8A17-DCB2D190461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onCreateView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08.04.2015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0657" name="Rectangle 1"/>
          <p:cNvSpPr>
            <a:spLocks noChangeArrowheads="1"/>
          </p:cNvSpPr>
          <p:nvPr/>
        </p:nvSpPr>
        <p:spPr bwMode="auto">
          <a:xfrm>
            <a:off x="395536" y="2276872"/>
            <a:ext cx="8269893" cy="1883799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ExampleFragment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Fragment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@Override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View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onCreateView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LayoutInflater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inflater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ViewGroup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container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              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Bundle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Inflate the layout for this fragment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inflater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inflate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layout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example_fragment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container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Фрагменты в </a:t>
            </a:r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08.04.2015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77440" y="1654403"/>
            <a:ext cx="8887048" cy="4006845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33327" rIns="0" bIns="3332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&lt;?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xml version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"1.0"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encoding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"utf-8"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?&gt;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LinearLayout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xmlns:android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"http://schemas.android.com/apk/res/android"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android:orientation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"horizontal"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&lt;fragment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com.example.news.ArticleListFragment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"@+id/list"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android:layout_weight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"1"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"0dp"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&lt;fragment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com.example.news.ArticleReaderFragment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"@+id/viewer"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android:layout_weight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"2"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"0dp"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LinearLayout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Фрагменты в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hlinkClick r:id="rId2"/>
              </a:rPr>
              <a:t>findFragmentById</a:t>
            </a:r>
            <a:r>
              <a:rPr lang="en-US" dirty="0" smtClean="0">
                <a:hlinkClick r:id="rId2"/>
              </a:rPr>
              <a:t>()</a:t>
            </a:r>
            <a:r>
              <a:rPr lang="en-US" dirty="0" smtClean="0"/>
              <a:t> </a:t>
            </a:r>
          </a:p>
          <a:p>
            <a:r>
              <a:rPr lang="en-US" dirty="0" err="1" smtClean="0">
                <a:hlinkClick r:id="rId2"/>
              </a:rPr>
              <a:t>findFragmentByTag</a:t>
            </a:r>
            <a:r>
              <a:rPr lang="en-US" dirty="0" smtClean="0">
                <a:hlinkClick r:id="rId2"/>
              </a:rPr>
              <a:t>()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08.04.2015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395536" y="1844244"/>
            <a:ext cx="7947689" cy="2099242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Create new fragment and transaction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Fragment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newFragment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ExampleFragment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FragmentTransaction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transaction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getFragmentManager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beginTransaction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transaction</a:t>
            </a:r>
            <a:r>
              <a:rPr lang="en-US" sz="1400" dirty="0" err="1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4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400" dirty="0" err="1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400" dirty="0" err="1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fragment_container</a:t>
            </a:r>
            <a:r>
              <a:rPr lang="en-US" sz="14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fragment</a:t>
            </a:r>
            <a:r>
              <a:rPr lang="en-US" sz="14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0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transaction.replace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R.id.fragment_container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newFragment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3600" dirty="0" smtClean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Commit the transaction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transaction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commit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Фрагменты в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FragmentManager</a:t>
            </a:r>
            <a:endParaRPr lang="en-US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beginTransaction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returns </a:t>
            </a:r>
            <a:r>
              <a:rPr lang="en-US" dirty="0" err="1" smtClean="0"/>
              <a:t>FragmentTransaction</a:t>
            </a:r>
            <a:endParaRPr lang="en-US" dirty="0" smtClean="0"/>
          </a:p>
          <a:p>
            <a:r>
              <a:rPr lang="en-US" dirty="0" err="1" smtClean="0"/>
              <a:t>popBackStack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findFragmentById</a:t>
            </a:r>
            <a:r>
              <a:rPr lang="en-US" dirty="0" smtClean="0"/>
              <a:t>() </a:t>
            </a:r>
          </a:p>
          <a:p>
            <a:r>
              <a:rPr lang="en-US" dirty="0" err="1" smtClean="0"/>
              <a:t>findFragmentByTag</a:t>
            </a:r>
            <a:r>
              <a:rPr lang="en-US" dirty="0" smtClean="0"/>
              <a:t>()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FragmentTransaction</a:t>
            </a:r>
            <a:endParaRPr lang="en-US" dirty="0" smtClean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add()</a:t>
            </a:r>
          </a:p>
          <a:p>
            <a:r>
              <a:rPr lang="en-US" dirty="0" smtClean="0"/>
              <a:t>remove()</a:t>
            </a:r>
          </a:p>
          <a:p>
            <a:r>
              <a:rPr lang="en-US" dirty="0" smtClean="0"/>
              <a:t>replace()</a:t>
            </a:r>
          </a:p>
          <a:p>
            <a:r>
              <a:rPr lang="en-US" dirty="0" err="1" smtClean="0"/>
              <a:t>addToBackStack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commit()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08.04.2015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Фрагменты в </a:t>
            </a:r>
            <a:r>
              <a:rPr lang="en-US" dirty="0" smtClean="0"/>
              <a:t>Java (3)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Последовательность внесения изменений в </a:t>
            </a:r>
            <a:r>
              <a:rPr lang="en-US" sz="2800" dirty="0" smtClean="0"/>
              <a:t> </a:t>
            </a:r>
            <a:r>
              <a:rPr lang="en-US" sz="2800" dirty="0" err="1" smtClean="0"/>
              <a:t>FragmentTransaction</a:t>
            </a:r>
            <a:r>
              <a:rPr lang="en-US" sz="2800" dirty="0" smtClean="0"/>
              <a:t> </a:t>
            </a:r>
            <a:r>
              <a:rPr lang="ru-RU" sz="2800" dirty="0" smtClean="0"/>
              <a:t>не важна, за исключением</a:t>
            </a:r>
            <a:r>
              <a:rPr lang="en-US" sz="2800" dirty="0" smtClean="0"/>
              <a:t>:</a:t>
            </a:r>
          </a:p>
          <a:p>
            <a:pPr lvl="1"/>
            <a:r>
              <a:rPr lang="ru-RU" sz="2400" dirty="0" smtClean="0"/>
              <a:t>Вызов метода </a:t>
            </a:r>
            <a:r>
              <a:rPr lang="en-US" sz="2400" dirty="0" smtClean="0"/>
              <a:t>commit() </a:t>
            </a:r>
            <a:r>
              <a:rPr lang="ru-RU" sz="2400" dirty="0" smtClean="0"/>
              <a:t>должен быть последним</a:t>
            </a:r>
            <a:endParaRPr lang="en-US" sz="2400" dirty="0" smtClean="0"/>
          </a:p>
          <a:p>
            <a:pPr lvl="1"/>
            <a:r>
              <a:rPr lang="ru-RU" sz="2400" dirty="0" smtClean="0"/>
              <a:t>Последовательность добавления фрагменов влияет на последовательность элементов в </a:t>
            </a:r>
            <a:r>
              <a:rPr lang="en-US" sz="2400" dirty="0" smtClean="0"/>
              <a:t>view hierarchy</a:t>
            </a:r>
          </a:p>
          <a:p>
            <a:r>
              <a:rPr lang="ru-RU" sz="2800" dirty="0" smtClean="0"/>
              <a:t>Вызов</a:t>
            </a:r>
            <a:r>
              <a:rPr lang="en-US" sz="2800" dirty="0" smtClean="0"/>
              <a:t> commit() </a:t>
            </a:r>
            <a:r>
              <a:rPr lang="ru-RU" sz="2800" dirty="0" smtClean="0"/>
              <a:t>планирует выполнение транзакции в </a:t>
            </a:r>
            <a:r>
              <a:rPr lang="en-US" sz="2800" dirty="0" smtClean="0"/>
              <a:t>UI </a:t>
            </a:r>
            <a:r>
              <a:rPr lang="ru-RU" sz="2800" dirty="0" smtClean="0"/>
              <a:t>потоке в будущем</a:t>
            </a:r>
            <a:endParaRPr lang="en-US" sz="2800" dirty="0" smtClean="0"/>
          </a:p>
          <a:p>
            <a:pPr lvl="1"/>
            <a:r>
              <a:rPr lang="ru-RU" sz="2400" dirty="0" smtClean="0"/>
              <a:t>Не применяет все изменения сразу</a:t>
            </a:r>
            <a:endParaRPr lang="en-US" sz="2400" dirty="0" smtClean="0"/>
          </a:p>
          <a:p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08.04.2015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android.app.Fragment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Некоторые полезные методы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>
                <a:hlinkClick r:id="rId2"/>
              </a:rPr>
              <a:t>Activity</a:t>
            </a:r>
            <a:r>
              <a:rPr lang="en-US" sz="2800" dirty="0" smtClean="0"/>
              <a:t> </a:t>
            </a:r>
            <a:r>
              <a:rPr lang="en-US" sz="2800" dirty="0" err="1" smtClean="0"/>
              <a:t>getActivity</a:t>
            </a:r>
            <a:r>
              <a:rPr lang="en-US" sz="2800" dirty="0" smtClean="0"/>
              <a:t> ()</a:t>
            </a:r>
          </a:p>
          <a:p>
            <a:r>
              <a:rPr lang="en-US" sz="2800" dirty="0" smtClean="0"/>
              <a:t>void </a:t>
            </a:r>
            <a:r>
              <a:rPr lang="en-US" sz="2800" dirty="0" err="1" smtClean="0"/>
              <a:t>startActivity</a:t>
            </a:r>
            <a:r>
              <a:rPr lang="en-US" sz="2800" dirty="0" smtClean="0"/>
              <a:t> (</a:t>
            </a:r>
            <a:r>
              <a:rPr lang="en-US" sz="2800" dirty="0" smtClean="0">
                <a:hlinkClick r:id="rId3"/>
              </a:rPr>
              <a:t>Intent</a:t>
            </a:r>
            <a:r>
              <a:rPr lang="en-US" sz="2800" dirty="0" smtClean="0"/>
              <a:t> </a:t>
            </a:r>
            <a:r>
              <a:rPr lang="en-US" sz="2800" dirty="0" err="1" smtClean="0"/>
              <a:t>intent</a:t>
            </a:r>
            <a:r>
              <a:rPr lang="en-US" sz="2800" dirty="0" smtClean="0"/>
              <a:t>, </a:t>
            </a:r>
            <a:r>
              <a:rPr lang="en-US" sz="2800" dirty="0" smtClean="0">
                <a:hlinkClick r:id="rId4"/>
              </a:rPr>
              <a:t>Bundle</a:t>
            </a:r>
            <a:r>
              <a:rPr lang="en-US" sz="2800" dirty="0" smtClean="0"/>
              <a:t> options)</a:t>
            </a:r>
          </a:p>
          <a:p>
            <a:r>
              <a:rPr lang="en-US" sz="2800" dirty="0" smtClean="0"/>
              <a:t>void </a:t>
            </a:r>
            <a:r>
              <a:rPr lang="en-US" sz="2800" dirty="0" err="1" smtClean="0"/>
              <a:t>startActivityForResult</a:t>
            </a:r>
            <a:r>
              <a:rPr lang="en-US" sz="2800" dirty="0" smtClean="0"/>
              <a:t> (</a:t>
            </a:r>
            <a:r>
              <a:rPr lang="en-US" sz="2800" dirty="0" smtClean="0">
                <a:hlinkClick r:id="rId3"/>
              </a:rPr>
              <a:t>Intent</a:t>
            </a:r>
            <a:r>
              <a:rPr lang="en-US" sz="2800" dirty="0" smtClean="0"/>
              <a:t> </a:t>
            </a:r>
            <a:r>
              <a:rPr lang="en-US" sz="2800" dirty="0" err="1" smtClean="0"/>
              <a:t>intent</a:t>
            </a:r>
            <a:r>
              <a:rPr lang="en-US" sz="2800" dirty="0" smtClean="0"/>
              <a:t>,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requestCode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void </a:t>
            </a:r>
            <a:r>
              <a:rPr lang="en-US" sz="2800" dirty="0" err="1" smtClean="0"/>
              <a:t>onSaveInstanceState</a:t>
            </a:r>
            <a:r>
              <a:rPr lang="en-US" sz="2800" dirty="0" smtClean="0"/>
              <a:t> (</a:t>
            </a:r>
            <a:r>
              <a:rPr lang="en-US" sz="2800" dirty="0" smtClean="0">
                <a:hlinkClick r:id="rId4"/>
              </a:rPr>
              <a:t>Bundle</a:t>
            </a:r>
            <a:r>
              <a:rPr lang="en-US" sz="2800" dirty="0" smtClean="0"/>
              <a:t> </a:t>
            </a:r>
            <a:r>
              <a:rPr lang="en-US" sz="2800" dirty="0" err="1" smtClean="0"/>
              <a:t>outState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>
                <a:hlinkClick r:id="rId5"/>
              </a:rPr>
              <a:t>setHasOptionsMenu</a:t>
            </a:r>
            <a:r>
              <a:rPr lang="en-US" sz="2800" dirty="0" smtClean="0"/>
              <a:t>(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</a:t>
            </a:r>
            <a:r>
              <a:rPr lang="en-US" sz="2800" dirty="0" err="1" smtClean="0"/>
              <a:t>hasMenu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/>
              <a:t>boolean</a:t>
            </a:r>
            <a:r>
              <a:rPr lang="en-US" sz="2800" dirty="0" smtClean="0"/>
              <a:t> </a:t>
            </a:r>
            <a:r>
              <a:rPr lang="en-US" sz="2800" dirty="0" err="1" smtClean="0"/>
              <a:t>isAdded</a:t>
            </a:r>
            <a:r>
              <a:rPr lang="en-US" sz="2800" dirty="0" smtClean="0"/>
              <a:t> ()</a:t>
            </a:r>
            <a:endParaRPr lang="ru-RU" sz="2800" dirty="0" smtClean="0"/>
          </a:p>
          <a:p>
            <a:r>
              <a:rPr lang="en-US" sz="2800" dirty="0" err="1" smtClean="0"/>
              <a:t>boolean</a:t>
            </a:r>
            <a:r>
              <a:rPr lang="en-US" sz="2800" dirty="0" smtClean="0"/>
              <a:t> </a:t>
            </a:r>
            <a:r>
              <a:rPr lang="en-US" sz="2800" dirty="0" err="1" smtClean="0"/>
              <a:t>isDetached</a:t>
            </a:r>
            <a:r>
              <a:rPr lang="en-US" sz="2800" dirty="0" smtClean="0"/>
              <a:t> ()</a:t>
            </a:r>
          </a:p>
          <a:p>
            <a:r>
              <a:rPr lang="en-US" sz="2800" dirty="0" err="1" smtClean="0"/>
              <a:t>boolean</a:t>
            </a:r>
            <a:r>
              <a:rPr lang="en-US" sz="2800" dirty="0" smtClean="0"/>
              <a:t> </a:t>
            </a:r>
            <a:r>
              <a:rPr lang="en-US" sz="2800" dirty="0" err="1" smtClean="0"/>
              <a:t>isResumed</a:t>
            </a:r>
            <a:r>
              <a:rPr lang="en-US" sz="2800" dirty="0" smtClean="0"/>
              <a:t> ()</a:t>
            </a:r>
          </a:p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08.04.2015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 Interaction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Плохое решение:</a:t>
            </a:r>
          </a:p>
          <a:p>
            <a:pPr lvl="1"/>
            <a:r>
              <a:rPr lang="en-US" dirty="0" err="1" smtClean="0"/>
              <a:t>Fragment.getActivity</a:t>
            </a:r>
            <a:r>
              <a:rPr lang="en-US" dirty="0" smtClean="0"/>
              <a:t>(</a:t>
            </a:r>
            <a:r>
              <a:rPr lang="ru-RU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Хорошее решение:</a:t>
            </a:r>
          </a:p>
          <a:p>
            <a:pPr lvl="1"/>
            <a:r>
              <a:rPr lang="en-US" dirty="0" smtClean="0"/>
              <a:t>Listeners (often in on Attach)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08.04.2015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 Interaction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08.04.2015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5537" name="Rectangle 1"/>
          <p:cNvSpPr>
            <a:spLocks noChangeArrowheads="1"/>
          </p:cNvSpPr>
          <p:nvPr/>
        </p:nvSpPr>
        <p:spPr bwMode="auto">
          <a:xfrm>
            <a:off x="179512" y="1265295"/>
            <a:ext cx="8699497" cy="4900009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FragmentA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ListFragment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OnArticleSelectedListener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mListener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...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@Override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onAttach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Activity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activity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super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onAttach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activity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try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mListener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OnArticleSelectedListener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activity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catch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ClassCastException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throw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ClassCastException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activity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 must implement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OnArticleSelectedListener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sz="1400" dirty="0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@Override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sz="1400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onListItemClick</a:t>
            </a:r>
            <a:r>
              <a:rPr lang="en-US" sz="14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ListView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</a:t>
            </a:r>
            <a:r>
              <a:rPr lang="en-US" sz="14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View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</a:t>
            </a:r>
            <a:r>
              <a:rPr lang="en-US" sz="14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position</a:t>
            </a:r>
            <a:r>
              <a:rPr lang="en-US" sz="14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id</a:t>
            </a:r>
            <a:r>
              <a:rPr lang="en-US" sz="14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    </a:t>
            </a:r>
            <a:r>
              <a:rPr lang="en-US" sz="1400" dirty="0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// Append the clicked item's row ID with the content provider Uri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    </a:t>
            </a:r>
            <a:r>
              <a:rPr lang="en-US" sz="1400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noteUri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ContentUris</a:t>
            </a:r>
            <a:r>
              <a:rPr lang="en-US" sz="1400" dirty="0" err="1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hlinkClick r:id="rId2"/>
              </a:rPr>
              <a:t>withAppendedId</a:t>
            </a:r>
            <a:r>
              <a:rPr lang="en-US" sz="14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ArticleColumns</a:t>
            </a:r>
            <a:r>
              <a:rPr lang="en-US" sz="1400" dirty="0" err="1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CONTENT_URI</a:t>
            </a:r>
            <a:r>
              <a:rPr lang="en-US" sz="14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id</a:t>
            </a:r>
            <a:r>
              <a:rPr lang="en-US" sz="14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    </a:t>
            </a:r>
            <a:r>
              <a:rPr lang="en-US" sz="1400" dirty="0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// Send the event and Uri to the host activity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   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mListener</a:t>
            </a:r>
            <a:r>
              <a:rPr lang="en-US" sz="1400" dirty="0" err="1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onArticleSelected</a:t>
            </a:r>
            <a:r>
              <a:rPr lang="en-US" sz="14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noteUri</a:t>
            </a:r>
            <a:r>
              <a:rPr lang="en-US" sz="14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sz="14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...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08.04.2015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 предыдущих лекциях...</a:t>
            </a:r>
            <a:endParaRPr lang="en-US" smtClean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Android Studio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Android SDK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hlinkClick r:id="rId2"/>
              </a:rPr>
              <a:t>http://developer.android.com/sdk/index.html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Eclipse IDE for Mobile Developers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hlinkClick r:id="rId3"/>
              </a:rPr>
              <a:t>http://eclipse.org/mobile/</a:t>
            </a:r>
            <a:r>
              <a:rPr lang="en-US" dirty="0" smtClean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ADT </a:t>
            </a:r>
            <a:r>
              <a:rPr lang="en-US" dirty="0" err="1" smtClean="0"/>
              <a:t>Plugin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smtClean="0"/>
              <a:t>Eclipse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hlinkClick r:id="rId4"/>
              </a:rPr>
              <a:t>https://dl-ssl.google.com/android/eclipse/</a:t>
            </a:r>
            <a:r>
              <a:rPr lang="en-US" dirty="0" smtClean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Java SE Development Kit 7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hlinkClick r:id="rId5"/>
              </a:rPr>
              <a:t>http://www.oracle.com/technetwork/java/javase/downloads/jdk7-downloads-1880260.html</a:t>
            </a:r>
            <a:r>
              <a:rPr lang="en-US" dirty="0" smtClean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B74B-01B3-43C9-9D57-CA33AEC366A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В предыдущих лекциях...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Activities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Services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Content Providers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Broadcast Receivers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Intents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As a developer we need only to call and extend these already defined classes to use in our application.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BB6DC-B2EF-4352-9832-6BBE926D0ED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предыдущих лекциях...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8BE17-4F82-4870-8BB6-0DCBD39DB5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1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55813" y="1600200"/>
            <a:ext cx="503237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13BC6-944F-4C64-99D6-82C2C91DF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269" name="Content Placeholder 9" descr="buil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68538" y="71438"/>
            <a:ext cx="4103687" cy="67532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предыдущих лекциях...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.</a:t>
            </a:r>
            <a:r>
              <a:rPr lang="en-US" dirty="0" smtClean="0"/>
              <a:t>/animator</a:t>
            </a:r>
            <a:r>
              <a:rPr lang="ru-RU" dirty="0" smtClean="0"/>
              <a:t>/*</a:t>
            </a:r>
          </a:p>
          <a:p>
            <a:r>
              <a:rPr lang="ru-RU" dirty="0" smtClean="0"/>
              <a:t>./</a:t>
            </a:r>
            <a:r>
              <a:rPr lang="en-US" dirty="0" err="1" smtClean="0"/>
              <a:t>anim</a:t>
            </a:r>
            <a:r>
              <a:rPr lang="ru-RU" dirty="0" smtClean="0"/>
              <a:t>/*</a:t>
            </a:r>
            <a:endParaRPr lang="en-US" dirty="0" smtClean="0"/>
          </a:p>
          <a:p>
            <a:r>
              <a:rPr lang="en-US" dirty="0" smtClean="0"/>
              <a:t>./xml/*</a:t>
            </a:r>
          </a:p>
          <a:p>
            <a:r>
              <a:rPr lang="en-US" dirty="0" smtClean="0"/>
              <a:t>./</a:t>
            </a:r>
            <a:r>
              <a:rPr lang="en-US" dirty="0" err="1" smtClean="0"/>
              <a:t>drawable</a:t>
            </a:r>
            <a:r>
              <a:rPr lang="en-US" dirty="0" smtClean="0"/>
              <a:t>/*</a:t>
            </a:r>
          </a:p>
          <a:p>
            <a:pPr lvl="1"/>
            <a:r>
              <a:rPr lang="en-US" dirty="0" smtClean="0"/>
              <a:t>Bitmap files (</a:t>
            </a:r>
            <a:r>
              <a:rPr lang="en-US" dirty="0" err="1" smtClean="0"/>
              <a:t>png</a:t>
            </a:r>
            <a:r>
              <a:rPr lang="en-US" dirty="0" smtClean="0"/>
              <a:t>, 9.png, jpg, gif)</a:t>
            </a:r>
          </a:p>
          <a:p>
            <a:pPr lvl="1"/>
            <a:r>
              <a:rPr lang="en-US" dirty="0" smtClean="0"/>
              <a:t>State lists</a:t>
            </a:r>
          </a:p>
          <a:p>
            <a:pPr lvl="1"/>
            <a:r>
              <a:rPr lang="en-US" dirty="0" smtClean="0"/>
              <a:t>Shapes</a:t>
            </a:r>
          </a:p>
          <a:p>
            <a:pPr lvl="1"/>
            <a:r>
              <a:rPr lang="en-US" dirty="0" smtClean="0"/>
              <a:t>Other </a:t>
            </a:r>
            <a:r>
              <a:rPr lang="en-US" dirty="0" err="1" smtClean="0"/>
              <a:t>drawables</a:t>
            </a:r>
            <a:endParaRPr lang="en-US" dirty="0" smtClean="0"/>
          </a:p>
          <a:p>
            <a:r>
              <a:rPr lang="en-US" dirty="0" smtClean="0"/>
              <a:t>./layout/*</a:t>
            </a:r>
          </a:p>
          <a:p>
            <a:r>
              <a:rPr lang="en-US" dirty="0" smtClean="0"/>
              <a:t>./menu/*</a:t>
            </a:r>
          </a:p>
          <a:p>
            <a:r>
              <a:rPr lang="en-US" dirty="0" smtClean="0"/>
              <a:t>./raw/*</a:t>
            </a:r>
          </a:p>
          <a:p>
            <a:r>
              <a:rPr lang="en-US" dirty="0" smtClean="0"/>
              <a:t>./values/*</a:t>
            </a:r>
          </a:p>
          <a:p>
            <a:pPr lvl="1"/>
            <a:r>
              <a:rPr lang="en-US" dirty="0" smtClean="0"/>
              <a:t>arrays.xml</a:t>
            </a:r>
          </a:p>
          <a:p>
            <a:pPr lvl="1"/>
            <a:r>
              <a:rPr lang="en-US" dirty="0" smtClean="0"/>
              <a:t>colors.xml</a:t>
            </a:r>
          </a:p>
          <a:p>
            <a:pPr lvl="1"/>
            <a:r>
              <a:rPr lang="en-US" dirty="0" smtClean="0"/>
              <a:t>dimens.xml</a:t>
            </a:r>
          </a:p>
          <a:p>
            <a:pPr lvl="1"/>
            <a:r>
              <a:rPr lang="en-US" dirty="0" smtClean="0"/>
              <a:t>strings.xml</a:t>
            </a:r>
          </a:p>
          <a:p>
            <a:pPr lvl="1"/>
            <a:r>
              <a:rPr lang="en-US" dirty="0" smtClean="0"/>
              <a:t>styles.xml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7B5F-CD2A-4DC9-AA8C-2CE5526ACD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предыдущих лекциях...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ru-RU" sz="1100" dirty="0" smtClean="0"/>
              <a:t>	</a:t>
            </a:r>
            <a:r>
              <a:rPr lang="en-US" sz="1100" dirty="0" smtClean="0"/>
              <a:t>&lt;?xml version="1.0" encoding="utf-8"?&gt;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&lt;manifest&gt;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    &lt;uses-permission /&gt;</a:t>
            </a:r>
            <a:br>
              <a:rPr lang="en-US" sz="1100" dirty="0" smtClean="0"/>
            </a:br>
            <a:r>
              <a:rPr lang="en-US" sz="1100" dirty="0" smtClean="0"/>
              <a:t>    &lt;permission /&gt;</a:t>
            </a:r>
            <a:br>
              <a:rPr lang="en-US" sz="1100" dirty="0" smtClean="0"/>
            </a:br>
            <a:r>
              <a:rPr lang="en-US" sz="1100" dirty="0" smtClean="0"/>
              <a:t>    &lt;permission-tree /&gt;</a:t>
            </a:r>
            <a:br>
              <a:rPr lang="en-US" sz="1100" dirty="0" smtClean="0"/>
            </a:br>
            <a:r>
              <a:rPr lang="en-US" sz="1100" dirty="0" smtClean="0"/>
              <a:t>    &lt;permission-group /&gt;</a:t>
            </a:r>
            <a:br>
              <a:rPr lang="en-US" sz="1100" dirty="0" smtClean="0"/>
            </a:br>
            <a:r>
              <a:rPr lang="en-US" sz="1100" dirty="0" smtClean="0"/>
              <a:t>    &lt;instrumentation /&gt;</a:t>
            </a:r>
            <a:br>
              <a:rPr lang="en-US" sz="1100" dirty="0" smtClean="0"/>
            </a:br>
            <a:r>
              <a:rPr lang="en-US" sz="1100" dirty="0" smtClean="0"/>
              <a:t>    &lt;uses-</a:t>
            </a:r>
            <a:r>
              <a:rPr lang="en-US" sz="1100" dirty="0" err="1" smtClean="0"/>
              <a:t>sdk</a:t>
            </a:r>
            <a:r>
              <a:rPr lang="en-US" sz="1100" dirty="0" smtClean="0"/>
              <a:t> /&gt;</a:t>
            </a:r>
            <a:br>
              <a:rPr lang="en-US" sz="1100" dirty="0" smtClean="0"/>
            </a:br>
            <a:r>
              <a:rPr lang="en-US" sz="1100" dirty="0" smtClean="0"/>
              <a:t>    &lt;uses-configuration /&gt;  </a:t>
            </a:r>
            <a:br>
              <a:rPr lang="en-US" sz="1100" dirty="0" smtClean="0"/>
            </a:br>
            <a:r>
              <a:rPr lang="en-US" sz="1100" dirty="0" smtClean="0"/>
              <a:t>    &lt;uses-feature /&gt;  </a:t>
            </a:r>
            <a:br>
              <a:rPr lang="en-US" sz="1100" dirty="0" smtClean="0"/>
            </a:br>
            <a:r>
              <a:rPr lang="en-US" sz="1100" dirty="0" smtClean="0"/>
              <a:t>    &lt;supports-screens /&gt;  </a:t>
            </a:r>
            <a:br>
              <a:rPr lang="en-US" sz="1100" dirty="0" smtClean="0"/>
            </a:br>
            <a:r>
              <a:rPr lang="en-US" sz="1100" dirty="0" smtClean="0"/>
              <a:t>    &lt;compatible-screens /&gt;  </a:t>
            </a:r>
            <a:br>
              <a:rPr lang="en-US" sz="1100" dirty="0" smtClean="0"/>
            </a:br>
            <a:r>
              <a:rPr lang="en-US" sz="1100" dirty="0" smtClean="0"/>
              <a:t>    &lt;supports-</a:t>
            </a:r>
            <a:r>
              <a:rPr lang="en-US" sz="1100" dirty="0" err="1" smtClean="0"/>
              <a:t>gl</a:t>
            </a:r>
            <a:r>
              <a:rPr lang="en-US" sz="1100" dirty="0" smtClean="0"/>
              <a:t>-texture /&gt;  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    &lt;application&gt;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        &lt;activity&gt;</a:t>
            </a:r>
            <a:br>
              <a:rPr lang="en-US" sz="1100" dirty="0" smtClean="0"/>
            </a:br>
            <a:r>
              <a:rPr lang="en-US" sz="1100" dirty="0" smtClean="0"/>
              <a:t>            &lt;intent-filter&gt;</a:t>
            </a:r>
            <a:br>
              <a:rPr lang="en-US" sz="1100" dirty="0" smtClean="0"/>
            </a:br>
            <a:r>
              <a:rPr lang="en-US" sz="1100" dirty="0" smtClean="0"/>
              <a:t>                &lt;action /&gt;</a:t>
            </a:r>
            <a:br>
              <a:rPr lang="en-US" sz="1100" dirty="0" smtClean="0"/>
            </a:br>
            <a:r>
              <a:rPr lang="en-US" sz="1100" dirty="0" smtClean="0"/>
              <a:t>                &lt;category /&gt;</a:t>
            </a:r>
            <a:br>
              <a:rPr lang="en-US" sz="1100" dirty="0" smtClean="0"/>
            </a:br>
            <a:r>
              <a:rPr lang="en-US" sz="1100" dirty="0" smtClean="0"/>
              <a:t>                &lt;data /&gt;</a:t>
            </a:r>
            <a:br>
              <a:rPr lang="en-US" sz="1100" dirty="0" smtClean="0"/>
            </a:br>
            <a:r>
              <a:rPr lang="en-US" sz="1100" dirty="0" smtClean="0"/>
              <a:t>            &lt;/intent-filter&gt;</a:t>
            </a:r>
            <a:br>
              <a:rPr lang="en-US" sz="1100" dirty="0" smtClean="0"/>
            </a:br>
            <a:r>
              <a:rPr lang="en-US" sz="1100" dirty="0" smtClean="0"/>
              <a:t>            &lt;meta-data /&gt;</a:t>
            </a:r>
            <a:br>
              <a:rPr lang="en-US" sz="1100" dirty="0" smtClean="0"/>
            </a:br>
            <a:r>
              <a:rPr lang="en-US" sz="1100" dirty="0" smtClean="0"/>
              <a:t>        &lt;/activity&gt;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       </a:t>
            </a:r>
            <a:endParaRPr lang="en-US" sz="11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ru-RU" sz="1100" dirty="0" smtClean="0"/>
              <a:t>	  </a:t>
            </a:r>
            <a:r>
              <a:rPr lang="en-US" sz="1100" dirty="0" smtClean="0"/>
              <a:t>     &lt;activity-alias&gt;</a:t>
            </a:r>
            <a:br>
              <a:rPr lang="en-US" sz="1100" dirty="0" smtClean="0"/>
            </a:br>
            <a:r>
              <a:rPr lang="en-US" sz="1100" dirty="0" smtClean="0"/>
              <a:t>            &lt;intent-filter&gt; . . . &lt;/intent-filter&gt;</a:t>
            </a:r>
            <a:br>
              <a:rPr lang="en-US" sz="1100" dirty="0" smtClean="0"/>
            </a:br>
            <a:r>
              <a:rPr lang="en-US" sz="1100" dirty="0" smtClean="0"/>
              <a:t>            &lt;meta-data /&gt;</a:t>
            </a:r>
            <a:br>
              <a:rPr lang="en-US" sz="1100" dirty="0" smtClean="0"/>
            </a:br>
            <a:r>
              <a:rPr lang="en-US" sz="1100" dirty="0" smtClean="0"/>
              <a:t>        &lt;/activity-alias&gt;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        &lt;service&gt;</a:t>
            </a:r>
            <a:br>
              <a:rPr lang="en-US" sz="1100" dirty="0" smtClean="0"/>
            </a:br>
            <a:r>
              <a:rPr lang="en-US" sz="1100" dirty="0" smtClean="0"/>
              <a:t>            &lt;intent-filter&gt; . . . &lt;/intent-filter&gt;</a:t>
            </a:r>
            <a:br>
              <a:rPr lang="en-US" sz="1100" dirty="0" smtClean="0"/>
            </a:br>
            <a:r>
              <a:rPr lang="en-US" sz="1100" dirty="0" smtClean="0"/>
              <a:t>            &lt;meta-data/&gt;</a:t>
            </a:r>
            <a:br>
              <a:rPr lang="en-US" sz="1100" dirty="0" smtClean="0"/>
            </a:br>
            <a:r>
              <a:rPr lang="en-US" sz="1100" dirty="0" smtClean="0"/>
              <a:t>        &lt;/service&gt;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        &lt;receiver&gt;</a:t>
            </a:r>
            <a:br>
              <a:rPr lang="en-US" sz="1100" dirty="0" smtClean="0"/>
            </a:br>
            <a:r>
              <a:rPr lang="en-US" sz="1100" dirty="0" smtClean="0"/>
              <a:t>            &lt;intent-filter&gt; . . . &lt;/intent-filter&gt;</a:t>
            </a:r>
            <a:br>
              <a:rPr lang="en-US" sz="1100" dirty="0" smtClean="0"/>
            </a:br>
            <a:r>
              <a:rPr lang="en-US" sz="1100" dirty="0" smtClean="0"/>
              <a:t>            &lt;meta-data /&gt;</a:t>
            </a:r>
            <a:br>
              <a:rPr lang="en-US" sz="1100" dirty="0" smtClean="0"/>
            </a:br>
            <a:r>
              <a:rPr lang="en-US" sz="1100" dirty="0" smtClean="0"/>
              <a:t>        &lt;/receiver&gt;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        &lt;provider&gt;</a:t>
            </a:r>
            <a:br>
              <a:rPr lang="en-US" sz="1100" dirty="0" smtClean="0"/>
            </a:br>
            <a:r>
              <a:rPr lang="en-US" sz="1100" dirty="0" smtClean="0"/>
              <a:t>            &lt;grant-</a:t>
            </a:r>
            <a:r>
              <a:rPr lang="en-US" sz="1100" dirty="0" err="1" smtClean="0"/>
              <a:t>uri</a:t>
            </a:r>
            <a:r>
              <a:rPr lang="en-US" sz="1100" dirty="0" smtClean="0"/>
              <a:t>-permission /&gt;</a:t>
            </a:r>
            <a:br>
              <a:rPr lang="en-US" sz="1100" dirty="0" smtClean="0"/>
            </a:br>
            <a:r>
              <a:rPr lang="en-US" sz="1100" dirty="0" smtClean="0"/>
              <a:t>            &lt;meta-data /&gt;</a:t>
            </a:r>
            <a:br>
              <a:rPr lang="en-US" sz="1100" dirty="0" smtClean="0"/>
            </a:br>
            <a:r>
              <a:rPr lang="en-US" sz="1100" dirty="0" smtClean="0"/>
              <a:t>            &lt;path-permission /&gt;</a:t>
            </a:r>
            <a:br>
              <a:rPr lang="en-US" sz="1100" dirty="0" smtClean="0"/>
            </a:br>
            <a:r>
              <a:rPr lang="en-US" sz="1100" dirty="0" smtClean="0"/>
              <a:t>        &lt;/provider&gt;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        &lt;uses-library /&gt;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    &lt;/application&gt;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&lt;/manifest&gt;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08.04.2015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7581</TotalTime>
  <Words>960</Words>
  <Application>Microsoft Office PowerPoint</Application>
  <PresentationFormat>On-screen Show (4:3)</PresentationFormat>
  <Paragraphs>337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Office Theme</vt:lpstr>
      <vt:lpstr>1_Office Theme</vt:lpstr>
      <vt:lpstr>2_Office Theme</vt:lpstr>
      <vt:lpstr>3_Office Theme</vt:lpstr>
      <vt:lpstr>Технологии Java</vt:lpstr>
      <vt:lpstr>Slide 2</vt:lpstr>
      <vt:lpstr>В предыдущих лекциях...</vt:lpstr>
      <vt:lpstr>В предыдущих лекциях...</vt:lpstr>
      <vt:lpstr>В предыдущих лекциях...</vt:lpstr>
      <vt:lpstr>В предыдущих лекциях...</vt:lpstr>
      <vt:lpstr>Slide 7</vt:lpstr>
      <vt:lpstr>В предыдущих лекциях...</vt:lpstr>
      <vt:lpstr>В предыдущих лекциях...</vt:lpstr>
      <vt:lpstr>Slide 10</vt:lpstr>
      <vt:lpstr>В предыдущих лекциях...</vt:lpstr>
      <vt:lpstr>В предыдущих лекциях...</vt:lpstr>
      <vt:lpstr>Slide 13</vt:lpstr>
      <vt:lpstr>В предыдущих лекциях...</vt:lpstr>
      <vt:lpstr>В предыдущих лекциях...</vt:lpstr>
      <vt:lpstr>В предыдущих лекциях...</vt:lpstr>
      <vt:lpstr>В предыдущих лекциях...</vt:lpstr>
      <vt:lpstr>В предыдущих лекциях...</vt:lpstr>
      <vt:lpstr>Broadcast Receivers: Basics</vt:lpstr>
      <vt:lpstr>Fragments</vt:lpstr>
      <vt:lpstr>Понятие Fragment</vt:lpstr>
      <vt:lpstr>Философия Fragment</vt:lpstr>
      <vt:lpstr>Класс Fragment</vt:lpstr>
      <vt:lpstr>Жизненный Цикл Fragment (1)</vt:lpstr>
      <vt:lpstr>Жизненный Цикл Fragment</vt:lpstr>
      <vt:lpstr>Жизненный Цикл Fragment</vt:lpstr>
      <vt:lpstr>Жизненный Цикл Fragment</vt:lpstr>
      <vt:lpstr>Жизненный Цикл Fragment</vt:lpstr>
      <vt:lpstr>Жизненный Цикл Fragment</vt:lpstr>
      <vt:lpstr>onCreateView</vt:lpstr>
      <vt:lpstr>Фрагменты в Layout</vt:lpstr>
      <vt:lpstr>Фрагменты в Java</vt:lpstr>
      <vt:lpstr>Фрагменты в Java</vt:lpstr>
      <vt:lpstr>Фрагменты в Java (3)</vt:lpstr>
      <vt:lpstr>android.app.Fragment Некоторые полезные методы</vt:lpstr>
      <vt:lpstr>Fragments Interaction</vt:lpstr>
      <vt:lpstr>Fragments Interaction</vt:lpstr>
      <vt:lpstr>DEMO</vt:lpstr>
    </vt:vector>
  </TitlesOfParts>
  <Company>Motorola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qnf863</dc:creator>
  <cp:lastModifiedBy>fr</cp:lastModifiedBy>
  <cp:revision>500</cp:revision>
  <dcterms:created xsi:type="dcterms:W3CDTF">2013-02-16T18:16:47Z</dcterms:created>
  <dcterms:modified xsi:type="dcterms:W3CDTF">2016-04-20T21:26:48Z</dcterms:modified>
</cp:coreProperties>
</file>