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0" r:id="rId3"/>
    <p:sldId id="261" r:id="rId4"/>
    <p:sldId id="263" r:id="rId5"/>
    <p:sldId id="262" r:id="rId6"/>
    <p:sldId id="259" r:id="rId7"/>
    <p:sldId id="257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081" autoAdjust="0"/>
  </p:normalViewPr>
  <p:slideViewPr>
    <p:cSldViewPr>
      <p:cViewPr varScale="1">
        <p:scale>
          <a:sx n="144" d="100"/>
          <a:sy n="144" d="100"/>
        </p:scale>
        <p:origin x="-12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3D334B-E416-4F5C-B159-DEFEFB9132E2}" type="datetimeFigureOut">
              <a:rPr lang="en-US" smtClean="0"/>
              <a:t>1/13/2014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E38243-ACB9-4E9A-8625-A2FC92C5C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1179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 obvious as this</a:t>
            </a:r>
            <a:r>
              <a:rPr lang="en-US" baseline="0" dirty="0" smtClean="0"/>
              <a:t> appears, if it is not an accurate premise, we run the risk of omitting some useful functionality.</a:t>
            </a:r>
          </a:p>
          <a:p>
            <a:r>
              <a:rPr lang="en-US" baseline="0" dirty="0" smtClean="0"/>
              <a:t>The components of the job allocation request depends on the way the resources are represented.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E38243-ACB9-4E9A-8625-A2FC92C5C7B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7724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2. The order of design:  resource spec -&gt; job spec -&gt; user </a:t>
            </a:r>
            <a:r>
              <a:rPr lang="en-US" baseline="0" dirty="0" err="1" smtClean="0"/>
              <a:t>db</a:t>
            </a:r>
            <a:r>
              <a:rPr lang="en-US" baseline="0" dirty="0" smtClean="0"/>
              <a:t> -&gt; scheduler API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3.  We</a:t>
            </a:r>
            <a:r>
              <a:rPr lang="en-US" baseline="0" dirty="0" smtClean="0"/>
              <a:t> will delay the discussion of creating a job request, user </a:t>
            </a:r>
            <a:r>
              <a:rPr lang="en-US" baseline="0" dirty="0" err="1" smtClean="0"/>
              <a:t>db</a:t>
            </a:r>
            <a:r>
              <a:rPr lang="en-US" baseline="0" dirty="0" smtClean="0"/>
              <a:t> and the Scheduler Plugin API to a later point.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4.  The resource representation should be able to accommodate elements which do not exist today.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4.  The means for identifying the resources (static or dynamic, manual or automatic) can</a:t>
            </a:r>
            <a:r>
              <a:rPr lang="en-US" baseline="0" dirty="0" smtClean="0"/>
              <a:t> be discussed once we decide how to represent the resources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E38243-ACB9-4E9A-8625-A2FC92C5C7B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5459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Looking for solutions</a:t>
            </a:r>
            <a:r>
              <a:rPr lang="en-US" baseline="0" dirty="0" smtClean="0"/>
              <a:t> where the conditions can be part of the spec.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E38243-ACB9-4E9A-8625-A2FC92C5C7B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6110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Power Tree embodies</a:t>
            </a:r>
            <a:r>
              <a:rPr lang="en-US" baseline="0" dirty="0" smtClean="0"/>
              <a:t> flow model.  Each allocated node represents a fixed number of watts of load.  This load aggregated up the tree.</a:t>
            </a:r>
          </a:p>
          <a:p>
            <a:r>
              <a:rPr lang="en-US" baseline="0" dirty="0" smtClean="0"/>
              <a:t>The Switch Tree embodies both I/O bandwidth and distance.  Each allocated node contributes to an estimated I/O burden.  Each link can be characterized with a bandwidth and distance (or delay) value.</a:t>
            </a:r>
          </a:p>
          <a:p>
            <a:r>
              <a:rPr lang="en-US" baseline="0" dirty="0" smtClean="0"/>
              <a:t>Not depicted:  the network topology mesh diagram.</a:t>
            </a:r>
          </a:p>
          <a:p>
            <a:r>
              <a:rPr lang="en-US" baseline="0" dirty="0" smtClean="0"/>
              <a:t>Any of the tree’s nodes in the diagram can be assigned one or more tags.</a:t>
            </a:r>
          </a:p>
          <a:p>
            <a:r>
              <a:rPr lang="en-US" baseline="0" dirty="0" smtClean="0"/>
              <a:t>Each component in the hardware tree has a unique name.  E.g., clusterA.chassisA.Node17,core3</a:t>
            </a:r>
          </a:p>
          <a:p>
            <a:r>
              <a:rPr lang="en-US" baseline="0" dirty="0" smtClean="0"/>
              <a:t>Having three independent trees allows a reduction to just the hardware tree where Power and Interconnect issues are irrelevant and can be ignored.</a:t>
            </a:r>
          </a:p>
          <a:p>
            <a:r>
              <a:rPr lang="en-US" baseline="0" dirty="0" smtClean="0"/>
              <a:t>All three of the depicted graphs could be implemented using an OO design:  a node class could be serve as the base class from which more specialized classes could be derived.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E38243-ACB9-4E9A-8625-A2FC92C5C7B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0538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1901F-E7A2-4B81-84B7-EEB23CA05CED}" type="datetimeFigureOut">
              <a:rPr lang="en-US" smtClean="0"/>
              <a:t>1/13/2014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83EE6-47F4-4E3F-A4F0-AAE804EF5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405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1901F-E7A2-4B81-84B7-EEB23CA05CED}" type="datetimeFigureOut">
              <a:rPr lang="en-US" smtClean="0"/>
              <a:t>1/13/2014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83EE6-47F4-4E3F-A4F0-AAE804EF5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802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1901F-E7A2-4B81-84B7-EEB23CA05CED}" type="datetimeFigureOut">
              <a:rPr lang="en-US" smtClean="0"/>
              <a:t>1/13/2014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83EE6-47F4-4E3F-A4F0-AAE804EF5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910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1901F-E7A2-4B81-84B7-EEB23CA05CED}" type="datetimeFigureOut">
              <a:rPr lang="en-US" smtClean="0"/>
              <a:t>1/13/2014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83EE6-47F4-4E3F-A4F0-AAE804EF5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115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1901F-E7A2-4B81-84B7-EEB23CA05CED}" type="datetimeFigureOut">
              <a:rPr lang="en-US" smtClean="0"/>
              <a:t>1/13/2014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83EE6-47F4-4E3F-A4F0-AAE804EF5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314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1901F-E7A2-4B81-84B7-EEB23CA05CED}" type="datetimeFigureOut">
              <a:rPr lang="en-US" smtClean="0"/>
              <a:t>1/13/2014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83EE6-47F4-4E3F-A4F0-AAE804EF5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354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1901F-E7A2-4B81-84B7-EEB23CA05CED}" type="datetimeFigureOut">
              <a:rPr lang="en-US" smtClean="0"/>
              <a:t>1/13/2014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83EE6-47F4-4E3F-A4F0-AAE804EF5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573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1901F-E7A2-4B81-84B7-EEB23CA05CED}" type="datetimeFigureOut">
              <a:rPr lang="en-US" smtClean="0"/>
              <a:t>1/13/2014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83EE6-47F4-4E3F-A4F0-AAE804EF5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935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1901F-E7A2-4B81-84B7-EEB23CA05CED}" type="datetimeFigureOut">
              <a:rPr lang="en-US" smtClean="0"/>
              <a:t>1/13/2014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83EE6-47F4-4E3F-A4F0-AAE804EF5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962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1901F-E7A2-4B81-84B7-EEB23CA05CED}" type="datetimeFigureOut">
              <a:rPr lang="en-US" smtClean="0"/>
              <a:t>1/13/2014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83EE6-47F4-4E3F-A4F0-AAE804EF5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021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1901F-E7A2-4B81-84B7-EEB23CA05CED}" type="datetimeFigureOut">
              <a:rPr lang="en-US" smtClean="0"/>
              <a:t>1/13/2014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83EE6-47F4-4E3F-A4F0-AAE804EF5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678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E1901F-E7A2-4B81-84B7-EEB23CA05CED}" type="datetimeFigureOut">
              <a:rPr lang="en-US" smtClean="0"/>
              <a:t>1/13/2014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283EE6-47F4-4E3F-A4F0-AAE804EF5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421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://protege.stanford.edu/" TargetMode="External"/><Relationship Id="rId3" Type="http://schemas.openxmlformats.org/officeDocument/2006/relationships/hyperlink" Target="http://toolkit.globus.org/toolkit/docs/5.2/5.2.5/gram5/developer/#gram5-rsl" TargetMode="External"/><Relationship Id="rId7" Type="http://schemas.openxmlformats.org/officeDocument/2006/relationships/hyperlink" Target="http://www.w3.org/TR/owl2-overview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w3.org/TR/rdf-concepts/" TargetMode="External"/><Relationship Id="rId5" Type="http://schemas.openxmlformats.org/officeDocument/2006/relationships/hyperlink" Target="http://slurm.schedmd.com/SUG13/layouts_framework.pdf" TargetMode="External"/><Relationship Id="rId4" Type="http://schemas.openxmlformats.org/officeDocument/2006/relationships/hyperlink" Target="http://research.cs.wisc.edu/htcondor/classad/refman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Resource Descriptions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Don Lipari</a:t>
            </a:r>
          </a:p>
          <a:p>
            <a:r>
              <a:rPr lang="en-US" dirty="0" smtClean="0"/>
              <a:t>January 13,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900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Premise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 Scheduler Plugin’s function starts with</a:t>
            </a:r>
          </a:p>
          <a:p>
            <a:pPr lvl="1"/>
            <a:r>
              <a:rPr lang="en-US" dirty="0" smtClean="0"/>
              <a:t>Resources</a:t>
            </a:r>
          </a:p>
          <a:p>
            <a:pPr lvl="1"/>
            <a:r>
              <a:rPr lang="en-US" dirty="0"/>
              <a:t>J</a:t>
            </a:r>
            <a:r>
              <a:rPr lang="en-US" dirty="0" smtClean="0"/>
              <a:t>ob Allocation requests</a:t>
            </a:r>
          </a:p>
          <a:p>
            <a:pPr marL="57150" indent="0">
              <a:buNone/>
            </a:pPr>
            <a:r>
              <a:rPr lang="en-US" dirty="0" smtClean="0"/>
              <a:t>and matches jobs to resources.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631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Scheduler plugin API that allows for the simplest and most complicated scheduler plugin functionality.</a:t>
            </a:r>
          </a:p>
          <a:p>
            <a:r>
              <a:rPr lang="en-US" dirty="0" smtClean="0"/>
              <a:t>This API will depend on the ways resources and jobs are represented.</a:t>
            </a:r>
          </a:p>
          <a:p>
            <a:r>
              <a:rPr lang="en-US" dirty="0" smtClean="0"/>
              <a:t>We will look for ways to represent resources that can be used in the job request.</a:t>
            </a:r>
          </a:p>
          <a:p>
            <a:pPr lvl="1"/>
            <a:r>
              <a:rPr lang="en-US" dirty="0" smtClean="0"/>
              <a:t>Facilitates matching apples to apples.</a:t>
            </a:r>
          </a:p>
          <a:p>
            <a:r>
              <a:rPr lang="en-US" dirty="0" smtClean="0"/>
              <a:t>Create a core structure that provides for extensions where and when needed.</a:t>
            </a:r>
          </a:p>
        </p:txBody>
      </p:sp>
    </p:spTree>
    <p:extLst>
      <p:ext uri="{BB962C8B-B14F-4D97-AF65-F5344CB8AC3E}">
        <p14:creationId xmlns:p14="http://schemas.microsoft.com/office/powerpoint/2010/main" val="626104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the Vision Doc…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“The [resource description] </a:t>
            </a:r>
            <a:r>
              <a:rPr lang="en-US" dirty="0"/>
              <a:t>language will be structured, extensible, human-readable, and hierarchical, </a:t>
            </a:r>
            <a:r>
              <a:rPr lang="en-US" dirty="0" smtClean="0"/>
              <a:t>while being </a:t>
            </a:r>
            <a:r>
              <a:rPr lang="en-US" dirty="0"/>
              <a:t>capable of representing resources and their relationships in a generic and </a:t>
            </a:r>
            <a:r>
              <a:rPr lang="en-US" dirty="0" smtClean="0"/>
              <a:t>flexible </a:t>
            </a:r>
            <a:r>
              <a:rPr lang="en-US" dirty="0"/>
              <a:t>fashion</a:t>
            </a:r>
            <a:r>
              <a:rPr lang="en-US" dirty="0" smtClean="0"/>
              <a:t>.”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369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Existing Frameworks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Globus Resource Specification Language (RSL</a:t>
            </a:r>
            <a:r>
              <a:rPr lang="en-US" dirty="0" smtClean="0"/>
              <a:t>)</a:t>
            </a:r>
          </a:p>
          <a:p>
            <a:pPr lvl="1"/>
            <a:r>
              <a:rPr lang="en-US" dirty="0">
                <a:hlinkClick r:id="rId3"/>
              </a:rPr>
              <a:t>http://toolkit.globus.org/toolkit/docs/5.2/5.2.5/gram5/developer/#</a:t>
            </a:r>
            <a:r>
              <a:rPr lang="en-US" dirty="0" smtClean="0">
                <a:hlinkClick r:id="rId3"/>
              </a:rPr>
              <a:t>gram5-rsl</a:t>
            </a:r>
            <a:endParaRPr lang="en-US" dirty="0" smtClean="0"/>
          </a:p>
          <a:p>
            <a:r>
              <a:rPr lang="en-US" dirty="0" err="1" smtClean="0"/>
              <a:t>ClassAds</a:t>
            </a:r>
            <a:endParaRPr lang="en-US" dirty="0" smtClean="0"/>
          </a:p>
          <a:p>
            <a:pPr lvl="1"/>
            <a:r>
              <a:rPr lang="en-US" dirty="0">
                <a:hlinkClick r:id="rId4"/>
              </a:rPr>
              <a:t>http://research.cs.wisc.edu/htcondor/classad/refman</a:t>
            </a:r>
            <a:r>
              <a:rPr lang="en-US" dirty="0" smtClean="0">
                <a:hlinkClick r:id="rId4"/>
              </a:rPr>
              <a:t>/</a:t>
            </a:r>
            <a:endParaRPr lang="en-US" dirty="0"/>
          </a:p>
          <a:p>
            <a:r>
              <a:rPr lang="en-US" dirty="0" smtClean="0"/>
              <a:t>CEA’s Layouts Framework</a:t>
            </a:r>
          </a:p>
          <a:p>
            <a:pPr lvl="1"/>
            <a:r>
              <a:rPr lang="en-US" smtClean="0">
                <a:hlinkClick r:id="rId5"/>
              </a:rPr>
              <a:t>http</a:t>
            </a:r>
            <a:r>
              <a:rPr lang="en-US">
                <a:hlinkClick r:id="rId5"/>
              </a:rPr>
              <a:t>://</a:t>
            </a:r>
            <a:r>
              <a:rPr lang="en-US" smtClean="0">
                <a:hlinkClick r:id="rId5"/>
              </a:rPr>
              <a:t>slurm.schedmd.com/SUG13/layouts_framework.pdf</a:t>
            </a:r>
            <a:endParaRPr lang="en-US" dirty="0"/>
          </a:p>
          <a:p>
            <a:r>
              <a:rPr lang="en-US" dirty="0" smtClean="0"/>
              <a:t>W3C’s </a:t>
            </a:r>
            <a:r>
              <a:rPr lang="en-US" dirty="0"/>
              <a:t>Resource Description Framework (RDF</a:t>
            </a:r>
            <a:r>
              <a:rPr lang="en-US" dirty="0" smtClean="0"/>
              <a:t>)</a:t>
            </a:r>
          </a:p>
          <a:p>
            <a:pPr lvl="1"/>
            <a:r>
              <a:rPr lang="en-US" dirty="0">
                <a:hlinkClick r:id="rId6"/>
              </a:rPr>
              <a:t>http://www.w3.org/TR/rdf-concepts</a:t>
            </a:r>
            <a:r>
              <a:rPr lang="en-US" dirty="0" smtClean="0">
                <a:hlinkClick r:id="rId6"/>
              </a:rPr>
              <a:t>/</a:t>
            </a:r>
            <a:endParaRPr lang="en-US" dirty="0" smtClean="0"/>
          </a:p>
          <a:p>
            <a:r>
              <a:rPr lang="en-US" dirty="0" smtClean="0"/>
              <a:t>W3C’s OWL 2 Web </a:t>
            </a:r>
            <a:r>
              <a:rPr lang="en-US" dirty="0"/>
              <a:t>Ontology </a:t>
            </a:r>
            <a:r>
              <a:rPr lang="en-US" dirty="0" smtClean="0"/>
              <a:t>Language</a:t>
            </a:r>
          </a:p>
          <a:p>
            <a:pPr lvl="1"/>
            <a:r>
              <a:rPr lang="en-US" dirty="0">
                <a:hlinkClick r:id="rId7"/>
              </a:rPr>
              <a:t>http://www.w3.org/TR/owl2-overview</a:t>
            </a:r>
            <a:r>
              <a:rPr lang="en-US" dirty="0" smtClean="0">
                <a:hlinkClick r:id="rId7"/>
              </a:rPr>
              <a:t>/</a:t>
            </a:r>
            <a:endParaRPr lang="en-US" dirty="0" smtClean="0"/>
          </a:p>
          <a:p>
            <a:r>
              <a:rPr lang="en-US" dirty="0" smtClean="0"/>
              <a:t>Protégé Ontology Editor</a:t>
            </a:r>
          </a:p>
          <a:p>
            <a:pPr lvl="1"/>
            <a:r>
              <a:rPr lang="en-US" dirty="0">
                <a:hlinkClick r:id="rId8"/>
              </a:rPr>
              <a:t>http://protege.stanford.edu</a:t>
            </a:r>
            <a:r>
              <a:rPr lang="en-US" dirty="0" smtClean="0">
                <a:hlinkClick r:id="rId8"/>
              </a:rPr>
              <a:t>/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00285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 Taxonomy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Hierarchic</a:t>
            </a:r>
          </a:p>
          <a:p>
            <a:pPr lvl="1"/>
            <a:r>
              <a:rPr lang="en-US" dirty="0" smtClean="0"/>
              <a:t>Hardware</a:t>
            </a:r>
          </a:p>
          <a:p>
            <a:pPr lvl="2"/>
            <a:r>
              <a:rPr lang="en-US" dirty="0" err="1" smtClean="0"/>
              <a:t>Rack,chassis,board,socket,core</a:t>
            </a:r>
            <a:endParaRPr lang="en-US" dirty="0" smtClean="0"/>
          </a:p>
          <a:p>
            <a:pPr lvl="1"/>
            <a:r>
              <a:rPr lang="en-US" dirty="0" smtClean="0"/>
              <a:t>Power</a:t>
            </a:r>
          </a:p>
          <a:p>
            <a:pPr lvl="2"/>
            <a:r>
              <a:rPr lang="en-US" dirty="0" err="1" smtClean="0"/>
              <a:t>Panel,PDU,chassis,board</a:t>
            </a:r>
            <a:endParaRPr lang="en-US" dirty="0" smtClean="0"/>
          </a:p>
          <a:p>
            <a:pPr lvl="1"/>
            <a:r>
              <a:rPr lang="en-US" dirty="0" smtClean="0"/>
              <a:t>(some) network topology</a:t>
            </a:r>
          </a:p>
          <a:p>
            <a:r>
              <a:rPr lang="en-US" smtClean="0"/>
              <a:t>Mesh/Torus</a:t>
            </a:r>
            <a:endParaRPr lang="en-US" dirty="0" smtClean="0"/>
          </a:p>
          <a:p>
            <a:pPr lvl="1"/>
            <a:r>
              <a:rPr lang="en-US" dirty="0" smtClean="0"/>
              <a:t>(some) network topology</a:t>
            </a:r>
          </a:p>
          <a:p>
            <a:r>
              <a:rPr lang="en-US" dirty="0" smtClean="0"/>
              <a:t>Sets</a:t>
            </a:r>
          </a:p>
          <a:p>
            <a:pPr lvl="1"/>
            <a:r>
              <a:rPr lang="en-US" dirty="0" smtClean="0"/>
              <a:t>Tags (e.g., queues, processor family, </a:t>
            </a:r>
            <a:r>
              <a:rPr lang="en-US" dirty="0" err="1" smtClean="0"/>
              <a:t>BigMem</a:t>
            </a:r>
            <a:r>
              <a:rPr lang="en-US" dirty="0" smtClean="0"/>
              <a:t>, etc.)</a:t>
            </a:r>
          </a:p>
          <a:p>
            <a:pPr lvl="1"/>
            <a:r>
              <a:rPr lang="en-US" dirty="0" smtClean="0"/>
              <a:t>Licenses</a:t>
            </a:r>
          </a:p>
        </p:txBody>
      </p:sp>
    </p:spTree>
    <p:extLst>
      <p:ext uri="{BB962C8B-B14F-4D97-AF65-F5344CB8AC3E}">
        <p14:creationId xmlns:p14="http://schemas.microsoft.com/office/powerpoint/2010/main" val="3443040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 Model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92501" y="838200"/>
            <a:ext cx="678022" cy="52806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400" dirty="0" smtClean="0">
                <a:solidFill>
                  <a:prstClr val="black"/>
                </a:solidFill>
              </a:rPr>
              <a:t>Panel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392501" y="2133600"/>
            <a:ext cx="678022" cy="52806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400" dirty="0" smtClean="0">
                <a:solidFill>
                  <a:prstClr val="black"/>
                </a:solidFill>
              </a:rPr>
              <a:t>PDU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12057" y="2133600"/>
            <a:ext cx="678022" cy="52806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400" dirty="0" smtClean="0">
                <a:solidFill>
                  <a:prstClr val="black"/>
                </a:solidFill>
              </a:rPr>
              <a:t>PDU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93778" y="2137786"/>
            <a:ext cx="678022" cy="52806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400" dirty="0" smtClean="0">
                <a:solidFill>
                  <a:prstClr val="black"/>
                </a:solidFill>
              </a:rPr>
              <a:t>PDU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12057" y="3431667"/>
            <a:ext cx="678022" cy="52806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200" dirty="0" smtClean="0">
                <a:solidFill>
                  <a:prstClr val="black"/>
                </a:solidFill>
              </a:rPr>
              <a:t>Chassis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92501" y="3431667"/>
            <a:ext cx="678022" cy="52806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200" dirty="0">
                <a:solidFill>
                  <a:prstClr val="black"/>
                </a:solidFill>
              </a:rPr>
              <a:t>Chassis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292809" y="3431667"/>
            <a:ext cx="678022" cy="52806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200" dirty="0">
                <a:solidFill>
                  <a:prstClr val="black"/>
                </a:solidFill>
              </a:rPr>
              <a:t>Chassis</a:t>
            </a:r>
            <a:endParaRPr lang="en-US" sz="1400" dirty="0">
              <a:solidFill>
                <a:prstClr val="black"/>
              </a:solidFill>
            </a:endParaRPr>
          </a:p>
        </p:txBody>
      </p:sp>
      <p:cxnSp>
        <p:nvCxnSpPr>
          <p:cNvPr id="12" name="Straight Connector 11"/>
          <p:cNvCxnSpPr>
            <a:stCxn id="4" idx="2"/>
            <a:endCxn id="5" idx="0"/>
          </p:cNvCxnSpPr>
          <p:nvPr/>
        </p:nvCxnSpPr>
        <p:spPr>
          <a:xfrm>
            <a:off x="1731512" y="1366266"/>
            <a:ext cx="0" cy="7673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4" idx="2"/>
            <a:endCxn id="6" idx="0"/>
          </p:cNvCxnSpPr>
          <p:nvPr/>
        </p:nvCxnSpPr>
        <p:spPr>
          <a:xfrm flipH="1">
            <a:off x="851068" y="1366266"/>
            <a:ext cx="880444" cy="7673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4" idx="2"/>
            <a:endCxn id="7" idx="0"/>
          </p:cNvCxnSpPr>
          <p:nvPr/>
        </p:nvCxnSpPr>
        <p:spPr>
          <a:xfrm>
            <a:off x="1731512" y="1366266"/>
            <a:ext cx="901277" cy="771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5" idx="2"/>
            <a:endCxn id="9" idx="0"/>
          </p:cNvCxnSpPr>
          <p:nvPr/>
        </p:nvCxnSpPr>
        <p:spPr>
          <a:xfrm>
            <a:off x="1731512" y="2661666"/>
            <a:ext cx="0" cy="7700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5" idx="2"/>
            <a:endCxn id="8" idx="0"/>
          </p:cNvCxnSpPr>
          <p:nvPr/>
        </p:nvCxnSpPr>
        <p:spPr>
          <a:xfrm flipH="1">
            <a:off x="851068" y="2661666"/>
            <a:ext cx="880444" cy="7700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5" idx="2"/>
            <a:endCxn id="10" idx="0"/>
          </p:cNvCxnSpPr>
          <p:nvPr/>
        </p:nvCxnSpPr>
        <p:spPr>
          <a:xfrm>
            <a:off x="1731512" y="2661666"/>
            <a:ext cx="900308" cy="7700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4122578" y="3431667"/>
            <a:ext cx="678022" cy="52806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200" dirty="0" smtClean="0">
                <a:solidFill>
                  <a:prstClr val="black"/>
                </a:solidFill>
              </a:rPr>
              <a:t>Chassis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122578" y="4725448"/>
            <a:ext cx="678022" cy="52806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400" dirty="0" smtClean="0">
                <a:solidFill>
                  <a:prstClr val="black"/>
                </a:solidFill>
              </a:rPr>
              <a:t>Node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255257" y="4725448"/>
            <a:ext cx="678022" cy="52806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400" dirty="0" smtClean="0">
                <a:solidFill>
                  <a:prstClr val="black"/>
                </a:solidFill>
              </a:rPr>
              <a:t>Node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036978" y="4725448"/>
            <a:ext cx="678022" cy="52806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400" dirty="0" smtClean="0">
                <a:solidFill>
                  <a:prstClr val="black"/>
                </a:solidFill>
              </a:rPr>
              <a:t>Node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255257" y="6016563"/>
            <a:ext cx="678022" cy="52806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400" dirty="0" smtClean="0">
                <a:solidFill>
                  <a:prstClr val="black"/>
                </a:solidFill>
              </a:rPr>
              <a:t>Core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122578" y="6016563"/>
            <a:ext cx="678022" cy="52806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400" dirty="0" smtClean="0">
                <a:solidFill>
                  <a:prstClr val="black"/>
                </a:solidFill>
              </a:rPr>
              <a:t>Core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036009" y="6025134"/>
            <a:ext cx="678022" cy="52806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400" dirty="0" smtClean="0">
                <a:solidFill>
                  <a:prstClr val="black"/>
                </a:solidFill>
              </a:rPr>
              <a:t>Core</a:t>
            </a:r>
            <a:endParaRPr lang="en-US" sz="1400" dirty="0">
              <a:solidFill>
                <a:prstClr val="black"/>
              </a:solidFill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>
            <a:off x="4461589" y="3953829"/>
            <a:ext cx="0" cy="7716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7" idx="2"/>
            <a:endCxn id="29" idx="0"/>
          </p:cNvCxnSpPr>
          <p:nvPr/>
        </p:nvCxnSpPr>
        <p:spPr>
          <a:xfrm flipH="1">
            <a:off x="3594268" y="3959733"/>
            <a:ext cx="867321" cy="7657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27" idx="2"/>
            <a:endCxn id="30" idx="0"/>
          </p:cNvCxnSpPr>
          <p:nvPr/>
        </p:nvCxnSpPr>
        <p:spPr>
          <a:xfrm>
            <a:off x="4461589" y="3959733"/>
            <a:ext cx="914400" cy="7657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4461589" y="5253514"/>
            <a:ext cx="0" cy="7630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28" idx="2"/>
            <a:endCxn id="31" idx="0"/>
          </p:cNvCxnSpPr>
          <p:nvPr/>
        </p:nvCxnSpPr>
        <p:spPr>
          <a:xfrm flipH="1">
            <a:off x="3594268" y="5253514"/>
            <a:ext cx="867321" cy="7630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28" idx="2"/>
            <a:endCxn id="33" idx="0"/>
          </p:cNvCxnSpPr>
          <p:nvPr/>
        </p:nvCxnSpPr>
        <p:spPr>
          <a:xfrm>
            <a:off x="4461589" y="5253514"/>
            <a:ext cx="913431" cy="771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6878901" y="2130363"/>
            <a:ext cx="678022" cy="52806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Switch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878901" y="3431667"/>
            <a:ext cx="678022" cy="52806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400" dirty="0">
                <a:solidFill>
                  <a:prstClr val="black"/>
                </a:solidFill>
              </a:rPr>
              <a:t>Switch</a:t>
            </a:r>
          </a:p>
        </p:txBody>
      </p:sp>
      <p:sp>
        <p:nvSpPr>
          <p:cNvPr id="42" name="Rectangle 41"/>
          <p:cNvSpPr/>
          <p:nvPr/>
        </p:nvSpPr>
        <p:spPr>
          <a:xfrm>
            <a:off x="5998457" y="3431667"/>
            <a:ext cx="678022" cy="52806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400" dirty="0">
                <a:solidFill>
                  <a:prstClr val="black"/>
                </a:solidFill>
              </a:rPr>
              <a:t>Switch</a:t>
            </a:r>
          </a:p>
        </p:txBody>
      </p:sp>
      <p:sp>
        <p:nvSpPr>
          <p:cNvPr id="43" name="Rectangle 42"/>
          <p:cNvSpPr/>
          <p:nvPr/>
        </p:nvSpPr>
        <p:spPr>
          <a:xfrm>
            <a:off x="7780178" y="3431667"/>
            <a:ext cx="678022" cy="52806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400" dirty="0">
                <a:solidFill>
                  <a:prstClr val="black"/>
                </a:solidFill>
              </a:rPr>
              <a:t>Switch</a:t>
            </a:r>
          </a:p>
        </p:txBody>
      </p:sp>
      <p:sp>
        <p:nvSpPr>
          <p:cNvPr id="44" name="Rectangle 43"/>
          <p:cNvSpPr/>
          <p:nvPr/>
        </p:nvSpPr>
        <p:spPr>
          <a:xfrm>
            <a:off x="5998457" y="4725448"/>
            <a:ext cx="678022" cy="52806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400" dirty="0" smtClean="0">
                <a:solidFill>
                  <a:prstClr val="black"/>
                </a:solidFill>
              </a:rPr>
              <a:t>Node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6878901" y="4725448"/>
            <a:ext cx="678022" cy="52806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400" dirty="0" smtClean="0">
                <a:solidFill>
                  <a:prstClr val="black"/>
                </a:solidFill>
              </a:rPr>
              <a:t>Node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7779209" y="4725448"/>
            <a:ext cx="678022" cy="52806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400" dirty="0" smtClean="0">
                <a:solidFill>
                  <a:prstClr val="black"/>
                </a:solidFill>
              </a:rPr>
              <a:t>Node</a:t>
            </a:r>
            <a:endParaRPr lang="en-US" sz="1400" dirty="0">
              <a:solidFill>
                <a:prstClr val="black"/>
              </a:solidFill>
            </a:endParaRPr>
          </a:p>
        </p:txBody>
      </p:sp>
      <p:cxnSp>
        <p:nvCxnSpPr>
          <p:cNvPr id="47" name="Straight Connector 46"/>
          <p:cNvCxnSpPr>
            <a:stCxn id="40" idx="2"/>
            <a:endCxn id="41" idx="0"/>
          </p:cNvCxnSpPr>
          <p:nvPr/>
        </p:nvCxnSpPr>
        <p:spPr>
          <a:xfrm>
            <a:off x="7217912" y="2658429"/>
            <a:ext cx="0" cy="7732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40" idx="2"/>
            <a:endCxn id="42" idx="0"/>
          </p:cNvCxnSpPr>
          <p:nvPr/>
        </p:nvCxnSpPr>
        <p:spPr>
          <a:xfrm flipH="1">
            <a:off x="6337468" y="2658429"/>
            <a:ext cx="880444" cy="7732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40" idx="2"/>
            <a:endCxn id="43" idx="0"/>
          </p:cNvCxnSpPr>
          <p:nvPr/>
        </p:nvCxnSpPr>
        <p:spPr>
          <a:xfrm>
            <a:off x="7217912" y="2658429"/>
            <a:ext cx="901277" cy="7732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41" idx="2"/>
            <a:endCxn id="45" idx="0"/>
          </p:cNvCxnSpPr>
          <p:nvPr/>
        </p:nvCxnSpPr>
        <p:spPr>
          <a:xfrm>
            <a:off x="7217912" y="3959733"/>
            <a:ext cx="0" cy="7657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41" idx="2"/>
            <a:endCxn id="44" idx="0"/>
          </p:cNvCxnSpPr>
          <p:nvPr/>
        </p:nvCxnSpPr>
        <p:spPr>
          <a:xfrm flipH="1">
            <a:off x="6337468" y="3959733"/>
            <a:ext cx="880444" cy="7657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41" idx="2"/>
            <a:endCxn id="46" idx="0"/>
          </p:cNvCxnSpPr>
          <p:nvPr/>
        </p:nvCxnSpPr>
        <p:spPr>
          <a:xfrm>
            <a:off x="7217912" y="3959733"/>
            <a:ext cx="900308" cy="7657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1392501" y="4725448"/>
            <a:ext cx="678022" cy="52806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400" dirty="0" smtClean="0">
                <a:solidFill>
                  <a:prstClr val="black"/>
                </a:solidFill>
              </a:rPr>
              <a:t>Node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512057" y="4725448"/>
            <a:ext cx="678022" cy="52806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400" dirty="0" smtClean="0">
                <a:solidFill>
                  <a:prstClr val="black"/>
                </a:solidFill>
              </a:rPr>
              <a:t>Node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2293778" y="4725448"/>
            <a:ext cx="678022" cy="52806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400" dirty="0" smtClean="0">
                <a:solidFill>
                  <a:prstClr val="black"/>
                </a:solidFill>
              </a:rPr>
              <a:t>Node</a:t>
            </a:r>
            <a:endParaRPr lang="en-US" sz="1400" dirty="0">
              <a:solidFill>
                <a:prstClr val="black"/>
              </a:solidFill>
            </a:endParaRPr>
          </a:p>
        </p:txBody>
      </p:sp>
      <p:cxnSp>
        <p:nvCxnSpPr>
          <p:cNvPr id="57" name="Straight Connector 56"/>
          <p:cNvCxnSpPr>
            <a:stCxn id="9" idx="2"/>
            <a:endCxn id="54" idx="0"/>
          </p:cNvCxnSpPr>
          <p:nvPr/>
        </p:nvCxnSpPr>
        <p:spPr>
          <a:xfrm flipH="1">
            <a:off x="851068" y="3959733"/>
            <a:ext cx="880444" cy="7657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9" idx="2"/>
            <a:endCxn id="53" idx="0"/>
          </p:cNvCxnSpPr>
          <p:nvPr/>
        </p:nvCxnSpPr>
        <p:spPr>
          <a:xfrm>
            <a:off x="1731512" y="3959733"/>
            <a:ext cx="0" cy="7657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9" idx="2"/>
            <a:endCxn id="55" idx="0"/>
          </p:cNvCxnSpPr>
          <p:nvPr/>
        </p:nvCxnSpPr>
        <p:spPr>
          <a:xfrm>
            <a:off x="1731512" y="3959733"/>
            <a:ext cx="901277" cy="7657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2971800" y="4989481"/>
            <a:ext cx="283457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5715000" y="4989481"/>
            <a:ext cx="283457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4122578" y="2133600"/>
            <a:ext cx="678022" cy="52806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200" dirty="0" smtClean="0">
                <a:solidFill>
                  <a:prstClr val="black"/>
                </a:solidFill>
              </a:rPr>
              <a:t>Cluster</a:t>
            </a:r>
            <a:endParaRPr lang="en-US" sz="1200" dirty="0">
              <a:solidFill>
                <a:prstClr val="black"/>
              </a:solidFill>
            </a:endParaRPr>
          </a:p>
        </p:txBody>
      </p:sp>
      <p:cxnSp>
        <p:nvCxnSpPr>
          <p:cNvPr id="69" name="Straight Connector 68"/>
          <p:cNvCxnSpPr/>
          <p:nvPr/>
        </p:nvCxnSpPr>
        <p:spPr>
          <a:xfrm>
            <a:off x="4461589" y="2661666"/>
            <a:ext cx="0" cy="7640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2970831" y="3695700"/>
            <a:ext cx="1151747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reeform 2"/>
          <p:cNvSpPr/>
          <p:nvPr/>
        </p:nvSpPr>
        <p:spPr>
          <a:xfrm>
            <a:off x="2027583" y="5257800"/>
            <a:ext cx="642730" cy="450021"/>
          </a:xfrm>
          <a:custGeom>
            <a:avLst/>
            <a:gdLst>
              <a:gd name="connsiteX0" fmla="*/ 364434 w 642730"/>
              <a:gd name="connsiteY0" fmla="*/ 0 h 450021"/>
              <a:gd name="connsiteX1" fmla="*/ 364434 w 642730"/>
              <a:gd name="connsiteY1" fmla="*/ 0 h 450021"/>
              <a:gd name="connsiteX2" fmla="*/ 331304 w 642730"/>
              <a:gd name="connsiteY2" fmla="*/ 72887 h 450021"/>
              <a:gd name="connsiteX3" fmla="*/ 311426 w 642730"/>
              <a:gd name="connsiteY3" fmla="*/ 79513 h 450021"/>
              <a:gd name="connsiteX4" fmla="*/ 291547 w 642730"/>
              <a:gd name="connsiteY4" fmla="*/ 92765 h 450021"/>
              <a:gd name="connsiteX5" fmla="*/ 271669 w 642730"/>
              <a:gd name="connsiteY5" fmla="*/ 99391 h 450021"/>
              <a:gd name="connsiteX6" fmla="*/ 79513 w 642730"/>
              <a:gd name="connsiteY6" fmla="*/ 106017 h 450021"/>
              <a:gd name="connsiteX7" fmla="*/ 26504 w 642730"/>
              <a:gd name="connsiteY7" fmla="*/ 132522 h 450021"/>
              <a:gd name="connsiteX8" fmla="*/ 6626 w 642730"/>
              <a:gd name="connsiteY8" fmla="*/ 192156 h 450021"/>
              <a:gd name="connsiteX9" fmla="*/ 0 w 642730"/>
              <a:gd name="connsiteY9" fmla="*/ 212035 h 450021"/>
              <a:gd name="connsiteX10" fmla="*/ 6626 w 642730"/>
              <a:gd name="connsiteY10" fmla="*/ 304800 h 450021"/>
              <a:gd name="connsiteX11" fmla="*/ 13252 w 642730"/>
              <a:gd name="connsiteY11" fmla="*/ 324678 h 450021"/>
              <a:gd name="connsiteX12" fmla="*/ 53008 w 642730"/>
              <a:gd name="connsiteY12" fmla="*/ 351182 h 450021"/>
              <a:gd name="connsiteX13" fmla="*/ 72887 w 642730"/>
              <a:gd name="connsiteY13" fmla="*/ 357809 h 450021"/>
              <a:gd name="connsiteX14" fmla="*/ 139147 w 642730"/>
              <a:gd name="connsiteY14" fmla="*/ 390939 h 450021"/>
              <a:gd name="connsiteX15" fmla="*/ 218660 w 642730"/>
              <a:gd name="connsiteY15" fmla="*/ 410817 h 450021"/>
              <a:gd name="connsiteX16" fmla="*/ 245165 w 642730"/>
              <a:gd name="connsiteY16" fmla="*/ 417443 h 450021"/>
              <a:gd name="connsiteX17" fmla="*/ 337930 w 642730"/>
              <a:gd name="connsiteY17" fmla="*/ 430696 h 450021"/>
              <a:gd name="connsiteX18" fmla="*/ 357808 w 642730"/>
              <a:gd name="connsiteY18" fmla="*/ 443948 h 450021"/>
              <a:gd name="connsiteX19" fmla="*/ 596347 w 642730"/>
              <a:gd name="connsiteY19" fmla="*/ 430696 h 450021"/>
              <a:gd name="connsiteX20" fmla="*/ 642730 w 642730"/>
              <a:gd name="connsiteY20" fmla="*/ 377687 h 450021"/>
              <a:gd name="connsiteX21" fmla="*/ 636104 w 642730"/>
              <a:gd name="connsiteY21" fmla="*/ 271669 h 450021"/>
              <a:gd name="connsiteX22" fmla="*/ 629478 w 642730"/>
              <a:gd name="connsiteY22" fmla="*/ 238539 h 450021"/>
              <a:gd name="connsiteX23" fmla="*/ 609600 w 642730"/>
              <a:gd name="connsiteY23" fmla="*/ 218661 h 450021"/>
              <a:gd name="connsiteX24" fmla="*/ 596347 w 642730"/>
              <a:gd name="connsiteY24" fmla="*/ 198782 h 450021"/>
              <a:gd name="connsiteX25" fmla="*/ 589721 w 642730"/>
              <a:gd name="connsiteY25" fmla="*/ 178904 h 450021"/>
              <a:gd name="connsiteX26" fmla="*/ 536713 w 642730"/>
              <a:gd name="connsiteY26" fmla="*/ 132522 h 450021"/>
              <a:gd name="connsiteX27" fmla="*/ 496956 w 642730"/>
              <a:gd name="connsiteY27" fmla="*/ 119269 h 450021"/>
              <a:gd name="connsiteX28" fmla="*/ 450574 w 642730"/>
              <a:gd name="connsiteY28" fmla="*/ 99391 h 450021"/>
              <a:gd name="connsiteX29" fmla="*/ 397565 w 642730"/>
              <a:gd name="connsiteY29" fmla="*/ 53009 h 450021"/>
              <a:gd name="connsiteX30" fmla="*/ 384313 w 642730"/>
              <a:gd name="connsiteY30" fmla="*/ 39756 h 450021"/>
              <a:gd name="connsiteX31" fmla="*/ 364434 w 642730"/>
              <a:gd name="connsiteY31" fmla="*/ 0 h 450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642730" h="450021">
                <a:moveTo>
                  <a:pt x="364434" y="0"/>
                </a:moveTo>
                <a:lnTo>
                  <a:pt x="364434" y="0"/>
                </a:lnTo>
                <a:cubicBezTo>
                  <a:pt x="362838" y="4257"/>
                  <a:pt x="346129" y="61027"/>
                  <a:pt x="331304" y="72887"/>
                </a:cubicBezTo>
                <a:cubicBezTo>
                  <a:pt x="325850" y="77250"/>
                  <a:pt x="317673" y="76390"/>
                  <a:pt x="311426" y="79513"/>
                </a:cubicBezTo>
                <a:cubicBezTo>
                  <a:pt x="304303" y="83074"/>
                  <a:pt x="298670" y="89204"/>
                  <a:pt x="291547" y="92765"/>
                </a:cubicBezTo>
                <a:cubicBezTo>
                  <a:pt x="285300" y="95888"/>
                  <a:pt x="278640" y="98955"/>
                  <a:pt x="271669" y="99391"/>
                </a:cubicBezTo>
                <a:cubicBezTo>
                  <a:pt x="207704" y="103389"/>
                  <a:pt x="143565" y="103808"/>
                  <a:pt x="79513" y="106017"/>
                </a:cubicBezTo>
                <a:cubicBezTo>
                  <a:pt x="33829" y="121245"/>
                  <a:pt x="49633" y="109391"/>
                  <a:pt x="26504" y="132522"/>
                </a:cubicBezTo>
                <a:lnTo>
                  <a:pt x="6626" y="192156"/>
                </a:lnTo>
                <a:lnTo>
                  <a:pt x="0" y="212035"/>
                </a:lnTo>
                <a:cubicBezTo>
                  <a:pt x="2209" y="242957"/>
                  <a:pt x="3004" y="274012"/>
                  <a:pt x="6626" y="304800"/>
                </a:cubicBezTo>
                <a:cubicBezTo>
                  <a:pt x="7442" y="311737"/>
                  <a:pt x="8313" y="319739"/>
                  <a:pt x="13252" y="324678"/>
                </a:cubicBezTo>
                <a:cubicBezTo>
                  <a:pt x="24514" y="335940"/>
                  <a:pt x="37899" y="346145"/>
                  <a:pt x="53008" y="351182"/>
                </a:cubicBezTo>
                <a:lnTo>
                  <a:pt x="72887" y="357809"/>
                </a:lnTo>
                <a:cubicBezTo>
                  <a:pt x="98138" y="395686"/>
                  <a:pt x="74076" y="369249"/>
                  <a:pt x="139147" y="390939"/>
                </a:cubicBezTo>
                <a:cubicBezTo>
                  <a:pt x="205565" y="413078"/>
                  <a:pt x="151742" y="397434"/>
                  <a:pt x="218660" y="410817"/>
                </a:cubicBezTo>
                <a:cubicBezTo>
                  <a:pt x="227590" y="412603"/>
                  <a:pt x="236164" y="416058"/>
                  <a:pt x="245165" y="417443"/>
                </a:cubicBezTo>
                <a:cubicBezTo>
                  <a:pt x="381524" y="438421"/>
                  <a:pt x="248288" y="412765"/>
                  <a:pt x="337930" y="430696"/>
                </a:cubicBezTo>
                <a:cubicBezTo>
                  <a:pt x="344556" y="435113"/>
                  <a:pt x="349848" y="443727"/>
                  <a:pt x="357808" y="443948"/>
                </a:cubicBezTo>
                <a:cubicBezTo>
                  <a:pt x="547159" y="449208"/>
                  <a:pt x="510767" y="459223"/>
                  <a:pt x="596347" y="430696"/>
                </a:cubicBezTo>
                <a:cubicBezTo>
                  <a:pt x="635109" y="391934"/>
                  <a:pt x="620815" y="410560"/>
                  <a:pt x="642730" y="377687"/>
                </a:cubicBezTo>
                <a:cubicBezTo>
                  <a:pt x="640521" y="342348"/>
                  <a:pt x="639461" y="306918"/>
                  <a:pt x="636104" y="271669"/>
                </a:cubicBezTo>
                <a:cubicBezTo>
                  <a:pt x="635036" y="260458"/>
                  <a:pt x="634515" y="248612"/>
                  <a:pt x="629478" y="238539"/>
                </a:cubicBezTo>
                <a:cubicBezTo>
                  <a:pt x="625287" y="230158"/>
                  <a:pt x="615599" y="225860"/>
                  <a:pt x="609600" y="218661"/>
                </a:cubicBezTo>
                <a:cubicBezTo>
                  <a:pt x="604502" y="212543"/>
                  <a:pt x="600765" y="205408"/>
                  <a:pt x="596347" y="198782"/>
                </a:cubicBezTo>
                <a:cubicBezTo>
                  <a:pt x="594138" y="192156"/>
                  <a:pt x="592845" y="185151"/>
                  <a:pt x="589721" y="178904"/>
                </a:cubicBezTo>
                <a:cubicBezTo>
                  <a:pt x="578898" y="157259"/>
                  <a:pt x="560567" y="140474"/>
                  <a:pt x="536713" y="132522"/>
                </a:cubicBezTo>
                <a:cubicBezTo>
                  <a:pt x="523461" y="128104"/>
                  <a:pt x="509450" y="125516"/>
                  <a:pt x="496956" y="119269"/>
                </a:cubicBezTo>
                <a:cubicBezTo>
                  <a:pt x="464205" y="102893"/>
                  <a:pt x="479823" y="109141"/>
                  <a:pt x="450574" y="99391"/>
                </a:cubicBezTo>
                <a:cubicBezTo>
                  <a:pt x="368809" y="17629"/>
                  <a:pt x="452365" y="96850"/>
                  <a:pt x="397565" y="53009"/>
                </a:cubicBezTo>
                <a:cubicBezTo>
                  <a:pt x="392687" y="49106"/>
                  <a:pt x="386029" y="45763"/>
                  <a:pt x="384313" y="39756"/>
                </a:cubicBezTo>
                <a:cubicBezTo>
                  <a:pt x="381279" y="29138"/>
                  <a:pt x="367747" y="6626"/>
                  <a:pt x="364434" y="0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pbatch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2835717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Attributes of Each Resource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Permitted users or groups</a:t>
            </a:r>
          </a:p>
          <a:p>
            <a:r>
              <a:rPr lang="en-US" dirty="0" smtClean="0"/>
              <a:t>Permitted accounts</a:t>
            </a:r>
          </a:p>
          <a:p>
            <a:r>
              <a:rPr lang="en-US" dirty="0" smtClean="0"/>
              <a:t>Level of sharing</a:t>
            </a:r>
          </a:p>
          <a:p>
            <a:r>
              <a:rPr lang="en-US" smtClean="0"/>
              <a:t>Containment</a:t>
            </a:r>
            <a:endParaRPr lang="en-US" dirty="0" smtClean="0"/>
          </a:p>
          <a:p>
            <a:r>
              <a:rPr lang="en-US" dirty="0" smtClean="0"/>
              <a:t>Limits</a:t>
            </a:r>
          </a:p>
          <a:p>
            <a:pPr lvl="1"/>
            <a:r>
              <a:rPr lang="en-US" dirty="0" smtClean="0"/>
              <a:t>Time</a:t>
            </a:r>
          </a:p>
          <a:p>
            <a:pPr lvl="1"/>
            <a:r>
              <a:rPr lang="en-US" dirty="0" smtClean="0"/>
              <a:t>Count</a:t>
            </a:r>
          </a:p>
          <a:p>
            <a:r>
              <a:rPr lang="en-US" dirty="0" err="1" smtClean="0"/>
              <a:t>QoS</a:t>
            </a:r>
            <a:endParaRPr lang="en-US" dirty="0" smtClean="0"/>
          </a:p>
          <a:p>
            <a:pPr lvl="1"/>
            <a:r>
              <a:rPr lang="en-US" dirty="0" smtClean="0"/>
              <a:t>Preemption</a:t>
            </a:r>
          </a:p>
          <a:p>
            <a:pPr lvl="1"/>
            <a:r>
              <a:rPr lang="en-US" dirty="0" smtClean="0"/>
              <a:t>Additional constraints</a:t>
            </a:r>
          </a:p>
          <a:p>
            <a:pPr lvl="1"/>
            <a:r>
              <a:rPr lang="en-US" dirty="0" smtClean="0"/>
              <a:t>Exemption from limits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0004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497</TotalTime>
  <Words>570</Words>
  <Application>Microsoft Office PowerPoint</Application>
  <PresentationFormat>On-screen Show (4:3)</PresentationFormat>
  <Paragraphs>98</Paragraphs>
  <Slides>8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Resource Descriptions</vt:lpstr>
      <vt:lpstr>Premise</vt:lpstr>
      <vt:lpstr>Goals</vt:lpstr>
      <vt:lpstr>From the Vision Doc…</vt:lpstr>
      <vt:lpstr>Existing Frameworks</vt:lpstr>
      <vt:lpstr>Resource Taxonomy</vt:lpstr>
      <vt:lpstr>Resource Model</vt:lpstr>
      <vt:lpstr>Attributes of Each Resource</vt:lpstr>
    </vt:vector>
  </TitlesOfParts>
  <Company>LLNL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 Lipari</dc:creator>
  <cp:lastModifiedBy>Don Lipari</cp:lastModifiedBy>
  <cp:revision>45</cp:revision>
  <dcterms:created xsi:type="dcterms:W3CDTF">2013-12-27T21:39:56Z</dcterms:created>
  <dcterms:modified xsi:type="dcterms:W3CDTF">2014-01-13T20:18:00Z</dcterms:modified>
</cp:coreProperties>
</file>