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2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8" r:id="rId1"/>
    <p:sldMasterId id="2147483709" r:id="rId2"/>
  </p:sldMasterIdLst>
  <p:notesMasterIdLst>
    <p:notesMasterId r:id="rId17"/>
  </p:notesMasterIdLst>
  <p:handoutMasterIdLst>
    <p:handoutMasterId r:id="rId18"/>
  </p:handoutMasterIdLst>
  <p:sldIdLst>
    <p:sldId id="493" r:id="rId3"/>
    <p:sldId id="546" r:id="rId4"/>
    <p:sldId id="538" r:id="rId5"/>
    <p:sldId id="547" r:id="rId6"/>
    <p:sldId id="540" r:id="rId7"/>
    <p:sldId id="541" r:id="rId8"/>
    <p:sldId id="548" r:id="rId9"/>
    <p:sldId id="549" r:id="rId10"/>
    <p:sldId id="553" r:id="rId11"/>
    <p:sldId id="552" r:id="rId12"/>
    <p:sldId id="550" r:id="rId13"/>
    <p:sldId id="551" r:id="rId14"/>
    <p:sldId id="554" r:id="rId15"/>
    <p:sldId id="537" r:id="rId16"/>
  </p:sldIdLst>
  <p:sldSz cx="9144000" cy="6858000" type="screen4x3"/>
  <p:notesSz cx="6934200" cy="92329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4F97"/>
    <a:srgbClr val="0A8464"/>
    <a:srgbClr val="F6CE86"/>
    <a:srgbClr val="AEF8E5"/>
    <a:srgbClr val="0DB78A"/>
    <a:srgbClr val="D68F10"/>
    <a:srgbClr val="F1B13D"/>
    <a:srgbClr val="10D6A2"/>
    <a:srgbClr val="2DEFBC"/>
    <a:srgbClr val="11D9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7" autoAdjust="0"/>
    <p:restoredTop sz="88403" autoAdjust="0"/>
  </p:normalViewPr>
  <p:slideViewPr>
    <p:cSldViewPr snapToGrid="0">
      <p:cViewPr varScale="1">
        <p:scale>
          <a:sx n="118" d="100"/>
          <a:sy n="118" d="100"/>
        </p:scale>
        <p:origin x="-1434" y="-96"/>
      </p:cViewPr>
      <p:guideLst>
        <p:guide orient="horz" pos="993"/>
        <p:guide orient="horz" pos="399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 snapToObjects="1">
      <p:cViewPr varScale="1">
        <p:scale>
          <a:sx n="165" d="100"/>
          <a:sy n="165" d="100"/>
        </p:scale>
        <p:origin x="-5256" y="-112"/>
      </p:cViewPr>
      <p:guideLst>
        <p:guide orient="horz" pos="2908"/>
        <p:guide pos="218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61645"/>
          </a:xfrm>
          <a:prstGeom prst="rect">
            <a:avLst/>
          </a:prstGeom>
        </p:spPr>
        <p:txBody>
          <a:bodyPr vert="horz" lIns="92371" tIns="46186" rIns="92371" bIns="46186" rtlCol="0"/>
          <a:lstStyle>
            <a:lvl1pPr algn="l">
              <a:defRPr sz="1100"/>
            </a:lvl1pPr>
          </a:lstStyle>
          <a:p>
            <a:endParaRPr lang="en-US" dirty="0">
              <a:latin typeface="Arial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27775" y="0"/>
            <a:ext cx="3004820" cy="461645"/>
          </a:xfrm>
          <a:prstGeom prst="rect">
            <a:avLst/>
          </a:prstGeom>
        </p:spPr>
        <p:txBody>
          <a:bodyPr vert="horz" lIns="92371" tIns="46186" rIns="92371" bIns="46186" rtlCol="0"/>
          <a:lstStyle>
            <a:lvl1pPr algn="r">
              <a:defRPr sz="1100"/>
            </a:lvl1pPr>
          </a:lstStyle>
          <a:p>
            <a:fld id="{7A1D2F2F-8618-2143-A89B-2D6D3F007EBC}" type="datetimeFigureOut">
              <a:rPr lang="en-US" smtClean="0">
                <a:latin typeface="Arial"/>
              </a:rPr>
              <a:pPr/>
              <a:t>3/4/2013</a:t>
            </a:fld>
            <a:endParaRPr lang="en-US" dirty="0">
              <a:latin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69653"/>
            <a:ext cx="3004820" cy="461645"/>
          </a:xfrm>
          <a:prstGeom prst="rect">
            <a:avLst/>
          </a:prstGeom>
        </p:spPr>
        <p:txBody>
          <a:bodyPr vert="horz" lIns="92371" tIns="46186" rIns="92371" bIns="46186" rtlCol="0" anchor="b"/>
          <a:lstStyle>
            <a:lvl1pPr algn="l">
              <a:defRPr sz="1100"/>
            </a:lvl1pPr>
          </a:lstStyle>
          <a:p>
            <a:endParaRPr lang="en-US" dirty="0">
              <a:latin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27775" y="8769653"/>
            <a:ext cx="3004820" cy="461645"/>
          </a:xfrm>
          <a:prstGeom prst="rect">
            <a:avLst/>
          </a:prstGeom>
        </p:spPr>
        <p:txBody>
          <a:bodyPr vert="horz" lIns="92371" tIns="46186" rIns="92371" bIns="46186" rtlCol="0" anchor="b"/>
          <a:lstStyle>
            <a:lvl1pPr algn="r">
              <a:defRPr sz="1100"/>
            </a:lvl1pPr>
          </a:lstStyle>
          <a:p>
            <a:fld id="{CE221CE3-F987-1944-AB66-8BE5522C5EC6}" type="slidenum">
              <a:rPr lang="en-US" smtClean="0">
                <a:latin typeface="Arial"/>
              </a:rPr>
              <a:pPr/>
              <a:t>‹#›</a:t>
            </a:fld>
            <a:endParaRPr lang="en-US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228481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61645"/>
          </a:xfrm>
          <a:prstGeom prst="rect">
            <a:avLst/>
          </a:prstGeom>
        </p:spPr>
        <p:txBody>
          <a:bodyPr vert="horz" lIns="92371" tIns="46186" rIns="92371" bIns="46186" rtlCol="0"/>
          <a:lstStyle>
            <a:lvl1pPr algn="l">
              <a:defRPr sz="11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27775" y="0"/>
            <a:ext cx="3004820" cy="461645"/>
          </a:xfrm>
          <a:prstGeom prst="rect">
            <a:avLst/>
          </a:prstGeom>
        </p:spPr>
        <p:txBody>
          <a:bodyPr vert="horz" lIns="92371" tIns="46186" rIns="92371" bIns="46186" rtlCol="0"/>
          <a:lstStyle>
            <a:lvl1pPr algn="r">
              <a:defRPr sz="1100">
                <a:latin typeface="Arial"/>
              </a:defRPr>
            </a:lvl1pPr>
          </a:lstStyle>
          <a:p>
            <a:fld id="{D8B0A143-2353-BE4A-A6C4-57C9AE3FBC68}" type="datetimeFigureOut">
              <a:rPr lang="en-US" smtClean="0"/>
              <a:pPr/>
              <a:t>3/4/2013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71" tIns="46186" rIns="92371" bIns="4618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3420" y="4385628"/>
            <a:ext cx="5547360" cy="4154805"/>
          </a:xfrm>
          <a:prstGeom prst="rect">
            <a:avLst/>
          </a:prstGeom>
        </p:spPr>
        <p:txBody>
          <a:bodyPr vert="horz" lIns="92371" tIns="46186" rIns="92371" bIns="46186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69653"/>
            <a:ext cx="3004820" cy="461645"/>
          </a:xfrm>
          <a:prstGeom prst="rect">
            <a:avLst/>
          </a:prstGeom>
        </p:spPr>
        <p:txBody>
          <a:bodyPr vert="horz" lIns="92371" tIns="46186" rIns="92371" bIns="46186" rtlCol="0" anchor="b"/>
          <a:lstStyle>
            <a:lvl1pPr algn="l">
              <a:defRPr sz="11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27775" y="8769653"/>
            <a:ext cx="3004820" cy="461645"/>
          </a:xfrm>
          <a:prstGeom prst="rect">
            <a:avLst/>
          </a:prstGeom>
        </p:spPr>
        <p:txBody>
          <a:bodyPr vert="horz" lIns="92371" tIns="46186" rIns="92371" bIns="46186" rtlCol="0" anchor="b"/>
          <a:lstStyle>
            <a:lvl1pPr algn="r">
              <a:defRPr sz="1100">
                <a:latin typeface="Arial"/>
              </a:defRPr>
            </a:lvl1pPr>
          </a:lstStyle>
          <a:p>
            <a:fld id="{4CFDF800-FE0E-A944-8AC1-D57C07B352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76509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F800-FE0E-A944-8AC1-D57C07B352F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F800-FE0E-A944-8AC1-D57C07B352FC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1285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F800-FE0E-A944-8AC1-D57C07B352FC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1285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F800-FE0E-A944-8AC1-D57C07B352FC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1285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F800-FE0E-A944-8AC1-D57C07B352FC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1285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 smtClean="0"/>
              <a:t>The</a:t>
            </a:r>
            <a:r>
              <a:rPr lang="en-US" baseline="0" dirty="0" smtClean="0"/>
              <a:t> new paradigm’s fundamental characteristics: the global view, generalized compute resources, elasticity. Plus, lightweight virtualization, integration of productivity tools,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F800-FE0E-A944-8AC1-D57C07B352F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traditional approach:</a:t>
            </a:r>
            <a:r>
              <a:rPr lang="en-US" baseline="0" dirty="0" smtClean="0"/>
              <a:t> </a:t>
            </a:r>
            <a:r>
              <a:rPr lang="en-US" baseline="0" dirty="0" smtClean="0">
                <a:sym typeface="Wingdings" pitchFamily="2" charset="2"/>
              </a:rPr>
              <a:t>each parallel launch is a step and effectively all processes in a step form a group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F800-FE0E-A944-8AC1-D57C07B352FC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1285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F800-FE0E-A944-8AC1-D57C07B352FC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1285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alloc</a:t>
            </a:r>
            <a:r>
              <a:rPr lang="en-US" dirty="0" smtClean="0"/>
              <a:t>, </a:t>
            </a:r>
            <a:r>
              <a:rPr lang="en-US" dirty="0" err="1" smtClean="0"/>
              <a:t>realloc</a:t>
            </a:r>
            <a:r>
              <a:rPr lang="en-US" dirty="0" smtClean="0"/>
              <a:t>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realloc</a:t>
            </a:r>
            <a:endParaRPr lang="en-US" baseline="0" dirty="0" smtClean="0"/>
          </a:p>
          <a:p>
            <a:r>
              <a:rPr lang="en-US" baseline="0" dirty="0" smtClean="0"/>
              <a:t>Launch,</a:t>
            </a:r>
          </a:p>
          <a:p>
            <a:r>
              <a:rPr lang="en-US" baseline="0" dirty="0" smtClean="0"/>
              <a:t>sync</a:t>
            </a:r>
          </a:p>
          <a:p>
            <a:r>
              <a:rPr lang="en-US" baseline="0" dirty="0" smtClean="0"/>
              <a:t>query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F800-FE0E-A944-8AC1-D57C07B352FC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5544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F800-FE0E-A944-8AC1-D57C07B352FC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7746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F800-FE0E-A944-8AC1-D57C07B352FC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1285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Conceptually shared memory</a:t>
            </a:r>
          </a:p>
          <a:p>
            <a:r>
              <a:rPr lang="en-US" dirty="0" smtClean="0"/>
              <a:t>- Store</a:t>
            </a:r>
            <a:r>
              <a:rPr lang="en-US" baseline="0" dirty="0" smtClean="0"/>
              <a:t> info in key-value pair format and uses the key for retrieval</a:t>
            </a:r>
          </a:p>
          <a:p>
            <a:r>
              <a:rPr lang="en-US" dirty="0" smtClean="0"/>
              <a:t>- Distributed</a:t>
            </a:r>
            <a:r>
              <a:rPr lang="en-US" baseline="0" dirty="0" smtClean="0"/>
              <a:t> for extreme scalability; uses a technique similar to distributed hash table that p2p </a:t>
            </a:r>
            <a:r>
              <a:rPr lang="en-US" baseline="0" smtClean="0"/>
              <a:t>has been using.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F800-FE0E-A944-8AC1-D57C07B352FC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1285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F800-FE0E-A944-8AC1-D57C07B352FC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128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3065028"/>
            <a:ext cx="3417506" cy="3792972"/>
          </a:xfrm>
          <a:prstGeom prst="rect">
            <a:avLst/>
          </a:prstGeom>
          <a:solidFill>
            <a:srgbClr val="0F4F97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latin typeface="Arial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743918"/>
            <a:ext cx="8229600" cy="986725"/>
          </a:xfrm>
        </p:spPr>
        <p:txBody>
          <a:bodyPr/>
          <a:lstStyle>
            <a:lvl1pPr>
              <a:lnSpc>
                <a:spcPts val="3800"/>
              </a:lnSpc>
              <a:defRPr b="0" i="1">
                <a:solidFill>
                  <a:srgbClr val="0F4F97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52275" y="1733685"/>
            <a:ext cx="5434199" cy="369888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buNone/>
              <a:defRPr sz="2000"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2"/>
          <a:srcRect l="949"/>
          <a:stretch/>
        </p:blipFill>
        <p:spPr bwMode="auto">
          <a:xfrm>
            <a:off x="3497385" y="3062287"/>
            <a:ext cx="5646615" cy="3795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 userDrawn="1"/>
        </p:nvSpPr>
        <p:spPr>
          <a:xfrm>
            <a:off x="44879" y="5974520"/>
            <a:ext cx="3351463" cy="4247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algn="l" defTabSz="457200" rtl="0" eaLnBrk="1" latinLnBrk="0" hangingPunct="1">
              <a:lnSpc>
                <a:spcPct val="90000"/>
              </a:lnSpc>
              <a:spcAft>
                <a:spcPts val="600"/>
              </a:spcAft>
            </a:pPr>
            <a:r>
              <a:rPr lang="en-US" sz="800" kern="1200" dirty="0" smtClean="0">
                <a:solidFill>
                  <a:schemeClr val="bg1"/>
                </a:solidFill>
                <a:effectLst/>
                <a:latin typeface="Arial"/>
                <a:ea typeface="+mn-ea"/>
                <a:cs typeface="Arial"/>
              </a:rPr>
              <a:t>This work was performed under the auspices of the</a:t>
            </a:r>
            <a:r>
              <a:rPr lang="en-US" sz="800" kern="1200" baseline="0" dirty="0" smtClean="0">
                <a:solidFill>
                  <a:schemeClr val="bg1"/>
                </a:solidFill>
                <a:effectLst/>
                <a:latin typeface="Arial"/>
                <a:ea typeface="+mn-ea"/>
                <a:cs typeface="Arial"/>
              </a:rPr>
              <a:t> </a:t>
            </a:r>
            <a:r>
              <a:rPr lang="en-US" sz="800" kern="1200" dirty="0" smtClean="0">
                <a:solidFill>
                  <a:schemeClr val="bg1"/>
                </a:solidFill>
                <a:effectLst/>
                <a:latin typeface="Arial"/>
                <a:ea typeface="+mn-ea"/>
                <a:cs typeface="Arial"/>
              </a:rPr>
              <a:t>U.S. Department </a:t>
            </a:r>
            <a:br>
              <a:rPr lang="en-US" sz="800" kern="1200" dirty="0" smtClean="0">
                <a:solidFill>
                  <a:schemeClr val="bg1"/>
                </a:solidFill>
                <a:effectLst/>
                <a:latin typeface="Arial"/>
                <a:ea typeface="+mn-ea"/>
                <a:cs typeface="Arial"/>
              </a:rPr>
            </a:br>
            <a:r>
              <a:rPr lang="en-US" sz="800" kern="1200" dirty="0" smtClean="0">
                <a:solidFill>
                  <a:schemeClr val="bg1"/>
                </a:solidFill>
                <a:effectLst/>
                <a:latin typeface="Arial"/>
                <a:ea typeface="+mn-ea"/>
                <a:cs typeface="Arial"/>
              </a:rPr>
              <a:t>of Energy by Lawrence Livermore National Laboratory under Contract </a:t>
            </a:r>
            <a:br>
              <a:rPr lang="en-US" sz="800" kern="1200" dirty="0" smtClean="0">
                <a:solidFill>
                  <a:schemeClr val="bg1"/>
                </a:solidFill>
                <a:effectLst/>
                <a:latin typeface="Arial"/>
                <a:ea typeface="+mn-ea"/>
                <a:cs typeface="Arial"/>
              </a:rPr>
            </a:br>
            <a:r>
              <a:rPr lang="en-US" sz="800" kern="1200" dirty="0" smtClean="0">
                <a:solidFill>
                  <a:schemeClr val="bg1"/>
                </a:solidFill>
                <a:effectLst/>
                <a:latin typeface="Arial"/>
                <a:ea typeface="+mn-ea"/>
                <a:cs typeface="Arial"/>
              </a:rPr>
              <a:t>DE-AC52-07NA27344.</a:t>
            </a:r>
            <a:r>
              <a:rPr lang="en-US" sz="800" kern="1200" baseline="0" dirty="0" smtClean="0">
                <a:solidFill>
                  <a:schemeClr val="bg1"/>
                </a:solidFill>
                <a:effectLst/>
                <a:latin typeface="Arial"/>
                <a:ea typeface="+mn-ea"/>
                <a:cs typeface="Arial"/>
              </a:rPr>
              <a:t> </a:t>
            </a:r>
            <a:r>
              <a:rPr lang="en-US" sz="800" kern="1200" dirty="0" smtClean="0">
                <a:solidFill>
                  <a:schemeClr val="bg1"/>
                </a:solidFill>
                <a:effectLst/>
                <a:latin typeface="Arial"/>
                <a:ea typeface="+mn-ea"/>
                <a:cs typeface="Arial"/>
              </a:rPr>
              <a:t>Lawrence Livermore National Security, LLC</a:t>
            </a:r>
            <a:endParaRPr lang="en-US" sz="800" kern="1200" dirty="0">
              <a:solidFill>
                <a:schemeClr val="bg1"/>
              </a:solidFill>
              <a:effectLst/>
              <a:latin typeface="Arial"/>
              <a:ea typeface="+mn-ea"/>
              <a:cs typeface="Arial"/>
            </a:endParaRPr>
          </a:p>
        </p:txBody>
      </p:sp>
      <p:pic>
        <p:nvPicPr>
          <p:cNvPr id="16" name="Picture 15" descr="LLNL_Logo_WHT-LRG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9876" y="3220532"/>
            <a:ext cx="2240285" cy="3779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end page">
    <p:bg>
      <p:bgPr>
        <a:solidFill>
          <a:srgbClr val="0F4F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LNL_Logo_WHT-LR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1852" y="5437487"/>
            <a:ext cx="3602498" cy="60776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3065028"/>
            <a:ext cx="3417506" cy="3792972"/>
          </a:xfrm>
          <a:prstGeom prst="rect">
            <a:avLst/>
          </a:prstGeom>
          <a:solidFill>
            <a:srgbClr val="0F4F97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latin typeface="Arial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743918"/>
            <a:ext cx="8229600" cy="986725"/>
          </a:xfrm>
        </p:spPr>
        <p:txBody>
          <a:bodyPr/>
          <a:lstStyle>
            <a:lvl1pPr>
              <a:lnSpc>
                <a:spcPts val="3800"/>
              </a:lnSpc>
              <a:defRPr b="0" i="1">
                <a:solidFill>
                  <a:srgbClr val="0F4F97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52275" y="1733685"/>
            <a:ext cx="5434199" cy="369888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buNone/>
              <a:defRPr sz="2000"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2"/>
          <a:srcRect l="949"/>
          <a:stretch/>
        </p:blipFill>
        <p:spPr bwMode="auto">
          <a:xfrm>
            <a:off x="3497385" y="3062287"/>
            <a:ext cx="5646615" cy="3795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 userDrawn="1"/>
        </p:nvSpPr>
        <p:spPr>
          <a:xfrm>
            <a:off x="68385" y="5974520"/>
            <a:ext cx="3327957" cy="60375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algn="l" defTabSz="457200" rtl="0" eaLnBrk="1" latinLnBrk="0" hangingPunct="1">
              <a:lnSpc>
                <a:spcPct val="90000"/>
              </a:lnSpc>
              <a:spcAft>
                <a:spcPts val="300"/>
              </a:spcAft>
            </a:pPr>
            <a:r>
              <a:rPr lang="en-US" sz="1000" kern="1200" dirty="0" smtClean="0">
                <a:solidFill>
                  <a:schemeClr val="bg1"/>
                </a:solidFill>
                <a:effectLst/>
                <a:latin typeface="Arial"/>
                <a:ea typeface="+mn-ea"/>
                <a:cs typeface="Arial"/>
              </a:rPr>
              <a:t>LLNL-PRES-XXXXXX</a:t>
            </a:r>
          </a:p>
          <a:p>
            <a:pPr marL="0" algn="l" defTabSz="457200" rtl="0" eaLnBrk="1" latinLnBrk="0" hangingPunct="1">
              <a:lnSpc>
                <a:spcPct val="90000"/>
              </a:lnSpc>
              <a:spcAft>
                <a:spcPts val="600"/>
              </a:spcAft>
            </a:pPr>
            <a:r>
              <a:rPr lang="en-US" sz="800" kern="1200" dirty="0" smtClean="0">
                <a:solidFill>
                  <a:schemeClr val="bg1"/>
                </a:solidFill>
                <a:effectLst/>
                <a:latin typeface="Arial"/>
                <a:ea typeface="+mn-ea"/>
                <a:cs typeface="Arial"/>
              </a:rPr>
              <a:t>This work was performed under the auspices of the</a:t>
            </a:r>
            <a:r>
              <a:rPr lang="en-US" sz="800" kern="1200" baseline="0" dirty="0" smtClean="0">
                <a:solidFill>
                  <a:schemeClr val="bg1"/>
                </a:solidFill>
                <a:effectLst/>
                <a:latin typeface="Arial"/>
                <a:ea typeface="+mn-ea"/>
                <a:cs typeface="Arial"/>
              </a:rPr>
              <a:t> </a:t>
            </a:r>
            <a:r>
              <a:rPr lang="en-US" sz="800" kern="1200" dirty="0" smtClean="0">
                <a:solidFill>
                  <a:schemeClr val="bg1"/>
                </a:solidFill>
                <a:effectLst/>
                <a:latin typeface="Arial"/>
                <a:ea typeface="+mn-ea"/>
                <a:cs typeface="Arial"/>
              </a:rPr>
              <a:t>U.S. Department </a:t>
            </a:r>
            <a:br>
              <a:rPr lang="en-US" sz="800" kern="1200" dirty="0" smtClean="0">
                <a:solidFill>
                  <a:schemeClr val="bg1"/>
                </a:solidFill>
                <a:effectLst/>
                <a:latin typeface="Arial"/>
                <a:ea typeface="+mn-ea"/>
                <a:cs typeface="Arial"/>
              </a:rPr>
            </a:br>
            <a:r>
              <a:rPr lang="en-US" sz="800" kern="1200" dirty="0" smtClean="0">
                <a:solidFill>
                  <a:schemeClr val="bg1"/>
                </a:solidFill>
                <a:effectLst/>
                <a:latin typeface="Arial"/>
                <a:ea typeface="+mn-ea"/>
                <a:cs typeface="Arial"/>
              </a:rPr>
              <a:t>of Energy by Lawrence Livermore National Laboratory under contract </a:t>
            </a:r>
            <a:br>
              <a:rPr lang="en-US" sz="800" kern="1200" dirty="0" smtClean="0">
                <a:solidFill>
                  <a:schemeClr val="bg1"/>
                </a:solidFill>
                <a:effectLst/>
                <a:latin typeface="Arial"/>
                <a:ea typeface="+mn-ea"/>
                <a:cs typeface="Arial"/>
              </a:rPr>
            </a:br>
            <a:r>
              <a:rPr lang="en-US" sz="800" kern="1200" dirty="0" smtClean="0">
                <a:solidFill>
                  <a:schemeClr val="bg1"/>
                </a:solidFill>
                <a:effectLst/>
                <a:latin typeface="Arial"/>
                <a:ea typeface="+mn-ea"/>
                <a:cs typeface="Arial"/>
              </a:rPr>
              <a:t>DE-AC52-07NA27344.</a:t>
            </a:r>
            <a:r>
              <a:rPr lang="en-US" sz="800" kern="1200" baseline="0" dirty="0" smtClean="0">
                <a:solidFill>
                  <a:schemeClr val="bg1"/>
                </a:solidFill>
                <a:effectLst/>
                <a:latin typeface="Arial"/>
                <a:ea typeface="+mn-ea"/>
                <a:cs typeface="Arial"/>
              </a:rPr>
              <a:t> </a:t>
            </a:r>
            <a:r>
              <a:rPr lang="en-US" sz="800" kern="1200" dirty="0" smtClean="0">
                <a:solidFill>
                  <a:schemeClr val="bg1"/>
                </a:solidFill>
                <a:effectLst/>
                <a:latin typeface="Arial"/>
                <a:ea typeface="+mn-ea"/>
                <a:cs typeface="Arial"/>
              </a:rPr>
              <a:t>Lawrence Livermore National Security, LLC</a:t>
            </a:r>
            <a:endParaRPr lang="en-US" sz="800" kern="1200" dirty="0">
              <a:solidFill>
                <a:schemeClr val="bg1"/>
              </a:solidFill>
              <a:effectLst/>
              <a:latin typeface="Arial"/>
              <a:ea typeface="+mn-ea"/>
              <a:cs typeface="Arial"/>
            </a:endParaRPr>
          </a:p>
        </p:txBody>
      </p:sp>
      <p:pic>
        <p:nvPicPr>
          <p:cNvPr id="16" name="Picture 15" descr="LLNL_Logo_WHT-LRG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9876" y="3220532"/>
            <a:ext cx="2240285" cy="3779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>
                <a:rot lat="0" lon="0" rev="4800000"/>
              </a:lightRig>
            </a:scene3d>
            <a:sp3d prstMaterial="matte"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57200" y="220136"/>
            <a:ext cx="8229600" cy="1251062"/>
          </a:xfrm>
          <a:prstGeom prst="rect">
            <a:avLst/>
          </a:prstGeom>
          <a:effectLst/>
        </p:spPr>
        <p:txBody>
          <a:bodyPr vert="horz" lIns="91440" rIns="45720" rtlCol="0" anchor="b" anchorCtr="0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with left-sid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>
                <a:rot lat="0" lon="0" rev="4800000"/>
              </a:lightRig>
            </a:scene3d>
            <a:sp3d prstMaterial="matte"/>
          </a:bodyPr>
          <a:lstStyle>
            <a:lvl1pPr>
              <a:lnSpc>
                <a:spcPts val="3800"/>
              </a:lnSpc>
              <a:defRPr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566863"/>
            <a:ext cx="3968496" cy="4751357"/>
          </a:xfrm>
        </p:spPr>
        <p:txBody>
          <a:bodyPr/>
          <a:lstStyle>
            <a:lvl1pPr>
              <a:spcBef>
                <a:spcPts val="1200"/>
              </a:spcBef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with right-sid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ts val="3800"/>
              </a:lnSpc>
              <a:defRPr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727275" y="1566863"/>
            <a:ext cx="3968496" cy="4751357"/>
          </a:xfrm>
        </p:spPr>
        <p:txBody>
          <a:bodyPr/>
          <a:lstStyle>
            <a:lvl1pPr>
              <a:spcBef>
                <a:spcPts val="1200"/>
              </a:spcBef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with side-by-sid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ts val="3800"/>
              </a:lnSpc>
              <a:defRPr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65826" y="1566863"/>
            <a:ext cx="3968496" cy="4751357"/>
          </a:xfrm>
        </p:spPr>
        <p:txBody>
          <a:bodyPr/>
          <a:lstStyle>
            <a:lvl1pPr>
              <a:spcBef>
                <a:spcPts val="1200"/>
              </a:spcBef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718649" y="1566863"/>
            <a:ext cx="3968496" cy="4751357"/>
          </a:xfrm>
        </p:spPr>
        <p:txBody>
          <a:bodyPr/>
          <a:lstStyle>
            <a:lvl1pPr>
              <a:spcBef>
                <a:spcPts val="1200"/>
              </a:spcBef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with Qua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4575089" y="1653591"/>
            <a:ext cx="3959225" cy="2101328"/>
          </a:xfrm>
          <a:effectLst/>
        </p:spPr>
        <p:txBody>
          <a:bodyPr/>
          <a:lstStyle>
            <a:lvl1pPr marL="288925" indent="-169863">
              <a:defRPr sz="1400"/>
            </a:lvl1pPr>
            <a:lvl2pPr marL="460375" indent="-171450">
              <a:defRPr sz="1400"/>
            </a:lvl2pPr>
            <a:lvl3pPr marL="685800" indent="-225425">
              <a:defRPr sz="1200"/>
            </a:lvl3pPr>
            <a:lvl4pPr marL="858838" indent="-173038">
              <a:defRPr sz="1200"/>
            </a:lvl4pPr>
            <a:lvl5pPr marL="1030288" indent="-171450"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 bwMode="auto">
          <a:xfrm rot="5400000">
            <a:off x="2153528" y="3920602"/>
            <a:ext cx="4722647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3961A7">
                <a:alpha val="43000"/>
              </a:srgbClr>
            </a:outerShdw>
          </a:effectLst>
        </p:spPr>
      </p:cxnSp>
      <p:cxnSp>
        <p:nvCxnSpPr>
          <p:cNvPr id="6" name="Straight Connector 5"/>
          <p:cNvCxnSpPr/>
          <p:nvPr userDrawn="1"/>
        </p:nvCxnSpPr>
        <p:spPr bwMode="auto">
          <a:xfrm>
            <a:off x="469900" y="3873981"/>
            <a:ext cx="82296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3961A7">
                <a:alpha val="43000"/>
              </a:srgbClr>
            </a:outerShdw>
          </a:effectLst>
        </p:spPr>
      </p:cxnSp>
      <p:sp>
        <p:nvSpPr>
          <p:cNvPr id="7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69900" y="1653591"/>
            <a:ext cx="3959225" cy="2101328"/>
          </a:xfrm>
          <a:effectLst/>
        </p:spPr>
        <p:txBody>
          <a:bodyPr/>
          <a:lstStyle>
            <a:lvl1pPr marL="288925" indent="-169863">
              <a:defRPr sz="1400"/>
            </a:lvl1pPr>
            <a:lvl2pPr marL="460375" indent="-171450">
              <a:defRPr sz="1400"/>
            </a:lvl2pPr>
            <a:lvl3pPr marL="685800" indent="-225425">
              <a:defRPr sz="1200"/>
            </a:lvl3pPr>
            <a:lvl4pPr marL="858838" indent="-173038">
              <a:defRPr sz="1200"/>
            </a:lvl4pPr>
            <a:lvl5pPr marL="1030288" indent="-171450"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4575089" y="4021969"/>
            <a:ext cx="3959225" cy="2101328"/>
          </a:xfrm>
          <a:effectLst/>
        </p:spPr>
        <p:txBody>
          <a:bodyPr/>
          <a:lstStyle>
            <a:lvl1pPr marL="288925" indent="-169863">
              <a:defRPr sz="1400"/>
            </a:lvl1pPr>
            <a:lvl2pPr marL="460375" indent="-171450">
              <a:defRPr sz="1400"/>
            </a:lvl2pPr>
            <a:lvl3pPr marL="685800" indent="-225425">
              <a:defRPr sz="1200"/>
            </a:lvl3pPr>
            <a:lvl4pPr marL="858838" indent="-173038">
              <a:defRPr sz="1200"/>
            </a:lvl4pPr>
            <a:lvl5pPr marL="1030288" indent="-171450"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469900" y="4021969"/>
            <a:ext cx="3959225" cy="2101328"/>
          </a:xfrm>
          <a:effectLst/>
        </p:spPr>
        <p:txBody>
          <a:bodyPr/>
          <a:lstStyle>
            <a:lvl1pPr marL="288925" indent="-169863">
              <a:defRPr sz="1400"/>
            </a:lvl1pPr>
            <a:lvl2pPr marL="460375" indent="-171450">
              <a:defRPr sz="1400"/>
            </a:lvl2pPr>
            <a:lvl3pPr marL="685800" indent="-225425">
              <a:defRPr sz="1200"/>
            </a:lvl3pPr>
            <a:lvl4pPr marL="858838" indent="-173038">
              <a:defRPr sz="1200"/>
            </a:lvl4pPr>
            <a:lvl5pPr marL="1030288" indent="-171450"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Full Imag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349042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220136"/>
            <a:ext cx="9143999" cy="1251062"/>
          </a:xfr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000000">
                  <a:alpha val="0"/>
                </a:srgbClr>
              </a:gs>
              <a:gs pos="78000">
                <a:srgbClr val="FFFFFF">
                  <a:alpha val="59000"/>
                </a:srgbClr>
              </a:gs>
            </a:gsLst>
            <a:lin ang="0" scaled="1"/>
            <a:tileRect/>
          </a:gradFill>
          <a:effectLst/>
        </p:spPr>
        <p:txBody>
          <a:bodyPr vert="horz" lIns="457200" rIns="45720" rtlCol="0" anchor="b" anchorCtr="0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/>
          </a:bodyPr>
          <a:lstStyle>
            <a:lvl1pPr marL="233363" indent="0">
              <a:lnSpc>
                <a:spcPts val="3800"/>
              </a:lnSpc>
              <a:def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14A8F"/>
                </a:solidFill>
                <a:effectLst/>
                <a:uLnTx/>
                <a:uFillTx/>
                <a:latin typeface="Arial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349042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end page">
    <p:bg>
      <p:bgPr>
        <a:solidFill>
          <a:srgbClr val="0F4F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LNL_Logo_WHT-LR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1852" y="5437487"/>
            <a:ext cx="3602498" cy="60776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57200" y="220136"/>
            <a:ext cx="8229600" cy="1251062"/>
          </a:xfrm>
          <a:prstGeom prst="rect">
            <a:avLst/>
          </a:prstGeom>
          <a:effectLst/>
        </p:spPr>
        <p:txBody>
          <a:bodyPr vert="horz" lIns="91440" rIns="45720" rtlCol="0" anchor="b" anchorCtr="0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with left-sid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ts val="3800"/>
              </a:lnSpc>
              <a:defRPr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566863"/>
            <a:ext cx="3968496" cy="4751357"/>
          </a:xfrm>
        </p:spPr>
        <p:txBody>
          <a:bodyPr/>
          <a:lstStyle>
            <a:lvl1pPr>
              <a:spcBef>
                <a:spcPts val="1200"/>
              </a:spcBef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with right-sid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ts val="3800"/>
              </a:lnSpc>
              <a:defRPr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727275" y="1566863"/>
            <a:ext cx="3968496" cy="4751357"/>
          </a:xfrm>
        </p:spPr>
        <p:txBody>
          <a:bodyPr/>
          <a:lstStyle>
            <a:lvl1pPr>
              <a:spcBef>
                <a:spcPts val="1200"/>
              </a:spcBef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with side-by-sid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ts val="3800"/>
              </a:lnSpc>
              <a:defRPr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65826" y="1566863"/>
            <a:ext cx="3968496" cy="4751357"/>
          </a:xfrm>
        </p:spPr>
        <p:txBody>
          <a:bodyPr/>
          <a:lstStyle>
            <a:lvl1pPr>
              <a:spcBef>
                <a:spcPts val="1200"/>
              </a:spcBef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718649" y="1566863"/>
            <a:ext cx="3968496" cy="4751357"/>
          </a:xfrm>
        </p:spPr>
        <p:txBody>
          <a:bodyPr/>
          <a:lstStyle>
            <a:lvl1pPr>
              <a:spcBef>
                <a:spcPts val="1200"/>
              </a:spcBef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with Qua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4575089" y="1653591"/>
            <a:ext cx="3959225" cy="2101328"/>
          </a:xfrm>
          <a:effectLst/>
        </p:spPr>
        <p:txBody>
          <a:bodyPr/>
          <a:lstStyle>
            <a:lvl1pPr marL="288925" indent="-169863">
              <a:defRPr sz="1400"/>
            </a:lvl1pPr>
            <a:lvl2pPr marL="460375" indent="-171450">
              <a:defRPr sz="1400"/>
            </a:lvl2pPr>
            <a:lvl3pPr marL="685800" indent="-225425">
              <a:defRPr sz="1200"/>
            </a:lvl3pPr>
            <a:lvl4pPr marL="858838" indent="-173038">
              <a:defRPr sz="1200"/>
            </a:lvl4pPr>
            <a:lvl5pPr marL="1030288" indent="-171450"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 bwMode="auto">
          <a:xfrm rot="5400000">
            <a:off x="2153528" y="3920602"/>
            <a:ext cx="4722647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3961A7">
                <a:alpha val="43000"/>
              </a:srgbClr>
            </a:outerShdw>
          </a:effectLst>
        </p:spPr>
      </p:cxnSp>
      <p:cxnSp>
        <p:nvCxnSpPr>
          <p:cNvPr id="6" name="Straight Connector 5"/>
          <p:cNvCxnSpPr/>
          <p:nvPr userDrawn="1"/>
        </p:nvCxnSpPr>
        <p:spPr bwMode="auto">
          <a:xfrm>
            <a:off x="469900" y="3873981"/>
            <a:ext cx="82296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3961A7">
                <a:alpha val="43000"/>
              </a:srgbClr>
            </a:outerShdw>
          </a:effectLst>
        </p:spPr>
      </p:cxnSp>
      <p:sp>
        <p:nvSpPr>
          <p:cNvPr id="7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69900" y="1653591"/>
            <a:ext cx="3959225" cy="2101328"/>
          </a:xfrm>
          <a:effectLst/>
        </p:spPr>
        <p:txBody>
          <a:bodyPr/>
          <a:lstStyle>
            <a:lvl1pPr marL="288925" indent="-169863">
              <a:defRPr sz="1400"/>
            </a:lvl1pPr>
            <a:lvl2pPr marL="460375" indent="-171450">
              <a:defRPr sz="1400"/>
            </a:lvl2pPr>
            <a:lvl3pPr marL="685800" indent="-225425">
              <a:defRPr sz="1200"/>
            </a:lvl3pPr>
            <a:lvl4pPr marL="858838" indent="-173038">
              <a:defRPr sz="1200"/>
            </a:lvl4pPr>
            <a:lvl5pPr marL="1030288" indent="-171450"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4575089" y="4021969"/>
            <a:ext cx="3959225" cy="2101328"/>
          </a:xfrm>
          <a:effectLst/>
        </p:spPr>
        <p:txBody>
          <a:bodyPr/>
          <a:lstStyle>
            <a:lvl1pPr marL="288925" indent="-169863">
              <a:defRPr sz="1400"/>
            </a:lvl1pPr>
            <a:lvl2pPr marL="460375" indent="-171450">
              <a:defRPr sz="1400"/>
            </a:lvl2pPr>
            <a:lvl3pPr marL="685800" indent="-225425">
              <a:defRPr sz="1200"/>
            </a:lvl3pPr>
            <a:lvl4pPr marL="858838" indent="-173038">
              <a:defRPr sz="1200"/>
            </a:lvl4pPr>
            <a:lvl5pPr marL="1030288" indent="-171450"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469900" y="4021969"/>
            <a:ext cx="3959225" cy="2101328"/>
          </a:xfrm>
          <a:effectLst/>
        </p:spPr>
        <p:txBody>
          <a:bodyPr/>
          <a:lstStyle>
            <a:lvl1pPr marL="288925" indent="-169863">
              <a:defRPr sz="1400"/>
            </a:lvl1pPr>
            <a:lvl2pPr marL="460375" indent="-171450">
              <a:defRPr sz="1400"/>
            </a:lvl2pPr>
            <a:lvl3pPr marL="685800" indent="-225425">
              <a:defRPr sz="1200"/>
            </a:lvl3pPr>
            <a:lvl4pPr marL="858838" indent="-173038">
              <a:defRPr sz="1200"/>
            </a:lvl4pPr>
            <a:lvl5pPr marL="1030288" indent="-171450"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Full Imag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349042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220136"/>
            <a:ext cx="9143999" cy="1251062"/>
          </a:xfr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000000">
                  <a:alpha val="0"/>
                </a:srgbClr>
              </a:gs>
              <a:gs pos="78000">
                <a:srgbClr val="FFFFFF">
                  <a:alpha val="59000"/>
                </a:srgbClr>
              </a:gs>
            </a:gsLst>
            <a:lin ang="0" scaled="1"/>
            <a:tileRect/>
          </a:gradFill>
          <a:effectLst/>
        </p:spPr>
        <p:txBody>
          <a:bodyPr vert="horz" lIns="457200" rIns="45720" rtlCol="0" anchor="b" anchorCtr="0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/>
          </a:bodyPr>
          <a:lstStyle>
            <a:lvl1pPr marL="233363" indent="0">
              <a:lnSpc>
                <a:spcPts val="3800"/>
              </a:lnSpc>
              <a:def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14A8F"/>
                </a:solidFill>
                <a:effectLst/>
                <a:uLnTx/>
                <a:uFillTx/>
                <a:latin typeface="Arial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349042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0" y="6355080"/>
            <a:ext cx="9144000" cy="5029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0136"/>
            <a:ext cx="8229600" cy="1251062"/>
          </a:xfrm>
          <a:prstGeom prst="rect">
            <a:avLst/>
          </a:prstGeom>
          <a:effectLst/>
        </p:spPr>
        <p:txBody>
          <a:bodyPr vert="horz" lIns="91440" rIns="45720" rtlCol="0" anchor="b" anchorCtr="0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66863"/>
            <a:ext cx="8229600" cy="4751357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invGray">
          <a:xfrm>
            <a:off x="1" y="635508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>
              <a:latin typeface="Arial"/>
            </a:endParaRPr>
          </a:p>
        </p:txBody>
      </p:sp>
      <p:sp>
        <p:nvSpPr>
          <p:cNvPr id="12" name="Text Box 20"/>
          <p:cNvSpPr txBox="1">
            <a:spLocks noChangeArrowheads="1"/>
          </p:cNvSpPr>
          <p:nvPr/>
        </p:nvSpPr>
        <p:spPr bwMode="auto">
          <a:xfrm>
            <a:off x="379731" y="6492857"/>
            <a:ext cx="305254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124A91"/>
                </a:solidFill>
                <a:latin typeface="Arial Narrow" pitchFamily="-80" charset="0"/>
              </a:rPr>
              <a:t>Lawrence Livermore National Laboratory</a:t>
            </a:r>
          </a:p>
        </p:txBody>
      </p:sp>
      <p:pic>
        <p:nvPicPr>
          <p:cNvPr id="13" name="Picture 21" descr="lab_icon_no_box_blue_rgb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8480166" y="6535024"/>
            <a:ext cx="231880" cy="211357"/>
          </a:xfrm>
          <a:prstGeom prst="rect">
            <a:avLst/>
          </a:prstGeom>
          <a:noFill/>
          <a:effectLst/>
        </p:spPr>
      </p:pic>
      <p:sp>
        <p:nvSpPr>
          <p:cNvPr id="19" name="Slide Number Placeholder 7"/>
          <p:cNvSpPr txBox="1">
            <a:spLocks/>
          </p:cNvSpPr>
          <p:nvPr userDrawn="1"/>
        </p:nvSpPr>
        <p:spPr>
          <a:xfrm>
            <a:off x="8212821" y="6493079"/>
            <a:ext cx="360727" cy="159392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D690BD-BADF-4FBD-97E7-557E707EBBB2}" type="slidenum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2" r:id="rId2"/>
    <p:sldLayoutId id="2147483691" r:id="rId3"/>
    <p:sldLayoutId id="2147483703" r:id="rId4"/>
    <p:sldLayoutId id="2147483705" r:id="rId5"/>
    <p:sldLayoutId id="2147483706" r:id="rId6"/>
    <p:sldLayoutId id="2147483702" r:id="rId7"/>
    <p:sldLayoutId id="2147483698" r:id="rId8"/>
    <p:sldLayoutId id="2147483707" r:id="rId9"/>
    <p:sldLayoutId id="2147483699" r:id="rId10"/>
    <p:sldLayoutId id="2147483708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lnSpc>
          <a:spcPct val="100000"/>
        </a:lnSpc>
        <a:spcBef>
          <a:spcPct val="0"/>
        </a:spcBef>
        <a:buNone/>
        <a:defRPr kumimoji="0" sz="3600" b="1" kern="1200">
          <a:solidFill>
            <a:srgbClr val="214A8F"/>
          </a:solidFill>
          <a:effectLst/>
          <a:latin typeface="Arial"/>
          <a:ea typeface="+mj-ea"/>
          <a:cs typeface="Arial"/>
        </a:defRPr>
      </a:lvl1pPr>
    </p:titleStyle>
    <p:bodyStyle>
      <a:lvl1pPr marL="400050" indent="-280988" algn="l" rtl="0" eaLnBrk="1" latinLnBrk="0" hangingPunct="1">
        <a:spcBef>
          <a:spcPts val="1200"/>
        </a:spcBef>
        <a:spcAft>
          <a:spcPts val="600"/>
        </a:spcAft>
        <a:buClr>
          <a:srgbClr val="0D5097"/>
        </a:buClr>
        <a:buSzPct val="90000"/>
        <a:buFont typeface="Wingdings" charset="2"/>
        <a:buChar char="§"/>
        <a:defRPr kumimoji="0"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628650" indent="-215900" algn="l" rtl="0" eaLnBrk="1" latinLnBrk="0" hangingPunct="1">
        <a:spcBef>
          <a:spcPts val="0"/>
        </a:spcBef>
        <a:spcAft>
          <a:spcPts val="600"/>
        </a:spcAft>
        <a:buClrTx/>
        <a:buSzPct val="90000"/>
        <a:buFont typeface="Arial"/>
        <a:buChar char="•"/>
        <a:defRPr kumimoji="0"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027113" indent="-342900" algn="l" rtl="0" eaLnBrk="1" latinLnBrk="0" hangingPunct="1">
        <a:spcBef>
          <a:spcPts val="0"/>
        </a:spcBef>
        <a:spcAft>
          <a:spcPts val="600"/>
        </a:spcAft>
        <a:buClrTx/>
        <a:buSzPct val="90000"/>
        <a:buFont typeface="Lucida Grande"/>
        <a:buChar char="—"/>
        <a:defRPr kumimoji="0"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314450" indent="-242888" algn="l" rtl="0" eaLnBrk="1" latinLnBrk="0" hangingPunct="1">
        <a:spcBef>
          <a:spcPts val="0"/>
        </a:spcBef>
        <a:spcAft>
          <a:spcPts val="600"/>
        </a:spcAft>
        <a:buClrTx/>
        <a:buSzPct val="100000"/>
        <a:buFont typeface="Lucida Grande"/>
        <a:buChar char="–"/>
        <a:defRPr kumimoji="0"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1543050" indent="-242888" algn="l" rtl="0" eaLnBrk="1" latinLnBrk="0" hangingPunct="1">
        <a:spcBef>
          <a:spcPts val="0"/>
        </a:spcBef>
        <a:spcAft>
          <a:spcPts val="600"/>
        </a:spcAft>
        <a:buClrTx/>
        <a:buFont typeface="Arial"/>
        <a:buChar char="•"/>
        <a:defRPr kumimoji="0" lang="en-US" sz="1800" kern="1200" smtClean="0">
          <a:solidFill>
            <a:schemeClr val="tx1"/>
          </a:solidFill>
          <a:latin typeface="Arial"/>
          <a:ea typeface="+mn-ea"/>
          <a:cs typeface="Arial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0" y="6355080"/>
            <a:ext cx="9144000" cy="5029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0136"/>
            <a:ext cx="8229600" cy="1251062"/>
          </a:xfrm>
          <a:prstGeom prst="rect">
            <a:avLst/>
          </a:prstGeom>
          <a:effectLst/>
        </p:spPr>
        <p:txBody>
          <a:bodyPr vert="horz" lIns="91440" rIns="45720" rtlCol="0" anchor="b" anchorCtr="0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66863"/>
            <a:ext cx="8229600" cy="4751357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invGray">
          <a:xfrm>
            <a:off x="1" y="635508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>
              <a:latin typeface="Arial"/>
            </a:endParaRPr>
          </a:p>
        </p:txBody>
      </p:sp>
      <p:sp>
        <p:nvSpPr>
          <p:cNvPr id="12" name="Text Box 20"/>
          <p:cNvSpPr txBox="1">
            <a:spLocks noChangeArrowheads="1"/>
          </p:cNvSpPr>
          <p:nvPr/>
        </p:nvSpPr>
        <p:spPr bwMode="auto">
          <a:xfrm>
            <a:off x="379731" y="6492857"/>
            <a:ext cx="305254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124A91"/>
                </a:solidFill>
                <a:latin typeface="Arial Narrow" pitchFamily="-80" charset="0"/>
              </a:rPr>
              <a:t>Lawrence Livermore National Laboratory</a:t>
            </a:r>
          </a:p>
        </p:txBody>
      </p:sp>
      <p:pic>
        <p:nvPicPr>
          <p:cNvPr id="13" name="Picture 21" descr="lab_icon_no_box_blue_rgb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8480166" y="6535024"/>
            <a:ext cx="231880" cy="211357"/>
          </a:xfrm>
          <a:prstGeom prst="rect">
            <a:avLst/>
          </a:prstGeom>
          <a:noFill/>
          <a:effectLst/>
        </p:spPr>
      </p:pic>
      <p:sp>
        <p:nvSpPr>
          <p:cNvPr id="14" name="TextBox 13"/>
          <p:cNvSpPr txBox="1"/>
          <p:nvPr userDrawn="1"/>
        </p:nvSpPr>
        <p:spPr>
          <a:xfrm>
            <a:off x="7808114" y="6591164"/>
            <a:ext cx="772006" cy="138499"/>
          </a:xfrm>
          <a:prstGeom prst="rect">
            <a:avLst/>
          </a:prstGeom>
          <a:noFill/>
        </p:spPr>
        <p:txBody>
          <a:bodyPr wrap="none" lIns="0" bIns="0" rtlCol="0" anchor="b" anchorCtr="0">
            <a:spAutoFit/>
          </a:bodyPr>
          <a:lstStyle/>
          <a:p>
            <a:pPr algn="r"/>
            <a:r>
              <a:rPr lang="en-US" sz="600" dirty="0" smtClean="0">
                <a:latin typeface="Arial"/>
                <a:cs typeface="Arial"/>
              </a:rPr>
              <a:t>LLNL-PRES-</a:t>
            </a:r>
            <a:r>
              <a:rPr lang="en-US" sz="600" dirty="0" err="1" smtClean="0">
                <a:latin typeface="Arial"/>
                <a:cs typeface="Arial"/>
              </a:rPr>
              <a:t>xxxxxx</a:t>
            </a:r>
            <a:endParaRPr lang="en-US" sz="600" dirty="0" smtClean="0">
              <a:latin typeface="Arial"/>
              <a:cs typeface="Arial"/>
            </a:endParaRPr>
          </a:p>
        </p:txBody>
      </p:sp>
      <p:sp>
        <p:nvSpPr>
          <p:cNvPr id="19" name="Slide Number Placeholder 7"/>
          <p:cNvSpPr txBox="1">
            <a:spLocks/>
          </p:cNvSpPr>
          <p:nvPr userDrawn="1"/>
        </p:nvSpPr>
        <p:spPr>
          <a:xfrm>
            <a:off x="8212821" y="6493079"/>
            <a:ext cx="360727" cy="159392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D690BD-BADF-4FBD-97E7-557E707EBBB2}" type="slidenum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hf hdr="0" ftr="0" dt="0"/>
  <p:txStyles>
    <p:titleStyle>
      <a:lvl1pPr algn="l" rtl="0" eaLnBrk="1" latinLnBrk="0" hangingPunct="1">
        <a:lnSpc>
          <a:spcPct val="100000"/>
        </a:lnSpc>
        <a:spcBef>
          <a:spcPct val="0"/>
        </a:spcBef>
        <a:buNone/>
        <a:defRPr kumimoji="0" sz="3600" b="1" kern="1200">
          <a:solidFill>
            <a:srgbClr val="214A8F"/>
          </a:solidFill>
          <a:effectLst/>
          <a:latin typeface="Arial"/>
          <a:ea typeface="+mj-ea"/>
          <a:cs typeface="Arial"/>
        </a:defRPr>
      </a:lvl1pPr>
    </p:titleStyle>
    <p:bodyStyle>
      <a:lvl1pPr marL="400050" indent="-280988" algn="l" rtl="0" eaLnBrk="1" latinLnBrk="0" hangingPunct="1">
        <a:spcBef>
          <a:spcPts val="1200"/>
        </a:spcBef>
        <a:spcAft>
          <a:spcPts val="600"/>
        </a:spcAft>
        <a:buClr>
          <a:srgbClr val="0D5097"/>
        </a:buClr>
        <a:buSzPct val="90000"/>
        <a:buFont typeface="Wingdings" charset="2"/>
        <a:buChar char="§"/>
        <a:defRPr kumimoji="0"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628650" indent="-215900" algn="l" rtl="0" eaLnBrk="1" latinLnBrk="0" hangingPunct="1">
        <a:spcBef>
          <a:spcPts val="0"/>
        </a:spcBef>
        <a:spcAft>
          <a:spcPts val="600"/>
        </a:spcAft>
        <a:buClrTx/>
        <a:buSzPct val="90000"/>
        <a:buFont typeface="Arial"/>
        <a:buChar char="•"/>
        <a:defRPr kumimoji="0"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027113" indent="-342900" algn="l" rtl="0" eaLnBrk="1" latinLnBrk="0" hangingPunct="1">
        <a:spcBef>
          <a:spcPts val="0"/>
        </a:spcBef>
        <a:spcAft>
          <a:spcPts val="600"/>
        </a:spcAft>
        <a:buClrTx/>
        <a:buSzPct val="90000"/>
        <a:buFont typeface="Lucida Grande"/>
        <a:buChar char="—"/>
        <a:defRPr kumimoji="0"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314450" indent="-242888" algn="l" rtl="0" eaLnBrk="1" latinLnBrk="0" hangingPunct="1">
        <a:spcBef>
          <a:spcPts val="0"/>
        </a:spcBef>
        <a:spcAft>
          <a:spcPts val="600"/>
        </a:spcAft>
        <a:buClrTx/>
        <a:buSzPct val="100000"/>
        <a:buFont typeface="Lucida Grande"/>
        <a:buChar char="–"/>
        <a:defRPr kumimoji="0"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1543050" indent="-242888" algn="l" rtl="0" eaLnBrk="1" latinLnBrk="0" hangingPunct="1">
        <a:spcBef>
          <a:spcPts val="0"/>
        </a:spcBef>
        <a:spcAft>
          <a:spcPts val="600"/>
        </a:spcAft>
        <a:buClrTx/>
        <a:buFont typeface="Arial"/>
        <a:buChar char="•"/>
        <a:defRPr kumimoji="0" lang="en-US" sz="1800" kern="1200" smtClean="0">
          <a:solidFill>
            <a:schemeClr val="tx1"/>
          </a:solidFill>
          <a:latin typeface="Arial"/>
          <a:ea typeface="+mn-ea"/>
          <a:cs typeface="Arial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61034"/>
            <a:ext cx="8229600" cy="986725"/>
          </a:xfrm>
        </p:spPr>
        <p:txBody>
          <a:bodyPr/>
          <a:lstStyle/>
          <a:p>
            <a:r>
              <a:rPr lang="en-US" sz="3200" dirty="0" smtClean="0"/>
              <a:t>Workload Runtime And Placement (WRAP)</a:t>
            </a:r>
            <a:endParaRPr lang="en-US" sz="320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lvl="0" indent="4763"/>
            <a:r>
              <a:rPr lang="en-US" dirty="0" smtClean="0">
                <a:cs typeface="Lucida Handwriting"/>
              </a:rPr>
              <a:t>NGRM High-Level Review 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747563" y="2606094"/>
            <a:ext cx="4184539" cy="454025"/>
          </a:xfrm>
          <a:prstGeom prst="rect">
            <a:avLst/>
          </a:prstGeom>
        </p:spPr>
        <p:txBody>
          <a:bodyPr vert="horz" lIns="91440" rIns="45720" rtlCol="0" anchor="b" anchorCtr="0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lvl="0" algn="r" defTabSz="914400">
              <a:spcBef>
                <a:spcPct val="0"/>
              </a:spcBef>
              <a:defRPr/>
            </a:pPr>
            <a:r>
              <a:rPr kumimoji="0" lang="en-US" sz="2000" b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/>
                <a:ea typeface="+mj-ea"/>
                <a:cs typeface="Arial"/>
              </a:rPr>
              <a:t>Dong H. Ahn</a:t>
            </a:r>
          </a:p>
        </p:txBody>
      </p:sp>
      <p:sp>
        <p:nvSpPr>
          <p:cNvPr id="9" name="Text Placeholder 10"/>
          <p:cNvSpPr txBox="1">
            <a:spLocks/>
          </p:cNvSpPr>
          <p:nvPr/>
        </p:nvSpPr>
        <p:spPr>
          <a:xfrm>
            <a:off x="795261" y="2075538"/>
            <a:ext cx="3776739" cy="397500"/>
          </a:xfrm>
          <a:prstGeom prst="rect">
            <a:avLst/>
          </a:prstGeom>
        </p:spPr>
        <p:txBody>
          <a:bodyPr vert="horz" lIns="54864" tIns="91440" rtlCol="0">
            <a:noAutofit/>
          </a:bodyPr>
          <a:lstStyle/>
          <a:p>
            <a:pPr lvl="0">
              <a:lnSpc>
                <a:spcPct val="80000"/>
              </a:lnSpc>
            </a:pPr>
            <a:r>
              <a:rPr lang="en-US" sz="1600" dirty="0" smtClean="0">
                <a:latin typeface="Arial"/>
                <a:cs typeface="Lucida Handwriting"/>
              </a:rPr>
              <a:t>March 4 2013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50"/>
    </mc:Choice>
    <mc:Fallback xmlns="">
      <p:transition spd="slow" advTm="95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smtClean="0"/>
              <a:t>DKVS allows ease integration with various types of LWJs beyond MPI</a:t>
            </a:r>
            <a:endParaRPr lang="en-US" sz="3000" dirty="0"/>
          </a:p>
        </p:txBody>
      </p:sp>
      <p:sp>
        <p:nvSpPr>
          <p:cNvPr id="47" name="Content Placeholder 1"/>
          <p:cNvSpPr>
            <a:spLocks noGrp="1"/>
          </p:cNvSpPr>
          <p:nvPr>
            <p:ph idx="1"/>
          </p:nvPr>
        </p:nvSpPr>
        <p:spPr>
          <a:xfrm>
            <a:off x="415636" y="1580718"/>
            <a:ext cx="8229600" cy="475135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PMI 1, 2 will be a very thin layer on top of DKVS.</a:t>
            </a:r>
          </a:p>
          <a:p>
            <a:r>
              <a:rPr lang="en-US" dirty="0" smtClean="0"/>
              <a:t>PMGR, PMGR Collective, COBO, </a:t>
            </a:r>
            <a:r>
              <a:rPr lang="en-US" dirty="0" err="1" smtClean="0"/>
              <a:t>LaunchMON</a:t>
            </a:r>
            <a:r>
              <a:rPr lang="en-US" dirty="0" smtClean="0"/>
              <a:t>, and LIBI use essentially </a:t>
            </a:r>
            <a:r>
              <a:rPr lang="en-US" dirty="0"/>
              <a:t>the </a:t>
            </a:r>
            <a:r>
              <a:rPr lang="en-US" dirty="0" smtClean="0"/>
              <a:t>same bootstrapping technique: launched processes discover open TCP ports of their children processes or parent process in the binomial tree. </a:t>
            </a:r>
            <a:endParaRPr lang="en-US" dirty="0"/>
          </a:p>
          <a:p>
            <a:r>
              <a:rPr lang="en-US" dirty="0" smtClean="0"/>
              <a:t>Our plug-ins for these well-known </a:t>
            </a:r>
            <a:r>
              <a:rPr lang="en-US" dirty="0" err="1" smtClean="0"/>
              <a:t>bootstrappers</a:t>
            </a:r>
            <a:r>
              <a:rPr lang="en-US" dirty="0" smtClean="0"/>
              <a:t> will serve as the reference implementation.</a:t>
            </a:r>
          </a:p>
          <a:p>
            <a:r>
              <a:rPr lang="en-US" dirty="0" smtClean="0"/>
              <a:t>Other types of LWJs can write their own plug-ins for ease integration into WRAP. 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pPr marL="119062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119062" indent="0">
              <a:spcBef>
                <a:spcPts val="1200"/>
              </a:spcBef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9128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smtClean="0"/>
              <a:t>We can easily extend </a:t>
            </a:r>
            <a:r>
              <a:rPr lang="en-US" sz="3000" dirty="0" smtClean="0"/>
              <a:t>the base architecture </a:t>
            </a:r>
            <a:r>
              <a:rPr lang="en-US" sz="3000" dirty="0" smtClean="0"/>
              <a:t>to implement </a:t>
            </a:r>
            <a:r>
              <a:rPr lang="en-US" sz="3000" i="1" dirty="0" smtClean="0"/>
              <a:t>sync</a:t>
            </a:r>
            <a:r>
              <a:rPr lang="en-US" sz="3000" dirty="0" smtClean="0"/>
              <a:t>.</a:t>
            </a:r>
            <a:endParaRPr lang="en-US" sz="3000" dirty="0"/>
          </a:p>
        </p:txBody>
      </p:sp>
      <p:grpSp>
        <p:nvGrpSpPr>
          <p:cNvPr id="115" name="Group 114"/>
          <p:cNvGrpSpPr/>
          <p:nvPr/>
        </p:nvGrpSpPr>
        <p:grpSpPr>
          <a:xfrm>
            <a:off x="2523313" y="1561804"/>
            <a:ext cx="5058055" cy="4596658"/>
            <a:chOff x="48185" y="584942"/>
            <a:chExt cx="5058055" cy="4596658"/>
          </a:xfrm>
        </p:grpSpPr>
        <p:sp>
          <p:nvSpPr>
            <p:cNvPr id="116" name="Cloud 115"/>
            <p:cNvSpPr/>
            <p:nvPr/>
          </p:nvSpPr>
          <p:spPr>
            <a:xfrm>
              <a:off x="228600" y="838274"/>
              <a:ext cx="1716535" cy="1305644"/>
            </a:xfrm>
            <a:prstGeom prst="cloud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Parent’s overlay network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7" name="Curved Connector 116"/>
            <p:cNvCxnSpPr>
              <a:stCxn id="116" idx="1"/>
            </p:cNvCxnSpPr>
            <p:nvPr/>
          </p:nvCxnSpPr>
          <p:spPr>
            <a:xfrm rot="5400000">
              <a:off x="477734" y="2387762"/>
              <a:ext cx="854368" cy="363900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/>
            <p:cNvSpPr/>
            <p:nvPr/>
          </p:nvSpPr>
          <p:spPr>
            <a:xfrm>
              <a:off x="1315232" y="4950396"/>
              <a:ext cx="231234" cy="2312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9" name="Oval 118"/>
            <p:cNvSpPr/>
            <p:nvPr/>
          </p:nvSpPr>
          <p:spPr>
            <a:xfrm>
              <a:off x="1325064" y="2745625"/>
              <a:ext cx="231234" cy="2312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20" name="Straight Arrow Connector 119"/>
            <p:cNvCxnSpPr>
              <a:stCxn id="119" idx="6"/>
              <a:endCxn id="128" idx="1"/>
            </p:cNvCxnSpPr>
            <p:nvPr/>
          </p:nvCxnSpPr>
          <p:spPr>
            <a:xfrm>
              <a:off x="1556298" y="2861227"/>
              <a:ext cx="567263" cy="203206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>
              <a:stCxn id="128" idx="5"/>
              <a:endCxn id="129" idx="0"/>
            </p:cNvCxnSpPr>
            <p:nvPr/>
          </p:nvCxnSpPr>
          <p:spPr>
            <a:xfrm>
              <a:off x="2287069" y="3227919"/>
              <a:ext cx="236244" cy="632214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>
              <a:stCxn id="130" idx="3"/>
            </p:cNvCxnSpPr>
            <p:nvPr/>
          </p:nvCxnSpPr>
          <p:spPr>
            <a:xfrm flipH="1">
              <a:off x="1512603" y="4809489"/>
              <a:ext cx="672827" cy="174766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>
              <a:endCxn id="131" idx="5"/>
            </p:cNvCxnSpPr>
            <p:nvPr/>
          </p:nvCxnSpPr>
          <p:spPr>
            <a:xfrm flipH="1" flipV="1">
              <a:off x="635223" y="4830813"/>
              <a:ext cx="680009" cy="158985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>
              <a:stCxn id="131" idx="0"/>
              <a:endCxn id="132" idx="4"/>
            </p:cNvCxnSpPr>
            <p:nvPr/>
          </p:nvCxnSpPr>
          <p:spPr>
            <a:xfrm flipH="1" flipV="1">
              <a:off x="279454" y="3975735"/>
              <a:ext cx="274015" cy="657733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/>
            <p:cNvCxnSpPr>
              <a:stCxn id="132" idx="0"/>
              <a:endCxn id="133" idx="3"/>
            </p:cNvCxnSpPr>
            <p:nvPr/>
          </p:nvCxnSpPr>
          <p:spPr>
            <a:xfrm flipV="1">
              <a:off x="279454" y="3221761"/>
              <a:ext cx="246143" cy="52277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>
              <a:stCxn id="129" idx="4"/>
              <a:endCxn id="130" idx="7"/>
            </p:cNvCxnSpPr>
            <p:nvPr/>
          </p:nvCxnSpPr>
          <p:spPr>
            <a:xfrm flipH="1">
              <a:off x="2348938" y="4091337"/>
              <a:ext cx="174375" cy="554666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/>
            <p:cNvCxnSpPr>
              <a:stCxn id="133" idx="7"/>
              <a:endCxn id="119" idx="2"/>
            </p:cNvCxnSpPr>
            <p:nvPr/>
          </p:nvCxnSpPr>
          <p:spPr>
            <a:xfrm flipV="1">
              <a:off x="689105" y="2861227"/>
              <a:ext cx="635959" cy="19704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Oval 127"/>
            <p:cNvSpPr/>
            <p:nvPr/>
          </p:nvSpPr>
          <p:spPr>
            <a:xfrm>
              <a:off x="2089698" y="3030574"/>
              <a:ext cx="231234" cy="2312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9" name="Oval 128"/>
            <p:cNvSpPr/>
            <p:nvPr/>
          </p:nvSpPr>
          <p:spPr>
            <a:xfrm>
              <a:off x="2407696" y="3860133"/>
              <a:ext cx="231234" cy="2312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0" name="Oval 129"/>
            <p:cNvSpPr/>
            <p:nvPr/>
          </p:nvSpPr>
          <p:spPr>
            <a:xfrm>
              <a:off x="2151567" y="4612144"/>
              <a:ext cx="231234" cy="2312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1" name="Oval 130"/>
            <p:cNvSpPr/>
            <p:nvPr/>
          </p:nvSpPr>
          <p:spPr>
            <a:xfrm>
              <a:off x="437852" y="4633468"/>
              <a:ext cx="231234" cy="2312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2" name="Oval 131"/>
            <p:cNvSpPr/>
            <p:nvPr/>
          </p:nvSpPr>
          <p:spPr>
            <a:xfrm>
              <a:off x="163837" y="3744531"/>
              <a:ext cx="231234" cy="2312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3" name="Oval 132"/>
            <p:cNvSpPr/>
            <p:nvPr/>
          </p:nvSpPr>
          <p:spPr>
            <a:xfrm>
              <a:off x="491734" y="3024416"/>
              <a:ext cx="231234" cy="2312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34" name="Straight Arrow Connector 133"/>
            <p:cNvCxnSpPr>
              <a:stCxn id="119" idx="5"/>
              <a:endCxn id="129" idx="1"/>
            </p:cNvCxnSpPr>
            <p:nvPr/>
          </p:nvCxnSpPr>
          <p:spPr>
            <a:xfrm>
              <a:off x="1522435" y="2942970"/>
              <a:ext cx="919124" cy="951022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>
              <a:stCxn id="128" idx="4"/>
              <a:endCxn id="130" idx="0"/>
            </p:cNvCxnSpPr>
            <p:nvPr/>
          </p:nvCxnSpPr>
          <p:spPr>
            <a:xfrm>
              <a:off x="2205315" y="3261778"/>
              <a:ext cx="61869" cy="1350366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>
              <a:stCxn id="129" idx="3"/>
            </p:cNvCxnSpPr>
            <p:nvPr/>
          </p:nvCxnSpPr>
          <p:spPr>
            <a:xfrm flipH="1">
              <a:off x="1430849" y="4057478"/>
              <a:ext cx="1010710" cy="89291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>
              <a:stCxn id="130" idx="2"/>
              <a:endCxn id="131" idx="6"/>
            </p:cNvCxnSpPr>
            <p:nvPr/>
          </p:nvCxnSpPr>
          <p:spPr>
            <a:xfrm flipH="1">
              <a:off x="669086" y="4727746"/>
              <a:ext cx="1482481" cy="21324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>
              <a:endCxn id="132" idx="5"/>
            </p:cNvCxnSpPr>
            <p:nvPr/>
          </p:nvCxnSpPr>
          <p:spPr>
            <a:xfrm flipH="1" flipV="1">
              <a:off x="361208" y="3941876"/>
              <a:ext cx="987887" cy="1042379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>
              <a:stCxn id="131" idx="7"/>
              <a:endCxn id="133" idx="4"/>
            </p:cNvCxnSpPr>
            <p:nvPr/>
          </p:nvCxnSpPr>
          <p:spPr>
            <a:xfrm flipH="1" flipV="1">
              <a:off x="607351" y="3255620"/>
              <a:ext cx="27872" cy="1411707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/>
            <p:cNvCxnSpPr>
              <a:stCxn id="132" idx="7"/>
              <a:endCxn id="119" idx="3"/>
            </p:cNvCxnSpPr>
            <p:nvPr/>
          </p:nvCxnSpPr>
          <p:spPr>
            <a:xfrm flipV="1">
              <a:off x="361208" y="2942970"/>
              <a:ext cx="997719" cy="83542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>
              <a:stCxn id="133" idx="6"/>
              <a:endCxn id="128" idx="2"/>
            </p:cNvCxnSpPr>
            <p:nvPr/>
          </p:nvCxnSpPr>
          <p:spPr>
            <a:xfrm>
              <a:off x="722968" y="3140018"/>
              <a:ext cx="1366730" cy="615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Rounded Rectangle 141"/>
                <p:cNvSpPr/>
                <p:nvPr/>
              </p:nvSpPr>
              <p:spPr>
                <a:xfrm>
                  <a:off x="707476" y="3533765"/>
                  <a:ext cx="1382222" cy="929300"/>
                </a:xfrm>
                <a:prstGeom prst="round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𝑗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𝑙</m:t>
                          </m:r>
                        </m:sub>
                      </m:sSub>
                    </m:oMath>
                  </a14:m>
                  <a:r>
                    <a:rPr lang="en-US" sz="2000" dirty="0"/>
                    <a:t> </a:t>
                  </a:r>
                  <a:r>
                    <a:rPr lang="en-US" sz="2000" dirty="0" smtClean="0"/>
                    <a:t> overlay network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42" name="Rounded Rectangle 1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7476" y="3533765"/>
                  <a:ext cx="1382222" cy="929300"/>
                </a:xfrm>
                <a:prstGeom prst="roundRect">
                  <a:avLst/>
                </a:prstGeom>
                <a:blipFill rotWithShape="1">
                  <a:blip r:embed="rId3"/>
                  <a:stretch>
                    <a:fillRect b="-137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Rectangle 142"/>
                <p:cNvSpPr/>
                <p:nvPr/>
              </p:nvSpPr>
              <p:spPr>
                <a:xfrm>
                  <a:off x="48185" y="2152197"/>
                  <a:ext cx="1010567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i="1" dirty="0" smtClean="0"/>
                    <a:t>alloc 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𝑙</m:t>
                          </m:r>
                        </m:sub>
                      </m:sSub>
                    </m:oMath>
                  </a14:m>
                  <a:r>
                    <a:rPr lang="en-US" i="1" dirty="0" smtClean="0"/>
                    <a:t>)</a:t>
                  </a:r>
                  <a:endParaRPr lang="en-US" i="1" dirty="0"/>
                </a:p>
              </p:txBody>
            </p:sp>
          </mc:Choice>
          <mc:Fallback xmlns="">
            <p:sp>
              <p:nvSpPr>
                <p:cNvPr id="86" name="Rectangle 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85" y="2152197"/>
                  <a:ext cx="1010567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5422"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4" name="Oval 143"/>
            <p:cNvSpPr/>
            <p:nvPr/>
          </p:nvSpPr>
          <p:spPr>
            <a:xfrm>
              <a:off x="2009261" y="2579814"/>
              <a:ext cx="228600" cy="180905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</a:t>
              </a:r>
              <a:endParaRPr lang="en-US" dirty="0"/>
            </a:p>
          </p:txBody>
        </p:sp>
        <p:sp>
          <p:nvSpPr>
            <p:cNvPr id="145" name="Oval 144"/>
            <p:cNvSpPr/>
            <p:nvPr/>
          </p:nvSpPr>
          <p:spPr>
            <a:xfrm>
              <a:off x="2231030" y="2591689"/>
              <a:ext cx="228600" cy="180905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</a:t>
              </a:r>
              <a:endParaRPr lang="en-US" dirty="0"/>
            </a:p>
          </p:txBody>
        </p:sp>
        <p:cxnSp>
          <p:nvCxnSpPr>
            <p:cNvPr id="146" name="Straight Arrow Connector 145"/>
            <p:cNvCxnSpPr>
              <a:stCxn id="128" idx="7"/>
              <a:endCxn id="145" idx="4"/>
            </p:cNvCxnSpPr>
            <p:nvPr/>
          </p:nvCxnSpPr>
          <p:spPr>
            <a:xfrm flipV="1">
              <a:off x="2287069" y="2772594"/>
              <a:ext cx="58261" cy="29183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147" name="Straight Arrow Connector 146"/>
            <p:cNvCxnSpPr>
              <a:stCxn id="128" idx="0"/>
              <a:endCxn id="144" idx="4"/>
            </p:cNvCxnSpPr>
            <p:nvPr/>
          </p:nvCxnSpPr>
          <p:spPr>
            <a:xfrm flipH="1" flipV="1">
              <a:off x="2123561" y="2760719"/>
              <a:ext cx="81754" cy="26985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148" name="Straight Arrow Connector 147"/>
            <p:cNvCxnSpPr>
              <a:stCxn id="128" idx="6"/>
              <a:endCxn id="152" idx="3"/>
            </p:cNvCxnSpPr>
            <p:nvPr/>
          </p:nvCxnSpPr>
          <p:spPr>
            <a:xfrm flipV="1">
              <a:off x="2320932" y="2365665"/>
              <a:ext cx="411894" cy="780511"/>
            </a:xfrm>
            <a:prstGeom prst="straightConnector1">
              <a:avLst/>
            </a:prstGeom>
            <a:ln w="25400">
              <a:solidFill>
                <a:schemeClr val="accent6">
                  <a:lumMod val="60000"/>
                  <a:lumOff val="4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/>
            <p:cNvCxnSpPr>
              <a:stCxn id="128" idx="1"/>
              <a:endCxn id="152" idx="1"/>
            </p:cNvCxnSpPr>
            <p:nvPr/>
          </p:nvCxnSpPr>
          <p:spPr>
            <a:xfrm flipH="1" flipV="1">
              <a:off x="1695089" y="2365665"/>
              <a:ext cx="428472" cy="698768"/>
            </a:xfrm>
            <a:prstGeom prst="straightConnector1">
              <a:avLst/>
            </a:prstGeom>
            <a:ln w="25400">
              <a:solidFill>
                <a:schemeClr val="accent6">
                  <a:lumMod val="60000"/>
                  <a:lumOff val="4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/>
            <p:cNvCxnSpPr>
              <a:stCxn id="169" idx="2"/>
            </p:cNvCxnSpPr>
            <p:nvPr/>
          </p:nvCxnSpPr>
          <p:spPr>
            <a:xfrm flipH="1">
              <a:off x="2089698" y="1699450"/>
              <a:ext cx="541449" cy="240907"/>
            </a:xfrm>
            <a:prstGeom prst="straightConnector1">
              <a:avLst/>
            </a:prstGeom>
            <a:ln w="25400">
              <a:solidFill>
                <a:schemeClr val="accent6">
                  <a:lumMod val="60000"/>
                  <a:lumOff val="4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Rounded Rectangle 150"/>
            <p:cNvSpPr/>
            <p:nvPr/>
          </p:nvSpPr>
          <p:spPr>
            <a:xfrm>
              <a:off x="1695090" y="1819903"/>
              <a:ext cx="1051673" cy="414282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Bridge</a:t>
              </a:r>
              <a:endParaRPr lang="en-US" sz="2000" dirty="0"/>
            </a:p>
          </p:txBody>
        </p:sp>
        <p:sp>
          <p:nvSpPr>
            <p:cNvPr id="152" name="Rounded Rectangle 151"/>
            <p:cNvSpPr/>
            <p:nvPr/>
          </p:nvSpPr>
          <p:spPr>
            <a:xfrm>
              <a:off x="1695089" y="2209800"/>
              <a:ext cx="1037737" cy="311729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Sync</a:t>
              </a:r>
            </a:p>
          </p:txBody>
        </p:sp>
        <p:grpSp>
          <p:nvGrpSpPr>
            <p:cNvPr id="153" name="Group 152"/>
            <p:cNvGrpSpPr/>
            <p:nvPr/>
          </p:nvGrpSpPr>
          <p:grpSpPr>
            <a:xfrm>
              <a:off x="2593439" y="2670130"/>
              <a:ext cx="1018187" cy="1223862"/>
              <a:chOff x="3733800" y="2257897"/>
              <a:chExt cx="1018187" cy="1223862"/>
            </a:xfrm>
          </p:grpSpPr>
          <p:cxnSp>
            <p:nvCxnSpPr>
              <p:cNvPr id="181" name="Straight Arrow Connector 180"/>
              <p:cNvCxnSpPr>
                <a:stCxn id="168" idx="3"/>
              </p:cNvCxnSpPr>
              <p:nvPr/>
            </p:nvCxnSpPr>
            <p:spPr>
              <a:xfrm flipH="1">
                <a:off x="3773888" y="2257897"/>
                <a:ext cx="305498" cy="630837"/>
              </a:xfrm>
              <a:prstGeom prst="straightConnector1">
                <a:avLst/>
              </a:prstGeom>
              <a:ln w="25400">
                <a:solidFill>
                  <a:schemeClr val="accent6">
                    <a:lumMod val="60000"/>
                    <a:lumOff val="40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Arrow Connector 181"/>
              <p:cNvCxnSpPr>
                <a:stCxn id="168" idx="5"/>
              </p:cNvCxnSpPr>
              <p:nvPr/>
            </p:nvCxnSpPr>
            <p:spPr>
              <a:xfrm>
                <a:off x="4242894" y="2257897"/>
                <a:ext cx="493368" cy="653533"/>
              </a:xfrm>
              <a:prstGeom prst="straightConnector1">
                <a:avLst/>
              </a:prstGeom>
              <a:ln w="25400">
                <a:solidFill>
                  <a:schemeClr val="accent6">
                    <a:lumMod val="60000"/>
                    <a:lumOff val="40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3" name="Rounded Rectangle 182"/>
              <p:cNvSpPr/>
              <p:nvPr/>
            </p:nvSpPr>
            <p:spPr>
              <a:xfrm>
                <a:off x="3733800" y="2888011"/>
                <a:ext cx="1018187" cy="593748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err="1" smtClean="0"/>
                  <a:t>Dist</a:t>
                </a:r>
                <a:r>
                  <a:rPr lang="en-US" sz="2000" dirty="0" smtClean="0"/>
                  <a:t> KVS</a:t>
                </a:r>
                <a:endParaRPr lang="en-US" sz="2000" dirty="0"/>
              </a:p>
            </p:txBody>
          </p:sp>
        </p:grpSp>
        <p:cxnSp>
          <p:nvCxnSpPr>
            <p:cNvPr id="154" name="Curved Connector 153"/>
            <p:cNvCxnSpPr/>
            <p:nvPr/>
          </p:nvCxnSpPr>
          <p:spPr>
            <a:xfrm flipV="1">
              <a:off x="1862961" y="1051927"/>
              <a:ext cx="1006874" cy="296139"/>
            </a:xfrm>
            <a:prstGeom prst="curvedConnector3">
              <a:avLst/>
            </a:prstGeom>
            <a:ln w="381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Oval 154"/>
            <p:cNvSpPr/>
            <p:nvPr/>
          </p:nvSpPr>
          <p:spPr>
            <a:xfrm>
              <a:off x="3782542" y="2789713"/>
              <a:ext cx="231234" cy="2312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6" name="Oval 155"/>
            <p:cNvSpPr/>
            <p:nvPr/>
          </p:nvSpPr>
          <p:spPr>
            <a:xfrm>
              <a:off x="3792374" y="584942"/>
              <a:ext cx="231234" cy="2312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57" name="Straight Arrow Connector 156"/>
            <p:cNvCxnSpPr>
              <a:stCxn id="156" idx="6"/>
              <a:endCxn id="165" idx="1"/>
            </p:cNvCxnSpPr>
            <p:nvPr/>
          </p:nvCxnSpPr>
          <p:spPr>
            <a:xfrm>
              <a:off x="4023608" y="700544"/>
              <a:ext cx="567263" cy="203206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/>
            <p:cNvCxnSpPr>
              <a:stCxn id="165" idx="5"/>
              <a:endCxn id="166" idx="0"/>
            </p:cNvCxnSpPr>
            <p:nvPr/>
          </p:nvCxnSpPr>
          <p:spPr>
            <a:xfrm>
              <a:off x="4754379" y="1067236"/>
              <a:ext cx="236244" cy="632214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/>
            <p:cNvCxnSpPr>
              <a:stCxn id="167" idx="3"/>
            </p:cNvCxnSpPr>
            <p:nvPr/>
          </p:nvCxnSpPr>
          <p:spPr>
            <a:xfrm flipH="1">
              <a:off x="3979913" y="2648806"/>
              <a:ext cx="672827" cy="174766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/>
            <p:cNvCxnSpPr>
              <a:endCxn id="168" idx="5"/>
            </p:cNvCxnSpPr>
            <p:nvPr/>
          </p:nvCxnSpPr>
          <p:spPr>
            <a:xfrm flipH="1" flipV="1">
              <a:off x="3102533" y="2670130"/>
              <a:ext cx="680009" cy="158985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/>
            <p:cNvCxnSpPr/>
            <p:nvPr/>
          </p:nvCxnSpPr>
          <p:spPr>
            <a:xfrm flipH="1" flipV="1">
              <a:off x="2732827" y="1800790"/>
              <a:ext cx="274015" cy="657733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/>
            <p:cNvCxnSpPr>
              <a:stCxn id="169" idx="0"/>
              <a:endCxn id="170" idx="3"/>
            </p:cNvCxnSpPr>
            <p:nvPr/>
          </p:nvCxnSpPr>
          <p:spPr>
            <a:xfrm flipV="1">
              <a:off x="2746764" y="1061078"/>
              <a:ext cx="246143" cy="52277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/>
            <p:cNvCxnSpPr>
              <a:stCxn id="166" idx="4"/>
              <a:endCxn id="167" idx="7"/>
            </p:cNvCxnSpPr>
            <p:nvPr/>
          </p:nvCxnSpPr>
          <p:spPr>
            <a:xfrm flipH="1">
              <a:off x="4816248" y="1930654"/>
              <a:ext cx="174375" cy="554666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/>
            <p:cNvCxnSpPr>
              <a:stCxn id="170" idx="7"/>
              <a:endCxn id="156" idx="2"/>
            </p:cNvCxnSpPr>
            <p:nvPr/>
          </p:nvCxnSpPr>
          <p:spPr>
            <a:xfrm flipV="1">
              <a:off x="3156415" y="700544"/>
              <a:ext cx="635959" cy="19704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Oval 164"/>
            <p:cNvSpPr/>
            <p:nvPr/>
          </p:nvSpPr>
          <p:spPr>
            <a:xfrm>
              <a:off x="4557008" y="869891"/>
              <a:ext cx="231234" cy="2312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6" name="Oval 165"/>
            <p:cNvSpPr/>
            <p:nvPr/>
          </p:nvSpPr>
          <p:spPr>
            <a:xfrm>
              <a:off x="4875006" y="1699450"/>
              <a:ext cx="231234" cy="2312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7" name="Oval 166"/>
            <p:cNvSpPr/>
            <p:nvPr/>
          </p:nvSpPr>
          <p:spPr>
            <a:xfrm>
              <a:off x="4618877" y="2451461"/>
              <a:ext cx="231234" cy="2312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8" name="Oval 167"/>
            <p:cNvSpPr/>
            <p:nvPr/>
          </p:nvSpPr>
          <p:spPr>
            <a:xfrm>
              <a:off x="2905162" y="2472785"/>
              <a:ext cx="231234" cy="2312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9" name="Oval 168"/>
            <p:cNvSpPr/>
            <p:nvPr/>
          </p:nvSpPr>
          <p:spPr>
            <a:xfrm>
              <a:off x="2631147" y="1583848"/>
              <a:ext cx="231234" cy="2312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0" name="Oval 169"/>
            <p:cNvSpPr/>
            <p:nvPr/>
          </p:nvSpPr>
          <p:spPr>
            <a:xfrm>
              <a:off x="2959044" y="863733"/>
              <a:ext cx="231234" cy="2312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71" name="Straight Arrow Connector 170"/>
            <p:cNvCxnSpPr>
              <a:stCxn id="156" idx="5"/>
              <a:endCxn id="166" idx="1"/>
            </p:cNvCxnSpPr>
            <p:nvPr/>
          </p:nvCxnSpPr>
          <p:spPr>
            <a:xfrm>
              <a:off x="3989745" y="782287"/>
              <a:ext cx="919124" cy="951022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/>
            <p:cNvCxnSpPr>
              <a:stCxn id="165" idx="4"/>
              <a:endCxn id="167" idx="0"/>
            </p:cNvCxnSpPr>
            <p:nvPr/>
          </p:nvCxnSpPr>
          <p:spPr>
            <a:xfrm>
              <a:off x="4672625" y="1101095"/>
              <a:ext cx="61869" cy="1350366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/>
            <p:cNvCxnSpPr>
              <a:stCxn id="166" idx="3"/>
            </p:cNvCxnSpPr>
            <p:nvPr/>
          </p:nvCxnSpPr>
          <p:spPr>
            <a:xfrm flipH="1">
              <a:off x="3898159" y="1896795"/>
              <a:ext cx="1010710" cy="89291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Arrow Connector 173"/>
            <p:cNvCxnSpPr>
              <a:stCxn id="167" idx="2"/>
              <a:endCxn id="168" idx="6"/>
            </p:cNvCxnSpPr>
            <p:nvPr/>
          </p:nvCxnSpPr>
          <p:spPr>
            <a:xfrm flipH="1">
              <a:off x="3136396" y="2567063"/>
              <a:ext cx="1482481" cy="21324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Arrow Connector 174"/>
            <p:cNvCxnSpPr>
              <a:endCxn id="169" idx="5"/>
            </p:cNvCxnSpPr>
            <p:nvPr/>
          </p:nvCxnSpPr>
          <p:spPr>
            <a:xfrm flipH="1" flipV="1">
              <a:off x="2828518" y="1781193"/>
              <a:ext cx="987887" cy="1042379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Arrow Connector 175"/>
            <p:cNvCxnSpPr>
              <a:stCxn id="168" idx="7"/>
              <a:endCxn id="170" idx="4"/>
            </p:cNvCxnSpPr>
            <p:nvPr/>
          </p:nvCxnSpPr>
          <p:spPr>
            <a:xfrm flipH="1" flipV="1">
              <a:off x="3074661" y="1094937"/>
              <a:ext cx="27872" cy="1411707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Arrow Connector 176"/>
            <p:cNvCxnSpPr>
              <a:stCxn id="169" idx="7"/>
              <a:endCxn id="156" idx="3"/>
            </p:cNvCxnSpPr>
            <p:nvPr/>
          </p:nvCxnSpPr>
          <p:spPr>
            <a:xfrm flipV="1">
              <a:off x="2828518" y="782287"/>
              <a:ext cx="997719" cy="83542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Arrow Connector 177"/>
            <p:cNvCxnSpPr>
              <a:stCxn id="170" idx="6"/>
              <a:endCxn id="165" idx="2"/>
            </p:cNvCxnSpPr>
            <p:nvPr/>
          </p:nvCxnSpPr>
          <p:spPr>
            <a:xfrm>
              <a:off x="3190278" y="979335"/>
              <a:ext cx="1366730" cy="615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9" name="Rounded Rectangle 178"/>
                <p:cNvSpPr/>
                <p:nvPr/>
              </p:nvSpPr>
              <p:spPr>
                <a:xfrm>
                  <a:off x="3298208" y="1360723"/>
                  <a:ext cx="1195705" cy="847264"/>
                </a:xfrm>
                <a:prstGeom prst="round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𝑗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𝑘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 overlay network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79" name="Rounded Rectangle 1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8208" y="1360723"/>
                  <a:ext cx="1195705" cy="847264"/>
                </a:xfrm>
                <a:prstGeom prst="roundRect">
                  <a:avLst/>
                </a:prstGeom>
                <a:blipFill rotWithShape="1">
                  <a:blip r:embed="rId5"/>
                  <a:stretch>
                    <a:fillRect b="-190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0" name="Straight Arrow Connector 179"/>
            <p:cNvCxnSpPr>
              <a:stCxn id="169" idx="4"/>
              <a:endCxn id="151" idx="3"/>
            </p:cNvCxnSpPr>
            <p:nvPr/>
          </p:nvCxnSpPr>
          <p:spPr>
            <a:xfrm flipH="1">
              <a:off x="2746763" y="1815052"/>
              <a:ext cx="1" cy="211992"/>
            </a:xfrm>
            <a:prstGeom prst="straightConnector1">
              <a:avLst/>
            </a:prstGeom>
            <a:ln w="25400">
              <a:solidFill>
                <a:schemeClr val="accent6">
                  <a:lumMod val="60000"/>
                  <a:lumOff val="4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7591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/>
              <a:t>We can easily extend </a:t>
            </a:r>
            <a:r>
              <a:rPr lang="en-US" sz="3000" dirty="0" smtClean="0"/>
              <a:t>the base architecture </a:t>
            </a:r>
            <a:r>
              <a:rPr lang="en-US" sz="3000" dirty="0"/>
              <a:t>to implement </a:t>
            </a:r>
            <a:r>
              <a:rPr lang="en-US" sz="3000" i="1" dirty="0" err="1" smtClean="0"/>
              <a:t>realloc</a:t>
            </a:r>
            <a:r>
              <a:rPr lang="en-US" sz="3000" i="1" dirty="0" smtClean="0"/>
              <a:t> </a:t>
            </a:r>
            <a:r>
              <a:rPr lang="en-US" sz="3000" dirty="0" smtClean="0"/>
              <a:t>w</a:t>
            </a:r>
            <a:r>
              <a:rPr lang="en-US" sz="3000" dirty="0" smtClean="0"/>
              <a:t>/ respect to CNs.</a:t>
            </a:r>
            <a:endParaRPr lang="en-US" sz="3000" dirty="0"/>
          </a:p>
        </p:txBody>
      </p:sp>
      <p:grpSp>
        <p:nvGrpSpPr>
          <p:cNvPr id="114" name="Group 113"/>
          <p:cNvGrpSpPr/>
          <p:nvPr/>
        </p:nvGrpSpPr>
        <p:grpSpPr>
          <a:xfrm>
            <a:off x="2577212" y="1561804"/>
            <a:ext cx="5058055" cy="4596658"/>
            <a:chOff x="48185" y="584942"/>
            <a:chExt cx="5058055" cy="4596658"/>
          </a:xfrm>
        </p:grpSpPr>
        <p:sp>
          <p:nvSpPr>
            <p:cNvPr id="115" name="Cloud 114"/>
            <p:cNvSpPr/>
            <p:nvPr/>
          </p:nvSpPr>
          <p:spPr>
            <a:xfrm>
              <a:off x="228600" y="838274"/>
              <a:ext cx="1716535" cy="1305644"/>
            </a:xfrm>
            <a:prstGeom prst="cloud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Parent’s overlay network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16" name="Curved Connector 115"/>
            <p:cNvCxnSpPr>
              <a:stCxn id="115" idx="1"/>
            </p:cNvCxnSpPr>
            <p:nvPr/>
          </p:nvCxnSpPr>
          <p:spPr>
            <a:xfrm rot="5400000">
              <a:off x="477734" y="2387762"/>
              <a:ext cx="854368" cy="363900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Oval 116"/>
            <p:cNvSpPr/>
            <p:nvPr/>
          </p:nvSpPr>
          <p:spPr>
            <a:xfrm>
              <a:off x="1315232" y="4950396"/>
              <a:ext cx="231234" cy="2312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8" name="Oval 117"/>
            <p:cNvSpPr/>
            <p:nvPr/>
          </p:nvSpPr>
          <p:spPr>
            <a:xfrm>
              <a:off x="1325064" y="2745625"/>
              <a:ext cx="231234" cy="2312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9" name="Straight Arrow Connector 118"/>
            <p:cNvCxnSpPr>
              <a:stCxn id="118" idx="6"/>
              <a:endCxn id="127" idx="1"/>
            </p:cNvCxnSpPr>
            <p:nvPr/>
          </p:nvCxnSpPr>
          <p:spPr>
            <a:xfrm>
              <a:off x="1556298" y="2861227"/>
              <a:ext cx="567263" cy="203206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>
              <a:stCxn id="127" idx="5"/>
              <a:endCxn id="128" idx="0"/>
            </p:cNvCxnSpPr>
            <p:nvPr/>
          </p:nvCxnSpPr>
          <p:spPr>
            <a:xfrm>
              <a:off x="2287069" y="3227919"/>
              <a:ext cx="236244" cy="632214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>
              <a:stCxn id="129" idx="3"/>
            </p:cNvCxnSpPr>
            <p:nvPr/>
          </p:nvCxnSpPr>
          <p:spPr>
            <a:xfrm flipH="1">
              <a:off x="1512603" y="4809489"/>
              <a:ext cx="672827" cy="174766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>
              <a:endCxn id="130" idx="5"/>
            </p:cNvCxnSpPr>
            <p:nvPr/>
          </p:nvCxnSpPr>
          <p:spPr>
            <a:xfrm flipH="1" flipV="1">
              <a:off x="635223" y="4830813"/>
              <a:ext cx="680009" cy="158985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>
              <a:stCxn id="130" idx="0"/>
              <a:endCxn id="131" idx="4"/>
            </p:cNvCxnSpPr>
            <p:nvPr/>
          </p:nvCxnSpPr>
          <p:spPr>
            <a:xfrm flipH="1" flipV="1">
              <a:off x="279454" y="3975735"/>
              <a:ext cx="274015" cy="657733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>
              <a:stCxn id="131" idx="0"/>
              <a:endCxn id="132" idx="3"/>
            </p:cNvCxnSpPr>
            <p:nvPr/>
          </p:nvCxnSpPr>
          <p:spPr>
            <a:xfrm flipV="1">
              <a:off x="279454" y="3221761"/>
              <a:ext cx="246143" cy="52277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/>
            <p:cNvCxnSpPr>
              <a:stCxn id="128" idx="4"/>
              <a:endCxn id="129" idx="7"/>
            </p:cNvCxnSpPr>
            <p:nvPr/>
          </p:nvCxnSpPr>
          <p:spPr>
            <a:xfrm flipH="1">
              <a:off x="2348938" y="4091337"/>
              <a:ext cx="174375" cy="554666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>
              <a:stCxn id="132" idx="7"/>
              <a:endCxn id="118" idx="2"/>
            </p:cNvCxnSpPr>
            <p:nvPr/>
          </p:nvCxnSpPr>
          <p:spPr>
            <a:xfrm flipV="1">
              <a:off x="689105" y="2861227"/>
              <a:ext cx="635959" cy="19704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Oval 126"/>
            <p:cNvSpPr/>
            <p:nvPr/>
          </p:nvSpPr>
          <p:spPr>
            <a:xfrm>
              <a:off x="2089698" y="3030574"/>
              <a:ext cx="231234" cy="2312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8" name="Oval 127"/>
            <p:cNvSpPr/>
            <p:nvPr/>
          </p:nvSpPr>
          <p:spPr>
            <a:xfrm>
              <a:off x="2407696" y="3860133"/>
              <a:ext cx="231234" cy="2312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9" name="Oval 128"/>
            <p:cNvSpPr/>
            <p:nvPr/>
          </p:nvSpPr>
          <p:spPr>
            <a:xfrm>
              <a:off x="2151567" y="4612144"/>
              <a:ext cx="231234" cy="2312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0" name="Oval 129"/>
            <p:cNvSpPr/>
            <p:nvPr/>
          </p:nvSpPr>
          <p:spPr>
            <a:xfrm>
              <a:off x="437852" y="4633468"/>
              <a:ext cx="231234" cy="2312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1" name="Oval 130"/>
            <p:cNvSpPr/>
            <p:nvPr/>
          </p:nvSpPr>
          <p:spPr>
            <a:xfrm>
              <a:off x="163837" y="3744531"/>
              <a:ext cx="231234" cy="2312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2" name="Oval 131"/>
            <p:cNvSpPr/>
            <p:nvPr/>
          </p:nvSpPr>
          <p:spPr>
            <a:xfrm>
              <a:off x="491734" y="3024416"/>
              <a:ext cx="231234" cy="2312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33" name="Straight Arrow Connector 132"/>
            <p:cNvCxnSpPr>
              <a:stCxn id="118" idx="5"/>
              <a:endCxn id="128" idx="1"/>
            </p:cNvCxnSpPr>
            <p:nvPr/>
          </p:nvCxnSpPr>
          <p:spPr>
            <a:xfrm>
              <a:off x="1522435" y="2942970"/>
              <a:ext cx="919124" cy="951022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>
              <a:stCxn id="127" idx="4"/>
              <a:endCxn id="129" idx="0"/>
            </p:cNvCxnSpPr>
            <p:nvPr/>
          </p:nvCxnSpPr>
          <p:spPr>
            <a:xfrm>
              <a:off x="2205315" y="3261778"/>
              <a:ext cx="61869" cy="1350366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>
              <a:stCxn id="128" idx="3"/>
            </p:cNvCxnSpPr>
            <p:nvPr/>
          </p:nvCxnSpPr>
          <p:spPr>
            <a:xfrm flipH="1">
              <a:off x="1430849" y="4057478"/>
              <a:ext cx="1010710" cy="89291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>
              <a:stCxn id="129" idx="2"/>
              <a:endCxn id="130" idx="6"/>
            </p:cNvCxnSpPr>
            <p:nvPr/>
          </p:nvCxnSpPr>
          <p:spPr>
            <a:xfrm flipH="1">
              <a:off x="669086" y="4727746"/>
              <a:ext cx="1482481" cy="21324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>
              <a:endCxn id="131" idx="5"/>
            </p:cNvCxnSpPr>
            <p:nvPr/>
          </p:nvCxnSpPr>
          <p:spPr>
            <a:xfrm flipH="1" flipV="1">
              <a:off x="361208" y="3941876"/>
              <a:ext cx="987887" cy="1042379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>
              <a:stCxn id="130" idx="7"/>
              <a:endCxn id="132" idx="4"/>
            </p:cNvCxnSpPr>
            <p:nvPr/>
          </p:nvCxnSpPr>
          <p:spPr>
            <a:xfrm flipH="1" flipV="1">
              <a:off x="607351" y="3255620"/>
              <a:ext cx="27872" cy="1411707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>
              <a:stCxn id="131" idx="7"/>
              <a:endCxn id="118" idx="3"/>
            </p:cNvCxnSpPr>
            <p:nvPr/>
          </p:nvCxnSpPr>
          <p:spPr>
            <a:xfrm flipV="1">
              <a:off x="361208" y="2942970"/>
              <a:ext cx="997719" cy="83542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/>
            <p:cNvCxnSpPr>
              <a:stCxn id="132" idx="6"/>
              <a:endCxn id="127" idx="2"/>
            </p:cNvCxnSpPr>
            <p:nvPr/>
          </p:nvCxnSpPr>
          <p:spPr>
            <a:xfrm>
              <a:off x="722968" y="3140018"/>
              <a:ext cx="1366730" cy="615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Rounded Rectangle 140"/>
                <p:cNvSpPr/>
                <p:nvPr/>
              </p:nvSpPr>
              <p:spPr>
                <a:xfrm>
                  <a:off x="707476" y="3533765"/>
                  <a:ext cx="1382222" cy="929300"/>
                </a:xfrm>
                <a:prstGeom prst="round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𝑗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</m:oMath>
                  </a14:m>
                  <a:r>
                    <a:rPr lang="en-US" sz="2000" dirty="0"/>
                    <a:t> </a:t>
                  </a:r>
                  <a:r>
                    <a:rPr lang="en-US" sz="2000" dirty="0" smtClean="0"/>
                    <a:t> overlay network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41" name="Rounded Rectangle 1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7476" y="3533765"/>
                  <a:ext cx="1382222" cy="929300"/>
                </a:xfrm>
                <a:prstGeom prst="roundRect">
                  <a:avLst/>
                </a:prstGeom>
                <a:blipFill rotWithShape="1">
                  <a:blip r:embed="rId3"/>
                  <a:stretch>
                    <a:fillRect b="-137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Rectangle 141"/>
                <p:cNvSpPr/>
                <p:nvPr/>
              </p:nvSpPr>
              <p:spPr>
                <a:xfrm>
                  <a:off x="48185" y="2152197"/>
                  <a:ext cx="1171015" cy="70788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000" i="1" dirty="0" smtClean="0"/>
                    <a:t>realloc 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𝑗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</m:oMath>
                  </a14:m>
                  <a:r>
                    <a:rPr lang="en-US" sz="2000" i="1" dirty="0" smtClean="0"/>
                    <a:t>)</a:t>
                  </a:r>
                  <a:endParaRPr lang="en-US" sz="2000" i="1" dirty="0"/>
                </a:p>
              </p:txBody>
            </p:sp>
          </mc:Choice>
          <mc:Fallback xmlns="">
            <p:sp>
              <p:nvSpPr>
                <p:cNvPr id="142" name="Rectangle 1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85" y="2152197"/>
                  <a:ext cx="1171015" cy="707886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5729" t="-3448" b="-155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3" name="Straight Arrow Connector 142"/>
            <p:cNvCxnSpPr>
              <a:stCxn id="127" idx="0"/>
              <a:endCxn id="145" idx="2"/>
            </p:cNvCxnSpPr>
            <p:nvPr/>
          </p:nvCxnSpPr>
          <p:spPr>
            <a:xfrm flipV="1">
              <a:off x="2205315" y="2451461"/>
              <a:ext cx="23299" cy="579113"/>
            </a:xfrm>
            <a:prstGeom prst="straightConnector1">
              <a:avLst/>
            </a:prstGeom>
            <a:ln w="25400">
              <a:solidFill>
                <a:schemeClr val="accent6">
                  <a:lumMod val="60000"/>
                  <a:lumOff val="4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stCxn id="162" idx="2"/>
            </p:cNvCxnSpPr>
            <p:nvPr/>
          </p:nvCxnSpPr>
          <p:spPr>
            <a:xfrm flipH="1">
              <a:off x="2089698" y="1699450"/>
              <a:ext cx="541449" cy="240907"/>
            </a:xfrm>
            <a:prstGeom prst="straightConnector1">
              <a:avLst/>
            </a:prstGeom>
            <a:ln w="25400">
              <a:solidFill>
                <a:schemeClr val="accent6">
                  <a:lumMod val="60000"/>
                  <a:lumOff val="4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Rounded Rectangle 144"/>
            <p:cNvSpPr/>
            <p:nvPr/>
          </p:nvSpPr>
          <p:spPr>
            <a:xfrm>
              <a:off x="1710464" y="1942834"/>
              <a:ext cx="1036300" cy="508627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Bridge</a:t>
              </a:r>
              <a:endParaRPr lang="en-US" sz="2000" dirty="0"/>
            </a:p>
          </p:txBody>
        </p:sp>
        <p:grpSp>
          <p:nvGrpSpPr>
            <p:cNvPr id="146" name="Group 145"/>
            <p:cNvGrpSpPr/>
            <p:nvPr/>
          </p:nvGrpSpPr>
          <p:grpSpPr>
            <a:xfrm>
              <a:off x="2593439" y="2670130"/>
              <a:ext cx="1018187" cy="1223862"/>
              <a:chOff x="3733800" y="2257897"/>
              <a:chExt cx="1018187" cy="1223862"/>
            </a:xfrm>
          </p:grpSpPr>
          <p:cxnSp>
            <p:nvCxnSpPr>
              <p:cNvPr id="178" name="Straight Arrow Connector 177"/>
              <p:cNvCxnSpPr>
                <a:stCxn id="161" idx="3"/>
              </p:cNvCxnSpPr>
              <p:nvPr/>
            </p:nvCxnSpPr>
            <p:spPr>
              <a:xfrm flipH="1">
                <a:off x="3773888" y="2257897"/>
                <a:ext cx="305498" cy="630837"/>
              </a:xfrm>
              <a:prstGeom prst="straightConnector1">
                <a:avLst/>
              </a:prstGeom>
              <a:ln w="25400">
                <a:solidFill>
                  <a:schemeClr val="accent6">
                    <a:lumMod val="60000"/>
                    <a:lumOff val="40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Arrow Connector 178"/>
              <p:cNvCxnSpPr>
                <a:stCxn id="161" idx="5"/>
              </p:cNvCxnSpPr>
              <p:nvPr/>
            </p:nvCxnSpPr>
            <p:spPr>
              <a:xfrm>
                <a:off x="4242894" y="2257897"/>
                <a:ext cx="493368" cy="653533"/>
              </a:xfrm>
              <a:prstGeom prst="straightConnector1">
                <a:avLst/>
              </a:prstGeom>
              <a:ln w="25400">
                <a:solidFill>
                  <a:schemeClr val="accent6">
                    <a:lumMod val="60000"/>
                    <a:lumOff val="40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0" name="Rounded Rectangle 179"/>
              <p:cNvSpPr/>
              <p:nvPr/>
            </p:nvSpPr>
            <p:spPr>
              <a:xfrm>
                <a:off x="3733800" y="2888011"/>
                <a:ext cx="1018187" cy="593748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err="1" smtClean="0"/>
                  <a:t>Dist</a:t>
                </a:r>
                <a:r>
                  <a:rPr lang="en-US" sz="2000" dirty="0" smtClean="0"/>
                  <a:t> KVS</a:t>
                </a:r>
                <a:endParaRPr lang="en-US" sz="2000" dirty="0"/>
              </a:p>
            </p:txBody>
          </p:sp>
        </p:grpSp>
        <p:cxnSp>
          <p:nvCxnSpPr>
            <p:cNvPr id="147" name="Curved Connector 146"/>
            <p:cNvCxnSpPr/>
            <p:nvPr/>
          </p:nvCxnSpPr>
          <p:spPr>
            <a:xfrm flipV="1">
              <a:off x="1862961" y="1051927"/>
              <a:ext cx="1006874" cy="296139"/>
            </a:xfrm>
            <a:prstGeom prst="curvedConnector3">
              <a:avLst/>
            </a:prstGeom>
            <a:ln w="381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Oval 147"/>
            <p:cNvSpPr/>
            <p:nvPr/>
          </p:nvSpPr>
          <p:spPr>
            <a:xfrm>
              <a:off x="3782542" y="2789713"/>
              <a:ext cx="231234" cy="2312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9" name="Oval 148"/>
            <p:cNvSpPr/>
            <p:nvPr/>
          </p:nvSpPr>
          <p:spPr>
            <a:xfrm>
              <a:off x="3792374" y="584942"/>
              <a:ext cx="231234" cy="2312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50" name="Straight Arrow Connector 149"/>
            <p:cNvCxnSpPr>
              <a:stCxn id="149" idx="6"/>
              <a:endCxn id="158" idx="1"/>
            </p:cNvCxnSpPr>
            <p:nvPr/>
          </p:nvCxnSpPr>
          <p:spPr>
            <a:xfrm>
              <a:off x="4023608" y="700544"/>
              <a:ext cx="567263" cy="203206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/>
            <p:cNvCxnSpPr>
              <a:stCxn id="158" idx="5"/>
              <a:endCxn id="159" idx="0"/>
            </p:cNvCxnSpPr>
            <p:nvPr/>
          </p:nvCxnSpPr>
          <p:spPr>
            <a:xfrm>
              <a:off x="4754379" y="1067236"/>
              <a:ext cx="236244" cy="632214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/>
            <p:cNvCxnSpPr>
              <a:stCxn id="160" idx="3"/>
            </p:cNvCxnSpPr>
            <p:nvPr/>
          </p:nvCxnSpPr>
          <p:spPr>
            <a:xfrm flipH="1">
              <a:off x="3979913" y="2648806"/>
              <a:ext cx="672827" cy="174766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152"/>
            <p:cNvCxnSpPr>
              <a:endCxn id="161" idx="5"/>
            </p:cNvCxnSpPr>
            <p:nvPr/>
          </p:nvCxnSpPr>
          <p:spPr>
            <a:xfrm flipH="1" flipV="1">
              <a:off x="3102533" y="2670130"/>
              <a:ext cx="680009" cy="158985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Arrow Connector 153"/>
            <p:cNvCxnSpPr>
              <a:stCxn id="161" idx="0"/>
              <a:endCxn id="162" idx="4"/>
            </p:cNvCxnSpPr>
            <p:nvPr/>
          </p:nvCxnSpPr>
          <p:spPr>
            <a:xfrm flipH="1" flipV="1">
              <a:off x="2746764" y="1815052"/>
              <a:ext cx="274015" cy="657733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/>
            <p:cNvCxnSpPr>
              <a:stCxn id="162" idx="0"/>
              <a:endCxn id="163" idx="3"/>
            </p:cNvCxnSpPr>
            <p:nvPr/>
          </p:nvCxnSpPr>
          <p:spPr>
            <a:xfrm flipV="1">
              <a:off x="2746764" y="1061078"/>
              <a:ext cx="246143" cy="52277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/>
            <p:cNvCxnSpPr>
              <a:stCxn id="159" idx="4"/>
              <a:endCxn id="160" idx="7"/>
            </p:cNvCxnSpPr>
            <p:nvPr/>
          </p:nvCxnSpPr>
          <p:spPr>
            <a:xfrm flipH="1">
              <a:off x="4816248" y="1930654"/>
              <a:ext cx="174375" cy="554666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/>
            <p:cNvCxnSpPr>
              <a:stCxn id="163" idx="7"/>
              <a:endCxn id="149" idx="2"/>
            </p:cNvCxnSpPr>
            <p:nvPr/>
          </p:nvCxnSpPr>
          <p:spPr>
            <a:xfrm flipV="1">
              <a:off x="3156415" y="700544"/>
              <a:ext cx="635959" cy="19704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Oval 157"/>
            <p:cNvSpPr/>
            <p:nvPr/>
          </p:nvSpPr>
          <p:spPr>
            <a:xfrm>
              <a:off x="4557008" y="869891"/>
              <a:ext cx="231234" cy="2312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9" name="Oval 158"/>
            <p:cNvSpPr/>
            <p:nvPr/>
          </p:nvSpPr>
          <p:spPr>
            <a:xfrm>
              <a:off x="4875006" y="1699450"/>
              <a:ext cx="231234" cy="2312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0" name="Oval 159"/>
            <p:cNvSpPr/>
            <p:nvPr/>
          </p:nvSpPr>
          <p:spPr>
            <a:xfrm>
              <a:off x="4618877" y="2451461"/>
              <a:ext cx="231234" cy="2312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1" name="Oval 160"/>
            <p:cNvSpPr/>
            <p:nvPr/>
          </p:nvSpPr>
          <p:spPr>
            <a:xfrm>
              <a:off x="2905162" y="2472785"/>
              <a:ext cx="231234" cy="2312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2" name="Oval 161"/>
            <p:cNvSpPr/>
            <p:nvPr/>
          </p:nvSpPr>
          <p:spPr>
            <a:xfrm>
              <a:off x="2631147" y="1583848"/>
              <a:ext cx="231234" cy="2312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3" name="Oval 162"/>
            <p:cNvSpPr/>
            <p:nvPr/>
          </p:nvSpPr>
          <p:spPr>
            <a:xfrm>
              <a:off x="2959044" y="863733"/>
              <a:ext cx="231234" cy="2312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64" name="Straight Arrow Connector 163"/>
            <p:cNvCxnSpPr>
              <a:stCxn id="149" idx="5"/>
              <a:endCxn id="159" idx="1"/>
            </p:cNvCxnSpPr>
            <p:nvPr/>
          </p:nvCxnSpPr>
          <p:spPr>
            <a:xfrm>
              <a:off x="3989745" y="782287"/>
              <a:ext cx="919124" cy="951022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/>
            <p:cNvCxnSpPr>
              <a:stCxn id="158" idx="4"/>
              <a:endCxn id="160" idx="0"/>
            </p:cNvCxnSpPr>
            <p:nvPr/>
          </p:nvCxnSpPr>
          <p:spPr>
            <a:xfrm>
              <a:off x="4672625" y="1101095"/>
              <a:ext cx="61869" cy="1350366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/>
            <p:cNvCxnSpPr>
              <a:stCxn id="159" idx="3"/>
            </p:cNvCxnSpPr>
            <p:nvPr/>
          </p:nvCxnSpPr>
          <p:spPr>
            <a:xfrm flipH="1">
              <a:off x="3898159" y="1896795"/>
              <a:ext cx="1010710" cy="89291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/>
            <p:cNvCxnSpPr>
              <a:stCxn id="160" idx="2"/>
              <a:endCxn id="161" idx="6"/>
            </p:cNvCxnSpPr>
            <p:nvPr/>
          </p:nvCxnSpPr>
          <p:spPr>
            <a:xfrm flipH="1">
              <a:off x="3136396" y="2567063"/>
              <a:ext cx="1482481" cy="21324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/>
            <p:cNvCxnSpPr>
              <a:endCxn id="162" idx="5"/>
            </p:cNvCxnSpPr>
            <p:nvPr/>
          </p:nvCxnSpPr>
          <p:spPr>
            <a:xfrm flipH="1" flipV="1">
              <a:off x="2828518" y="1781193"/>
              <a:ext cx="987887" cy="1042379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Arrow Connector 168"/>
            <p:cNvCxnSpPr>
              <a:stCxn id="161" idx="7"/>
              <a:endCxn id="163" idx="4"/>
            </p:cNvCxnSpPr>
            <p:nvPr/>
          </p:nvCxnSpPr>
          <p:spPr>
            <a:xfrm flipH="1" flipV="1">
              <a:off x="3074661" y="1094937"/>
              <a:ext cx="27872" cy="1411707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Arrow Connector 169"/>
            <p:cNvCxnSpPr>
              <a:stCxn id="162" idx="7"/>
              <a:endCxn id="149" idx="3"/>
            </p:cNvCxnSpPr>
            <p:nvPr/>
          </p:nvCxnSpPr>
          <p:spPr>
            <a:xfrm flipV="1">
              <a:off x="2828518" y="782287"/>
              <a:ext cx="997719" cy="83542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170"/>
            <p:cNvCxnSpPr>
              <a:stCxn id="163" idx="6"/>
              <a:endCxn id="158" idx="2"/>
            </p:cNvCxnSpPr>
            <p:nvPr/>
          </p:nvCxnSpPr>
          <p:spPr>
            <a:xfrm>
              <a:off x="3190278" y="979335"/>
              <a:ext cx="1366730" cy="615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2" name="Rounded Rectangle 171"/>
                <p:cNvSpPr/>
                <p:nvPr/>
              </p:nvSpPr>
              <p:spPr>
                <a:xfrm>
                  <a:off x="3298208" y="1360723"/>
                  <a:ext cx="1195705" cy="847264"/>
                </a:xfrm>
                <a:prstGeom prst="round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𝑗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𝑘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 overlay network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72" name="Rounded Rectangle 17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8208" y="1360723"/>
                  <a:ext cx="1195705" cy="847264"/>
                </a:xfrm>
                <a:prstGeom prst="roundRect">
                  <a:avLst/>
                </a:prstGeom>
                <a:blipFill rotWithShape="1">
                  <a:blip r:embed="rId5"/>
                  <a:stretch>
                    <a:fillRect b="-190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3" name="Straight Arrow Connector 172"/>
            <p:cNvCxnSpPr>
              <a:stCxn id="162" idx="4"/>
            </p:cNvCxnSpPr>
            <p:nvPr/>
          </p:nvCxnSpPr>
          <p:spPr>
            <a:xfrm flipH="1">
              <a:off x="2638930" y="1815052"/>
              <a:ext cx="107834" cy="138852"/>
            </a:xfrm>
            <a:prstGeom prst="straightConnector1">
              <a:avLst/>
            </a:prstGeom>
            <a:ln w="25400">
              <a:solidFill>
                <a:schemeClr val="accent6">
                  <a:lumMod val="60000"/>
                  <a:lumOff val="4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Oval 173"/>
            <p:cNvSpPr/>
            <p:nvPr/>
          </p:nvSpPr>
          <p:spPr>
            <a:xfrm>
              <a:off x="2928046" y="4349556"/>
              <a:ext cx="228600" cy="1809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</a:t>
              </a:r>
              <a:endParaRPr lang="en-US" dirty="0"/>
            </a:p>
          </p:txBody>
        </p:sp>
        <p:sp>
          <p:nvSpPr>
            <p:cNvPr id="175" name="Oval 174"/>
            <p:cNvSpPr/>
            <p:nvPr/>
          </p:nvSpPr>
          <p:spPr>
            <a:xfrm>
              <a:off x="2755535" y="4492081"/>
              <a:ext cx="228600" cy="1809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</a:t>
              </a:r>
              <a:endParaRPr lang="en-US" dirty="0"/>
            </a:p>
          </p:txBody>
        </p:sp>
        <p:cxnSp>
          <p:nvCxnSpPr>
            <p:cNvPr id="176" name="Straight Arrow Connector 175"/>
            <p:cNvCxnSpPr>
              <a:stCxn id="128" idx="5"/>
              <a:endCxn id="174" idx="1"/>
            </p:cNvCxnSpPr>
            <p:nvPr/>
          </p:nvCxnSpPr>
          <p:spPr>
            <a:xfrm>
              <a:off x="2605067" y="4057478"/>
              <a:ext cx="356457" cy="318571"/>
            </a:xfrm>
            <a:prstGeom prst="straightConnector1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7" name="Straight Arrow Connector 176"/>
            <p:cNvCxnSpPr>
              <a:endCxn id="175" idx="1"/>
            </p:cNvCxnSpPr>
            <p:nvPr/>
          </p:nvCxnSpPr>
          <p:spPr>
            <a:xfrm>
              <a:off x="2616231" y="4068727"/>
              <a:ext cx="172782" cy="449847"/>
            </a:xfrm>
            <a:prstGeom prst="straightConnector1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7809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We </a:t>
            </a:r>
            <a:r>
              <a:rPr lang="en-US" sz="2800" dirty="0" smtClean="0"/>
              <a:t>devised a </a:t>
            </a:r>
            <a:r>
              <a:rPr lang="en-US" sz="2800" dirty="0" smtClean="0"/>
              <a:t>WRAP architecture that </a:t>
            </a:r>
            <a:r>
              <a:rPr lang="en-US" sz="2800" dirty="0" smtClean="0"/>
              <a:t>will allow us to </a:t>
            </a:r>
            <a:r>
              <a:rPr lang="en-US" sz="2800" dirty="0" smtClean="0"/>
              <a:t>create an effective development plan.</a:t>
            </a:r>
            <a:endParaRPr lang="en-US" sz="2800" dirty="0"/>
          </a:p>
        </p:txBody>
      </p:sp>
      <p:sp>
        <p:nvSpPr>
          <p:cNvPr id="70" name="Content Placeholder 1"/>
          <p:cNvSpPr>
            <a:spLocks noGrp="1"/>
          </p:cNvSpPr>
          <p:nvPr>
            <p:ph idx="1"/>
          </p:nvPr>
        </p:nvSpPr>
        <p:spPr>
          <a:xfrm>
            <a:off x="415636" y="1580718"/>
            <a:ext cx="8229600" cy="475135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WRAP </a:t>
            </a:r>
            <a:r>
              <a:rPr lang="en-US" dirty="0" smtClean="0"/>
              <a:t>has analyzed </a:t>
            </a:r>
            <a:r>
              <a:rPr lang="en-US" dirty="0" smtClean="0"/>
              <a:t>the requirements and use cases to conceive novel models as well as run-time </a:t>
            </a:r>
            <a:r>
              <a:rPr lang="en-US" dirty="0" smtClean="0"/>
              <a:t>services.</a:t>
            </a:r>
          </a:p>
          <a:p>
            <a:r>
              <a:rPr lang="en-US" dirty="0" smtClean="0"/>
              <a:t>WRAP devised a </a:t>
            </a:r>
            <a:r>
              <a:rPr lang="en-US" dirty="0" smtClean="0"/>
              <a:t>high-level </a:t>
            </a:r>
            <a:r>
              <a:rPr lang="en-US" dirty="0" smtClean="0"/>
              <a:t>architecture that </a:t>
            </a:r>
            <a:r>
              <a:rPr lang="en-US" dirty="0" smtClean="0"/>
              <a:t>can the services </a:t>
            </a:r>
            <a:r>
              <a:rPr lang="en-US" dirty="0" err="1" smtClean="0"/>
              <a:t>scalably</a:t>
            </a:r>
            <a:r>
              <a:rPr lang="en-US" dirty="0" smtClean="0"/>
              <a:t>.</a:t>
            </a:r>
          </a:p>
          <a:p>
            <a:r>
              <a:rPr lang="en-US" dirty="0" smtClean="0"/>
              <a:t>WRAP’s </a:t>
            </a:r>
            <a:r>
              <a:rPr lang="en-US" dirty="0" smtClean="0"/>
              <a:t>architecture allowed us to identify the major components and their subsystems to develop (Unsolicited section).</a:t>
            </a:r>
          </a:p>
          <a:p>
            <a:r>
              <a:rPr lang="en-US" dirty="0" smtClean="0"/>
              <a:t>WRAP </a:t>
            </a:r>
            <a:r>
              <a:rPr lang="en-US" dirty="0" smtClean="0"/>
              <a:t>plans to use a phased approach to mitigate the risk </a:t>
            </a:r>
            <a:r>
              <a:rPr lang="en-US" dirty="0" smtClean="0"/>
              <a:t>of developing these components (</a:t>
            </a:r>
            <a:r>
              <a:rPr lang="en-US" dirty="0"/>
              <a:t>Unsolicited section</a:t>
            </a:r>
            <a:r>
              <a:rPr lang="en-US" dirty="0" smtClean="0"/>
              <a:t>).</a:t>
            </a:r>
          </a:p>
          <a:p>
            <a:r>
              <a:rPr lang="en-US" dirty="0" smtClean="0"/>
              <a:t>WRAP </a:t>
            </a:r>
            <a:r>
              <a:rPr lang="en-US" dirty="0" smtClean="0"/>
              <a:t>work items will need </a:t>
            </a:r>
            <a:r>
              <a:rPr lang="en-US" dirty="0" smtClean="0"/>
              <a:t>to be </a:t>
            </a:r>
            <a:r>
              <a:rPr lang="en-US" dirty="0" smtClean="0"/>
              <a:t>considered in the context of the global Work Breakdown Structure (WBS).</a:t>
            </a:r>
            <a:endParaRPr lang="en-US" dirty="0" smtClean="0"/>
          </a:p>
          <a:p>
            <a:endParaRPr lang="en-US" dirty="0" smtClean="0"/>
          </a:p>
          <a:p>
            <a:pPr marL="119062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119062" indent="0">
              <a:spcBef>
                <a:spcPts val="1200"/>
              </a:spcBef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881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/>
              <a:t>WRAP concerns all aspects of executing transactions of </a:t>
            </a:r>
            <a:r>
              <a:rPr lang="en-US" sz="3000" dirty="0" smtClean="0"/>
              <a:t>a job in the new paradigm.</a:t>
            </a:r>
            <a:endParaRPr lang="en-US" sz="3000" dirty="0">
              <a:effectLst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Scheduler sets the overall bound for </a:t>
            </a:r>
            <a:r>
              <a:rPr lang="en-US" sz="2200" dirty="0" smtClean="0"/>
              <a:t>resources </a:t>
            </a:r>
            <a:r>
              <a:rPr lang="en-US" sz="2200" dirty="0"/>
              <a:t>and the duration for </a:t>
            </a:r>
            <a:r>
              <a:rPr lang="en-US" sz="2200" dirty="0" smtClean="0"/>
              <a:t>a job</a:t>
            </a:r>
            <a:r>
              <a:rPr lang="en-US" sz="2200" dirty="0"/>
              <a:t>, and now what</a:t>
            </a:r>
            <a:r>
              <a:rPr lang="en-US" sz="2200" dirty="0" smtClean="0"/>
              <a:t>?</a:t>
            </a:r>
          </a:p>
          <a:p>
            <a:r>
              <a:rPr lang="en-US" sz="2200" dirty="0" smtClean="0"/>
              <a:t>Opening the job will let loose various transactions on this bound to execute. </a:t>
            </a:r>
          </a:p>
          <a:p>
            <a:r>
              <a:rPr lang="en-US" sz="2200" dirty="0" smtClean="0"/>
              <a:t>WRAP must provide run-time services to execute them most effectively and efficiently under the new RM paradigm.</a:t>
            </a:r>
          </a:p>
          <a:p>
            <a:endParaRPr lang="en-US" sz="2200" dirty="0" smtClean="0"/>
          </a:p>
          <a:p>
            <a:endParaRPr lang="en-US" sz="2200" dirty="0"/>
          </a:p>
        </p:txBody>
      </p:sp>
      <p:pic>
        <p:nvPicPr>
          <p:cNvPr id="1026" name="Picture 2" descr="C:\Users\ahn1\Desktop\pandoras-box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71" y="2089269"/>
            <a:ext cx="4236453" cy="3499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2617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8"/>
    </mc:Choice>
    <mc:Fallback xmlns="">
      <p:transition spd="slow" advTm="258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15636" y="1580718"/>
            <a:ext cx="8229600" cy="4751357"/>
          </a:xfrm>
        </p:spPr>
        <p:txBody>
          <a:bodyPr/>
          <a:lstStyle/>
          <a:p>
            <a:r>
              <a:rPr lang="en-US" dirty="0" smtClean="0"/>
              <a:t>The traditional approach models transactions as a set of compute steps (e.g., job steps). </a:t>
            </a:r>
          </a:p>
          <a:p>
            <a:pPr lvl="1"/>
            <a:r>
              <a:rPr lang="en-US" dirty="0"/>
              <a:t>Limits </a:t>
            </a:r>
            <a:r>
              <a:rPr lang="en-US" dirty="0" smtClean="0"/>
              <a:t>the ability to </a:t>
            </a:r>
            <a:r>
              <a:rPr lang="en-US" dirty="0"/>
              <a:t>seamlessly integrate </a:t>
            </a:r>
            <a:r>
              <a:rPr lang="en-US" dirty="0" smtClean="0"/>
              <a:t>various transactions </a:t>
            </a:r>
            <a:r>
              <a:rPr lang="en-US" dirty="0"/>
              <a:t>beyond </a:t>
            </a:r>
            <a:r>
              <a:rPr lang="en-US" dirty="0" smtClean="0"/>
              <a:t>compute </a:t>
            </a:r>
            <a:r>
              <a:rPr lang="en-US" dirty="0" smtClean="0"/>
              <a:t>transactions (e.g</a:t>
            </a:r>
            <a:r>
              <a:rPr lang="en-US" dirty="0"/>
              <a:t>., tools).</a:t>
            </a:r>
          </a:p>
          <a:p>
            <a:pPr lvl="1"/>
            <a:r>
              <a:rPr lang="en-US" dirty="0"/>
              <a:t>Limits </a:t>
            </a:r>
            <a:r>
              <a:rPr lang="en-US" dirty="0" smtClean="0"/>
              <a:t>the ability to </a:t>
            </a:r>
            <a:r>
              <a:rPr lang="en-US" dirty="0"/>
              <a:t>relate one group of processes to another. </a:t>
            </a:r>
          </a:p>
          <a:p>
            <a:pPr lvl="1"/>
            <a:r>
              <a:rPr lang="en-US" dirty="0"/>
              <a:t>Limits </a:t>
            </a:r>
            <a:r>
              <a:rPr lang="en-US" dirty="0" smtClean="0"/>
              <a:t>the ability to enable resource </a:t>
            </a:r>
            <a:r>
              <a:rPr lang="en-US" dirty="0"/>
              <a:t>elasticity. </a:t>
            </a:r>
            <a:endParaRPr lang="en-US" dirty="0" smtClean="0"/>
          </a:p>
          <a:p>
            <a:r>
              <a:rPr lang="en-US" dirty="0" smtClean="0"/>
              <a:t>Designing the WRAP services after this traditional model would be an under-design.</a:t>
            </a:r>
            <a:endParaRPr lang="en-US" dirty="0"/>
          </a:p>
          <a:p>
            <a:pPr marL="41275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marL="119062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119062" indent="0">
              <a:spcBef>
                <a:spcPts val="1200"/>
              </a:spcBef>
              <a:buNone/>
            </a:pPr>
            <a:endParaRPr lang="en-US" dirty="0" smtClean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smtClean="0"/>
              <a:t>The new paradigm needs new ways to organize/group processes a job executes.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800123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2634"/>
    </mc:Choice>
    <mc:Fallback xmlns="">
      <p:transition spd="slow" advTm="182634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smtClean="0"/>
              <a:t>LWJ </a:t>
            </a:r>
            <a:r>
              <a:rPr lang="en-US" sz="3000" dirty="0"/>
              <a:t>is our </a:t>
            </a:r>
            <a:r>
              <a:rPr lang="en-US" sz="3000" dirty="0" smtClean="0"/>
              <a:t>model to </a:t>
            </a:r>
            <a:r>
              <a:rPr lang="en-US" sz="3000" dirty="0"/>
              <a:t>group processes </a:t>
            </a:r>
            <a:r>
              <a:rPr lang="en-US" sz="3000" dirty="0" smtClean="0"/>
              <a:t>executed by a job in many </a:t>
            </a:r>
            <a:r>
              <a:rPr lang="en-US" sz="3000" dirty="0"/>
              <a:t>meaningful way.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92726" y="2036613"/>
            <a:ext cx="1496317" cy="1565596"/>
            <a:chOff x="692726" y="2036613"/>
            <a:chExt cx="1496317" cy="1565596"/>
          </a:xfrm>
        </p:grpSpPr>
        <p:sp>
          <p:nvSpPr>
            <p:cNvPr id="7" name="Oval 6"/>
            <p:cNvSpPr/>
            <p:nvPr/>
          </p:nvSpPr>
          <p:spPr bwMode="auto">
            <a:xfrm>
              <a:off x="692726" y="2036613"/>
              <a:ext cx="346364" cy="3048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b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900544" y="2313709"/>
              <a:ext cx="346364" cy="3048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b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1136073" y="2563081"/>
              <a:ext cx="346364" cy="3048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b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1364698" y="2812469"/>
              <a:ext cx="346364" cy="3048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b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1607151" y="3048023"/>
              <a:ext cx="346364" cy="3048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b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1842679" y="3297409"/>
              <a:ext cx="346364" cy="3048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b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796660" y="1682935"/>
            <a:ext cx="1967345" cy="4161766"/>
            <a:chOff x="796660" y="1682935"/>
            <a:chExt cx="1967345" cy="4161766"/>
          </a:xfrm>
        </p:grpSpPr>
        <p:sp>
          <p:nvSpPr>
            <p:cNvPr id="13" name="Rounded Rectangle 12"/>
            <p:cNvSpPr/>
            <p:nvPr/>
          </p:nvSpPr>
          <p:spPr bwMode="auto">
            <a:xfrm rot="19027843">
              <a:off x="1109474" y="1682935"/>
              <a:ext cx="670548" cy="2294877"/>
            </a:xfrm>
            <a:prstGeom prst="roundRect">
              <a:avLst/>
            </a:prstGeom>
            <a:noFill/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cxnSp>
          <p:nvCxnSpPr>
            <p:cNvPr id="14" name="Curved Connector 13"/>
            <p:cNvCxnSpPr>
              <a:stCxn id="13" idx="1"/>
              <a:endCxn id="15" idx="1"/>
            </p:cNvCxnSpPr>
            <p:nvPr/>
          </p:nvCxnSpPr>
          <p:spPr>
            <a:xfrm rot="10800000" flipV="1">
              <a:off x="796661" y="3058469"/>
              <a:ext cx="402363" cy="2141995"/>
            </a:xfrm>
            <a:prstGeom prst="curvedConnector3">
              <a:avLst>
                <a:gd name="adj1" fmla="val 211907"/>
              </a:avLst>
            </a:prstGeom>
            <a:ln w="38100">
              <a:solidFill>
                <a:schemeClr val="tx1"/>
              </a:solidFill>
              <a:prstDash val="dash"/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ounded Rectangle 14"/>
            <p:cNvSpPr/>
            <p:nvPr/>
          </p:nvSpPr>
          <p:spPr bwMode="auto">
            <a:xfrm>
              <a:off x="796660" y="4556228"/>
              <a:ext cx="1967345" cy="1288473"/>
            </a:xfrm>
            <a:prstGeom prst="round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b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r>
                <a:rPr lang="en-US" sz="6000" dirty="0" smtClean="0">
                  <a:solidFill>
                    <a:srgbClr val="000000"/>
                  </a:solidFill>
                </a:rPr>
                <a:t>R</a:t>
              </a:r>
              <a:endParaRPr lang="en-US" sz="60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519112" y="1967355"/>
            <a:ext cx="609599" cy="1205365"/>
            <a:chOff x="3560677" y="1967355"/>
            <a:chExt cx="609599" cy="1205365"/>
          </a:xfrm>
        </p:grpSpPr>
        <p:sp>
          <p:nvSpPr>
            <p:cNvPr id="17" name="Oval 16"/>
            <p:cNvSpPr/>
            <p:nvPr/>
          </p:nvSpPr>
          <p:spPr bwMode="auto">
            <a:xfrm>
              <a:off x="3560677" y="1967355"/>
              <a:ext cx="346364" cy="304800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b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 bwMode="auto">
            <a:xfrm>
              <a:off x="3685367" y="2424565"/>
              <a:ext cx="346364" cy="304800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b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 bwMode="auto">
            <a:xfrm>
              <a:off x="3823912" y="2867920"/>
              <a:ext cx="346364" cy="304800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b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690473" y="1832715"/>
            <a:ext cx="2510621" cy="1557753"/>
            <a:chOff x="1690473" y="1832715"/>
            <a:chExt cx="2510621" cy="1557753"/>
          </a:xfrm>
        </p:grpSpPr>
        <p:sp>
          <p:nvSpPr>
            <p:cNvPr id="20" name="Rounded Rectangle 19"/>
            <p:cNvSpPr/>
            <p:nvPr/>
          </p:nvSpPr>
          <p:spPr bwMode="auto">
            <a:xfrm rot="20778468">
              <a:off x="3530546" y="1832715"/>
              <a:ext cx="670548" cy="1557753"/>
            </a:xfrm>
            <a:prstGeom prst="roundRect">
              <a:avLst/>
            </a:prstGeom>
            <a:noFill/>
            <a:ln>
              <a:solidFill>
                <a:srgbClr val="00B0F0"/>
              </a:solidFill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b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cxnSp>
          <p:nvCxnSpPr>
            <p:cNvPr id="21" name="Curved Connector 20"/>
            <p:cNvCxnSpPr>
              <a:stCxn id="20" idx="0"/>
            </p:cNvCxnSpPr>
            <p:nvPr/>
          </p:nvCxnSpPr>
          <p:spPr>
            <a:xfrm rot="16200000" flipH="1" flipV="1">
              <a:off x="2312250" y="1233073"/>
              <a:ext cx="747428" cy="1990982"/>
            </a:xfrm>
            <a:prstGeom prst="curvedConnector4">
              <a:avLst>
                <a:gd name="adj1" fmla="val -30585"/>
                <a:gd name="adj2" fmla="val 51541"/>
              </a:avLst>
            </a:prstGeom>
            <a:ln w="38100">
              <a:solidFill>
                <a:srgbClr val="00B0F0"/>
              </a:solidFill>
              <a:prstDash val="solid"/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6387126" y="1613655"/>
            <a:ext cx="2002008" cy="4231046"/>
            <a:chOff x="6110026" y="1613655"/>
            <a:chExt cx="2002008" cy="4231046"/>
          </a:xfrm>
        </p:grpSpPr>
        <p:grpSp>
          <p:nvGrpSpPr>
            <p:cNvPr id="37" name="Group 36"/>
            <p:cNvGrpSpPr/>
            <p:nvPr/>
          </p:nvGrpSpPr>
          <p:grpSpPr>
            <a:xfrm>
              <a:off x="6110026" y="1967333"/>
              <a:ext cx="1496317" cy="1565596"/>
              <a:chOff x="692726" y="2036613"/>
              <a:chExt cx="1496317" cy="1565596"/>
            </a:xfrm>
          </p:grpSpPr>
          <p:sp>
            <p:nvSpPr>
              <p:cNvPr id="38" name="Oval 37"/>
              <p:cNvSpPr/>
              <p:nvPr/>
            </p:nvSpPr>
            <p:spPr bwMode="auto">
              <a:xfrm>
                <a:off x="692726" y="2036613"/>
                <a:ext cx="346364" cy="30480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b"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0"/>
                  </a:spcBef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9" name="Oval 38"/>
              <p:cNvSpPr/>
              <p:nvPr/>
            </p:nvSpPr>
            <p:spPr bwMode="auto">
              <a:xfrm>
                <a:off x="900544" y="2313709"/>
                <a:ext cx="346364" cy="30480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b"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0"/>
                  </a:spcBef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0" name="Oval 39"/>
              <p:cNvSpPr/>
              <p:nvPr/>
            </p:nvSpPr>
            <p:spPr bwMode="auto">
              <a:xfrm>
                <a:off x="1136073" y="2563081"/>
                <a:ext cx="346364" cy="30480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b"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0"/>
                  </a:spcBef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1" name="Oval 40"/>
              <p:cNvSpPr/>
              <p:nvPr/>
            </p:nvSpPr>
            <p:spPr bwMode="auto">
              <a:xfrm>
                <a:off x="1364698" y="2812469"/>
                <a:ext cx="346364" cy="30480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b"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0"/>
                  </a:spcBef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2" name="Oval 41"/>
              <p:cNvSpPr/>
              <p:nvPr/>
            </p:nvSpPr>
            <p:spPr bwMode="auto">
              <a:xfrm>
                <a:off x="1607151" y="3048023"/>
                <a:ext cx="346364" cy="30480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b"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0"/>
                  </a:spcBef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3" name="Oval 42"/>
              <p:cNvSpPr/>
              <p:nvPr/>
            </p:nvSpPr>
            <p:spPr bwMode="auto">
              <a:xfrm>
                <a:off x="1842679" y="3297409"/>
                <a:ext cx="346364" cy="30480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b"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0"/>
                  </a:spcBef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44" name="Rounded Rectangle 43"/>
            <p:cNvSpPr/>
            <p:nvPr/>
          </p:nvSpPr>
          <p:spPr bwMode="auto">
            <a:xfrm rot="19027843">
              <a:off x="6526774" y="1613655"/>
              <a:ext cx="670548" cy="2294877"/>
            </a:xfrm>
            <a:prstGeom prst="roundRect">
              <a:avLst/>
            </a:prstGeom>
            <a:noFill/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cxnSp>
          <p:nvCxnSpPr>
            <p:cNvPr id="45" name="Curved Connector 44"/>
            <p:cNvCxnSpPr>
              <a:stCxn id="44" idx="1"/>
            </p:cNvCxnSpPr>
            <p:nvPr/>
          </p:nvCxnSpPr>
          <p:spPr>
            <a:xfrm rot="10800000" flipV="1">
              <a:off x="6116979" y="2989190"/>
              <a:ext cx="499345" cy="2045138"/>
            </a:xfrm>
            <a:prstGeom prst="curvedConnector3">
              <a:avLst>
                <a:gd name="adj1" fmla="val 229016"/>
              </a:avLst>
            </a:prstGeom>
            <a:ln w="38100">
              <a:solidFill>
                <a:schemeClr val="tx1"/>
              </a:solidFill>
              <a:prstDash val="dash"/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ounded Rectangle 45"/>
            <p:cNvSpPr/>
            <p:nvPr/>
          </p:nvSpPr>
          <p:spPr bwMode="auto">
            <a:xfrm>
              <a:off x="6144689" y="4556228"/>
              <a:ext cx="1967345" cy="1288473"/>
            </a:xfrm>
            <a:prstGeom prst="round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b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endParaRPr lang="en-US" sz="60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6560308" y="1854849"/>
            <a:ext cx="1146095" cy="1857101"/>
            <a:chOff x="4227541" y="2036613"/>
            <a:chExt cx="1146095" cy="1857101"/>
          </a:xfrm>
        </p:grpSpPr>
        <p:sp>
          <p:nvSpPr>
            <p:cNvPr id="50" name="Rounded Rectangle 49"/>
            <p:cNvSpPr/>
            <p:nvPr/>
          </p:nvSpPr>
          <p:spPr bwMode="auto">
            <a:xfrm rot="19027843">
              <a:off x="4968266" y="2845261"/>
              <a:ext cx="405370" cy="1048453"/>
            </a:xfrm>
            <a:prstGeom prst="roundRect">
              <a:avLst/>
            </a:prstGeom>
            <a:noFill/>
            <a:ln>
              <a:solidFill>
                <a:srgbClr val="002060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51" name="Rounded Rectangle 50"/>
            <p:cNvSpPr/>
            <p:nvPr/>
          </p:nvSpPr>
          <p:spPr bwMode="auto">
            <a:xfrm rot="19027843">
              <a:off x="4227541" y="2036613"/>
              <a:ext cx="405370" cy="1048453"/>
            </a:xfrm>
            <a:prstGeom prst="roundRect">
              <a:avLst/>
            </a:prstGeom>
            <a:noFill/>
            <a:ln>
              <a:solidFill>
                <a:srgbClr val="00B050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6386352" y="2516967"/>
            <a:ext cx="2002782" cy="3353364"/>
            <a:chOff x="4083889" y="2692521"/>
            <a:chExt cx="2002782" cy="3353364"/>
          </a:xfrm>
        </p:grpSpPr>
        <p:sp>
          <p:nvSpPr>
            <p:cNvPr id="52" name="Rounded Rectangle 51"/>
            <p:cNvSpPr/>
            <p:nvPr/>
          </p:nvSpPr>
          <p:spPr bwMode="auto">
            <a:xfrm>
              <a:off x="4083889" y="4757413"/>
              <a:ext cx="1497091" cy="1288472"/>
            </a:xfrm>
            <a:prstGeom prst="roundRect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b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r>
                <a:rPr lang="en-US" sz="4000" dirty="0">
                  <a:solidFill>
                    <a:srgbClr val="000000"/>
                  </a:solidFill>
                </a:rPr>
                <a:t>R</a:t>
              </a:r>
              <a:r>
                <a:rPr lang="en-US" sz="4000" dirty="0" smtClean="0">
                  <a:solidFill>
                    <a:srgbClr val="000000"/>
                  </a:solidFill>
                </a:rPr>
                <a:t>1</a:t>
              </a:r>
              <a:endParaRPr lang="en-US" sz="4000" dirty="0">
                <a:solidFill>
                  <a:srgbClr val="000000"/>
                </a:solidFill>
              </a:endParaRPr>
            </a:p>
          </p:txBody>
        </p:sp>
        <p:sp>
          <p:nvSpPr>
            <p:cNvPr id="53" name="Rounded Rectangle 52"/>
            <p:cNvSpPr/>
            <p:nvPr/>
          </p:nvSpPr>
          <p:spPr bwMode="auto">
            <a:xfrm>
              <a:off x="5580980" y="4757413"/>
              <a:ext cx="505691" cy="1288472"/>
            </a:xfrm>
            <a:prstGeom prst="roundRect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b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r>
                <a:rPr lang="en-US" sz="1500" dirty="0" smtClean="0">
                  <a:solidFill>
                    <a:srgbClr val="000000"/>
                  </a:solidFill>
                </a:rPr>
                <a:t>R2</a:t>
              </a:r>
              <a:endParaRPr lang="en-US" sz="1500" dirty="0">
                <a:solidFill>
                  <a:srgbClr val="000000"/>
                </a:solidFill>
              </a:endParaRPr>
            </a:p>
          </p:txBody>
        </p:sp>
        <p:cxnSp>
          <p:nvCxnSpPr>
            <p:cNvPr id="54" name="Curved Connector 53"/>
            <p:cNvCxnSpPr>
              <a:stCxn id="51" idx="1"/>
              <a:endCxn id="52" idx="0"/>
            </p:cNvCxnSpPr>
            <p:nvPr/>
          </p:nvCxnSpPr>
          <p:spPr>
            <a:xfrm rot="10800000" flipH="1" flipV="1">
              <a:off x="4325835" y="2692521"/>
              <a:ext cx="506599" cy="2064891"/>
            </a:xfrm>
            <a:prstGeom prst="curvedConnector4">
              <a:avLst>
                <a:gd name="adj1" fmla="val -45124"/>
                <a:gd name="adj2" fmla="val 59355"/>
              </a:avLst>
            </a:prstGeom>
            <a:ln w="38100">
              <a:solidFill>
                <a:srgbClr val="00B050"/>
              </a:solidFill>
              <a:prstDash val="dash"/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urved Connector 54"/>
            <p:cNvCxnSpPr>
              <a:stCxn id="50" idx="1"/>
              <a:endCxn id="53" idx="0"/>
            </p:cNvCxnSpPr>
            <p:nvPr/>
          </p:nvCxnSpPr>
          <p:spPr>
            <a:xfrm rot="10800000" flipH="1" flipV="1">
              <a:off x="5066560" y="3501169"/>
              <a:ext cx="767265" cy="1256243"/>
            </a:xfrm>
            <a:prstGeom prst="curvedConnector4">
              <a:avLst>
                <a:gd name="adj1" fmla="val -29794"/>
                <a:gd name="adj2" fmla="val 65377"/>
              </a:avLst>
            </a:prstGeom>
            <a:ln w="38100">
              <a:solidFill>
                <a:srgbClr val="002060"/>
              </a:solidFill>
              <a:prstDash val="dash"/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3345593" y="4392165"/>
            <a:ext cx="2294877" cy="1387590"/>
            <a:chOff x="3508171" y="4671344"/>
            <a:chExt cx="2294877" cy="1387590"/>
          </a:xfrm>
        </p:grpSpPr>
        <p:sp>
          <p:nvSpPr>
            <p:cNvPr id="66" name="Rounded Rectangle 65"/>
            <p:cNvSpPr/>
            <p:nvPr/>
          </p:nvSpPr>
          <p:spPr bwMode="auto">
            <a:xfrm rot="16200000">
              <a:off x="4320336" y="4576221"/>
              <a:ext cx="670548" cy="2294877"/>
            </a:xfrm>
            <a:prstGeom prst="roundRect">
              <a:avLst/>
            </a:prstGeom>
            <a:noFill/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67" name="Rounded Rectangle 66"/>
            <p:cNvSpPr/>
            <p:nvPr/>
          </p:nvSpPr>
          <p:spPr bwMode="auto">
            <a:xfrm rot="16200000">
              <a:off x="3946814" y="5182096"/>
              <a:ext cx="405370" cy="1048453"/>
            </a:xfrm>
            <a:prstGeom prst="roundRect">
              <a:avLst/>
            </a:prstGeom>
            <a:noFill/>
            <a:ln>
              <a:solidFill>
                <a:srgbClr val="002060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68" name="Rounded Rectangle 67"/>
            <p:cNvSpPr/>
            <p:nvPr/>
          </p:nvSpPr>
          <p:spPr bwMode="auto">
            <a:xfrm rot="16200000">
              <a:off x="4995268" y="5199433"/>
              <a:ext cx="405370" cy="1048453"/>
            </a:xfrm>
            <a:prstGeom prst="roundRect">
              <a:avLst/>
            </a:prstGeom>
            <a:noFill/>
            <a:ln>
              <a:solidFill>
                <a:srgbClr val="00B050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69" name="Rounded Rectangle 68"/>
            <p:cNvSpPr/>
            <p:nvPr/>
          </p:nvSpPr>
          <p:spPr bwMode="auto">
            <a:xfrm rot="16200000">
              <a:off x="4248482" y="4227741"/>
              <a:ext cx="670548" cy="1557753"/>
            </a:xfrm>
            <a:prstGeom prst="roundRect">
              <a:avLst/>
            </a:prstGeom>
            <a:noFill/>
            <a:ln>
              <a:solidFill>
                <a:srgbClr val="00B0F0"/>
              </a:solidFill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b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815668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58"/>
    </mc:Choice>
    <mc:Fallback xmlns="">
      <p:transition spd="slow" advTm="605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LWJ serves as group </a:t>
            </a:r>
            <a:r>
              <a:rPr lang="en-US" dirty="0" smtClean="0"/>
              <a:t>identifiers </a:t>
            </a:r>
            <a:r>
              <a:rPr lang="en-US" dirty="0" smtClean="0"/>
              <a:t>for WRAP services to relate </a:t>
            </a:r>
            <a:r>
              <a:rPr lang="en-US" dirty="0" smtClean="0"/>
              <a:t>each LWJ </a:t>
            </a:r>
            <a:r>
              <a:rPr lang="en-US" dirty="0" smtClean="0"/>
              <a:t>to diverse resources and other LWJs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 smtClean="0"/>
              <a:t>Resource allocation and elasticity: </a:t>
            </a:r>
            <a:r>
              <a:rPr lang="en-US" b="1" i="1" dirty="0" err="1" smtClean="0"/>
              <a:t>alloc</a:t>
            </a:r>
            <a:r>
              <a:rPr lang="en-US" b="1" i="1" dirty="0" smtClean="0"/>
              <a:t>(</a:t>
            </a:r>
            <a:r>
              <a:rPr lang="en-US" b="1" i="1" dirty="0" err="1" smtClean="0"/>
              <a:t>lwj</a:t>
            </a:r>
            <a:r>
              <a:rPr lang="en-US" b="1" i="1" dirty="0" smtClean="0"/>
              <a:t>, c)</a:t>
            </a:r>
            <a:r>
              <a:rPr lang="en-US" dirty="0" smtClean="0"/>
              <a:t>, </a:t>
            </a:r>
            <a:r>
              <a:rPr lang="en-US" b="1" i="1" dirty="0" err="1" smtClean="0"/>
              <a:t>realloc</a:t>
            </a:r>
            <a:r>
              <a:rPr lang="en-US" b="1" i="1" dirty="0" smtClean="0"/>
              <a:t>(</a:t>
            </a:r>
            <a:r>
              <a:rPr lang="en-US" b="1" i="1" dirty="0" err="1" smtClean="0"/>
              <a:t>lwj,c</a:t>
            </a:r>
            <a:r>
              <a:rPr lang="en-US" b="1" i="1" dirty="0" smtClean="0"/>
              <a:t>)</a:t>
            </a:r>
            <a:r>
              <a:rPr lang="en-US" dirty="0" smtClean="0"/>
              <a:t>, and </a:t>
            </a:r>
            <a:r>
              <a:rPr lang="en-US" b="1" i="1" dirty="0" smtClean="0"/>
              <a:t>release(</a:t>
            </a:r>
            <a:r>
              <a:rPr lang="en-US" b="1" i="1" dirty="0" err="1" smtClean="0"/>
              <a:t>lwj</a:t>
            </a:r>
            <a:r>
              <a:rPr lang="en-US" b="1" i="1" dirty="0" smtClean="0"/>
              <a:t>, r)</a:t>
            </a:r>
            <a:r>
              <a:rPr lang="en-US" dirty="0" smtClean="0"/>
              <a:t>.</a:t>
            </a:r>
          </a:p>
          <a:p>
            <a:r>
              <a:rPr lang="en-US" dirty="0" smtClean="0"/>
              <a:t>Process management/confinement: </a:t>
            </a:r>
            <a:r>
              <a:rPr lang="en-US" b="1" i="1" dirty="0" smtClean="0"/>
              <a:t>launch(</a:t>
            </a:r>
            <a:r>
              <a:rPr lang="en-US" b="1" i="1" dirty="0" err="1" smtClean="0"/>
              <a:t>lwj</a:t>
            </a:r>
            <a:r>
              <a:rPr lang="en-US" b="1" i="1" dirty="0"/>
              <a:t>)</a:t>
            </a:r>
            <a:r>
              <a:rPr lang="en-US" dirty="0"/>
              <a:t>, </a:t>
            </a:r>
            <a:r>
              <a:rPr lang="en-US" b="1" i="1" dirty="0" smtClean="0"/>
              <a:t>destroy(</a:t>
            </a:r>
            <a:r>
              <a:rPr lang="en-US" b="1" i="1" dirty="0" err="1" smtClean="0"/>
              <a:t>ljw</a:t>
            </a:r>
            <a:r>
              <a:rPr lang="en-US" b="1" i="1" dirty="0" smtClean="0"/>
              <a:t>)</a:t>
            </a:r>
            <a:r>
              <a:rPr lang="en-US" dirty="0" smtClean="0"/>
              <a:t>, </a:t>
            </a:r>
            <a:r>
              <a:rPr lang="en-US" b="1" i="1" dirty="0" smtClean="0"/>
              <a:t>etc.</a:t>
            </a:r>
            <a:endParaRPr lang="en-US" dirty="0" smtClean="0"/>
          </a:p>
          <a:p>
            <a:r>
              <a:rPr lang="en-US" dirty="0" smtClean="0"/>
              <a:t>Synchronization: </a:t>
            </a:r>
            <a:r>
              <a:rPr lang="en-US" b="1" i="1" dirty="0" smtClean="0"/>
              <a:t>sync(</a:t>
            </a:r>
            <a:r>
              <a:rPr lang="en-US" b="1" i="1" dirty="0" err="1" smtClean="0"/>
              <a:t>lwj</a:t>
            </a:r>
            <a:r>
              <a:rPr lang="en-US" b="1" i="1" dirty="0" smtClean="0"/>
              <a:t>(</a:t>
            </a:r>
            <a:r>
              <a:rPr lang="en-US" b="1" i="1" dirty="0" err="1" smtClean="0"/>
              <a:t>i</a:t>
            </a:r>
            <a:r>
              <a:rPr lang="en-US" b="1" i="1" dirty="0" smtClean="0"/>
              <a:t>), </a:t>
            </a:r>
            <a:r>
              <a:rPr lang="en-US" b="1" i="1" dirty="0" err="1" smtClean="0"/>
              <a:t>lwj</a:t>
            </a:r>
            <a:r>
              <a:rPr lang="en-US" b="1" i="1" dirty="0" smtClean="0"/>
              <a:t>(k))</a:t>
            </a:r>
            <a:r>
              <a:rPr lang="en-US" dirty="0" smtClean="0"/>
              <a:t>.</a:t>
            </a:r>
            <a:endParaRPr lang="en-US" b="1" i="1" dirty="0" smtClean="0"/>
          </a:p>
          <a:p>
            <a:r>
              <a:rPr lang="en-US" dirty="0" smtClean="0"/>
              <a:t>Resource discovery and provenance: </a:t>
            </a:r>
            <a:r>
              <a:rPr lang="en-US" b="1" i="1" dirty="0" smtClean="0"/>
              <a:t>query(</a:t>
            </a:r>
            <a:r>
              <a:rPr lang="en-US" b="1" i="1" dirty="0" err="1" smtClean="0"/>
              <a:t>lwj</a:t>
            </a:r>
            <a:r>
              <a:rPr lang="en-US" b="1" i="1" dirty="0" smtClean="0"/>
              <a:t>)</a:t>
            </a:r>
            <a:r>
              <a:rPr lang="en-US" dirty="0" smtClean="0"/>
              <a:t> and </a:t>
            </a:r>
            <a:r>
              <a:rPr lang="en-US" b="1" i="1" dirty="0" smtClean="0"/>
              <a:t>record(</a:t>
            </a:r>
            <a:r>
              <a:rPr lang="en-US" b="1" i="1" dirty="0" err="1" smtClean="0"/>
              <a:t>lwj</a:t>
            </a:r>
            <a:r>
              <a:rPr lang="en-US" b="1" i="1" dirty="0" smtClean="0"/>
              <a:t>)</a:t>
            </a:r>
            <a:r>
              <a:rPr lang="en-US" dirty="0" smtClean="0"/>
              <a:t>.</a:t>
            </a:r>
            <a:endParaRPr lang="en-US" b="1" i="1" dirty="0" smtClean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WRAP uses LWJs to express run-time services concisely.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5069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5194"/>
    </mc:Choice>
    <mc:Fallback xmlns="">
      <p:transition spd="slow" advTm="305194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66864"/>
            <a:ext cx="8229600" cy="53902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</a:t>
            </a:r>
            <a:r>
              <a:rPr lang="en-US" dirty="0" smtClean="0"/>
              <a:t>row and shrink for elasticity on any resource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We can compose the primitives to enable high-level services of the new paradigm.</a:t>
            </a:r>
            <a:endParaRPr lang="en-US" sz="3200" dirty="0"/>
          </a:p>
        </p:txBody>
      </p:sp>
      <p:sp>
        <p:nvSpPr>
          <p:cNvPr id="46" name="Rounded Rectangle 45"/>
          <p:cNvSpPr/>
          <p:nvPr/>
        </p:nvSpPr>
        <p:spPr bwMode="auto">
          <a:xfrm rot="16200000">
            <a:off x="1554165" y="1944612"/>
            <a:ext cx="670548" cy="1270181"/>
          </a:xfrm>
          <a:prstGeom prst="roundRect">
            <a:avLst/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48" name="Rounded Rectangle 47"/>
          <p:cNvSpPr/>
          <p:nvPr/>
        </p:nvSpPr>
        <p:spPr bwMode="auto">
          <a:xfrm>
            <a:off x="943831" y="4568165"/>
            <a:ext cx="2029766" cy="1276536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b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sz="2400" dirty="0" smtClean="0">
                <a:solidFill>
                  <a:srgbClr val="000000"/>
                </a:solidFill>
              </a:rPr>
              <a:t>CNs as resource</a:t>
            </a:r>
            <a:endParaRPr lang="en-US" sz="2400" dirty="0">
              <a:solidFill>
                <a:srgbClr val="000000"/>
              </a:solidFill>
            </a:endParaRPr>
          </a:p>
        </p:txBody>
      </p:sp>
      <p:grpSp>
        <p:nvGrpSpPr>
          <p:cNvPr id="82" name="Group 81"/>
          <p:cNvGrpSpPr/>
          <p:nvPr/>
        </p:nvGrpSpPr>
        <p:grpSpPr>
          <a:xfrm>
            <a:off x="943831" y="2996303"/>
            <a:ext cx="1557224" cy="2860334"/>
            <a:chOff x="469778" y="2996303"/>
            <a:chExt cx="1557224" cy="2860334"/>
          </a:xfrm>
        </p:grpSpPr>
        <p:sp>
          <p:nvSpPr>
            <p:cNvPr id="83" name="Rounded Rectangle 82"/>
            <p:cNvSpPr/>
            <p:nvPr/>
          </p:nvSpPr>
          <p:spPr bwMode="auto">
            <a:xfrm>
              <a:off x="469778" y="4568165"/>
              <a:ext cx="1497091" cy="1288472"/>
            </a:xfrm>
            <a:prstGeom prst="roundRect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b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endParaRPr lang="en-US" sz="6000" dirty="0">
                <a:solidFill>
                  <a:srgbClr val="000000"/>
                </a:solidFill>
              </a:endParaRPr>
            </a:p>
          </p:txBody>
        </p:sp>
        <p:grpSp>
          <p:nvGrpSpPr>
            <p:cNvPr id="84" name="Group 83"/>
            <p:cNvGrpSpPr/>
            <p:nvPr/>
          </p:nvGrpSpPr>
          <p:grpSpPr>
            <a:xfrm>
              <a:off x="851980" y="2996303"/>
              <a:ext cx="1175022" cy="2128919"/>
              <a:chOff x="851980" y="2996303"/>
              <a:chExt cx="1175022" cy="2128919"/>
            </a:xfrm>
          </p:grpSpPr>
          <p:cxnSp>
            <p:nvCxnSpPr>
              <p:cNvPr id="85" name="Curved Connector 84"/>
              <p:cNvCxnSpPr/>
              <p:nvPr/>
            </p:nvCxnSpPr>
            <p:spPr>
              <a:xfrm rot="5400000">
                <a:off x="-11296" y="3859579"/>
                <a:ext cx="2128919" cy="402368"/>
              </a:xfrm>
              <a:prstGeom prst="curvedConnector4">
                <a:avLst>
                  <a:gd name="adj1" fmla="val 36637"/>
                  <a:gd name="adj2" fmla="val 156814"/>
                </a:avLst>
              </a:prstGeom>
              <a:ln w="38100">
                <a:solidFill>
                  <a:schemeClr val="tx1"/>
                </a:solidFill>
                <a:prstDash val="dash"/>
                <a:headEnd type="none" w="med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Rectangle 85"/>
              <p:cNvSpPr/>
              <p:nvPr/>
            </p:nvSpPr>
            <p:spPr>
              <a:xfrm>
                <a:off x="1002363" y="3650955"/>
                <a:ext cx="102463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err="1" smtClean="0"/>
                  <a:t>alloc</a:t>
                </a:r>
                <a:r>
                  <a:rPr lang="en-US" sz="2400" dirty="0" smtClean="0"/>
                  <a:t>()</a:t>
                </a:r>
                <a:endParaRPr lang="en-US" sz="2400" dirty="0"/>
              </a:p>
            </p:txBody>
          </p:sp>
        </p:grpSp>
      </p:grpSp>
      <p:grpSp>
        <p:nvGrpSpPr>
          <p:cNvPr id="87" name="Group 86"/>
          <p:cNvGrpSpPr/>
          <p:nvPr/>
        </p:nvGrpSpPr>
        <p:grpSpPr>
          <a:xfrm>
            <a:off x="749886" y="2426220"/>
            <a:ext cx="2223686" cy="949340"/>
            <a:chOff x="275858" y="2427302"/>
            <a:chExt cx="2223686" cy="949340"/>
          </a:xfrm>
        </p:grpSpPr>
        <p:grpSp>
          <p:nvGrpSpPr>
            <p:cNvPr id="88" name="Group 87"/>
            <p:cNvGrpSpPr/>
            <p:nvPr/>
          </p:nvGrpSpPr>
          <p:grpSpPr>
            <a:xfrm>
              <a:off x="847442" y="2427302"/>
              <a:ext cx="1080291" cy="332486"/>
              <a:chOff x="847442" y="2427302"/>
              <a:chExt cx="1080291" cy="332486"/>
            </a:xfrm>
          </p:grpSpPr>
          <p:sp>
            <p:nvSpPr>
              <p:cNvPr id="90" name="Oval 89"/>
              <p:cNvSpPr/>
              <p:nvPr/>
            </p:nvSpPr>
            <p:spPr bwMode="auto">
              <a:xfrm>
                <a:off x="847442" y="2427302"/>
                <a:ext cx="346364" cy="30480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b"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0"/>
                  </a:spcBef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1" name="Oval 90"/>
              <p:cNvSpPr/>
              <p:nvPr/>
            </p:nvSpPr>
            <p:spPr bwMode="auto">
              <a:xfrm>
                <a:off x="1199024" y="2442762"/>
                <a:ext cx="346364" cy="30480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b"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0"/>
                  </a:spcBef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2" name="Oval 91"/>
              <p:cNvSpPr/>
              <p:nvPr/>
            </p:nvSpPr>
            <p:spPr bwMode="auto">
              <a:xfrm>
                <a:off x="1581369" y="2454988"/>
                <a:ext cx="346364" cy="30480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b"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0"/>
                  </a:spcBef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89" name="Rectangle 88"/>
            <p:cNvSpPr/>
            <p:nvPr/>
          </p:nvSpPr>
          <p:spPr>
            <a:xfrm>
              <a:off x="275858" y="2914977"/>
              <a:ext cx="222368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smtClean="0"/>
                <a:t>launch/</a:t>
              </a:r>
              <a:r>
                <a:rPr lang="en-US" sz="2400" dirty="0" err="1" smtClean="0"/>
                <a:t>bootrap</a:t>
              </a:r>
              <a:endParaRPr lang="en-US" sz="2400" dirty="0"/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1861753" y="2914977"/>
            <a:ext cx="1961530" cy="2955354"/>
            <a:chOff x="1387700" y="2914977"/>
            <a:chExt cx="1961530" cy="2955354"/>
          </a:xfrm>
        </p:grpSpPr>
        <p:sp>
          <p:nvSpPr>
            <p:cNvPr id="94" name="Rounded Rectangle 93"/>
            <p:cNvSpPr/>
            <p:nvPr/>
          </p:nvSpPr>
          <p:spPr bwMode="auto">
            <a:xfrm>
              <a:off x="1993853" y="4581859"/>
              <a:ext cx="505691" cy="1288472"/>
            </a:xfrm>
            <a:prstGeom prst="roundRect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b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endParaRPr lang="en-US" sz="6000" dirty="0">
                <a:solidFill>
                  <a:srgbClr val="000000"/>
                </a:solidFill>
              </a:endParaRPr>
            </a:p>
          </p:txBody>
        </p:sp>
        <p:cxnSp>
          <p:nvCxnSpPr>
            <p:cNvPr id="95" name="Curved Connector 94"/>
            <p:cNvCxnSpPr/>
            <p:nvPr/>
          </p:nvCxnSpPr>
          <p:spPr>
            <a:xfrm rot="16200000" flipH="1">
              <a:off x="712076" y="3590601"/>
              <a:ext cx="2210246" cy="858998"/>
            </a:xfrm>
            <a:prstGeom prst="curvedConnector3">
              <a:avLst>
                <a:gd name="adj1" fmla="val 30568"/>
              </a:avLst>
            </a:prstGeom>
            <a:ln w="38100">
              <a:solidFill>
                <a:schemeClr val="tx1"/>
              </a:solidFill>
              <a:prstDash val="dash"/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Rectangle 95"/>
            <p:cNvSpPr/>
            <p:nvPr/>
          </p:nvSpPr>
          <p:spPr>
            <a:xfrm>
              <a:off x="2050477" y="3560805"/>
              <a:ext cx="129875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 smtClean="0"/>
                <a:t>realloc</a:t>
              </a:r>
              <a:r>
                <a:rPr lang="en-US" sz="2400" dirty="0"/>
                <a:t>()</a:t>
              </a: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1404475" y="2287663"/>
            <a:ext cx="697946" cy="320260"/>
            <a:chOff x="847442" y="2427302"/>
            <a:chExt cx="697946" cy="320260"/>
          </a:xfrm>
        </p:grpSpPr>
        <p:sp>
          <p:nvSpPr>
            <p:cNvPr id="98" name="Oval 97"/>
            <p:cNvSpPr/>
            <p:nvPr/>
          </p:nvSpPr>
          <p:spPr bwMode="auto">
            <a:xfrm>
              <a:off x="847442" y="2427302"/>
              <a:ext cx="346364" cy="3048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b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99" name="Oval 98"/>
            <p:cNvSpPr/>
            <p:nvPr/>
          </p:nvSpPr>
          <p:spPr bwMode="auto">
            <a:xfrm>
              <a:off x="1199024" y="2442762"/>
              <a:ext cx="346364" cy="3048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b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4098321" y="2273972"/>
            <a:ext cx="3408123" cy="3612205"/>
            <a:chOff x="4128753" y="2284876"/>
            <a:chExt cx="3408123" cy="3612205"/>
          </a:xfrm>
        </p:grpSpPr>
        <p:sp>
          <p:nvSpPr>
            <p:cNvPr id="153" name="Rounded Rectangle 152"/>
            <p:cNvSpPr/>
            <p:nvPr/>
          </p:nvSpPr>
          <p:spPr bwMode="auto">
            <a:xfrm rot="16200000">
              <a:off x="5970768" y="1389315"/>
              <a:ext cx="670548" cy="2461669"/>
            </a:xfrm>
            <a:prstGeom prst="roundRect">
              <a:avLst/>
            </a:prstGeom>
            <a:noFill/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154" name="Rounded Rectangle 153"/>
            <p:cNvSpPr/>
            <p:nvPr/>
          </p:nvSpPr>
          <p:spPr bwMode="auto">
            <a:xfrm>
              <a:off x="5471317" y="4581859"/>
              <a:ext cx="2065559" cy="1315222"/>
            </a:xfrm>
            <a:prstGeom prst="round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b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400" dirty="0" smtClean="0">
                  <a:solidFill>
                    <a:srgbClr val="000000"/>
                  </a:solidFill>
                </a:rPr>
                <a:t>Power as resource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grpSp>
          <p:nvGrpSpPr>
            <p:cNvPr id="155" name="Group 154"/>
            <p:cNvGrpSpPr/>
            <p:nvPr/>
          </p:nvGrpSpPr>
          <p:grpSpPr>
            <a:xfrm>
              <a:off x="5132060" y="2459244"/>
              <a:ext cx="1080291" cy="332486"/>
              <a:chOff x="847442" y="2427302"/>
              <a:chExt cx="1080291" cy="332486"/>
            </a:xfrm>
          </p:grpSpPr>
          <p:sp>
            <p:nvSpPr>
              <p:cNvPr id="163" name="Oval 162"/>
              <p:cNvSpPr/>
              <p:nvPr/>
            </p:nvSpPr>
            <p:spPr bwMode="auto">
              <a:xfrm>
                <a:off x="847442" y="2427302"/>
                <a:ext cx="346364" cy="30480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b"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0"/>
                  </a:spcBef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4" name="Oval 163"/>
              <p:cNvSpPr/>
              <p:nvPr/>
            </p:nvSpPr>
            <p:spPr bwMode="auto">
              <a:xfrm>
                <a:off x="1199024" y="2442762"/>
                <a:ext cx="346364" cy="30480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b"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0"/>
                  </a:spcBef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5" name="Oval 164"/>
              <p:cNvSpPr/>
              <p:nvPr/>
            </p:nvSpPr>
            <p:spPr bwMode="auto">
              <a:xfrm>
                <a:off x="1581369" y="2454988"/>
                <a:ext cx="346364" cy="30480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b"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0"/>
                  </a:spcBef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56" name="Group 155"/>
            <p:cNvGrpSpPr/>
            <p:nvPr/>
          </p:nvGrpSpPr>
          <p:grpSpPr>
            <a:xfrm>
              <a:off x="6261363" y="2459220"/>
              <a:ext cx="1080291" cy="332486"/>
              <a:chOff x="847442" y="2427302"/>
              <a:chExt cx="1080291" cy="332486"/>
            </a:xfrm>
          </p:grpSpPr>
          <p:sp>
            <p:nvSpPr>
              <p:cNvPr id="160" name="Oval 159"/>
              <p:cNvSpPr/>
              <p:nvPr/>
            </p:nvSpPr>
            <p:spPr bwMode="auto">
              <a:xfrm>
                <a:off x="847442" y="2427302"/>
                <a:ext cx="346364" cy="30480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b"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0"/>
                  </a:spcBef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1" name="Oval 160"/>
              <p:cNvSpPr/>
              <p:nvPr/>
            </p:nvSpPr>
            <p:spPr bwMode="auto">
              <a:xfrm>
                <a:off x="1199024" y="2442762"/>
                <a:ext cx="346364" cy="30480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b"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0"/>
                  </a:spcBef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2" name="Oval 161"/>
              <p:cNvSpPr/>
              <p:nvPr/>
            </p:nvSpPr>
            <p:spPr bwMode="auto">
              <a:xfrm>
                <a:off x="1581369" y="2454988"/>
                <a:ext cx="346364" cy="30480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b"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0"/>
                  </a:spcBef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57" name="Group 156"/>
            <p:cNvGrpSpPr/>
            <p:nvPr/>
          </p:nvGrpSpPr>
          <p:grpSpPr>
            <a:xfrm>
              <a:off x="4128753" y="2996302"/>
              <a:ext cx="1405680" cy="2243168"/>
              <a:chOff x="-151327" y="2996302"/>
              <a:chExt cx="1405680" cy="2243168"/>
            </a:xfrm>
          </p:grpSpPr>
          <p:cxnSp>
            <p:nvCxnSpPr>
              <p:cNvPr id="158" name="Curved Connector 157"/>
              <p:cNvCxnSpPr>
                <a:endCxn id="154" idx="1"/>
              </p:cNvCxnSpPr>
              <p:nvPr/>
            </p:nvCxnSpPr>
            <p:spPr>
              <a:xfrm rot="5400000">
                <a:off x="101211" y="4086328"/>
                <a:ext cx="2243168" cy="63116"/>
              </a:xfrm>
              <a:prstGeom prst="curvedConnector4">
                <a:avLst>
                  <a:gd name="adj1" fmla="val 35342"/>
                  <a:gd name="adj2" fmla="val 462190"/>
                </a:avLst>
              </a:prstGeom>
              <a:ln w="38100">
                <a:solidFill>
                  <a:schemeClr val="tx1"/>
                </a:solidFill>
                <a:prstDash val="dash"/>
                <a:headEnd type="none" w="med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9" name="Rectangle 158"/>
              <p:cNvSpPr/>
              <p:nvPr/>
            </p:nvSpPr>
            <p:spPr>
              <a:xfrm>
                <a:off x="-151327" y="3887053"/>
                <a:ext cx="102463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err="1" smtClean="0"/>
                  <a:t>alloc</a:t>
                </a:r>
                <a:r>
                  <a:rPr lang="en-US" sz="2400" dirty="0" smtClean="0"/>
                  <a:t>()</a:t>
                </a:r>
                <a:endParaRPr lang="en-US" sz="2400" dirty="0"/>
              </a:p>
            </p:txBody>
          </p:sp>
        </p:grpSp>
      </p:grpSp>
      <p:grpSp>
        <p:nvGrpSpPr>
          <p:cNvPr id="166" name="Group 165"/>
          <p:cNvGrpSpPr/>
          <p:nvPr/>
        </p:nvGrpSpPr>
        <p:grpSpPr>
          <a:xfrm>
            <a:off x="5153392" y="2433809"/>
            <a:ext cx="2156961" cy="419226"/>
            <a:chOff x="5153392" y="2433809"/>
            <a:chExt cx="2156961" cy="419226"/>
          </a:xfrm>
        </p:grpSpPr>
        <p:sp>
          <p:nvSpPr>
            <p:cNvPr id="167" name="Rounded Rectangle 166"/>
            <p:cNvSpPr/>
            <p:nvPr/>
          </p:nvSpPr>
          <p:spPr bwMode="auto">
            <a:xfrm rot="16200000">
              <a:off x="5474934" y="2112267"/>
              <a:ext cx="405370" cy="1048453"/>
            </a:xfrm>
            <a:prstGeom prst="roundRect">
              <a:avLst/>
            </a:prstGeom>
            <a:noFill/>
            <a:ln>
              <a:solidFill>
                <a:srgbClr val="00B050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168" name="Rounded Rectangle 167"/>
            <p:cNvSpPr/>
            <p:nvPr/>
          </p:nvSpPr>
          <p:spPr bwMode="auto">
            <a:xfrm rot="16200000">
              <a:off x="6583442" y="2126123"/>
              <a:ext cx="405370" cy="1048453"/>
            </a:xfrm>
            <a:prstGeom prst="roundRect">
              <a:avLst/>
            </a:prstGeom>
            <a:noFill/>
            <a:ln>
              <a:solidFill>
                <a:srgbClr val="002060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169" name="Group 168"/>
          <p:cNvGrpSpPr/>
          <p:nvPr/>
        </p:nvGrpSpPr>
        <p:grpSpPr>
          <a:xfrm>
            <a:off x="5277531" y="2825325"/>
            <a:ext cx="1287493" cy="3044046"/>
            <a:chOff x="5305241" y="2853035"/>
            <a:chExt cx="1287493" cy="3044046"/>
          </a:xfrm>
        </p:grpSpPr>
        <p:sp>
          <p:nvSpPr>
            <p:cNvPr id="170" name="Rounded Rectangle 169"/>
            <p:cNvSpPr/>
            <p:nvPr/>
          </p:nvSpPr>
          <p:spPr bwMode="auto">
            <a:xfrm>
              <a:off x="5483642" y="4608609"/>
              <a:ext cx="1017732" cy="1288472"/>
            </a:xfrm>
            <a:prstGeom prst="roundRect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b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endParaRPr lang="en-US" sz="6000" dirty="0">
                <a:solidFill>
                  <a:srgbClr val="000000"/>
                </a:solidFill>
              </a:endParaRPr>
            </a:p>
          </p:txBody>
        </p:sp>
        <p:cxnSp>
          <p:nvCxnSpPr>
            <p:cNvPr id="171" name="Curved Connector 170"/>
            <p:cNvCxnSpPr/>
            <p:nvPr/>
          </p:nvCxnSpPr>
          <p:spPr>
            <a:xfrm rot="16200000" flipH="1">
              <a:off x="4481813" y="3676463"/>
              <a:ext cx="2078104" cy="431247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00B050"/>
              </a:solidFill>
              <a:prstDash val="dash"/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Rectangle 171"/>
            <p:cNvSpPr/>
            <p:nvPr/>
          </p:nvSpPr>
          <p:spPr>
            <a:xfrm>
              <a:off x="5534431" y="3686998"/>
              <a:ext cx="105830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 smtClean="0"/>
                <a:t>alloc</a:t>
              </a:r>
              <a:r>
                <a:rPr lang="en-US" sz="2400" dirty="0" smtClean="0"/>
                <a:t>()</a:t>
              </a:r>
              <a:endParaRPr lang="en-US" sz="2400" dirty="0"/>
            </a:p>
          </p:txBody>
        </p:sp>
      </p:grpSp>
      <p:grpSp>
        <p:nvGrpSpPr>
          <p:cNvPr id="183" name="Group 182"/>
          <p:cNvGrpSpPr/>
          <p:nvPr/>
        </p:nvGrpSpPr>
        <p:grpSpPr>
          <a:xfrm>
            <a:off x="6473664" y="2839181"/>
            <a:ext cx="1719448" cy="3030670"/>
            <a:chOff x="6473664" y="2839181"/>
            <a:chExt cx="1719448" cy="3030670"/>
          </a:xfrm>
        </p:grpSpPr>
        <p:grpSp>
          <p:nvGrpSpPr>
            <p:cNvPr id="176" name="Group 175"/>
            <p:cNvGrpSpPr/>
            <p:nvPr/>
          </p:nvGrpSpPr>
          <p:grpSpPr>
            <a:xfrm>
              <a:off x="6473664" y="2839181"/>
              <a:ext cx="1042358" cy="3030670"/>
              <a:chOff x="6473664" y="2853036"/>
              <a:chExt cx="1042358" cy="3030670"/>
            </a:xfrm>
          </p:grpSpPr>
          <p:sp>
            <p:nvSpPr>
              <p:cNvPr id="177" name="Rounded Rectangle 176"/>
              <p:cNvSpPr/>
              <p:nvPr/>
            </p:nvSpPr>
            <p:spPr bwMode="auto">
              <a:xfrm>
                <a:off x="6473664" y="4595234"/>
                <a:ext cx="1042358" cy="1288472"/>
              </a:xfrm>
              <a:prstGeom prst="roundRect">
                <a:avLst/>
              </a:prstGeom>
              <a:ln>
                <a:headEnd/>
                <a:tailE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b"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0"/>
                  </a:spcBef>
                </a:pPr>
                <a:endParaRPr lang="en-US" sz="6000" dirty="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178" name="Curved Connector 177"/>
              <p:cNvCxnSpPr/>
              <p:nvPr/>
            </p:nvCxnSpPr>
            <p:spPr>
              <a:xfrm rot="5400000">
                <a:off x="5853576" y="3616245"/>
                <a:ext cx="2078105" cy="551688"/>
              </a:xfrm>
              <a:prstGeom prst="curvedConnector3">
                <a:avLst>
                  <a:gd name="adj1" fmla="val 50000"/>
                </a:avLst>
              </a:prstGeom>
              <a:ln w="38100">
                <a:solidFill>
                  <a:srgbClr val="002060"/>
                </a:solidFill>
                <a:prstDash val="dash"/>
                <a:headEnd type="none" w="med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2" name="Rectangle 181"/>
            <p:cNvSpPr/>
            <p:nvPr/>
          </p:nvSpPr>
          <p:spPr>
            <a:xfrm>
              <a:off x="7168473" y="3363393"/>
              <a:ext cx="102463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 smtClean="0"/>
                <a:t>alloc</a:t>
              </a:r>
              <a:r>
                <a:rPr lang="en-US" sz="2400" dirty="0" smtClean="0"/>
                <a:t>()</a:t>
              </a:r>
              <a:endParaRPr lang="en-US" sz="2400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277532" y="2839180"/>
            <a:ext cx="2238490" cy="3057901"/>
            <a:chOff x="5277532" y="2839180"/>
            <a:chExt cx="2238490" cy="3057901"/>
          </a:xfrm>
        </p:grpSpPr>
        <p:sp>
          <p:nvSpPr>
            <p:cNvPr id="54" name="Rounded Rectangle 53"/>
            <p:cNvSpPr/>
            <p:nvPr/>
          </p:nvSpPr>
          <p:spPr bwMode="auto">
            <a:xfrm>
              <a:off x="5440884" y="4581859"/>
              <a:ext cx="2065559" cy="1315222"/>
            </a:xfrm>
            <a:prstGeom prst="round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b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400" dirty="0" smtClean="0">
                  <a:solidFill>
                    <a:srgbClr val="000000"/>
                  </a:solidFill>
                </a:rPr>
                <a:t>Power as resource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55" name="Rounded Rectangle 54"/>
            <p:cNvSpPr/>
            <p:nvPr/>
          </p:nvSpPr>
          <p:spPr bwMode="auto">
            <a:xfrm>
              <a:off x="5454347" y="4595714"/>
              <a:ext cx="508866" cy="1288472"/>
            </a:xfrm>
            <a:prstGeom prst="roundRect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b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endParaRPr lang="en-US" sz="6000" dirty="0">
                <a:solidFill>
                  <a:srgbClr val="000000"/>
                </a:solidFill>
              </a:endParaRPr>
            </a:p>
          </p:txBody>
        </p:sp>
        <p:sp>
          <p:nvSpPr>
            <p:cNvPr id="56" name="Rounded Rectangle 55"/>
            <p:cNvSpPr/>
            <p:nvPr/>
          </p:nvSpPr>
          <p:spPr bwMode="auto">
            <a:xfrm>
              <a:off x="6473664" y="4608609"/>
              <a:ext cx="1042358" cy="1288472"/>
            </a:xfrm>
            <a:prstGeom prst="roundRect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b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endParaRPr lang="en-US" sz="6000" dirty="0">
                <a:solidFill>
                  <a:srgbClr val="000000"/>
                </a:solidFill>
              </a:endParaRPr>
            </a:p>
          </p:txBody>
        </p:sp>
        <p:cxnSp>
          <p:nvCxnSpPr>
            <p:cNvPr id="59" name="Curved Connector 58"/>
            <p:cNvCxnSpPr/>
            <p:nvPr/>
          </p:nvCxnSpPr>
          <p:spPr>
            <a:xfrm rot="16200000" flipH="1">
              <a:off x="4454104" y="3662608"/>
              <a:ext cx="2078104" cy="431247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00B050"/>
              </a:solidFill>
              <a:prstDash val="dash"/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ectangle 59"/>
            <p:cNvSpPr/>
            <p:nvPr/>
          </p:nvSpPr>
          <p:spPr>
            <a:xfrm>
              <a:off x="5548281" y="4016014"/>
              <a:ext cx="140134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smtClean="0"/>
                <a:t>release()</a:t>
              </a:r>
              <a:endParaRPr lang="en-US" sz="2400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964798" y="2853031"/>
            <a:ext cx="2266888" cy="3029236"/>
            <a:chOff x="5964798" y="2853031"/>
            <a:chExt cx="2266888" cy="3029236"/>
          </a:xfrm>
        </p:grpSpPr>
        <p:sp>
          <p:nvSpPr>
            <p:cNvPr id="62" name="Rounded Rectangle 61"/>
            <p:cNvSpPr/>
            <p:nvPr/>
          </p:nvSpPr>
          <p:spPr bwMode="auto">
            <a:xfrm>
              <a:off x="5964798" y="4593795"/>
              <a:ext cx="1551224" cy="1288472"/>
            </a:xfrm>
            <a:prstGeom prst="roundRect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b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endParaRPr lang="en-US" sz="6000" dirty="0">
                <a:solidFill>
                  <a:srgbClr val="000000"/>
                </a:solidFill>
              </a:endParaRPr>
            </a:p>
          </p:txBody>
        </p:sp>
        <p:cxnSp>
          <p:nvCxnSpPr>
            <p:cNvPr id="63" name="Curved Connector 62"/>
            <p:cNvCxnSpPr/>
            <p:nvPr/>
          </p:nvCxnSpPr>
          <p:spPr>
            <a:xfrm rot="5400000">
              <a:off x="5853571" y="3616240"/>
              <a:ext cx="2078105" cy="551688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002060"/>
              </a:solidFill>
              <a:prstDash val="dash"/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tangle 63"/>
            <p:cNvSpPr/>
            <p:nvPr/>
          </p:nvSpPr>
          <p:spPr>
            <a:xfrm>
              <a:off x="6932933" y="3723618"/>
              <a:ext cx="129875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 smtClean="0"/>
                <a:t>realloc</a:t>
              </a:r>
              <a:r>
                <a:rPr lang="en-US" sz="2400" dirty="0" smtClean="0"/>
                <a:t>()</a:t>
              </a:r>
              <a:endParaRPr lang="en-US" sz="2400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23916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0286"/>
    </mc:Choice>
    <mc:Fallback xmlns="">
      <p:transition spd="slow" advTm="25028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smtClean="0"/>
              <a:t>The base architecture builds on </a:t>
            </a:r>
            <a:r>
              <a:rPr lang="en-US" sz="3000" dirty="0" err="1" smtClean="0"/>
              <a:t>comms</a:t>
            </a:r>
            <a:r>
              <a:rPr lang="en-US" sz="3000" dirty="0" smtClean="0"/>
              <a:t>. framework and distributed key-value store.</a:t>
            </a:r>
            <a:endParaRPr lang="en-US" sz="3000" dirty="0"/>
          </a:p>
        </p:txBody>
      </p:sp>
      <p:sp>
        <p:nvSpPr>
          <p:cNvPr id="7" name="Cloud 6"/>
          <p:cNvSpPr/>
          <p:nvPr/>
        </p:nvSpPr>
        <p:spPr>
          <a:xfrm>
            <a:off x="1032388" y="2018113"/>
            <a:ext cx="2063092" cy="1369713"/>
          </a:xfrm>
          <a:prstGeom prst="cloud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Parent’s overlay network</a:t>
            </a:r>
            <a:endParaRPr lang="en-US" sz="2000" dirty="0">
              <a:solidFill>
                <a:schemeClr val="tx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454618" y="3862505"/>
            <a:ext cx="1018187" cy="1092953"/>
            <a:chOff x="3733800" y="2389988"/>
            <a:chExt cx="1018187" cy="1092953"/>
          </a:xfrm>
        </p:grpSpPr>
        <p:cxnSp>
          <p:nvCxnSpPr>
            <p:cNvPr id="9" name="Straight Arrow Connector 8"/>
            <p:cNvCxnSpPr/>
            <p:nvPr/>
          </p:nvCxnSpPr>
          <p:spPr>
            <a:xfrm flipH="1">
              <a:off x="3773887" y="2389988"/>
              <a:ext cx="578939" cy="498746"/>
            </a:xfrm>
            <a:prstGeom prst="straightConnector1">
              <a:avLst/>
            </a:prstGeom>
            <a:ln w="25400">
              <a:solidFill>
                <a:schemeClr val="accent6">
                  <a:lumMod val="60000"/>
                  <a:lumOff val="4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4434580" y="2423847"/>
              <a:ext cx="301682" cy="487583"/>
            </a:xfrm>
            <a:prstGeom prst="straightConnector1">
              <a:avLst/>
            </a:prstGeom>
            <a:ln w="25400">
              <a:solidFill>
                <a:schemeClr val="accent6">
                  <a:lumMod val="60000"/>
                  <a:lumOff val="4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ounded Rectangle 10"/>
            <p:cNvSpPr/>
            <p:nvPr/>
          </p:nvSpPr>
          <p:spPr>
            <a:xfrm>
              <a:off x="3733800" y="2888011"/>
              <a:ext cx="1018187" cy="59493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Dist</a:t>
              </a:r>
              <a:r>
                <a:rPr lang="en-US" dirty="0" smtClean="0"/>
                <a:t> KVS</a:t>
              </a:r>
              <a:endParaRPr lang="en-US" dirty="0"/>
            </a:p>
          </p:txBody>
        </p:sp>
      </p:grpSp>
      <p:cxnSp>
        <p:nvCxnSpPr>
          <p:cNvPr id="12" name="Straight Arrow Connector 11"/>
          <p:cNvCxnSpPr>
            <a:endCxn id="14" idx="1"/>
          </p:cNvCxnSpPr>
          <p:nvPr/>
        </p:nvCxnSpPr>
        <p:spPr>
          <a:xfrm>
            <a:off x="4971745" y="4215826"/>
            <a:ext cx="0" cy="1015954"/>
          </a:xfrm>
          <a:prstGeom prst="straightConnector1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053499" y="4181967"/>
            <a:ext cx="1670847" cy="884586"/>
          </a:xfrm>
          <a:prstGeom prst="straightConnector1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4971745" y="5065533"/>
            <a:ext cx="1752601" cy="33249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 </a:t>
            </a:r>
            <a:r>
              <a:rPr lang="en-US" dirty="0" err="1" smtClean="0"/>
              <a:t>mgr</a:t>
            </a:r>
            <a:endParaRPr lang="en-US" dirty="0" smtClean="0"/>
          </a:p>
        </p:txBody>
      </p:sp>
      <p:sp>
        <p:nvSpPr>
          <p:cNvPr id="15" name="Oval 14"/>
          <p:cNvSpPr/>
          <p:nvPr/>
        </p:nvSpPr>
        <p:spPr>
          <a:xfrm>
            <a:off x="5247672" y="4592069"/>
            <a:ext cx="228600" cy="18090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5072934" y="4592070"/>
            <a:ext cx="228600" cy="18090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cxnSp>
        <p:nvCxnSpPr>
          <p:cNvPr id="17" name="Straight Arrow Connector 16"/>
          <p:cNvCxnSpPr>
            <a:endCxn id="15" idx="1"/>
          </p:cNvCxnSpPr>
          <p:nvPr/>
        </p:nvCxnSpPr>
        <p:spPr>
          <a:xfrm>
            <a:off x="5053499" y="4181967"/>
            <a:ext cx="227651" cy="436595"/>
          </a:xfrm>
          <a:prstGeom prst="straightConnector1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6" idx="1"/>
          </p:cNvCxnSpPr>
          <p:nvPr/>
        </p:nvCxnSpPr>
        <p:spPr>
          <a:xfrm>
            <a:off x="5053499" y="4181967"/>
            <a:ext cx="52913" cy="436596"/>
          </a:xfrm>
          <a:prstGeom prst="straightConnector1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4978993" y="5398026"/>
            <a:ext cx="1752601" cy="33249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r>
              <a:rPr lang="en-US" dirty="0" smtClean="0"/>
              <a:t>ootstrap APIs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2796175" y="1874667"/>
                <a:ext cx="1313213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i="1" dirty="0" err="1" smtClean="0"/>
                  <a:t>alloc</a:t>
                </a:r>
                <a:r>
                  <a:rPr lang="en-US" sz="2000" i="1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𝑙𝑤𝑗</m:t>
                    </m:r>
                  </m:oMath>
                </a14:m>
                <a:r>
                  <a:rPr lang="en-US" sz="2000" i="1" dirty="0" smtClean="0"/>
                  <a:t>)</a:t>
                </a:r>
                <a:endParaRPr lang="en-US" sz="2000" i="1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6175" y="1874667"/>
                <a:ext cx="1313213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5116" t="-6154" b="-2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Curved Connector 20"/>
          <p:cNvCxnSpPr/>
          <p:nvPr/>
        </p:nvCxnSpPr>
        <p:spPr>
          <a:xfrm flipV="1">
            <a:off x="3013305" y="2231767"/>
            <a:ext cx="1006874" cy="296139"/>
          </a:xfrm>
          <a:prstGeom prst="curvedConnector3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4932886" y="3969553"/>
            <a:ext cx="231234" cy="2312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4942718" y="1764782"/>
            <a:ext cx="231234" cy="2312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stCxn id="23" idx="6"/>
            <a:endCxn id="32" idx="1"/>
          </p:cNvCxnSpPr>
          <p:nvPr/>
        </p:nvCxnSpPr>
        <p:spPr>
          <a:xfrm>
            <a:off x="5173952" y="1880384"/>
            <a:ext cx="567263" cy="20320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2" idx="5"/>
            <a:endCxn id="33" idx="0"/>
          </p:cNvCxnSpPr>
          <p:nvPr/>
        </p:nvCxnSpPr>
        <p:spPr>
          <a:xfrm>
            <a:off x="5904723" y="2247076"/>
            <a:ext cx="236244" cy="63221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34" idx="3"/>
          </p:cNvCxnSpPr>
          <p:nvPr/>
        </p:nvCxnSpPr>
        <p:spPr>
          <a:xfrm flipH="1">
            <a:off x="5130257" y="3828646"/>
            <a:ext cx="672827" cy="17476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35" idx="5"/>
          </p:cNvCxnSpPr>
          <p:nvPr/>
        </p:nvCxnSpPr>
        <p:spPr>
          <a:xfrm flipH="1" flipV="1">
            <a:off x="4252877" y="3849970"/>
            <a:ext cx="680009" cy="15898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35" idx="0"/>
            <a:endCxn id="36" idx="4"/>
          </p:cNvCxnSpPr>
          <p:nvPr/>
        </p:nvCxnSpPr>
        <p:spPr>
          <a:xfrm flipH="1" flipV="1">
            <a:off x="3897108" y="2994892"/>
            <a:ext cx="274015" cy="657733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6" idx="0"/>
            <a:endCxn id="37" idx="3"/>
          </p:cNvCxnSpPr>
          <p:nvPr/>
        </p:nvCxnSpPr>
        <p:spPr>
          <a:xfrm flipV="1">
            <a:off x="3897108" y="2240918"/>
            <a:ext cx="246143" cy="52277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33" idx="4"/>
            <a:endCxn id="34" idx="7"/>
          </p:cNvCxnSpPr>
          <p:nvPr/>
        </p:nvCxnSpPr>
        <p:spPr>
          <a:xfrm flipH="1">
            <a:off x="5966592" y="3110494"/>
            <a:ext cx="174375" cy="55466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37" idx="7"/>
            <a:endCxn id="23" idx="2"/>
          </p:cNvCxnSpPr>
          <p:nvPr/>
        </p:nvCxnSpPr>
        <p:spPr>
          <a:xfrm flipV="1">
            <a:off x="4306759" y="1880384"/>
            <a:ext cx="635959" cy="19704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5707352" y="2049731"/>
            <a:ext cx="231234" cy="2312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6025350" y="2879290"/>
            <a:ext cx="231234" cy="2312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5769221" y="3631301"/>
            <a:ext cx="231234" cy="2312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4055506" y="3652625"/>
            <a:ext cx="231234" cy="2312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3781491" y="2763688"/>
            <a:ext cx="231234" cy="2312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4109388" y="2043573"/>
            <a:ext cx="231234" cy="2312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/>
          <p:cNvCxnSpPr>
            <a:stCxn id="23" idx="5"/>
            <a:endCxn id="33" idx="1"/>
          </p:cNvCxnSpPr>
          <p:nvPr/>
        </p:nvCxnSpPr>
        <p:spPr>
          <a:xfrm>
            <a:off x="5140089" y="1962127"/>
            <a:ext cx="919124" cy="95102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2" idx="4"/>
            <a:endCxn id="34" idx="0"/>
          </p:cNvCxnSpPr>
          <p:nvPr/>
        </p:nvCxnSpPr>
        <p:spPr>
          <a:xfrm>
            <a:off x="5822969" y="2280935"/>
            <a:ext cx="61869" cy="135036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3" idx="3"/>
          </p:cNvCxnSpPr>
          <p:nvPr/>
        </p:nvCxnSpPr>
        <p:spPr>
          <a:xfrm flipH="1">
            <a:off x="5048503" y="3076635"/>
            <a:ext cx="1010710" cy="89291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4" idx="2"/>
            <a:endCxn id="35" idx="6"/>
          </p:cNvCxnSpPr>
          <p:nvPr/>
        </p:nvCxnSpPr>
        <p:spPr>
          <a:xfrm flipH="1">
            <a:off x="4286740" y="3746903"/>
            <a:ext cx="1482481" cy="2132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36" idx="5"/>
          </p:cNvCxnSpPr>
          <p:nvPr/>
        </p:nvCxnSpPr>
        <p:spPr>
          <a:xfrm flipH="1" flipV="1">
            <a:off x="3978862" y="2961033"/>
            <a:ext cx="987887" cy="1042379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5" idx="7"/>
            <a:endCxn id="37" idx="4"/>
          </p:cNvCxnSpPr>
          <p:nvPr/>
        </p:nvCxnSpPr>
        <p:spPr>
          <a:xfrm flipH="1" flipV="1">
            <a:off x="4225005" y="2274777"/>
            <a:ext cx="27872" cy="141170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6" idx="7"/>
            <a:endCxn id="23" idx="3"/>
          </p:cNvCxnSpPr>
          <p:nvPr/>
        </p:nvCxnSpPr>
        <p:spPr>
          <a:xfrm flipV="1">
            <a:off x="3978862" y="1962127"/>
            <a:ext cx="997719" cy="83542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7" idx="6"/>
            <a:endCxn id="32" idx="2"/>
          </p:cNvCxnSpPr>
          <p:nvPr/>
        </p:nvCxnSpPr>
        <p:spPr>
          <a:xfrm>
            <a:off x="4340622" y="2159175"/>
            <a:ext cx="1366730" cy="615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4448552" y="2540563"/>
            <a:ext cx="1195705" cy="84726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lwj’s</a:t>
            </a:r>
            <a:r>
              <a:rPr lang="en-US" sz="2000" dirty="0" smtClean="0"/>
              <a:t> overlay network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7872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smtClean="0"/>
              <a:t>DKVS is scalable distributed shared memory for an LWJ and its descendants.</a:t>
            </a:r>
            <a:endParaRPr lang="en-US" sz="3000" dirty="0"/>
          </a:p>
        </p:txBody>
      </p:sp>
      <p:graphicFrame>
        <p:nvGraphicFramePr>
          <p:cNvPr id="87" name="Table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038290"/>
              </p:ext>
            </p:extLst>
          </p:nvPr>
        </p:nvGraphicFramePr>
        <p:xfrm>
          <a:off x="267319" y="4666682"/>
          <a:ext cx="8606004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84780"/>
                <a:gridCol w="1402080"/>
                <a:gridCol w="1643380"/>
                <a:gridCol w="1668780"/>
                <a:gridCol w="120698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rgbClr val="FF0000"/>
                          </a:solidFill>
                        </a:rPr>
                        <a:t>lwj</a:t>
                      </a: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(1)::resource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cores (128)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power(10KW)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lic</a:t>
                      </a:r>
                      <a:r>
                        <a:rPr lang="en-US" dirty="0" smtClean="0"/>
                        <a:t> (10</a:t>
                      </a:r>
                      <a:r>
                        <a:rPr lang="en-US" baseline="0" dirty="0" smtClean="0"/>
                        <a:t> tokens)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rgbClr val="FF0000"/>
                          </a:solidFill>
                        </a:rPr>
                        <a:t>lwj</a:t>
                      </a: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(1)::rank(10)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host(1)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pid</a:t>
                      </a:r>
                      <a:r>
                        <a:rPr lang="en-US" dirty="0" smtClean="0"/>
                        <a:t>(345)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port(445)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 smtClean="0">
                          <a:solidFill>
                            <a:srgbClr val="FF0000"/>
                          </a:solidFill>
                        </a:rPr>
                        <a:t>lwj</a:t>
                      </a: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(1)::record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info1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info2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 smtClean="0">
                          <a:solidFill>
                            <a:srgbClr val="FF0000"/>
                          </a:solidFill>
                        </a:rPr>
                        <a:t>lwj</a:t>
                      </a: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(1)::</a:t>
                      </a:r>
                      <a:r>
                        <a:rPr lang="en-US" b="1" dirty="0" err="1" smtClean="0">
                          <a:solidFill>
                            <a:srgbClr val="FF0000"/>
                          </a:solidFill>
                        </a:rPr>
                        <a:t>lwj</a:t>
                      </a: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(2)::resource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cores(64)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power(4KW)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lic</a:t>
                      </a:r>
                      <a:r>
                        <a:rPr lang="en-US" dirty="0" smtClean="0"/>
                        <a:t> (2</a:t>
                      </a:r>
                      <a:r>
                        <a:rPr lang="en-US" baseline="0" dirty="0" smtClean="0"/>
                        <a:t> tokens)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90" name="Group 89"/>
          <p:cNvGrpSpPr/>
          <p:nvPr/>
        </p:nvGrpSpPr>
        <p:grpSpPr>
          <a:xfrm>
            <a:off x="193237" y="1494778"/>
            <a:ext cx="8556307" cy="3572689"/>
            <a:chOff x="193237" y="1494778"/>
            <a:chExt cx="8556307" cy="3572689"/>
          </a:xfrm>
        </p:grpSpPr>
        <p:grpSp>
          <p:nvGrpSpPr>
            <p:cNvPr id="89" name="Group 88"/>
            <p:cNvGrpSpPr/>
            <p:nvPr/>
          </p:nvGrpSpPr>
          <p:grpSpPr>
            <a:xfrm>
              <a:off x="193237" y="1494778"/>
              <a:ext cx="8556307" cy="2360846"/>
              <a:chOff x="193237" y="1494778"/>
              <a:chExt cx="8556307" cy="2360846"/>
            </a:xfrm>
          </p:grpSpPr>
          <p:sp>
            <p:nvSpPr>
              <p:cNvPr id="7" name="Cloud 6"/>
              <p:cNvSpPr/>
              <p:nvPr/>
            </p:nvSpPr>
            <p:spPr>
              <a:xfrm>
                <a:off x="3588327" y="2066649"/>
                <a:ext cx="2812473" cy="1595243"/>
              </a:xfrm>
              <a:prstGeom prst="cloud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err="1" smtClean="0">
                    <a:solidFill>
                      <a:schemeClr val="tx1"/>
                    </a:solidFill>
                  </a:rPr>
                  <a:t>lwj’s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overlay network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" name="Rounded Rectangle 1"/>
              <p:cNvSpPr/>
              <p:nvPr/>
            </p:nvSpPr>
            <p:spPr bwMode="auto">
              <a:xfrm>
                <a:off x="6596389" y="2123759"/>
                <a:ext cx="2016669" cy="523535"/>
              </a:xfrm>
              <a:prstGeom prst="roundRect">
                <a:avLst/>
              </a:prstGeom>
              <a:ln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b"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2400" b="1" dirty="0" smtClean="0">
                    <a:solidFill>
                      <a:srgbClr val="000000"/>
                    </a:solidFill>
                  </a:rPr>
                  <a:t>Home DB1</a:t>
                </a:r>
                <a:endParaRPr lang="en-US" sz="24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" name="Rectangle 2"/>
              <p:cNvSpPr/>
              <p:nvPr/>
            </p:nvSpPr>
            <p:spPr>
              <a:xfrm>
                <a:off x="6596389" y="1494778"/>
                <a:ext cx="215315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2400" u="sng" dirty="0">
                    <a:solidFill>
                      <a:srgbClr val="000000"/>
                    </a:solidFill>
                  </a:rPr>
                  <a:t>in-memory DB</a:t>
                </a:r>
              </a:p>
            </p:txBody>
          </p:sp>
          <p:sp>
            <p:nvSpPr>
              <p:cNvPr id="52" name="Rounded Rectangle 51"/>
              <p:cNvSpPr/>
              <p:nvPr/>
            </p:nvSpPr>
            <p:spPr bwMode="auto">
              <a:xfrm>
                <a:off x="6596389" y="2730419"/>
                <a:ext cx="2016669" cy="523535"/>
              </a:xfrm>
              <a:prstGeom prst="roundRect">
                <a:avLst/>
              </a:prstGeom>
              <a:ln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b"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2400" b="1" dirty="0" smtClean="0">
                    <a:solidFill>
                      <a:srgbClr val="000000"/>
                    </a:solidFill>
                  </a:rPr>
                  <a:t>Home DB2</a:t>
                </a:r>
                <a:endParaRPr lang="en-US" sz="24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3" name="Rounded Rectangle 52"/>
              <p:cNvSpPr/>
              <p:nvPr/>
            </p:nvSpPr>
            <p:spPr bwMode="auto">
              <a:xfrm>
                <a:off x="6596389" y="3332089"/>
                <a:ext cx="2016669" cy="523535"/>
              </a:xfrm>
              <a:prstGeom prst="roundRect">
                <a:avLst/>
              </a:prstGeom>
              <a:ln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b"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2400" b="1" dirty="0" smtClean="0">
                    <a:solidFill>
                      <a:srgbClr val="000000"/>
                    </a:solidFill>
                  </a:rPr>
                  <a:t>Home </a:t>
                </a:r>
                <a:r>
                  <a:rPr lang="en-US" sz="2400" b="1" dirty="0" err="1" smtClean="0">
                    <a:solidFill>
                      <a:srgbClr val="000000"/>
                    </a:solidFill>
                  </a:rPr>
                  <a:t>DBn</a:t>
                </a:r>
                <a:endParaRPr lang="en-US" sz="24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428924" y="1573655"/>
                <a:ext cx="66396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2400" u="sng" dirty="0" smtClean="0">
                    <a:solidFill>
                      <a:srgbClr val="000000"/>
                    </a:solidFill>
                  </a:rPr>
                  <a:t>key</a:t>
                </a:r>
                <a:endParaRPr lang="en-US" sz="2400" u="sng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5" name="Rounded Rectangle 54"/>
              <p:cNvSpPr/>
              <p:nvPr/>
            </p:nvSpPr>
            <p:spPr bwMode="auto">
              <a:xfrm>
                <a:off x="193237" y="2113969"/>
                <a:ext cx="1296350" cy="523535"/>
              </a:xfrm>
              <a:prstGeom prst="roundRect">
                <a:avLst/>
              </a:prstGeom>
              <a:ln>
                <a:headEnd/>
                <a:tailEnd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b"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2400" i="1" dirty="0" smtClean="0">
                    <a:solidFill>
                      <a:srgbClr val="000000"/>
                    </a:solidFill>
                  </a:rPr>
                  <a:t>rank(</a:t>
                </a:r>
                <a:r>
                  <a:rPr lang="en-US" sz="2400" i="1" dirty="0" err="1" smtClean="0">
                    <a:solidFill>
                      <a:srgbClr val="000000"/>
                    </a:solidFill>
                  </a:rPr>
                  <a:t>i</a:t>
                </a:r>
                <a:r>
                  <a:rPr lang="en-US" sz="2400" i="1" dirty="0" smtClean="0">
                    <a:solidFill>
                      <a:srgbClr val="000000"/>
                    </a:solidFill>
                  </a:rPr>
                  <a:t>)</a:t>
                </a:r>
                <a:endParaRPr lang="en-US" sz="2400" i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6" name="Rounded Rectangle 55"/>
              <p:cNvSpPr/>
              <p:nvPr/>
            </p:nvSpPr>
            <p:spPr bwMode="auto">
              <a:xfrm>
                <a:off x="193237" y="2713588"/>
                <a:ext cx="1296350" cy="523535"/>
              </a:xfrm>
              <a:prstGeom prst="roundRect">
                <a:avLst/>
              </a:prstGeom>
              <a:ln>
                <a:headEnd/>
                <a:tailEnd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b"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2400" i="1" dirty="0">
                    <a:solidFill>
                      <a:srgbClr val="000000"/>
                    </a:solidFill>
                  </a:rPr>
                  <a:t>r</a:t>
                </a:r>
                <a:r>
                  <a:rPr lang="en-US" sz="2400" i="1" dirty="0" smtClean="0">
                    <a:solidFill>
                      <a:srgbClr val="000000"/>
                    </a:solidFill>
                  </a:rPr>
                  <a:t>ank(j)</a:t>
                </a:r>
                <a:endParaRPr lang="en-US" sz="2400" i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7" name="Rounded Rectangle 56"/>
              <p:cNvSpPr/>
              <p:nvPr/>
            </p:nvSpPr>
            <p:spPr bwMode="auto">
              <a:xfrm>
                <a:off x="193237" y="3325689"/>
                <a:ext cx="1296350" cy="523535"/>
              </a:xfrm>
              <a:prstGeom prst="roundRect">
                <a:avLst/>
              </a:prstGeom>
              <a:ln>
                <a:headEnd/>
                <a:tailEnd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b"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2400" i="1" dirty="0" smtClean="0">
                    <a:solidFill>
                      <a:srgbClr val="000000"/>
                    </a:solidFill>
                  </a:rPr>
                  <a:t>rank(k)</a:t>
                </a:r>
                <a:endParaRPr lang="en-US" sz="2400" i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8" name="Rounded Rectangle 57"/>
              <p:cNvSpPr/>
              <p:nvPr/>
            </p:nvSpPr>
            <p:spPr bwMode="auto">
              <a:xfrm>
                <a:off x="1752822" y="2123759"/>
                <a:ext cx="1586123" cy="1725465"/>
              </a:xfrm>
              <a:prstGeom prst="roundRect">
                <a:avLst/>
              </a:prstGeom>
              <a:ln>
                <a:headEnd/>
                <a:tailEnd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b"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2400" b="1" dirty="0" smtClean="0">
                    <a:solidFill>
                      <a:srgbClr val="000000"/>
                    </a:solidFill>
                  </a:rPr>
                  <a:t>Hash function</a:t>
                </a:r>
              </a:p>
              <a:p>
                <a:pPr algn="ctr">
                  <a:spcBef>
                    <a:spcPct val="0"/>
                  </a:spcBef>
                </a:pPr>
                <a:endParaRPr lang="en-US" sz="2400" i="1" dirty="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59" name="Straight Arrow Connector 58"/>
              <p:cNvCxnSpPr>
                <a:stCxn id="55" idx="3"/>
              </p:cNvCxnSpPr>
              <p:nvPr/>
            </p:nvCxnSpPr>
            <p:spPr>
              <a:xfrm>
                <a:off x="1489587" y="2375737"/>
                <a:ext cx="263235" cy="9789"/>
              </a:xfrm>
              <a:prstGeom prst="straightConnector1">
                <a:avLst/>
              </a:prstGeom>
              <a:ln w="38100" cmpd="sng"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/>
              <p:cNvCxnSpPr/>
              <p:nvPr/>
            </p:nvCxnSpPr>
            <p:spPr>
              <a:xfrm flipV="1">
                <a:off x="3338945" y="2375736"/>
                <a:ext cx="1163782" cy="6629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/>
              <p:cNvCxnSpPr>
                <a:stCxn id="56" idx="3"/>
                <a:endCxn id="58" idx="1"/>
              </p:cNvCxnSpPr>
              <p:nvPr/>
            </p:nvCxnSpPr>
            <p:spPr>
              <a:xfrm>
                <a:off x="1489587" y="2975356"/>
                <a:ext cx="263235" cy="11136"/>
              </a:xfrm>
              <a:prstGeom prst="straightConnector1">
                <a:avLst/>
              </a:prstGeom>
              <a:ln w="38100" cmpd="sng"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>
                <a:stCxn id="57" idx="3"/>
              </p:cNvCxnSpPr>
              <p:nvPr/>
            </p:nvCxnSpPr>
            <p:spPr>
              <a:xfrm flipV="1">
                <a:off x="1489587" y="3587456"/>
                <a:ext cx="263235" cy="1"/>
              </a:xfrm>
              <a:prstGeom prst="straightConnector1">
                <a:avLst/>
              </a:prstGeom>
              <a:ln w="38100" cmpd="sng"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/>
              <p:nvPr/>
            </p:nvCxnSpPr>
            <p:spPr>
              <a:xfrm>
                <a:off x="3338945" y="2864270"/>
                <a:ext cx="762000" cy="11665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/>
              <p:cNvCxnSpPr/>
              <p:nvPr/>
            </p:nvCxnSpPr>
            <p:spPr>
              <a:xfrm flipV="1">
                <a:off x="3338945" y="3237123"/>
                <a:ext cx="2327564" cy="23351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82" name="Oval 81"/>
              <p:cNvSpPr/>
              <p:nvPr/>
            </p:nvSpPr>
            <p:spPr bwMode="auto">
              <a:xfrm>
                <a:off x="4507138" y="2313391"/>
                <a:ext cx="126367" cy="124691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solidFill>
                  <a:schemeClr val="bg2">
                    <a:lumMod val="25000"/>
                  </a:schemeClr>
                </a:solidFill>
                <a:headEnd/>
                <a:tailE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b"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0"/>
                  </a:spcBef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3" name="Oval 82"/>
              <p:cNvSpPr/>
              <p:nvPr/>
            </p:nvSpPr>
            <p:spPr bwMode="auto">
              <a:xfrm>
                <a:off x="4091483" y="2950716"/>
                <a:ext cx="126367" cy="124691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solidFill>
                  <a:schemeClr val="bg2">
                    <a:lumMod val="25000"/>
                  </a:schemeClr>
                </a:solidFill>
                <a:headEnd/>
                <a:tailE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b"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0"/>
                  </a:spcBef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4" name="Oval 83"/>
              <p:cNvSpPr/>
              <p:nvPr/>
            </p:nvSpPr>
            <p:spPr bwMode="auto">
              <a:xfrm>
                <a:off x="5643238" y="3172391"/>
                <a:ext cx="126367" cy="124691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solidFill>
                  <a:schemeClr val="bg2">
                    <a:lumMod val="25000"/>
                  </a:schemeClr>
                </a:solidFill>
                <a:headEnd/>
                <a:tailE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b"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0"/>
                  </a:spcBef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88" name="Rectangle 87"/>
            <p:cNvSpPr/>
            <p:nvPr/>
          </p:nvSpPr>
          <p:spPr>
            <a:xfrm>
              <a:off x="207091" y="3867138"/>
              <a:ext cx="6936667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spcBef>
                  <a:spcPct val="0"/>
                </a:spcBef>
                <a:buFont typeface="Arial" pitchFamily="34" charset="0"/>
                <a:buChar char="•"/>
              </a:pPr>
              <a:r>
                <a:rPr lang="en-US" sz="2400" dirty="0" smtClean="0">
                  <a:solidFill>
                    <a:srgbClr val="000000"/>
                  </a:solidFill>
                </a:rPr>
                <a:t>Get/put for data access</a:t>
              </a:r>
            </a:p>
            <a:p>
              <a:pPr marL="342900" indent="-342900">
                <a:spcBef>
                  <a:spcPct val="0"/>
                </a:spcBef>
                <a:buFont typeface="Arial" pitchFamily="34" charset="0"/>
                <a:buChar char="•"/>
              </a:pPr>
              <a:r>
                <a:rPr lang="en-US" sz="2400" dirty="0" smtClean="0">
                  <a:solidFill>
                    <a:srgbClr val="000000"/>
                  </a:solidFill>
                </a:rPr>
                <a:t>Collective Fence </a:t>
              </a:r>
              <a:r>
                <a:rPr lang="en-US" sz="2400" dirty="0">
                  <a:solidFill>
                    <a:srgbClr val="000000"/>
                  </a:solidFill>
                </a:rPr>
                <a:t>for memory consistency</a:t>
              </a:r>
            </a:p>
            <a:p>
              <a:pPr marL="342900" indent="-342900" algn="ctr">
                <a:spcBef>
                  <a:spcPct val="0"/>
                </a:spcBef>
                <a:buFont typeface="Arial" pitchFamily="34" charset="0"/>
                <a:buChar char="•"/>
              </a:pPr>
              <a:endParaRPr lang="en-US" sz="2400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8582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smtClean="0"/>
              <a:t>All process management </a:t>
            </a:r>
            <a:r>
              <a:rPr lang="en-US" sz="3000" dirty="0" smtClean="0"/>
              <a:t>operations must </a:t>
            </a:r>
            <a:r>
              <a:rPr lang="en-US" sz="3000" dirty="0" smtClean="0"/>
              <a:t>be scalable.</a:t>
            </a:r>
            <a:endParaRPr lang="en-US" sz="3000" dirty="0"/>
          </a:p>
        </p:txBody>
      </p:sp>
      <p:grpSp>
        <p:nvGrpSpPr>
          <p:cNvPr id="2" name="Group 1"/>
          <p:cNvGrpSpPr/>
          <p:nvPr/>
        </p:nvGrpSpPr>
        <p:grpSpPr>
          <a:xfrm>
            <a:off x="757139" y="1790036"/>
            <a:ext cx="3276976" cy="3965737"/>
            <a:chOff x="3454618" y="1764782"/>
            <a:chExt cx="3276976" cy="3965737"/>
          </a:xfrm>
        </p:grpSpPr>
        <p:grpSp>
          <p:nvGrpSpPr>
            <p:cNvPr id="47" name="Group 46"/>
            <p:cNvGrpSpPr/>
            <p:nvPr/>
          </p:nvGrpSpPr>
          <p:grpSpPr>
            <a:xfrm>
              <a:off x="3454618" y="3862505"/>
              <a:ext cx="1018187" cy="1092953"/>
              <a:chOff x="3733800" y="2389988"/>
              <a:chExt cx="1018187" cy="1092953"/>
            </a:xfrm>
          </p:grpSpPr>
          <p:cxnSp>
            <p:nvCxnSpPr>
              <p:cNvPr id="48" name="Straight Arrow Connector 47"/>
              <p:cNvCxnSpPr/>
              <p:nvPr/>
            </p:nvCxnSpPr>
            <p:spPr>
              <a:xfrm flipH="1">
                <a:off x="3773887" y="2389988"/>
                <a:ext cx="578939" cy="498746"/>
              </a:xfrm>
              <a:prstGeom prst="straightConnector1">
                <a:avLst/>
              </a:prstGeom>
              <a:ln w="25400">
                <a:solidFill>
                  <a:schemeClr val="accent6">
                    <a:lumMod val="60000"/>
                    <a:lumOff val="40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/>
              <p:cNvCxnSpPr/>
              <p:nvPr/>
            </p:nvCxnSpPr>
            <p:spPr>
              <a:xfrm>
                <a:off x="4434580" y="2423847"/>
                <a:ext cx="301682" cy="487583"/>
              </a:xfrm>
              <a:prstGeom prst="straightConnector1">
                <a:avLst/>
              </a:prstGeom>
              <a:ln w="25400">
                <a:solidFill>
                  <a:schemeClr val="accent6">
                    <a:lumMod val="60000"/>
                    <a:lumOff val="40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Rounded Rectangle 49"/>
              <p:cNvSpPr/>
              <p:nvPr/>
            </p:nvSpPr>
            <p:spPr>
              <a:xfrm>
                <a:off x="3733800" y="2888011"/>
                <a:ext cx="1018187" cy="594930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Dist</a:t>
                </a:r>
                <a:r>
                  <a:rPr lang="en-US" dirty="0" smtClean="0"/>
                  <a:t> KVS</a:t>
                </a:r>
                <a:endParaRPr lang="en-US" dirty="0"/>
              </a:p>
            </p:txBody>
          </p:sp>
        </p:grpSp>
        <p:cxnSp>
          <p:nvCxnSpPr>
            <p:cNvPr id="51" name="Straight Arrow Connector 50"/>
            <p:cNvCxnSpPr>
              <a:endCxn id="53" idx="1"/>
            </p:cNvCxnSpPr>
            <p:nvPr/>
          </p:nvCxnSpPr>
          <p:spPr>
            <a:xfrm>
              <a:off x="4971745" y="4215826"/>
              <a:ext cx="0" cy="1015954"/>
            </a:xfrm>
            <a:prstGeom prst="straightConnector1">
              <a:avLst/>
            </a:prstGeom>
            <a:ln w="25400">
              <a:solidFill>
                <a:schemeClr val="accent6">
                  <a:lumMod val="60000"/>
                  <a:lumOff val="4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>
              <a:off x="5053499" y="4181967"/>
              <a:ext cx="1670847" cy="884586"/>
            </a:xfrm>
            <a:prstGeom prst="straightConnector1">
              <a:avLst/>
            </a:prstGeom>
            <a:ln w="25400">
              <a:solidFill>
                <a:schemeClr val="accent6">
                  <a:lumMod val="60000"/>
                  <a:lumOff val="4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ounded Rectangle 52"/>
            <p:cNvSpPr/>
            <p:nvPr/>
          </p:nvSpPr>
          <p:spPr>
            <a:xfrm>
              <a:off x="4971745" y="5065533"/>
              <a:ext cx="1752601" cy="332493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Process </a:t>
              </a:r>
              <a:r>
                <a:rPr lang="en-US" dirty="0" err="1" smtClean="0"/>
                <a:t>mgr</a:t>
              </a:r>
              <a:endParaRPr lang="en-US" dirty="0" smtClean="0"/>
            </a:p>
          </p:txBody>
        </p:sp>
        <p:sp>
          <p:nvSpPr>
            <p:cNvPr id="54" name="Oval 53"/>
            <p:cNvSpPr/>
            <p:nvPr/>
          </p:nvSpPr>
          <p:spPr>
            <a:xfrm>
              <a:off x="5247672" y="4592069"/>
              <a:ext cx="228600" cy="1809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</a:t>
              </a:r>
              <a:endParaRPr lang="en-US" dirty="0"/>
            </a:p>
          </p:txBody>
        </p:sp>
        <p:sp>
          <p:nvSpPr>
            <p:cNvPr id="55" name="Oval 54"/>
            <p:cNvSpPr/>
            <p:nvPr/>
          </p:nvSpPr>
          <p:spPr>
            <a:xfrm>
              <a:off x="5072934" y="4592070"/>
              <a:ext cx="228600" cy="1809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</a:t>
              </a:r>
              <a:endParaRPr lang="en-US" dirty="0"/>
            </a:p>
          </p:txBody>
        </p:sp>
        <p:cxnSp>
          <p:nvCxnSpPr>
            <p:cNvPr id="56" name="Straight Arrow Connector 55"/>
            <p:cNvCxnSpPr>
              <a:endCxn id="54" idx="1"/>
            </p:cNvCxnSpPr>
            <p:nvPr/>
          </p:nvCxnSpPr>
          <p:spPr>
            <a:xfrm>
              <a:off x="5053499" y="4181967"/>
              <a:ext cx="227651" cy="436595"/>
            </a:xfrm>
            <a:prstGeom prst="straightConnector1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endCxn id="55" idx="1"/>
            </p:cNvCxnSpPr>
            <p:nvPr/>
          </p:nvCxnSpPr>
          <p:spPr>
            <a:xfrm>
              <a:off x="5053499" y="4181967"/>
              <a:ext cx="52913" cy="436596"/>
            </a:xfrm>
            <a:prstGeom prst="straightConnector1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58" name="Rounded Rectangle 57"/>
            <p:cNvSpPr/>
            <p:nvPr/>
          </p:nvSpPr>
          <p:spPr>
            <a:xfrm>
              <a:off x="4978993" y="5398026"/>
              <a:ext cx="1752601" cy="332493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  <a:r>
                <a:rPr lang="en-US" dirty="0" smtClean="0"/>
                <a:t>ootstrap APIs</a:t>
              </a:r>
            </a:p>
          </p:txBody>
        </p:sp>
        <p:sp>
          <p:nvSpPr>
            <p:cNvPr id="59" name="Oval 58"/>
            <p:cNvSpPr/>
            <p:nvPr/>
          </p:nvSpPr>
          <p:spPr>
            <a:xfrm>
              <a:off x="4932886" y="3969553"/>
              <a:ext cx="231234" cy="2312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4942718" y="1764782"/>
              <a:ext cx="231234" cy="2312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1" name="Straight Arrow Connector 60"/>
            <p:cNvCxnSpPr>
              <a:stCxn id="60" idx="6"/>
              <a:endCxn id="69" idx="1"/>
            </p:cNvCxnSpPr>
            <p:nvPr/>
          </p:nvCxnSpPr>
          <p:spPr>
            <a:xfrm>
              <a:off x="5173952" y="1880384"/>
              <a:ext cx="567263" cy="203206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69" idx="5"/>
              <a:endCxn id="70" idx="0"/>
            </p:cNvCxnSpPr>
            <p:nvPr/>
          </p:nvCxnSpPr>
          <p:spPr>
            <a:xfrm>
              <a:off x="5904723" y="2247076"/>
              <a:ext cx="236244" cy="632214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71" idx="3"/>
            </p:cNvCxnSpPr>
            <p:nvPr/>
          </p:nvCxnSpPr>
          <p:spPr>
            <a:xfrm flipH="1">
              <a:off x="5130257" y="3828646"/>
              <a:ext cx="672827" cy="174766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endCxn id="72" idx="5"/>
            </p:cNvCxnSpPr>
            <p:nvPr/>
          </p:nvCxnSpPr>
          <p:spPr>
            <a:xfrm flipH="1" flipV="1">
              <a:off x="4252877" y="3849970"/>
              <a:ext cx="680009" cy="158985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72" idx="0"/>
              <a:endCxn id="73" idx="4"/>
            </p:cNvCxnSpPr>
            <p:nvPr/>
          </p:nvCxnSpPr>
          <p:spPr>
            <a:xfrm flipH="1" flipV="1">
              <a:off x="3897108" y="2994892"/>
              <a:ext cx="274015" cy="657733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73" idx="0"/>
              <a:endCxn id="74" idx="3"/>
            </p:cNvCxnSpPr>
            <p:nvPr/>
          </p:nvCxnSpPr>
          <p:spPr>
            <a:xfrm flipV="1">
              <a:off x="3897108" y="2240918"/>
              <a:ext cx="246143" cy="52277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70" idx="4"/>
              <a:endCxn id="71" idx="7"/>
            </p:cNvCxnSpPr>
            <p:nvPr/>
          </p:nvCxnSpPr>
          <p:spPr>
            <a:xfrm flipH="1">
              <a:off x="5966592" y="3110494"/>
              <a:ext cx="174375" cy="554666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stCxn id="74" idx="7"/>
              <a:endCxn id="60" idx="2"/>
            </p:cNvCxnSpPr>
            <p:nvPr/>
          </p:nvCxnSpPr>
          <p:spPr>
            <a:xfrm flipV="1">
              <a:off x="4306759" y="1880384"/>
              <a:ext cx="635959" cy="19704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Oval 68"/>
            <p:cNvSpPr/>
            <p:nvPr/>
          </p:nvSpPr>
          <p:spPr>
            <a:xfrm>
              <a:off x="5707352" y="2049731"/>
              <a:ext cx="231234" cy="2312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0" name="Oval 69"/>
            <p:cNvSpPr/>
            <p:nvPr/>
          </p:nvSpPr>
          <p:spPr>
            <a:xfrm>
              <a:off x="6025350" y="2879290"/>
              <a:ext cx="231234" cy="2312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1" name="Oval 70"/>
            <p:cNvSpPr/>
            <p:nvPr/>
          </p:nvSpPr>
          <p:spPr>
            <a:xfrm>
              <a:off x="5769221" y="3631301"/>
              <a:ext cx="231234" cy="2312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2" name="Oval 71"/>
            <p:cNvSpPr/>
            <p:nvPr/>
          </p:nvSpPr>
          <p:spPr>
            <a:xfrm>
              <a:off x="4055506" y="3652625"/>
              <a:ext cx="231234" cy="2312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3" name="Oval 72"/>
            <p:cNvSpPr/>
            <p:nvPr/>
          </p:nvSpPr>
          <p:spPr>
            <a:xfrm>
              <a:off x="3781491" y="2763688"/>
              <a:ext cx="231234" cy="2312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4" name="Oval 73"/>
            <p:cNvSpPr/>
            <p:nvPr/>
          </p:nvSpPr>
          <p:spPr>
            <a:xfrm>
              <a:off x="4109388" y="2043573"/>
              <a:ext cx="231234" cy="2312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5" name="Straight Arrow Connector 74"/>
            <p:cNvCxnSpPr>
              <a:stCxn id="60" idx="5"/>
              <a:endCxn id="70" idx="1"/>
            </p:cNvCxnSpPr>
            <p:nvPr/>
          </p:nvCxnSpPr>
          <p:spPr>
            <a:xfrm>
              <a:off x="5140089" y="1962127"/>
              <a:ext cx="919124" cy="951022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>
              <a:stCxn id="69" idx="4"/>
              <a:endCxn id="71" idx="0"/>
            </p:cNvCxnSpPr>
            <p:nvPr/>
          </p:nvCxnSpPr>
          <p:spPr>
            <a:xfrm>
              <a:off x="5822969" y="2280935"/>
              <a:ext cx="61869" cy="1350366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70" idx="3"/>
            </p:cNvCxnSpPr>
            <p:nvPr/>
          </p:nvCxnSpPr>
          <p:spPr>
            <a:xfrm flipH="1">
              <a:off x="5048503" y="3076635"/>
              <a:ext cx="1010710" cy="89291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>
              <a:stCxn id="71" idx="2"/>
              <a:endCxn id="72" idx="6"/>
            </p:cNvCxnSpPr>
            <p:nvPr/>
          </p:nvCxnSpPr>
          <p:spPr>
            <a:xfrm flipH="1">
              <a:off x="4286740" y="3746903"/>
              <a:ext cx="1482481" cy="21324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>
              <a:endCxn id="73" idx="5"/>
            </p:cNvCxnSpPr>
            <p:nvPr/>
          </p:nvCxnSpPr>
          <p:spPr>
            <a:xfrm flipH="1" flipV="1">
              <a:off x="3978862" y="2961033"/>
              <a:ext cx="987887" cy="1042379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>
              <a:stCxn id="72" idx="7"/>
              <a:endCxn id="74" idx="4"/>
            </p:cNvCxnSpPr>
            <p:nvPr/>
          </p:nvCxnSpPr>
          <p:spPr>
            <a:xfrm flipH="1" flipV="1">
              <a:off x="4225005" y="2274777"/>
              <a:ext cx="27872" cy="1411707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>
              <a:stCxn id="73" idx="7"/>
              <a:endCxn id="60" idx="3"/>
            </p:cNvCxnSpPr>
            <p:nvPr/>
          </p:nvCxnSpPr>
          <p:spPr>
            <a:xfrm flipV="1">
              <a:off x="3978862" y="1962127"/>
              <a:ext cx="997719" cy="83542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>
              <a:stCxn id="74" idx="6"/>
              <a:endCxn id="69" idx="2"/>
            </p:cNvCxnSpPr>
            <p:nvPr/>
          </p:nvCxnSpPr>
          <p:spPr>
            <a:xfrm>
              <a:off x="4340622" y="2159175"/>
              <a:ext cx="1366730" cy="615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Rounded Rectangle 82"/>
            <p:cNvSpPr/>
            <p:nvPr/>
          </p:nvSpPr>
          <p:spPr>
            <a:xfrm>
              <a:off x="4448552" y="2540563"/>
              <a:ext cx="1195705" cy="847264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 smtClean="0"/>
                <a:t>lwj’s</a:t>
              </a:r>
              <a:r>
                <a:rPr lang="en-US" sz="2000" dirty="0" smtClean="0"/>
                <a:t> overlay network</a:t>
              </a:r>
              <a:endParaRPr lang="en-US" sz="2000" dirty="0"/>
            </a:p>
          </p:txBody>
        </p:sp>
      </p:grpSp>
      <p:sp>
        <p:nvSpPr>
          <p:cNvPr id="84" name="Content Placeholder 13"/>
          <p:cNvSpPr>
            <a:spLocks noGrp="1"/>
          </p:cNvSpPr>
          <p:nvPr>
            <p:ph idx="1"/>
          </p:nvPr>
        </p:nvSpPr>
        <p:spPr>
          <a:xfrm>
            <a:off x="4364182" y="1566863"/>
            <a:ext cx="4572000" cy="4751357"/>
          </a:xfrm>
        </p:spPr>
        <p:txBody>
          <a:bodyPr>
            <a:normAutofit lnSpcReduction="10000"/>
          </a:bodyPr>
          <a:lstStyle/>
          <a:p>
            <a:r>
              <a:rPr lang="en-US" sz="2200" dirty="0" smtClean="0"/>
              <a:t>Environment propagation: </a:t>
            </a:r>
            <a:r>
              <a:rPr lang="en-US" sz="2200" dirty="0" err="1" smtClean="0"/>
              <a:t>Bcast</a:t>
            </a:r>
            <a:r>
              <a:rPr lang="en-US" sz="2200" dirty="0" smtClean="0"/>
              <a:t> problem </a:t>
            </a:r>
            <a:r>
              <a:rPr lang="en-US" sz="2200" i="1" dirty="0" smtClean="0"/>
              <a:t>O(log(N))</a:t>
            </a:r>
          </a:p>
          <a:p>
            <a:r>
              <a:rPr lang="en-US" sz="2200" dirty="0" err="1"/>
              <a:t>stdin</a:t>
            </a:r>
            <a:r>
              <a:rPr lang="en-US" sz="2200" dirty="0"/>
              <a:t>/signal:</a:t>
            </a:r>
            <a:r>
              <a:rPr lang="en-US" sz="2200" i="1" dirty="0"/>
              <a:t> </a:t>
            </a:r>
            <a:r>
              <a:rPr lang="en-US" sz="2200" i="1" dirty="0" err="1"/>
              <a:t>Bcast</a:t>
            </a:r>
            <a:r>
              <a:rPr lang="en-US" sz="2200" i="1" dirty="0"/>
              <a:t> problem, O(log(N</a:t>
            </a:r>
            <a:r>
              <a:rPr lang="en-US" sz="2200" i="1" dirty="0" smtClean="0"/>
              <a:t>))</a:t>
            </a:r>
            <a:endParaRPr lang="en-US" sz="2200" i="1" dirty="0"/>
          </a:p>
          <a:p>
            <a:r>
              <a:rPr lang="en-US" sz="2200" dirty="0" err="1" smtClean="0"/>
              <a:t>stderr</a:t>
            </a:r>
            <a:r>
              <a:rPr lang="en-US" sz="2200" dirty="0" smtClean="0"/>
              <a:t>/</a:t>
            </a:r>
            <a:r>
              <a:rPr lang="en-US" sz="2200" dirty="0" err="1" smtClean="0"/>
              <a:t>stdout</a:t>
            </a:r>
            <a:r>
              <a:rPr lang="en-US" sz="2200" dirty="0"/>
              <a:t> </a:t>
            </a:r>
            <a:r>
              <a:rPr lang="en-US" sz="2200" dirty="0" smtClean="0"/>
              <a:t>handling: Reduction problem, </a:t>
            </a:r>
            <a:r>
              <a:rPr lang="en-US" sz="2200" i="1" dirty="0" smtClean="0"/>
              <a:t>O(log(N)) with an ability to reduce the outputs on the fly</a:t>
            </a:r>
          </a:p>
          <a:p>
            <a:r>
              <a:rPr lang="en-US" sz="2200" dirty="0" smtClean="0"/>
              <a:t>Process termination detection/analysis: Reduction problem: </a:t>
            </a:r>
            <a:r>
              <a:rPr lang="en-US" sz="2200" i="1" dirty="0" smtClean="0"/>
              <a:t>O(log(N</a:t>
            </a:r>
            <a:r>
              <a:rPr lang="en-US" sz="2200" i="1" dirty="0"/>
              <a:t>)) with an ability to reduce the </a:t>
            </a:r>
            <a:r>
              <a:rPr lang="en-US" sz="2200" i="1" dirty="0" smtClean="0"/>
              <a:t>outputs </a:t>
            </a:r>
            <a:r>
              <a:rPr lang="en-US" sz="2200" i="1" dirty="0"/>
              <a:t>on the fly</a:t>
            </a:r>
          </a:p>
          <a:p>
            <a:endParaRPr lang="en-US" sz="2200" dirty="0" smtClean="0"/>
          </a:p>
          <a:p>
            <a:endParaRPr lang="en-US" sz="2200" dirty="0" smtClean="0"/>
          </a:p>
          <a:p>
            <a:endParaRPr lang="en-US" sz="2200" dirty="0" smtClean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327665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9|9.8|17.4|8.5|45.7|0.2|13.4|10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2.9|27.3|2.9|7.8|13.9|29.9|5.9|63.8|0.7|16.5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tandard Backgroun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>
    <a:spDef>
      <a:spPr bwMode="auto">
        <a:solidFill>
          <a:schemeClr val="bg1"/>
        </a:solidFill>
        <a:ln w="9525">
          <a:solidFill>
            <a:schemeClr val="tx1"/>
          </a:solidFill>
          <a:miter lim="800000"/>
          <a:headEnd/>
          <a:tailEnd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 rtlCol="0" anchor="b">
        <a:prstTxWarp prst="textNoShape">
          <a:avLst/>
        </a:prstTxWarp>
      </a:bodyPr>
      <a:lstStyle>
        <a:defPPr algn="ctr">
          <a:spcBef>
            <a:spcPct val="0"/>
          </a:spcBef>
          <a:defRPr sz="1600" dirty="0">
            <a:solidFill>
              <a:srgbClr val="000000"/>
            </a:solidFill>
          </a:defRPr>
        </a:defPPr>
      </a:lstStyle>
    </a:spDef>
    <a:lnDef>
      <a:spPr>
        <a:ln w="31750" cmpd="sng"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No Background Colo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>
    <a:spDef>
      <a:spPr bwMode="auto">
        <a:ln>
          <a:headEnd/>
          <a:tailEnd/>
        </a:ln>
      </a:spPr>
      <a:bodyPr rtlCol="0" anchor="b">
        <a:prstTxWarp prst="textNoShape">
          <a:avLst/>
        </a:prstTxWarp>
      </a:bodyPr>
      <a:lstStyle>
        <a:defPPr algn="ctr">
          <a:spcBef>
            <a:spcPct val="0"/>
          </a:spcBef>
          <a:defRPr sz="1600" dirty="0">
            <a:solidFill>
              <a:srgbClr val="000000"/>
            </a:solidFill>
          </a:defRPr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>
        <a:ln w="31750" cmpd="sng"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29058</TotalTime>
  <Words>915</Words>
  <Application>Microsoft Office PowerPoint</Application>
  <PresentationFormat>On-screen Show (4:3)</PresentationFormat>
  <Paragraphs>199</Paragraphs>
  <Slides>14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Standard Background</vt:lpstr>
      <vt:lpstr>1_No Background Color</vt:lpstr>
      <vt:lpstr>Workload Runtime And Placement (WRAP)</vt:lpstr>
      <vt:lpstr>WRAP concerns all aspects of executing transactions of a job in the new paradigm.</vt:lpstr>
      <vt:lpstr>The new paradigm needs new ways to organize/group processes a job executes.</vt:lpstr>
      <vt:lpstr>LWJ is our model to group processes executed by a job in many meaningful way. </vt:lpstr>
      <vt:lpstr>WRAP uses LWJs to express run-time services concisely.</vt:lpstr>
      <vt:lpstr>We can compose the primitives to enable high-level services of the new paradigm.</vt:lpstr>
      <vt:lpstr>The base architecture builds on comms. framework and distributed key-value store.</vt:lpstr>
      <vt:lpstr>DKVS is scalable distributed shared memory for an LWJ and its descendants.</vt:lpstr>
      <vt:lpstr>All process management operations must be scalable.</vt:lpstr>
      <vt:lpstr>DKVS allows ease integration with various types of LWJs beyond MPI</vt:lpstr>
      <vt:lpstr>We can easily extend the base architecture to implement sync.</vt:lpstr>
      <vt:lpstr>We can easily extend the base architecture to implement realloc w/ respect to CNs.</vt:lpstr>
      <vt:lpstr>We devised a WRAP architecture that will allow us to create an effective development plan.</vt:lpstr>
      <vt:lpstr>PowerPoint Presentation</vt:lpstr>
    </vt:vector>
  </TitlesOfParts>
  <Company>LLNL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2012 LLNL Template</dc:title>
  <dc:creator>TID</dc:creator>
  <cp:lastModifiedBy>Dong H. Ahn</cp:lastModifiedBy>
  <cp:revision>1066</cp:revision>
  <cp:lastPrinted>2010-05-14T20:09:50Z</cp:lastPrinted>
  <dcterms:created xsi:type="dcterms:W3CDTF">2010-07-01T20:56:41Z</dcterms:created>
  <dcterms:modified xsi:type="dcterms:W3CDTF">2013-03-04T17:35:46Z</dcterms:modified>
</cp:coreProperties>
</file>