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1"/>
    <p:sldMasterId id="2147483709" r:id="rId2"/>
  </p:sldMasterIdLst>
  <p:notesMasterIdLst>
    <p:notesMasterId r:id="rId28"/>
  </p:notesMasterIdLst>
  <p:handoutMasterIdLst>
    <p:handoutMasterId r:id="rId29"/>
  </p:handoutMasterIdLst>
  <p:sldIdLst>
    <p:sldId id="493" r:id="rId3"/>
    <p:sldId id="581" r:id="rId4"/>
    <p:sldId id="546" r:id="rId5"/>
    <p:sldId id="556" r:id="rId6"/>
    <p:sldId id="557" r:id="rId7"/>
    <p:sldId id="558" r:id="rId8"/>
    <p:sldId id="560" r:id="rId9"/>
    <p:sldId id="582" r:id="rId10"/>
    <p:sldId id="562" r:id="rId11"/>
    <p:sldId id="563" r:id="rId12"/>
    <p:sldId id="580" r:id="rId13"/>
    <p:sldId id="564" r:id="rId14"/>
    <p:sldId id="566" r:id="rId15"/>
    <p:sldId id="567" r:id="rId16"/>
    <p:sldId id="570" r:id="rId17"/>
    <p:sldId id="569" r:id="rId18"/>
    <p:sldId id="571" r:id="rId19"/>
    <p:sldId id="572" r:id="rId20"/>
    <p:sldId id="583" r:id="rId21"/>
    <p:sldId id="578" r:id="rId22"/>
    <p:sldId id="577" r:id="rId23"/>
    <p:sldId id="576" r:id="rId24"/>
    <p:sldId id="585" r:id="rId25"/>
    <p:sldId id="579" r:id="rId26"/>
    <p:sldId id="584" r:id="rId27"/>
  </p:sldIdLst>
  <p:sldSz cx="9144000" cy="6858000" type="screen4x3"/>
  <p:notesSz cx="6934200" cy="9232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F97"/>
    <a:srgbClr val="0A8464"/>
    <a:srgbClr val="F6CE86"/>
    <a:srgbClr val="AEF8E5"/>
    <a:srgbClr val="0DB78A"/>
    <a:srgbClr val="D68F10"/>
    <a:srgbClr val="F1B13D"/>
    <a:srgbClr val="10D6A2"/>
    <a:srgbClr val="2DEFBC"/>
    <a:srgbClr val="11D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4283" autoAdjust="0"/>
  </p:normalViewPr>
  <p:slideViewPr>
    <p:cSldViewPr snapToGrid="0">
      <p:cViewPr varScale="1">
        <p:scale>
          <a:sx n="112" d="100"/>
          <a:sy n="112" d="100"/>
        </p:scale>
        <p:origin x="-1584" y="-84"/>
      </p:cViewPr>
      <p:guideLst>
        <p:guide orient="horz" pos="993"/>
        <p:guide orient="horz" pos="39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Objects="1">
      <p:cViewPr varScale="1">
        <p:scale>
          <a:sx n="165" d="100"/>
          <a:sy n="165" d="100"/>
        </p:scale>
        <p:origin x="-5256" y="-112"/>
      </p:cViewPr>
      <p:guideLst>
        <p:guide orient="horz" pos="2908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/>
          <a:lstStyle>
            <a:lvl1pPr algn="r">
              <a:defRPr sz="1100"/>
            </a:lvl1pPr>
          </a:lstStyle>
          <a:p>
            <a:fld id="{7A1D2F2F-8618-2143-A89B-2D6D3F007EBC}" type="datetimeFigureOut">
              <a:rPr lang="en-US" smtClean="0">
                <a:latin typeface="Arial"/>
              </a:rPr>
              <a:pPr/>
              <a:t>9/18/2013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 anchor="b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 anchor="b"/>
          <a:lstStyle>
            <a:lvl1pPr algn="r">
              <a:defRPr sz="1100"/>
            </a:lvl1pPr>
          </a:lstStyle>
          <a:p>
            <a:fld id="{CE221CE3-F987-1944-AB66-8BE5522C5EC6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84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/>
          <a:lstStyle>
            <a:lvl1pPr algn="r">
              <a:defRPr sz="1100">
                <a:latin typeface="Arial"/>
              </a:defRPr>
            </a:lvl1pPr>
          </a:lstStyle>
          <a:p>
            <a:fld id="{D8B0A143-2353-BE4A-A6C4-57C9AE3FBC68}" type="datetimeFigureOut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71" tIns="46186" rIns="92371" bIns="461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71" tIns="46186" rIns="92371" bIns="4618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 anchor="b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71" tIns="46186" rIns="92371" bIns="46186" rtlCol="0" anchor="b"/>
          <a:lstStyle>
            <a:lvl1pPr algn="r">
              <a:defRPr sz="1100">
                <a:latin typeface="Arial"/>
              </a:defRPr>
            </a:lvl1pPr>
          </a:lstStyle>
          <a:p>
            <a:fld id="{4CFDF800-FE0E-A944-8AC1-D57C07B3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Mostly event-based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system.</a:t>
            </a:r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13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20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2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26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2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rbel" pitchFamily="34" charset="0"/>
              </a:rPr>
              <a:t>Extreme-scalability, treating vary transaction types as first-class citizens, elasticity for resources and jobs , </a:t>
            </a:r>
            <a:r>
              <a:rPr lang="en-US" sz="1800" dirty="0" err="1" smtClean="0">
                <a:latin typeface="Corbel" pitchFamily="34" charset="0"/>
              </a:rPr>
              <a:t>etc</a:t>
            </a:r>
            <a:endParaRPr lang="en-US" sz="1800" smtClean="0">
              <a:latin typeface="Corbe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Limits the ability to seamlessly integrate various transactions beyond compute transactions (e.g., tools and middleware).</a:t>
            </a:r>
          </a:p>
          <a:p>
            <a:pPr lvl="1"/>
            <a:r>
              <a:rPr lang="en-US" dirty="0" smtClean="0"/>
              <a:t>Limits the ability to relate one group of processes to another. </a:t>
            </a:r>
          </a:p>
          <a:p>
            <a:pPr lvl="1"/>
            <a:r>
              <a:rPr lang="en-US" dirty="0" smtClean="0"/>
              <a:t>Limits the ability to enable resource elasticity.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54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Conceptually shared memory</a:t>
            </a:r>
          </a:p>
          <a:p>
            <a:r>
              <a:rPr lang="en-US" dirty="0" smtClean="0"/>
              <a:t>- Store</a:t>
            </a:r>
            <a:r>
              <a:rPr lang="en-US" baseline="0" dirty="0" smtClean="0"/>
              <a:t> info in key-value pair format and uses the key for retrieval</a:t>
            </a:r>
          </a:p>
          <a:p>
            <a:r>
              <a:rPr lang="en-US" dirty="0" smtClean="0"/>
              <a:t>- Distributed</a:t>
            </a:r>
            <a:r>
              <a:rPr lang="en-US" baseline="0" dirty="0" smtClean="0"/>
              <a:t> for extreme scalability; uses a technique similar to distributed hash table that p2p </a:t>
            </a:r>
            <a:r>
              <a:rPr lang="en-US" baseline="0" smtClean="0"/>
              <a:t>has been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065028"/>
            <a:ext cx="3417506" cy="3792972"/>
          </a:xfrm>
          <a:prstGeom prst="rect">
            <a:avLst/>
          </a:prstGeom>
          <a:solidFill>
            <a:srgbClr val="0F4F9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743918"/>
            <a:ext cx="8229600" cy="986725"/>
          </a:xfrm>
        </p:spPr>
        <p:txBody>
          <a:bodyPr/>
          <a:lstStyle>
            <a:lvl1pPr>
              <a:lnSpc>
                <a:spcPts val="3800"/>
              </a:lnSpc>
              <a:defRPr b="0" i="1">
                <a:solidFill>
                  <a:srgbClr val="0F4F97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2275" y="1733685"/>
            <a:ext cx="5434199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 l="949"/>
          <a:stretch/>
        </p:blipFill>
        <p:spPr bwMode="auto">
          <a:xfrm>
            <a:off x="3497385" y="3062287"/>
            <a:ext cx="5646615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44879" y="5974520"/>
            <a:ext cx="3351463" cy="5355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of Energy by Lawrence Livermore National Laboratory under Contract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DE-AC52-07NA27344.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LLC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Arial"/>
              </a:rPr>
              <a:t>. LLNL-PRES-643938</a:t>
            </a:r>
            <a:endParaRPr lang="en-US" sz="800" kern="1200" dirty="0">
              <a:solidFill>
                <a:schemeClr val="bg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16" name="Picture 1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9876" y="3220532"/>
            <a:ext cx="2240285" cy="377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047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065028"/>
            <a:ext cx="3417506" cy="3792972"/>
          </a:xfrm>
          <a:prstGeom prst="rect">
            <a:avLst/>
          </a:prstGeom>
          <a:solidFill>
            <a:srgbClr val="0F4F9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743918"/>
            <a:ext cx="8229600" cy="986725"/>
          </a:xfrm>
        </p:spPr>
        <p:txBody>
          <a:bodyPr/>
          <a:lstStyle>
            <a:lvl1pPr>
              <a:lnSpc>
                <a:spcPts val="3800"/>
              </a:lnSpc>
              <a:defRPr b="0" i="1">
                <a:solidFill>
                  <a:srgbClr val="0F4F97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2275" y="1733685"/>
            <a:ext cx="5434199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 l="949"/>
          <a:stretch/>
        </p:blipFill>
        <p:spPr bwMode="auto">
          <a:xfrm>
            <a:off x="3497385" y="3062287"/>
            <a:ext cx="5646615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68385" y="5974520"/>
            <a:ext cx="3327957" cy="603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LLNL-PRES-XXXXXX</a:t>
            </a:r>
          </a:p>
          <a:p>
            <a:pPr marL="0" algn="l" defTabSz="457200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of Energy by Lawrence Livermore National Laboratory under contract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DE-AC52-07NA27344.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  <a:endParaRPr lang="en-US" sz="800" kern="1200" dirty="0">
              <a:solidFill>
                <a:schemeClr val="bg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16" name="Picture 1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9876" y="3220532"/>
            <a:ext cx="2240285" cy="377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lef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righ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7275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Qua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575089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 rot="5400000">
            <a:off x="2153528" y="3920602"/>
            <a:ext cx="4722647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69900" y="3873981"/>
            <a:ext cx="8229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sp>
        <p:nvSpPr>
          <p:cNvPr id="7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69900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575089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9900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0136"/>
            <a:ext cx="9143999" cy="1251062"/>
          </a:xfr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000000">
                  <a:alpha val="0"/>
                </a:srgbClr>
              </a:gs>
              <a:gs pos="78000">
                <a:srgbClr val="FFFFFF">
                  <a:alpha val="59000"/>
                </a:srgbClr>
              </a:gs>
            </a:gsLst>
            <a:lin ang="0" scaled="1"/>
            <a:tileRect/>
          </a:gradFill>
          <a:effectLst/>
        </p:spPr>
        <p:txBody>
          <a:bodyPr vert="horz" lIns="45720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>
              <a:lnSpc>
                <a:spcPts val="3800"/>
              </a:lnSpc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4A8F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lef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righ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7275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Qua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575089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 rot="5400000">
            <a:off x="2153528" y="3920602"/>
            <a:ext cx="4722647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69900" y="3873981"/>
            <a:ext cx="8229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sp>
        <p:nvSpPr>
          <p:cNvPr id="7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69900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575089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9900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0136"/>
            <a:ext cx="9143999" cy="1251062"/>
          </a:xfr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000000">
                  <a:alpha val="0"/>
                </a:srgbClr>
              </a:gs>
              <a:gs pos="78000">
                <a:srgbClr val="FFFFFF">
                  <a:alpha val="59000"/>
                </a:srgbClr>
              </a:gs>
            </a:gsLst>
            <a:lin ang="0" scaled="1"/>
            <a:tileRect/>
          </a:gradFill>
          <a:effectLst/>
        </p:spPr>
        <p:txBody>
          <a:bodyPr vert="horz" lIns="45720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>
              <a:lnSpc>
                <a:spcPts val="3800"/>
              </a:lnSpc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4A8F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6863"/>
            <a:ext cx="8229600" cy="475135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79731" y="6492857"/>
            <a:ext cx="30525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24A91"/>
                </a:solidFill>
                <a:latin typeface="Arial Narrow" pitchFamily="-80" charset="0"/>
              </a:rPr>
              <a:t>Lawrence Livermore National Laboratory</a:t>
            </a:r>
          </a:p>
        </p:txBody>
      </p:sp>
      <p:pic>
        <p:nvPicPr>
          <p:cNvPr id="13" name="Picture 21" descr="lab_icon_no_box_blue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480166" y="6535024"/>
            <a:ext cx="231880" cy="211357"/>
          </a:xfrm>
          <a:prstGeom prst="rect">
            <a:avLst/>
          </a:prstGeom>
          <a:noFill/>
          <a:effectLst/>
        </p:spPr>
      </p:pic>
      <p:sp>
        <p:nvSpPr>
          <p:cNvPr id="19" name="Slide Number Placeholder 7"/>
          <p:cNvSpPr txBox="1">
            <a:spLocks/>
          </p:cNvSpPr>
          <p:nvPr userDrawn="1"/>
        </p:nvSpPr>
        <p:spPr>
          <a:xfrm>
            <a:off x="8212821" y="6493079"/>
            <a:ext cx="360727" cy="15939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2" r:id="rId2"/>
    <p:sldLayoutId id="2147483691" r:id="rId3"/>
    <p:sldLayoutId id="2147483703" r:id="rId4"/>
    <p:sldLayoutId id="2147483705" r:id="rId5"/>
    <p:sldLayoutId id="2147483706" r:id="rId6"/>
    <p:sldLayoutId id="2147483702" r:id="rId7"/>
    <p:sldLayoutId id="2147483698" r:id="rId8"/>
    <p:sldLayoutId id="2147483707" r:id="rId9"/>
    <p:sldLayoutId id="2147483699" r:id="rId10"/>
    <p:sldLayoutId id="2147483708" r:id="rId11"/>
    <p:sldLayoutId id="214748372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lnSpc>
          <a:spcPct val="100000"/>
        </a:lnSpc>
        <a:spcBef>
          <a:spcPct val="0"/>
        </a:spcBef>
        <a:buNone/>
        <a:defRPr kumimoji="0" sz="3600" b="1" kern="1200">
          <a:solidFill>
            <a:srgbClr val="214A8F"/>
          </a:solidFill>
          <a:effectLst/>
          <a:latin typeface="Arial"/>
          <a:ea typeface="+mj-ea"/>
          <a:cs typeface="Arial"/>
        </a:defRPr>
      </a:lvl1pPr>
    </p:titleStyle>
    <p:bodyStyle>
      <a:lvl1pPr marL="400050" indent="-280988" algn="l" rtl="0" eaLnBrk="1" latinLnBrk="0" hangingPunct="1">
        <a:spcBef>
          <a:spcPts val="1200"/>
        </a:spcBef>
        <a:spcAft>
          <a:spcPts val="600"/>
        </a:spcAft>
        <a:buClr>
          <a:srgbClr val="0D5097"/>
        </a:buClr>
        <a:buSzPct val="90000"/>
        <a:buFont typeface="Wingdings" charset="2"/>
        <a:buChar char="§"/>
        <a:defRPr kumimoji="0"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628650" indent="-21590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Arial"/>
        <a:buChar char="•"/>
        <a:defRPr kumimoji="0"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027113" indent="-34290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Lucida Grande"/>
        <a:buChar char="—"/>
        <a:defRPr kumimoji="0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314450" indent="-242888" algn="l" rtl="0" eaLnBrk="1" latinLnBrk="0" hangingPunct="1">
        <a:spcBef>
          <a:spcPts val="0"/>
        </a:spcBef>
        <a:spcAft>
          <a:spcPts val="600"/>
        </a:spcAft>
        <a:buClrTx/>
        <a:buSzPct val="100000"/>
        <a:buFont typeface="Lucida Grande"/>
        <a:buChar char="–"/>
        <a:defRPr kumimoji="0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242888" algn="l" rtl="0" eaLnBrk="1" latinLnBrk="0" hangingPunct="1">
        <a:spcBef>
          <a:spcPts val="0"/>
        </a:spcBef>
        <a:spcAft>
          <a:spcPts val="600"/>
        </a:spcAft>
        <a:buClrTx/>
        <a:buFont typeface="Arial"/>
        <a:buChar char="•"/>
        <a:defRPr kumimoji="0" lang="en-US" sz="1800" kern="1200" smtClean="0">
          <a:solidFill>
            <a:schemeClr val="tx1"/>
          </a:solidFill>
          <a:latin typeface="Arial"/>
          <a:ea typeface="+mn-ea"/>
          <a:cs typeface="Arial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6863"/>
            <a:ext cx="8229600" cy="475135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79731" y="6492857"/>
            <a:ext cx="30525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24A91"/>
                </a:solidFill>
                <a:latin typeface="Arial Narrow" pitchFamily="-80" charset="0"/>
              </a:rPr>
              <a:t>Lawrence Livermore National Laboratory</a:t>
            </a:r>
          </a:p>
        </p:txBody>
      </p:sp>
      <p:pic>
        <p:nvPicPr>
          <p:cNvPr id="13" name="Picture 21" descr="lab_icon_no_box_blue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80166" y="6535024"/>
            <a:ext cx="231880" cy="211357"/>
          </a:xfrm>
          <a:prstGeom prst="rect">
            <a:avLst/>
          </a:prstGeom>
          <a:noFill/>
          <a:effectLst/>
        </p:spPr>
      </p:pic>
      <p:sp>
        <p:nvSpPr>
          <p:cNvPr id="14" name="TextBox 13"/>
          <p:cNvSpPr txBox="1"/>
          <p:nvPr userDrawn="1"/>
        </p:nvSpPr>
        <p:spPr>
          <a:xfrm>
            <a:off x="7808114" y="6591164"/>
            <a:ext cx="772006" cy="138499"/>
          </a:xfrm>
          <a:prstGeom prst="rect">
            <a:avLst/>
          </a:prstGeom>
          <a:noFill/>
        </p:spPr>
        <p:txBody>
          <a:bodyPr wrap="none" lIns="0" bIns="0" rtlCol="0" anchor="b" anchorCtr="0">
            <a:spAutoFit/>
          </a:bodyPr>
          <a:lstStyle/>
          <a:p>
            <a:pPr algn="r"/>
            <a:r>
              <a:rPr lang="en-US" sz="600" dirty="0" smtClean="0">
                <a:latin typeface="Arial"/>
                <a:cs typeface="Arial"/>
              </a:rPr>
              <a:t>LLNL-PRES-</a:t>
            </a:r>
            <a:r>
              <a:rPr lang="en-US" sz="600" dirty="0" err="1" smtClean="0">
                <a:latin typeface="Arial"/>
                <a:cs typeface="Arial"/>
              </a:rPr>
              <a:t>xxxxxx</a:t>
            </a:r>
            <a:endParaRPr lang="en-US" sz="600" dirty="0" smtClean="0">
              <a:latin typeface="Arial"/>
              <a:cs typeface="Arial"/>
            </a:endParaRPr>
          </a:p>
        </p:txBody>
      </p:sp>
      <p:sp>
        <p:nvSpPr>
          <p:cNvPr id="19" name="Slide Number Placeholder 7"/>
          <p:cNvSpPr txBox="1">
            <a:spLocks/>
          </p:cNvSpPr>
          <p:nvPr userDrawn="1"/>
        </p:nvSpPr>
        <p:spPr>
          <a:xfrm>
            <a:off x="8212821" y="6493079"/>
            <a:ext cx="360727" cy="15939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1" latinLnBrk="0" hangingPunct="1">
        <a:lnSpc>
          <a:spcPct val="100000"/>
        </a:lnSpc>
        <a:spcBef>
          <a:spcPct val="0"/>
        </a:spcBef>
        <a:buNone/>
        <a:defRPr kumimoji="0" sz="3600" b="1" kern="1200">
          <a:solidFill>
            <a:srgbClr val="214A8F"/>
          </a:solidFill>
          <a:effectLst/>
          <a:latin typeface="Arial"/>
          <a:ea typeface="+mj-ea"/>
          <a:cs typeface="Arial"/>
        </a:defRPr>
      </a:lvl1pPr>
    </p:titleStyle>
    <p:bodyStyle>
      <a:lvl1pPr marL="400050" indent="-280988" algn="l" rtl="0" eaLnBrk="1" latinLnBrk="0" hangingPunct="1">
        <a:spcBef>
          <a:spcPts val="1200"/>
        </a:spcBef>
        <a:spcAft>
          <a:spcPts val="600"/>
        </a:spcAft>
        <a:buClr>
          <a:srgbClr val="0D5097"/>
        </a:buClr>
        <a:buSzPct val="90000"/>
        <a:buFont typeface="Wingdings" charset="2"/>
        <a:buChar char="§"/>
        <a:defRPr kumimoji="0"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628650" indent="-21590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Arial"/>
        <a:buChar char="•"/>
        <a:defRPr kumimoji="0"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027113" indent="-34290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Lucida Grande"/>
        <a:buChar char="—"/>
        <a:defRPr kumimoji="0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314450" indent="-242888" algn="l" rtl="0" eaLnBrk="1" latinLnBrk="0" hangingPunct="1">
        <a:spcBef>
          <a:spcPts val="0"/>
        </a:spcBef>
        <a:spcAft>
          <a:spcPts val="600"/>
        </a:spcAft>
        <a:buClrTx/>
        <a:buSzPct val="100000"/>
        <a:buFont typeface="Lucida Grande"/>
        <a:buChar char="–"/>
        <a:defRPr kumimoji="0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242888" algn="l" rtl="0" eaLnBrk="1" latinLnBrk="0" hangingPunct="1">
        <a:spcBef>
          <a:spcPts val="0"/>
        </a:spcBef>
        <a:spcAft>
          <a:spcPts val="600"/>
        </a:spcAft>
        <a:buClrTx/>
        <a:buFont typeface="Arial"/>
        <a:buChar char="•"/>
        <a:defRPr kumimoji="0" lang="en-US" sz="1800" kern="1200" smtClean="0">
          <a:solidFill>
            <a:schemeClr val="tx1"/>
          </a:solidFill>
          <a:latin typeface="Arial"/>
          <a:ea typeface="+mn-ea"/>
          <a:cs typeface="Arial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61034"/>
            <a:ext cx="8229600" cy="1109270"/>
          </a:xfrm>
        </p:spPr>
        <p:txBody>
          <a:bodyPr/>
          <a:lstStyle/>
          <a:p>
            <a:r>
              <a:rPr lang="en-US" sz="2800" dirty="0" smtClean="0">
                <a:latin typeface="Corbel" pitchFamily="34" charset="0"/>
              </a:rPr>
              <a:t>Work In Progress: FLUX Runtime Environment</a:t>
            </a:r>
            <a:endParaRPr lang="en-US" sz="2800" dirty="0">
              <a:latin typeface="Corbe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4763"/>
            <a:r>
              <a:rPr lang="en-US" dirty="0" smtClean="0">
                <a:latin typeface="Corbel" pitchFamily="34" charset="0"/>
                <a:cs typeface="Lucida Handwriting"/>
              </a:rPr>
              <a:t>FLUX Meeting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47563" y="2606094"/>
            <a:ext cx="4184539" cy="454025"/>
          </a:xfrm>
          <a:prstGeom prst="rect">
            <a:avLst/>
          </a:prstGeom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Dong H. Ahn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795261" y="2075538"/>
            <a:ext cx="3776739" cy="3975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1600" dirty="0" smtClean="0">
                <a:latin typeface="Corbel" pitchFamily="34" charset="0"/>
                <a:cs typeface="Lucida Handwriting"/>
              </a:rPr>
              <a:t>Sep 17 2013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"/>
    </mc:Choice>
    <mc:Fallback xmlns="">
      <p:transition spd="slow" advTm="9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Scalable KVS allows ease integration with various types of LWJs beyond MPI</a:t>
            </a:r>
            <a:endParaRPr lang="en-US" sz="3000" dirty="0">
              <a:latin typeface="Corbel" pitchFamily="34" charset="0"/>
            </a:endParaRPr>
          </a:p>
        </p:txBody>
      </p:sp>
      <p:sp>
        <p:nvSpPr>
          <p:cNvPr id="47" name="Content Placeholder 1"/>
          <p:cNvSpPr>
            <a:spLocks noGrp="1"/>
          </p:cNvSpPr>
          <p:nvPr>
            <p:ph idx="1"/>
          </p:nvPr>
        </p:nvSpPr>
        <p:spPr>
          <a:xfrm>
            <a:off x="415636" y="1580718"/>
            <a:ext cx="7801772" cy="4751357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orbel" pitchFamily="34" charset="0"/>
              </a:rPr>
              <a:t>PMI 1, 2 will be a very thin layer on top of KVS</a:t>
            </a:r>
          </a:p>
          <a:p>
            <a:r>
              <a:rPr lang="en-US" sz="2200" dirty="0" smtClean="0">
                <a:latin typeface="Corbel" pitchFamily="34" charset="0"/>
              </a:rPr>
              <a:t>PMGR, PMGR Collective, COBO, </a:t>
            </a:r>
            <a:r>
              <a:rPr lang="en-US" sz="2200" dirty="0" err="1" smtClean="0">
                <a:latin typeface="Corbel" pitchFamily="34" charset="0"/>
              </a:rPr>
              <a:t>LaunchMON</a:t>
            </a:r>
            <a:r>
              <a:rPr lang="en-US" sz="2200" dirty="0" smtClean="0">
                <a:latin typeface="Corbel" pitchFamily="34" charset="0"/>
              </a:rPr>
              <a:t>, and LIBI use essentially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dirty="0" smtClean="0">
                <a:latin typeface="Corbel" pitchFamily="34" charset="0"/>
              </a:rPr>
              <a:t>same bootstrapping technique that KVS can easily enable</a:t>
            </a:r>
          </a:p>
          <a:p>
            <a:r>
              <a:rPr lang="en-US" sz="2200" dirty="0" smtClean="0">
                <a:latin typeface="Corbel" pitchFamily="34" charset="0"/>
              </a:rPr>
              <a:t>Our plug-ins for these well-known </a:t>
            </a:r>
            <a:r>
              <a:rPr lang="en-US" sz="2200" dirty="0" err="1" smtClean="0">
                <a:latin typeface="Corbel" pitchFamily="34" charset="0"/>
              </a:rPr>
              <a:t>bootstrappers</a:t>
            </a:r>
            <a:r>
              <a:rPr lang="en-US" sz="2200" dirty="0" smtClean="0">
                <a:latin typeface="Corbel" pitchFamily="34" charset="0"/>
              </a:rPr>
              <a:t> will serve as the reference implementation</a:t>
            </a:r>
          </a:p>
          <a:p>
            <a:r>
              <a:rPr lang="en-US" sz="2200" dirty="0" smtClean="0">
                <a:latin typeface="Corbel" pitchFamily="34" charset="0"/>
              </a:rPr>
              <a:t>Other types of LWJs can write their own plug-ins for ease integration into WRAP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9062" indent="0">
              <a:spcBef>
                <a:spcPts val="12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1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orbel" pitchFamily="34" charset="0"/>
              </a:rPr>
              <a:t>Phase II aims to strategic prototyping to gain insight into the detailed design</a:t>
            </a:r>
            <a:endParaRPr lang="en-US" sz="3000" dirty="0">
              <a:effectLst/>
              <a:latin typeface="Corbel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15636" y="1580718"/>
            <a:ext cx="7826156" cy="4994894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 smtClean="0">
                <a:latin typeface="Corbel" pitchFamily="34" charset="0"/>
              </a:rPr>
              <a:t>Goal </a:t>
            </a:r>
          </a:p>
          <a:p>
            <a:pPr lvl="1"/>
            <a:r>
              <a:rPr lang="en-US" sz="2100" dirty="0" smtClean="0">
                <a:latin typeface="Corbel" pitchFamily="34" charset="0"/>
              </a:rPr>
              <a:t>Gain experiences for the final design</a:t>
            </a:r>
          </a:p>
          <a:p>
            <a:pPr lvl="1"/>
            <a:r>
              <a:rPr lang="en-US" sz="2100" dirty="0" smtClean="0">
                <a:latin typeface="Corbel" pitchFamily="34" charset="0"/>
              </a:rPr>
              <a:t>Prove that FLUX’s rich run-time will significantly boost user productivity </a:t>
            </a:r>
          </a:p>
          <a:p>
            <a:r>
              <a:rPr lang="en-US" sz="2600" dirty="0" smtClean="0">
                <a:latin typeface="Corbel" pitchFamily="34" charset="0"/>
              </a:rPr>
              <a:t>Plan</a:t>
            </a:r>
          </a:p>
          <a:p>
            <a:pPr lvl="1"/>
            <a:r>
              <a:rPr lang="en-US" sz="2100" dirty="0">
                <a:latin typeface="Corbel" pitchFamily="34" charset="0"/>
              </a:rPr>
              <a:t>Bring up COBO on top of KVS</a:t>
            </a:r>
          </a:p>
          <a:p>
            <a:pPr lvl="1"/>
            <a:r>
              <a:rPr lang="en-US" sz="2100" dirty="0">
                <a:latin typeface="Corbel" pitchFamily="34" charset="0"/>
              </a:rPr>
              <a:t>Native </a:t>
            </a:r>
            <a:r>
              <a:rPr lang="en-US" sz="2100" dirty="0" err="1">
                <a:latin typeface="Corbel" pitchFamily="34" charset="0"/>
              </a:rPr>
              <a:t>LaunchMON</a:t>
            </a:r>
            <a:r>
              <a:rPr lang="en-US" sz="2100" dirty="0">
                <a:latin typeface="Corbel" pitchFamily="34" charset="0"/>
              </a:rPr>
              <a:t> API Support</a:t>
            </a:r>
          </a:p>
          <a:p>
            <a:pPr lvl="1"/>
            <a:r>
              <a:rPr lang="en-US" sz="2100" dirty="0">
                <a:latin typeface="Corbel" pitchFamily="34" charset="0"/>
              </a:rPr>
              <a:t>Bring up MRNet by porting the LIBI interface</a:t>
            </a:r>
          </a:p>
          <a:p>
            <a:pPr lvl="1"/>
            <a:r>
              <a:rPr lang="en-US" sz="2100" dirty="0">
                <a:latin typeface="Corbel" pitchFamily="34" charset="0"/>
              </a:rPr>
              <a:t>Bring up STAT on top of </a:t>
            </a:r>
            <a:r>
              <a:rPr lang="en-US" sz="2100" dirty="0" err="1">
                <a:latin typeface="Corbel" pitchFamily="34" charset="0"/>
              </a:rPr>
              <a:t>LaunchMON</a:t>
            </a:r>
            <a:r>
              <a:rPr lang="en-US" sz="2100" dirty="0">
                <a:latin typeface="Corbel" pitchFamily="34" charset="0"/>
              </a:rPr>
              <a:t> and MRNet</a:t>
            </a:r>
          </a:p>
          <a:p>
            <a:pPr lvl="1"/>
            <a:r>
              <a:rPr lang="en-US" sz="2100" dirty="0">
                <a:latin typeface="Corbel" pitchFamily="34" charset="0"/>
              </a:rPr>
              <a:t>Bring up and enhance SPINDLE </a:t>
            </a:r>
            <a:endParaRPr lang="en-US" sz="2100" dirty="0" smtClean="0">
              <a:latin typeface="Corbel" pitchFamily="34" charset="0"/>
            </a:endParaRPr>
          </a:p>
          <a:p>
            <a:pPr marL="400050" lvl="1" indent="-280988">
              <a:spcBef>
                <a:spcPts val="12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600" dirty="0" smtClean="0">
                <a:latin typeface="Corbel" pitchFamily="34" charset="0"/>
              </a:rPr>
              <a:t>Show FLUX can bring in rich sets of scalable </a:t>
            </a:r>
            <a:r>
              <a:rPr lang="en-US" sz="2600" dirty="0">
                <a:latin typeface="Corbel" pitchFamily="34" charset="0"/>
              </a:rPr>
              <a:t>productivity </a:t>
            </a:r>
            <a:r>
              <a:rPr lang="en-US" sz="2600" dirty="0" smtClean="0">
                <a:latin typeface="Corbel" pitchFamily="34" charset="0"/>
              </a:rPr>
              <a:t>tools</a:t>
            </a:r>
          </a:p>
          <a:p>
            <a:r>
              <a:rPr lang="en-US" sz="2600" dirty="0" smtClean="0">
                <a:latin typeface="Corbel" pitchFamily="34" charset="0"/>
              </a:rPr>
              <a:t>Show FLUX can start up  massive applications </a:t>
            </a:r>
          </a:p>
          <a:p>
            <a:pPr lvl="1"/>
            <a:r>
              <a:rPr lang="en-US" sz="2200" dirty="0" smtClean="0">
                <a:latin typeface="Corbel" pitchFamily="34" charset="0"/>
              </a:rPr>
              <a:t>By enabling seamless integration with a specialize software system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sz="18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9062" indent="0">
              <a:spcBef>
                <a:spcPts val="12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45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/>
    </mc:Choice>
    <mc:Fallback xmlns="">
      <p:transition spd="slow" advTm="25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KVS service via CMB solved a notorious chicken-and-egg problem for bootstrapping</a:t>
            </a:r>
            <a:endParaRPr lang="en-US" sz="3000" dirty="0">
              <a:effectLst/>
              <a:latin typeface="Corbel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15636" y="1580718"/>
            <a:ext cx="7826156" cy="4751357"/>
          </a:xfrm>
        </p:spPr>
        <p:txBody>
          <a:bodyPr/>
          <a:lstStyle/>
          <a:p>
            <a:r>
              <a:rPr lang="en-US" sz="2200" dirty="0" smtClean="0">
                <a:latin typeface="Corbel" pitchFamily="34" charset="0"/>
              </a:rPr>
              <a:t>COBO: a </a:t>
            </a:r>
            <a:r>
              <a:rPr lang="en-US" sz="2200" dirty="0" err="1" smtClean="0">
                <a:latin typeface="Corbel" pitchFamily="34" charset="0"/>
              </a:rPr>
              <a:t>bootsrapper</a:t>
            </a:r>
            <a:r>
              <a:rPr lang="en-US" sz="2200" dirty="0" smtClean="0">
                <a:latin typeface="Corbel" pitchFamily="34" charset="0"/>
              </a:rPr>
              <a:t> used in scalable tools infrastructure</a:t>
            </a:r>
          </a:p>
          <a:p>
            <a:r>
              <a:rPr lang="en-US" sz="2200" dirty="0" smtClean="0">
                <a:latin typeface="Corbel" pitchFamily="34" charset="0"/>
              </a:rPr>
              <a:t>A simple TCP-based tree-based overlay network</a:t>
            </a:r>
          </a:p>
          <a:p>
            <a:r>
              <a:rPr lang="en-US" sz="2200" dirty="0" smtClean="0">
                <a:latin typeface="Corbel" pitchFamily="34" charset="0"/>
              </a:rPr>
              <a:t>Chicken-and-egg problem: no common mechanism exists to bootstrap this </a:t>
            </a:r>
            <a:r>
              <a:rPr lang="en-US" sz="2200" dirty="0" err="1" smtClean="0">
                <a:latin typeface="Corbel" pitchFamily="34" charset="0"/>
              </a:rPr>
              <a:t>bootstrapper</a:t>
            </a:r>
            <a:r>
              <a:rPr lang="en-US" sz="2200" dirty="0" smtClean="0">
                <a:latin typeface="Corbel" pitchFamily="34" charset="0"/>
              </a:rPr>
              <a:t>!</a:t>
            </a:r>
          </a:p>
          <a:p>
            <a:pPr lvl="1"/>
            <a:r>
              <a:rPr lang="en-US" sz="1800" dirty="0">
                <a:latin typeface="Corbel" pitchFamily="34" charset="0"/>
              </a:rPr>
              <a:t>Initial version used all-send-to-one </a:t>
            </a:r>
            <a:r>
              <a:rPr lang="en-US" sz="1800" dirty="0" smtClean="0">
                <a:latin typeface="Corbel" pitchFamily="34" charset="0"/>
              </a:rPr>
              <a:t>algorithm—not </a:t>
            </a:r>
            <a:r>
              <a:rPr lang="en-US" sz="1800" dirty="0">
                <a:latin typeface="Corbel" pitchFamily="34" charset="0"/>
              </a:rPr>
              <a:t>scalable </a:t>
            </a:r>
          </a:p>
          <a:p>
            <a:pPr lvl="1"/>
            <a:r>
              <a:rPr lang="en-US" sz="1800" dirty="0">
                <a:latin typeface="Corbel" pitchFamily="34" charset="0"/>
              </a:rPr>
              <a:t>Current version uses ad hoc port-range </a:t>
            </a:r>
            <a:r>
              <a:rPr lang="en-US" sz="1800" dirty="0" smtClean="0">
                <a:latin typeface="Corbel" pitchFamily="34" charset="0"/>
              </a:rPr>
              <a:t>scheme</a:t>
            </a:r>
            <a:r>
              <a:rPr lang="en-US" sz="1800" dirty="0">
                <a:latin typeface="Corbel" pitchFamily="34" charset="0"/>
              </a:rPr>
              <a:t>—</a:t>
            </a:r>
            <a:r>
              <a:rPr lang="en-US" sz="1800" dirty="0" smtClean="0">
                <a:latin typeface="Corbel" pitchFamily="34" charset="0"/>
              </a:rPr>
              <a:t>scalable </a:t>
            </a:r>
            <a:r>
              <a:rPr lang="en-US" sz="1800" dirty="0">
                <a:latin typeface="Corbel" pitchFamily="34" charset="0"/>
              </a:rPr>
              <a:t>but not </a:t>
            </a:r>
            <a:r>
              <a:rPr lang="en-US" sz="1800" dirty="0" smtClean="0">
                <a:latin typeface="Corbel" pitchFamily="34" charset="0"/>
              </a:rPr>
              <a:t>ideal</a:t>
            </a:r>
            <a:endParaRPr lang="en-US" sz="2200" dirty="0" smtClean="0">
              <a:latin typeface="Corbel" pitchFamily="34" charset="0"/>
            </a:endParaRPr>
          </a:p>
          <a:p>
            <a:r>
              <a:rPr lang="en-US" sz="2200" dirty="0" smtClean="0">
                <a:latin typeface="Corbel" pitchFamily="34" charset="0"/>
              </a:rPr>
              <a:t>Use CMB’s KVS service to address this problem</a:t>
            </a:r>
          </a:p>
          <a:p>
            <a:pPr marL="4127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9062" indent="0">
              <a:spcBef>
                <a:spcPts val="12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087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/>
    </mc:Choice>
    <mc:Fallback xmlns="">
      <p:transition spd="slow" advTm="25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CMB/KVS-based COBO Connection algorithm and implementation</a:t>
            </a:r>
            <a:endParaRPr lang="en-US" sz="3000" dirty="0">
              <a:effectLst/>
              <a:latin typeface="Corbel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15636" y="1580718"/>
            <a:ext cx="7826156" cy="4751357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Corbel" pitchFamily="34" charset="0"/>
              </a:rPr>
              <a:t>Extended its tree </a:t>
            </a:r>
            <a:r>
              <a:rPr lang="en-US" sz="2200" dirty="0">
                <a:latin typeface="Corbel" pitchFamily="34" charset="0"/>
              </a:rPr>
              <a:t>open call </a:t>
            </a:r>
            <a:r>
              <a:rPr lang="en-US" sz="2200" dirty="0" smtClean="0">
                <a:latin typeface="Corbel" pitchFamily="34" charset="0"/>
              </a:rPr>
              <a:t>in </a:t>
            </a:r>
            <a:r>
              <a:rPr lang="en-US" sz="2200" dirty="0" err="1" smtClean="0">
                <a:latin typeface="Corbel" pitchFamily="34" charset="0"/>
              </a:rPr>
              <a:t>pmgr_collective_client_tree.c</a:t>
            </a:r>
            <a:endParaRPr lang="en-US" sz="2200" dirty="0" smtClean="0">
              <a:latin typeface="Corbel" pitchFamily="34" charset="0"/>
            </a:endParaRPr>
          </a:p>
          <a:p>
            <a:pPr lvl="1"/>
            <a:r>
              <a:rPr lang="en-US" sz="1800" dirty="0" smtClean="0">
                <a:latin typeface="Corbel" pitchFamily="34" charset="0"/>
              </a:rPr>
              <a:t>#</a:t>
            </a:r>
            <a:r>
              <a:rPr lang="en-US" sz="1800" dirty="0">
                <a:latin typeface="Corbel" pitchFamily="34" charset="0"/>
              </a:rPr>
              <a:t>include "</a:t>
            </a:r>
            <a:r>
              <a:rPr lang="en-US" sz="1800" dirty="0" err="1" smtClean="0">
                <a:latin typeface="Corbel" pitchFamily="34" charset="0"/>
              </a:rPr>
              <a:t>cmb.h</a:t>
            </a:r>
            <a:r>
              <a:rPr lang="en-US" sz="1800" dirty="0" smtClean="0">
                <a:latin typeface="Corbel" pitchFamily="34" charset="0"/>
              </a:rPr>
              <a:t>”</a:t>
            </a:r>
          </a:p>
          <a:p>
            <a:pPr lvl="1"/>
            <a:r>
              <a:rPr lang="en-US" sz="1800" dirty="0" err="1">
                <a:latin typeface="Corbel" pitchFamily="34" charset="0"/>
              </a:rPr>
              <a:t>i</a:t>
            </a:r>
            <a:r>
              <a:rPr lang="en-US" sz="1800" dirty="0" err="1" smtClean="0">
                <a:latin typeface="Corbel" pitchFamily="34" charset="0"/>
              </a:rPr>
              <a:t>nt</a:t>
            </a:r>
            <a:r>
              <a:rPr lang="en-US" sz="1800" dirty="0" smtClean="0">
                <a:latin typeface="Corbel" pitchFamily="34" charset="0"/>
              </a:rPr>
              <a:t> </a:t>
            </a:r>
            <a:r>
              <a:rPr lang="en-US" sz="1800" dirty="0" err="1" smtClean="0">
                <a:latin typeface="Corbel" pitchFamily="34" charset="0"/>
              </a:rPr>
              <a:t>pmgr_tree_open_cmb</a:t>
            </a:r>
            <a:r>
              <a:rPr lang="en-US" sz="1800" dirty="0" smtClean="0">
                <a:latin typeface="Corbel" pitchFamily="34" charset="0"/>
              </a:rPr>
              <a:t> </a:t>
            </a:r>
            <a:r>
              <a:rPr lang="en-US" sz="1800" dirty="0">
                <a:latin typeface="Corbel" pitchFamily="34" charset="0"/>
              </a:rPr>
              <a:t>(</a:t>
            </a:r>
            <a:r>
              <a:rPr lang="en-US" sz="1800" dirty="0" err="1">
                <a:latin typeface="Corbel" pitchFamily="34" charset="0"/>
              </a:rPr>
              <a:t>pmgr_tree_t</a:t>
            </a:r>
            <a:r>
              <a:rPr lang="en-US" sz="1800" dirty="0">
                <a:latin typeface="Corbel" pitchFamily="34" charset="0"/>
              </a:rPr>
              <a:t> *t</a:t>
            </a:r>
            <a:r>
              <a:rPr lang="en-US" sz="1800" dirty="0" smtClean="0">
                <a:latin typeface="Corbel" pitchFamily="34" charset="0"/>
              </a:rPr>
              <a:t>, …</a:t>
            </a:r>
            <a:endParaRPr lang="en-US" sz="2200" dirty="0" smtClean="0">
              <a:latin typeface="Corbel" pitchFamily="34" charset="0"/>
            </a:endParaRPr>
          </a:p>
          <a:p>
            <a:r>
              <a:rPr lang="en-US" sz="2200" dirty="0" smtClean="0">
                <a:latin typeface="Corbel" pitchFamily="34" charset="0"/>
              </a:rPr>
              <a:t>Each spawned process creates </a:t>
            </a:r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dirty="0" smtClean="0">
                <a:latin typeface="Corbel" pitchFamily="34" charset="0"/>
              </a:rPr>
              <a:t>key-value tuple (key=its rank, value= </a:t>
            </a:r>
            <a:r>
              <a:rPr lang="en-US" sz="2200" dirty="0" err="1" smtClean="0">
                <a:latin typeface="Corbel" pitchFamily="34" charset="0"/>
              </a:rPr>
              <a:t>ip:port</a:t>
            </a:r>
            <a:r>
              <a:rPr lang="en-US" sz="2200" dirty="0" smtClean="0">
                <a:latin typeface="Corbel" pitchFamily="34" charset="0"/>
              </a:rPr>
              <a:t>) and push it to KVS</a:t>
            </a:r>
          </a:p>
          <a:p>
            <a:pPr lvl="1"/>
            <a:r>
              <a:rPr lang="en-US" sz="1800" dirty="0">
                <a:latin typeface="Corbel" pitchFamily="34" charset="0"/>
              </a:rPr>
              <a:t> </a:t>
            </a:r>
            <a:r>
              <a:rPr lang="en-US" sz="1800" dirty="0" err="1">
                <a:latin typeface="Corbel" pitchFamily="34" charset="0"/>
              </a:rPr>
              <a:t>cmb_kvs_put</a:t>
            </a:r>
            <a:r>
              <a:rPr lang="en-US" sz="1800" dirty="0">
                <a:latin typeface="Corbel" pitchFamily="34" charset="0"/>
              </a:rPr>
              <a:t> (</a:t>
            </a:r>
            <a:r>
              <a:rPr lang="en-US" sz="1800" dirty="0" err="1">
                <a:latin typeface="Corbel" pitchFamily="34" charset="0"/>
              </a:rPr>
              <a:t>cmb_cxt</a:t>
            </a:r>
            <a:r>
              <a:rPr lang="en-US" sz="1800" dirty="0">
                <a:latin typeface="Corbel" pitchFamily="34" charset="0"/>
              </a:rPr>
              <a:t>, </a:t>
            </a:r>
            <a:r>
              <a:rPr lang="en-US" sz="1800" dirty="0" err="1">
                <a:latin typeface="Corbel" pitchFamily="34" charset="0"/>
              </a:rPr>
              <a:t>keystr</a:t>
            </a:r>
            <a:r>
              <a:rPr lang="en-US" sz="1800" dirty="0">
                <a:latin typeface="Corbel" pitchFamily="34" charset="0"/>
              </a:rPr>
              <a:t>, </a:t>
            </a:r>
            <a:r>
              <a:rPr lang="en-US" sz="1800" dirty="0" err="1">
                <a:latin typeface="Corbel" pitchFamily="34" charset="0"/>
              </a:rPr>
              <a:t>valstr</a:t>
            </a:r>
            <a:r>
              <a:rPr lang="en-US" sz="1800" dirty="0">
                <a:latin typeface="Corbel" pitchFamily="34" charset="0"/>
              </a:rPr>
              <a:t>) /* </a:t>
            </a:r>
            <a:r>
              <a:rPr lang="en-US" sz="1800" dirty="0" err="1">
                <a:latin typeface="Corbel" pitchFamily="34" charset="0"/>
              </a:rPr>
              <a:t>keystr</a:t>
            </a:r>
            <a:r>
              <a:rPr lang="en-US" sz="1800" dirty="0">
                <a:latin typeface="Corbel" pitchFamily="34" charset="0"/>
              </a:rPr>
              <a:t>=rank, </a:t>
            </a:r>
            <a:r>
              <a:rPr lang="en-US" sz="1800" dirty="0" err="1">
                <a:latin typeface="Corbel" pitchFamily="34" charset="0"/>
              </a:rPr>
              <a:t>valstr</a:t>
            </a:r>
            <a:r>
              <a:rPr lang="en-US" sz="1800" dirty="0">
                <a:latin typeface="Corbel" pitchFamily="34" charset="0"/>
              </a:rPr>
              <a:t>=</a:t>
            </a:r>
            <a:r>
              <a:rPr lang="en-US" sz="1800" dirty="0" err="1">
                <a:latin typeface="Corbel" pitchFamily="34" charset="0"/>
              </a:rPr>
              <a:t>ip:port</a:t>
            </a:r>
            <a:r>
              <a:rPr lang="en-US" sz="1800" dirty="0">
                <a:latin typeface="Corbel" pitchFamily="34" charset="0"/>
              </a:rPr>
              <a:t> */</a:t>
            </a:r>
          </a:p>
          <a:p>
            <a:pPr lvl="1"/>
            <a:r>
              <a:rPr lang="en-US" sz="1800" dirty="0">
                <a:latin typeface="Corbel" pitchFamily="34" charset="0"/>
              </a:rPr>
              <a:t> </a:t>
            </a:r>
            <a:r>
              <a:rPr lang="en-US" sz="1800" dirty="0" err="1">
                <a:latin typeface="Corbel" pitchFamily="34" charset="0"/>
              </a:rPr>
              <a:t>cmb_kvs_commit</a:t>
            </a:r>
            <a:r>
              <a:rPr lang="en-US" sz="1800" dirty="0">
                <a:latin typeface="Corbel" pitchFamily="34" charset="0"/>
              </a:rPr>
              <a:t> (</a:t>
            </a:r>
            <a:r>
              <a:rPr lang="en-US" sz="1800" dirty="0" err="1">
                <a:latin typeface="Corbel" pitchFamily="34" charset="0"/>
              </a:rPr>
              <a:t>cmb_cxt</a:t>
            </a:r>
            <a:r>
              <a:rPr lang="en-US" sz="1800" dirty="0">
                <a:latin typeface="Corbel" pitchFamily="34" charset="0"/>
              </a:rPr>
              <a:t>, &amp;</a:t>
            </a:r>
            <a:r>
              <a:rPr lang="en-US" sz="1800" dirty="0" err="1">
                <a:latin typeface="Corbel" pitchFamily="34" charset="0"/>
              </a:rPr>
              <a:t>error_cnt</a:t>
            </a:r>
            <a:r>
              <a:rPr lang="en-US" sz="1800" dirty="0">
                <a:latin typeface="Corbel" pitchFamily="34" charset="0"/>
              </a:rPr>
              <a:t>, &amp;</a:t>
            </a:r>
            <a:r>
              <a:rPr lang="en-US" sz="1800" dirty="0" err="1">
                <a:latin typeface="Corbel" pitchFamily="34" charset="0"/>
              </a:rPr>
              <a:t>put_cnt</a:t>
            </a:r>
            <a:r>
              <a:rPr lang="en-US" sz="1800" dirty="0">
                <a:latin typeface="Corbel" pitchFamily="34" charset="0"/>
              </a:rPr>
              <a:t>) </a:t>
            </a:r>
          </a:p>
          <a:p>
            <a:pPr lvl="1"/>
            <a:r>
              <a:rPr lang="en-US" sz="1800" dirty="0">
                <a:latin typeface="Corbel" pitchFamily="34" charset="0"/>
              </a:rPr>
              <a:t> </a:t>
            </a:r>
            <a:r>
              <a:rPr lang="en-US" sz="1800" dirty="0" err="1">
                <a:latin typeface="Corbel" pitchFamily="34" charset="0"/>
              </a:rPr>
              <a:t>cmb_barrier</a:t>
            </a:r>
            <a:r>
              <a:rPr lang="en-US" sz="1800" dirty="0">
                <a:latin typeface="Corbel" pitchFamily="34" charset="0"/>
              </a:rPr>
              <a:t> (</a:t>
            </a:r>
            <a:r>
              <a:rPr lang="en-US" sz="1800" dirty="0" err="1">
                <a:latin typeface="Corbel" pitchFamily="34" charset="0"/>
              </a:rPr>
              <a:t>cmb_cxt</a:t>
            </a:r>
            <a:r>
              <a:rPr lang="en-US" sz="1800" dirty="0">
                <a:latin typeface="Corbel" pitchFamily="34" charset="0"/>
              </a:rPr>
              <a:t>, "</a:t>
            </a:r>
            <a:r>
              <a:rPr lang="en-US" sz="1800" dirty="0" err="1">
                <a:latin typeface="Corbel" pitchFamily="34" charset="0"/>
              </a:rPr>
              <a:t>topen-cmb</a:t>
            </a:r>
            <a:r>
              <a:rPr lang="en-US" sz="1800" dirty="0">
                <a:latin typeface="Corbel" pitchFamily="34" charset="0"/>
              </a:rPr>
              <a:t>", ranks) /* named barrier </a:t>
            </a:r>
            <a:r>
              <a:rPr lang="en-US" sz="1800" dirty="0" smtClean="0">
                <a:latin typeface="Corbel" pitchFamily="34" charset="0"/>
              </a:rPr>
              <a:t>*/</a:t>
            </a:r>
            <a:endParaRPr lang="en-US" sz="2200" dirty="0" smtClean="0">
              <a:latin typeface="Corbel" pitchFamily="34" charset="0"/>
            </a:endParaRPr>
          </a:p>
          <a:p>
            <a:r>
              <a:rPr lang="en-US" sz="2200" dirty="0" smtClean="0">
                <a:latin typeface="Corbel" pitchFamily="34" charset="0"/>
              </a:rPr>
              <a:t>Each </a:t>
            </a:r>
            <a:r>
              <a:rPr lang="en-US" sz="2200" dirty="0">
                <a:latin typeface="Corbel" pitchFamily="34" charset="0"/>
              </a:rPr>
              <a:t>process computes its position in the binary tree based on it rank and </a:t>
            </a:r>
            <a:r>
              <a:rPr lang="en-US" sz="2200" dirty="0" smtClean="0">
                <a:latin typeface="Corbel" pitchFamily="34" charset="0"/>
              </a:rPr>
              <a:t>size and fetch </a:t>
            </a:r>
            <a:r>
              <a:rPr lang="en-US" sz="2200" dirty="0" err="1" smtClean="0">
                <a:latin typeface="Corbel" pitchFamily="34" charset="0"/>
              </a:rPr>
              <a:t>ip</a:t>
            </a:r>
            <a:r>
              <a:rPr lang="en-US" sz="2200" dirty="0" smtClean="0">
                <a:latin typeface="Corbel" pitchFamily="34" charset="0"/>
              </a:rPr>
              <a:t>/port of its parent and children:</a:t>
            </a:r>
          </a:p>
          <a:p>
            <a:pPr lvl="1"/>
            <a:r>
              <a:rPr lang="en-US" sz="1800" dirty="0" err="1" smtClean="0">
                <a:latin typeface="Corbel" pitchFamily="34" charset="0"/>
              </a:rPr>
              <a:t>res_val</a:t>
            </a:r>
            <a:r>
              <a:rPr lang="en-US" sz="1800" dirty="0" smtClean="0">
                <a:latin typeface="Corbel" pitchFamily="34" charset="0"/>
              </a:rPr>
              <a:t> </a:t>
            </a:r>
            <a:r>
              <a:rPr lang="en-US" sz="1800" dirty="0">
                <a:latin typeface="Corbel" pitchFamily="34" charset="0"/>
              </a:rPr>
              <a:t>= </a:t>
            </a:r>
            <a:r>
              <a:rPr lang="en-US" sz="1800" dirty="0" err="1">
                <a:latin typeface="Corbel" pitchFamily="34" charset="0"/>
              </a:rPr>
              <a:t>cmb_kvs_get</a:t>
            </a:r>
            <a:r>
              <a:rPr lang="en-US" sz="1800" dirty="0">
                <a:latin typeface="Corbel" pitchFamily="34" charset="0"/>
              </a:rPr>
              <a:t> (</a:t>
            </a:r>
            <a:r>
              <a:rPr lang="en-US" sz="1800" dirty="0" err="1">
                <a:latin typeface="Corbel" pitchFamily="34" charset="0"/>
              </a:rPr>
              <a:t>cmb_cxt</a:t>
            </a:r>
            <a:r>
              <a:rPr lang="en-US" sz="1800" dirty="0">
                <a:latin typeface="Corbel" pitchFamily="34" charset="0"/>
              </a:rPr>
              <a:t>, (</a:t>
            </a:r>
            <a:r>
              <a:rPr lang="en-US" sz="1800" dirty="0" err="1">
                <a:latin typeface="Corbel" pitchFamily="34" charset="0"/>
              </a:rPr>
              <a:t>const</a:t>
            </a:r>
            <a:r>
              <a:rPr lang="en-US" sz="1800" dirty="0">
                <a:latin typeface="Corbel" pitchFamily="34" charset="0"/>
              </a:rPr>
              <a:t> char *) </a:t>
            </a:r>
            <a:r>
              <a:rPr lang="en-US" sz="1800" dirty="0" err="1">
                <a:latin typeface="Corbel" pitchFamily="34" charset="0"/>
              </a:rPr>
              <a:t>keystr</a:t>
            </a:r>
            <a:r>
              <a:rPr lang="en-US" sz="1800" dirty="0" smtClean="0">
                <a:latin typeface="Corbel" pitchFamily="34" charset="0"/>
              </a:rPr>
              <a:t>)</a:t>
            </a:r>
          </a:p>
          <a:p>
            <a:r>
              <a:rPr lang="en-US" sz="2200" dirty="0" smtClean="0">
                <a:latin typeface="Corbel" pitchFamily="34" charset="0"/>
              </a:rPr>
              <a:t>Then, a simple two-step connection algorithm 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sz="18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9062" indent="0">
              <a:spcBef>
                <a:spcPts val="1200"/>
              </a:spcBef>
              <a:buNone/>
            </a:pPr>
            <a:endParaRPr lang="en-US" dirty="0" smtClean="0"/>
          </a:p>
        </p:txBody>
      </p:sp>
      <p:sp>
        <p:nvSpPr>
          <p:cNvPr id="3" name="Oval 2"/>
          <p:cNvSpPr/>
          <p:nvPr/>
        </p:nvSpPr>
        <p:spPr bwMode="auto">
          <a:xfrm>
            <a:off x="8404412" y="4491318"/>
            <a:ext cx="134470" cy="12102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269942" y="4894728"/>
            <a:ext cx="134470" cy="12102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126508" y="5275727"/>
            <a:ext cx="134470" cy="12102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951697" y="5679137"/>
            <a:ext cx="134470" cy="12102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754475" y="6033242"/>
            <a:ext cx="134470" cy="12102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453719" y="5293657"/>
            <a:ext cx="134470" cy="12102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162368" y="6024278"/>
            <a:ext cx="134470" cy="12102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801063" y="4894728"/>
            <a:ext cx="719891" cy="1264016"/>
            <a:chOff x="7801063" y="4894728"/>
            <a:chExt cx="719891" cy="1264016"/>
          </a:xfrm>
        </p:grpSpPr>
        <p:cxnSp>
          <p:nvCxnSpPr>
            <p:cNvPr id="17" name="Straight Arrow Connector 16"/>
            <p:cNvCxnSpPr>
              <a:stCxn id="6" idx="0"/>
            </p:cNvCxnSpPr>
            <p:nvPr/>
          </p:nvCxnSpPr>
          <p:spPr>
            <a:xfrm flipH="1">
              <a:off x="8159648" y="4894728"/>
              <a:ext cx="177529" cy="470852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7801063" y="5773266"/>
              <a:ext cx="204422" cy="385478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1" idx="3"/>
            </p:cNvCxnSpPr>
            <p:nvPr/>
          </p:nvCxnSpPr>
          <p:spPr>
            <a:xfrm>
              <a:off x="8066474" y="5782437"/>
              <a:ext cx="115587" cy="345141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405367" y="5020439"/>
              <a:ext cx="115587" cy="345141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080803" y="4612341"/>
            <a:ext cx="390844" cy="1102449"/>
            <a:chOff x="8080803" y="4612341"/>
            <a:chExt cx="390844" cy="1102449"/>
          </a:xfrm>
        </p:grpSpPr>
        <p:cxnSp>
          <p:nvCxnSpPr>
            <p:cNvPr id="30" name="Straight Arrow Connector 29"/>
            <p:cNvCxnSpPr>
              <a:stCxn id="6" idx="7"/>
              <a:endCxn id="3" idx="4"/>
            </p:cNvCxnSpPr>
            <p:nvPr/>
          </p:nvCxnSpPr>
          <p:spPr>
            <a:xfrm flipV="1">
              <a:off x="8384719" y="4612341"/>
              <a:ext cx="86928" cy="30011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80803" y="5414680"/>
              <a:ext cx="86928" cy="30011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64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/>
    </mc:Choice>
    <mc:Fallback xmlns="">
      <p:transition spd="slow" advTm="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Initial performance under a single KVS server (no KVS optimization)</a:t>
            </a:r>
            <a:endParaRPr lang="en-US" sz="3000" dirty="0">
              <a:effectLst/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27" y="1578674"/>
            <a:ext cx="6148325" cy="36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1187" y="5585198"/>
            <a:ext cx="81596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rbel" pitchFamily="34" charset="0"/>
              </a:rPr>
              <a:t>Code at the </a:t>
            </a:r>
            <a:r>
              <a:rPr lang="en-US" sz="2200" dirty="0" err="1">
                <a:latin typeface="Corbel" pitchFamily="34" charset="0"/>
              </a:rPr>
              <a:t>cobo</a:t>
            </a:r>
            <a:r>
              <a:rPr lang="en-US" sz="2200" dirty="0">
                <a:latin typeface="Corbel" pitchFamily="34" charset="0"/>
              </a:rPr>
              <a:t>-tester directory in </a:t>
            </a:r>
            <a:r>
              <a:rPr lang="en-US" sz="2200" dirty="0" err="1">
                <a:latin typeface="Corbel" pitchFamily="34" charset="0"/>
              </a:rPr>
              <a:t>git@github.com:chaos</a:t>
            </a:r>
            <a:r>
              <a:rPr lang="en-US" sz="2200" dirty="0">
                <a:latin typeface="Corbel" pitchFamily="34" charset="0"/>
              </a:rPr>
              <a:t>/</a:t>
            </a:r>
            <a:r>
              <a:rPr lang="en-US" sz="2200" dirty="0" err="1">
                <a:latin typeface="Corbel" pitchFamily="34" charset="0"/>
              </a:rPr>
              <a:t>ngrm.git</a:t>
            </a:r>
            <a:endParaRPr lang="en-US" sz="22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/>
    </mc:Choice>
    <mc:Fallback xmlns="">
      <p:transition spd="slow" advTm="25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Native </a:t>
            </a:r>
            <a:r>
              <a:rPr lang="en-US" sz="3000" dirty="0" err="1" smtClean="0">
                <a:latin typeface="Corbel" pitchFamily="34" charset="0"/>
              </a:rPr>
              <a:t>LaunchMON</a:t>
            </a:r>
            <a:r>
              <a:rPr lang="en-US" sz="3000" dirty="0" smtClean="0">
                <a:latin typeface="Corbel" pitchFamily="34" charset="0"/>
              </a:rPr>
              <a:t> API support under FLUX</a:t>
            </a:r>
            <a:endParaRPr lang="en-US" sz="3000" dirty="0">
              <a:effectLst/>
              <a:latin typeface="Corbel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15636" y="1580718"/>
            <a:ext cx="7826156" cy="4751357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latin typeface="Corbel" pitchFamily="34" charset="0"/>
              </a:rPr>
              <a:t>LaunchMON</a:t>
            </a:r>
            <a:r>
              <a:rPr lang="en-US" sz="2200" dirty="0" smtClean="0">
                <a:latin typeface="Corbel" pitchFamily="34" charset="0"/>
              </a:rPr>
              <a:t>: tool daemon launching infrastructure</a:t>
            </a:r>
          </a:p>
          <a:p>
            <a:r>
              <a:rPr lang="en-US" sz="2200" dirty="0" smtClean="0">
                <a:latin typeface="Corbel" pitchFamily="34" charset="0"/>
              </a:rPr>
              <a:t>Used by many scalable tools </a:t>
            </a:r>
          </a:p>
          <a:p>
            <a:r>
              <a:rPr lang="en-US" sz="2200" dirty="0" smtClean="0">
                <a:latin typeface="Corbel" pitchFamily="34" charset="0"/>
              </a:rPr>
              <a:t>For high portability, it uses the MPIR process acquisition interface (a de factor standard RM interface for debuggers)</a:t>
            </a:r>
          </a:p>
          <a:p>
            <a:r>
              <a:rPr lang="en-US" sz="2200" dirty="0" smtClean="0">
                <a:latin typeface="Corbel" pitchFamily="34" charset="0"/>
              </a:rPr>
              <a:t>Requires tracing a MPI starter process and this makes it difficult to compose multiple tools </a:t>
            </a:r>
          </a:p>
          <a:p>
            <a:r>
              <a:rPr lang="en-US" sz="2200" dirty="0" smtClean="0">
                <a:latin typeface="Corbel" pitchFamily="34" charset="0"/>
              </a:rPr>
              <a:t>Many problems can be addressed when </a:t>
            </a:r>
            <a:r>
              <a:rPr lang="en-US" sz="2200" dirty="0" err="1" smtClean="0">
                <a:latin typeface="Corbel" pitchFamily="34" charset="0"/>
              </a:rPr>
              <a:t>LaunchMON</a:t>
            </a:r>
            <a:r>
              <a:rPr lang="en-US" sz="2200" dirty="0" smtClean="0">
                <a:latin typeface="Corbel" pitchFamily="34" charset="0"/>
              </a:rPr>
              <a:t> is more deeply into the resource manager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sz="18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9062" indent="0">
              <a:spcBef>
                <a:spcPts val="12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2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/>
    </mc:Choice>
    <mc:Fallback xmlns="">
      <p:transition spd="slow" advTm="25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Adding a new </a:t>
            </a:r>
            <a:r>
              <a:rPr lang="en-US" sz="3000" dirty="0" err="1" smtClean="0">
                <a:latin typeface="Corbel" pitchFamily="34" charset="0"/>
              </a:rPr>
              <a:t>LaunchMON</a:t>
            </a:r>
            <a:r>
              <a:rPr lang="en-US" sz="3000" dirty="0" smtClean="0">
                <a:latin typeface="Corbel" pitchFamily="34" charset="0"/>
              </a:rPr>
              <a:t> engine that interacts with RM through its API</a:t>
            </a:r>
            <a:endParaRPr lang="en-US" sz="3000" dirty="0">
              <a:effectLst/>
              <a:latin typeface="Corbel" pitchFamily="34" charset="0"/>
            </a:endParaRPr>
          </a:p>
        </p:txBody>
      </p: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990600" y="1402080"/>
            <a:ext cx="7162800" cy="3786188"/>
            <a:chOff x="624" y="1008"/>
            <a:chExt cx="4512" cy="2385"/>
          </a:xfrm>
        </p:grpSpPr>
        <p:sp>
          <p:nvSpPr>
            <p:cNvPr id="7" name="Oval 121"/>
            <p:cNvSpPr>
              <a:spLocks noChangeArrowheads="1"/>
            </p:cNvSpPr>
            <p:nvPr/>
          </p:nvSpPr>
          <p:spPr bwMode="auto">
            <a:xfrm>
              <a:off x="1669" y="1600"/>
              <a:ext cx="3384" cy="270"/>
            </a:xfrm>
            <a:prstGeom prst="ellipse">
              <a:avLst/>
            </a:prstGeom>
            <a:solidFill>
              <a:srgbClr val="D2EE5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800" b="1" dirty="0">
                <a:ea typeface="굴림" pitchFamily="50" charset="-127"/>
              </a:endParaRPr>
            </a:p>
            <a:p>
              <a:pPr algn="ctr"/>
              <a:r>
                <a:rPr lang="en-US" altLang="ko-KR" sz="1400" b="1" dirty="0" smtClean="0">
                  <a:ea typeface="굴림" pitchFamily="50" charset="-127"/>
                </a:rPr>
                <a:t>COBO</a:t>
              </a:r>
              <a:endParaRPr lang="en-US" altLang="ko-KR" sz="1400" b="1" dirty="0">
                <a:ea typeface="굴림" pitchFamily="50" charset="-127"/>
              </a:endParaRPr>
            </a:p>
          </p:txBody>
        </p:sp>
        <p:sp>
          <p:nvSpPr>
            <p:cNvPr id="8" name="AutoShape 122"/>
            <p:cNvSpPr>
              <a:spLocks noChangeArrowheads="1"/>
            </p:cNvSpPr>
            <p:nvPr/>
          </p:nvSpPr>
          <p:spPr bwMode="auto">
            <a:xfrm>
              <a:off x="624" y="1014"/>
              <a:ext cx="4512" cy="88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23"/>
            <p:cNvSpPr txBox="1">
              <a:spLocks noChangeArrowheads="1"/>
            </p:cNvSpPr>
            <p:nvPr/>
          </p:nvSpPr>
          <p:spPr bwMode="auto">
            <a:xfrm rot="-5400000">
              <a:off x="413" y="1282"/>
              <a:ext cx="7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ko-KR" sz="1400" b="1">
                  <a:ea typeface="굴림" pitchFamily="50" charset="-127"/>
                </a:rPr>
                <a:t>Application</a:t>
              </a:r>
            </a:p>
            <a:p>
              <a:pPr algn="ctr"/>
              <a:r>
                <a:rPr lang="en-US" altLang="ko-KR" sz="1400" b="1">
                  <a:ea typeface="굴림" pitchFamily="50" charset="-127"/>
                </a:rPr>
                <a:t>Partition</a:t>
              </a:r>
            </a:p>
          </p:txBody>
        </p:sp>
        <p:sp>
          <p:nvSpPr>
            <p:cNvPr id="10" name="Rectangle 124"/>
            <p:cNvSpPr>
              <a:spLocks noChangeArrowheads="1"/>
            </p:cNvSpPr>
            <p:nvPr/>
          </p:nvSpPr>
          <p:spPr bwMode="auto">
            <a:xfrm>
              <a:off x="1435" y="1158"/>
              <a:ext cx="1036" cy="62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693" tIns="28346" rIns="56693" bIns="28346" anchor="ctr"/>
            <a:lstStyle/>
            <a:p>
              <a:endParaRPr lang="en-US"/>
            </a:p>
          </p:txBody>
        </p:sp>
        <p:sp>
          <p:nvSpPr>
            <p:cNvPr id="11" name="Rectangle 125"/>
            <p:cNvSpPr>
              <a:spLocks noChangeArrowheads="1"/>
            </p:cNvSpPr>
            <p:nvPr/>
          </p:nvSpPr>
          <p:spPr bwMode="auto">
            <a:xfrm>
              <a:off x="2510" y="1159"/>
              <a:ext cx="720" cy="528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693" tIns="28346" rIns="56693" bIns="28346" anchor="ctr"/>
            <a:lstStyle/>
            <a:p>
              <a:endParaRPr lang="en-US"/>
            </a:p>
          </p:txBody>
        </p:sp>
        <p:sp>
          <p:nvSpPr>
            <p:cNvPr id="12" name="Rectangle 126"/>
            <p:cNvSpPr>
              <a:spLocks noChangeArrowheads="1"/>
            </p:cNvSpPr>
            <p:nvPr/>
          </p:nvSpPr>
          <p:spPr bwMode="auto">
            <a:xfrm>
              <a:off x="3308" y="1288"/>
              <a:ext cx="16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/>
            <a:p>
              <a:r>
                <a:rPr lang="en-US" altLang="ko-KR" sz="1100" b="1">
                  <a:solidFill>
                    <a:srgbClr val="000000"/>
                  </a:solidFill>
                  <a:ea typeface="굴림" pitchFamily="50" charset="-127"/>
                  <a:cs typeface="Arial" charset="0"/>
                </a:rPr>
                <a:t>…</a:t>
              </a:r>
              <a:endParaRPr lang="en-US" altLang="ko-KR">
                <a:ea typeface="굴림" pitchFamily="50" charset="-127"/>
                <a:cs typeface="Arial" charset="0"/>
              </a:endParaRPr>
            </a:p>
          </p:txBody>
        </p:sp>
        <p:sp>
          <p:nvSpPr>
            <p:cNvPr id="13" name="Rectangle 127"/>
            <p:cNvSpPr>
              <a:spLocks noChangeArrowheads="1"/>
            </p:cNvSpPr>
            <p:nvPr/>
          </p:nvSpPr>
          <p:spPr bwMode="auto">
            <a:xfrm>
              <a:off x="3560" y="1152"/>
              <a:ext cx="720" cy="528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693" tIns="28346" rIns="56693" bIns="28346" anchor="ctr"/>
            <a:lstStyle/>
            <a:p>
              <a:endParaRPr lang="en-US"/>
            </a:p>
          </p:txBody>
        </p:sp>
        <p:sp>
          <p:nvSpPr>
            <p:cNvPr id="14" name="Rectangle 128"/>
            <p:cNvSpPr>
              <a:spLocks noChangeArrowheads="1"/>
            </p:cNvSpPr>
            <p:nvPr/>
          </p:nvSpPr>
          <p:spPr bwMode="auto">
            <a:xfrm>
              <a:off x="4321" y="1152"/>
              <a:ext cx="720" cy="528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6693" tIns="28346" rIns="56693" bIns="28346" anchor="ctr"/>
            <a:lstStyle/>
            <a:p>
              <a:endParaRPr lang="en-US"/>
            </a:p>
          </p:txBody>
        </p:sp>
        <p:sp>
          <p:nvSpPr>
            <p:cNvPr id="15" name="Text Box 129"/>
            <p:cNvSpPr txBox="1">
              <a:spLocks noChangeArrowheads="1"/>
            </p:cNvSpPr>
            <p:nvPr/>
          </p:nvSpPr>
          <p:spPr bwMode="auto">
            <a:xfrm>
              <a:off x="1690" y="1014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ko-KR" sz="1400" b="1">
                  <a:ea typeface="굴림" pitchFamily="50" charset="-127"/>
                </a:rPr>
                <a:t>Node 1</a:t>
              </a:r>
            </a:p>
          </p:txBody>
        </p:sp>
        <p:sp>
          <p:nvSpPr>
            <p:cNvPr id="16" name="Oval 130"/>
            <p:cNvSpPr>
              <a:spLocks noChangeArrowheads="1"/>
            </p:cNvSpPr>
            <p:nvPr/>
          </p:nvSpPr>
          <p:spPr bwMode="auto">
            <a:xfrm>
              <a:off x="1744" y="1206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1200">
                <a:ea typeface="굴림" pitchFamily="50" charset="-127"/>
              </a:endParaRPr>
            </a:p>
          </p:txBody>
        </p:sp>
        <p:sp>
          <p:nvSpPr>
            <p:cNvPr id="17" name="Oval 131"/>
            <p:cNvSpPr>
              <a:spLocks noChangeArrowheads="1"/>
            </p:cNvSpPr>
            <p:nvPr/>
          </p:nvSpPr>
          <p:spPr bwMode="auto">
            <a:xfrm>
              <a:off x="1792" y="1206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1200">
                <a:ea typeface="굴림" pitchFamily="50" charset="-127"/>
              </a:endParaRPr>
            </a:p>
          </p:txBody>
        </p:sp>
        <p:sp>
          <p:nvSpPr>
            <p:cNvPr id="18" name="Oval 132"/>
            <p:cNvSpPr>
              <a:spLocks noChangeArrowheads="1"/>
            </p:cNvSpPr>
            <p:nvPr/>
          </p:nvSpPr>
          <p:spPr bwMode="auto">
            <a:xfrm>
              <a:off x="1840" y="1206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1200">
                <a:ea typeface="굴림" pitchFamily="50" charset="-127"/>
              </a:endParaRPr>
            </a:p>
          </p:txBody>
        </p:sp>
        <p:sp>
          <p:nvSpPr>
            <p:cNvPr id="19" name="Oval 133"/>
            <p:cNvSpPr>
              <a:spLocks noChangeArrowheads="1"/>
            </p:cNvSpPr>
            <p:nvPr/>
          </p:nvSpPr>
          <p:spPr bwMode="auto">
            <a:xfrm>
              <a:off x="1888" y="1206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ea typeface="굴림" pitchFamily="50" charset="-127"/>
                </a:rPr>
                <a:t>Task</a:t>
              </a:r>
            </a:p>
          </p:txBody>
        </p:sp>
        <p:sp>
          <p:nvSpPr>
            <p:cNvPr id="20" name="Text Box 134"/>
            <p:cNvSpPr txBox="1">
              <a:spLocks noChangeArrowheads="1"/>
            </p:cNvSpPr>
            <p:nvPr/>
          </p:nvSpPr>
          <p:spPr bwMode="auto">
            <a:xfrm>
              <a:off x="2428" y="1014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ko-KR" sz="1400" b="1">
                  <a:ea typeface="굴림" pitchFamily="50" charset="-127"/>
                </a:rPr>
                <a:t>Node 2</a:t>
              </a:r>
            </a:p>
          </p:txBody>
        </p:sp>
        <p:sp>
          <p:nvSpPr>
            <p:cNvPr id="21" name="Text Box 135"/>
            <p:cNvSpPr txBox="1">
              <a:spLocks noChangeArrowheads="1"/>
            </p:cNvSpPr>
            <p:nvPr/>
          </p:nvSpPr>
          <p:spPr bwMode="auto">
            <a:xfrm>
              <a:off x="3520" y="1008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ko-KR" sz="1400" b="1">
                  <a:ea typeface="굴림" pitchFamily="50" charset="-127"/>
                </a:rPr>
                <a:t>Node N-1</a:t>
              </a:r>
            </a:p>
          </p:txBody>
        </p:sp>
        <p:sp>
          <p:nvSpPr>
            <p:cNvPr id="22" name="Text Box 136"/>
            <p:cNvSpPr txBox="1">
              <a:spLocks noChangeArrowheads="1"/>
            </p:cNvSpPr>
            <p:nvPr/>
          </p:nvSpPr>
          <p:spPr bwMode="auto">
            <a:xfrm>
              <a:off x="4336" y="1014"/>
              <a:ext cx="7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ko-KR" sz="1400" b="1">
                  <a:ea typeface="굴림" pitchFamily="50" charset="-127"/>
                </a:rPr>
                <a:t>Node N</a:t>
              </a:r>
            </a:p>
          </p:txBody>
        </p:sp>
        <p:sp>
          <p:nvSpPr>
            <p:cNvPr id="23" name="Rectangle 137"/>
            <p:cNvSpPr>
              <a:spLocks noChangeArrowheads="1"/>
            </p:cNvSpPr>
            <p:nvPr/>
          </p:nvSpPr>
          <p:spPr bwMode="auto">
            <a:xfrm>
              <a:off x="3308" y="1288"/>
              <a:ext cx="16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/>
            <a:p>
              <a:r>
                <a:rPr lang="en-US" altLang="ko-KR" sz="1100" b="1">
                  <a:solidFill>
                    <a:srgbClr val="000000"/>
                  </a:solidFill>
                  <a:ea typeface="굴림" pitchFamily="50" charset="-127"/>
                  <a:cs typeface="Arial" charset="0"/>
                </a:rPr>
                <a:t>…</a:t>
              </a:r>
              <a:endParaRPr lang="en-US" altLang="ko-KR">
                <a:ea typeface="굴림" pitchFamily="50" charset="-127"/>
                <a:cs typeface="Arial" charset="0"/>
              </a:endParaRPr>
            </a:p>
          </p:txBody>
        </p:sp>
        <p:sp>
          <p:nvSpPr>
            <p:cNvPr id="24" name="Oval 138"/>
            <p:cNvSpPr>
              <a:spLocks noChangeArrowheads="1"/>
            </p:cNvSpPr>
            <p:nvPr/>
          </p:nvSpPr>
          <p:spPr bwMode="auto">
            <a:xfrm>
              <a:off x="3794" y="1192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1200">
                <a:ea typeface="굴림" pitchFamily="50" charset="-127"/>
              </a:endParaRPr>
            </a:p>
          </p:txBody>
        </p:sp>
        <p:sp>
          <p:nvSpPr>
            <p:cNvPr id="25" name="Oval 139"/>
            <p:cNvSpPr>
              <a:spLocks noChangeArrowheads="1"/>
            </p:cNvSpPr>
            <p:nvPr/>
          </p:nvSpPr>
          <p:spPr bwMode="auto">
            <a:xfrm>
              <a:off x="3842" y="1192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1200">
                <a:ea typeface="굴림" pitchFamily="50" charset="-127"/>
              </a:endParaRPr>
            </a:p>
          </p:txBody>
        </p:sp>
        <p:sp>
          <p:nvSpPr>
            <p:cNvPr id="26" name="Oval 140"/>
            <p:cNvSpPr>
              <a:spLocks noChangeArrowheads="1"/>
            </p:cNvSpPr>
            <p:nvPr/>
          </p:nvSpPr>
          <p:spPr bwMode="auto">
            <a:xfrm>
              <a:off x="3890" y="1192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1200">
                <a:ea typeface="굴림" pitchFamily="50" charset="-127"/>
              </a:endParaRPr>
            </a:p>
          </p:txBody>
        </p:sp>
        <p:sp>
          <p:nvSpPr>
            <p:cNvPr id="27" name="Oval 141"/>
            <p:cNvSpPr>
              <a:spLocks noChangeArrowheads="1"/>
            </p:cNvSpPr>
            <p:nvPr/>
          </p:nvSpPr>
          <p:spPr bwMode="auto">
            <a:xfrm>
              <a:off x="3938" y="1192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ea typeface="굴림" pitchFamily="50" charset="-127"/>
                </a:rPr>
                <a:t>Task</a:t>
              </a:r>
            </a:p>
          </p:txBody>
        </p:sp>
        <p:sp>
          <p:nvSpPr>
            <p:cNvPr id="28" name="Oval 142"/>
            <p:cNvSpPr>
              <a:spLocks noChangeArrowheads="1"/>
            </p:cNvSpPr>
            <p:nvPr/>
          </p:nvSpPr>
          <p:spPr bwMode="auto">
            <a:xfrm>
              <a:off x="4555" y="1192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1200">
                <a:ea typeface="굴림" pitchFamily="50" charset="-127"/>
              </a:endParaRPr>
            </a:p>
          </p:txBody>
        </p:sp>
        <p:sp>
          <p:nvSpPr>
            <p:cNvPr id="29" name="Oval 143"/>
            <p:cNvSpPr>
              <a:spLocks noChangeArrowheads="1"/>
            </p:cNvSpPr>
            <p:nvPr/>
          </p:nvSpPr>
          <p:spPr bwMode="auto">
            <a:xfrm>
              <a:off x="4603" y="1192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1200">
                <a:ea typeface="굴림" pitchFamily="50" charset="-127"/>
              </a:endParaRPr>
            </a:p>
          </p:txBody>
        </p:sp>
        <p:sp>
          <p:nvSpPr>
            <p:cNvPr id="30" name="Oval 144"/>
            <p:cNvSpPr>
              <a:spLocks noChangeArrowheads="1"/>
            </p:cNvSpPr>
            <p:nvPr/>
          </p:nvSpPr>
          <p:spPr bwMode="auto">
            <a:xfrm>
              <a:off x="4651" y="1192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1200">
                <a:ea typeface="굴림" pitchFamily="50" charset="-127"/>
              </a:endParaRPr>
            </a:p>
          </p:txBody>
        </p:sp>
        <p:sp>
          <p:nvSpPr>
            <p:cNvPr id="31" name="Oval 145"/>
            <p:cNvSpPr>
              <a:spLocks noChangeArrowheads="1"/>
            </p:cNvSpPr>
            <p:nvPr/>
          </p:nvSpPr>
          <p:spPr bwMode="auto">
            <a:xfrm>
              <a:off x="4699" y="1192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ea typeface="굴림" pitchFamily="50" charset="-127"/>
                </a:rPr>
                <a:t>Task</a:t>
              </a:r>
            </a:p>
          </p:txBody>
        </p:sp>
        <p:sp>
          <p:nvSpPr>
            <p:cNvPr id="32" name="Oval 146"/>
            <p:cNvSpPr>
              <a:spLocks noChangeArrowheads="1"/>
            </p:cNvSpPr>
            <p:nvPr/>
          </p:nvSpPr>
          <p:spPr bwMode="auto">
            <a:xfrm>
              <a:off x="2744" y="1199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1200">
                <a:ea typeface="굴림" pitchFamily="50" charset="-127"/>
              </a:endParaRPr>
            </a:p>
          </p:txBody>
        </p:sp>
        <p:sp>
          <p:nvSpPr>
            <p:cNvPr id="33" name="Oval 147"/>
            <p:cNvSpPr>
              <a:spLocks noChangeArrowheads="1"/>
            </p:cNvSpPr>
            <p:nvPr/>
          </p:nvSpPr>
          <p:spPr bwMode="auto">
            <a:xfrm>
              <a:off x="2792" y="1199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1200">
                <a:ea typeface="굴림" pitchFamily="50" charset="-127"/>
              </a:endParaRPr>
            </a:p>
          </p:txBody>
        </p:sp>
        <p:sp>
          <p:nvSpPr>
            <p:cNvPr id="34" name="Oval 148"/>
            <p:cNvSpPr>
              <a:spLocks noChangeArrowheads="1"/>
            </p:cNvSpPr>
            <p:nvPr/>
          </p:nvSpPr>
          <p:spPr bwMode="auto">
            <a:xfrm>
              <a:off x="2840" y="1199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1200">
                <a:ea typeface="굴림" pitchFamily="50" charset="-127"/>
              </a:endParaRPr>
            </a:p>
          </p:txBody>
        </p:sp>
        <p:sp>
          <p:nvSpPr>
            <p:cNvPr id="35" name="Oval 149"/>
            <p:cNvSpPr>
              <a:spLocks noChangeArrowheads="1"/>
            </p:cNvSpPr>
            <p:nvPr/>
          </p:nvSpPr>
          <p:spPr bwMode="auto">
            <a:xfrm>
              <a:off x="2888" y="1199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ea typeface="굴림" pitchFamily="50" charset="-127"/>
                </a:rPr>
                <a:t>Task</a:t>
              </a:r>
            </a:p>
          </p:txBody>
        </p:sp>
        <p:sp>
          <p:nvSpPr>
            <p:cNvPr id="36" name="Rectangle 150"/>
            <p:cNvSpPr>
              <a:spLocks noChangeArrowheads="1"/>
            </p:cNvSpPr>
            <p:nvPr/>
          </p:nvSpPr>
          <p:spPr bwMode="auto">
            <a:xfrm>
              <a:off x="960" y="2865"/>
              <a:ext cx="1152" cy="52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56693" tIns="28346" rIns="56693" bIns="28346" anchor="ctr"/>
            <a:lstStyle/>
            <a:p>
              <a:pPr algn="ctr"/>
              <a:endParaRPr lang="en-US" altLang="ko-KR" sz="1400" b="1" dirty="0">
                <a:ea typeface="굴림" pitchFamily="50" charset="-127"/>
              </a:endParaRPr>
            </a:p>
            <a:p>
              <a:pPr algn="ctr"/>
              <a:endParaRPr lang="en-US" altLang="ko-KR" sz="1400" b="1" dirty="0">
                <a:ea typeface="굴림" pitchFamily="50" charset="-127"/>
              </a:endParaRPr>
            </a:p>
            <a:p>
              <a:pPr algn="ctr"/>
              <a:r>
                <a:rPr lang="en-US" altLang="ko-KR" sz="1400" b="1" dirty="0" smtClean="0">
                  <a:ea typeface="굴림" pitchFamily="50" charset="-127"/>
                </a:rPr>
                <a:t>MPI Starter</a:t>
              </a:r>
              <a:endParaRPr lang="en-US" altLang="ko-KR" sz="1400" b="1" dirty="0">
                <a:ea typeface="굴림" pitchFamily="50" charset="-127"/>
              </a:endParaRPr>
            </a:p>
          </p:txBody>
        </p:sp>
      </p:grpSp>
      <p:grpSp>
        <p:nvGrpSpPr>
          <p:cNvPr id="37" name="Group 211"/>
          <p:cNvGrpSpPr>
            <a:grpSpLocks/>
          </p:cNvGrpSpPr>
          <p:nvPr/>
        </p:nvGrpSpPr>
        <p:grpSpPr bwMode="auto">
          <a:xfrm>
            <a:off x="990600" y="1694180"/>
            <a:ext cx="7162800" cy="3919538"/>
            <a:chOff x="624" y="1192"/>
            <a:chExt cx="4512" cy="2469"/>
          </a:xfrm>
        </p:grpSpPr>
        <p:grpSp>
          <p:nvGrpSpPr>
            <p:cNvPr id="38" name="Group 151"/>
            <p:cNvGrpSpPr>
              <a:grpSpLocks/>
            </p:cNvGrpSpPr>
            <p:nvPr/>
          </p:nvGrpSpPr>
          <p:grpSpPr bwMode="auto">
            <a:xfrm>
              <a:off x="624" y="1192"/>
              <a:ext cx="4512" cy="2072"/>
              <a:chOff x="624" y="1192"/>
              <a:chExt cx="4512" cy="2072"/>
            </a:xfrm>
          </p:grpSpPr>
          <p:sp>
            <p:nvSpPr>
              <p:cNvPr id="40" name="Rectangle 152"/>
              <p:cNvSpPr>
                <a:spLocks noChangeArrowheads="1"/>
              </p:cNvSpPr>
              <p:nvPr/>
            </p:nvSpPr>
            <p:spPr bwMode="auto">
              <a:xfrm>
                <a:off x="2704" y="2784"/>
                <a:ext cx="1186" cy="480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9436" tIns="29718" rIns="59436" bIns="29718" anchor="ctr"/>
              <a:lstStyle/>
              <a:p>
                <a:endParaRPr lang="en-US"/>
              </a:p>
            </p:txBody>
          </p:sp>
          <p:grpSp>
            <p:nvGrpSpPr>
              <p:cNvPr id="41" name="Group 153"/>
              <p:cNvGrpSpPr>
                <a:grpSpLocks/>
              </p:cNvGrpSpPr>
              <p:nvPr/>
            </p:nvGrpSpPr>
            <p:grpSpPr bwMode="auto">
              <a:xfrm>
                <a:off x="624" y="1192"/>
                <a:ext cx="4512" cy="2038"/>
                <a:chOff x="624" y="1192"/>
                <a:chExt cx="4512" cy="2038"/>
              </a:xfrm>
            </p:grpSpPr>
            <p:sp>
              <p:nvSpPr>
                <p:cNvPr id="42" name="Rectangle 154"/>
                <p:cNvSpPr>
                  <a:spLocks noChangeArrowheads="1"/>
                </p:cNvSpPr>
                <p:nvPr/>
              </p:nvSpPr>
              <p:spPr bwMode="auto">
                <a:xfrm>
                  <a:off x="1758" y="2070"/>
                  <a:ext cx="1090" cy="432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59436" tIns="29718" rIns="59436" bIns="29718" anchor="ctr"/>
                <a:lstStyle/>
                <a:p>
                  <a:endParaRPr lang="en-US"/>
                </a:p>
              </p:txBody>
            </p:sp>
            <p:sp>
              <p:nvSpPr>
                <p:cNvPr id="43" name="Rectangle 155"/>
                <p:cNvSpPr>
                  <a:spLocks noChangeArrowheads="1"/>
                </p:cNvSpPr>
                <p:nvPr/>
              </p:nvSpPr>
              <p:spPr bwMode="auto">
                <a:xfrm>
                  <a:off x="3451" y="2070"/>
                  <a:ext cx="1088" cy="3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59436" tIns="29718" rIns="59436" bIns="29718" anchor="ctr"/>
                <a:lstStyle/>
                <a:p>
                  <a:endParaRPr lang="en-US"/>
                </a:p>
              </p:txBody>
            </p:sp>
            <p:sp>
              <p:nvSpPr>
                <p:cNvPr id="44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2800" y="2032"/>
                  <a:ext cx="454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ko-KR" sz="1400" b="1">
                      <a:ea typeface="굴림" pitchFamily="50" charset="-127"/>
                    </a:rPr>
                    <a:t> Node 1</a:t>
                  </a:r>
                </a:p>
              </p:txBody>
            </p:sp>
            <p:sp>
              <p:nvSpPr>
                <p:cNvPr id="45" name="Rectangle 157"/>
                <p:cNvSpPr>
                  <a:spLocks noChangeArrowheads="1"/>
                </p:cNvSpPr>
                <p:nvPr/>
              </p:nvSpPr>
              <p:spPr bwMode="auto">
                <a:xfrm>
                  <a:off x="3184" y="2159"/>
                  <a:ext cx="169" cy="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9436" tIns="29718" rIns="59436" bIns="29718"/>
                <a:lstStyle/>
                <a:p>
                  <a:r>
                    <a:rPr lang="en-US" altLang="ko-KR" sz="1100" b="1">
                      <a:solidFill>
                        <a:srgbClr val="000000"/>
                      </a:solidFill>
                      <a:ea typeface="굴림" pitchFamily="50" charset="-127"/>
                      <a:cs typeface="Arial" charset="0"/>
                    </a:rPr>
                    <a:t>…</a:t>
                  </a:r>
                  <a:endParaRPr lang="en-US" altLang="ko-KR">
                    <a:ea typeface="굴림" pitchFamily="50" charset="-127"/>
                    <a:cs typeface="Arial" charset="0"/>
                  </a:endParaRPr>
                </a:p>
              </p:txBody>
            </p:sp>
            <p:sp>
              <p:nvSpPr>
                <p:cNvPr id="46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522" y="2022"/>
                  <a:ext cx="454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ko-KR" sz="1400" b="1">
                      <a:ea typeface="굴림" pitchFamily="50" charset="-127"/>
                    </a:rPr>
                    <a:t>Node M</a:t>
                  </a:r>
                </a:p>
              </p:txBody>
            </p:sp>
            <p:sp>
              <p:nvSpPr>
                <p:cNvPr id="47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4" y="2022"/>
                  <a:ext cx="4512" cy="62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rgbClr val="80808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Text Box 160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490" y="2117"/>
                  <a:ext cx="720" cy="4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ko-KR" sz="1300" b="1">
                      <a:ea typeface="굴림" pitchFamily="50" charset="-127"/>
                    </a:rPr>
                    <a:t>Middleware Support</a:t>
                  </a:r>
                </a:p>
                <a:p>
                  <a:pPr algn="ctr"/>
                  <a:r>
                    <a:rPr lang="en-US" altLang="ko-KR" sz="1300" b="1">
                      <a:ea typeface="굴림" pitchFamily="50" charset="-127"/>
                    </a:rPr>
                    <a:t>Partition</a:t>
                  </a:r>
                </a:p>
              </p:txBody>
            </p:sp>
            <p:sp>
              <p:nvSpPr>
                <p:cNvPr id="49" name="Rectangle 161"/>
                <p:cNvSpPr>
                  <a:spLocks noChangeArrowheads="1"/>
                </p:cNvSpPr>
                <p:nvPr/>
              </p:nvSpPr>
              <p:spPr bwMode="auto">
                <a:xfrm>
                  <a:off x="2332" y="2126"/>
                  <a:ext cx="439" cy="24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lIns="56693" tIns="28346" rIns="56693" bIns="28346" anchor="ctr"/>
                <a:lstStyle/>
                <a:p>
                  <a:pPr algn="ctr"/>
                  <a:r>
                    <a:rPr lang="en-US" altLang="ko-KR" sz="1100" b="1">
                      <a:solidFill>
                        <a:srgbClr val="000000"/>
                      </a:solidFill>
                      <a:ea typeface="굴림" pitchFamily="50" charset="-127"/>
                      <a:cs typeface="Arial" charset="0"/>
                    </a:rPr>
                    <a:t>MW</a:t>
                  </a:r>
                </a:p>
                <a:p>
                  <a:pPr algn="ctr"/>
                  <a:r>
                    <a:rPr lang="en-US" altLang="ko-KR" sz="1100" b="1">
                      <a:solidFill>
                        <a:srgbClr val="000000"/>
                      </a:solidFill>
                      <a:ea typeface="굴림" pitchFamily="50" charset="-127"/>
                      <a:cs typeface="Arial" charset="0"/>
                    </a:rPr>
                    <a:t>Daemon</a:t>
                  </a:r>
                </a:p>
              </p:txBody>
            </p:sp>
            <p:sp>
              <p:nvSpPr>
                <p:cNvPr id="50" name="Rectangle 162"/>
                <p:cNvSpPr>
                  <a:spLocks noChangeArrowheads="1"/>
                </p:cNvSpPr>
                <p:nvPr/>
              </p:nvSpPr>
              <p:spPr bwMode="auto">
                <a:xfrm>
                  <a:off x="4019" y="2126"/>
                  <a:ext cx="438" cy="24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lIns="56693" tIns="28346" rIns="56693" bIns="28346" anchor="ctr"/>
                <a:lstStyle/>
                <a:p>
                  <a:pPr algn="ctr"/>
                  <a:r>
                    <a:rPr lang="en-US" altLang="ko-KR" sz="1100" b="1">
                      <a:solidFill>
                        <a:srgbClr val="000000"/>
                      </a:solidFill>
                      <a:ea typeface="굴림" pitchFamily="50" charset="-127"/>
                    </a:rPr>
                    <a:t>MW</a:t>
                  </a:r>
                  <a:endParaRPr lang="en-US" altLang="ko-KR" sz="1100" b="1">
                    <a:solidFill>
                      <a:srgbClr val="000000"/>
                    </a:solidFill>
                    <a:ea typeface="굴림" pitchFamily="50" charset="-127"/>
                    <a:cs typeface="Arial" charset="0"/>
                  </a:endParaRPr>
                </a:p>
                <a:p>
                  <a:pPr algn="ctr"/>
                  <a:r>
                    <a:rPr lang="en-US" altLang="ko-KR" sz="1100" b="1">
                      <a:solidFill>
                        <a:srgbClr val="000000"/>
                      </a:solidFill>
                      <a:ea typeface="굴림" pitchFamily="50" charset="-127"/>
                      <a:cs typeface="Arial" charset="0"/>
                    </a:rPr>
                    <a:t>Daemon</a:t>
                  </a:r>
                </a:p>
              </p:txBody>
            </p:sp>
            <p:sp>
              <p:nvSpPr>
                <p:cNvPr id="51" name="Rectangle 163"/>
                <p:cNvSpPr>
                  <a:spLocks noChangeArrowheads="1"/>
                </p:cNvSpPr>
                <p:nvPr/>
              </p:nvSpPr>
              <p:spPr bwMode="auto">
                <a:xfrm>
                  <a:off x="3395" y="2846"/>
                  <a:ext cx="453" cy="24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lIns="56693" tIns="28346" rIns="56693" bIns="28346" anchor="ctr"/>
                <a:lstStyle/>
                <a:p>
                  <a:pPr algn="ctr"/>
                  <a:r>
                    <a:rPr lang="en-US" altLang="ko-KR" sz="1400" b="1">
                      <a:solidFill>
                        <a:srgbClr val="000000"/>
                      </a:solidFill>
                      <a:ea typeface="굴림" pitchFamily="50" charset="-127"/>
                      <a:cs typeface="Arial" charset="0"/>
                    </a:rPr>
                    <a:t>Tool</a:t>
                  </a:r>
                  <a:br>
                    <a:rPr lang="en-US" altLang="ko-KR" sz="1400" b="1">
                      <a:solidFill>
                        <a:srgbClr val="000000"/>
                      </a:solidFill>
                      <a:ea typeface="굴림" pitchFamily="50" charset="-127"/>
                      <a:cs typeface="Arial" charset="0"/>
                    </a:rPr>
                  </a:br>
                  <a:r>
                    <a:rPr lang="en-US" altLang="ko-KR" sz="1400" b="1">
                      <a:solidFill>
                        <a:srgbClr val="000000"/>
                      </a:solidFill>
                      <a:ea typeface="굴림" pitchFamily="50" charset="-127"/>
                      <a:cs typeface="Arial" charset="0"/>
                    </a:rPr>
                    <a:t>FE</a:t>
                  </a:r>
                  <a:endParaRPr lang="en-US" altLang="ko-KR" sz="1400" b="1">
                    <a:ea typeface="굴림" pitchFamily="50" charset="-127"/>
                    <a:cs typeface="Arial" charset="0"/>
                  </a:endParaRPr>
                </a:p>
              </p:txBody>
            </p:sp>
            <p:sp>
              <p:nvSpPr>
                <p:cNvPr id="52" name="Rectangle 164"/>
                <p:cNvSpPr>
                  <a:spLocks noChangeArrowheads="1"/>
                </p:cNvSpPr>
                <p:nvPr/>
              </p:nvSpPr>
              <p:spPr bwMode="auto">
                <a:xfrm>
                  <a:off x="2819" y="3072"/>
                  <a:ext cx="1028" cy="158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lIns="56693" tIns="28346" rIns="56693" bIns="28346" anchor="ctr"/>
                <a:lstStyle/>
                <a:p>
                  <a:pPr algn="ctr"/>
                  <a:r>
                    <a:rPr lang="en-US" altLang="ko-KR" sz="1000">
                      <a:solidFill>
                        <a:srgbClr val="000000"/>
                      </a:solidFill>
                      <a:ea typeface="굴림" pitchFamily="50" charset="-127"/>
                      <a:cs typeface="Arial" charset="0"/>
                    </a:rPr>
                    <a:t>User Interface</a:t>
                  </a:r>
                  <a:endParaRPr lang="en-US" altLang="ko-KR" sz="1000">
                    <a:ea typeface="굴림" pitchFamily="50" charset="-127"/>
                    <a:cs typeface="Arial" charset="0"/>
                  </a:endParaRPr>
                </a:p>
              </p:txBody>
            </p:sp>
            <p:sp>
              <p:nvSpPr>
                <p:cNvPr id="53" name="Rectangle 165"/>
                <p:cNvSpPr>
                  <a:spLocks noChangeArrowheads="1"/>
                </p:cNvSpPr>
                <p:nvPr/>
              </p:nvSpPr>
              <p:spPr bwMode="auto">
                <a:xfrm>
                  <a:off x="4101" y="1536"/>
                  <a:ext cx="96" cy="130"/>
                </a:xfrm>
                <a:prstGeom prst="rect">
                  <a:avLst/>
                </a:prstGeom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6693" tIns="28346" rIns="56693" bIns="28346" anchor="ctr"/>
                <a:lstStyle/>
                <a:p>
                  <a:pPr algn="ctr"/>
                  <a:endParaRPr lang="en-US" altLang="ko-KR" sz="800">
                    <a:solidFill>
                      <a:srgbClr val="000000"/>
                    </a:solidFill>
                    <a:ea typeface="굴림" pitchFamily="50" charset="-127"/>
                    <a:cs typeface="Arial" charset="0"/>
                  </a:endParaRPr>
                </a:p>
              </p:txBody>
            </p:sp>
            <p:sp>
              <p:nvSpPr>
                <p:cNvPr id="54" name="Rectangle 166"/>
                <p:cNvSpPr>
                  <a:spLocks noChangeArrowheads="1"/>
                </p:cNvSpPr>
                <p:nvPr/>
              </p:nvSpPr>
              <p:spPr bwMode="auto">
                <a:xfrm>
                  <a:off x="2291" y="1550"/>
                  <a:ext cx="89" cy="97"/>
                </a:xfrm>
                <a:prstGeom prst="rect">
                  <a:avLst/>
                </a:prstGeom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6693" tIns="28346" rIns="56693" bIns="28346" anchor="ctr"/>
                <a:lstStyle/>
                <a:p>
                  <a:pPr algn="ctr"/>
                  <a:endParaRPr lang="en-US" altLang="ko-KR" sz="800">
                    <a:solidFill>
                      <a:srgbClr val="000000"/>
                    </a:solidFill>
                    <a:ea typeface="굴림" pitchFamily="50" charset="-127"/>
                    <a:cs typeface="Arial" charset="0"/>
                  </a:endParaRPr>
                </a:p>
              </p:txBody>
            </p:sp>
            <p:sp>
              <p:nvSpPr>
                <p:cNvPr id="55" name="Rectangle 167"/>
                <p:cNvSpPr>
                  <a:spLocks noChangeArrowheads="1"/>
                </p:cNvSpPr>
                <p:nvPr/>
              </p:nvSpPr>
              <p:spPr bwMode="auto">
                <a:xfrm>
                  <a:off x="4862" y="1536"/>
                  <a:ext cx="96" cy="130"/>
                </a:xfrm>
                <a:prstGeom prst="rect">
                  <a:avLst/>
                </a:prstGeom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6693" tIns="28346" rIns="56693" bIns="28346" anchor="ctr"/>
                <a:lstStyle/>
                <a:p>
                  <a:pPr algn="ctr"/>
                  <a:endParaRPr lang="en-US" altLang="ko-KR" sz="800">
                    <a:solidFill>
                      <a:srgbClr val="000000"/>
                    </a:solidFill>
                    <a:ea typeface="굴림" pitchFamily="50" charset="-127"/>
                    <a:cs typeface="Arial" charset="0"/>
                  </a:endParaRPr>
                </a:p>
              </p:txBody>
            </p:sp>
            <p:sp>
              <p:nvSpPr>
                <p:cNvPr id="56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4391" y="1646"/>
                  <a:ext cx="540" cy="474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prstDash val="sysDot"/>
                  <a:round/>
                  <a:headEnd type="stealth" w="lg" len="med"/>
                  <a:tailEnd type="stealth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Rectangle 169"/>
                <p:cNvSpPr>
                  <a:spLocks noChangeArrowheads="1"/>
                </p:cNvSpPr>
                <p:nvPr/>
              </p:nvSpPr>
              <p:spPr bwMode="auto">
                <a:xfrm>
                  <a:off x="3051" y="1543"/>
                  <a:ext cx="96" cy="130"/>
                </a:xfrm>
                <a:prstGeom prst="rect">
                  <a:avLst/>
                </a:prstGeom>
                <a:solidFill>
                  <a:srgbClr val="FF9900"/>
                </a:solidFill>
                <a:ln w="9525" algn="ctr">
                  <a:solidFill>
                    <a:srgbClr val="FF99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6693" tIns="28346" rIns="56693" bIns="28346" anchor="ctr"/>
                <a:lstStyle/>
                <a:p>
                  <a:pPr algn="ctr"/>
                  <a:endParaRPr lang="en-US" altLang="ko-KR" sz="800">
                    <a:solidFill>
                      <a:srgbClr val="000000"/>
                    </a:solidFill>
                    <a:ea typeface="굴림" pitchFamily="50" charset="-127"/>
                    <a:cs typeface="Arial" charset="0"/>
                  </a:endParaRPr>
                </a:p>
              </p:txBody>
            </p:sp>
            <p:sp>
              <p:nvSpPr>
                <p:cNvPr id="58" name="Line 170"/>
                <p:cNvSpPr>
                  <a:spLocks noChangeShapeType="1"/>
                </p:cNvSpPr>
                <p:nvPr/>
              </p:nvSpPr>
              <p:spPr bwMode="auto">
                <a:xfrm>
                  <a:off x="2880" y="3120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71"/>
                <p:cNvSpPr>
                  <a:spLocks noChangeShapeType="1"/>
                </p:cNvSpPr>
                <p:nvPr/>
              </p:nvSpPr>
              <p:spPr bwMode="auto">
                <a:xfrm flipH="1" flipV="1">
                  <a:off x="4185" y="1638"/>
                  <a:ext cx="7" cy="48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prstDash val="sysDot"/>
                  <a:round/>
                  <a:headEnd type="stealth" w="lg" len="med"/>
                  <a:tailEnd type="stealth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704" y="1645"/>
                  <a:ext cx="431" cy="473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prstDash val="sysDot"/>
                  <a:round/>
                  <a:headEnd type="stealth" w="lg" len="med"/>
                  <a:tailEnd type="stealth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173"/>
                <p:cNvSpPr>
                  <a:spLocks noChangeShapeType="1"/>
                </p:cNvSpPr>
                <p:nvPr/>
              </p:nvSpPr>
              <p:spPr bwMode="auto">
                <a:xfrm flipH="1" flipV="1">
                  <a:off x="2354" y="1645"/>
                  <a:ext cx="62" cy="473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prstDash val="sysDot"/>
                  <a:round/>
                  <a:headEnd type="stealth" w="lg" len="med"/>
                  <a:tailEnd type="stealth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174"/>
                <p:cNvSpPr>
                  <a:spLocks noChangeShapeType="1"/>
                </p:cNvSpPr>
                <p:nvPr/>
              </p:nvSpPr>
              <p:spPr bwMode="auto">
                <a:xfrm flipH="1" flipV="1">
                  <a:off x="2560" y="2358"/>
                  <a:ext cx="905" cy="48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prstDash val="sysDot"/>
                  <a:round/>
                  <a:headEnd type="stealth" w="lg" len="med"/>
                  <a:tailEnd type="stealth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3568" y="2358"/>
                  <a:ext cx="768" cy="48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prstDash val="sysDot"/>
                  <a:round/>
                  <a:headEnd type="stealth" w="lg" len="med"/>
                  <a:tailEnd type="stealth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Rectangle 176"/>
                <p:cNvSpPr>
                  <a:spLocks noChangeArrowheads="1"/>
                </p:cNvSpPr>
                <p:nvPr/>
              </p:nvSpPr>
              <p:spPr bwMode="auto">
                <a:xfrm>
                  <a:off x="2183" y="2598"/>
                  <a:ext cx="912" cy="144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rgbClr val="CC0000"/>
                  </a:solidFill>
                  <a:prstDash val="sysDot"/>
                  <a:miter lim="800000"/>
                  <a:headEnd type="none" w="lg" len="med"/>
                  <a:tailEnd type="non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ko-KR" sz="1200" b="1">
                      <a:ea typeface="굴림" pitchFamily="50" charset="-127"/>
                    </a:rPr>
                    <a:t>MW Protocol</a:t>
                  </a:r>
                </a:p>
              </p:txBody>
            </p:sp>
            <p:sp>
              <p:nvSpPr>
                <p:cNvPr id="65" name="AutoShape 177"/>
                <p:cNvSpPr>
                  <a:spLocks noChangeArrowheads="1"/>
                </p:cNvSpPr>
                <p:nvPr/>
              </p:nvSpPr>
              <p:spPr bwMode="auto">
                <a:xfrm>
                  <a:off x="1600" y="1206"/>
                  <a:ext cx="144" cy="288"/>
                </a:xfrm>
                <a:custGeom>
                  <a:avLst/>
                  <a:gdLst>
                    <a:gd name="G0" fmla="+- 16200 0 0"/>
                    <a:gd name="G1" fmla="+- 3330 0 0"/>
                    <a:gd name="G2" fmla="+- 12158 0 3330"/>
                    <a:gd name="G3" fmla="+- G2 0 3330"/>
                    <a:gd name="G4" fmla="*/ G3 32768 32059"/>
                    <a:gd name="G5" fmla="*/ G4 1 2"/>
                    <a:gd name="G6" fmla="+- 21600 0 16200"/>
                    <a:gd name="G7" fmla="*/ G6 3330 6079"/>
                    <a:gd name="G8" fmla="+- G7 16200 0"/>
                    <a:gd name="T0" fmla="*/ 16200 w 21600"/>
                    <a:gd name="T1" fmla="*/ 0 h 21600"/>
                    <a:gd name="T2" fmla="*/ 16200 w 21600"/>
                    <a:gd name="T3" fmla="*/ 12158 h 21600"/>
                    <a:gd name="T4" fmla="*/ 2810 w 21600"/>
                    <a:gd name="T5" fmla="*/ 21600 h 21600"/>
                    <a:gd name="T6" fmla="*/ 21600 w 21600"/>
                    <a:gd name="T7" fmla="*/ 6079 h 21600"/>
                    <a:gd name="T8" fmla="*/ 17694720 60000 65536"/>
                    <a:gd name="T9" fmla="*/ 5898240 60000 65536"/>
                    <a:gd name="T10" fmla="*/ 5898240 60000 65536"/>
                    <a:gd name="T11" fmla="*/ 0 60000 65536"/>
                    <a:gd name="T12" fmla="*/ 12427 w 21600"/>
                    <a:gd name="T13" fmla="*/ G1 h 21600"/>
                    <a:gd name="T14" fmla="*/ G8 w 21600"/>
                    <a:gd name="T15" fmla="*/ G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21600" y="6079"/>
                      </a:moveTo>
                      <a:lnTo>
                        <a:pt x="16200" y="0"/>
                      </a:lnTo>
                      <a:lnTo>
                        <a:pt x="16200" y="3330"/>
                      </a:lnTo>
                      <a:lnTo>
                        <a:pt x="12427" y="3330"/>
                      </a:lnTo>
                      <a:cubicBezTo>
                        <a:pt x="5564" y="3330"/>
                        <a:pt x="0" y="7282"/>
                        <a:pt x="0" y="12158"/>
                      </a:cubicBezTo>
                      <a:lnTo>
                        <a:pt x="0" y="21600"/>
                      </a:lnTo>
                      <a:lnTo>
                        <a:pt x="5620" y="21600"/>
                      </a:lnTo>
                      <a:lnTo>
                        <a:pt x="5620" y="12158"/>
                      </a:lnTo>
                      <a:cubicBezTo>
                        <a:pt x="5620" y="10319"/>
                        <a:pt x="8668" y="8828"/>
                        <a:pt x="12427" y="8828"/>
                      </a:cubicBezTo>
                      <a:lnTo>
                        <a:pt x="16200" y="8828"/>
                      </a:lnTo>
                      <a:lnTo>
                        <a:pt x="16200" y="12158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178"/>
                <p:cNvSpPr>
                  <a:spLocks noChangeArrowheads="1"/>
                </p:cNvSpPr>
                <p:nvPr/>
              </p:nvSpPr>
              <p:spPr bwMode="auto">
                <a:xfrm>
                  <a:off x="2600" y="1199"/>
                  <a:ext cx="144" cy="288"/>
                </a:xfrm>
                <a:custGeom>
                  <a:avLst/>
                  <a:gdLst>
                    <a:gd name="G0" fmla="+- 16200 0 0"/>
                    <a:gd name="G1" fmla="+- 3330 0 0"/>
                    <a:gd name="G2" fmla="+- 12158 0 3330"/>
                    <a:gd name="G3" fmla="+- G2 0 3330"/>
                    <a:gd name="G4" fmla="*/ G3 32768 32059"/>
                    <a:gd name="G5" fmla="*/ G4 1 2"/>
                    <a:gd name="G6" fmla="+- 21600 0 16200"/>
                    <a:gd name="G7" fmla="*/ G6 3330 6079"/>
                    <a:gd name="G8" fmla="+- G7 16200 0"/>
                    <a:gd name="T0" fmla="*/ 16200 w 21600"/>
                    <a:gd name="T1" fmla="*/ 0 h 21600"/>
                    <a:gd name="T2" fmla="*/ 16200 w 21600"/>
                    <a:gd name="T3" fmla="*/ 12158 h 21600"/>
                    <a:gd name="T4" fmla="*/ 2810 w 21600"/>
                    <a:gd name="T5" fmla="*/ 21600 h 21600"/>
                    <a:gd name="T6" fmla="*/ 21600 w 21600"/>
                    <a:gd name="T7" fmla="*/ 6079 h 21600"/>
                    <a:gd name="T8" fmla="*/ 17694720 60000 65536"/>
                    <a:gd name="T9" fmla="*/ 5898240 60000 65536"/>
                    <a:gd name="T10" fmla="*/ 5898240 60000 65536"/>
                    <a:gd name="T11" fmla="*/ 0 60000 65536"/>
                    <a:gd name="T12" fmla="*/ 12427 w 21600"/>
                    <a:gd name="T13" fmla="*/ G1 h 21600"/>
                    <a:gd name="T14" fmla="*/ G8 w 21600"/>
                    <a:gd name="T15" fmla="*/ G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21600" y="6079"/>
                      </a:moveTo>
                      <a:lnTo>
                        <a:pt x="16200" y="0"/>
                      </a:lnTo>
                      <a:lnTo>
                        <a:pt x="16200" y="3330"/>
                      </a:lnTo>
                      <a:lnTo>
                        <a:pt x="12427" y="3330"/>
                      </a:lnTo>
                      <a:cubicBezTo>
                        <a:pt x="5564" y="3330"/>
                        <a:pt x="0" y="7282"/>
                        <a:pt x="0" y="12158"/>
                      </a:cubicBezTo>
                      <a:lnTo>
                        <a:pt x="0" y="21600"/>
                      </a:lnTo>
                      <a:lnTo>
                        <a:pt x="5620" y="21600"/>
                      </a:lnTo>
                      <a:lnTo>
                        <a:pt x="5620" y="12158"/>
                      </a:lnTo>
                      <a:cubicBezTo>
                        <a:pt x="5620" y="10319"/>
                        <a:pt x="8668" y="8828"/>
                        <a:pt x="12427" y="8828"/>
                      </a:cubicBezTo>
                      <a:lnTo>
                        <a:pt x="16200" y="8828"/>
                      </a:lnTo>
                      <a:lnTo>
                        <a:pt x="16200" y="12158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179"/>
                <p:cNvSpPr>
                  <a:spLocks noChangeArrowheads="1"/>
                </p:cNvSpPr>
                <p:nvPr/>
              </p:nvSpPr>
              <p:spPr bwMode="auto">
                <a:xfrm>
                  <a:off x="3650" y="1192"/>
                  <a:ext cx="144" cy="288"/>
                </a:xfrm>
                <a:custGeom>
                  <a:avLst/>
                  <a:gdLst>
                    <a:gd name="G0" fmla="+- 16200 0 0"/>
                    <a:gd name="G1" fmla="+- 3330 0 0"/>
                    <a:gd name="G2" fmla="+- 12158 0 3330"/>
                    <a:gd name="G3" fmla="+- G2 0 3330"/>
                    <a:gd name="G4" fmla="*/ G3 32768 32059"/>
                    <a:gd name="G5" fmla="*/ G4 1 2"/>
                    <a:gd name="G6" fmla="+- 21600 0 16200"/>
                    <a:gd name="G7" fmla="*/ G6 3330 6079"/>
                    <a:gd name="G8" fmla="+- G7 16200 0"/>
                    <a:gd name="T0" fmla="*/ 16200 w 21600"/>
                    <a:gd name="T1" fmla="*/ 0 h 21600"/>
                    <a:gd name="T2" fmla="*/ 16200 w 21600"/>
                    <a:gd name="T3" fmla="*/ 12158 h 21600"/>
                    <a:gd name="T4" fmla="*/ 2810 w 21600"/>
                    <a:gd name="T5" fmla="*/ 21600 h 21600"/>
                    <a:gd name="T6" fmla="*/ 21600 w 21600"/>
                    <a:gd name="T7" fmla="*/ 6079 h 21600"/>
                    <a:gd name="T8" fmla="*/ 17694720 60000 65536"/>
                    <a:gd name="T9" fmla="*/ 5898240 60000 65536"/>
                    <a:gd name="T10" fmla="*/ 5898240 60000 65536"/>
                    <a:gd name="T11" fmla="*/ 0 60000 65536"/>
                    <a:gd name="T12" fmla="*/ 12427 w 21600"/>
                    <a:gd name="T13" fmla="*/ G1 h 21600"/>
                    <a:gd name="T14" fmla="*/ G8 w 21600"/>
                    <a:gd name="T15" fmla="*/ G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21600" y="6079"/>
                      </a:moveTo>
                      <a:lnTo>
                        <a:pt x="16200" y="0"/>
                      </a:lnTo>
                      <a:lnTo>
                        <a:pt x="16200" y="3330"/>
                      </a:lnTo>
                      <a:lnTo>
                        <a:pt x="12427" y="3330"/>
                      </a:lnTo>
                      <a:cubicBezTo>
                        <a:pt x="5564" y="3330"/>
                        <a:pt x="0" y="7282"/>
                        <a:pt x="0" y="12158"/>
                      </a:cubicBezTo>
                      <a:lnTo>
                        <a:pt x="0" y="21600"/>
                      </a:lnTo>
                      <a:lnTo>
                        <a:pt x="5620" y="21600"/>
                      </a:lnTo>
                      <a:lnTo>
                        <a:pt x="5620" y="12158"/>
                      </a:lnTo>
                      <a:cubicBezTo>
                        <a:pt x="5620" y="10319"/>
                        <a:pt x="8668" y="8828"/>
                        <a:pt x="12427" y="8828"/>
                      </a:cubicBezTo>
                      <a:lnTo>
                        <a:pt x="16200" y="8828"/>
                      </a:lnTo>
                      <a:lnTo>
                        <a:pt x="16200" y="12158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180"/>
                <p:cNvSpPr>
                  <a:spLocks noChangeArrowheads="1"/>
                </p:cNvSpPr>
                <p:nvPr/>
              </p:nvSpPr>
              <p:spPr bwMode="auto">
                <a:xfrm>
                  <a:off x="4411" y="1192"/>
                  <a:ext cx="144" cy="288"/>
                </a:xfrm>
                <a:custGeom>
                  <a:avLst/>
                  <a:gdLst>
                    <a:gd name="G0" fmla="+- 16200 0 0"/>
                    <a:gd name="G1" fmla="+- 3330 0 0"/>
                    <a:gd name="G2" fmla="+- 12158 0 3330"/>
                    <a:gd name="G3" fmla="+- G2 0 3330"/>
                    <a:gd name="G4" fmla="*/ G3 32768 32059"/>
                    <a:gd name="G5" fmla="*/ G4 1 2"/>
                    <a:gd name="G6" fmla="+- 21600 0 16200"/>
                    <a:gd name="G7" fmla="*/ G6 3330 6079"/>
                    <a:gd name="G8" fmla="+- G7 16200 0"/>
                    <a:gd name="T0" fmla="*/ 16200 w 21600"/>
                    <a:gd name="T1" fmla="*/ 0 h 21600"/>
                    <a:gd name="T2" fmla="*/ 16200 w 21600"/>
                    <a:gd name="T3" fmla="*/ 12158 h 21600"/>
                    <a:gd name="T4" fmla="*/ 2810 w 21600"/>
                    <a:gd name="T5" fmla="*/ 21600 h 21600"/>
                    <a:gd name="T6" fmla="*/ 21600 w 21600"/>
                    <a:gd name="T7" fmla="*/ 6079 h 21600"/>
                    <a:gd name="T8" fmla="*/ 17694720 60000 65536"/>
                    <a:gd name="T9" fmla="*/ 5898240 60000 65536"/>
                    <a:gd name="T10" fmla="*/ 5898240 60000 65536"/>
                    <a:gd name="T11" fmla="*/ 0 60000 65536"/>
                    <a:gd name="T12" fmla="*/ 12427 w 21600"/>
                    <a:gd name="T13" fmla="*/ G1 h 21600"/>
                    <a:gd name="T14" fmla="*/ G8 w 21600"/>
                    <a:gd name="T15" fmla="*/ G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21600" y="6079"/>
                      </a:moveTo>
                      <a:lnTo>
                        <a:pt x="16200" y="0"/>
                      </a:lnTo>
                      <a:lnTo>
                        <a:pt x="16200" y="3330"/>
                      </a:lnTo>
                      <a:lnTo>
                        <a:pt x="12427" y="3330"/>
                      </a:lnTo>
                      <a:cubicBezTo>
                        <a:pt x="5564" y="3330"/>
                        <a:pt x="0" y="7282"/>
                        <a:pt x="0" y="12158"/>
                      </a:cubicBezTo>
                      <a:lnTo>
                        <a:pt x="0" y="21600"/>
                      </a:lnTo>
                      <a:lnTo>
                        <a:pt x="5620" y="21600"/>
                      </a:lnTo>
                      <a:lnTo>
                        <a:pt x="5620" y="12158"/>
                      </a:lnTo>
                      <a:cubicBezTo>
                        <a:pt x="5620" y="10319"/>
                        <a:pt x="8668" y="8828"/>
                        <a:pt x="12427" y="8828"/>
                      </a:cubicBezTo>
                      <a:lnTo>
                        <a:pt x="16200" y="8828"/>
                      </a:lnTo>
                      <a:lnTo>
                        <a:pt x="16200" y="12158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Rectangle 181"/>
                <p:cNvSpPr>
                  <a:spLocks noChangeArrowheads="1"/>
                </p:cNvSpPr>
                <p:nvPr/>
              </p:nvSpPr>
              <p:spPr bwMode="auto">
                <a:xfrm>
                  <a:off x="1440" y="1454"/>
                  <a:ext cx="940" cy="97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lIns="56693" tIns="28346" rIns="56693" bIns="28346" anchor="ctr"/>
                <a:lstStyle/>
                <a:p>
                  <a:pPr algn="ctr"/>
                  <a:r>
                    <a:rPr lang="en-US" altLang="ko-KR" sz="1200" b="1">
                      <a:solidFill>
                        <a:srgbClr val="000000"/>
                      </a:solidFill>
                      <a:ea typeface="굴림" pitchFamily="50" charset="-127"/>
                      <a:cs typeface="Arial" charset="0"/>
                    </a:rPr>
                    <a:t>Tool Daemon</a:t>
                  </a:r>
                  <a:endParaRPr lang="en-US" altLang="ko-KR" sz="1200" b="1">
                    <a:ea typeface="굴림" pitchFamily="50" charset="-127"/>
                    <a:cs typeface="Arial" charset="0"/>
                  </a:endParaRPr>
                </a:p>
              </p:txBody>
            </p:sp>
            <p:sp>
              <p:nvSpPr>
                <p:cNvPr id="70" name="Rectangle 182"/>
                <p:cNvSpPr>
                  <a:spLocks noChangeArrowheads="1"/>
                </p:cNvSpPr>
                <p:nvPr/>
              </p:nvSpPr>
              <p:spPr bwMode="auto">
                <a:xfrm>
                  <a:off x="2523" y="1447"/>
                  <a:ext cx="624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lIns="56693" tIns="28346" rIns="56693" bIns="28346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0000"/>
                      </a:solidFill>
                      <a:ea typeface="굴림" pitchFamily="50" charset="-127"/>
                      <a:cs typeface="Arial" charset="0"/>
                    </a:rPr>
                    <a:t>Tool Daemon</a:t>
                  </a:r>
                  <a:endParaRPr lang="en-US" altLang="ko-KR" sz="1000" b="1">
                    <a:ea typeface="굴림" pitchFamily="50" charset="-127"/>
                    <a:cs typeface="Arial" charset="0"/>
                  </a:endParaRPr>
                </a:p>
              </p:txBody>
            </p:sp>
            <p:sp>
              <p:nvSpPr>
                <p:cNvPr id="71" name="Rectangle 183"/>
                <p:cNvSpPr>
                  <a:spLocks noChangeArrowheads="1"/>
                </p:cNvSpPr>
                <p:nvPr/>
              </p:nvSpPr>
              <p:spPr bwMode="auto">
                <a:xfrm>
                  <a:off x="3573" y="1440"/>
                  <a:ext cx="624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lIns="56693" tIns="28346" rIns="56693" bIns="28346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0000"/>
                      </a:solidFill>
                      <a:ea typeface="굴림" pitchFamily="50" charset="-127"/>
                      <a:cs typeface="Arial" charset="0"/>
                    </a:rPr>
                    <a:t>Tool Daemon</a:t>
                  </a:r>
                  <a:endParaRPr lang="en-US" altLang="ko-KR" sz="1000" b="1">
                    <a:ea typeface="굴림" pitchFamily="50" charset="-127"/>
                    <a:cs typeface="Arial" charset="0"/>
                  </a:endParaRPr>
                </a:p>
              </p:txBody>
            </p:sp>
            <p:sp>
              <p:nvSpPr>
                <p:cNvPr id="72" name="Rectangle 184"/>
                <p:cNvSpPr>
                  <a:spLocks noChangeArrowheads="1"/>
                </p:cNvSpPr>
                <p:nvPr/>
              </p:nvSpPr>
              <p:spPr bwMode="auto">
                <a:xfrm>
                  <a:off x="4334" y="1440"/>
                  <a:ext cx="624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lIns="56693" tIns="28346" rIns="56693" bIns="28346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0000"/>
                      </a:solidFill>
                      <a:ea typeface="굴림" pitchFamily="50" charset="-127"/>
                      <a:cs typeface="Arial" charset="0"/>
                    </a:rPr>
                    <a:t>Tool Daemon</a:t>
                  </a:r>
                  <a:endParaRPr lang="en-US" altLang="ko-KR" sz="1000" b="1">
                    <a:ea typeface="굴림" pitchFamily="50" charset="-127"/>
                    <a:cs typeface="Arial" charset="0"/>
                  </a:endParaRPr>
                </a:p>
              </p:txBody>
            </p:sp>
          </p:grpSp>
        </p:grpSp>
        <p:sp>
          <p:nvSpPr>
            <p:cNvPr id="39" name="Text Box 210"/>
            <p:cNvSpPr txBox="1">
              <a:spLocks noChangeArrowheads="1"/>
            </p:cNvSpPr>
            <p:nvPr/>
          </p:nvSpPr>
          <p:spPr bwMode="auto">
            <a:xfrm>
              <a:off x="2688" y="3295"/>
              <a:ext cx="96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>
                  <a:ea typeface="굴림" pitchFamily="50" charset="-127"/>
                </a:rPr>
                <a:t>Front-End Node</a:t>
              </a:r>
            </a:p>
          </p:txBody>
        </p:sp>
      </p:grpSp>
      <p:grpSp>
        <p:nvGrpSpPr>
          <p:cNvPr id="73" name="Group 212"/>
          <p:cNvGrpSpPr>
            <a:grpSpLocks/>
          </p:cNvGrpSpPr>
          <p:nvPr/>
        </p:nvGrpSpPr>
        <p:grpSpPr bwMode="auto">
          <a:xfrm>
            <a:off x="1524000" y="1630680"/>
            <a:ext cx="6194425" cy="3060700"/>
            <a:chOff x="960" y="1158"/>
            <a:chExt cx="3902" cy="1928"/>
          </a:xfrm>
        </p:grpSpPr>
        <p:sp>
          <p:nvSpPr>
            <p:cNvPr id="74" name="Oval 213"/>
            <p:cNvSpPr>
              <a:spLocks noChangeArrowheads="1"/>
            </p:cNvSpPr>
            <p:nvPr/>
          </p:nvSpPr>
          <p:spPr bwMode="auto">
            <a:xfrm>
              <a:off x="1200" y="2022"/>
              <a:ext cx="384" cy="576"/>
            </a:xfrm>
            <a:prstGeom prst="ellipse">
              <a:avLst/>
            </a:prstGeom>
            <a:solidFill>
              <a:srgbClr val="D2EE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000" b="1">
                  <a:ea typeface="굴림" pitchFamily="50" charset="-127"/>
                </a:rPr>
                <a:t>Efficient </a:t>
              </a:r>
            </a:p>
            <a:p>
              <a:pPr algn="ctr"/>
              <a:r>
                <a:rPr lang="en-US" altLang="ko-KR" sz="1000" b="1">
                  <a:ea typeface="굴림" pitchFamily="50" charset="-127"/>
                </a:rPr>
                <a:t>MW</a:t>
              </a:r>
            </a:p>
            <a:p>
              <a:pPr algn="ctr"/>
              <a:r>
                <a:rPr lang="en-US" altLang="ko-KR" sz="1000" b="1">
                  <a:ea typeface="굴림" pitchFamily="50" charset="-127"/>
                </a:rPr>
                <a:t>daemon </a:t>
              </a:r>
            </a:p>
            <a:p>
              <a:pPr algn="ctr"/>
              <a:r>
                <a:rPr lang="en-US" altLang="ko-KR" sz="1000" b="1">
                  <a:ea typeface="굴림" pitchFamily="50" charset="-127"/>
                </a:rPr>
                <a:t>launch</a:t>
              </a:r>
            </a:p>
          </p:txBody>
        </p:sp>
        <p:sp>
          <p:nvSpPr>
            <p:cNvPr id="75" name="Oval 214"/>
            <p:cNvSpPr>
              <a:spLocks noChangeArrowheads="1"/>
            </p:cNvSpPr>
            <p:nvPr/>
          </p:nvSpPr>
          <p:spPr bwMode="auto">
            <a:xfrm>
              <a:off x="960" y="1158"/>
              <a:ext cx="384" cy="624"/>
            </a:xfrm>
            <a:prstGeom prst="ellipse">
              <a:avLst/>
            </a:prstGeom>
            <a:solidFill>
              <a:srgbClr val="D2EE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000" b="1">
                  <a:ea typeface="굴림" pitchFamily="50" charset="-127"/>
                </a:rPr>
                <a:t>Efficient </a:t>
              </a:r>
            </a:p>
            <a:p>
              <a:pPr algn="ctr"/>
              <a:r>
                <a:rPr lang="en-US" altLang="ko-KR" sz="1000" b="1">
                  <a:ea typeface="굴림" pitchFamily="50" charset="-127"/>
                </a:rPr>
                <a:t>Tool </a:t>
              </a:r>
            </a:p>
            <a:p>
              <a:pPr algn="ctr"/>
              <a:r>
                <a:rPr lang="en-US" altLang="ko-KR" sz="1000" b="1">
                  <a:ea typeface="굴림" pitchFamily="50" charset="-127"/>
                </a:rPr>
                <a:t>daemon </a:t>
              </a:r>
            </a:p>
            <a:p>
              <a:pPr algn="ctr"/>
              <a:r>
                <a:rPr lang="en-US" altLang="ko-KR" sz="1000" b="1">
                  <a:ea typeface="굴림" pitchFamily="50" charset="-127"/>
                </a:rPr>
                <a:t>launch</a:t>
              </a:r>
            </a:p>
          </p:txBody>
        </p:sp>
        <p:sp>
          <p:nvSpPr>
            <p:cNvPr id="76" name="Rectangle 215"/>
            <p:cNvSpPr>
              <a:spLocks noChangeArrowheads="1"/>
            </p:cNvSpPr>
            <p:nvPr/>
          </p:nvSpPr>
          <p:spPr bwMode="auto">
            <a:xfrm>
              <a:off x="1440" y="1646"/>
              <a:ext cx="381" cy="119"/>
            </a:xfrm>
            <a:prstGeom prst="rect">
              <a:avLst/>
            </a:prstGeom>
            <a:solidFill>
              <a:srgbClr val="003300"/>
            </a:solidFill>
            <a:ln w="9525" algn="ctr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6693" tIns="28346" rIns="56693" bIns="28346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Master</a:t>
              </a:r>
            </a:p>
          </p:txBody>
        </p:sp>
        <p:sp>
          <p:nvSpPr>
            <p:cNvPr id="77" name="Rectangle 216"/>
            <p:cNvSpPr>
              <a:spLocks noChangeArrowheads="1"/>
            </p:cNvSpPr>
            <p:nvPr/>
          </p:nvSpPr>
          <p:spPr bwMode="auto">
            <a:xfrm>
              <a:off x="1763" y="2126"/>
              <a:ext cx="569" cy="240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lIns="56693" tIns="28346" rIns="56693" bIns="28346" anchor="ctr"/>
            <a:lstStyle/>
            <a:p>
              <a:r>
                <a:rPr lang="en-US" altLang="ko-KR" sz="14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LMON </a:t>
              </a:r>
            </a:p>
            <a:p>
              <a:r>
                <a:rPr lang="en-US" altLang="ko-KR" sz="14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MW API</a:t>
              </a:r>
            </a:p>
          </p:txBody>
        </p:sp>
        <p:sp>
          <p:nvSpPr>
            <p:cNvPr id="78" name="Rectangle 217"/>
            <p:cNvSpPr>
              <a:spLocks noChangeArrowheads="1"/>
            </p:cNvSpPr>
            <p:nvPr/>
          </p:nvSpPr>
          <p:spPr bwMode="auto">
            <a:xfrm>
              <a:off x="3464" y="2126"/>
              <a:ext cx="576" cy="240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lIns="56693" tIns="28346" rIns="56693" bIns="28346" anchor="ctr"/>
            <a:lstStyle/>
            <a:p>
              <a:r>
                <a:rPr lang="en-US" altLang="ko-KR" sz="14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LMON </a:t>
              </a:r>
            </a:p>
            <a:p>
              <a:r>
                <a:rPr lang="en-US" altLang="ko-KR" sz="14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MW API</a:t>
              </a:r>
            </a:p>
          </p:txBody>
        </p:sp>
        <p:sp>
          <p:nvSpPr>
            <p:cNvPr id="79" name="Rectangle 218"/>
            <p:cNvSpPr>
              <a:spLocks noChangeArrowheads="1"/>
            </p:cNvSpPr>
            <p:nvPr/>
          </p:nvSpPr>
          <p:spPr bwMode="auto">
            <a:xfrm>
              <a:off x="1763" y="2366"/>
              <a:ext cx="401" cy="124"/>
            </a:xfrm>
            <a:prstGeom prst="rect">
              <a:avLst/>
            </a:prstGeom>
            <a:solidFill>
              <a:srgbClr val="003300"/>
            </a:solidFill>
            <a:ln w="9525" algn="ctr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6693" tIns="28346" rIns="56693" bIns="28346" anchor="ctr"/>
            <a:lstStyle/>
            <a:p>
              <a:r>
                <a:rPr lang="en-US" altLang="ko-KR" sz="12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Master</a:t>
              </a:r>
            </a:p>
          </p:txBody>
        </p:sp>
        <p:sp>
          <p:nvSpPr>
            <p:cNvPr id="80" name="Rectangle 219"/>
            <p:cNvSpPr>
              <a:spLocks noChangeArrowheads="1"/>
            </p:cNvSpPr>
            <p:nvPr/>
          </p:nvSpPr>
          <p:spPr bwMode="auto">
            <a:xfrm>
              <a:off x="2819" y="2846"/>
              <a:ext cx="569" cy="240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lIns="56693" tIns="28346" rIns="56693" bIns="28346" anchor="ctr"/>
            <a:lstStyle/>
            <a:p>
              <a:r>
                <a:rPr lang="en-US" altLang="ko-KR" sz="14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LMON </a:t>
              </a:r>
            </a:p>
            <a:p>
              <a:r>
                <a:rPr lang="en-US" altLang="ko-KR" sz="14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FE API</a:t>
              </a:r>
            </a:p>
          </p:txBody>
        </p:sp>
        <p:sp>
          <p:nvSpPr>
            <p:cNvPr id="81" name="Rectangle 220"/>
            <p:cNvSpPr>
              <a:spLocks noChangeArrowheads="1"/>
            </p:cNvSpPr>
            <p:nvPr/>
          </p:nvSpPr>
          <p:spPr bwMode="auto">
            <a:xfrm>
              <a:off x="3573" y="1536"/>
              <a:ext cx="528" cy="123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lIns="56693" tIns="28346" rIns="56693" bIns="28346" anchor="ctr"/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BE API</a:t>
              </a:r>
            </a:p>
          </p:txBody>
        </p:sp>
        <p:sp>
          <p:nvSpPr>
            <p:cNvPr id="82" name="Rectangle 221"/>
            <p:cNvSpPr>
              <a:spLocks noChangeArrowheads="1"/>
            </p:cNvSpPr>
            <p:nvPr/>
          </p:nvSpPr>
          <p:spPr bwMode="auto">
            <a:xfrm>
              <a:off x="1440" y="1550"/>
              <a:ext cx="844" cy="103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lIns="56693" tIns="28346" rIns="56693" bIns="28346" anchor="ctr"/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LMON BE API</a:t>
              </a:r>
            </a:p>
          </p:txBody>
        </p:sp>
        <p:sp>
          <p:nvSpPr>
            <p:cNvPr id="83" name="Rectangle 222"/>
            <p:cNvSpPr>
              <a:spLocks noChangeArrowheads="1"/>
            </p:cNvSpPr>
            <p:nvPr/>
          </p:nvSpPr>
          <p:spPr bwMode="auto">
            <a:xfrm>
              <a:off x="4334" y="1536"/>
              <a:ext cx="528" cy="123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lIns="56693" tIns="28346" rIns="56693" bIns="28346" anchor="ctr"/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BE API</a:t>
              </a:r>
            </a:p>
          </p:txBody>
        </p:sp>
        <p:sp>
          <p:nvSpPr>
            <p:cNvPr id="84" name="Rectangle 223"/>
            <p:cNvSpPr>
              <a:spLocks noChangeArrowheads="1"/>
            </p:cNvSpPr>
            <p:nvPr/>
          </p:nvSpPr>
          <p:spPr bwMode="auto">
            <a:xfrm>
              <a:off x="2523" y="1543"/>
              <a:ext cx="528" cy="123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lIns="56693" tIns="28346" rIns="56693" bIns="28346" anchor="ctr"/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BE API</a:t>
              </a:r>
            </a:p>
          </p:txBody>
        </p:sp>
      </p:grpSp>
      <p:grpSp>
        <p:nvGrpSpPr>
          <p:cNvPr id="85" name="Group 224"/>
          <p:cNvGrpSpPr>
            <a:grpSpLocks/>
          </p:cNvGrpSpPr>
          <p:nvPr/>
        </p:nvGrpSpPr>
        <p:grpSpPr bwMode="auto">
          <a:xfrm>
            <a:off x="990600" y="2162493"/>
            <a:ext cx="2503488" cy="3025775"/>
            <a:chOff x="624" y="1487"/>
            <a:chExt cx="1577" cy="1906"/>
          </a:xfrm>
        </p:grpSpPr>
        <p:grpSp>
          <p:nvGrpSpPr>
            <p:cNvPr id="86" name="Group 225"/>
            <p:cNvGrpSpPr>
              <a:grpSpLocks/>
            </p:cNvGrpSpPr>
            <p:nvPr/>
          </p:nvGrpSpPr>
          <p:grpSpPr bwMode="auto">
            <a:xfrm>
              <a:off x="960" y="1487"/>
              <a:ext cx="1241" cy="1906"/>
              <a:chOff x="960" y="1487"/>
              <a:chExt cx="1241" cy="1906"/>
            </a:xfrm>
          </p:grpSpPr>
          <p:sp>
            <p:nvSpPr>
              <p:cNvPr id="88" name="Line 226"/>
              <p:cNvSpPr>
                <a:spLocks noChangeShapeType="1"/>
              </p:cNvSpPr>
              <p:nvPr/>
            </p:nvSpPr>
            <p:spPr bwMode="auto">
              <a:xfrm flipV="1">
                <a:off x="1152" y="1638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227"/>
              <p:cNvSpPr>
                <a:spLocks noChangeShapeType="1"/>
              </p:cNvSpPr>
              <p:nvPr/>
            </p:nvSpPr>
            <p:spPr bwMode="auto">
              <a:xfrm flipV="1">
                <a:off x="1392" y="2438"/>
                <a:ext cx="389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28"/>
              <p:cNvSpPr>
                <a:spLocks noChangeShapeType="1"/>
              </p:cNvSpPr>
              <p:nvPr/>
            </p:nvSpPr>
            <p:spPr bwMode="auto">
              <a:xfrm flipV="1">
                <a:off x="1344" y="1487"/>
                <a:ext cx="89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229"/>
              <p:cNvSpPr>
                <a:spLocks noChangeShapeType="1"/>
              </p:cNvSpPr>
              <p:nvPr/>
            </p:nvSpPr>
            <p:spPr bwMode="auto">
              <a:xfrm flipV="1">
                <a:off x="1392" y="250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230"/>
              <p:cNvSpPr>
                <a:spLocks noChangeArrowheads="1"/>
              </p:cNvSpPr>
              <p:nvPr/>
            </p:nvSpPr>
            <p:spPr bwMode="auto">
              <a:xfrm>
                <a:off x="2112" y="2865"/>
                <a:ext cx="89" cy="528"/>
              </a:xfrm>
              <a:prstGeom prst="rect">
                <a:avLst/>
              </a:prstGeom>
              <a:solidFill>
                <a:srgbClr val="003300"/>
              </a:solidFill>
              <a:ln w="9525" algn="ctr">
                <a:solidFill>
                  <a:srgbClr val="00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6693" tIns="28346" rIns="56693" bIns="28346" anchor="ctr"/>
              <a:lstStyle/>
              <a:p>
                <a:pPr algn="ctr"/>
                <a:endParaRPr lang="en-US" altLang="ko-KR" sz="800" b="1">
                  <a:solidFill>
                    <a:schemeClr val="bg1"/>
                  </a:solidFill>
                  <a:ea typeface="굴림" pitchFamily="50" charset="-127"/>
                  <a:cs typeface="Arial" charset="0"/>
                </a:endParaRPr>
              </a:p>
            </p:txBody>
          </p:sp>
          <p:sp>
            <p:nvSpPr>
              <p:cNvPr id="93" name="Rectangle 231"/>
              <p:cNvSpPr>
                <a:spLocks noChangeArrowheads="1"/>
              </p:cNvSpPr>
              <p:nvPr/>
            </p:nvSpPr>
            <p:spPr bwMode="auto">
              <a:xfrm>
                <a:off x="960" y="2961"/>
                <a:ext cx="1241" cy="192"/>
              </a:xfrm>
              <a:prstGeom prst="rect">
                <a:avLst/>
              </a:prstGeom>
              <a:solidFill>
                <a:srgbClr val="003300"/>
              </a:solidFill>
              <a:ln w="9525" algn="ctr">
                <a:solidFill>
                  <a:srgbClr val="00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6693" tIns="28346" rIns="56693" bIns="28346" anchor="ctr"/>
              <a:lstStyle/>
              <a:p>
                <a:pPr algn="ctr"/>
                <a:r>
                  <a:rPr lang="en-US" altLang="ko-KR" sz="1400" b="1">
                    <a:solidFill>
                      <a:schemeClr val="bg1"/>
                    </a:solidFill>
                    <a:ea typeface="굴림" pitchFamily="50" charset="-127"/>
                    <a:cs typeface="Arial" charset="0"/>
                  </a:rPr>
                  <a:t>LaunchMON Engine</a:t>
                </a:r>
              </a:p>
            </p:txBody>
          </p:sp>
        </p:grpSp>
        <p:sp>
          <p:nvSpPr>
            <p:cNvPr id="87" name="Rectangle 232"/>
            <p:cNvSpPr>
              <a:spLocks noChangeArrowheads="1"/>
            </p:cNvSpPr>
            <p:nvPr/>
          </p:nvSpPr>
          <p:spPr bwMode="auto">
            <a:xfrm>
              <a:off x="624" y="2865"/>
              <a:ext cx="384" cy="528"/>
            </a:xfrm>
            <a:prstGeom prst="rect">
              <a:avLst/>
            </a:prstGeom>
            <a:solidFill>
              <a:srgbClr val="808080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432" tIns="28346" rIns="27432" bIns="28346" anchor="ctr"/>
            <a:lstStyle/>
            <a:p>
              <a:pPr algn="ctr"/>
              <a:endParaRPr lang="en-US" altLang="ko-KR" sz="800" b="1">
                <a:solidFill>
                  <a:schemeClr val="bg1"/>
                </a:solidFill>
                <a:ea typeface="굴림" pitchFamily="50" charset="-127"/>
                <a:cs typeface="Arial" charset="0"/>
              </a:endParaRPr>
            </a:p>
            <a:p>
              <a:pPr algn="ctr"/>
              <a:endParaRPr lang="en-US" altLang="ko-KR" sz="800" b="1">
                <a:solidFill>
                  <a:schemeClr val="bg1"/>
                </a:solidFill>
                <a:ea typeface="굴림" pitchFamily="50" charset="-127"/>
                <a:cs typeface="Arial" charset="0"/>
              </a:endParaRPr>
            </a:p>
            <a:p>
              <a:pPr algn="ctr"/>
              <a:r>
                <a:rPr lang="en-US" altLang="ko-KR" sz="12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OS, Comp., Arch, ABI</a:t>
              </a:r>
            </a:p>
            <a:p>
              <a:pPr algn="ctr"/>
              <a:endParaRPr lang="en-US" altLang="ko-KR" sz="1200" b="1">
                <a:solidFill>
                  <a:schemeClr val="bg1"/>
                </a:solidFill>
                <a:ea typeface="굴림" pitchFamily="50" charset="-127"/>
                <a:cs typeface="Arial" charset="0"/>
              </a:endParaRPr>
            </a:p>
          </p:txBody>
        </p:sp>
      </p:grpSp>
      <p:grpSp>
        <p:nvGrpSpPr>
          <p:cNvPr id="94" name="Group 233"/>
          <p:cNvGrpSpPr>
            <a:grpSpLocks/>
          </p:cNvGrpSpPr>
          <p:nvPr/>
        </p:nvGrpSpPr>
        <p:grpSpPr bwMode="auto">
          <a:xfrm>
            <a:off x="1663700" y="2630805"/>
            <a:ext cx="2635250" cy="2122488"/>
            <a:chOff x="1048" y="1782"/>
            <a:chExt cx="1660" cy="1337"/>
          </a:xfrm>
        </p:grpSpPr>
        <p:sp>
          <p:nvSpPr>
            <p:cNvPr id="95" name="Line 234"/>
            <p:cNvSpPr>
              <a:spLocks noChangeShapeType="1"/>
            </p:cNvSpPr>
            <p:nvPr/>
          </p:nvSpPr>
          <p:spPr bwMode="auto">
            <a:xfrm flipV="1">
              <a:off x="2180" y="2975"/>
              <a:ext cx="52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235"/>
            <p:cNvSpPr>
              <a:spLocks noChangeArrowheads="1"/>
            </p:cNvSpPr>
            <p:nvPr/>
          </p:nvSpPr>
          <p:spPr bwMode="auto">
            <a:xfrm>
              <a:off x="1296" y="2598"/>
              <a:ext cx="378" cy="137"/>
            </a:xfrm>
            <a:prstGeom prst="rect">
              <a:avLst/>
            </a:prstGeom>
            <a:solidFill>
              <a:srgbClr val="003300"/>
            </a:solidFill>
            <a:ln w="9525" algn="ctr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6693" tIns="28346" rIns="56693" bIns="28346" anchor="ctr"/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LMONP</a:t>
              </a:r>
              <a:r>
                <a:rPr lang="en-US" altLang="ko-KR" sz="8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 </a:t>
              </a:r>
            </a:p>
          </p:txBody>
        </p:sp>
        <p:sp>
          <p:nvSpPr>
            <p:cNvPr id="97" name="Rectangle 236"/>
            <p:cNvSpPr>
              <a:spLocks noChangeArrowheads="1"/>
            </p:cNvSpPr>
            <p:nvPr/>
          </p:nvSpPr>
          <p:spPr bwMode="auto">
            <a:xfrm>
              <a:off x="1048" y="1782"/>
              <a:ext cx="385" cy="137"/>
            </a:xfrm>
            <a:prstGeom prst="rect">
              <a:avLst/>
            </a:prstGeom>
            <a:solidFill>
              <a:srgbClr val="003300"/>
            </a:solidFill>
            <a:ln w="9525" algn="ctr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6693" tIns="28346" rIns="56693" bIns="28346" anchor="ctr"/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LMONP</a:t>
              </a:r>
              <a:r>
                <a:rPr lang="en-US" altLang="ko-KR" sz="8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 </a:t>
              </a:r>
            </a:p>
          </p:txBody>
        </p:sp>
        <p:sp>
          <p:nvSpPr>
            <p:cNvPr id="98" name="Rectangle 237"/>
            <p:cNvSpPr>
              <a:spLocks noChangeArrowheads="1"/>
            </p:cNvSpPr>
            <p:nvPr/>
          </p:nvSpPr>
          <p:spPr bwMode="auto">
            <a:xfrm>
              <a:off x="2255" y="2975"/>
              <a:ext cx="372" cy="138"/>
            </a:xfrm>
            <a:prstGeom prst="rect">
              <a:avLst/>
            </a:prstGeom>
            <a:solidFill>
              <a:srgbClr val="003300"/>
            </a:solidFill>
            <a:ln w="9525" algn="ctr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6693" tIns="28346" rIns="56693" bIns="28346" anchor="ctr"/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  <a:ea typeface="굴림" pitchFamily="50" charset="-127"/>
                  <a:cs typeface="Arial" charset="0"/>
                </a:rPr>
                <a:t>LMONP </a:t>
              </a:r>
            </a:p>
          </p:txBody>
        </p:sp>
      </p:grpSp>
      <p:sp>
        <p:nvSpPr>
          <p:cNvPr id="124" name="AutoShape 263"/>
          <p:cNvSpPr>
            <a:spLocks/>
          </p:cNvSpPr>
          <p:nvPr/>
        </p:nvSpPr>
        <p:spPr bwMode="auto">
          <a:xfrm>
            <a:off x="381000" y="5288280"/>
            <a:ext cx="2895600" cy="685800"/>
          </a:xfrm>
          <a:prstGeom prst="accentBorderCallout3">
            <a:avLst>
              <a:gd name="adj1" fmla="val 16667"/>
              <a:gd name="adj2" fmla="val 102630"/>
              <a:gd name="adj3" fmla="val 16667"/>
              <a:gd name="adj4" fmla="val 116667"/>
              <a:gd name="adj5" fmla="val -43519"/>
              <a:gd name="adj6" fmla="val 116667"/>
              <a:gd name="adj7" fmla="val -100000"/>
              <a:gd name="adj8" fmla="val 102468"/>
            </a:avLst>
          </a:prstGeom>
          <a:solidFill>
            <a:srgbClr val="003300"/>
          </a:solidFill>
          <a:ln w="25400">
            <a:solidFill>
              <a:srgbClr val="99CC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OO constructs abstracts out concepts from details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349375" y="4319905"/>
            <a:ext cx="2287588" cy="609600"/>
          </a:xfrm>
          <a:prstGeom prst="ellipse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7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/>
    </mc:Choice>
    <mc:Fallback xmlns="">
      <p:transition spd="slow" advTm="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FLUX API </a:t>
            </a:r>
            <a:r>
              <a:rPr lang="en-US" sz="3000" dirty="0">
                <a:latin typeface="Corbel" pitchFamily="34" charset="0"/>
              </a:rPr>
              <a:t>m</a:t>
            </a:r>
            <a:r>
              <a:rPr lang="en-US" sz="3000" dirty="0" smtClean="0">
                <a:latin typeface="Corbel" pitchFamily="34" charset="0"/>
              </a:rPr>
              <a:t>ockup committed</a:t>
            </a:r>
            <a:endParaRPr lang="en-US" sz="3000" dirty="0">
              <a:effectLst/>
              <a:latin typeface="Corbel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15636" y="1580718"/>
            <a:ext cx="7826156" cy="4751357"/>
          </a:xfrm>
        </p:spPr>
        <p:txBody>
          <a:bodyPr>
            <a:normAutofit/>
          </a:bodyPr>
          <a:lstStyle/>
          <a:p>
            <a:pPr marL="119062" indent="0">
              <a:buNone/>
            </a:pPr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sz="18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9062" indent="0">
              <a:spcBef>
                <a:spcPts val="1200"/>
              </a:spcBef>
              <a:buNone/>
            </a:pPr>
            <a:endParaRPr lang="en-US" dirty="0" smtClean="0"/>
          </a:p>
        </p:txBody>
      </p:sp>
      <p:pic>
        <p:nvPicPr>
          <p:cNvPr id="2050" name="Picture 2" descr="C:\Users\ahn1\Desktop\MOCK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20" y="1497620"/>
            <a:ext cx="6648768" cy="47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9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/>
    </mc:Choice>
    <mc:Fallback xmlns="">
      <p:transition spd="slow" advTm="25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Good progress made in new </a:t>
            </a:r>
            <a:r>
              <a:rPr lang="en-US" sz="3000" dirty="0" err="1" smtClean="0">
                <a:latin typeface="Corbel" pitchFamily="34" charset="0"/>
              </a:rPr>
              <a:t>LaunchMON</a:t>
            </a:r>
            <a:r>
              <a:rPr lang="en-US" sz="3000" dirty="0" smtClean="0">
                <a:latin typeface="Corbel" pitchFamily="34" charset="0"/>
              </a:rPr>
              <a:t> engine implementation</a:t>
            </a:r>
            <a:endParaRPr lang="en-US" sz="3000" dirty="0">
              <a:effectLst/>
              <a:latin typeface="Corbel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980292"/>
              </p:ext>
            </p:extLst>
          </p:nvPr>
        </p:nvGraphicFramePr>
        <p:xfrm>
          <a:off x="869068" y="1585732"/>
          <a:ext cx="4280042" cy="460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Acrobat Document" r:id="rId4" imgW="5695714" imgH="6134100" progId="AcroExch.Document.7">
                  <p:embed/>
                </p:oleObj>
              </mc:Choice>
              <mc:Fallback>
                <p:oleObj name="Acrobat Document" r:id="rId4" imgW="5695714" imgH="61341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9068" y="1585732"/>
                        <a:ext cx="4280042" cy="4609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416952" y="1580719"/>
            <a:ext cx="3391382" cy="4577014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Corbel" pitchFamily="34" charset="0"/>
              </a:rPr>
              <a:t>Event-based system</a:t>
            </a:r>
          </a:p>
          <a:p>
            <a:r>
              <a:rPr lang="en-US" sz="2200" dirty="0" smtClean="0">
                <a:latin typeface="Corbel" pitchFamily="34" charset="0"/>
              </a:rPr>
              <a:t>Many of the actions on LWJ state changes implemented</a:t>
            </a:r>
          </a:p>
          <a:p>
            <a:r>
              <a:rPr lang="en-US" sz="2200" dirty="0" smtClean="0">
                <a:latin typeface="Corbel" pitchFamily="34" charset="0"/>
              </a:rPr>
              <a:t>Need to complete all of the actions and wire-up with FEN API through LMONP</a:t>
            </a:r>
          </a:p>
          <a:p>
            <a:r>
              <a:rPr lang="en-US" sz="2200" dirty="0" smtClean="0">
                <a:latin typeface="Corbel" pitchFamily="34" charset="0"/>
              </a:rPr>
              <a:t>Mostly importantly, bring this up when the real FLUX API is in place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sz="18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9062" indent="0">
              <a:spcBef>
                <a:spcPts val="12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4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/>
    </mc:Choice>
    <mc:Fallback xmlns="">
      <p:transition spd="slow" advTm="25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orbel" pitchFamily="34" charset="0"/>
              </a:rPr>
              <a:t>Phase II aims to strategic prototyping to gain insight into the detailed design</a:t>
            </a:r>
            <a:endParaRPr lang="en-US" sz="3000" dirty="0">
              <a:effectLst/>
              <a:latin typeface="Corbel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15636" y="1580718"/>
            <a:ext cx="7826156" cy="4994894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Corbel" pitchFamily="34" charset="0"/>
              </a:rPr>
              <a:t>Goal </a:t>
            </a:r>
          </a:p>
          <a:p>
            <a:pPr lvl="1"/>
            <a:r>
              <a:rPr lang="en-US" sz="2100" dirty="0" smtClean="0">
                <a:latin typeface="Corbel" pitchFamily="34" charset="0"/>
              </a:rPr>
              <a:t>Gain experiences for the final design</a:t>
            </a:r>
          </a:p>
          <a:p>
            <a:pPr lvl="1"/>
            <a:r>
              <a:rPr lang="en-US" sz="2100" dirty="0" smtClean="0">
                <a:latin typeface="Corbel" pitchFamily="34" charset="0"/>
              </a:rPr>
              <a:t>Prove that FLUX’s rich run-time will significantly boost user productivity </a:t>
            </a:r>
          </a:p>
          <a:p>
            <a:r>
              <a:rPr lang="en-US" sz="2600" dirty="0" smtClean="0">
                <a:latin typeface="Corbel" pitchFamily="34" charset="0"/>
              </a:rPr>
              <a:t>Plan</a:t>
            </a:r>
          </a:p>
          <a:p>
            <a:pPr lvl="1"/>
            <a:r>
              <a:rPr lang="en-US" sz="2100" dirty="0">
                <a:latin typeface="Corbel" pitchFamily="34" charset="0"/>
              </a:rPr>
              <a:t>Bring up COBO on top of KVS</a:t>
            </a:r>
          </a:p>
          <a:p>
            <a:pPr lvl="1"/>
            <a:r>
              <a:rPr lang="en-US" sz="2100" dirty="0">
                <a:latin typeface="Corbel" pitchFamily="34" charset="0"/>
              </a:rPr>
              <a:t>Native </a:t>
            </a:r>
            <a:r>
              <a:rPr lang="en-US" sz="2100" dirty="0" err="1">
                <a:latin typeface="Corbel" pitchFamily="34" charset="0"/>
              </a:rPr>
              <a:t>LaunchMON</a:t>
            </a:r>
            <a:r>
              <a:rPr lang="en-US" sz="2100" dirty="0">
                <a:latin typeface="Corbel" pitchFamily="34" charset="0"/>
              </a:rPr>
              <a:t> API Support</a:t>
            </a:r>
          </a:p>
          <a:p>
            <a:pPr lvl="1"/>
            <a:r>
              <a:rPr lang="en-US" sz="2100" dirty="0">
                <a:latin typeface="Corbel" pitchFamily="34" charset="0"/>
              </a:rPr>
              <a:t>Bring up MRNet by porting the LIBI interface</a:t>
            </a:r>
          </a:p>
          <a:p>
            <a:pPr lvl="1"/>
            <a:r>
              <a:rPr lang="en-US" sz="2100" dirty="0">
                <a:latin typeface="Corbel" pitchFamily="34" charset="0"/>
              </a:rPr>
              <a:t>Bring up STAT on top of </a:t>
            </a:r>
            <a:r>
              <a:rPr lang="en-US" sz="2100" dirty="0" err="1">
                <a:latin typeface="Corbel" pitchFamily="34" charset="0"/>
              </a:rPr>
              <a:t>LaunchMON</a:t>
            </a:r>
            <a:r>
              <a:rPr lang="en-US" sz="2100" dirty="0">
                <a:latin typeface="Corbel" pitchFamily="34" charset="0"/>
              </a:rPr>
              <a:t> and MRNet</a:t>
            </a:r>
          </a:p>
          <a:p>
            <a:pPr lvl="1"/>
            <a:r>
              <a:rPr lang="en-US" sz="2100" dirty="0">
                <a:latin typeface="Corbel" pitchFamily="34" charset="0"/>
              </a:rPr>
              <a:t>Bring up and enhance SPINDLE </a:t>
            </a:r>
            <a:endParaRPr lang="en-US" sz="2100" dirty="0" smtClean="0">
              <a:latin typeface="Corbel" pitchFamily="34" charset="0"/>
            </a:endParaRPr>
          </a:p>
          <a:p>
            <a:pPr marL="400050" lvl="1" indent="-280988">
              <a:spcBef>
                <a:spcPts val="12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600" dirty="0" smtClean="0">
                <a:latin typeface="Corbel" pitchFamily="34" charset="0"/>
              </a:rPr>
              <a:t>Show that </a:t>
            </a:r>
            <a:r>
              <a:rPr lang="en-US" sz="2600" dirty="0">
                <a:latin typeface="Corbel" pitchFamily="34" charset="0"/>
              </a:rPr>
              <a:t>FLUX </a:t>
            </a:r>
            <a:r>
              <a:rPr lang="en-US" sz="2600" dirty="0" smtClean="0">
                <a:latin typeface="Corbel" pitchFamily="34" charset="0"/>
              </a:rPr>
              <a:t>can bring in rich sets of scalable </a:t>
            </a:r>
            <a:r>
              <a:rPr lang="en-US" sz="2600" dirty="0">
                <a:latin typeface="Corbel" pitchFamily="34" charset="0"/>
              </a:rPr>
              <a:t>productivity </a:t>
            </a:r>
            <a:r>
              <a:rPr lang="en-US" sz="2600" dirty="0" smtClean="0">
                <a:latin typeface="Corbel" pitchFamily="34" charset="0"/>
              </a:rPr>
              <a:t>tools like STAT</a:t>
            </a:r>
            <a:endParaRPr lang="en-US" sz="2600" dirty="0">
              <a:latin typeface="Corbel" pitchFamily="34" charset="0"/>
            </a:endParaRPr>
          </a:p>
          <a:p>
            <a:r>
              <a:rPr lang="en-US" sz="2600" dirty="0" smtClean="0">
                <a:latin typeface="Corbel" pitchFamily="34" charset="0"/>
              </a:rPr>
              <a:t>Show that FLUX can start up  massive applications </a:t>
            </a:r>
          </a:p>
          <a:p>
            <a:pPr lvl="1"/>
            <a:r>
              <a:rPr lang="en-US" sz="2200" dirty="0" smtClean="0">
                <a:latin typeface="Corbel" pitchFamily="34" charset="0"/>
              </a:rPr>
              <a:t>By enabling seamless integration with middleware software like SPINDLE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sz="18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9062" indent="0">
              <a:spcBef>
                <a:spcPts val="1200"/>
              </a:spcBef>
              <a:buNone/>
            </a:pPr>
            <a:endParaRPr lang="en-US" dirty="0" smtClean="0"/>
          </a:p>
        </p:txBody>
      </p:sp>
      <p:sp>
        <p:nvSpPr>
          <p:cNvPr id="3" name="Oval 2"/>
          <p:cNvSpPr/>
          <p:nvPr/>
        </p:nvSpPr>
        <p:spPr bwMode="auto">
          <a:xfrm>
            <a:off x="550333" y="4072467"/>
            <a:ext cx="4385734" cy="685800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/>
    </mc:Choice>
    <mc:Fallback xmlns="">
      <p:transition spd="slow" advTm="2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Work </a:t>
            </a:r>
            <a:r>
              <a:rPr lang="en-US" sz="3000" dirty="0">
                <a:latin typeface="Corbel" pitchFamily="34" charset="0"/>
              </a:rPr>
              <a:t>i</a:t>
            </a:r>
            <a:r>
              <a:rPr lang="en-US" sz="3000" dirty="0" smtClean="0">
                <a:latin typeface="Corbel" pitchFamily="34" charset="0"/>
              </a:rPr>
              <a:t>n progress on two initial phases on run-time areas</a:t>
            </a:r>
            <a:endParaRPr lang="en-US" sz="3000" dirty="0">
              <a:effectLst/>
              <a:latin typeface="Corbel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07137" y="1566864"/>
            <a:ext cx="7498080" cy="350284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orbel" pitchFamily="34" charset="0"/>
              </a:rPr>
              <a:t>Phase I – conceptualized next-generation resource management challenges and design space</a:t>
            </a:r>
          </a:p>
          <a:p>
            <a:r>
              <a:rPr lang="en-US" sz="2200" dirty="0" smtClean="0">
                <a:latin typeface="Corbel" pitchFamily="34" charset="0"/>
              </a:rPr>
              <a:t>Phase II – gaining experiences and insights by producing prototype software</a:t>
            </a:r>
          </a:p>
          <a:p>
            <a:r>
              <a:rPr lang="en-US" sz="2200" dirty="0" smtClean="0">
                <a:latin typeface="Corbel" pitchFamily="34" charset="0"/>
              </a:rPr>
              <a:t>Today, an interim report on the runtime system</a:t>
            </a:r>
          </a:p>
          <a:p>
            <a:pPr lvl="1"/>
            <a:r>
              <a:rPr lang="en-US" sz="1800" dirty="0" smtClean="0">
                <a:latin typeface="Corbel" pitchFamily="34" charset="0"/>
              </a:rPr>
              <a:t>Highlight key concepts in runtime  (Phase I)</a:t>
            </a:r>
          </a:p>
          <a:p>
            <a:pPr lvl="1"/>
            <a:r>
              <a:rPr lang="en-US" sz="1800" dirty="0" smtClean="0">
                <a:latin typeface="Corbel" pitchFamily="34" charset="0"/>
              </a:rPr>
              <a:t>Experiences </a:t>
            </a:r>
            <a:r>
              <a:rPr lang="en-US" sz="1800" dirty="0">
                <a:latin typeface="Corbel" pitchFamily="34" charset="0"/>
              </a:rPr>
              <a:t>with early prototyping efforts (Phase II</a:t>
            </a:r>
            <a:r>
              <a:rPr lang="en-US" sz="1800" dirty="0" smtClean="0">
                <a:latin typeface="Corbel" pitchFamily="34" charset="0"/>
              </a:rPr>
              <a:t>)</a:t>
            </a:r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40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/>
    </mc:Choice>
    <mc:Fallback xmlns="">
      <p:transition spd="slow" advTm="25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rbel" pitchFamily="34" charset="0"/>
              </a:rPr>
              <a:t>Dynamic </a:t>
            </a:r>
            <a:r>
              <a:rPr lang="en-US" sz="2800" dirty="0" smtClean="0">
                <a:latin typeface="Corbel" pitchFamily="34" charset="0"/>
              </a:rPr>
              <a:t>linking and loading causes major disruption </a:t>
            </a:r>
            <a:r>
              <a:rPr lang="en-US" sz="2800" dirty="0">
                <a:latin typeface="Corbel" pitchFamily="34" charset="0"/>
              </a:rPr>
              <a:t>at </a:t>
            </a:r>
            <a:r>
              <a:rPr lang="en-US" sz="2800" dirty="0" smtClean="0">
                <a:latin typeface="Corbel" pitchFamily="34" charset="0"/>
              </a:rPr>
              <a:t>large scale</a:t>
            </a:r>
            <a:endParaRPr lang="en-US" sz="2800" dirty="0">
              <a:latin typeface="Corbe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42650"/>
            <a:ext cx="8120062" cy="3535362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 smtClean="0">
                <a:latin typeface="Corbel" pitchFamily="34" charset="0"/>
              </a:rPr>
              <a:t>Multi-physics </a:t>
            </a:r>
            <a:r>
              <a:rPr lang="en-US" sz="2000" b="1" dirty="0">
                <a:latin typeface="Corbel" pitchFamily="34" charset="0"/>
              </a:rPr>
              <a:t>applications </a:t>
            </a:r>
            <a:r>
              <a:rPr lang="en-US" sz="2000" b="1" dirty="0" smtClean="0">
                <a:latin typeface="Corbel" pitchFamily="34" charset="0"/>
              </a:rPr>
              <a:t>at LLNL</a:t>
            </a:r>
          </a:p>
          <a:p>
            <a:pPr lvl="1"/>
            <a:r>
              <a:rPr lang="en-US" sz="2000" dirty="0" smtClean="0">
                <a:latin typeface="Corbel" pitchFamily="34" charset="0"/>
              </a:rPr>
              <a:t>848 shared library files</a:t>
            </a:r>
          </a:p>
          <a:p>
            <a:pPr lvl="1" defTabSz="317500"/>
            <a:r>
              <a:rPr lang="en-US" sz="2000" dirty="0" smtClean="0">
                <a:latin typeface="Corbel" pitchFamily="34" charset="0"/>
              </a:rPr>
              <a:t>Load time on BG/P:</a:t>
            </a:r>
          </a:p>
          <a:p>
            <a:pPr marL="914400" lvl="2" indent="0" defTabSz="317500">
              <a:buNone/>
            </a:pPr>
            <a:r>
              <a:rPr lang="en-US" sz="2000" dirty="0" smtClean="0">
                <a:latin typeface="Corbel" pitchFamily="34" charset="0"/>
              </a:rPr>
              <a:t>2k tasks </a:t>
            </a:r>
            <a:r>
              <a:rPr lang="en-US" sz="2000" dirty="0" smtClean="0">
                <a:latin typeface="Corbel" pitchFamily="34" charset="0"/>
                <a:sym typeface="Wingdings" pitchFamily="2" charset="2"/>
              </a:rPr>
              <a:t> 1 hour</a:t>
            </a:r>
            <a:endParaRPr lang="en-US" sz="2000" dirty="0">
              <a:latin typeface="Corbel" pitchFamily="34" charset="0"/>
              <a:sym typeface="Wingdings" pitchFamily="2" charset="2"/>
            </a:endParaRPr>
          </a:p>
          <a:p>
            <a:pPr marL="914400" lvl="2" indent="0" defTabSz="317500">
              <a:buNone/>
            </a:pPr>
            <a:r>
              <a:rPr lang="en-US" sz="2000" dirty="0" smtClean="0">
                <a:latin typeface="Corbel" pitchFamily="34" charset="0"/>
              </a:rPr>
              <a:t>16k </a:t>
            </a:r>
            <a:r>
              <a:rPr lang="en-US" sz="2000" dirty="0">
                <a:latin typeface="Corbel" pitchFamily="34" charset="0"/>
              </a:rPr>
              <a:t>tasks </a:t>
            </a:r>
            <a:r>
              <a:rPr lang="en-US" sz="2000" dirty="0" smtClean="0">
                <a:latin typeface="Corbel" pitchFamily="34" charset="0"/>
                <a:sym typeface="Wingdings" pitchFamily="2" charset="2"/>
              </a:rPr>
              <a:t> 10 hours</a:t>
            </a:r>
          </a:p>
          <a:p>
            <a:pPr lvl="1" defTabSz="317500"/>
            <a:endParaRPr lang="en-US" sz="2000" dirty="0" smtClean="0">
              <a:latin typeface="Corbel" pitchFamily="34" charset="0"/>
            </a:endParaRPr>
          </a:p>
          <a:p>
            <a:r>
              <a:rPr lang="en-US" sz="2000" b="1" dirty="0" err="1" smtClean="0">
                <a:latin typeface="Corbel" pitchFamily="34" charset="0"/>
              </a:rPr>
              <a:t>Pynamic</a:t>
            </a:r>
            <a:endParaRPr lang="en-US" sz="2000" b="1" dirty="0">
              <a:latin typeface="Corbel" pitchFamily="34" charset="0"/>
            </a:endParaRPr>
          </a:p>
          <a:p>
            <a:pPr lvl="1"/>
            <a:r>
              <a:rPr lang="en-US" sz="2000" dirty="0" smtClean="0">
                <a:latin typeface="Corbel" pitchFamily="34" charset="0"/>
              </a:rPr>
              <a:t>LLNL Benchmark</a:t>
            </a:r>
            <a:endParaRPr lang="en-US" sz="2000" b="1" dirty="0" smtClean="0">
              <a:latin typeface="Corbel" pitchFamily="34" charset="0"/>
            </a:endParaRPr>
          </a:p>
          <a:p>
            <a:pPr lvl="1"/>
            <a:r>
              <a:rPr lang="en-US" sz="2000" dirty="0">
                <a:latin typeface="Corbel" pitchFamily="34" charset="0"/>
              </a:rPr>
              <a:t>L</a:t>
            </a:r>
            <a:r>
              <a:rPr lang="en-US" sz="2000" dirty="0" smtClean="0">
                <a:latin typeface="Corbel" pitchFamily="34" charset="0"/>
              </a:rPr>
              <a:t>oads shared libraries</a:t>
            </a:r>
            <a:br>
              <a:rPr lang="en-US" sz="2000" dirty="0" smtClean="0">
                <a:latin typeface="Corbel" pitchFamily="34" charset="0"/>
              </a:rPr>
            </a:br>
            <a:r>
              <a:rPr lang="en-US" sz="2000" dirty="0" smtClean="0">
                <a:latin typeface="Corbel" pitchFamily="34" charset="0"/>
              </a:rPr>
              <a:t>and python files</a:t>
            </a:r>
          </a:p>
          <a:p>
            <a:pPr lvl="1"/>
            <a:r>
              <a:rPr lang="en-US" sz="2000" dirty="0" smtClean="0">
                <a:latin typeface="Corbel" pitchFamily="34" charset="0"/>
              </a:rPr>
              <a:t>495 shared objects </a:t>
            </a:r>
            <a:r>
              <a:rPr lang="en-US" sz="2000" dirty="0">
                <a:latin typeface="Corbel" pitchFamily="34" charset="0"/>
              </a:rPr>
              <a:t/>
            </a:r>
            <a:br>
              <a:rPr lang="en-US" sz="2000" dirty="0">
                <a:latin typeface="Corbel" pitchFamily="34" charset="0"/>
              </a:rPr>
            </a:br>
            <a:r>
              <a:rPr lang="en-US" sz="2000" dirty="0" smtClean="0">
                <a:latin typeface="Corbel" pitchFamily="34" charset="0"/>
                <a:sym typeface="Wingdings" pitchFamily="2" charset="2"/>
              </a:rPr>
              <a:t> </a:t>
            </a:r>
            <a:r>
              <a:rPr lang="en-US" sz="2000" dirty="0" smtClean="0">
                <a:latin typeface="Corbel" pitchFamily="34" charset="0"/>
              </a:rPr>
              <a:t>1.1 GB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0424" y="5475982"/>
            <a:ext cx="36950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Corbel" pitchFamily="34" charset="0"/>
              </a:rPr>
              <a:t>Pynamic</a:t>
            </a:r>
            <a:r>
              <a:rPr lang="en-US" sz="1600" b="1" dirty="0" smtClean="0">
                <a:latin typeface="Corbel" pitchFamily="34" charset="0"/>
              </a:rPr>
              <a:t> running on LLNL Sierra</a:t>
            </a:r>
            <a:r>
              <a:rPr lang="en-US" sz="1600" b="1" dirty="0">
                <a:latin typeface="Corbel" pitchFamily="34" charset="0"/>
              </a:rPr>
              <a:t> </a:t>
            </a:r>
            <a:r>
              <a:rPr lang="en-US" sz="1600" b="1" dirty="0" smtClean="0">
                <a:latin typeface="Corbel" pitchFamily="34" charset="0"/>
              </a:rPr>
              <a:t>Cluster</a:t>
            </a:r>
          </a:p>
          <a:p>
            <a:pPr algn="ctr"/>
            <a:r>
              <a:rPr lang="en-US" sz="1600" dirty="0" smtClean="0">
                <a:latin typeface="Corbel" pitchFamily="34" charset="0"/>
              </a:rPr>
              <a:t>1944 </a:t>
            </a:r>
            <a:r>
              <a:rPr lang="en-US" sz="1600" dirty="0">
                <a:latin typeface="Corbel" pitchFamily="34" charset="0"/>
              </a:rPr>
              <a:t>nodes, 12 tasks/node,</a:t>
            </a:r>
            <a:br>
              <a:rPr lang="en-US" sz="1600" dirty="0">
                <a:latin typeface="Corbel" pitchFamily="34" charset="0"/>
              </a:rPr>
            </a:br>
            <a:r>
              <a:rPr lang="en-US" sz="1600" dirty="0" smtClean="0">
                <a:latin typeface="Corbel" pitchFamily="34" charset="0"/>
              </a:rPr>
              <a:t>NFS </a:t>
            </a:r>
            <a:r>
              <a:rPr lang="en-US" sz="1600" dirty="0">
                <a:latin typeface="Corbel" pitchFamily="34" charset="0"/>
              </a:rPr>
              <a:t>and </a:t>
            </a:r>
            <a:r>
              <a:rPr lang="en-US" sz="1600" dirty="0" err="1">
                <a:latin typeface="Corbel" pitchFamily="34" charset="0"/>
              </a:rPr>
              <a:t>Lustre</a:t>
            </a:r>
            <a:r>
              <a:rPr lang="en-US" sz="1600" dirty="0">
                <a:latin typeface="Corbel" pitchFamily="34" charset="0"/>
              </a:rPr>
              <a:t> file system</a:t>
            </a:r>
          </a:p>
          <a:p>
            <a:pPr algn="ctr"/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92" y="2057401"/>
            <a:ext cx="5161083" cy="3428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28"/>
          <p:cNvSpPr/>
          <p:nvPr/>
        </p:nvSpPr>
        <p:spPr>
          <a:xfrm>
            <a:off x="1905001" y="2209800"/>
            <a:ext cx="5562600" cy="39624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hteck 278"/>
          <p:cNvSpPr/>
          <p:nvPr/>
        </p:nvSpPr>
        <p:spPr bwMode="auto">
          <a:xfrm>
            <a:off x="6858000" y="3876675"/>
            <a:ext cx="45719" cy="4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0" name="Rechteck 279"/>
          <p:cNvSpPr/>
          <p:nvPr/>
        </p:nvSpPr>
        <p:spPr bwMode="auto">
          <a:xfrm>
            <a:off x="6858000" y="3983356"/>
            <a:ext cx="45719" cy="4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1" name="Rechteck 280"/>
          <p:cNvSpPr/>
          <p:nvPr/>
        </p:nvSpPr>
        <p:spPr bwMode="auto">
          <a:xfrm>
            <a:off x="6858000" y="4105275"/>
            <a:ext cx="45719" cy="4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2" name="Rechteck 281"/>
          <p:cNvSpPr/>
          <p:nvPr/>
        </p:nvSpPr>
        <p:spPr bwMode="auto">
          <a:xfrm>
            <a:off x="6858000" y="4211956"/>
            <a:ext cx="45719" cy="4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84" name="Gewinkelte Verbindung 283"/>
          <p:cNvCxnSpPr>
            <a:stCxn id="280" idx="1"/>
            <a:endCxn id="277" idx="3"/>
          </p:cNvCxnSpPr>
          <p:nvPr/>
        </p:nvCxnSpPr>
        <p:spPr>
          <a:xfrm rot="10800000">
            <a:off x="5181600" y="3452994"/>
            <a:ext cx="1676400" cy="5532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winkelte Verbindung 284"/>
          <p:cNvCxnSpPr>
            <a:stCxn id="282" idx="1"/>
            <a:endCxn id="278" idx="3"/>
          </p:cNvCxnSpPr>
          <p:nvPr/>
        </p:nvCxnSpPr>
        <p:spPr>
          <a:xfrm rot="10800000" flipV="1">
            <a:off x="5173960" y="4234815"/>
            <a:ext cx="1684040" cy="1284741"/>
          </a:xfrm>
          <a:prstGeom prst="bentConnector3">
            <a:avLst>
              <a:gd name="adj1" fmla="val 42647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>
            <a:endCxn id="85" idx="1"/>
          </p:cNvCxnSpPr>
          <p:nvPr/>
        </p:nvCxnSpPr>
        <p:spPr>
          <a:xfrm flipV="1">
            <a:off x="3555963" y="2547757"/>
            <a:ext cx="535983" cy="441152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Abgerundetes Rechteck 277"/>
          <p:cNvSpPr/>
          <p:nvPr/>
        </p:nvSpPr>
        <p:spPr>
          <a:xfrm>
            <a:off x="4091946" y="5248275"/>
            <a:ext cx="1082014" cy="5425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dynamic linker</a:t>
            </a:r>
            <a:endParaRPr lang="en-US" sz="1600" dirty="0"/>
          </a:p>
        </p:txBody>
      </p:sp>
      <p:sp>
        <p:nvSpPr>
          <p:cNvPr id="277" name="Abgerundetes Rechteck 276"/>
          <p:cNvSpPr/>
          <p:nvPr/>
        </p:nvSpPr>
        <p:spPr>
          <a:xfrm>
            <a:off x="4099586" y="3181711"/>
            <a:ext cx="1082014" cy="5425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dynamic linker</a:t>
            </a:r>
            <a:endParaRPr lang="en-US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latin typeface="Corbel" pitchFamily="34" charset="0"/>
              </a:rPr>
              <a:t>F</a:t>
            </a:r>
            <a:r>
              <a:rPr lang="en-US" sz="2800" dirty="0" smtClean="0">
                <a:latin typeface="Corbel" pitchFamily="34" charset="0"/>
              </a:rPr>
              <a:t>ile </a:t>
            </a:r>
            <a:r>
              <a:rPr lang="en-US" sz="2800" dirty="0">
                <a:latin typeface="Corbel" pitchFamily="34" charset="0"/>
              </a:rPr>
              <a:t>A</a:t>
            </a:r>
            <a:r>
              <a:rPr lang="en-US" sz="2800" dirty="0" smtClean="0">
                <a:latin typeface="Corbel" pitchFamily="34" charset="0"/>
              </a:rPr>
              <a:t>ccess </a:t>
            </a:r>
            <a:r>
              <a:rPr lang="en-US" sz="2800" dirty="0">
                <a:latin typeface="Corbel" pitchFamily="34" charset="0"/>
              </a:rPr>
              <a:t>is u</a:t>
            </a:r>
            <a:r>
              <a:rPr lang="en-US" sz="2800" dirty="0" smtClean="0">
                <a:latin typeface="Corbel" pitchFamily="34" charset="0"/>
              </a:rPr>
              <a:t>ncoordinated</a:t>
            </a:r>
            <a:r>
              <a:rPr lang="en-US" sz="2800" dirty="0">
                <a:latin typeface="Corbel" pitchFamily="34" charset="0"/>
              </a:rPr>
              <a:t>! </a:t>
            </a:r>
          </a:p>
        </p:txBody>
      </p:sp>
      <p:sp>
        <p:nvSpPr>
          <p:cNvPr id="82" name="Inhaltsplatzhalter 1"/>
          <p:cNvSpPr>
            <a:spLocks noGrp="1"/>
          </p:cNvSpPr>
          <p:nvPr>
            <p:ph idx="1"/>
          </p:nvPr>
        </p:nvSpPr>
        <p:spPr>
          <a:xfrm>
            <a:off x="719138" y="1142999"/>
            <a:ext cx="7772400" cy="1133475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 smtClean="0">
                <a:latin typeface="Corbel" pitchFamily="34" charset="0"/>
              </a:rPr>
              <a:t>Loading is nearly unchanged since 1964 (MULTICS) </a:t>
            </a:r>
          </a:p>
          <a:p>
            <a:r>
              <a:rPr lang="en-US" sz="2300" dirty="0" smtClean="0">
                <a:latin typeface="Corbel" pitchFamily="34" charset="0"/>
              </a:rPr>
              <a:t>ld-linux.so uses serial POSIX file operations that are not coordinated among process.</a:t>
            </a:r>
          </a:p>
          <a:p>
            <a:endParaRPr lang="en-US" sz="2000" dirty="0"/>
          </a:p>
        </p:txBody>
      </p:sp>
      <p:cxnSp>
        <p:nvCxnSpPr>
          <p:cNvPr id="103" name="Gerade Verbindung 102"/>
          <p:cNvCxnSpPr>
            <a:endCxn id="278" idx="1"/>
          </p:cNvCxnSpPr>
          <p:nvPr/>
        </p:nvCxnSpPr>
        <p:spPr>
          <a:xfrm flipV="1">
            <a:off x="3634493" y="5519557"/>
            <a:ext cx="457453" cy="376418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Abgerundetes Rechteck 106"/>
          <p:cNvSpPr/>
          <p:nvPr/>
        </p:nvSpPr>
        <p:spPr>
          <a:xfrm>
            <a:off x="4099586" y="4333875"/>
            <a:ext cx="1082014" cy="5425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dynamic linker</a:t>
            </a:r>
            <a:endParaRPr lang="en-US" sz="1600" dirty="0"/>
          </a:p>
        </p:txBody>
      </p:sp>
      <p:grpSp>
        <p:nvGrpSpPr>
          <p:cNvPr id="119" name="Gruppieren 118"/>
          <p:cNvGrpSpPr/>
          <p:nvPr/>
        </p:nvGrpSpPr>
        <p:grpSpPr>
          <a:xfrm>
            <a:off x="6859806" y="3657600"/>
            <a:ext cx="522069" cy="720739"/>
            <a:chOff x="5181600" y="3089261"/>
            <a:chExt cx="522069" cy="720739"/>
          </a:xfrm>
        </p:grpSpPr>
        <p:sp>
          <p:nvSpPr>
            <p:cNvPr id="120" name="Flussdiagramm: Magnetplattenspeicher 119"/>
            <p:cNvSpPr/>
            <p:nvPr/>
          </p:nvSpPr>
          <p:spPr>
            <a:xfrm>
              <a:off x="5181600" y="3089261"/>
              <a:ext cx="522069" cy="720739"/>
            </a:xfrm>
            <a:prstGeom prst="flowChartMagneticDisk">
              <a:avLst/>
            </a:prstGeom>
            <a:solidFill>
              <a:srgbClr val="D68F1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/>
            <p:cNvSpPr/>
            <p:nvPr/>
          </p:nvSpPr>
          <p:spPr bwMode="auto">
            <a:xfrm>
              <a:off x="5181600" y="3535681"/>
              <a:ext cx="45719" cy="45719"/>
            </a:xfrm>
            <a:prstGeom prst="rect">
              <a:avLst/>
            </a:prstGeom>
            <a:solidFill>
              <a:srgbClr val="D68F1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2" name="Rechteck 121"/>
            <p:cNvSpPr/>
            <p:nvPr/>
          </p:nvSpPr>
          <p:spPr bwMode="auto">
            <a:xfrm>
              <a:off x="5181600" y="3429000"/>
              <a:ext cx="45719" cy="45719"/>
            </a:xfrm>
            <a:prstGeom prst="rect">
              <a:avLst/>
            </a:prstGeom>
            <a:solidFill>
              <a:srgbClr val="D68F1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5181600" y="3307081"/>
              <a:ext cx="45719" cy="45719"/>
            </a:xfrm>
            <a:prstGeom prst="rect">
              <a:avLst/>
            </a:prstGeom>
            <a:solidFill>
              <a:srgbClr val="D68F1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39" name="Gewinkelte Verbindung 138"/>
          <p:cNvCxnSpPr>
            <a:stCxn id="281" idx="1"/>
            <a:endCxn id="107" idx="3"/>
          </p:cNvCxnSpPr>
          <p:nvPr/>
        </p:nvCxnSpPr>
        <p:spPr>
          <a:xfrm rot="10800000" flipV="1">
            <a:off x="5181600" y="4128135"/>
            <a:ext cx="1676400" cy="4770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 rot="5400000">
            <a:off x="3716780" y="311862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5" name="Abgerundetes Rechteck 84"/>
          <p:cNvSpPr/>
          <p:nvPr/>
        </p:nvSpPr>
        <p:spPr>
          <a:xfrm>
            <a:off x="4091946" y="2276475"/>
            <a:ext cx="1082014" cy="5425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dynamic linker</a:t>
            </a:r>
            <a:endParaRPr lang="en-US" sz="1600" dirty="0"/>
          </a:p>
        </p:txBody>
      </p:sp>
      <p:cxnSp>
        <p:nvCxnSpPr>
          <p:cNvPr id="86" name="Gewinkelte Verbindung 85"/>
          <p:cNvCxnSpPr>
            <a:stCxn id="279" idx="1"/>
            <a:endCxn id="85" idx="3"/>
          </p:cNvCxnSpPr>
          <p:nvPr/>
        </p:nvCxnSpPr>
        <p:spPr>
          <a:xfrm rot="10800000">
            <a:off x="5173960" y="2547757"/>
            <a:ext cx="1684040" cy="1351778"/>
          </a:xfrm>
          <a:prstGeom prst="bentConnector3">
            <a:avLst>
              <a:gd name="adj1" fmla="val 42327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2157412" y="3114675"/>
            <a:ext cx="1042988" cy="619283"/>
            <a:chOff x="3733800" y="1981200"/>
            <a:chExt cx="1379610" cy="819155"/>
          </a:xfrm>
        </p:grpSpPr>
        <p:sp>
          <p:nvSpPr>
            <p:cNvPr id="89" name="Würfel 88"/>
            <p:cNvSpPr/>
            <p:nvPr/>
          </p:nvSpPr>
          <p:spPr bwMode="auto">
            <a:xfrm>
              <a:off x="3733800" y="1981200"/>
              <a:ext cx="1379610" cy="819144"/>
            </a:xfrm>
            <a:prstGeom prst="cube">
              <a:avLst>
                <a:gd name="adj" fmla="val 8125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0" name="Flussdiagramm: Prozess 89"/>
            <p:cNvSpPr/>
            <p:nvPr/>
          </p:nvSpPr>
          <p:spPr bwMode="auto">
            <a:xfrm flipH="1">
              <a:off x="3765170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1" name="Flussdiagramm: Prozess 90"/>
            <p:cNvSpPr/>
            <p:nvPr/>
          </p:nvSpPr>
          <p:spPr bwMode="auto">
            <a:xfrm flipH="1">
              <a:off x="3899901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2" name="Flussdiagramm: Prozess 91"/>
            <p:cNvSpPr/>
            <p:nvPr/>
          </p:nvSpPr>
          <p:spPr bwMode="auto">
            <a:xfrm flipH="1">
              <a:off x="4034633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3" name="Flussdiagramm: Prozess 92"/>
            <p:cNvSpPr/>
            <p:nvPr/>
          </p:nvSpPr>
          <p:spPr bwMode="auto">
            <a:xfrm flipH="1">
              <a:off x="4169364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4" name="Flussdiagramm: Prozess 93"/>
            <p:cNvSpPr/>
            <p:nvPr/>
          </p:nvSpPr>
          <p:spPr bwMode="auto">
            <a:xfrm flipH="1">
              <a:off x="4304096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95" name="Gerade Verbindung 94"/>
            <p:cNvCxnSpPr>
              <a:stCxn id="89" idx="5"/>
              <a:endCxn id="89" idx="4"/>
            </p:cNvCxnSpPr>
            <p:nvPr/>
          </p:nvCxnSpPr>
          <p:spPr>
            <a:xfrm flipH="1">
              <a:off x="4447857" y="2057995"/>
              <a:ext cx="665553" cy="665553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reihandform 95"/>
            <p:cNvSpPr/>
            <p:nvPr/>
          </p:nvSpPr>
          <p:spPr bwMode="auto">
            <a:xfrm>
              <a:off x="4519612" y="2604485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7" name="Freihandform 96"/>
            <p:cNvSpPr/>
            <p:nvPr/>
          </p:nvSpPr>
          <p:spPr bwMode="auto">
            <a:xfrm>
              <a:off x="4648200" y="2470148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8" name="Freihandform 97"/>
            <p:cNvSpPr/>
            <p:nvPr/>
          </p:nvSpPr>
          <p:spPr bwMode="auto">
            <a:xfrm>
              <a:off x="4776788" y="2342161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9" name="Freihandform 98"/>
            <p:cNvSpPr/>
            <p:nvPr/>
          </p:nvSpPr>
          <p:spPr bwMode="auto">
            <a:xfrm>
              <a:off x="4905376" y="2214174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ihandform 99"/>
            <p:cNvSpPr/>
            <p:nvPr/>
          </p:nvSpPr>
          <p:spPr bwMode="auto">
            <a:xfrm>
              <a:off x="5033964" y="2079837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9" name="Gruppieren 158"/>
          <p:cNvGrpSpPr/>
          <p:nvPr/>
        </p:nvGrpSpPr>
        <p:grpSpPr>
          <a:xfrm>
            <a:off x="2157412" y="5095875"/>
            <a:ext cx="1042988" cy="619283"/>
            <a:chOff x="3733800" y="1981200"/>
            <a:chExt cx="1379610" cy="819155"/>
          </a:xfrm>
        </p:grpSpPr>
        <p:sp>
          <p:nvSpPr>
            <p:cNvPr id="160" name="Würfel 159"/>
            <p:cNvSpPr/>
            <p:nvPr/>
          </p:nvSpPr>
          <p:spPr bwMode="auto">
            <a:xfrm>
              <a:off x="3733800" y="1981200"/>
              <a:ext cx="1379610" cy="819144"/>
            </a:xfrm>
            <a:prstGeom prst="cube">
              <a:avLst>
                <a:gd name="adj" fmla="val 8125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1" name="Flussdiagramm: Prozess 160"/>
            <p:cNvSpPr/>
            <p:nvPr/>
          </p:nvSpPr>
          <p:spPr bwMode="auto">
            <a:xfrm flipH="1">
              <a:off x="3765170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2" name="Flussdiagramm: Prozess 161"/>
            <p:cNvSpPr/>
            <p:nvPr/>
          </p:nvSpPr>
          <p:spPr bwMode="auto">
            <a:xfrm flipH="1">
              <a:off x="3899901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3" name="Flussdiagramm: Prozess 162"/>
            <p:cNvSpPr/>
            <p:nvPr/>
          </p:nvSpPr>
          <p:spPr bwMode="auto">
            <a:xfrm flipH="1">
              <a:off x="4034633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4" name="Flussdiagramm: Prozess 163"/>
            <p:cNvSpPr/>
            <p:nvPr/>
          </p:nvSpPr>
          <p:spPr bwMode="auto">
            <a:xfrm flipH="1">
              <a:off x="4169364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5" name="Flussdiagramm: Prozess 164"/>
            <p:cNvSpPr/>
            <p:nvPr/>
          </p:nvSpPr>
          <p:spPr bwMode="auto">
            <a:xfrm flipH="1">
              <a:off x="4304096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66" name="Gerade Verbindung 165"/>
            <p:cNvCxnSpPr>
              <a:stCxn id="160" idx="5"/>
              <a:endCxn id="160" idx="4"/>
            </p:cNvCxnSpPr>
            <p:nvPr/>
          </p:nvCxnSpPr>
          <p:spPr>
            <a:xfrm flipH="1">
              <a:off x="4447857" y="2057995"/>
              <a:ext cx="665553" cy="665553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Freihandform 166"/>
            <p:cNvSpPr/>
            <p:nvPr/>
          </p:nvSpPr>
          <p:spPr bwMode="auto">
            <a:xfrm>
              <a:off x="4519612" y="2604485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8" name="Freihandform 167"/>
            <p:cNvSpPr/>
            <p:nvPr/>
          </p:nvSpPr>
          <p:spPr bwMode="auto">
            <a:xfrm>
              <a:off x="4648200" y="2470148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9" name="Freihandform 168"/>
            <p:cNvSpPr/>
            <p:nvPr/>
          </p:nvSpPr>
          <p:spPr bwMode="auto">
            <a:xfrm>
              <a:off x="4776788" y="2342161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0" name="Freihandform 169"/>
            <p:cNvSpPr/>
            <p:nvPr/>
          </p:nvSpPr>
          <p:spPr bwMode="auto">
            <a:xfrm>
              <a:off x="4905376" y="2214174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1" name="Freihandform 170"/>
            <p:cNvSpPr/>
            <p:nvPr/>
          </p:nvSpPr>
          <p:spPr bwMode="auto">
            <a:xfrm>
              <a:off x="5033964" y="2079837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9" name="Gruppieren 228"/>
          <p:cNvGrpSpPr/>
          <p:nvPr/>
        </p:nvGrpSpPr>
        <p:grpSpPr>
          <a:xfrm>
            <a:off x="3535136" y="3462206"/>
            <a:ext cx="1010824" cy="566869"/>
            <a:chOff x="5558703" y="1966732"/>
            <a:chExt cx="1223097" cy="685912"/>
          </a:xfrm>
        </p:grpSpPr>
        <p:sp>
          <p:nvSpPr>
            <p:cNvPr id="230" name="Abgerundetes Rechteck 229"/>
            <p:cNvSpPr/>
            <p:nvPr/>
          </p:nvSpPr>
          <p:spPr bwMode="auto">
            <a:xfrm>
              <a:off x="5558703" y="1966732"/>
              <a:ext cx="1219200" cy="685800"/>
            </a:xfrm>
            <a:prstGeom prst="roundRect">
              <a:avLst>
                <a:gd name="adj" fmla="val 7871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/>
              </a:r>
              <a:br>
                <a:rPr lang="en-US" sz="1400" dirty="0">
                  <a:solidFill>
                    <a:srgbClr val="000000"/>
                  </a:solidFill>
                </a:rPr>
              </a:b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31" name="Gruppieren 230"/>
            <p:cNvGrpSpPr/>
            <p:nvPr/>
          </p:nvGrpSpPr>
          <p:grpSpPr>
            <a:xfrm>
              <a:off x="5562600" y="1966844"/>
              <a:ext cx="1219200" cy="685800"/>
              <a:chOff x="256994" y="1905000"/>
              <a:chExt cx="1219200" cy="685800"/>
            </a:xfrm>
          </p:grpSpPr>
          <p:grpSp>
            <p:nvGrpSpPr>
              <p:cNvPr id="232" name="Gruppieren 231"/>
              <p:cNvGrpSpPr/>
              <p:nvPr/>
            </p:nvGrpSpPr>
            <p:grpSpPr>
              <a:xfrm>
                <a:off x="256994" y="1905000"/>
                <a:ext cx="1219200" cy="685800"/>
                <a:chOff x="1295400" y="1981200"/>
                <a:chExt cx="1219200" cy="6858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234" name="Zierrahmen 233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plaque">
                  <a:avLst>
                    <a:gd name="adj" fmla="val 10375"/>
                  </a:avLst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5" name="Gruppieren 234"/>
                <p:cNvGrpSpPr/>
                <p:nvPr/>
              </p:nvGrpSpPr>
              <p:grpSpPr>
                <a:xfrm>
                  <a:off x="1342606" y="2019300"/>
                  <a:ext cx="1118198" cy="602590"/>
                  <a:chOff x="1341531" y="2014606"/>
                  <a:chExt cx="1118198" cy="602590"/>
                </a:xfrm>
                <a:solidFill>
                  <a:schemeClr val="bg1">
                    <a:lumMod val="85000"/>
                  </a:schemeClr>
                </a:solidFill>
                <a:effectLst/>
              </p:grpSpPr>
              <p:sp>
                <p:nvSpPr>
                  <p:cNvPr id="237" name="Rechteckiger Pfeil 236"/>
                  <p:cNvSpPr/>
                  <p:nvPr/>
                </p:nvSpPr>
                <p:spPr bwMode="auto">
                  <a:xfrm rot="5400000">
                    <a:off x="2234049" y="2044445"/>
                    <a:ext cx="235114" cy="216246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8" name="Rechteckiger Pfeil 237"/>
                  <p:cNvSpPr/>
                  <p:nvPr/>
                </p:nvSpPr>
                <p:spPr bwMode="auto">
                  <a:xfrm rot="10800000">
                    <a:off x="2203510" y="2360429"/>
                    <a:ext cx="228540" cy="256767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9" name="Rechteckiger Pfeil 238"/>
                  <p:cNvSpPr/>
                  <p:nvPr/>
                </p:nvSpPr>
                <p:spPr bwMode="auto">
                  <a:xfrm rot="16200000">
                    <a:off x="1334131" y="2358307"/>
                    <a:ext cx="256765" cy="241965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40" name="Rechteckiger Pfeil 239"/>
                  <p:cNvSpPr/>
                  <p:nvPr/>
                </p:nvSpPr>
                <p:spPr bwMode="auto">
                  <a:xfrm>
                    <a:off x="1355060" y="2014606"/>
                    <a:ext cx="251904" cy="237384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36" name="Abgerundetes Rechteck 235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roundRect">
                  <a:avLst>
                    <a:gd name="adj" fmla="val 7871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/>
                  </a:r>
                  <a:br>
                    <a:rPr lang="en-US" sz="1400" dirty="0">
                      <a:solidFill>
                        <a:srgbClr val="000000"/>
                      </a:solidFill>
                    </a:rPr>
                  </a:br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33" name="Textfeld 232"/>
              <p:cNvSpPr txBox="1"/>
              <p:nvPr/>
            </p:nvSpPr>
            <p:spPr>
              <a:xfrm>
                <a:off x="283578" y="2054895"/>
                <a:ext cx="1188719" cy="40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</a:rPr>
                  <a:t>Process</a:t>
                </a:r>
                <a:endParaRPr 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241" name="Gruppieren 240"/>
          <p:cNvGrpSpPr/>
          <p:nvPr/>
        </p:nvGrpSpPr>
        <p:grpSpPr>
          <a:xfrm>
            <a:off x="3535136" y="2564597"/>
            <a:ext cx="1010824" cy="566869"/>
            <a:chOff x="5558703" y="1966732"/>
            <a:chExt cx="1223097" cy="685912"/>
          </a:xfrm>
        </p:grpSpPr>
        <p:sp>
          <p:nvSpPr>
            <p:cNvPr id="242" name="Abgerundetes Rechteck 241"/>
            <p:cNvSpPr/>
            <p:nvPr/>
          </p:nvSpPr>
          <p:spPr bwMode="auto">
            <a:xfrm>
              <a:off x="5558703" y="1966732"/>
              <a:ext cx="1219200" cy="685800"/>
            </a:xfrm>
            <a:prstGeom prst="roundRect">
              <a:avLst>
                <a:gd name="adj" fmla="val 7871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/>
              </a:r>
              <a:br>
                <a:rPr lang="en-US" sz="1400" dirty="0">
                  <a:solidFill>
                    <a:srgbClr val="000000"/>
                  </a:solidFill>
                </a:rPr>
              </a:b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43" name="Gruppieren 242"/>
            <p:cNvGrpSpPr/>
            <p:nvPr/>
          </p:nvGrpSpPr>
          <p:grpSpPr>
            <a:xfrm>
              <a:off x="5562600" y="1966844"/>
              <a:ext cx="1219200" cy="685800"/>
              <a:chOff x="256994" y="1905000"/>
              <a:chExt cx="1219200" cy="685800"/>
            </a:xfrm>
          </p:grpSpPr>
          <p:grpSp>
            <p:nvGrpSpPr>
              <p:cNvPr id="244" name="Gruppieren 243"/>
              <p:cNvGrpSpPr/>
              <p:nvPr/>
            </p:nvGrpSpPr>
            <p:grpSpPr>
              <a:xfrm>
                <a:off x="256994" y="1905000"/>
                <a:ext cx="1219200" cy="685800"/>
                <a:chOff x="1295400" y="1981200"/>
                <a:chExt cx="1219200" cy="6858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246" name="Zierrahmen 245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plaque">
                  <a:avLst>
                    <a:gd name="adj" fmla="val 10375"/>
                  </a:avLst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47" name="Gruppieren 246"/>
                <p:cNvGrpSpPr/>
                <p:nvPr/>
              </p:nvGrpSpPr>
              <p:grpSpPr>
                <a:xfrm>
                  <a:off x="1342606" y="2019300"/>
                  <a:ext cx="1118198" cy="602590"/>
                  <a:chOff x="1341531" y="2014606"/>
                  <a:chExt cx="1118198" cy="602590"/>
                </a:xfrm>
                <a:solidFill>
                  <a:schemeClr val="bg1">
                    <a:lumMod val="85000"/>
                  </a:schemeClr>
                </a:solidFill>
                <a:effectLst/>
              </p:grpSpPr>
              <p:sp>
                <p:nvSpPr>
                  <p:cNvPr id="249" name="Rechteckiger Pfeil 248"/>
                  <p:cNvSpPr/>
                  <p:nvPr/>
                </p:nvSpPr>
                <p:spPr bwMode="auto">
                  <a:xfrm rot="5400000">
                    <a:off x="2234049" y="2044445"/>
                    <a:ext cx="235114" cy="216246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0" name="Rechteckiger Pfeil 249"/>
                  <p:cNvSpPr/>
                  <p:nvPr/>
                </p:nvSpPr>
                <p:spPr bwMode="auto">
                  <a:xfrm rot="10800000">
                    <a:off x="2203510" y="2360429"/>
                    <a:ext cx="228540" cy="256767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1" name="Rechteckiger Pfeil 250"/>
                  <p:cNvSpPr/>
                  <p:nvPr/>
                </p:nvSpPr>
                <p:spPr bwMode="auto">
                  <a:xfrm rot="16200000">
                    <a:off x="1334131" y="2358307"/>
                    <a:ext cx="256765" cy="241965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2" name="Rechteckiger Pfeil 251"/>
                  <p:cNvSpPr/>
                  <p:nvPr/>
                </p:nvSpPr>
                <p:spPr bwMode="auto">
                  <a:xfrm>
                    <a:off x="1355060" y="2014606"/>
                    <a:ext cx="251904" cy="237384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48" name="Abgerundetes Rechteck 247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roundRect">
                  <a:avLst>
                    <a:gd name="adj" fmla="val 7871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/>
                  </a:r>
                  <a:br>
                    <a:rPr lang="en-US" sz="1400" dirty="0">
                      <a:solidFill>
                        <a:srgbClr val="000000"/>
                      </a:solidFill>
                    </a:rPr>
                  </a:br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45" name="Textfeld 244"/>
              <p:cNvSpPr txBox="1"/>
              <p:nvPr/>
            </p:nvSpPr>
            <p:spPr>
              <a:xfrm>
                <a:off x="283578" y="2054895"/>
                <a:ext cx="1188719" cy="40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</a:rPr>
                  <a:t>Process</a:t>
                </a:r>
                <a:endParaRPr 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253" name="Gruppieren 252"/>
          <p:cNvGrpSpPr/>
          <p:nvPr/>
        </p:nvGrpSpPr>
        <p:grpSpPr>
          <a:xfrm>
            <a:off x="3535136" y="5536285"/>
            <a:ext cx="1010824" cy="566869"/>
            <a:chOff x="5558703" y="1966732"/>
            <a:chExt cx="1223097" cy="685912"/>
          </a:xfrm>
        </p:grpSpPr>
        <p:sp>
          <p:nvSpPr>
            <p:cNvPr id="254" name="Abgerundetes Rechteck 253"/>
            <p:cNvSpPr/>
            <p:nvPr/>
          </p:nvSpPr>
          <p:spPr bwMode="auto">
            <a:xfrm>
              <a:off x="5558703" y="1966732"/>
              <a:ext cx="1219200" cy="685800"/>
            </a:xfrm>
            <a:prstGeom prst="roundRect">
              <a:avLst>
                <a:gd name="adj" fmla="val 7871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/>
              </a:r>
              <a:br>
                <a:rPr lang="en-US" sz="1400" dirty="0">
                  <a:solidFill>
                    <a:srgbClr val="000000"/>
                  </a:solidFill>
                </a:rPr>
              </a:b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5" name="Gruppieren 254"/>
            <p:cNvGrpSpPr/>
            <p:nvPr/>
          </p:nvGrpSpPr>
          <p:grpSpPr>
            <a:xfrm>
              <a:off x="5562600" y="1966844"/>
              <a:ext cx="1219200" cy="685800"/>
              <a:chOff x="256994" y="1905000"/>
              <a:chExt cx="1219200" cy="685800"/>
            </a:xfrm>
          </p:grpSpPr>
          <p:grpSp>
            <p:nvGrpSpPr>
              <p:cNvPr id="256" name="Gruppieren 255"/>
              <p:cNvGrpSpPr/>
              <p:nvPr/>
            </p:nvGrpSpPr>
            <p:grpSpPr>
              <a:xfrm>
                <a:off x="256994" y="1905000"/>
                <a:ext cx="1219200" cy="685800"/>
                <a:chOff x="1295400" y="1981200"/>
                <a:chExt cx="1219200" cy="6858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258" name="Zierrahmen 257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plaque">
                  <a:avLst>
                    <a:gd name="adj" fmla="val 10375"/>
                  </a:avLst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59" name="Gruppieren 258"/>
                <p:cNvGrpSpPr/>
                <p:nvPr/>
              </p:nvGrpSpPr>
              <p:grpSpPr>
                <a:xfrm>
                  <a:off x="1342606" y="2019300"/>
                  <a:ext cx="1118198" cy="602590"/>
                  <a:chOff x="1341531" y="2014606"/>
                  <a:chExt cx="1118198" cy="602590"/>
                </a:xfrm>
                <a:solidFill>
                  <a:schemeClr val="bg1">
                    <a:lumMod val="85000"/>
                  </a:schemeClr>
                </a:solidFill>
                <a:effectLst/>
              </p:grpSpPr>
              <p:sp>
                <p:nvSpPr>
                  <p:cNvPr id="261" name="Rechteckiger Pfeil 260"/>
                  <p:cNvSpPr/>
                  <p:nvPr/>
                </p:nvSpPr>
                <p:spPr bwMode="auto">
                  <a:xfrm rot="5400000">
                    <a:off x="2234049" y="2044445"/>
                    <a:ext cx="235114" cy="216246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2" name="Rechteckiger Pfeil 261"/>
                  <p:cNvSpPr/>
                  <p:nvPr/>
                </p:nvSpPr>
                <p:spPr bwMode="auto">
                  <a:xfrm rot="10800000">
                    <a:off x="2203510" y="2360429"/>
                    <a:ext cx="228540" cy="256767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3" name="Rechteckiger Pfeil 262"/>
                  <p:cNvSpPr/>
                  <p:nvPr/>
                </p:nvSpPr>
                <p:spPr bwMode="auto">
                  <a:xfrm rot="16200000">
                    <a:off x="1334131" y="2358307"/>
                    <a:ext cx="256765" cy="241965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4" name="Rechteckiger Pfeil 263"/>
                  <p:cNvSpPr/>
                  <p:nvPr/>
                </p:nvSpPr>
                <p:spPr bwMode="auto">
                  <a:xfrm>
                    <a:off x="1355060" y="2014606"/>
                    <a:ext cx="251904" cy="237384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60" name="Abgerundetes Rechteck 259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roundRect">
                  <a:avLst>
                    <a:gd name="adj" fmla="val 7871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/>
                  </a:r>
                  <a:br>
                    <a:rPr lang="en-US" sz="1400" dirty="0">
                      <a:solidFill>
                        <a:srgbClr val="000000"/>
                      </a:solidFill>
                    </a:rPr>
                  </a:br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7" name="Textfeld 256"/>
              <p:cNvSpPr txBox="1"/>
              <p:nvPr/>
            </p:nvSpPr>
            <p:spPr>
              <a:xfrm>
                <a:off x="283578" y="2054895"/>
                <a:ext cx="1188719" cy="40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</a:rPr>
                  <a:t>Process</a:t>
                </a:r>
                <a:endParaRPr 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265" name="Gruppieren 264"/>
          <p:cNvGrpSpPr/>
          <p:nvPr/>
        </p:nvGrpSpPr>
        <p:grpSpPr>
          <a:xfrm>
            <a:off x="3535136" y="4638675"/>
            <a:ext cx="1010824" cy="566869"/>
            <a:chOff x="5558703" y="1966732"/>
            <a:chExt cx="1223097" cy="685912"/>
          </a:xfrm>
        </p:grpSpPr>
        <p:sp>
          <p:nvSpPr>
            <p:cNvPr id="266" name="Abgerundetes Rechteck 265"/>
            <p:cNvSpPr/>
            <p:nvPr/>
          </p:nvSpPr>
          <p:spPr bwMode="auto">
            <a:xfrm>
              <a:off x="5558703" y="1966732"/>
              <a:ext cx="1219200" cy="685800"/>
            </a:xfrm>
            <a:prstGeom prst="roundRect">
              <a:avLst>
                <a:gd name="adj" fmla="val 7871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/>
              </a:r>
              <a:br>
                <a:rPr lang="en-US" sz="1400" dirty="0">
                  <a:solidFill>
                    <a:srgbClr val="000000"/>
                  </a:solidFill>
                </a:rPr>
              </a:b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67" name="Gruppieren 266"/>
            <p:cNvGrpSpPr/>
            <p:nvPr/>
          </p:nvGrpSpPr>
          <p:grpSpPr>
            <a:xfrm>
              <a:off x="5562600" y="1966844"/>
              <a:ext cx="1219200" cy="685800"/>
              <a:chOff x="256994" y="1905000"/>
              <a:chExt cx="1219200" cy="685800"/>
            </a:xfrm>
          </p:grpSpPr>
          <p:grpSp>
            <p:nvGrpSpPr>
              <p:cNvPr id="268" name="Gruppieren 267"/>
              <p:cNvGrpSpPr/>
              <p:nvPr/>
            </p:nvGrpSpPr>
            <p:grpSpPr>
              <a:xfrm>
                <a:off x="256994" y="1905000"/>
                <a:ext cx="1219200" cy="685800"/>
                <a:chOff x="1295400" y="1981200"/>
                <a:chExt cx="1219200" cy="6858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270" name="Zierrahmen 269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plaque">
                  <a:avLst>
                    <a:gd name="adj" fmla="val 10375"/>
                  </a:avLst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71" name="Gruppieren 270"/>
                <p:cNvGrpSpPr/>
                <p:nvPr/>
              </p:nvGrpSpPr>
              <p:grpSpPr>
                <a:xfrm>
                  <a:off x="1342606" y="2019300"/>
                  <a:ext cx="1118198" cy="602590"/>
                  <a:chOff x="1341531" y="2014606"/>
                  <a:chExt cx="1118198" cy="602590"/>
                </a:xfrm>
                <a:solidFill>
                  <a:schemeClr val="bg1">
                    <a:lumMod val="85000"/>
                  </a:schemeClr>
                </a:solidFill>
                <a:effectLst/>
              </p:grpSpPr>
              <p:sp>
                <p:nvSpPr>
                  <p:cNvPr id="273" name="Rechteckiger Pfeil 272"/>
                  <p:cNvSpPr/>
                  <p:nvPr/>
                </p:nvSpPr>
                <p:spPr bwMode="auto">
                  <a:xfrm rot="5400000">
                    <a:off x="2234049" y="2044445"/>
                    <a:ext cx="235114" cy="216246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4" name="Rechteckiger Pfeil 273"/>
                  <p:cNvSpPr/>
                  <p:nvPr/>
                </p:nvSpPr>
                <p:spPr bwMode="auto">
                  <a:xfrm rot="10800000">
                    <a:off x="2203510" y="2360429"/>
                    <a:ext cx="228540" cy="256767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5" name="Rechteckiger Pfeil 274"/>
                  <p:cNvSpPr/>
                  <p:nvPr/>
                </p:nvSpPr>
                <p:spPr bwMode="auto">
                  <a:xfrm rot="16200000">
                    <a:off x="1334131" y="2358307"/>
                    <a:ext cx="256765" cy="241965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" name="Rechteckiger Pfeil 275"/>
                  <p:cNvSpPr/>
                  <p:nvPr/>
                </p:nvSpPr>
                <p:spPr bwMode="auto">
                  <a:xfrm>
                    <a:off x="1355060" y="2014606"/>
                    <a:ext cx="251904" cy="237384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72" name="Abgerundetes Rechteck 271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roundRect">
                  <a:avLst>
                    <a:gd name="adj" fmla="val 7871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/>
                  </a:r>
                  <a:br>
                    <a:rPr lang="en-US" sz="1400" dirty="0">
                      <a:solidFill>
                        <a:srgbClr val="000000"/>
                      </a:solidFill>
                    </a:rPr>
                  </a:br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69" name="Textfeld 268"/>
              <p:cNvSpPr txBox="1"/>
              <p:nvPr/>
            </p:nvSpPr>
            <p:spPr>
              <a:xfrm>
                <a:off x="283578" y="2054895"/>
                <a:ext cx="1188719" cy="40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</a:rPr>
                  <a:t>Process</a:t>
                </a:r>
                <a:endParaRPr 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286" name="Textfeld 285"/>
          <p:cNvSpPr txBox="1"/>
          <p:nvPr/>
        </p:nvSpPr>
        <p:spPr>
          <a:xfrm rot="5400000">
            <a:off x="2977634" y="418730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9" name="Textfeld 288"/>
          <p:cNvSpPr txBox="1"/>
          <p:nvPr/>
        </p:nvSpPr>
        <p:spPr>
          <a:xfrm rot="5400000">
            <a:off x="3739634" y="517790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5" name="Gewinkelte Verbindung 34"/>
          <p:cNvCxnSpPr>
            <a:stCxn id="89" idx="5"/>
            <a:endCxn id="242" idx="1"/>
          </p:cNvCxnSpPr>
          <p:nvPr/>
        </p:nvCxnSpPr>
        <p:spPr>
          <a:xfrm flipV="1">
            <a:off x="3200400" y="2847985"/>
            <a:ext cx="334736" cy="324747"/>
          </a:xfrm>
          <a:prstGeom prst="bentConnector3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Gewinkelte Verbindung 289"/>
          <p:cNvCxnSpPr>
            <a:stCxn id="89" idx="5"/>
            <a:endCxn id="230" idx="1"/>
          </p:cNvCxnSpPr>
          <p:nvPr/>
        </p:nvCxnSpPr>
        <p:spPr>
          <a:xfrm>
            <a:off x="3200400" y="3172732"/>
            <a:ext cx="334736" cy="57286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Gewinkelte Verbindung 290"/>
          <p:cNvCxnSpPr>
            <a:stCxn id="160" idx="5"/>
            <a:endCxn id="272" idx="1"/>
          </p:cNvCxnSpPr>
          <p:nvPr/>
        </p:nvCxnSpPr>
        <p:spPr>
          <a:xfrm flipV="1">
            <a:off x="3200400" y="4922156"/>
            <a:ext cx="337957" cy="231776"/>
          </a:xfrm>
          <a:prstGeom prst="bentConnector3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Gewinkelte Verbindung 292"/>
          <p:cNvCxnSpPr>
            <a:stCxn id="160" idx="5"/>
            <a:endCxn id="260" idx="1"/>
          </p:cNvCxnSpPr>
          <p:nvPr/>
        </p:nvCxnSpPr>
        <p:spPr>
          <a:xfrm>
            <a:off x="3200400" y="5153932"/>
            <a:ext cx="337957" cy="665834"/>
          </a:xfrm>
          <a:prstGeom prst="bentConnector3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I/O-Op"/>
          <p:cNvSpPr/>
          <p:nvPr/>
        </p:nvSpPr>
        <p:spPr bwMode="auto">
          <a:xfrm>
            <a:off x="6907757" y="3952875"/>
            <a:ext cx="411481" cy="310496"/>
          </a:xfrm>
          <a:prstGeom prst="irregularSeal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8" name="P1_lib1"/>
          <p:cNvSpPr/>
          <p:nvPr/>
        </p:nvSpPr>
        <p:spPr bwMode="auto">
          <a:xfrm>
            <a:off x="4545960" y="2847985"/>
            <a:ext cx="407040" cy="1791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9" name="P1_Lib1"/>
          <p:cNvSpPr/>
          <p:nvPr/>
        </p:nvSpPr>
        <p:spPr bwMode="auto">
          <a:xfrm>
            <a:off x="6880859" y="3665420"/>
            <a:ext cx="4191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bg1"/>
                </a:solidFill>
              </a:rPr>
              <a:t>lib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0" name="P2_lib1"/>
          <p:cNvSpPr/>
          <p:nvPr/>
        </p:nvSpPr>
        <p:spPr bwMode="auto">
          <a:xfrm>
            <a:off x="4536335" y="3745040"/>
            <a:ext cx="407040" cy="1791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1" name="P2_Lib1"/>
          <p:cNvSpPr/>
          <p:nvPr/>
        </p:nvSpPr>
        <p:spPr bwMode="auto">
          <a:xfrm>
            <a:off x="6972300" y="3648075"/>
            <a:ext cx="4191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>
                <a:solidFill>
                  <a:schemeClr val="bg1"/>
                </a:solidFill>
              </a:rPr>
              <a:t>l</a:t>
            </a:r>
            <a:r>
              <a:rPr lang="en-US" sz="1100" dirty="0" smtClean="0">
                <a:solidFill>
                  <a:schemeClr val="bg1"/>
                </a:solidFill>
              </a:rPr>
              <a:t>ib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2" name="P3_lib1"/>
          <p:cNvSpPr/>
          <p:nvPr/>
        </p:nvSpPr>
        <p:spPr bwMode="auto">
          <a:xfrm>
            <a:off x="4536335" y="4888040"/>
            <a:ext cx="407040" cy="1791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" name="P3_Lib1"/>
          <p:cNvSpPr/>
          <p:nvPr/>
        </p:nvSpPr>
        <p:spPr bwMode="auto">
          <a:xfrm>
            <a:off x="6896100" y="4257675"/>
            <a:ext cx="4191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bg1"/>
                </a:solidFill>
              </a:rPr>
              <a:t>lib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4" name="P4_lib1"/>
          <p:cNvSpPr/>
          <p:nvPr/>
        </p:nvSpPr>
        <p:spPr bwMode="auto">
          <a:xfrm>
            <a:off x="4495800" y="5802440"/>
            <a:ext cx="407040" cy="1791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5" name="P4_Lib1"/>
          <p:cNvSpPr/>
          <p:nvPr/>
        </p:nvSpPr>
        <p:spPr bwMode="auto">
          <a:xfrm>
            <a:off x="6972300" y="4257675"/>
            <a:ext cx="4191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bg1"/>
                </a:solidFill>
              </a:rPr>
              <a:t>lib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6" name="P1_lib2"/>
          <p:cNvSpPr/>
          <p:nvPr/>
        </p:nvSpPr>
        <p:spPr bwMode="auto">
          <a:xfrm>
            <a:off x="4561201" y="2830640"/>
            <a:ext cx="407040" cy="1791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7" name="P1_Lib2"/>
          <p:cNvSpPr/>
          <p:nvPr/>
        </p:nvSpPr>
        <p:spPr bwMode="auto">
          <a:xfrm>
            <a:off x="6896100" y="3648075"/>
            <a:ext cx="4191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bg1"/>
                </a:solidFill>
              </a:rPr>
              <a:t>lib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8" name="P2_lib2"/>
          <p:cNvSpPr/>
          <p:nvPr/>
        </p:nvSpPr>
        <p:spPr bwMode="auto">
          <a:xfrm>
            <a:off x="4495800" y="3745040"/>
            <a:ext cx="407040" cy="1791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P2_Lib2"/>
          <p:cNvSpPr/>
          <p:nvPr/>
        </p:nvSpPr>
        <p:spPr bwMode="auto">
          <a:xfrm>
            <a:off x="6931765" y="3648075"/>
            <a:ext cx="4191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>
                <a:solidFill>
                  <a:schemeClr val="bg1"/>
                </a:solidFill>
              </a:rPr>
              <a:t>l</a:t>
            </a:r>
            <a:r>
              <a:rPr lang="en-US" sz="1100" dirty="0" smtClean="0">
                <a:solidFill>
                  <a:schemeClr val="bg1"/>
                </a:solidFill>
              </a:rPr>
              <a:t>ib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5" name="P3_lib2"/>
          <p:cNvSpPr/>
          <p:nvPr/>
        </p:nvSpPr>
        <p:spPr bwMode="auto">
          <a:xfrm>
            <a:off x="4536335" y="4888040"/>
            <a:ext cx="407040" cy="1791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P3_Lib2"/>
          <p:cNvSpPr/>
          <p:nvPr/>
        </p:nvSpPr>
        <p:spPr bwMode="auto">
          <a:xfrm>
            <a:off x="6896100" y="4257675"/>
            <a:ext cx="4191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bg1"/>
                </a:solidFill>
              </a:rPr>
              <a:t>lib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7" name="P4_lib2"/>
          <p:cNvSpPr/>
          <p:nvPr/>
        </p:nvSpPr>
        <p:spPr bwMode="auto">
          <a:xfrm>
            <a:off x="4495800" y="5802440"/>
            <a:ext cx="407040" cy="1791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P4_Lib2"/>
          <p:cNvSpPr/>
          <p:nvPr/>
        </p:nvSpPr>
        <p:spPr bwMode="auto">
          <a:xfrm>
            <a:off x="6972300" y="4257675"/>
            <a:ext cx="419100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chemeClr val="bg1"/>
                </a:solidFill>
              </a:rPr>
              <a:t>lib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9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292 -0.00162 L 0.04931 -0.00162 L 0.04931 -0.04372 L 0.16077 -0.04372 L 0.16077 0.12746 L 0.22292 0.12746 " pathEditMode="relative" ptsTypes="AAAAAA">
                                      <p:cBhvr>
                                        <p:cTn id="9" dur="9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xit" presetSubtype="32" fill="hold" grpId="9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-0.03299 -0.00092 L -0.10469 -0.00092 L -0.10469 -0.17349 L -0.21511 -0.17349 L -0.21615 -0.13 L -0.24358 -0.13 " pathEditMode="relative" ptsTypes="AAAAAA">
                                      <p:cBhvr>
                                        <p:cTn id="29" dur="16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2292 -0.00162 L 0.04931 -0.00162 L 0.04931 -0.04372 L 0.16077 -0.04372 L 0.16077 0.12746 L 0.22292 0.12746 " pathEditMode="relative" ptsTypes="AAAAAA">
                                      <p:cBhvr>
                                        <p:cTn id="37" dur="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4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9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0" nodeType="withEffect">
                                  <p:stCondLst>
                                    <p:cond delay="8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10100"/>
                                  </p:stCondLst>
                                  <p:childTnLst>
                                    <p:animMotion origin="layout" path="M -0.03299 -0.00092 L -0.10469 -0.00092 L -0.10469 -0.17349 L -0.21511 -0.17349 L -0.21615 -0.13 L -0.24358 -0.13 " pathEditMode="relative" ptsTypes="AAAAAA">
                                      <p:cBhvr>
                                        <p:cTn id="5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9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2292 -0.00162 L 0.04931 -0.00162 L 0.04931 -0.04372 L 0.16077 -0.04372 L 0.16129 -0.00602 L 0.22969 -0.00602 " pathEditMode="relative" rAng="0" ptsTypes="AAAAAA">
                                      <p:cBhvr>
                                        <p:cTn id="65" dur="12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-21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12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8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8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03298 -0.00093 L -0.10468 -0.00093 L -0.10625 -0.03632 L -0.21475 -0.03909 L -0.21475 0.00717 L -0.24201 0.00717 " pathEditMode="relative" rAng="0" ptsTypes="AAAAAA">
                                      <p:cBhvr>
                                        <p:cTn id="8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1" y="-150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7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1" nodeType="withEffect">
                                  <p:stCondLst>
                                    <p:cond delay="6800"/>
                                  </p:stCondLst>
                                  <p:childTnLst>
                                    <p:animMotion origin="layout" path="M 0.02292 -0.00162 L 0.04931 -0.00162 L 0.04931 -0.04372 L 0.16077 -0.04372 L 0.16129 -0.00602 L 0.22969 -0.00602 " pathEditMode="relative" rAng="0" ptsTypes="AAAAAA">
                                      <p:cBhvr>
                                        <p:cTn id="93" dur="1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-2105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5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xit" presetSubtype="32" fill="hold" grpId="8" nodeType="withEffect">
                                  <p:stCondLst>
                                    <p:cond delay="9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9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9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10600"/>
                                  </p:stCondLst>
                                  <p:childTnLst>
                                    <p:animMotion origin="layout" path="M -0.03298 -0.00093 L -0.10468 -0.00093 L -0.10625 -0.03632 L -0.21475 -0.03909 L -0.21475 0.00717 L -0.24201 0.00717 " pathEditMode="relative" rAng="0" ptsTypes="AAAAAA">
                                      <p:cBhvr>
                                        <p:cTn id="11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1" y="-150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1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8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2292 -0.00162 L 0.04931 -0.00162 L 0.04931 -0.04372 L 0.16077 -0.04372 L 0.16181 -0.0842 L 0.23455 -0.08698 " pathEditMode="relative" rAng="0" ptsTypes="AAAAAA">
                                      <p:cBhvr>
                                        <p:cTn id="121" dur="9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-4279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9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9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xit" presetSubtype="32" fill="hold" grpId="1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8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8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7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7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0.03298 -0.00093 L -0.10468 -0.00093 L -0.10625 -0.03632 L -0.11684 -0.03817 L -0.11788 0.03053 L -0.21163 0.02776 " pathEditMode="relative" rAng="0" ptsTypes="AAAAAA">
                                      <p:cBhvr>
                                        <p:cTn id="141" dur="1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1" y="-301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8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0" presetClass="path" presetSubtype="0" accel="50000" decel="50000" fill="hold" grpId="1" nodeType="withEffect">
                                  <p:stCondLst>
                                    <p:cond delay="6800"/>
                                  </p:stCondLst>
                                  <p:childTnLst>
                                    <p:animMotion origin="layout" path="M 0.02292 -0.00162 L 0.04931 -0.00162 L 0.04931 -0.04372 L 0.16077 -0.04372 L 0.16181 -0.0842 L 0.23455 -0.08698 " pathEditMode="relative" rAng="0" ptsTypes="AAAAAA">
                                      <p:cBhvr>
                                        <p:cTn id="14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-4279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6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xit" presetSubtype="32" fill="hold" grpId="13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3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3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1" nodeType="withEffect">
                                  <p:stCondLst>
                                    <p:cond delay="10700"/>
                                  </p:stCondLst>
                                  <p:childTnLst>
                                    <p:animMotion origin="layout" path="M -0.03298 -0.00093 L -0.10468 -0.00093 L -0.10625 -0.03632 L -0.11684 -0.03817 L -0.11788 0.03053 L -0.21163 0.02776 " pathEditMode="relative" rAng="0" ptsTypes="AAAAAA">
                                      <p:cBhvr>
                                        <p:cTn id="169" dur="1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1" y="-301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8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292 -0.00162 L 0.0493 -0.00162 L 0.0493 -0.04375 L 0.16076 -0.04375 L 0.15746 -0.24098 L 0.23455 -0.24167 " pathEditMode="relative" rAng="0" ptsTypes="AAAAAA">
                                      <p:cBhvr>
                                        <p:cTn id="177" dur="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-12014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7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7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xit" presetSubtype="32" fill="hold" grpId="14" nodeType="withEffect">
                                  <p:stCondLst>
                                    <p:cond delay="2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9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9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9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9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9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9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0.03298 -0.00092 L -0.10468 -0.00092 L -0.10573 0.16112 L -0.20989 0.16181 L -0.20989 0.21389 L -0.24062 0.21459 " pathEditMode="relative" rAng="0" ptsTypes="AAAAAA">
                                      <p:cBhvr>
                                        <p:cTn id="197" dur="1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82" y="10764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8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0" presetClass="path" presetSubtype="0" accel="50000" decel="50000" fill="hold" grpId="1" nodeType="withEffect">
                                  <p:stCondLst>
                                    <p:cond delay="6700"/>
                                  </p:stCondLst>
                                  <p:childTnLst>
                                    <p:animMotion origin="layout" path="M 0.02292 -0.00162 L 0.0493 -0.00162 L 0.0493 -0.04375 L 0.16076 -0.04375 L 0.15746 -0.24098 L 0.23455 -0.24167 " pathEditMode="relative" rAng="0" ptsTypes="AAAAAA">
                                      <p:cBhvr>
                                        <p:cTn id="205" dur="9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-12014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1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7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xit" presetSubtype="32" fill="hold" grpId="15" nodeType="withEffect">
                                  <p:stCondLst>
                                    <p:cond delay="9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5" dur="9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9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7" dur="9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107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9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9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9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0" presetClass="path" presetSubtype="0" accel="50000" decel="50000" fill="hold" grpId="1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-0.03298 -0.00092 L -0.10468 -0.00092 L -0.10573 0.16112 L -0.20989 0.16181 L -0.20989 0.21389 L -0.24062 0.21459 " pathEditMode="relative" rAng="0" ptsTypes="AAAAAA">
                                      <p:cBhvr>
                                        <p:cTn id="22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82" y="10764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2" nodeType="withEffect">
                                  <p:stCondLst>
                                    <p:cond delay="1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8" grpId="1" animBg="1"/>
      <p:bldP spid="148" grpId="2" animBg="1"/>
      <p:bldP spid="148" grpId="3" animBg="1"/>
      <p:bldP spid="148" grpId="4" animBg="1"/>
      <p:bldP spid="148" grpId="5" animBg="1"/>
      <p:bldP spid="148" grpId="6" animBg="1"/>
      <p:bldP spid="148" grpId="7" animBg="1"/>
      <p:bldP spid="148" grpId="8" animBg="1"/>
      <p:bldP spid="148" grpId="9" animBg="1"/>
      <p:bldP spid="148" grpId="10" animBg="1"/>
      <p:bldP spid="148" grpId="11" animBg="1"/>
      <p:bldP spid="148" grpId="12" animBg="1"/>
      <p:bldP spid="148" grpId="13" animBg="1"/>
      <p:bldP spid="148" grpId="14" animBg="1"/>
      <p:bldP spid="148" grpId="15" animBg="1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15" grpId="0" animBg="1"/>
      <p:bldP spid="115" grpId="1" animBg="1"/>
      <p:bldP spid="115" grpId="2" animBg="1"/>
      <p:bldP spid="116" grpId="0" animBg="1"/>
      <p:bldP spid="116" grpId="1" animBg="1"/>
      <p:bldP spid="116" grpId="2" animBg="1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27" grpId="0" animBg="1"/>
      <p:bldP spid="127" grpId="1" animBg="1"/>
      <p:bldP spid="127" grpId="2" animBg="1"/>
      <p:bldP spid="128" grpId="0" animBg="1"/>
      <p:bldP spid="128" grpId="1" animBg="1"/>
      <p:bldP spid="128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ewinkelte Verbindung 330"/>
          <p:cNvCxnSpPr>
            <a:stCxn id="160" idx="5"/>
            <a:endCxn id="186" idx="1"/>
          </p:cNvCxnSpPr>
          <p:nvPr/>
        </p:nvCxnSpPr>
        <p:spPr>
          <a:xfrm flipV="1">
            <a:off x="1600200" y="4093481"/>
            <a:ext cx="2640650" cy="1069976"/>
          </a:xfrm>
          <a:prstGeom prst="bentConnector3">
            <a:avLst>
              <a:gd name="adj1" fmla="val 6234"/>
            </a:avLst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Gewinkelte Verbindung 329"/>
          <p:cNvCxnSpPr>
            <a:stCxn id="100" idx="2"/>
            <a:endCxn id="172" idx="1"/>
          </p:cNvCxnSpPr>
          <p:nvPr/>
        </p:nvCxnSpPr>
        <p:spPr>
          <a:xfrm flipV="1">
            <a:off x="1579745" y="1426388"/>
            <a:ext cx="2678108" cy="953434"/>
          </a:xfrm>
          <a:prstGeom prst="bentConnector3">
            <a:avLst>
              <a:gd name="adj1" fmla="val 7321"/>
            </a:avLst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Gewinkelte Verbindung 283"/>
          <p:cNvCxnSpPr>
            <a:stCxn id="172" idx="3"/>
            <a:endCxn id="287" idx="1"/>
          </p:cNvCxnSpPr>
          <p:nvPr/>
        </p:nvCxnSpPr>
        <p:spPr>
          <a:xfrm flipV="1">
            <a:off x="5265456" y="1242060"/>
            <a:ext cx="449544" cy="1843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winkelte Verbindung 284"/>
          <p:cNvCxnSpPr>
            <a:stCxn id="175" idx="1"/>
            <a:endCxn id="136" idx="3"/>
          </p:cNvCxnSpPr>
          <p:nvPr/>
        </p:nvCxnSpPr>
        <p:spPr>
          <a:xfrm rot="10800000">
            <a:off x="3581400" y="1317727"/>
            <a:ext cx="679674" cy="10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>
            <a:endCxn id="85" idx="1"/>
          </p:cNvCxnSpPr>
          <p:nvPr/>
        </p:nvCxnSpPr>
        <p:spPr>
          <a:xfrm flipV="1">
            <a:off x="1955763" y="1738334"/>
            <a:ext cx="535983" cy="441152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Abgerundetes Rechteck 277"/>
          <p:cNvSpPr/>
          <p:nvPr/>
        </p:nvSpPr>
        <p:spPr>
          <a:xfrm>
            <a:off x="2491746" y="5393521"/>
            <a:ext cx="1082014" cy="5425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dynamic linker</a:t>
            </a:r>
            <a:endParaRPr lang="en-US" sz="1600" dirty="0"/>
          </a:p>
        </p:txBody>
      </p:sp>
      <p:sp>
        <p:nvSpPr>
          <p:cNvPr id="277" name="Abgerundetes Rechteck 276"/>
          <p:cNvSpPr/>
          <p:nvPr/>
        </p:nvSpPr>
        <p:spPr>
          <a:xfrm>
            <a:off x="2499386" y="2734036"/>
            <a:ext cx="1082014" cy="5425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dynamic linker</a:t>
            </a:r>
            <a:endParaRPr lang="en-US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rbel" pitchFamily="34" charset="0"/>
              </a:rPr>
              <a:t>SPINDLE </a:t>
            </a:r>
            <a:r>
              <a:rPr lang="en-US" sz="2800" dirty="0" smtClean="0">
                <a:latin typeface="Corbel" pitchFamily="34" charset="0"/>
              </a:rPr>
              <a:t>server components will be supported as a LWJ (i.e., performance booster subsystem </a:t>
            </a:r>
            <a:r>
              <a:rPr lang="en-US" sz="2800" dirty="0" err="1" smtClean="0">
                <a:latin typeface="Corbel" pitchFamily="34" charset="0"/>
              </a:rPr>
              <a:t>lwj</a:t>
            </a:r>
            <a:r>
              <a:rPr lang="en-US" sz="2800" dirty="0" smtClean="0">
                <a:latin typeface="Corbel" pitchFamily="34" charset="0"/>
              </a:rPr>
              <a:t>)</a:t>
            </a:r>
            <a:r>
              <a:rPr lang="en-US" sz="2800" dirty="0">
                <a:latin typeface="Corbel" pitchFamily="34" charset="0"/>
              </a:rPr>
              <a:t/>
            </a:r>
            <a:br>
              <a:rPr lang="en-US" sz="2800" dirty="0">
                <a:latin typeface="Corbel" pitchFamily="34" charset="0"/>
              </a:rPr>
            </a:br>
            <a:endParaRPr lang="en-US" sz="2800" dirty="0">
              <a:latin typeface="Corbel" pitchFamily="34" charset="0"/>
            </a:endParaRPr>
          </a:p>
        </p:txBody>
      </p:sp>
      <p:cxnSp>
        <p:nvCxnSpPr>
          <p:cNvPr id="103" name="Gerade Verbindung 102"/>
          <p:cNvCxnSpPr>
            <a:endCxn id="278" idx="1"/>
          </p:cNvCxnSpPr>
          <p:nvPr/>
        </p:nvCxnSpPr>
        <p:spPr>
          <a:xfrm flipV="1">
            <a:off x="2034293" y="5664803"/>
            <a:ext cx="457453" cy="376418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Abgerundetes Rechteck 106"/>
          <p:cNvSpPr/>
          <p:nvPr/>
        </p:nvSpPr>
        <p:spPr>
          <a:xfrm>
            <a:off x="2499386" y="4159452"/>
            <a:ext cx="1082014" cy="5425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dynamic linker</a:t>
            </a:r>
            <a:endParaRPr lang="en-US" sz="1600" dirty="0"/>
          </a:p>
        </p:txBody>
      </p:sp>
      <p:sp>
        <p:nvSpPr>
          <p:cNvPr id="76" name="Textfeld 75"/>
          <p:cNvSpPr txBox="1"/>
          <p:nvPr/>
        </p:nvSpPr>
        <p:spPr>
          <a:xfrm rot="5400000">
            <a:off x="2116580" y="25204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5" name="Abgerundetes Rechteck 84"/>
          <p:cNvSpPr/>
          <p:nvPr/>
        </p:nvSpPr>
        <p:spPr>
          <a:xfrm>
            <a:off x="2491746" y="1467052"/>
            <a:ext cx="1082014" cy="5425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dynamic linker</a:t>
            </a:r>
            <a:endParaRPr lang="en-US" sz="1600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557212" y="2305252"/>
            <a:ext cx="1042988" cy="619283"/>
            <a:chOff x="3733800" y="1981200"/>
            <a:chExt cx="1379610" cy="819155"/>
          </a:xfrm>
        </p:grpSpPr>
        <p:sp>
          <p:nvSpPr>
            <p:cNvPr id="89" name="Würfel 88"/>
            <p:cNvSpPr/>
            <p:nvPr/>
          </p:nvSpPr>
          <p:spPr bwMode="auto">
            <a:xfrm>
              <a:off x="3733800" y="1981200"/>
              <a:ext cx="1379610" cy="819144"/>
            </a:xfrm>
            <a:prstGeom prst="cube">
              <a:avLst>
                <a:gd name="adj" fmla="val 8125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0" name="Flussdiagramm: Prozess 89"/>
            <p:cNvSpPr/>
            <p:nvPr/>
          </p:nvSpPr>
          <p:spPr bwMode="auto">
            <a:xfrm flipH="1">
              <a:off x="3765170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1" name="Flussdiagramm: Prozess 90"/>
            <p:cNvSpPr/>
            <p:nvPr/>
          </p:nvSpPr>
          <p:spPr bwMode="auto">
            <a:xfrm flipH="1">
              <a:off x="3899901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2" name="Flussdiagramm: Prozess 91"/>
            <p:cNvSpPr/>
            <p:nvPr/>
          </p:nvSpPr>
          <p:spPr bwMode="auto">
            <a:xfrm flipH="1">
              <a:off x="4034633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3" name="Flussdiagramm: Prozess 92"/>
            <p:cNvSpPr/>
            <p:nvPr/>
          </p:nvSpPr>
          <p:spPr bwMode="auto">
            <a:xfrm flipH="1">
              <a:off x="4169364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4" name="Flussdiagramm: Prozess 93"/>
            <p:cNvSpPr/>
            <p:nvPr/>
          </p:nvSpPr>
          <p:spPr bwMode="auto">
            <a:xfrm flipH="1">
              <a:off x="4304096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95" name="Gerade Verbindung 94"/>
            <p:cNvCxnSpPr>
              <a:stCxn id="89" idx="5"/>
              <a:endCxn id="89" idx="4"/>
            </p:cNvCxnSpPr>
            <p:nvPr/>
          </p:nvCxnSpPr>
          <p:spPr>
            <a:xfrm flipH="1">
              <a:off x="4447857" y="2057995"/>
              <a:ext cx="665553" cy="665553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reihandform 95"/>
            <p:cNvSpPr/>
            <p:nvPr/>
          </p:nvSpPr>
          <p:spPr bwMode="auto">
            <a:xfrm>
              <a:off x="4519612" y="2604485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7" name="Freihandform 96"/>
            <p:cNvSpPr/>
            <p:nvPr/>
          </p:nvSpPr>
          <p:spPr bwMode="auto">
            <a:xfrm>
              <a:off x="4648200" y="2470148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8" name="Freihandform 97"/>
            <p:cNvSpPr/>
            <p:nvPr/>
          </p:nvSpPr>
          <p:spPr bwMode="auto">
            <a:xfrm>
              <a:off x="4776788" y="2342161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9" name="Freihandform 98"/>
            <p:cNvSpPr/>
            <p:nvPr/>
          </p:nvSpPr>
          <p:spPr bwMode="auto">
            <a:xfrm>
              <a:off x="4905376" y="2214174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ihandform 99"/>
            <p:cNvSpPr/>
            <p:nvPr/>
          </p:nvSpPr>
          <p:spPr bwMode="auto">
            <a:xfrm>
              <a:off x="5033964" y="2079837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9" name="Gruppieren 158"/>
          <p:cNvGrpSpPr/>
          <p:nvPr/>
        </p:nvGrpSpPr>
        <p:grpSpPr>
          <a:xfrm>
            <a:off x="557212" y="5105400"/>
            <a:ext cx="1042988" cy="619283"/>
            <a:chOff x="3733800" y="1981200"/>
            <a:chExt cx="1379610" cy="819155"/>
          </a:xfrm>
        </p:grpSpPr>
        <p:sp>
          <p:nvSpPr>
            <p:cNvPr id="160" name="Würfel 159"/>
            <p:cNvSpPr/>
            <p:nvPr/>
          </p:nvSpPr>
          <p:spPr bwMode="auto">
            <a:xfrm>
              <a:off x="3733800" y="1981200"/>
              <a:ext cx="1379610" cy="819144"/>
            </a:xfrm>
            <a:prstGeom prst="cube">
              <a:avLst>
                <a:gd name="adj" fmla="val 8125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1" name="Flussdiagramm: Prozess 160"/>
            <p:cNvSpPr/>
            <p:nvPr/>
          </p:nvSpPr>
          <p:spPr bwMode="auto">
            <a:xfrm flipH="1">
              <a:off x="3765170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2" name="Flussdiagramm: Prozess 161"/>
            <p:cNvSpPr/>
            <p:nvPr/>
          </p:nvSpPr>
          <p:spPr bwMode="auto">
            <a:xfrm flipH="1">
              <a:off x="3899901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3" name="Flussdiagramm: Prozess 162"/>
            <p:cNvSpPr/>
            <p:nvPr/>
          </p:nvSpPr>
          <p:spPr bwMode="auto">
            <a:xfrm flipH="1">
              <a:off x="4034633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4" name="Flussdiagramm: Prozess 163"/>
            <p:cNvSpPr/>
            <p:nvPr/>
          </p:nvSpPr>
          <p:spPr bwMode="auto">
            <a:xfrm flipH="1">
              <a:off x="4169364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5" name="Flussdiagramm: Prozess 164"/>
            <p:cNvSpPr/>
            <p:nvPr/>
          </p:nvSpPr>
          <p:spPr bwMode="auto">
            <a:xfrm flipH="1">
              <a:off x="4304096" y="2696880"/>
              <a:ext cx="103471" cy="103475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66" name="Gerade Verbindung 165"/>
            <p:cNvCxnSpPr>
              <a:stCxn id="160" idx="5"/>
              <a:endCxn id="160" idx="4"/>
            </p:cNvCxnSpPr>
            <p:nvPr/>
          </p:nvCxnSpPr>
          <p:spPr>
            <a:xfrm flipH="1">
              <a:off x="4447857" y="2057995"/>
              <a:ext cx="665553" cy="665553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Freihandform 166"/>
            <p:cNvSpPr/>
            <p:nvPr/>
          </p:nvSpPr>
          <p:spPr bwMode="auto">
            <a:xfrm>
              <a:off x="4519612" y="2604485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8" name="Freihandform 167"/>
            <p:cNvSpPr/>
            <p:nvPr/>
          </p:nvSpPr>
          <p:spPr bwMode="auto">
            <a:xfrm>
              <a:off x="4648200" y="2470148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9" name="Freihandform 168"/>
            <p:cNvSpPr/>
            <p:nvPr/>
          </p:nvSpPr>
          <p:spPr bwMode="auto">
            <a:xfrm>
              <a:off x="4776788" y="2342161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0" name="Freihandform 169"/>
            <p:cNvSpPr/>
            <p:nvPr/>
          </p:nvSpPr>
          <p:spPr bwMode="auto">
            <a:xfrm>
              <a:off x="4905376" y="2214174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1" name="Freihandform 170"/>
            <p:cNvSpPr/>
            <p:nvPr/>
          </p:nvSpPr>
          <p:spPr bwMode="auto">
            <a:xfrm>
              <a:off x="5033964" y="2079837"/>
              <a:ext cx="54769" cy="114302"/>
            </a:xfrm>
            <a:custGeom>
              <a:avLst/>
              <a:gdLst>
                <a:gd name="connsiteX0" fmla="*/ 0 w 52388"/>
                <a:gd name="connsiteY0" fmla="*/ 173832 h 173832"/>
                <a:gd name="connsiteX1" fmla="*/ 0 w 52388"/>
                <a:gd name="connsiteY1" fmla="*/ 52388 h 173832"/>
                <a:gd name="connsiteX2" fmla="*/ 52388 w 52388"/>
                <a:gd name="connsiteY2" fmla="*/ 0 h 173832"/>
                <a:gd name="connsiteX3" fmla="*/ 52388 w 52388"/>
                <a:gd name="connsiteY3" fmla="*/ 107157 h 173832"/>
                <a:gd name="connsiteX4" fmla="*/ 0 w 52388"/>
                <a:gd name="connsiteY4" fmla="*/ 173832 h 173832"/>
                <a:gd name="connsiteX0" fmla="*/ 0 w 54769"/>
                <a:gd name="connsiteY0" fmla="*/ 173832 h 173832"/>
                <a:gd name="connsiteX1" fmla="*/ 0 w 54769"/>
                <a:gd name="connsiteY1" fmla="*/ 52388 h 173832"/>
                <a:gd name="connsiteX2" fmla="*/ 52388 w 54769"/>
                <a:gd name="connsiteY2" fmla="*/ 0 h 173832"/>
                <a:gd name="connsiteX3" fmla="*/ 54769 w 54769"/>
                <a:gd name="connsiteY3" fmla="*/ 123826 h 173832"/>
                <a:gd name="connsiteX4" fmla="*/ 0 w 54769"/>
                <a:gd name="connsiteY4" fmla="*/ 173832 h 173832"/>
                <a:gd name="connsiteX0" fmla="*/ 0 w 54998"/>
                <a:gd name="connsiteY0" fmla="*/ 123826 h 123826"/>
                <a:gd name="connsiteX1" fmla="*/ 0 w 54998"/>
                <a:gd name="connsiteY1" fmla="*/ 2382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4998"/>
                <a:gd name="connsiteY0" fmla="*/ 123826 h 123826"/>
                <a:gd name="connsiteX1" fmla="*/ 2382 w 54998"/>
                <a:gd name="connsiteY1" fmla="*/ 57151 h 123826"/>
                <a:gd name="connsiteX2" fmla="*/ 54769 w 54998"/>
                <a:gd name="connsiteY2" fmla="*/ 0 h 123826"/>
                <a:gd name="connsiteX3" fmla="*/ 54769 w 54998"/>
                <a:gd name="connsiteY3" fmla="*/ 73820 h 123826"/>
                <a:gd name="connsiteX4" fmla="*/ 0 w 54998"/>
                <a:gd name="connsiteY4" fmla="*/ 123826 h 123826"/>
                <a:gd name="connsiteX0" fmla="*/ 0 w 57256"/>
                <a:gd name="connsiteY0" fmla="*/ 121445 h 121445"/>
                <a:gd name="connsiteX1" fmla="*/ 2382 w 57256"/>
                <a:gd name="connsiteY1" fmla="*/ 54770 h 121445"/>
                <a:gd name="connsiteX2" fmla="*/ 57151 w 57256"/>
                <a:gd name="connsiteY2" fmla="*/ 0 h 121445"/>
                <a:gd name="connsiteX3" fmla="*/ 54769 w 57256"/>
                <a:gd name="connsiteY3" fmla="*/ 71439 h 121445"/>
                <a:gd name="connsiteX4" fmla="*/ 0 w 57256"/>
                <a:gd name="connsiteY4" fmla="*/ 121445 h 121445"/>
                <a:gd name="connsiteX0" fmla="*/ 0 w 54769"/>
                <a:gd name="connsiteY0" fmla="*/ 116683 h 116683"/>
                <a:gd name="connsiteX1" fmla="*/ 2382 w 54769"/>
                <a:gd name="connsiteY1" fmla="*/ 50008 h 116683"/>
                <a:gd name="connsiteX2" fmla="*/ 52388 w 54769"/>
                <a:gd name="connsiteY2" fmla="*/ 0 h 116683"/>
                <a:gd name="connsiteX3" fmla="*/ 54769 w 54769"/>
                <a:gd name="connsiteY3" fmla="*/ 66677 h 116683"/>
                <a:gd name="connsiteX4" fmla="*/ 0 w 54769"/>
                <a:gd name="connsiteY4" fmla="*/ 116683 h 116683"/>
                <a:gd name="connsiteX0" fmla="*/ 0 w 59600"/>
                <a:gd name="connsiteY0" fmla="*/ 121445 h 121445"/>
                <a:gd name="connsiteX1" fmla="*/ 2382 w 59600"/>
                <a:gd name="connsiteY1" fmla="*/ 54770 h 121445"/>
                <a:gd name="connsiteX2" fmla="*/ 59532 w 59600"/>
                <a:gd name="connsiteY2" fmla="*/ 0 h 121445"/>
                <a:gd name="connsiteX3" fmla="*/ 54769 w 59600"/>
                <a:gd name="connsiteY3" fmla="*/ 71439 h 121445"/>
                <a:gd name="connsiteX4" fmla="*/ 0 w 59600"/>
                <a:gd name="connsiteY4" fmla="*/ 121445 h 121445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4296 h 114302"/>
                <a:gd name="connsiteX4" fmla="*/ 0 w 54999"/>
                <a:gd name="connsiteY4" fmla="*/ 114302 h 114302"/>
                <a:gd name="connsiteX0" fmla="*/ 0 w 59532"/>
                <a:gd name="connsiteY0" fmla="*/ 114302 h 114302"/>
                <a:gd name="connsiteX1" fmla="*/ 2382 w 59532"/>
                <a:gd name="connsiteY1" fmla="*/ 47627 h 114302"/>
                <a:gd name="connsiteX2" fmla="*/ 54770 w 59532"/>
                <a:gd name="connsiteY2" fmla="*/ 0 h 114302"/>
                <a:gd name="connsiteX3" fmla="*/ 59532 w 59532"/>
                <a:gd name="connsiteY3" fmla="*/ 64296 h 114302"/>
                <a:gd name="connsiteX4" fmla="*/ 0 w 59532"/>
                <a:gd name="connsiteY4" fmla="*/ 114302 h 114302"/>
                <a:gd name="connsiteX0" fmla="*/ 0 w 57151"/>
                <a:gd name="connsiteY0" fmla="*/ 114302 h 114302"/>
                <a:gd name="connsiteX1" fmla="*/ 2382 w 57151"/>
                <a:gd name="connsiteY1" fmla="*/ 47627 h 114302"/>
                <a:gd name="connsiteX2" fmla="*/ 54770 w 57151"/>
                <a:gd name="connsiteY2" fmla="*/ 0 h 114302"/>
                <a:gd name="connsiteX3" fmla="*/ 57151 w 57151"/>
                <a:gd name="connsiteY3" fmla="*/ 64296 h 114302"/>
                <a:gd name="connsiteX4" fmla="*/ 0 w 57151"/>
                <a:gd name="connsiteY4" fmla="*/ 114302 h 114302"/>
                <a:gd name="connsiteX0" fmla="*/ 0 w 54999"/>
                <a:gd name="connsiteY0" fmla="*/ 114302 h 114302"/>
                <a:gd name="connsiteX1" fmla="*/ 2382 w 54999"/>
                <a:gd name="connsiteY1" fmla="*/ 47627 h 114302"/>
                <a:gd name="connsiteX2" fmla="*/ 54770 w 54999"/>
                <a:gd name="connsiteY2" fmla="*/ 0 h 114302"/>
                <a:gd name="connsiteX3" fmla="*/ 54769 w 54999"/>
                <a:gd name="connsiteY3" fmla="*/ 66677 h 114302"/>
                <a:gd name="connsiteX4" fmla="*/ 0 w 54999"/>
                <a:gd name="connsiteY4" fmla="*/ 114302 h 114302"/>
                <a:gd name="connsiteX0" fmla="*/ 0 w 57256"/>
                <a:gd name="connsiteY0" fmla="*/ 121446 h 121446"/>
                <a:gd name="connsiteX1" fmla="*/ 2382 w 57256"/>
                <a:gd name="connsiteY1" fmla="*/ 54771 h 121446"/>
                <a:gd name="connsiteX2" fmla="*/ 57151 w 57256"/>
                <a:gd name="connsiteY2" fmla="*/ 0 h 121446"/>
                <a:gd name="connsiteX3" fmla="*/ 54769 w 57256"/>
                <a:gd name="connsiteY3" fmla="*/ 73821 h 121446"/>
                <a:gd name="connsiteX4" fmla="*/ 0 w 57256"/>
                <a:gd name="connsiteY4" fmla="*/ 121446 h 121446"/>
                <a:gd name="connsiteX0" fmla="*/ 0 w 54769"/>
                <a:gd name="connsiteY0" fmla="*/ 114302 h 114302"/>
                <a:gd name="connsiteX1" fmla="*/ 2382 w 54769"/>
                <a:gd name="connsiteY1" fmla="*/ 47627 h 114302"/>
                <a:gd name="connsiteX2" fmla="*/ 52389 w 54769"/>
                <a:gd name="connsiteY2" fmla="*/ 0 h 114302"/>
                <a:gd name="connsiteX3" fmla="*/ 54769 w 54769"/>
                <a:gd name="connsiteY3" fmla="*/ 66677 h 114302"/>
                <a:gd name="connsiteX4" fmla="*/ 0 w 54769"/>
                <a:gd name="connsiteY4" fmla="*/ 114302 h 1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9" h="114302">
                  <a:moveTo>
                    <a:pt x="0" y="114302"/>
                  </a:moveTo>
                  <a:lnTo>
                    <a:pt x="2382" y="47627"/>
                  </a:lnTo>
                  <a:lnTo>
                    <a:pt x="52389" y="0"/>
                  </a:lnTo>
                  <a:cubicBezTo>
                    <a:pt x="53183" y="41275"/>
                    <a:pt x="53975" y="25402"/>
                    <a:pt x="54769" y="66677"/>
                  </a:cubicBezTo>
                  <a:lnTo>
                    <a:pt x="0" y="1143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9" name="Gruppieren 228"/>
          <p:cNvGrpSpPr/>
          <p:nvPr/>
        </p:nvGrpSpPr>
        <p:grpSpPr>
          <a:xfrm>
            <a:off x="1934936" y="3014528"/>
            <a:ext cx="1010824" cy="566868"/>
            <a:chOff x="5558703" y="1966732"/>
            <a:chExt cx="1223097" cy="685912"/>
          </a:xfrm>
        </p:grpSpPr>
        <p:sp>
          <p:nvSpPr>
            <p:cNvPr id="230" name="Abgerundetes Rechteck 229"/>
            <p:cNvSpPr/>
            <p:nvPr/>
          </p:nvSpPr>
          <p:spPr bwMode="auto">
            <a:xfrm>
              <a:off x="5558703" y="1966732"/>
              <a:ext cx="1219200" cy="685800"/>
            </a:xfrm>
            <a:prstGeom prst="roundRect">
              <a:avLst>
                <a:gd name="adj" fmla="val 7871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/>
              </a:r>
              <a:br>
                <a:rPr lang="en-US" sz="1400" dirty="0">
                  <a:solidFill>
                    <a:srgbClr val="000000"/>
                  </a:solidFill>
                </a:rPr>
              </a:b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31" name="Gruppieren 230"/>
            <p:cNvGrpSpPr/>
            <p:nvPr/>
          </p:nvGrpSpPr>
          <p:grpSpPr>
            <a:xfrm>
              <a:off x="5562600" y="1966844"/>
              <a:ext cx="1219200" cy="685800"/>
              <a:chOff x="256994" y="1905000"/>
              <a:chExt cx="1219200" cy="685800"/>
            </a:xfrm>
          </p:grpSpPr>
          <p:grpSp>
            <p:nvGrpSpPr>
              <p:cNvPr id="232" name="Gruppieren 231"/>
              <p:cNvGrpSpPr/>
              <p:nvPr/>
            </p:nvGrpSpPr>
            <p:grpSpPr>
              <a:xfrm>
                <a:off x="256994" y="1905000"/>
                <a:ext cx="1219200" cy="685800"/>
                <a:chOff x="1295400" y="1981200"/>
                <a:chExt cx="1219200" cy="6858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234" name="Zierrahmen 233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plaque">
                  <a:avLst>
                    <a:gd name="adj" fmla="val 10375"/>
                  </a:avLst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5" name="Gruppieren 234"/>
                <p:cNvGrpSpPr/>
                <p:nvPr/>
              </p:nvGrpSpPr>
              <p:grpSpPr>
                <a:xfrm>
                  <a:off x="1342606" y="2019300"/>
                  <a:ext cx="1118198" cy="602590"/>
                  <a:chOff x="1341531" y="2014606"/>
                  <a:chExt cx="1118198" cy="602590"/>
                </a:xfrm>
                <a:solidFill>
                  <a:schemeClr val="bg1">
                    <a:lumMod val="85000"/>
                  </a:schemeClr>
                </a:solidFill>
                <a:effectLst/>
              </p:grpSpPr>
              <p:sp>
                <p:nvSpPr>
                  <p:cNvPr id="237" name="Rechteckiger Pfeil 236"/>
                  <p:cNvSpPr/>
                  <p:nvPr/>
                </p:nvSpPr>
                <p:spPr bwMode="auto">
                  <a:xfrm rot="5400000">
                    <a:off x="2234049" y="2044445"/>
                    <a:ext cx="235114" cy="216246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8" name="Rechteckiger Pfeil 237"/>
                  <p:cNvSpPr/>
                  <p:nvPr/>
                </p:nvSpPr>
                <p:spPr bwMode="auto">
                  <a:xfrm rot="10800000">
                    <a:off x="2203510" y="2360429"/>
                    <a:ext cx="228540" cy="256767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9" name="Rechteckiger Pfeil 238"/>
                  <p:cNvSpPr/>
                  <p:nvPr/>
                </p:nvSpPr>
                <p:spPr bwMode="auto">
                  <a:xfrm rot="16200000">
                    <a:off x="1334131" y="2358307"/>
                    <a:ext cx="256765" cy="241965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40" name="Rechteckiger Pfeil 239"/>
                  <p:cNvSpPr/>
                  <p:nvPr/>
                </p:nvSpPr>
                <p:spPr bwMode="auto">
                  <a:xfrm>
                    <a:off x="1355060" y="2014606"/>
                    <a:ext cx="251904" cy="237384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36" name="Abgerundetes Rechteck 235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roundRect">
                  <a:avLst>
                    <a:gd name="adj" fmla="val 7871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/>
                  </a:r>
                  <a:br>
                    <a:rPr lang="en-US" sz="1400" dirty="0">
                      <a:solidFill>
                        <a:srgbClr val="000000"/>
                      </a:solidFill>
                    </a:rPr>
                  </a:br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33" name="Textfeld 232"/>
              <p:cNvSpPr txBox="1"/>
              <p:nvPr/>
            </p:nvSpPr>
            <p:spPr>
              <a:xfrm>
                <a:off x="283578" y="2054895"/>
                <a:ext cx="1188719" cy="40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</a:rPr>
                  <a:t>Process</a:t>
                </a:r>
                <a:endParaRPr 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241" name="Gruppieren 240"/>
          <p:cNvGrpSpPr/>
          <p:nvPr/>
        </p:nvGrpSpPr>
        <p:grpSpPr>
          <a:xfrm>
            <a:off x="1934936" y="1755174"/>
            <a:ext cx="1010824" cy="566869"/>
            <a:chOff x="5558703" y="1966732"/>
            <a:chExt cx="1223097" cy="685912"/>
          </a:xfrm>
        </p:grpSpPr>
        <p:sp>
          <p:nvSpPr>
            <p:cNvPr id="242" name="Abgerundetes Rechteck 241"/>
            <p:cNvSpPr/>
            <p:nvPr/>
          </p:nvSpPr>
          <p:spPr bwMode="auto">
            <a:xfrm>
              <a:off x="5558703" y="1966732"/>
              <a:ext cx="1219200" cy="685800"/>
            </a:xfrm>
            <a:prstGeom prst="roundRect">
              <a:avLst>
                <a:gd name="adj" fmla="val 7871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/>
              </a:r>
              <a:br>
                <a:rPr lang="en-US" sz="1400" dirty="0">
                  <a:solidFill>
                    <a:srgbClr val="000000"/>
                  </a:solidFill>
                </a:rPr>
              </a:b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43" name="Gruppieren 242"/>
            <p:cNvGrpSpPr/>
            <p:nvPr/>
          </p:nvGrpSpPr>
          <p:grpSpPr>
            <a:xfrm>
              <a:off x="5562600" y="1966844"/>
              <a:ext cx="1219200" cy="685800"/>
              <a:chOff x="256994" y="1905000"/>
              <a:chExt cx="1219200" cy="685800"/>
            </a:xfrm>
          </p:grpSpPr>
          <p:grpSp>
            <p:nvGrpSpPr>
              <p:cNvPr id="244" name="Gruppieren 243"/>
              <p:cNvGrpSpPr/>
              <p:nvPr/>
            </p:nvGrpSpPr>
            <p:grpSpPr>
              <a:xfrm>
                <a:off x="256994" y="1905000"/>
                <a:ext cx="1219200" cy="685800"/>
                <a:chOff x="1295400" y="1981200"/>
                <a:chExt cx="1219200" cy="6858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246" name="Zierrahmen 245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plaque">
                  <a:avLst>
                    <a:gd name="adj" fmla="val 10375"/>
                  </a:avLst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47" name="Gruppieren 246"/>
                <p:cNvGrpSpPr/>
                <p:nvPr/>
              </p:nvGrpSpPr>
              <p:grpSpPr>
                <a:xfrm>
                  <a:off x="1342606" y="2019300"/>
                  <a:ext cx="1118198" cy="602590"/>
                  <a:chOff x="1341531" y="2014606"/>
                  <a:chExt cx="1118198" cy="602590"/>
                </a:xfrm>
                <a:solidFill>
                  <a:schemeClr val="bg1">
                    <a:lumMod val="85000"/>
                  </a:schemeClr>
                </a:solidFill>
                <a:effectLst/>
              </p:grpSpPr>
              <p:sp>
                <p:nvSpPr>
                  <p:cNvPr id="249" name="Rechteckiger Pfeil 248"/>
                  <p:cNvSpPr/>
                  <p:nvPr/>
                </p:nvSpPr>
                <p:spPr bwMode="auto">
                  <a:xfrm rot="5400000">
                    <a:off x="2234049" y="2044445"/>
                    <a:ext cx="235114" cy="216246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0" name="Rechteckiger Pfeil 249"/>
                  <p:cNvSpPr/>
                  <p:nvPr/>
                </p:nvSpPr>
                <p:spPr bwMode="auto">
                  <a:xfrm rot="10800000">
                    <a:off x="2203510" y="2360429"/>
                    <a:ext cx="228540" cy="256767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1" name="Rechteckiger Pfeil 250"/>
                  <p:cNvSpPr/>
                  <p:nvPr/>
                </p:nvSpPr>
                <p:spPr bwMode="auto">
                  <a:xfrm rot="16200000">
                    <a:off x="1334131" y="2358307"/>
                    <a:ext cx="256765" cy="241965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2" name="Rechteckiger Pfeil 251"/>
                  <p:cNvSpPr/>
                  <p:nvPr/>
                </p:nvSpPr>
                <p:spPr bwMode="auto">
                  <a:xfrm>
                    <a:off x="1355060" y="2014606"/>
                    <a:ext cx="251904" cy="237384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48" name="Abgerundetes Rechteck 247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roundRect">
                  <a:avLst>
                    <a:gd name="adj" fmla="val 7871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/>
                  </a:r>
                  <a:br>
                    <a:rPr lang="en-US" sz="1400" dirty="0">
                      <a:solidFill>
                        <a:srgbClr val="000000"/>
                      </a:solidFill>
                    </a:rPr>
                  </a:br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45" name="Textfeld 244"/>
              <p:cNvSpPr txBox="1"/>
              <p:nvPr/>
            </p:nvSpPr>
            <p:spPr>
              <a:xfrm>
                <a:off x="283578" y="2054895"/>
                <a:ext cx="1188719" cy="40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</a:rPr>
                  <a:t>Process</a:t>
                </a:r>
                <a:endParaRPr 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253" name="Gruppieren 252"/>
          <p:cNvGrpSpPr/>
          <p:nvPr/>
        </p:nvGrpSpPr>
        <p:grpSpPr>
          <a:xfrm>
            <a:off x="1934936" y="5681531"/>
            <a:ext cx="1010824" cy="566869"/>
            <a:chOff x="5558703" y="1966732"/>
            <a:chExt cx="1223097" cy="685912"/>
          </a:xfrm>
        </p:grpSpPr>
        <p:sp>
          <p:nvSpPr>
            <p:cNvPr id="254" name="Abgerundetes Rechteck 253"/>
            <p:cNvSpPr/>
            <p:nvPr/>
          </p:nvSpPr>
          <p:spPr bwMode="auto">
            <a:xfrm>
              <a:off x="5558703" y="1966732"/>
              <a:ext cx="1219200" cy="685800"/>
            </a:xfrm>
            <a:prstGeom prst="roundRect">
              <a:avLst>
                <a:gd name="adj" fmla="val 7871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/>
              </a:r>
              <a:br>
                <a:rPr lang="en-US" sz="1400" dirty="0">
                  <a:solidFill>
                    <a:srgbClr val="000000"/>
                  </a:solidFill>
                </a:rPr>
              </a:b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5" name="Gruppieren 254"/>
            <p:cNvGrpSpPr/>
            <p:nvPr/>
          </p:nvGrpSpPr>
          <p:grpSpPr>
            <a:xfrm>
              <a:off x="5562600" y="1966844"/>
              <a:ext cx="1219200" cy="685800"/>
              <a:chOff x="256994" y="1905000"/>
              <a:chExt cx="1219200" cy="685800"/>
            </a:xfrm>
          </p:grpSpPr>
          <p:grpSp>
            <p:nvGrpSpPr>
              <p:cNvPr id="256" name="Gruppieren 255"/>
              <p:cNvGrpSpPr/>
              <p:nvPr/>
            </p:nvGrpSpPr>
            <p:grpSpPr>
              <a:xfrm>
                <a:off x="256994" y="1905000"/>
                <a:ext cx="1219200" cy="685800"/>
                <a:chOff x="1295400" y="1981200"/>
                <a:chExt cx="1219200" cy="6858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258" name="Zierrahmen 257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plaque">
                  <a:avLst>
                    <a:gd name="adj" fmla="val 10375"/>
                  </a:avLst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59" name="Gruppieren 258"/>
                <p:cNvGrpSpPr/>
                <p:nvPr/>
              </p:nvGrpSpPr>
              <p:grpSpPr>
                <a:xfrm>
                  <a:off x="1342606" y="2019300"/>
                  <a:ext cx="1118198" cy="602590"/>
                  <a:chOff x="1341531" y="2014606"/>
                  <a:chExt cx="1118198" cy="602590"/>
                </a:xfrm>
                <a:solidFill>
                  <a:schemeClr val="bg1">
                    <a:lumMod val="85000"/>
                  </a:schemeClr>
                </a:solidFill>
                <a:effectLst/>
              </p:grpSpPr>
              <p:sp>
                <p:nvSpPr>
                  <p:cNvPr id="261" name="Rechteckiger Pfeil 260"/>
                  <p:cNvSpPr/>
                  <p:nvPr/>
                </p:nvSpPr>
                <p:spPr bwMode="auto">
                  <a:xfrm rot="5400000">
                    <a:off x="2234049" y="2044445"/>
                    <a:ext cx="235114" cy="216246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2" name="Rechteckiger Pfeil 261"/>
                  <p:cNvSpPr/>
                  <p:nvPr/>
                </p:nvSpPr>
                <p:spPr bwMode="auto">
                  <a:xfrm rot="10800000">
                    <a:off x="2203510" y="2360429"/>
                    <a:ext cx="228540" cy="256767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3" name="Rechteckiger Pfeil 262"/>
                  <p:cNvSpPr/>
                  <p:nvPr/>
                </p:nvSpPr>
                <p:spPr bwMode="auto">
                  <a:xfrm rot="16200000">
                    <a:off x="1334131" y="2358307"/>
                    <a:ext cx="256765" cy="241965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4" name="Rechteckiger Pfeil 263"/>
                  <p:cNvSpPr/>
                  <p:nvPr/>
                </p:nvSpPr>
                <p:spPr bwMode="auto">
                  <a:xfrm>
                    <a:off x="1355060" y="2014606"/>
                    <a:ext cx="251904" cy="237384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60" name="Abgerundetes Rechteck 259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roundRect">
                  <a:avLst>
                    <a:gd name="adj" fmla="val 7871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/>
                  </a:r>
                  <a:br>
                    <a:rPr lang="en-US" sz="1400" dirty="0">
                      <a:solidFill>
                        <a:srgbClr val="000000"/>
                      </a:solidFill>
                    </a:rPr>
                  </a:br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7" name="Textfeld 256"/>
              <p:cNvSpPr txBox="1"/>
              <p:nvPr/>
            </p:nvSpPr>
            <p:spPr>
              <a:xfrm>
                <a:off x="283578" y="2054895"/>
                <a:ext cx="1188719" cy="40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</a:rPr>
                  <a:t>Process</a:t>
                </a:r>
                <a:endParaRPr 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265" name="Gruppieren 264"/>
          <p:cNvGrpSpPr/>
          <p:nvPr/>
        </p:nvGrpSpPr>
        <p:grpSpPr>
          <a:xfrm>
            <a:off x="1934936" y="4419600"/>
            <a:ext cx="1010824" cy="566869"/>
            <a:chOff x="5558703" y="1966732"/>
            <a:chExt cx="1223097" cy="685912"/>
          </a:xfrm>
        </p:grpSpPr>
        <p:sp>
          <p:nvSpPr>
            <p:cNvPr id="266" name="Abgerundetes Rechteck 265"/>
            <p:cNvSpPr/>
            <p:nvPr/>
          </p:nvSpPr>
          <p:spPr bwMode="auto">
            <a:xfrm>
              <a:off x="5558703" y="1966732"/>
              <a:ext cx="1219200" cy="685800"/>
            </a:xfrm>
            <a:prstGeom prst="roundRect">
              <a:avLst>
                <a:gd name="adj" fmla="val 7871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/>
              </a:r>
              <a:br>
                <a:rPr lang="en-US" sz="1400" dirty="0">
                  <a:solidFill>
                    <a:srgbClr val="000000"/>
                  </a:solidFill>
                </a:rPr>
              </a:b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67" name="Gruppieren 266"/>
            <p:cNvGrpSpPr/>
            <p:nvPr/>
          </p:nvGrpSpPr>
          <p:grpSpPr>
            <a:xfrm>
              <a:off x="5562600" y="1966844"/>
              <a:ext cx="1219200" cy="685800"/>
              <a:chOff x="256994" y="1905000"/>
              <a:chExt cx="1219200" cy="685800"/>
            </a:xfrm>
          </p:grpSpPr>
          <p:grpSp>
            <p:nvGrpSpPr>
              <p:cNvPr id="268" name="Gruppieren 267"/>
              <p:cNvGrpSpPr/>
              <p:nvPr/>
            </p:nvGrpSpPr>
            <p:grpSpPr>
              <a:xfrm>
                <a:off x="256994" y="1905000"/>
                <a:ext cx="1219200" cy="685800"/>
                <a:chOff x="1295400" y="1981200"/>
                <a:chExt cx="1219200" cy="6858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270" name="Zierrahmen 269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plaque">
                  <a:avLst>
                    <a:gd name="adj" fmla="val 10375"/>
                  </a:avLst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71" name="Gruppieren 270"/>
                <p:cNvGrpSpPr/>
                <p:nvPr/>
              </p:nvGrpSpPr>
              <p:grpSpPr>
                <a:xfrm>
                  <a:off x="1342606" y="2019300"/>
                  <a:ext cx="1118198" cy="602590"/>
                  <a:chOff x="1341531" y="2014606"/>
                  <a:chExt cx="1118198" cy="602590"/>
                </a:xfrm>
                <a:solidFill>
                  <a:schemeClr val="bg1">
                    <a:lumMod val="85000"/>
                  </a:schemeClr>
                </a:solidFill>
                <a:effectLst/>
              </p:grpSpPr>
              <p:sp>
                <p:nvSpPr>
                  <p:cNvPr id="273" name="Rechteckiger Pfeil 272"/>
                  <p:cNvSpPr/>
                  <p:nvPr/>
                </p:nvSpPr>
                <p:spPr bwMode="auto">
                  <a:xfrm rot="5400000">
                    <a:off x="2234049" y="2044445"/>
                    <a:ext cx="235114" cy="216246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4" name="Rechteckiger Pfeil 273"/>
                  <p:cNvSpPr/>
                  <p:nvPr/>
                </p:nvSpPr>
                <p:spPr bwMode="auto">
                  <a:xfrm rot="10800000">
                    <a:off x="2203510" y="2360429"/>
                    <a:ext cx="228540" cy="256767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5" name="Rechteckiger Pfeil 274"/>
                  <p:cNvSpPr/>
                  <p:nvPr/>
                </p:nvSpPr>
                <p:spPr bwMode="auto">
                  <a:xfrm rot="16200000">
                    <a:off x="1334131" y="2358307"/>
                    <a:ext cx="256765" cy="241965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" name="Rechteckiger Pfeil 275"/>
                  <p:cNvSpPr/>
                  <p:nvPr/>
                </p:nvSpPr>
                <p:spPr bwMode="auto">
                  <a:xfrm>
                    <a:off x="1355060" y="2014606"/>
                    <a:ext cx="251904" cy="237384"/>
                  </a:xfrm>
                  <a:prstGeom prst="bentArrow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sp3d prstMaterial="clear">
                    <a:bevelT h="63500"/>
                  </a:sp3d>
                </p:spPr>
                <p:txBody>
                  <a:bodyPr rtlCol="0" anchor="b">
                    <a:prstTxWarp prst="textNoShape">
                      <a:avLst/>
                    </a:prstTxWarp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72" name="Abgerundetes Rechteck 271"/>
                <p:cNvSpPr/>
                <p:nvPr/>
              </p:nvSpPr>
              <p:spPr bwMode="auto">
                <a:xfrm>
                  <a:off x="1295400" y="1981200"/>
                  <a:ext cx="1219200" cy="685800"/>
                </a:xfrm>
                <a:prstGeom prst="roundRect">
                  <a:avLst>
                    <a:gd name="adj" fmla="val 7871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/>
                  </a:r>
                  <a:br>
                    <a:rPr lang="en-US" sz="1400" dirty="0">
                      <a:solidFill>
                        <a:srgbClr val="000000"/>
                      </a:solidFill>
                    </a:rPr>
                  </a:br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69" name="Textfeld 268"/>
              <p:cNvSpPr txBox="1"/>
              <p:nvPr/>
            </p:nvSpPr>
            <p:spPr>
              <a:xfrm>
                <a:off x="283578" y="2054895"/>
                <a:ext cx="1188719" cy="40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</a:rPr>
                  <a:t>Process</a:t>
                </a:r>
                <a:endParaRPr 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286" name="Textfeld 285"/>
          <p:cNvSpPr txBox="1"/>
          <p:nvPr/>
        </p:nvSpPr>
        <p:spPr>
          <a:xfrm rot="5400000">
            <a:off x="920234" y="37396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9" name="Textfeld 288"/>
          <p:cNvSpPr txBox="1"/>
          <p:nvPr/>
        </p:nvSpPr>
        <p:spPr>
          <a:xfrm rot="5400000">
            <a:off x="2139434" y="51874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5" name="Gewinkelte Verbindung 34"/>
          <p:cNvCxnSpPr>
            <a:stCxn id="89" idx="5"/>
            <a:endCxn id="242" idx="1"/>
          </p:cNvCxnSpPr>
          <p:nvPr/>
        </p:nvCxnSpPr>
        <p:spPr>
          <a:xfrm flipV="1">
            <a:off x="1600200" y="2038562"/>
            <a:ext cx="334736" cy="324747"/>
          </a:xfrm>
          <a:prstGeom prst="bentConnector3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Gewinkelte Verbindung 289"/>
          <p:cNvCxnSpPr>
            <a:stCxn id="100" idx="2"/>
            <a:endCxn id="230" idx="1"/>
          </p:cNvCxnSpPr>
          <p:nvPr/>
        </p:nvCxnSpPr>
        <p:spPr>
          <a:xfrm>
            <a:off x="1579745" y="2379822"/>
            <a:ext cx="355191" cy="918094"/>
          </a:xfrm>
          <a:prstGeom prst="bentConnector3">
            <a:avLst>
              <a:gd name="adj1" fmla="val 57151"/>
            </a:avLst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Gewinkelte Verbindung 290"/>
          <p:cNvCxnSpPr>
            <a:stCxn id="160" idx="5"/>
            <a:endCxn id="272" idx="1"/>
          </p:cNvCxnSpPr>
          <p:nvPr/>
        </p:nvCxnSpPr>
        <p:spPr>
          <a:xfrm flipV="1">
            <a:off x="1600200" y="4703081"/>
            <a:ext cx="337957" cy="460376"/>
          </a:xfrm>
          <a:prstGeom prst="bentConnector3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Gewinkelte Verbindung 292"/>
          <p:cNvCxnSpPr>
            <a:stCxn id="160" idx="5"/>
            <a:endCxn id="260" idx="1"/>
          </p:cNvCxnSpPr>
          <p:nvPr/>
        </p:nvCxnSpPr>
        <p:spPr>
          <a:xfrm>
            <a:off x="1600200" y="5163457"/>
            <a:ext cx="337957" cy="801555"/>
          </a:xfrm>
          <a:prstGeom prst="bentConnector3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Abgerundetes Rechteck 9"/>
          <p:cNvSpPr/>
          <p:nvPr/>
        </p:nvSpPr>
        <p:spPr>
          <a:xfrm>
            <a:off x="2499386" y="1143000"/>
            <a:ext cx="1082014" cy="349452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SPINDLE Client</a:t>
            </a:r>
            <a:endParaRPr lang="en-US" sz="1200" dirty="0"/>
          </a:p>
        </p:txBody>
      </p:sp>
      <p:sp>
        <p:nvSpPr>
          <p:cNvPr id="137" name="Abgerundetes Rechteck 9"/>
          <p:cNvSpPr/>
          <p:nvPr/>
        </p:nvSpPr>
        <p:spPr>
          <a:xfrm>
            <a:off x="2514600" y="2393748"/>
            <a:ext cx="1082014" cy="349452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SPINDLE Client</a:t>
            </a:r>
            <a:endParaRPr lang="en-US" sz="1200" dirty="0"/>
          </a:p>
        </p:txBody>
      </p:sp>
      <p:sp>
        <p:nvSpPr>
          <p:cNvPr id="138" name="Abgerundetes Rechteck 9"/>
          <p:cNvSpPr/>
          <p:nvPr/>
        </p:nvSpPr>
        <p:spPr>
          <a:xfrm>
            <a:off x="2514600" y="3810000"/>
            <a:ext cx="1082014" cy="349452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SPINDLE Client</a:t>
            </a:r>
            <a:endParaRPr lang="en-US" sz="1200" dirty="0"/>
          </a:p>
        </p:txBody>
      </p:sp>
      <p:sp>
        <p:nvSpPr>
          <p:cNvPr id="140" name="Abgerundetes Rechteck 9"/>
          <p:cNvSpPr/>
          <p:nvPr/>
        </p:nvSpPr>
        <p:spPr>
          <a:xfrm>
            <a:off x="2514600" y="5044069"/>
            <a:ext cx="1082014" cy="349452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SPINDLE Client</a:t>
            </a:r>
            <a:endParaRPr lang="en-US" sz="1200" dirty="0"/>
          </a:p>
        </p:txBody>
      </p:sp>
      <p:grpSp>
        <p:nvGrpSpPr>
          <p:cNvPr id="156" name="Gruppieren 155"/>
          <p:cNvGrpSpPr/>
          <p:nvPr/>
        </p:nvGrpSpPr>
        <p:grpSpPr>
          <a:xfrm>
            <a:off x="4257853" y="1143000"/>
            <a:ext cx="1010824" cy="566868"/>
            <a:chOff x="6955787" y="2913159"/>
            <a:chExt cx="1010824" cy="566868"/>
          </a:xfrm>
        </p:grpSpPr>
        <p:grpSp>
          <p:nvGrpSpPr>
            <p:cNvPr id="157" name="Gruppieren 156"/>
            <p:cNvGrpSpPr/>
            <p:nvPr/>
          </p:nvGrpSpPr>
          <p:grpSpPr>
            <a:xfrm>
              <a:off x="6955787" y="2913159"/>
              <a:ext cx="1010824" cy="566868"/>
              <a:chOff x="6955787" y="2913159"/>
              <a:chExt cx="1010824" cy="566868"/>
            </a:xfrm>
            <a:solidFill>
              <a:srgbClr val="0070C0"/>
            </a:solidFill>
          </p:grpSpPr>
          <p:sp>
            <p:nvSpPr>
              <p:cNvPr id="172" name="Abgerundetes Rechteck 171"/>
              <p:cNvSpPr/>
              <p:nvPr/>
            </p:nvSpPr>
            <p:spPr bwMode="auto">
              <a:xfrm>
                <a:off x="6955787" y="2913159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Zierrahmen 172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plaque">
                <a:avLst>
                  <a:gd name="adj" fmla="val 10375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74" name="Gruppieren 173"/>
              <p:cNvGrpSpPr/>
              <p:nvPr/>
            </p:nvGrpSpPr>
            <p:grpSpPr>
              <a:xfrm>
                <a:off x="6998021" y="2944740"/>
                <a:ext cx="924130" cy="498007"/>
                <a:chOff x="1341531" y="2014606"/>
                <a:chExt cx="1118198" cy="602590"/>
              </a:xfrm>
              <a:grpFill/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176" name="Rechteckiger Pfeil 175"/>
                <p:cNvSpPr/>
                <p:nvPr/>
              </p:nvSpPr>
              <p:spPr bwMode="auto">
                <a:xfrm rot="5400000">
                  <a:off x="2234049" y="2044445"/>
                  <a:ext cx="235114" cy="216246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7" name="Rechteckiger Pfeil 176"/>
                <p:cNvSpPr/>
                <p:nvPr/>
              </p:nvSpPr>
              <p:spPr bwMode="auto">
                <a:xfrm rot="10800000">
                  <a:off x="2203510" y="2360429"/>
                  <a:ext cx="228540" cy="256767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Rechteckiger Pfeil 177"/>
                <p:cNvSpPr/>
                <p:nvPr/>
              </p:nvSpPr>
              <p:spPr bwMode="auto">
                <a:xfrm rot="16200000">
                  <a:off x="1334131" y="2358307"/>
                  <a:ext cx="256765" cy="241965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" name="Rechteckiger Pfeil 178"/>
                <p:cNvSpPr/>
                <p:nvPr/>
              </p:nvSpPr>
              <p:spPr bwMode="auto">
                <a:xfrm>
                  <a:off x="1355060" y="2014606"/>
                  <a:ext cx="251904" cy="237384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75" name="Abgerundetes Rechteck 174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8" name="Textfeld 157"/>
            <p:cNvSpPr txBox="1"/>
            <p:nvPr/>
          </p:nvSpPr>
          <p:spPr>
            <a:xfrm>
              <a:off x="6998020" y="2998092"/>
              <a:ext cx="9267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SPINDLE Server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80" name="Gruppieren 179"/>
          <p:cNvGrpSpPr/>
          <p:nvPr/>
        </p:nvGrpSpPr>
        <p:grpSpPr>
          <a:xfrm>
            <a:off x="4237629" y="3810000"/>
            <a:ext cx="1010824" cy="566868"/>
            <a:chOff x="6955787" y="2913159"/>
            <a:chExt cx="1010824" cy="566868"/>
          </a:xfrm>
        </p:grpSpPr>
        <p:grpSp>
          <p:nvGrpSpPr>
            <p:cNvPr id="181" name="Gruppieren 180"/>
            <p:cNvGrpSpPr/>
            <p:nvPr/>
          </p:nvGrpSpPr>
          <p:grpSpPr>
            <a:xfrm>
              <a:off x="6955787" y="2913159"/>
              <a:ext cx="1010824" cy="566868"/>
              <a:chOff x="6955787" y="2913159"/>
              <a:chExt cx="1010824" cy="566868"/>
            </a:xfrm>
            <a:solidFill>
              <a:srgbClr val="0070C0"/>
            </a:solidFill>
          </p:grpSpPr>
          <p:sp>
            <p:nvSpPr>
              <p:cNvPr id="183" name="Abgerundetes Rechteck 182"/>
              <p:cNvSpPr/>
              <p:nvPr/>
            </p:nvSpPr>
            <p:spPr bwMode="auto">
              <a:xfrm>
                <a:off x="6955787" y="2913159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Zierrahmen 183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plaque">
                <a:avLst>
                  <a:gd name="adj" fmla="val 10375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5" name="Gruppieren 184"/>
              <p:cNvGrpSpPr/>
              <p:nvPr/>
            </p:nvGrpSpPr>
            <p:grpSpPr>
              <a:xfrm>
                <a:off x="6998021" y="2944740"/>
                <a:ext cx="924130" cy="498007"/>
                <a:chOff x="1341531" y="2014606"/>
                <a:chExt cx="1118198" cy="602590"/>
              </a:xfrm>
              <a:grpFill/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187" name="Rechteckiger Pfeil 186"/>
                <p:cNvSpPr/>
                <p:nvPr/>
              </p:nvSpPr>
              <p:spPr bwMode="auto">
                <a:xfrm rot="5400000">
                  <a:off x="2234049" y="2044445"/>
                  <a:ext cx="235114" cy="216246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8" name="Rechteckiger Pfeil 187"/>
                <p:cNvSpPr/>
                <p:nvPr/>
              </p:nvSpPr>
              <p:spPr bwMode="auto">
                <a:xfrm rot="10800000">
                  <a:off x="2203510" y="2360429"/>
                  <a:ext cx="228540" cy="256767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9" name="Rechteckiger Pfeil 188"/>
                <p:cNvSpPr/>
                <p:nvPr/>
              </p:nvSpPr>
              <p:spPr bwMode="auto">
                <a:xfrm rot="16200000">
                  <a:off x="1334131" y="2358307"/>
                  <a:ext cx="256765" cy="241965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0" name="Rechteckiger Pfeil 189"/>
                <p:cNvSpPr/>
                <p:nvPr/>
              </p:nvSpPr>
              <p:spPr bwMode="auto">
                <a:xfrm>
                  <a:off x="1355060" y="2014606"/>
                  <a:ext cx="251904" cy="237384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6" name="Abgerundetes Rechteck 185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2" name="Textfeld 181"/>
            <p:cNvSpPr txBox="1"/>
            <p:nvPr/>
          </p:nvSpPr>
          <p:spPr>
            <a:xfrm>
              <a:off x="6998020" y="2998092"/>
              <a:ext cx="9267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SPINDLE Server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191" name="Gewinkelte Verbindung 190"/>
          <p:cNvCxnSpPr>
            <a:stCxn id="172" idx="1"/>
            <a:endCxn id="137" idx="3"/>
          </p:cNvCxnSpPr>
          <p:nvPr/>
        </p:nvCxnSpPr>
        <p:spPr>
          <a:xfrm rot="10800000" flipV="1">
            <a:off x="3596615" y="1426388"/>
            <a:ext cx="661239" cy="114208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winkelte Verbindung 191"/>
          <p:cNvCxnSpPr>
            <a:stCxn id="186" idx="1"/>
            <a:endCxn id="138" idx="3"/>
          </p:cNvCxnSpPr>
          <p:nvPr/>
        </p:nvCxnSpPr>
        <p:spPr>
          <a:xfrm rot="10800000">
            <a:off x="3596614" y="3984727"/>
            <a:ext cx="644236" cy="10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winkelte Verbindung 192"/>
          <p:cNvCxnSpPr>
            <a:stCxn id="183" idx="1"/>
            <a:endCxn id="140" idx="3"/>
          </p:cNvCxnSpPr>
          <p:nvPr/>
        </p:nvCxnSpPr>
        <p:spPr>
          <a:xfrm rot="10800000" flipV="1">
            <a:off x="3596615" y="4093387"/>
            <a:ext cx="641015" cy="11254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ieren 193"/>
          <p:cNvGrpSpPr/>
          <p:nvPr/>
        </p:nvGrpSpPr>
        <p:grpSpPr>
          <a:xfrm>
            <a:off x="5533029" y="2023932"/>
            <a:ext cx="1010824" cy="566868"/>
            <a:chOff x="6955787" y="2913159"/>
            <a:chExt cx="1010824" cy="566868"/>
          </a:xfrm>
        </p:grpSpPr>
        <p:grpSp>
          <p:nvGrpSpPr>
            <p:cNvPr id="195" name="Gruppieren 194"/>
            <p:cNvGrpSpPr/>
            <p:nvPr/>
          </p:nvGrpSpPr>
          <p:grpSpPr>
            <a:xfrm>
              <a:off x="6955787" y="2913159"/>
              <a:ext cx="1010824" cy="566868"/>
              <a:chOff x="6955787" y="2913159"/>
              <a:chExt cx="1010824" cy="566868"/>
            </a:xfrm>
            <a:solidFill>
              <a:srgbClr val="0070C0"/>
            </a:solidFill>
          </p:grpSpPr>
          <p:sp>
            <p:nvSpPr>
              <p:cNvPr id="197" name="Abgerundetes Rechteck 196"/>
              <p:cNvSpPr/>
              <p:nvPr/>
            </p:nvSpPr>
            <p:spPr bwMode="auto">
              <a:xfrm>
                <a:off x="6955787" y="2913159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Zierrahmen 197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plaque">
                <a:avLst>
                  <a:gd name="adj" fmla="val 10375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9" name="Gruppieren 198"/>
              <p:cNvGrpSpPr/>
              <p:nvPr/>
            </p:nvGrpSpPr>
            <p:grpSpPr>
              <a:xfrm>
                <a:off x="6998021" y="2944740"/>
                <a:ext cx="924130" cy="498007"/>
                <a:chOff x="1341531" y="2014606"/>
                <a:chExt cx="1118198" cy="602590"/>
              </a:xfrm>
              <a:grpFill/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201" name="Rechteckiger Pfeil 200"/>
                <p:cNvSpPr/>
                <p:nvPr/>
              </p:nvSpPr>
              <p:spPr bwMode="auto">
                <a:xfrm rot="5400000">
                  <a:off x="2234049" y="2044445"/>
                  <a:ext cx="235114" cy="216246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2" name="Rechteckiger Pfeil 201"/>
                <p:cNvSpPr/>
                <p:nvPr/>
              </p:nvSpPr>
              <p:spPr bwMode="auto">
                <a:xfrm rot="10800000">
                  <a:off x="2203510" y="2360429"/>
                  <a:ext cx="228540" cy="256767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3" name="Rechteckiger Pfeil 202"/>
                <p:cNvSpPr/>
                <p:nvPr/>
              </p:nvSpPr>
              <p:spPr bwMode="auto">
                <a:xfrm rot="16200000">
                  <a:off x="1334131" y="2358307"/>
                  <a:ext cx="256765" cy="241965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4" name="Rechteckiger Pfeil 203"/>
                <p:cNvSpPr/>
                <p:nvPr/>
              </p:nvSpPr>
              <p:spPr bwMode="auto">
                <a:xfrm>
                  <a:off x="1355060" y="2014606"/>
                  <a:ext cx="251904" cy="237384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0" name="Abgerundetes Rechteck 199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6" name="Textfeld 195"/>
            <p:cNvSpPr txBox="1"/>
            <p:nvPr/>
          </p:nvSpPr>
          <p:spPr>
            <a:xfrm>
              <a:off x="6998020" y="2998092"/>
              <a:ext cx="9267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SPINDLE Server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05" name="Gruppieren 204"/>
          <p:cNvGrpSpPr/>
          <p:nvPr/>
        </p:nvGrpSpPr>
        <p:grpSpPr>
          <a:xfrm>
            <a:off x="6650608" y="2023932"/>
            <a:ext cx="1010824" cy="566868"/>
            <a:chOff x="6955787" y="2913159"/>
            <a:chExt cx="1010824" cy="566868"/>
          </a:xfrm>
        </p:grpSpPr>
        <p:grpSp>
          <p:nvGrpSpPr>
            <p:cNvPr id="206" name="Gruppieren 205"/>
            <p:cNvGrpSpPr/>
            <p:nvPr/>
          </p:nvGrpSpPr>
          <p:grpSpPr>
            <a:xfrm>
              <a:off x="6955787" y="2913159"/>
              <a:ext cx="1010824" cy="566868"/>
              <a:chOff x="6955787" y="2913159"/>
              <a:chExt cx="1010824" cy="566868"/>
            </a:xfrm>
            <a:solidFill>
              <a:srgbClr val="0070C0"/>
            </a:solidFill>
          </p:grpSpPr>
          <p:sp>
            <p:nvSpPr>
              <p:cNvPr id="208" name="Abgerundetes Rechteck 207"/>
              <p:cNvSpPr/>
              <p:nvPr/>
            </p:nvSpPr>
            <p:spPr bwMode="auto">
              <a:xfrm>
                <a:off x="6955787" y="2913159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Zierrahmen 208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plaque">
                <a:avLst>
                  <a:gd name="adj" fmla="val 10375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0" name="Gruppieren 209"/>
              <p:cNvGrpSpPr/>
              <p:nvPr/>
            </p:nvGrpSpPr>
            <p:grpSpPr>
              <a:xfrm>
                <a:off x="6998021" y="2944740"/>
                <a:ext cx="924130" cy="498007"/>
                <a:chOff x="1341531" y="2014606"/>
                <a:chExt cx="1118198" cy="602590"/>
              </a:xfrm>
              <a:grpFill/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212" name="Rechteckiger Pfeil 211"/>
                <p:cNvSpPr/>
                <p:nvPr/>
              </p:nvSpPr>
              <p:spPr bwMode="auto">
                <a:xfrm rot="5400000">
                  <a:off x="2234049" y="2044445"/>
                  <a:ext cx="235114" cy="216246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3" name="Rechteckiger Pfeil 212"/>
                <p:cNvSpPr/>
                <p:nvPr/>
              </p:nvSpPr>
              <p:spPr bwMode="auto">
                <a:xfrm rot="10800000">
                  <a:off x="2203510" y="2360429"/>
                  <a:ext cx="228540" cy="256767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4" name="Rechteckiger Pfeil 213"/>
                <p:cNvSpPr/>
                <p:nvPr/>
              </p:nvSpPr>
              <p:spPr bwMode="auto">
                <a:xfrm rot="16200000">
                  <a:off x="1334131" y="2358307"/>
                  <a:ext cx="256765" cy="241965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" name="Rechteckiger Pfeil 214"/>
                <p:cNvSpPr/>
                <p:nvPr/>
              </p:nvSpPr>
              <p:spPr bwMode="auto">
                <a:xfrm>
                  <a:off x="1355060" y="2014606"/>
                  <a:ext cx="251904" cy="237384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11" name="Abgerundetes Rechteck 210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7" name="Textfeld 206"/>
            <p:cNvSpPr txBox="1"/>
            <p:nvPr/>
          </p:nvSpPr>
          <p:spPr>
            <a:xfrm>
              <a:off x="6998020" y="2998092"/>
              <a:ext cx="9267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SPINDLE Server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16" name="Gruppieren 215"/>
          <p:cNvGrpSpPr/>
          <p:nvPr/>
        </p:nvGrpSpPr>
        <p:grpSpPr>
          <a:xfrm>
            <a:off x="5534640" y="2938332"/>
            <a:ext cx="1010824" cy="566868"/>
            <a:chOff x="6955787" y="2913159"/>
            <a:chExt cx="1010824" cy="566868"/>
          </a:xfrm>
        </p:grpSpPr>
        <p:grpSp>
          <p:nvGrpSpPr>
            <p:cNvPr id="217" name="Gruppieren 216"/>
            <p:cNvGrpSpPr/>
            <p:nvPr/>
          </p:nvGrpSpPr>
          <p:grpSpPr>
            <a:xfrm>
              <a:off x="6955787" y="2913159"/>
              <a:ext cx="1010824" cy="566868"/>
              <a:chOff x="6955787" y="2913159"/>
              <a:chExt cx="1010824" cy="566868"/>
            </a:xfrm>
            <a:solidFill>
              <a:srgbClr val="0070C0"/>
            </a:solidFill>
          </p:grpSpPr>
          <p:sp>
            <p:nvSpPr>
              <p:cNvPr id="219" name="Abgerundetes Rechteck 218"/>
              <p:cNvSpPr/>
              <p:nvPr/>
            </p:nvSpPr>
            <p:spPr bwMode="auto">
              <a:xfrm>
                <a:off x="6955787" y="2913159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Zierrahmen 219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plaque">
                <a:avLst>
                  <a:gd name="adj" fmla="val 10375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1" name="Gruppieren 220"/>
              <p:cNvGrpSpPr/>
              <p:nvPr/>
            </p:nvGrpSpPr>
            <p:grpSpPr>
              <a:xfrm>
                <a:off x="6998021" y="2944740"/>
                <a:ext cx="924130" cy="498007"/>
                <a:chOff x="1341531" y="2014606"/>
                <a:chExt cx="1118198" cy="602590"/>
              </a:xfrm>
              <a:grpFill/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223" name="Rechteckiger Pfeil 222"/>
                <p:cNvSpPr/>
                <p:nvPr/>
              </p:nvSpPr>
              <p:spPr bwMode="auto">
                <a:xfrm rot="5400000">
                  <a:off x="2234049" y="2044445"/>
                  <a:ext cx="235114" cy="216246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4" name="Rechteckiger Pfeil 223"/>
                <p:cNvSpPr/>
                <p:nvPr/>
              </p:nvSpPr>
              <p:spPr bwMode="auto">
                <a:xfrm rot="10800000">
                  <a:off x="2203510" y="2360429"/>
                  <a:ext cx="228540" cy="256767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5" name="Rechteckiger Pfeil 224"/>
                <p:cNvSpPr/>
                <p:nvPr/>
              </p:nvSpPr>
              <p:spPr bwMode="auto">
                <a:xfrm rot="16200000">
                  <a:off x="1334131" y="2358307"/>
                  <a:ext cx="256765" cy="241965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6" name="Rechteckiger Pfeil 225"/>
                <p:cNvSpPr/>
                <p:nvPr/>
              </p:nvSpPr>
              <p:spPr bwMode="auto">
                <a:xfrm>
                  <a:off x="1355060" y="2014606"/>
                  <a:ext cx="251904" cy="237384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22" name="Abgerundetes Rechteck 221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8" name="Textfeld 217"/>
            <p:cNvSpPr txBox="1"/>
            <p:nvPr/>
          </p:nvSpPr>
          <p:spPr>
            <a:xfrm>
              <a:off x="6998020" y="2998092"/>
              <a:ext cx="9267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SPINDLE Server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27" name="Gruppieren 226"/>
          <p:cNvGrpSpPr/>
          <p:nvPr/>
        </p:nvGrpSpPr>
        <p:grpSpPr>
          <a:xfrm>
            <a:off x="7752176" y="2023932"/>
            <a:ext cx="1010824" cy="566868"/>
            <a:chOff x="6955787" y="2913159"/>
            <a:chExt cx="1010824" cy="566868"/>
          </a:xfrm>
        </p:grpSpPr>
        <p:grpSp>
          <p:nvGrpSpPr>
            <p:cNvPr id="228" name="Gruppieren 227"/>
            <p:cNvGrpSpPr/>
            <p:nvPr/>
          </p:nvGrpSpPr>
          <p:grpSpPr>
            <a:xfrm>
              <a:off x="6955787" y="2913159"/>
              <a:ext cx="1010824" cy="566868"/>
              <a:chOff x="6955787" y="2913159"/>
              <a:chExt cx="1010824" cy="566868"/>
            </a:xfrm>
            <a:solidFill>
              <a:srgbClr val="0070C0"/>
            </a:solidFill>
          </p:grpSpPr>
          <p:sp>
            <p:nvSpPr>
              <p:cNvPr id="292" name="Abgerundetes Rechteck 291"/>
              <p:cNvSpPr/>
              <p:nvPr/>
            </p:nvSpPr>
            <p:spPr bwMode="auto">
              <a:xfrm>
                <a:off x="6955787" y="2913159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4" name="Zierrahmen 293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plaque">
                <a:avLst>
                  <a:gd name="adj" fmla="val 10375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95" name="Gruppieren 294"/>
              <p:cNvGrpSpPr/>
              <p:nvPr/>
            </p:nvGrpSpPr>
            <p:grpSpPr>
              <a:xfrm>
                <a:off x="6998021" y="2944740"/>
                <a:ext cx="924130" cy="498007"/>
                <a:chOff x="1341531" y="2014606"/>
                <a:chExt cx="1118198" cy="602590"/>
              </a:xfrm>
              <a:grpFill/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297" name="Rechteckiger Pfeil 296"/>
                <p:cNvSpPr/>
                <p:nvPr/>
              </p:nvSpPr>
              <p:spPr bwMode="auto">
                <a:xfrm rot="5400000">
                  <a:off x="2234049" y="2044445"/>
                  <a:ext cx="235114" cy="216246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8" name="Rechteckiger Pfeil 297"/>
                <p:cNvSpPr/>
                <p:nvPr/>
              </p:nvSpPr>
              <p:spPr bwMode="auto">
                <a:xfrm rot="10800000">
                  <a:off x="2203510" y="2360429"/>
                  <a:ext cx="228540" cy="256767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9" name="Rechteckiger Pfeil 298"/>
                <p:cNvSpPr/>
                <p:nvPr/>
              </p:nvSpPr>
              <p:spPr bwMode="auto">
                <a:xfrm rot="16200000">
                  <a:off x="1334131" y="2358307"/>
                  <a:ext cx="256765" cy="241965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0" name="Rechteckiger Pfeil 299"/>
                <p:cNvSpPr/>
                <p:nvPr/>
              </p:nvSpPr>
              <p:spPr bwMode="auto">
                <a:xfrm>
                  <a:off x="1355060" y="2014606"/>
                  <a:ext cx="251904" cy="237384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96" name="Abgerundetes Rechteck 295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3" name="Textfeld 282"/>
            <p:cNvSpPr txBox="1"/>
            <p:nvPr/>
          </p:nvSpPr>
          <p:spPr>
            <a:xfrm>
              <a:off x="6998020" y="2965067"/>
              <a:ext cx="9267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SPINDLE Server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01" name="Gruppieren 300"/>
          <p:cNvGrpSpPr/>
          <p:nvPr/>
        </p:nvGrpSpPr>
        <p:grpSpPr>
          <a:xfrm>
            <a:off x="6650608" y="2939469"/>
            <a:ext cx="1010824" cy="566868"/>
            <a:chOff x="6955787" y="2913159"/>
            <a:chExt cx="1010824" cy="566868"/>
          </a:xfrm>
        </p:grpSpPr>
        <p:grpSp>
          <p:nvGrpSpPr>
            <p:cNvPr id="302" name="Gruppieren 301"/>
            <p:cNvGrpSpPr/>
            <p:nvPr/>
          </p:nvGrpSpPr>
          <p:grpSpPr>
            <a:xfrm>
              <a:off x="6955787" y="2913159"/>
              <a:ext cx="1010824" cy="566868"/>
              <a:chOff x="6955787" y="2913159"/>
              <a:chExt cx="1010824" cy="566868"/>
            </a:xfrm>
            <a:solidFill>
              <a:srgbClr val="0070C0"/>
            </a:solidFill>
          </p:grpSpPr>
          <p:sp>
            <p:nvSpPr>
              <p:cNvPr id="304" name="Abgerundetes Rechteck 303"/>
              <p:cNvSpPr/>
              <p:nvPr/>
            </p:nvSpPr>
            <p:spPr bwMode="auto">
              <a:xfrm>
                <a:off x="6955787" y="2913159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5" name="Zierrahmen 304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plaque">
                <a:avLst>
                  <a:gd name="adj" fmla="val 10375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06" name="Gruppieren 305"/>
              <p:cNvGrpSpPr/>
              <p:nvPr/>
            </p:nvGrpSpPr>
            <p:grpSpPr>
              <a:xfrm>
                <a:off x="6998021" y="2944740"/>
                <a:ext cx="924130" cy="498007"/>
                <a:chOff x="1341531" y="2014606"/>
                <a:chExt cx="1118198" cy="602590"/>
              </a:xfrm>
              <a:grpFill/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308" name="Rechteckiger Pfeil 307"/>
                <p:cNvSpPr/>
                <p:nvPr/>
              </p:nvSpPr>
              <p:spPr bwMode="auto">
                <a:xfrm rot="5400000">
                  <a:off x="2234049" y="2044445"/>
                  <a:ext cx="235114" cy="216246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9" name="Rechteckiger Pfeil 308"/>
                <p:cNvSpPr/>
                <p:nvPr/>
              </p:nvSpPr>
              <p:spPr bwMode="auto">
                <a:xfrm rot="10800000">
                  <a:off x="2203510" y="2360429"/>
                  <a:ext cx="228540" cy="256767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0" name="Rechteckiger Pfeil 309"/>
                <p:cNvSpPr/>
                <p:nvPr/>
              </p:nvSpPr>
              <p:spPr bwMode="auto">
                <a:xfrm rot="16200000">
                  <a:off x="1334131" y="2358307"/>
                  <a:ext cx="256765" cy="241965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1" name="Rechteckiger Pfeil 310"/>
                <p:cNvSpPr/>
                <p:nvPr/>
              </p:nvSpPr>
              <p:spPr bwMode="auto">
                <a:xfrm>
                  <a:off x="1355060" y="2014606"/>
                  <a:ext cx="251904" cy="237384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07" name="Abgerundetes Rechteck 306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3" name="Textfeld 302"/>
            <p:cNvSpPr txBox="1"/>
            <p:nvPr/>
          </p:nvSpPr>
          <p:spPr>
            <a:xfrm>
              <a:off x="6998020" y="2998092"/>
              <a:ext cx="9267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SPINDLE Server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12" name="Gruppieren 311"/>
          <p:cNvGrpSpPr/>
          <p:nvPr/>
        </p:nvGrpSpPr>
        <p:grpSpPr>
          <a:xfrm>
            <a:off x="5529808" y="3823288"/>
            <a:ext cx="1010824" cy="566868"/>
            <a:chOff x="6955787" y="2913159"/>
            <a:chExt cx="1010824" cy="566868"/>
          </a:xfrm>
        </p:grpSpPr>
        <p:grpSp>
          <p:nvGrpSpPr>
            <p:cNvPr id="313" name="Gruppieren 312"/>
            <p:cNvGrpSpPr/>
            <p:nvPr/>
          </p:nvGrpSpPr>
          <p:grpSpPr>
            <a:xfrm>
              <a:off x="6955787" y="2913159"/>
              <a:ext cx="1010824" cy="566868"/>
              <a:chOff x="6955787" y="2913159"/>
              <a:chExt cx="1010824" cy="566868"/>
            </a:xfrm>
            <a:solidFill>
              <a:srgbClr val="0070C0"/>
            </a:solidFill>
          </p:grpSpPr>
          <p:sp>
            <p:nvSpPr>
              <p:cNvPr id="315" name="Abgerundetes Rechteck 314"/>
              <p:cNvSpPr/>
              <p:nvPr/>
            </p:nvSpPr>
            <p:spPr bwMode="auto">
              <a:xfrm>
                <a:off x="6955787" y="2913159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6" name="Zierrahmen 315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plaque">
                <a:avLst>
                  <a:gd name="adj" fmla="val 10375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17" name="Gruppieren 316"/>
              <p:cNvGrpSpPr/>
              <p:nvPr/>
            </p:nvGrpSpPr>
            <p:grpSpPr>
              <a:xfrm>
                <a:off x="6998021" y="2944740"/>
                <a:ext cx="924130" cy="498007"/>
                <a:chOff x="1341531" y="2014606"/>
                <a:chExt cx="1118198" cy="602590"/>
              </a:xfrm>
              <a:grpFill/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</p:grpSpPr>
            <p:sp>
              <p:nvSpPr>
                <p:cNvPr id="319" name="Rechteckiger Pfeil 318"/>
                <p:cNvSpPr/>
                <p:nvPr/>
              </p:nvSpPr>
              <p:spPr bwMode="auto">
                <a:xfrm rot="5400000">
                  <a:off x="2234049" y="2044445"/>
                  <a:ext cx="235114" cy="216246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0" name="Rechteckiger Pfeil 319"/>
                <p:cNvSpPr/>
                <p:nvPr/>
              </p:nvSpPr>
              <p:spPr bwMode="auto">
                <a:xfrm rot="10800000">
                  <a:off x="2203510" y="2360429"/>
                  <a:ext cx="228540" cy="256767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1" name="Rechteckiger Pfeil 320"/>
                <p:cNvSpPr/>
                <p:nvPr/>
              </p:nvSpPr>
              <p:spPr bwMode="auto">
                <a:xfrm rot="16200000">
                  <a:off x="1334131" y="2358307"/>
                  <a:ext cx="256765" cy="241965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2" name="Rechteckiger Pfeil 321"/>
                <p:cNvSpPr/>
                <p:nvPr/>
              </p:nvSpPr>
              <p:spPr bwMode="auto">
                <a:xfrm>
                  <a:off x="1355060" y="2014606"/>
                  <a:ext cx="251904" cy="237384"/>
                </a:xfrm>
                <a:prstGeom prst="bentArrow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sp3d prstMaterial="clear">
                  <a:bevelT h="63500"/>
                </a:sp3d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18" name="Abgerundetes Rechteck 317"/>
              <p:cNvSpPr/>
              <p:nvPr/>
            </p:nvSpPr>
            <p:spPr bwMode="auto">
              <a:xfrm>
                <a:off x="6959008" y="2913252"/>
                <a:ext cx="1007603" cy="566775"/>
              </a:xfrm>
              <a:prstGeom prst="roundRect">
                <a:avLst>
                  <a:gd name="adj" fmla="val 7871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4" name="Textfeld 313"/>
            <p:cNvSpPr txBox="1"/>
            <p:nvPr/>
          </p:nvSpPr>
          <p:spPr>
            <a:xfrm>
              <a:off x="6998020" y="2998092"/>
              <a:ext cx="9267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85000"/>
                    </a:schemeClr>
                  </a:solidFill>
                </a:rPr>
                <a:t>SPINDLE Server</a:t>
              </a:r>
              <a:endParaRPr 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323" name="Gewinkelte Verbindung 322"/>
          <p:cNvCxnSpPr>
            <a:stCxn id="172" idx="2"/>
            <a:endCxn id="197" idx="0"/>
          </p:cNvCxnSpPr>
          <p:nvPr/>
        </p:nvCxnSpPr>
        <p:spPr>
          <a:xfrm rot="16200000" flipH="1">
            <a:off x="5242165" y="1229265"/>
            <a:ext cx="314157" cy="12751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winkelte Verbindung 323"/>
          <p:cNvCxnSpPr>
            <a:stCxn id="172" idx="2"/>
            <a:endCxn id="208" idx="0"/>
          </p:cNvCxnSpPr>
          <p:nvPr/>
        </p:nvCxnSpPr>
        <p:spPr>
          <a:xfrm rot="16200000" flipH="1">
            <a:off x="5800954" y="670475"/>
            <a:ext cx="314157" cy="2392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winkelte Verbindung 324"/>
          <p:cNvCxnSpPr>
            <a:stCxn id="172" idx="2"/>
            <a:endCxn id="296" idx="0"/>
          </p:cNvCxnSpPr>
          <p:nvPr/>
        </p:nvCxnSpPr>
        <p:spPr>
          <a:xfrm rot="16200000" flipH="1">
            <a:off x="6353302" y="118128"/>
            <a:ext cx="314250" cy="34975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Gewinkelte Verbindung 325"/>
          <p:cNvCxnSpPr>
            <a:stCxn id="197" idx="2"/>
            <a:endCxn id="219" idx="0"/>
          </p:cNvCxnSpPr>
          <p:nvPr/>
        </p:nvCxnSpPr>
        <p:spPr>
          <a:xfrm rot="16200000" flipH="1">
            <a:off x="5863824" y="2763713"/>
            <a:ext cx="347625" cy="16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Gewinkelte Verbindung 326"/>
          <p:cNvCxnSpPr>
            <a:stCxn id="200" idx="2"/>
            <a:endCxn id="307" idx="0"/>
          </p:cNvCxnSpPr>
          <p:nvPr/>
        </p:nvCxnSpPr>
        <p:spPr>
          <a:xfrm rot="16200000" flipH="1">
            <a:off x="6424460" y="2206391"/>
            <a:ext cx="348762" cy="11175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winkelte Verbindung 327"/>
          <p:cNvCxnSpPr>
            <a:stCxn id="219" idx="2"/>
            <a:endCxn id="318" idx="0"/>
          </p:cNvCxnSpPr>
          <p:nvPr/>
        </p:nvCxnSpPr>
        <p:spPr>
          <a:xfrm rot="5400000">
            <a:off x="5878500" y="3663439"/>
            <a:ext cx="318274" cy="16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winkelte Verbindung 328"/>
          <p:cNvCxnSpPr>
            <a:stCxn id="219" idx="2"/>
            <a:endCxn id="186" idx="0"/>
          </p:cNvCxnSpPr>
          <p:nvPr/>
        </p:nvCxnSpPr>
        <p:spPr>
          <a:xfrm rot="5400000">
            <a:off x="5239054" y="3010705"/>
            <a:ext cx="304986" cy="12937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winkelte Verbindung 278"/>
          <p:cNvCxnSpPr>
            <a:stCxn id="85" idx="3"/>
            <a:endCxn id="287" idx="1"/>
          </p:cNvCxnSpPr>
          <p:nvPr/>
        </p:nvCxnSpPr>
        <p:spPr>
          <a:xfrm flipV="1">
            <a:off x="3573760" y="1242060"/>
            <a:ext cx="2141240" cy="4962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winkelte Verbindung 279"/>
          <p:cNvCxnSpPr>
            <a:stCxn id="107" idx="3"/>
            <a:endCxn id="288" idx="1"/>
          </p:cNvCxnSpPr>
          <p:nvPr/>
        </p:nvCxnSpPr>
        <p:spPr>
          <a:xfrm flipV="1">
            <a:off x="3581400" y="1318260"/>
            <a:ext cx="2133600" cy="31124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winkelte Verbindung 280"/>
          <p:cNvCxnSpPr>
            <a:endCxn id="282" idx="1"/>
          </p:cNvCxnSpPr>
          <p:nvPr/>
        </p:nvCxnSpPr>
        <p:spPr>
          <a:xfrm flipV="1">
            <a:off x="3589040" y="1165860"/>
            <a:ext cx="2125960" cy="18394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hteck 281"/>
          <p:cNvSpPr/>
          <p:nvPr/>
        </p:nvSpPr>
        <p:spPr bwMode="auto">
          <a:xfrm>
            <a:off x="5715000" y="1143000"/>
            <a:ext cx="45719" cy="4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7" name="Rechteck 286"/>
          <p:cNvSpPr/>
          <p:nvPr/>
        </p:nvSpPr>
        <p:spPr bwMode="auto">
          <a:xfrm>
            <a:off x="5715000" y="1219200"/>
            <a:ext cx="45719" cy="4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8" name="Rechteck 287"/>
          <p:cNvSpPr/>
          <p:nvPr/>
        </p:nvSpPr>
        <p:spPr bwMode="auto">
          <a:xfrm>
            <a:off x="5715000" y="1295400"/>
            <a:ext cx="45719" cy="4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32" name="Rechteck 331"/>
          <p:cNvSpPr/>
          <p:nvPr/>
        </p:nvSpPr>
        <p:spPr bwMode="auto">
          <a:xfrm>
            <a:off x="5715000" y="1371600"/>
            <a:ext cx="45719" cy="4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119" name="Gruppieren 118"/>
          <p:cNvGrpSpPr/>
          <p:nvPr/>
        </p:nvGrpSpPr>
        <p:grpSpPr>
          <a:xfrm>
            <a:off x="5714289" y="954848"/>
            <a:ext cx="389415" cy="537604"/>
            <a:chOff x="5181600" y="3089261"/>
            <a:chExt cx="522069" cy="720739"/>
          </a:xfrm>
        </p:grpSpPr>
        <p:sp>
          <p:nvSpPr>
            <p:cNvPr id="120" name="Flussdiagramm: Magnetplattenspeicher 119"/>
            <p:cNvSpPr/>
            <p:nvPr/>
          </p:nvSpPr>
          <p:spPr>
            <a:xfrm>
              <a:off x="5181600" y="3089261"/>
              <a:ext cx="522069" cy="720739"/>
            </a:xfrm>
            <a:prstGeom prst="flowChartMagneticDisk">
              <a:avLst/>
            </a:prstGeom>
            <a:solidFill>
              <a:srgbClr val="D68F1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/>
            <p:cNvSpPr/>
            <p:nvPr/>
          </p:nvSpPr>
          <p:spPr bwMode="auto">
            <a:xfrm>
              <a:off x="5181600" y="3535681"/>
              <a:ext cx="45719" cy="45719"/>
            </a:xfrm>
            <a:prstGeom prst="rect">
              <a:avLst/>
            </a:prstGeom>
            <a:solidFill>
              <a:srgbClr val="D68F1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2" name="Rechteck 121"/>
            <p:cNvSpPr/>
            <p:nvPr/>
          </p:nvSpPr>
          <p:spPr bwMode="auto">
            <a:xfrm>
              <a:off x="5181600" y="3429000"/>
              <a:ext cx="45719" cy="45719"/>
            </a:xfrm>
            <a:prstGeom prst="rect">
              <a:avLst/>
            </a:prstGeom>
            <a:solidFill>
              <a:srgbClr val="D68F1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5181600" y="3307081"/>
              <a:ext cx="45719" cy="45719"/>
            </a:xfrm>
            <a:prstGeom prst="rect">
              <a:avLst/>
            </a:prstGeom>
            <a:solidFill>
              <a:srgbClr val="D68F1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334" name="Gewinkelte Verbindung 333"/>
          <p:cNvCxnSpPr>
            <a:stCxn id="278" idx="3"/>
            <a:endCxn id="332" idx="1"/>
          </p:cNvCxnSpPr>
          <p:nvPr/>
        </p:nvCxnSpPr>
        <p:spPr>
          <a:xfrm flipV="1">
            <a:off x="3573760" y="1394460"/>
            <a:ext cx="2141240" cy="42703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 bwMode="auto">
          <a:xfrm>
            <a:off x="3150295" y="997502"/>
            <a:ext cx="5782733" cy="4260966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40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Concluding remarks</a:t>
            </a:r>
            <a:endParaRPr lang="en-US" sz="3000" dirty="0">
              <a:effectLst/>
              <a:latin typeface="Corbel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15636" y="1580718"/>
            <a:ext cx="7826156" cy="4994894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orbel" pitchFamily="34" charset="0"/>
              </a:rPr>
              <a:t>Interim report on the first two phases in our effort to provide a rich and scalable run-time system for FLUX</a:t>
            </a:r>
          </a:p>
          <a:p>
            <a:r>
              <a:rPr lang="en-US" sz="2200" dirty="0" smtClean="0">
                <a:latin typeface="Corbel" pitchFamily="34" charset="0"/>
              </a:rPr>
              <a:t>Phase I: conceptualized our run-time system around the notion of LWJ</a:t>
            </a:r>
          </a:p>
          <a:p>
            <a:r>
              <a:rPr lang="en-US" sz="2200" dirty="0" smtClean="0">
                <a:latin typeface="Corbel" pitchFamily="34" charset="0"/>
              </a:rPr>
              <a:t>Phase II: made good process with strategic prototyping </a:t>
            </a:r>
          </a:p>
          <a:p>
            <a:r>
              <a:rPr lang="en-US" sz="2200" dirty="0" smtClean="0">
                <a:latin typeface="Corbel" pitchFamily="34" charset="0"/>
              </a:rPr>
              <a:t>To prove rich FLUX run-time can solve many next-generation computing challenges by leveraging other technologies through easy integration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sz="18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9062" indent="0">
              <a:spcBef>
                <a:spcPts val="12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6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/>
    </mc:Choice>
    <mc:Fallback xmlns="">
      <p:transition spd="slow" advTm="25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rbel" pitchFamily="34" charset="0"/>
                <a:sym typeface="Wingdings" pitchFamily="2" charset="2"/>
              </a:rPr>
              <a:t>Back-up: SPINDLE’s </a:t>
            </a:r>
            <a:r>
              <a:rPr lang="en-US" sz="2800" dirty="0" smtClean="0">
                <a:latin typeface="Corbel" pitchFamily="34" charset="0"/>
                <a:sym typeface="Wingdings" pitchFamily="2" charset="2"/>
              </a:rPr>
              <a:t>Performance</a:t>
            </a:r>
            <a:br>
              <a:rPr lang="en-US" sz="2800" dirty="0" smtClean="0">
                <a:latin typeface="Corbel" pitchFamily="34" charset="0"/>
                <a:sym typeface="Wingdings" pitchFamily="2" charset="2"/>
              </a:rPr>
            </a:br>
            <a:endParaRPr lang="en-US" sz="28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262062"/>
            <a:ext cx="8117147" cy="46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0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rbel" pitchFamily="34" charset="0"/>
                <a:sym typeface="Wingdings" pitchFamily="2" charset="2"/>
              </a:rPr>
              <a:t>Back-up: Constant </a:t>
            </a:r>
            <a:r>
              <a:rPr lang="en-US" sz="2800" dirty="0" smtClean="0">
                <a:latin typeface="Corbel" pitchFamily="34" charset="0"/>
                <a:sym typeface="Wingdings" pitchFamily="2" charset="2"/>
              </a:rPr>
              <a:t>Overhead of </a:t>
            </a:r>
            <a:br>
              <a:rPr lang="en-US" sz="2800" dirty="0" smtClean="0">
                <a:latin typeface="Corbel" pitchFamily="34" charset="0"/>
                <a:sym typeface="Wingdings" pitchFamily="2" charset="2"/>
              </a:rPr>
            </a:br>
            <a:r>
              <a:rPr lang="en-US" sz="2800" dirty="0" smtClean="0">
                <a:latin typeface="Corbel" pitchFamily="34" charset="0"/>
                <a:sym typeface="Wingdings" pitchFamily="2" charset="2"/>
              </a:rPr>
              <a:t>SPINDLE’s Data Distribution</a:t>
            </a:r>
            <a:endParaRPr lang="en-US" sz="2800" dirty="0">
              <a:latin typeface="Corbe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7" y="1703237"/>
            <a:ext cx="7293872" cy="423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4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A scalable run-time to execute various  transactions in a job in the new paradigm</a:t>
            </a:r>
            <a:endParaRPr lang="en-US" sz="3000" dirty="0">
              <a:effectLst/>
              <a:latin typeface="Corbel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07137" y="1566863"/>
            <a:ext cx="7498080" cy="4751357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orbel" pitchFamily="34" charset="0"/>
              </a:rPr>
              <a:t>A paradigm shift in resource management</a:t>
            </a:r>
          </a:p>
          <a:p>
            <a:pPr lvl="1"/>
            <a:r>
              <a:rPr lang="en-US" sz="1800" dirty="0" smtClean="0">
                <a:latin typeface="Corbel" pitchFamily="34" charset="0"/>
              </a:rPr>
              <a:t>Capable of imposing complex resource bound </a:t>
            </a:r>
          </a:p>
          <a:p>
            <a:pPr lvl="1"/>
            <a:r>
              <a:rPr lang="en-US" sz="1800" dirty="0" smtClean="0">
                <a:latin typeface="Corbel" pitchFamily="34" charset="0"/>
              </a:rPr>
              <a:t>Highest operational efficiency at any level across the computing facility</a:t>
            </a:r>
          </a:p>
          <a:p>
            <a:r>
              <a:rPr lang="en-US" sz="2200" dirty="0" smtClean="0">
                <a:latin typeface="Corbel" pitchFamily="34" charset="0"/>
              </a:rPr>
              <a:t>Scheduler </a:t>
            </a:r>
            <a:r>
              <a:rPr lang="en-US" sz="2200" dirty="0">
                <a:latin typeface="Corbel" pitchFamily="34" charset="0"/>
              </a:rPr>
              <a:t>sets the overall bound for resources and the duration for a job—now what?</a:t>
            </a:r>
          </a:p>
          <a:p>
            <a:r>
              <a:rPr lang="en-US" sz="2200" dirty="0" smtClean="0">
                <a:latin typeface="Corbel" pitchFamily="34" charset="0"/>
              </a:rPr>
              <a:t>Workload Runtime And Placement (WRAP) thrust area</a:t>
            </a:r>
          </a:p>
          <a:p>
            <a:pPr lvl="1"/>
            <a:r>
              <a:rPr lang="en-US" sz="1800" dirty="0" smtClean="0">
                <a:latin typeface="Corbel" pitchFamily="34" charset="0"/>
              </a:rPr>
              <a:t>A job consists of various transactions</a:t>
            </a:r>
          </a:p>
          <a:p>
            <a:pPr lvl="1"/>
            <a:r>
              <a:rPr lang="en-US" sz="1800" dirty="0" smtClean="0">
                <a:latin typeface="Corbel" pitchFamily="34" charset="0"/>
              </a:rPr>
              <a:t>Need a powerful run-time system to execute a wide range of transactions of a job efficiently while under the overall bound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26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/>
    </mc:Choice>
    <mc:Fallback xmlns="">
      <p:transition spd="slow" advTm="2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636" y="1580718"/>
            <a:ext cx="7826156" cy="4751357"/>
          </a:xfrm>
        </p:spPr>
        <p:txBody>
          <a:bodyPr/>
          <a:lstStyle/>
          <a:p>
            <a:r>
              <a:rPr lang="en-US" sz="2200" dirty="0" smtClean="0">
                <a:latin typeface="Corbel" pitchFamily="34" charset="0"/>
              </a:rPr>
              <a:t>The traditional approach models transactions of a job as a set of compute steps (e.g., job steps)</a:t>
            </a:r>
          </a:p>
          <a:p>
            <a:r>
              <a:rPr lang="en-US" sz="2200" dirty="0" smtClean="0">
                <a:latin typeface="Corbel" pitchFamily="34" charset="0"/>
              </a:rPr>
              <a:t>Limits next-generation computing in many ways</a:t>
            </a:r>
          </a:p>
          <a:p>
            <a:r>
              <a:rPr lang="en-US" sz="2200" dirty="0" smtClean="0">
                <a:latin typeface="Corbel" pitchFamily="34" charset="0"/>
              </a:rPr>
              <a:t>Designing WRAP after this model would be an under-design</a:t>
            </a:r>
            <a:endParaRPr lang="en-US" sz="2200" dirty="0">
              <a:latin typeface="Corbel" pitchFamily="34" charset="0"/>
            </a:endParaRPr>
          </a:p>
          <a:p>
            <a:pPr marL="4127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9062" indent="0">
              <a:spcBef>
                <a:spcPts val="1200"/>
              </a:spcBef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The new paradigm needs new ways to organize and group processes of a job</a:t>
            </a:r>
            <a:endParaRPr lang="en-US" sz="30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5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634"/>
    </mc:Choice>
    <mc:Fallback xmlns="">
      <p:transition spd="slow" advTm="18263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Lightweight job (LWJ) as our model to capture a transaction—i.e., grouping processes</a:t>
            </a:r>
            <a:endParaRPr lang="en-US" sz="3000" dirty="0">
              <a:latin typeface="Corbe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2726" y="2036613"/>
            <a:ext cx="1496317" cy="1565596"/>
            <a:chOff x="692726" y="2036613"/>
            <a:chExt cx="1496317" cy="1565596"/>
          </a:xfrm>
        </p:grpSpPr>
        <p:sp>
          <p:nvSpPr>
            <p:cNvPr id="7" name="Oval 6"/>
            <p:cNvSpPr/>
            <p:nvPr/>
          </p:nvSpPr>
          <p:spPr bwMode="auto">
            <a:xfrm>
              <a:off x="692726" y="2036613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00544" y="2313709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136073" y="2563081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364698" y="2812469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607151" y="3048023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842679" y="3297409"/>
              <a:ext cx="346364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96660" y="1682935"/>
            <a:ext cx="1967345" cy="4161766"/>
            <a:chOff x="796660" y="1682935"/>
            <a:chExt cx="1967345" cy="4161766"/>
          </a:xfrm>
        </p:grpSpPr>
        <p:sp>
          <p:nvSpPr>
            <p:cNvPr id="13" name="Rounded Rectangle 12"/>
            <p:cNvSpPr/>
            <p:nvPr/>
          </p:nvSpPr>
          <p:spPr bwMode="auto">
            <a:xfrm rot="19027843">
              <a:off x="1109474" y="1682935"/>
              <a:ext cx="670548" cy="2294877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Curved Connector 13"/>
            <p:cNvCxnSpPr>
              <a:stCxn id="13" idx="1"/>
              <a:endCxn id="15" idx="1"/>
            </p:cNvCxnSpPr>
            <p:nvPr/>
          </p:nvCxnSpPr>
          <p:spPr>
            <a:xfrm rot="10800000" flipV="1">
              <a:off x="796661" y="3058469"/>
              <a:ext cx="402363" cy="2141995"/>
            </a:xfrm>
            <a:prstGeom prst="curvedConnector3">
              <a:avLst>
                <a:gd name="adj1" fmla="val 211907"/>
              </a:avLst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 bwMode="auto">
            <a:xfrm>
              <a:off x="796660" y="4556228"/>
              <a:ext cx="1967345" cy="1288473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6000" dirty="0" smtClean="0">
                  <a:solidFill>
                    <a:srgbClr val="000000"/>
                  </a:solidFill>
                </a:rPr>
                <a:t>R</a:t>
              </a:r>
              <a:endParaRPr lang="en-US" sz="6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19112" y="1967355"/>
            <a:ext cx="609599" cy="1205365"/>
            <a:chOff x="3560677" y="1967355"/>
            <a:chExt cx="609599" cy="1205365"/>
          </a:xfrm>
        </p:grpSpPr>
        <p:sp>
          <p:nvSpPr>
            <p:cNvPr id="17" name="Oval 16"/>
            <p:cNvSpPr/>
            <p:nvPr/>
          </p:nvSpPr>
          <p:spPr bwMode="auto">
            <a:xfrm>
              <a:off x="3560677" y="1967355"/>
              <a:ext cx="346364" cy="3048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685367" y="2424565"/>
              <a:ext cx="346364" cy="3048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23912" y="2867920"/>
              <a:ext cx="346364" cy="3048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90473" y="1832715"/>
            <a:ext cx="2510621" cy="1557753"/>
            <a:chOff x="1690473" y="1832715"/>
            <a:chExt cx="2510621" cy="1557753"/>
          </a:xfrm>
        </p:grpSpPr>
        <p:sp>
          <p:nvSpPr>
            <p:cNvPr id="20" name="Rounded Rectangle 19"/>
            <p:cNvSpPr/>
            <p:nvPr/>
          </p:nvSpPr>
          <p:spPr bwMode="auto">
            <a:xfrm rot="20778468">
              <a:off x="3530546" y="1832715"/>
              <a:ext cx="670548" cy="1557753"/>
            </a:xfrm>
            <a:prstGeom prst="roundRect">
              <a:avLst/>
            </a:prstGeom>
            <a:noFill/>
            <a:ln>
              <a:solidFill>
                <a:srgbClr val="00B0F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Curved Connector 20"/>
            <p:cNvCxnSpPr>
              <a:stCxn id="20" idx="0"/>
            </p:cNvCxnSpPr>
            <p:nvPr/>
          </p:nvCxnSpPr>
          <p:spPr>
            <a:xfrm rot="16200000" flipH="1" flipV="1">
              <a:off x="2312250" y="1233073"/>
              <a:ext cx="747428" cy="1990982"/>
            </a:xfrm>
            <a:prstGeom prst="curvedConnector4">
              <a:avLst>
                <a:gd name="adj1" fmla="val -30585"/>
                <a:gd name="adj2" fmla="val 51541"/>
              </a:avLst>
            </a:prstGeom>
            <a:ln w="38100">
              <a:solidFill>
                <a:srgbClr val="00B0F0"/>
              </a:solidFill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387126" y="1613655"/>
            <a:ext cx="2002008" cy="4231046"/>
            <a:chOff x="6110026" y="1613655"/>
            <a:chExt cx="2002008" cy="4231046"/>
          </a:xfrm>
        </p:grpSpPr>
        <p:grpSp>
          <p:nvGrpSpPr>
            <p:cNvPr id="37" name="Group 36"/>
            <p:cNvGrpSpPr/>
            <p:nvPr/>
          </p:nvGrpSpPr>
          <p:grpSpPr>
            <a:xfrm>
              <a:off x="6110026" y="1967333"/>
              <a:ext cx="1496317" cy="1565596"/>
              <a:chOff x="692726" y="2036613"/>
              <a:chExt cx="1496317" cy="1565596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692726" y="2036613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900544" y="2313709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1136073" y="2563081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1364698" y="2812469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1607151" y="3048023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1842679" y="3297409"/>
                <a:ext cx="346364" cy="3048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4" name="Rounded Rectangle 43"/>
            <p:cNvSpPr/>
            <p:nvPr/>
          </p:nvSpPr>
          <p:spPr bwMode="auto">
            <a:xfrm rot="19027843">
              <a:off x="6526774" y="1613655"/>
              <a:ext cx="670548" cy="2294877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45" name="Curved Connector 44"/>
            <p:cNvCxnSpPr>
              <a:stCxn id="44" idx="1"/>
            </p:cNvCxnSpPr>
            <p:nvPr/>
          </p:nvCxnSpPr>
          <p:spPr>
            <a:xfrm rot="10800000" flipV="1">
              <a:off x="6116979" y="2989190"/>
              <a:ext cx="499345" cy="2045138"/>
            </a:xfrm>
            <a:prstGeom prst="curvedConnector3">
              <a:avLst>
                <a:gd name="adj1" fmla="val 229016"/>
              </a:avLst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 bwMode="auto">
            <a:xfrm>
              <a:off x="6144689" y="4556228"/>
              <a:ext cx="1967345" cy="1288473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6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560308" y="1854849"/>
            <a:ext cx="1146095" cy="1857101"/>
            <a:chOff x="4227541" y="2036613"/>
            <a:chExt cx="1146095" cy="1857101"/>
          </a:xfrm>
        </p:grpSpPr>
        <p:sp>
          <p:nvSpPr>
            <p:cNvPr id="50" name="Rounded Rectangle 49"/>
            <p:cNvSpPr/>
            <p:nvPr/>
          </p:nvSpPr>
          <p:spPr bwMode="auto">
            <a:xfrm rot="19027843">
              <a:off x="4968266" y="2845261"/>
              <a:ext cx="405370" cy="1048453"/>
            </a:xfrm>
            <a:prstGeom prst="roundRect">
              <a:avLst/>
            </a:prstGeom>
            <a:noFill/>
            <a:ln>
              <a:solidFill>
                <a:srgbClr val="00206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 bwMode="auto">
            <a:xfrm rot="19027843">
              <a:off x="4227541" y="2036613"/>
              <a:ext cx="405370" cy="1048453"/>
            </a:xfrm>
            <a:prstGeom prst="roundRect">
              <a:avLst/>
            </a:prstGeom>
            <a:noFill/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86352" y="2516967"/>
            <a:ext cx="2002782" cy="3353364"/>
            <a:chOff x="4083889" y="2692521"/>
            <a:chExt cx="2002782" cy="3353364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4083889" y="4757413"/>
              <a:ext cx="1497091" cy="12884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 dirty="0">
                  <a:solidFill>
                    <a:srgbClr val="000000"/>
                  </a:solidFill>
                </a:rPr>
                <a:t>R</a:t>
              </a:r>
              <a:r>
                <a:rPr lang="en-US" sz="4000" dirty="0" smtClean="0">
                  <a:solidFill>
                    <a:srgbClr val="000000"/>
                  </a:solidFill>
                </a:rPr>
                <a:t>1</a:t>
              </a:r>
              <a:endParaRPr lang="en-US" sz="4000" dirty="0">
                <a:solidFill>
                  <a:srgbClr val="000000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5580980" y="4757413"/>
              <a:ext cx="505691" cy="12884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500" dirty="0" smtClean="0">
                  <a:solidFill>
                    <a:srgbClr val="000000"/>
                  </a:solidFill>
                </a:rPr>
                <a:t>R2</a:t>
              </a:r>
              <a:endParaRPr lang="en-US" sz="1500" dirty="0">
                <a:solidFill>
                  <a:srgbClr val="000000"/>
                </a:solidFill>
              </a:endParaRPr>
            </a:p>
          </p:txBody>
        </p:sp>
        <p:cxnSp>
          <p:nvCxnSpPr>
            <p:cNvPr id="54" name="Curved Connector 53"/>
            <p:cNvCxnSpPr>
              <a:stCxn id="51" idx="1"/>
              <a:endCxn id="52" idx="0"/>
            </p:cNvCxnSpPr>
            <p:nvPr/>
          </p:nvCxnSpPr>
          <p:spPr>
            <a:xfrm rot="10800000" flipH="1" flipV="1">
              <a:off x="4325835" y="2692521"/>
              <a:ext cx="506599" cy="2064891"/>
            </a:xfrm>
            <a:prstGeom prst="curvedConnector4">
              <a:avLst>
                <a:gd name="adj1" fmla="val -45124"/>
                <a:gd name="adj2" fmla="val 59355"/>
              </a:avLst>
            </a:prstGeom>
            <a:ln w="38100">
              <a:solidFill>
                <a:srgbClr val="00B050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50" idx="1"/>
              <a:endCxn id="53" idx="0"/>
            </p:cNvCxnSpPr>
            <p:nvPr/>
          </p:nvCxnSpPr>
          <p:spPr>
            <a:xfrm rot="10800000" flipH="1" flipV="1">
              <a:off x="5066560" y="3501169"/>
              <a:ext cx="767265" cy="1256243"/>
            </a:xfrm>
            <a:prstGeom prst="curvedConnector4">
              <a:avLst>
                <a:gd name="adj1" fmla="val -29794"/>
                <a:gd name="adj2" fmla="val 65377"/>
              </a:avLst>
            </a:prstGeom>
            <a:ln w="38100">
              <a:solidFill>
                <a:srgbClr val="002060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45593" y="4392165"/>
            <a:ext cx="2294877" cy="1387590"/>
            <a:chOff x="3508171" y="4671344"/>
            <a:chExt cx="2294877" cy="1387590"/>
          </a:xfrm>
        </p:grpSpPr>
        <p:sp>
          <p:nvSpPr>
            <p:cNvPr id="66" name="Rounded Rectangle 65"/>
            <p:cNvSpPr/>
            <p:nvPr/>
          </p:nvSpPr>
          <p:spPr bwMode="auto">
            <a:xfrm rot="16200000">
              <a:off x="4320336" y="4576221"/>
              <a:ext cx="670548" cy="2294877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 rot="16200000">
              <a:off x="3946814" y="5182096"/>
              <a:ext cx="405370" cy="1048453"/>
            </a:xfrm>
            <a:prstGeom prst="roundRect">
              <a:avLst/>
            </a:prstGeom>
            <a:noFill/>
            <a:ln>
              <a:solidFill>
                <a:srgbClr val="00206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 rot="16200000">
              <a:off x="4995268" y="5199433"/>
              <a:ext cx="405370" cy="1048453"/>
            </a:xfrm>
            <a:prstGeom prst="roundRect">
              <a:avLst/>
            </a:prstGeom>
            <a:noFill/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 bwMode="auto">
            <a:xfrm rot="16200000">
              <a:off x="4248482" y="4227741"/>
              <a:ext cx="670548" cy="1557753"/>
            </a:xfrm>
            <a:prstGeom prst="roundRect">
              <a:avLst/>
            </a:prstGeom>
            <a:noFill/>
            <a:ln>
              <a:solidFill>
                <a:srgbClr val="00B0F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573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8"/>
    </mc:Choice>
    <mc:Fallback xmlns="">
      <p:transition spd="slow" advTm="6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863"/>
            <a:ext cx="7760208" cy="4751357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orbel" pitchFamily="34" charset="0"/>
              </a:rPr>
              <a:t>Serves as group identifiers to relate a group of processes to resources as well as to other groups of processes </a:t>
            </a:r>
          </a:p>
          <a:p>
            <a:r>
              <a:rPr lang="en-US" sz="2200" dirty="0" smtClean="0">
                <a:latin typeface="Corbel" pitchFamily="34" charset="0"/>
              </a:rPr>
              <a:t>Resource allocation and elasticity: </a:t>
            </a:r>
            <a:r>
              <a:rPr lang="en-US" sz="2200" b="1" i="1" dirty="0" err="1" smtClean="0">
                <a:latin typeface="Corbel" pitchFamily="34" charset="0"/>
              </a:rPr>
              <a:t>alloc</a:t>
            </a:r>
            <a:r>
              <a:rPr lang="en-US" sz="2200" b="1" i="1" dirty="0" smtClean="0">
                <a:latin typeface="Corbel" pitchFamily="34" charset="0"/>
              </a:rPr>
              <a:t>(</a:t>
            </a:r>
            <a:r>
              <a:rPr lang="en-US" sz="2200" b="1" i="1" dirty="0" err="1" smtClean="0">
                <a:latin typeface="Corbel" pitchFamily="34" charset="0"/>
              </a:rPr>
              <a:t>lwj</a:t>
            </a:r>
            <a:r>
              <a:rPr lang="en-US" sz="2200" b="1" i="1" dirty="0" smtClean="0">
                <a:latin typeface="Corbel" pitchFamily="34" charset="0"/>
              </a:rPr>
              <a:t>, c)</a:t>
            </a:r>
            <a:r>
              <a:rPr lang="en-US" sz="2200" dirty="0" smtClean="0">
                <a:latin typeface="Corbel" pitchFamily="34" charset="0"/>
              </a:rPr>
              <a:t>, </a:t>
            </a:r>
            <a:r>
              <a:rPr lang="en-US" sz="2200" b="1" i="1" dirty="0" err="1" smtClean="0">
                <a:latin typeface="Corbel" pitchFamily="34" charset="0"/>
              </a:rPr>
              <a:t>realloc</a:t>
            </a:r>
            <a:r>
              <a:rPr lang="en-US" sz="2200" b="1" i="1" dirty="0" smtClean="0">
                <a:latin typeface="Corbel" pitchFamily="34" charset="0"/>
              </a:rPr>
              <a:t>(</a:t>
            </a:r>
            <a:r>
              <a:rPr lang="en-US" sz="2200" b="1" i="1" dirty="0" err="1" smtClean="0">
                <a:latin typeface="Corbel" pitchFamily="34" charset="0"/>
              </a:rPr>
              <a:t>lwj,c</a:t>
            </a:r>
            <a:r>
              <a:rPr lang="en-US" sz="2200" b="1" i="1" dirty="0" smtClean="0">
                <a:latin typeface="Corbel" pitchFamily="34" charset="0"/>
              </a:rPr>
              <a:t>)</a:t>
            </a:r>
            <a:r>
              <a:rPr lang="en-US" sz="2200" dirty="0" smtClean="0">
                <a:latin typeface="Corbel" pitchFamily="34" charset="0"/>
              </a:rPr>
              <a:t>, and </a:t>
            </a:r>
            <a:r>
              <a:rPr lang="en-US" sz="2200" b="1" i="1" dirty="0" smtClean="0">
                <a:latin typeface="Corbel" pitchFamily="34" charset="0"/>
              </a:rPr>
              <a:t>release(</a:t>
            </a:r>
            <a:r>
              <a:rPr lang="en-US" sz="2200" b="1" i="1" dirty="0" err="1" smtClean="0">
                <a:latin typeface="Corbel" pitchFamily="34" charset="0"/>
              </a:rPr>
              <a:t>lwj</a:t>
            </a:r>
            <a:r>
              <a:rPr lang="en-US" sz="2200" b="1" i="1" smtClean="0">
                <a:latin typeface="Corbel" pitchFamily="34" charset="0"/>
              </a:rPr>
              <a:t>, c)</a:t>
            </a:r>
            <a:endParaRPr lang="en-US" sz="2200" dirty="0" smtClean="0">
              <a:latin typeface="Corbel" pitchFamily="34" charset="0"/>
            </a:endParaRPr>
          </a:p>
          <a:p>
            <a:r>
              <a:rPr lang="en-US" sz="2200" dirty="0" smtClean="0">
                <a:latin typeface="Corbel" pitchFamily="34" charset="0"/>
              </a:rPr>
              <a:t>Process management/confinement: </a:t>
            </a:r>
            <a:r>
              <a:rPr lang="en-US" sz="2200" b="1" i="1" dirty="0" smtClean="0">
                <a:latin typeface="Corbel" pitchFamily="34" charset="0"/>
              </a:rPr>
              <a:t>launch(</a:t>
            </a:r>
            <a:r>
              <a:rPr lang="en-US" sz="2200" b="1" i="1" dirty="0" err="1" smtClean="0">
                <a:latin typeface="Corbel" pitchFamily="34" charset="0"/>
              </a:rPr>
              <a:t>lwj</a:t>
            </a:r>
            <a:r>
              <a:rPr lang="en-US" sz="2200" b="1" i="1" dirty="0">
                <a:latin typeface="Corbel" pitchFamily="34" charset="0"/>
              </a:rPr>
              <a:t>)</a:t>
            </a:r>
            <a:r>
              <a:rPr lang="en-US" sz="2200" dirty="0">
                <a:latin typeface="Corbel" pitchFamily="34" charset="0"/>
              </a:rPr>
              <a:t>, </a:t>
            </a:r>
            <a:r>
              <a:rPr lang="en-US" sz="2200" b="1" i="1" dirty="0" smtClean="0">
                <a:latin typeface="Corbel" pitchFamily="34" charset="0"/>
              </a:rPr>
              <a:t>destroy(</a:t>
            </a:r>
            <a:r>
              <a:rPr lang="en-US" sz="2200" b="1" i="1" dirty="0" err="1" smtClean="0">
                <a:latin typeface="Corbel" pitchFamily="34" charset="0"/>
              </a:rPr>
              <a:t>ljw</a:t>
            </a:r>
            <a:r>
              <a:rPr lang="en-US" sz="2200" b="1" i="1" dirty="0" smtClean="0">
                <a:latin typeface="Corbel" pitchFamily="34" charset="0"/>
              </a:rPr>
              <a:t>)</a:t>
            </a:r>
            <a:endParaRPr lang="en-US" sz="2200" dirty="0" smtClean="0">
              <a:latin typeface="Corbel" pitchFamily="34" charset="0"/>
            </a:endParaRPr>
          </a:p>
          <a:p>
            <a:r>
              <a:rPr lang="en-US" sz="2200" dirty="0" smtClean="0">
                <a:latin typeface="Corbel" pitchFamily="34" charset="0"/>
              </a:rPr>
              <a:t>Synchronization: </a:t>
            </a:r>
            <a:r>
              <a:rPr lang="en-US" sz="2200" b="1" i="1" dirty="0" smtClean="0">
                <a:latin typeface="Corbel" pitchFamily="34" charset="0"/>
              </a:rPr>
              <a:t>sync(</a:t>
            </a:r>
            <a:r>
              <a:rPr lang="en-US" sz="2200" b="1" i="1" dirty="0" err="1" smtClean="0">
                <a:latin typeface="Corbel" pitchFamily="34" charset="0"/>
              </a:rPr>
              <a:t>lwj</a:t>
            </a:r>
            <a:r>
              <a:rPr lang="en-US" sz="2200" b="1" i="1" dirty="0" smtClean="0">
                <a:latin typeface="Corbel" pitchFamily="34" charset="0"/>
              </a:rPr>
              <a:t>(i), </a:t>
            </a:r>
            <a:r>
              <a:rPr lang="en-US" sz="2200" b="1" i="1" dirty="0" err="1" smtClean="0">
                <a:latin typeface="Corbel" pitchFamily="34" charset="0"/>
              </a:rPr>
              <a:t>lwj</a:t>
            </a:r>
            <a:r>
              <a:rPr lang="en-US" sz="2200" b="1" i="1" dirty="0" smtClean="0">
                <a:latin typeface="Corbel" pitchFamily="34" charset="0"/>
              </a:rPr>
              <a:t>(k))</a:t>
            </a:r>
          </a:p>
          <a:p>
            <a:r>
              <a:rPr lang="en-US" sz="2200" dirty="0" smtClean="0">
                <a:latin typeface="Corbel" pitchFamily="34" charset="0"/>
              </a:rPr>
              <a:t>Resource discovery and provenance: </a:t>
            </a:r>
            <a:r>
              <a:rPr lang="en-US" sz="2200" b="1" i="1" dirty="0" smtClean="0">
                <a:latin typeface="Corbel" pitchFamily="34" charset="0"/>
              </a:rPr>
              <a:t>query(</a:t>
            </a:r>
            <a:r>
              <a:rPr lang="en-US" sz="2200" b="1" i="1" dirty="0" err="1" smtClean="0">
                <a:latin typeface="Corbel" pitchFamily="34" charset="0"/>
              </a:rPr>
              <a:t>lwj</a:t>
            </a:r>
            <a:r>
              <a:rPr lang="en-US" sz="2200" b="1" i="1" dirty="0" smtClean="0">
                <a:latin typeface="Corbel" pitchFamily="34" charset="0"/>
              </a:rPr>
              <a:t>)</a:t>
            </a:r>
            <a:r>
              <a:rPr lang="en-US" sz="2200" dirty="0" smtClean="0">
                <a:latin typeface="Corbel" pitchFamily="34" charset="0"/>
              </a:rPr>
              <a:t>, </a:t>
            </a:r>
            <a:r>
              <a:rPr lang="en-US" sz="2200" b="1" i="1" dirty="0" smtClean="0">
                <a:latin typeface="Corbel" pitchFamily="34" charset="0"/>
              </a:rPr>
              <a:t>record(</a:t>
            </a:r>
            <a:r>
              <a:rPr lang="en-US" sz="2200" b="1" i="1" dirty="0" err="1" smtClean="0">
                <a:latin typeface="Corbel" pitchFamily="34" charset="0"/>
              </a:rPr>
              <a:t>lwj</a:t>
            </a:r>
            <a:r>
              <a:rPr lang="en-US" sz="2200" b="1" i="1" dirty="0" smtClean="0">
                <a:latin typeface="Corbel" pitchFamily="34" charset="0"/>
              </a:rPr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orbel" pitchFamily="34" charset="0"/>
              </a:rPr>
              <a:t>LWJ enables us to express various run-time services concisely under the new paradigm</a:t>
            </a:r>
            <a:endParaRPr lang="en-US" sz="32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4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194"/>
    </mc:Choice>
    <mc:Fallback xmlns="">
      <p:transition spd="slow" advTm="30519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The base WRAP architecture builds on </a:t>
            </a:r>
            <a:r>
              <a:rPr lang="en-US" sz="3000" dirty="0" err="1" smtClean="0">
                <a:latin typeface="Corbel" pitchFamily="34" charset="0"/>
              </a:rPr>
              <a:t>comms</a:t>
            </a:r>
            <a:r>
              <a:rPr lang="en-US" sz="3000" dirty="0" smtClean="0">
                <a:latin typeface="Corbel" pitchFamily="34" charset="0"/>
              </a:rPr>
              <a:t>. framework and distributed key-value store</a:t>
            </a:r>
            <a:endParaRPr lang="en-US" sz="3000" dirty="0">
              <a:latin typeface="Corbel" pitchFamily="34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1032388" y="2018113"/>
            <a:ext cx="2063092" cy="136971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Parent’s overlay network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54618" y="3862505"/>
            <a:ext cx="1018187" cy="1092953"/>
            <a:chOff x="3733800" y="2389988"/>
            <a:chExt cx="1018187" cy="1092953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773887" y="2389988"/>
              <a:ext cx="578939" cy="498746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434580" y="2423847"/>
              <a:ext cx="301682" cy="487583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3733800" y="2888011"/>
              <a:ext cx="1018187" cy="59493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Dist</a:t>
              </a:r>
              <a:r>
                <a:rPr lang="en-US" dirty="0" smtClean="0"/>
                <a:t> KVS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>
            <a:endCxn id="14" idx="1"/>
          </p:cNvCxnSpPr>
          <p:nvPr/>
        </p:nvCxnSpPr>
        <p:spPr>
          <a:xfrm>
            <a:off x="4971745" y="4215826"/>
            <a:ext cx="0" cy="101595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3499" y="4181967"/>
            <a:ext cx="1670847" cy="884586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971745" y="5065533"/>
            <a:ext cx="1752601" cy="332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</a:t>
            </a:r>
            <a:r>
              <a:rPr lang="en-US" dirty="0" err="1" smtClean="0"/>
              <a:t>mgr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5247672" y="4592069"/>
            <a:ext cx="228600" cy="1809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072934" y="4592070"/>
            <a:ext cx="228600" cy="1809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5053499" y="4181967"/>
            <a:ext cx="227651" cy="436595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5053499" y="4181967"/>
            <a:ext cx="52913" cy="436596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978993" y="5398026"/>
            <a:ext cx="1752601" cy="332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ootstrap APIs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796175" y="1874667"/>
                <a:ext cx="131321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 err="1" smtClean="0"/>
                  <a:t>alloc</a:t>
                </a:r>
                <a:r>
                  <a:rPr lang="en-US" sz="2000" i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𝑙𝑤𝑗</m:t>
                    </m:r>
                  </m:oMath>
                </a14:m>
                <a:r>
                  <a:rPr lang="en-US" sz="2000" i="1" dirty="0" smtClean="0"/>
                  <a:t>)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175" y="1874667"/>
                <a:ext cx="131321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116" t="-615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/>
          <p:cNvCxnSpPr/>
          <p:nvPr/>
        </p:nvCxnSpPr>
        <p:spPr>
          <a:xfrm flipV="1">
            <a:off x="3013305" y="2231767"/>
            <a:ext cx="1006874" cy="296139"/>
          </a:xfrm>
          <a:prstGeom prst="curvedConnector3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932886" y="3969553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42718" y="1764782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6"/>
            <a:endCxn id="32" idx="1"/>
          </p:cNvCxnSpPr>
          <p:nvPr/>
        </p:nvCxnSpPr>
        <p:spPr>
          <a:xfrm>
            <a:off x="5173952" y="1880384"/>
            <a:ext cx="567263" cy="2032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5"/>
            <a:endCxn id="33" idx="0"/>
          </p:cNvCxnSpPr>
          <p:nvPr/>
        </p:nvCxnSpPr>
        <p:spPr>
          <a:xfrm>
            <a:off x="5904723" y="2247076"/>
            <a:ext cx="236244" cy="6322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</p:cNvCxnSpPr>
          <p:nvPr/>
        </p:nvCxnSpPr>
        <p:spPr>
          <a:xfrm flipH="1">
            <a:off x="5130257" y="3828646"/>
            <a:ext cx="672827" cy="1747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5" idx="5"/>
          </p:cNvCxnSpPr>
          <p:nvPr/>
        </p:nvCxnSpPr>
        <p:spPr>
          <a:xfrm flipH="1" flipV="1">
            <a:off x="4252877" y="3849970"/>
            <a:ext cx="680009" cy="1589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5" idx="0"/>
            <a:endCxn id="36" idx="4"/>
          </p:cNvCxnSpPr>
          <p:nvPr/>
        </p:nvCxnSpPr>
        <p:spPr>
          <a:xfrm flipH="1" flipV="1">
            <a:off x="3897108" y="2994892"/>
            <a:ext cx="274015" cy="6577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6" idx="0"/>
            <a:endCxn id="37" idx="3"/>
          </p:cNvCxnSpPr>
          <p:nvPr/>
        </p:nvCxnSpPr>
        <p:spPr>
          <a:xfrm flipV="1">
            <a:off x="3897108" y="2240918"/>
            <a:ext cx="246143" cy="5227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3" idx="4"/>
            <a:endCxn id="34" idx="7"/>
          </p:cNvCxnSpPr>
          <p:nvPr/>
        </p:nvCxnSpPr>
        <p:spPr>
          <a:xfrm flipH="1">
            <a:off x="5966592" y="3110494"/>
            <a:ext cx="174375" cy="5546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7" idx="7"/>
            <a:endCxn id="23" idx="2"/>
          </p:cNvCxnSpPr>
          <p:nvPr/>
        </p:nvCxnSpPr>
        <p:spPr>
          <a:xfrm flipV="1">
            <a:off x="4306759" y="1880384"/>
            <a:ext cx="635959" cy="197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07352" y="2049731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5350" y="2879290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769221" y="3631301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55506" y="3652625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781491" y="2763688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09388" y="2043573"/>
            <a:ext cx="231234" cy="23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23" idx="5"/>
            <a:endCxn id="33" idx="1"/>
          </p:cNvCxnSpPr>
          <p:nvPr/>
        </p:nvCxnSpPr>
        <p:spPr>
          <a:xfrm>
            <a:off x="5140089" y="1962127"/>
            <a:ext cx="919124" cy="9510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4"/>
            <a:endCxn id="34" idx="0"/>
          </p:cNvCxnSpPr>
          <p:nvPr/>
        </p:nvCxnSpPr>
        <p:spPr>
          <a:xfrm>
            <a:off x="5822969" y="2280935"/>
            <a:ext cx="61869" cy="13503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</p:cNvCxnSpPr>
          <p:nvPr/>
        </p:nvCxnSpPr>
        <p:spPr>
          <a:xfrm flipH="1">
            <a:off x="5048503" y="3076635"/>
            <a:ext cx="1010710" cy="8929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2"/>
            <a:endCxn id="35" idx="6"/>
          </p:cNvCxnSpPr>
          <p:nvPr/>
        </p:nvCxnSpPr>
        <p:spPr>
          <a:xfrm flipH="1">
            <a:off x="4286740" y="3746903"/>
            <a:ext cx="1482481" cy="213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5"/>
          </p:cNvCxnSpPr>
          <p:nvPr/>
        </p:nvCxnSpPr>
        <p:spPr>
          <a:xfrm flipH="1" flipV="1">
            <a:off x="3978862" y="2961033"/>
            <a:ext cx="987887" cy="10423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7"/>
            <a:endCxn id="37" idx="4"/>
          </p:cNvCxnSpPr>
          <p:nvPr/>
        </p:nvCxnSpPr>
        <p:spPr>
          <a:xfrm flipH="1" flipV="1">
            <a:off x="4225005" y="2274777"/>
            <a:ext cx="27872" cy="14117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7"/>
            <a:endCxn id="23" idx="3"/>
          </p:cNvCxnSpPr>
          <p:nvPr/>
        </p:nvCxnSpPr>
        <p:spPr>
          <a:xfrm flipV="1">
            <a:off x="3978862" y="1962127"/>
            <a:ext cx="997719" cy="8354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6"/>
            <a:endCxn id="32" idx="2"/>
          </p:cNvCxnSpPr>
          <p:nvPr/>
        </p:nvCxnSpPr>
        <p:spPr>
          <a:xfrm>
            <a:off x="4340622" y="2159175"/>
            <a:ext cx="1366730" cy="61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448552" y="2540563"/>
            <a:ext cx="1195705" cy="8472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lwj’s</a:t>
            </a:r>
            <a:r>
              <a:rPr lang="en-US" sz="2000" dirty="0" smtClean="0"/>
              <a:t> overlay network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We can easily extend the base architecture to implement </a:t>
            </a:r>
            <a:r>
              <a:rPr lang="en-US" sz="3000" i="1" dirty="0" smtClean="0">
                <a:latin typeface="Corbel" pitchFamily="34" charset="0"/>
              </a:rPr>
              <a:t>sync</a:t>
            </a:r>
            <a:endParaRPr lang="en-US" sz="3000" dirty="0">
              <a:latin typeface="Corbel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072209" y="1561804"/>
            <a:ext cx="5058055" cy="4596658"/>
            <a:chOff x="48185" y="584942"/>
            <a:chExt cx="5058055" cy="4596658"/>
          </a:xfrm>
        </p:grpSpPr>
        <p:sp>
          <p:nvSpPr>
            <p:cNvPr id="116" name="Cloud 115"/>
            <p:cNvSpPr/>
            <p:nvPr/>
          </p:nvSpPr>
          <p:spPr>
            <a:xfrm>
              <a:off x="228600" y="838274"/>
              <a:ext cx="1716535" cy="1305644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Parent’s overlay network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Curved Connector 116"/>
            <p:cNvCxnSpPr>
              <a:stCxn id="116" idx="1"/>
            </p:cNvCxnSpPr>
            <p:nvPr/>
          </p:nvCxnSpPr>
          <p:spPr>
            <a:xfrm rot="5400000">
              <a:off x="477734" y="2387762"/>
              <a:ext cx="854368" cy="3639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1315232" y="4950396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1325064" y="2745625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Arrow Connector 119"/>
            <p:cNvCxnSpPr>
              <a:stCxn id="119" idx="6"/>
              <a:endCxn id="128" idx="1"/>
            </p:cNvCxnSpPr>
            <p:nvPr/>
          </p:nvCxnSpPr>
          <p:spPr>
            <a:xfrm>
              <a:off x="1556298" y="2861227"/>
              <a:ext cx="567263" cy="20320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28" idx="5"/>
              <a:endCxn id="129" idx="0"/>
            </p:cNvCxnSpPr>
            <p:nvPr/>
          </p:nvCxnSpPr>
          <p:spPr>
            <a:xfrm>
              <a:off x="2287069" y="3227919"/>
              <a:ext cx="236244" cy="632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30" idx="3"/>
            </p:cNvCxnSpPr>
            <p:nvPr/>
          </p:nvCxnSpPr>
          <p:spPr>
            <a:xfrm flipH="1">
              <a:off x="1512603" y="4809489"/>
              <a:ext cx="672827" cy="1747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31" idx="5"/>
            </p:cNvCxnSpPr>
            <p:nvPr/>
          </p:nvCxnSpPr>
          <p:spPr>
            <a:xfrm flipH="1" flipV="1">
              <a:off x="635223" y="4830813"/>
              <a:ext cx="680009" cy="1589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31" idx="0"/>
              <a:endCxn id="132" idx="4"/>
            </p:cNvCxnSpPr>
            <p:nvPr/>
          </p:nvCxnSpPr>
          <p:spPr>
            <a:xfrm flipH="1" flipV="1">
              <a:off x="279454" y="3975735"/>
              <a:ext cx="274015" cy="6577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32" idx="0"/>
              <a:endCxn id="133" idx="3"/>
            </p:cNvCxnSpPr>
            <p:nvPr/>
          </p:nvCxnSpPr>
          <p:spPr>
            <a:xfrm flipV="1">
              <a:off x="279454" y="3221761"/>
              <a:ext cx="246143" cy="5227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9" idx="4"/>
              <a:endCxn id="130" idx="7"/>
            </p:cNvCxnSpPr>
            <p:nvPr/>
          </p:nvCxnSpPr>
          <p:spPr>
            <a:xfrm flipH="1">
              <a:off x="2348938" y="4091337"/>
              <a:ext cx="174375" cy="5546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33" idx="7"/>
              <a:endCxn id="119" idx="2"/>
            </p:cNvCxnSpPr>
            <p:nvPr/>
          </p:nvCxnSpPr>
          <p:spPr>
            <a:xfrm flipV="1">
              <a:off x="689105" y="2861227"/>
              <a:ext cx="635959" cy="197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2089698" y="3030574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2407696" y="3860133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2151567" y="4612144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437852" y="4633468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163837" y="3744531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491734" y="3024416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Arrow Connector 133"/>
            <p:cNvCxnSpPr>
              <a:stCxn id="119" idx="5"/>
              <a:endCxn id="129" idx="1"/>
            </p:cNvCxnSpPr>
            <p:nvPr/>
          </p:nvCxnSpPr>
          <p:spPr>
            <a:xfrm>
              <a:off x="1522435" y="2942970"/>
              <a:ext cx="919124" cy="9510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28" idx="4"/>
              <a:endCxn id="130" idx="0"/>
            </p:cNvCxnSpPr>
            <p:nvPr/>
          </p:nvCxnSpPr>
          <p:spPr>
            <a:xfrm>
              <a:off x="2205315" y="3261778"/>
              <a:ext cx="61869" cy="13503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9" idx="3"/>
            </p:cNvCxnSpPr>
            <p:nvPr/>
          </p:nvCxnSpPr>
          <p:spPr>
            <a:xfrm flipH="1">
              <a:off x="1430849" y="4057478"/>
              <a:ext cx="1010710" cy="89291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0" idx="2"/>
              <a:endCxn id="131" idx="6"/>
            </p:cNvCxnSpPr>
            <p:nvPr/>
          </p:nvCxnSpPr>
          <p:spPr>
            <a:xfrm flipH="1">
              <a:off x="669086" y="4727746"/>
              <a:ext cx="1482481" cy="213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32" idx="5"/>
            </p:cNvCxnSpPr>
            <p:nvPr/>
          </p:nvCxnSpPr>
          <p:spPr>
            <a:xfrm flipH="1" flipV="1">
              <a:off x="361208" y="3941876"/>
              <a:ext cx="987887" cy="104237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1" idx="7"/>
              <a:endCxn id="133" idx="4"/>
            </p:cNvCxnSpPr>
            <p:nvPr/>
          </p:nvCxnSpPr>
          <p:spPr>
            <a:xfrm flipH="1" flipV="1">
              <a:off x="607351" y="3255620"/>
              <a:ext cx="27872" cy="14117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2" idx="7"/>
              <a:endCxn id="119" idx="3"/>
            </p:cNvCxnSpPr>
            <p:nvPr/>
          </p:nvCxnSpPr>
          <p:spPr>
            <a:xfrm flipV="1">
              <a:off x="361208" y="2942970"/>
              <a:ext cx="997719" cy="8354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3" idx="6"/>
              <a:endCxn id="128" idx="2"/>
            </p:cNvCxnSpPr>
            <p:nvPr/>
          </p:nvCxnSpPr>
          <p:spPr>
            <a:xfrm>
              <a:off x="722968" y="3140018"/>
              <a:ext cx="1366730" cy="61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ounded Rectangle 141"/>
                <p:cNvSpPr/>
                <p:nvPr/>
              </p:nvSpPr>
              <p:spPr>
                <a:xfrm>
                  <a:off x="707476" y="3533765"/>
                  <a:ext cx="1382222" cy="9293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 smtClean="0"/>
                    <a:t> overlay network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2" name="Rounded 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476" y="3533765"/>
                  <a:ext cx="1382222" cy="9293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b="-1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48185" y="2152197"/>
                  <a:ext cx="10105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i="1" dirty="0" smtClean="0"/>
                    <a:t>alloc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)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5" y="2152197"/>
                  <a:ext cx="10105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2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Oval 143"/>
            <p:cNvSpPr/>
            <p:nvPr/>
          </p:nvSpPr>
          <p:spPr>
            <a:xfrm>
              <a:off x="2009261" y="2579814"/>
              <a:ext cx="228600" cy="1809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2231030" y="2591689"/>
              <a:ext cx="228600" cy="1809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cxnSp>
          <p:nvCxnSpPr>
            <p:cNvPr id="146" name="Straight Arrow Connector 145"/>
            <p:cNvCxnSpPr>
              <a:stCxn id="128" idx="7"/>
              <a:endCxn id="145" idx="4"/>
            </p:cNvCxnSpPr>
            <p:nvPr/>
          </p:nvCxnSpPr>
          <p:spPr>
            <a:xfrm flipV="1">
              <a:off x="2287069" y="2772594"/>
              <a:ext cx="58261" cy="2918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7" name="Straight Arrow Connector 146"/>
            <p:cNvCxnSpPr>
              <a:stCxn id="128" idx="0"/>
              <a:endCxn id="144" idx="4"/>
            </p:cNvCxnSpPr>
            <p:nvPr/>
          </p:nvCxnSpPr>
          <p:spPr>
            <a:xfrm flipH="1" flipV="1">
              <a:off x="2123561" y="2760719"/>
              <a:ext cx="81754" cy="2698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8" name="Straight Arrow Connector 147"/>
            <p:cNvCxnSpPr>
              <a:stCxn id="128" idx="6"/>
              <a:endCxn id="152" idx="3"/>
            </p:cNvCxnSpPr>
            <p:nvPr/>
          </p:nvCxnSpPr>
          <p:spPr>
            <a:xfrm flipV="1">
              <a:off x="2320932" y="2365665"/>
              <a:ext cx="411894" cy="780511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28" idx="1"/>
              <a:endCxn id="152" idx="1"/>
            </p:cNvCxnSpPr>
            <p:nvPr/>
          </p:nvCxnSpPr>
          <p:spPr>
            <a:xfrm flipH="1" flipV="1">
              <a:off x="1695089" y="2365665"/>
              <a:ext cx="428472" cy="698768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69" idx="2"/>
            </p:cNvCxnSpPr>
            <p:nvPr/>
          </p:nvCxnSpPr>
          <p:spPr>
            <a:xfrm flipH="1">
              <a:off x="2089698" y="1699450"/>
              <a:ext cx="541449" cy="240907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1695090" y="1819903"/>
              <a:ext cx="1051673" cy="41428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Bridge</a:t>
              </a:r>
              <a:endParaRPr lang="en-US" sz="2000" dirty="0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695089" y="2209800"/>
              <a:ext cx="1037737" cy="3117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Sync</a:t>
              </a: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593439" y="2670130"/>
              <a:ext cx="1018187" cy="1223862"/>
              <a:chOff x="3733800" y="2257897"/>
              <a:chExt cx="1018187" cy="1223862"/>
            </a:xfrm>
          </p:grpSpPr>
          <p:cxnSp>
            <p:nvCxnSpPr>
              <p:cNvPr id="181" name="Straight Arrow Connector 180"/>
              <p:cNvCxnSpPr>
                <a:stCxn id="168" idx="3"/>
              </p:cNvCxnSpPr>
              <p:nvPr/>
            </p:nvCxnSpPr>
            <p:spPr>
              <a:xfrm flipH="1">
                <a:off x="3773888" y="2257897"/>
                <a:ext cx="305498" cy="630837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68" idx="5"/>
              </p:cNvCxnSpPr>
              <p:nvPr/>
            </p:nvCxnSpPr>
            <p:spPr>
              <a:xfrm>
                <a:off x="4242894" y="2257897"/>
                <a:ext cx="493368" cy="653533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Rounded Rectangle 182"/>
              <p:cNvSpPr/>
              <p:nvPr/>
            </p:nvSpPr>
            <p:spPr>
              <a:xfrm>
                <a:off x="3733800" y="2888011"/>
                <a:ext cx="1018187" cy="59374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/>
                  <a:t>Dist</a:t>
                </a:r>
                <a:r>
                  <a:rPr lang="en-US" sz="2000" dirty="0" smtClean="0"/>
                  <a:t> KVS</a:t>
                </a:r>
                <a:endParaRPr lang="en-US" sz="2000" dirty="0"/>
              </a:p>
            </p:txBody>
          </p:sp>
        </p:grpSp>
        <p:cxnSp>
          <p:nvCxnSpPr>
            <p:cNvPr id="154" name="Curved Connector 153"/>
            <p:cNvCxnSpPr/>
            <p:nvPr/>
          </p:nvCxnSpPr>
          <p:spPr>
            <a:xfrm flipV="1">
              <a:off x="1862961" y="1051927"/>
              <a:ext cx="1006874" cy="296139"/>
            </a:xfrm>
            <a:prstGeom prst="curvedConnector3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3782542" y="2789713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3792374" y="584942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Straight Arrow Connector 156"/>
            <p:cNvCxnSpPr>
              <a:stCxn id="156" idx="6"/>
              <a:endCxn id="165" idx="1"/>
            </p:cNvCxnSpPr>
            <p:nvPr/>
          </p:nvCxnSpPr>
          <p:spPr>
            <a:xfrm>
              <a:off x="4023608" y="700544"/>
              <a:ext cx="567263" cy="20320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65" idx="5"/>
              <a:endCxn id="166" idx="0"/>
            </p:cNvCxnSpPr>
            <p:nvPr/>
          </p:nvCxnSpPr>
          <p:spPr>
            <a:xfrm>
              <a:off x="4754379" y="1067236"/>
              <a:ext cx="236244" cy="632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67" idx="3"/>
            </p:cNvCxnSpPr>
            <p:nvPr/>
          </p:nvCxnSpPr>
          <p:spPr>
            <a:xfrm flipH="1">
              <a:off x="3979913" y="2648806"/>
              <a:ext cx="672827" cy="1747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endCxn id="168" idx="5"/>
            </p:cNvCxnSpPr>
            <p:nvPr/>
          </p:nvCxnSpPr>
          <p:spPr>
            <a:xfrm flipH="1" flipV="1">
              <a:off x="3102533" y="2670130"/>
              <a:ext cx="680009" cy="1589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 flipV="1">
              <a:off x="2732827" y="1800790"/>
              <a:ext cx="274015" cy="6577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69" idx="0"/>
              <a:endCxn id="170" idx="3"/>
            </p:cNvCxnSpPr>
            <p:nvPr/>
          </p:nvCxnSpPr>
          <p:spPr>
            <a:xfrm flipV="1">
              <a:off x="2746764" y="1061078"/>
              <a:ext cx="246143" cy="5227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6" idx="4"/>
              <a:endCxn id="167" idx="7"/>
            </p:cNvCxnSpPr>
            <p:nvPr/>
          </p:nvCxnSpPr>
          <p:spPr>
            <a:xfrm flipH="1">
              <a:off x="4816248" y="1930654"/>
              <a:ext cx="174375" cy="5546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70" idx="7"/>
              <a:endCxn id="156" idx="2"/>
            </p:cNvCxnSpPr>
            <p:nvPr/>
          </p:nvCxnSpPr>
          <p:spPr>
            <a:xfrm flipV="1">
              <a:off x="3156415" y="700544"/>
              <a:ext cx="635959" cy="197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557008" y="869891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4875006" y="1699450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4618877" y="2451461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2905162" y="2472785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2631147" y="1583848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2959044" y="863733"/>
              <a:ext cx="231234" cy="2312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56" idx="5"/>
              <a:endCxn id="166" idx="1"/>
            </p:cNvCxnSpPr>
            <p:nvPr/>
          </p:nvCxnSpPr>
          <p:spPr>
            <a:xfrm>
              <a:off x="3989745" y="782287"/>
              <a:ext cx="919124" cy="9510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5" idx="4"/>
              <a:endCxn id="167" idx="0"/>
            </p:cNvCxnSpPr>
            <p:nvPr/>
          </p:nvCxnSpPr>
          <p:spPr>
            <a:xfrm>
              <a:off x="4672625" y="1101095"/>
              <a:ext cx="61869" cy="13503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66" idx="3"/>
            </p:cNvCxnSpPr>
            <p:nvPr/>
          </p:nvCxnSpPr>
          <p:spPr>
            <a:xfrm flipH="1">
              <a:off x="3898159" y="1896795"/>
              <a:ext cx="1010710" cy="89291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67" idx="2"/>
              <a:endCxn id="168" idx="6"/>
            </p:cNvCxnSpPr>
            <p:nvPr/>
          </p:nvCxnSpPr>
          <p:spPr>
            <a:xfrm flipH="1">
              <a:off x="3136396" y="2567063"/>
              <a:ext cx="1482481" cy="213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endCxn id="169" idx="5"/>
            </p:cNvCxnSpPr>
            <p:nvPr/>
          </p:nvCxnSpPr>
          <p:spPr>
            <a:xfrm flipH="1" flipV="1">
              <a:off x="2828518" y="1781193"/>
              <a:ext cx="987887" cy="104237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68" idx="7"/>
              <a:endCxn id="170" idx="4"/>
            </p:cNvCxnSpPr>
            <p:nvPr/>
          </p:nvCxnSpPr>
          <p:spPr>
            <a:xfrm flipH="1" flipV="1">
              <a:off x="3074661" y="1094937"/>
              <a:ext cx="27872" cy="14117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9" idx="7"/>
              <a:endCxn id="156" idx="3"/>
            </p:cNvCxnSpPr>
            <p:nvPr/>
          </p:nvCxnSpPr>
          <p:spPr>
            <a:xfrm flipV="1">
              <a:off x="2828518" y="782287"/>
              <a:ext cx="997719" cy="8354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70" idx="6"/>
              <a:endCxn id="165" idx="2"/>
            </p:cNvCxnSpPr>
            <p:nvPr/>
          </p:nvCxnSpPr>
          <p:spPr>
            <a:xfrm>
              <a:off x="3190278" y="979335"/>
              <a:ext cx="1366730" cy="61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ounded Rectangle 178"/>
                <p:cNvSpPr/>
                <p:nvPr/>
              </p:nvSpPr>
              <p:spPr>
                <a:xfrm>
                  <a:off x="3298208" y="1360723"/>
                  <a:ext cx="1195705" cy="84726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overlay network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79" name="Rounded 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208" y="1360723"/>
                  <a:ext cx="1195705" cy="847264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>
              <a:stCxn id="169" idx="4"/>
              <a:endCxn id="151" idx="3"/>
            </p:cNvCxnSpPr>
            <p:nvPr/>
          </p:nvCxnSpPr>
          <p:spPr>
            <a:xfrm flipH="1">
              <a:off x="2746763" y="1815052"/>
              <a:ext cx="1" cy="211992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62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orbel" pitchFamily="34" charset="0"/>
              </a:rPr>
              <a:t>DKVS is scalable distributed shared memory for an LWJ and its descendants</a:t>
            </a:r>
            <a:endParaRPr lang="en-US" sz="3000" dirty="0">
              <a:latin typeface="Corbel" pitchFamily="34" charset="0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22959"/>
              </p:ext>
            </p:extLst>
          </p:nvPr>
        </p:nvGraphicFramePr>
        <p:xfrm>
          <a:off x="267319" y="4666682"/>
          <a:ext cx="86060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4780"/>
                <a:gridCol w="1402080"/>
                <a:gridCol w="1643380"/>
                <a:gridCol w="1668780"/>
                <a:gridCol w="1206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lwj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(1)::resource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cores 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power(10KW)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lic</a:t>
                      </a:r>
                      <a:r>
                        <a:rPr lang="en-US" dirty="0" smtClean="0"/>
                        <a:t> (10</a:t>
                      </a:r>
                      <a:r>
                        <a:rPr lang="en-US" baseline="0" dirty="0" smtClean="0"/>
                        <a:t> tokens)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lwj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(1)::rank(10)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pid</a:t>
                      </a:r>
                      <a:r>
                        <a:rPr lang="en-US" dirty="0" smtClean="0"/>
                        <a:t>(345)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port(445)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lwj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(1)::record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lwj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(1)::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lwj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(2)::resource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cores(64)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power(4KW)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lic</a:t>
                      </a:r>
                      <a:r>
                        <a:rPr lang="en-US" dirty="0" smtClean="0"/>
                        <a:t> (2</a:t>
                      </a:r>
                      <a:r>
                        <a:rPr lang="en-US" baseline="0" dirty="0" smtClean="0"/>
                        <a:t> tokens)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193237" y="1494778"/>
            <a:ext cx="8556307" cy="3572689"/>
            <a:chOff x="193237" y="1494778"/>
            <a:chExt cx="8556307" cy="3572689"/>
          </a:xfrm>
        </p:grpSpPr>
        <p:grpSp>
          <p:nvGrpSpPr>
            <p:cNvPr id="89" name="Group 88"/>
            <p:cNvGrpSpPr/>
            <p:nvPr/>
          </p:nvGrpSpPr>
          <p:grpSpPr>
            <a:xfrm>
              <a:off x="193237" y="1494778"/>
              <a:ext cx="8556307" cy="2360846"/>
              <a:chOff x="193237" y="1494778"/>
              <a:chExt cx="8556307" cy="2360846"/>
            </a:xfrm>
          </p:grpSpPr>
          <p:sp>
            <p:nvSpPr>
              <p:cNvPr id="7" name="Cloud 6"/>
              <p:cNvSpPr/>
              <p:nvPr/>
            </p:nvSpPr>
            <p:spPr>
              <a:xfrm>
                <a:off x="3588327" y="2066649"/>
                <a:ext cx="2812473" cy="1595243"/>
              </a:xfrm>
              <a:prstGeom prst="cloud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>
                    <a:solidFill>
                      <a:schemeClr val="tx1"/>
                    </a:solidFill>
                  </a:rPr>
                  <a:t>lwj’s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overlay network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 bwMode="auto">
              <a:xfrm>
                <a:off x="6596389" y="2123759"/>
                <a:ext cx="2016669" cy="52353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b="1" dirty="0" smtClean="0">
                    <a:solidFill>
                      <a:srgbClr val="000000"/>
                    </a:solidFill>
                  </a:rPr>
                  <a:t>Home DB1</a:t>
                </a:r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6596389" y="1494778"/>
                <a:ext cx="21531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u="sng" dirty="0">
                    <a:solidFill>
                      <a:srgbClr val="000000"/>
                    </a:solidFill>
                  </a:rPr>
                  <a:t>in-memory DB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 bwMode="auto">
              <a:xfrm>
                <a:off x="6596389" y="2730419"/>
                <a:ext cx="2016669" cy="52353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b="1" dirty="0" smtClean="0">
                    <a:solidFill>
                      <a:srgbClr val="000000"/>
                    </a:solidFill>
                  </a:rPr>
                  <a:t>Home DB2</a:t>
                </a:r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>
                <a:off x="6596389" y="3332089"/>
                <a:ext cx="2016669" cy="52353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b="1" dirty="0" smtClean="0">
                    <a:solidFill>
                      <a:srgbClr val="000000"/>
                    </a:solidFill>
                  </a:rPr>
                  <a:t>Home </a:t>
                </a:r>
                <a:r>
                  <a:rPr lang="en-US" sz="2400" b="1" dirty="0" err="1" smtClean="0">
                    <a:solidFill>
                      <a:srgbClr val="000000"/>
                    </a:solidFill>
                  </a:rPr>
                  <a:t>DBn</a:t>
                </a:r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28924" y="1573655"/>
                <a:ext cx="6639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u="sng" dirty="0" smtClean="0">
                    <a:solidFill>
                      <a:srgbClr val="000000"/>
                    </a:solidFill>
                  </a:rPr>
                  <a:t>key</a:t>
                </a:r>
                <a:endParaRPr lang="en-US" sz="2400" u="sng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>
                <a:off x="193237" y="2113969"/>
                <a:ext cx="1296350" cy="52353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i="1" dirty="0" smtClean="0">
                    <a:solidFill>
                      <a:srgbClr val="000000"/>
                    </a:solidFill>
                  </a:rPr>
                  <a:t>rank(</a:t>
                </a:r>
                <a:r>
                  <a:rPr lang="en-US" sz="2400" i="1" dirty="0" err="1" smtClean="0">
                    <a:solidFill>
                      <a:srgbClr val="000000"/>
                    </a:solidFill>
                  </a:rPr>
                  <a:t>i</a:t>
                </a:r>
                <a:r>
                  <a:rPr lang="en-US" sz="2400" i="1" dirty="0" smtClean="0">
                    <a:solidFill>
                      <a:srgbClr val="000000"/>
                    </a:solidFill>
                  </a:rPr>
                  <a:t>)</a:t>
                </a:r>
                <a:endParaRPr lang="en-US" sz="24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 bwMode="auto">
              <a:xfrm>
                <a:off x="193237" y="2713588"/>
                <a:ext cx="1296350" cy="52353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i="1" dirty="0">
                    <a:solidFill>
                      <a:srgbClr val="000000"/>
                    </a:solidFill>
                  </a:rPr>
                  <a:t>r</a:t>
                </a:r>
                <a:r>
                  <a:rPr lang="en-US" sz="2400" i="1" dirty="0" smtClean="0">
                    <a:solidFill>
                      <a:srgbClr val="000000"/>
                    </a:solidFill>
                  </a:rPr>
                  <a:t>ank(j)</a:t>
                </a:r>
                <a:endParaRPr lang="en-US" sz="24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>
                <a:off x="193237" y="3325689"/>
                <a:ext cx="1296350" cy="52353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i="1" dirty="0" smtClean="0">
                    <a:solidFill>
                      <a:srgbClr val="000000"/>
                    </a:solidFill>
                  </a:rPr>
                  <a:t>rank(k)</a:t>
                </a:r>
                <a:endParaRPr lang="en-US" sz="24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 bwMode="auto">
              <a:xfrm>
                <a:off x="1752822" y="2123759"/>
                <a:ext cx="1586123" cy="1725465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b="1" dirty="0" smtClean="0">
                    <a:solidFill>
                      <a:srgbClr val="000000"/>
                    </a:solidFill>
                  </a:rPr>
                  <a:t>Hash function</a:t>
                </a:r>
              </a:p>
              <a:p>
                <a:pPr algn="ctr">
                  <a:spcBef>
                    <a:spcPct val="0"/>
                  </a:spcBef>
                </a:pPr>
                <a:endParaRPr lang="en-US" sz="2400" i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9" name="Straight Arrow Connector 58"/>
              <p:cNvCxnSpPr>
                <a:stCxn id="55" idx="3"/>
              </p:cNvCxnSpPr>
              <p:nvPr/>
            </p:nvCxnSpPr>
            <p:spPr>
              <a:xfrm>
                <a:off x="1489587" y="2375737"/>
                <a:ext cx="263235" cy="9789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3338945" y="2375736"/>
                <a:ext cx="1163782" cy="66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6" idx="3"/>
                <a:endCxn id="58" idx="1"/>
              </p:cNvCxnSpPr>
              <p:nvPr/>
            </p:nvCxnSpPr>
            <p:spPr>
              <a:xfrm>
                <a:off x="1489587" y="2975356"/>
                <a:ext cx="263235" cy="11136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57" idx="3"/>
              </p:cNvCxnSpPr>
              <p:nvPr/>
            </p:nvCxnSpPr>
            <p:spPr>
              <a:xfrm flipV="1">
                <a:off x="1489587" y="3587456"/>
                <a:ext cx="263235" cy="1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338945" y="2864270"/>
                <a:ext cx="762000" cy="116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3338945" y="3237123"/>
                <a:ext cx="2327564" cy="2335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 bwMode="auto">
              <a:xfrm>
                <a:off x="4507138" y="2313391"/>
                <a:ext cx="126367" cy="12469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4091483" y="2950716"/>
                <a:ext cx="126367" cy="12469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>
                <a:off x="5643238" y="3172391"/>
                <a:ext cx="126367" cy="12469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207091" y="3867138"/>
              <a:ext cx="693666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2400" dirty="0" smtClean="0">
                  <a:solidFill>
                    <a:srgbClr val="000000"/>
                  </a:solidFill>
                </a:rPr>
                <a:t>Get/put for data access</a:t>
              </a:r>
            </a:p>
            <a:p>
              <a:pPr marL="342900" indent="-3429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2400" dirty="0" smtClean="0">
                  <a:solidFill>
                    <a:srgbClr val="000000"/>
                  </a:solidFill>
                </a:rPr>
                <a:t>Collective Fence </a:t>
              </a:r>
              <a:r>
                <a:rPr lang="en-US" sz="2400" dirty="0">
                  <a:solidFill>
                    <a:srgbClr val="000000"/>
                  </a:solidFill>
                </a:rPr>
                <a:t>for memory consistency</a:t>
              </a:r>
            </a:p>
            <a:p>
              <a:pPr marL="342900" indent="-342900" algn="ctr">
                <a:spcBef>
                  <a:spcPct val="0"/>
                </a:spcBef>
                <a:buFont typeface="Arial" pitchFamily="34" charset="0"/>
                <a:buChar char="•"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57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9.8|17.4|8.5|45.7|0.2|13.4|10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</a:spDef>
    <a:lnDef>
      <a:spPr>
        <a:ln w="3175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o Background Col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ln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175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30707</TotalTime>
  <Words>1530</Words>
  <Application>Microsoft Office PowerPoint</Application>
  <PresentationFormat>On-screen Show (4:3)</PresentationFormat>
  <Paragraphs>431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Standard Background</vt:lpstr>
      <vt:lpstr>1_No Background Color</vt:lpstr>
      <vt:lpstr>Acrobat Document</vt:lpstr>
      <vt:lpstr>Work In Progress: FLUX Runtime Environment</vt:lpstr>
      <vt:lpstr>Work in progress on two initial phases on run-time areas</vt:lpstr>
      <vt:lpstr>A scalable run-time to execute various  transactions in a job in the new paradigm</vt:lpstr>
      <vt:lpstr>The new paradigm needs new ways to organize and group processes of a job</vt:lpstr>
      <vt:lpstr>Lightweight job (LWJ) as our model to capture a transaction—i.e., grouping processes</vt:lpstr>
      <vt:lpstr>LWJ enables us to express various run-time services concisely under the new paradigm</vt:lpstr>
      <vt:lpstr>The base WRAP architecture builds on comms. framework and distributed key-value store</vt:lpstr>
      <vt:lpstr>We can easily extend the base architecture to implement sync</vt:lpstr>
      <vt:lpstr>DKVS is scalable distributed shared memory for an LWJ and its descendants</vt:lpstr>
      <vt:lpstr>Scalable KVS allows ease integration with various types of LWJs beyond MPI</vt:lpstr>
      <vt:lpstr>Phase II aims to strategic prototyping to gain insight into the detailed design</vt:lpstr>
      <vt:lpstr>KVS service via CMB solved a notorious chicken-and-egg problem for bootstrapping</vt:lpstr>
      <vt:lpstr>CMB/KVS-based COBO Connection algorithm and implementation</vt:lpstr>
      <vt:lpstr>Initial performance under a single KVS server (no KVS optimization)</vt:lpstr>
      <vt:lpstr>Native LaunchMON API support under FLUX</vt:lpstr>
      <vt:lpstr>Adding a new LaunchMON engine that interacts with RM through its API</vt:lpstr>
      <vt:lpstr>FLUX API mockup committed</vt:lpstr>
      <vt:lpstr>Good progress made in new LaunchMON engine implementation</vt:lpstr>
      <vt:lpstr>Phase II aims to strategic prototyping to gain insight into the detailed design</vt:lpstr>
      <vt:lpstr>Dynamic linking and loading causes major disruption at large scale</vt:lpstr>
      <vt:lpstr>File Access is uncoordinated! </vt:lpstr>
      <vt:lpstr>SPINDLE server components will be supported as a LWJ (i.e., performance booster subsystem lwj) </vt:lpstr>
      <vt:lpstr>Concluding remarks</vt:lpstr>
      <vt:lpstr>Back-up: SPINDLE’s Performance </vt:lpstr>
      <vt:lpstr>Back-up: Constant Overhead of  SPINDLE’s Data Distribution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LLNL Template</dc:title>
  <dc:creator>TID</dc:creator>
  <cp:lastModifiedBy>Dong H. Ahn</cp:lastModifiedBy>
  <cp:revision>1227</cp:revision>
  <cp:lastPrinted>2010-05-14T20:09:50Z</cp:lastPrinted>
  <dcterms:created xsi:type="dcterms:W3CDTF">2010-07-01T20:56:41Z</dcterms:created>
  <dcterms:modified xsi:type="dcterms:W3CDTF">2013-09-18T21:49:42Z</dcterms:modified>
</cp:coreProperties>
</file>