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6" r:id="rId4"/>
    <p:sldId id="273" r:id="rId5"/>
    <p:sldId id="260" r:id="rId6"/>
    <p:sldId id="261" r:id="rId7"/>
    <p:sldId id="279" r:id="rId8"/>
    <p:sldId id="262" r:id="rId9"/>
    <p:sldId id="264" r:id="rId10"/>
    <p:sldId id="259" r:id="rId11"/>
    <p:sldId id="265" r:id="rId12"/>
    <p:sldId id="267" r:id="rId13"/>
    <p:sldId id="269" r:id="rId14"/>
    <p:sldId id="270" r:id="rId15"/>
    <p:sldId id="271" r:id="rId16"/>
    <p:sldId id="272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8" y="-1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5636-A873-425F-B501-70F8F42CBF42}" type="datetimeFigureOut">
              <a:rPr lang="en-US" smtClean="0"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AC6B-CCC5-4F0F-AAC3-68B691B5D2C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5636-A873-425F-B501-70F8F42CBF42}" type="datetimeFigureOut">
              <a:rPr lang="en-US" smtClean="0"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AC6B-CCC5-4F0F-AAC3-68B691B5D2C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5636-A873-425F-B501-70F8F42CBF42}" type="datetimeFigureOut">
              <a:rPr lang="en-US" smtClean="0"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AC6B-CCC5-4F0F-AAC3-68B691B5D2C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5636-A873-425F-B501-70F8F42CBF42}" type="datetimeFigureOut">
              <a:rPr lang="en-US" smtClean="0"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AC6B-CCC5-4F0F-AAC3-68B691B5D2C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5636-A873-425F-B501-70F8F42CBF42}" type="datetimeFigureOut">
              <a:rPr lang="en-US" smtClean="0"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AC6B-CCC5-4F0F-AAC3-68B691B5D2C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5636-A873-425F-B501-70F8F42CBF42}" type="datetimeFigureOut">
              <a:rPr lang="en-US" smtClean="0"/>
              <a:t>2/28/2013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AC6B-CCC5-4F0F-AAC3-68B691B5D2C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5636-A873-425F-B501-70F8F42CBF42}" type="datetimeFigureOut">
              <a:rPr lang="en-US" smtClean="0"/>
              <a:t>2/28/2013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AC6B-CCC5-4F0F-AAC3-68B691B5D2C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5636-A873-425F-B501-70F8F42CBF42}" type="datetimeFigureOut">
              <a:rPr lang="en-US" smtClean="0"/>
              <a:t>2/28/2013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AC6B-CCC5-4F0F-AAC3-68B691B5D2C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5636-A873-425F-B501-70F8F42CBF42}" type="datetimeFigureOut">
              <a:rPr lang="en-US" smtClean="0"/>
              <a:t>2/28/2013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AC6B-CCC5-4F0F-AAC3-68B691B5D2C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5636-A873-425F-B501-70F8F42CBF42}" type="datetimeFigureOut">
              <a:rPr lang="en-US" smtClean="0"/>
              <a:t>2/28/2013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AC6B-CCC5-4F0F-AAC3-68B691B5D2C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5636-A873-425F-B501-70F8F42CBF42}" type="datetimeFigureOut">
              <a:rPr lang="en-US" smtClean="0"/>
              <a:t>2/28/2013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AC6B-CCC5-4F0F-AAC3-68B691B5D2C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8905636-A873-425F-B501-70F8F42CBF42}" type="datetimeFigureOut">
              <a:rPr lang="en-US" smtClean="0"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E89AC6B-CCC5-4F0F-AAC3-68B691B5D2C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NRGM 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NGRM High Level </a:t>
            </a:r>
            <a:r>
              <a:rPr lang="en-US" dirty="0" smtClean="0"/>
              <a:t>Review</a:t>
            </a:r>
          </a:p>
          <a:p>
            <a:r>
              <a:rPr lang="en-US" dirty="0" smtClean="0"/>
              <a:t>March 4,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Marbles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Job 1 wants 1 red, 2 blue, and 3 yellow marbles for 10 minutes</a:t>
            </a:r>
          </a:p>
          <a:p>
            <a:r>
              <a:rPr lang="en-US" dirty="0" smtClean="0"/>
              <a:t>Job 2 wants 5 red, 5 blue, and 5 yellow marbles for 10 minutes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143000" y="1752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95400" y="2095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69676" y="2158253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04147" y="177949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81100" y="2476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1818" y="2209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25453" y="19050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77853" y="22479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952129" y="2310653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086600" y="1931894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463553" y="26289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154271" y="23622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928782" y="18288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081182" y="21717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455458" y="2234453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589929" y="1855694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966882" y="25527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600" y="22860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Marbles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39271" y="1580476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143000" y="1752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95400" y="2095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69676" y="2158253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04147" y="177949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81100" y="2476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1818" y="2209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25453" y="19050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77853" y="22479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952129" y="2310653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086600" y="1931894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463553" y="26289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154271" y="23622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928782" y="18288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081182" y="21717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455458" y="2234453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589929" y="1855694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966882" y="25527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600" y="22860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2000" y="4267200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62000" y="3276600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680197" y="3663203"/>
            <a:ext cx="647700" cy="484094"/>
          </a:xfrm>
          <a:prstGeom prst="bentConnector3">
            <a:avLst>
              <a:gd name="adj1" fmla="val -1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429000" y="4267200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429000" y="3276600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3347197" y="3663203"/>
            <a:ext cx="647700" cy="484094"/>
          </a:xfrm>
          <a:prstGeom prst="bentConnector3">
            <a:avLst>
              <a:gd name="adj1" fmla="val 26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172200" y="4267200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72200" y="3276600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6200000" flipH="1">
            <a:off x="6090397" y="3663203"/>
            <a:ext cx="647700" cy="484094"/>
          </a:xfrm>
          <a:prstGeom prst="bentConnector3">
            <a:avLst>
              <a:gd name="adj1" fmla="val 38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762000" y="4800600"/>
            <a:ext cx="1524000" cy="990600"/>
            <a:chOff x="762000" y="4800600"/>
            <a:chExt cx="1524000" cy="99060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762000" y="5791200"/>
              <a:ext cx="152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762000" y="4800600"/>
              <a:ext cx="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>
              <a:off x="762000" y="5105394"/>
              <a:ext cx="1270747" cy="685806"/>
            </a:xfrm>
            <a:prstGeom prst="bentConnector3">
              <a:avLst>
                <a:gd name="adj1" fmla="val 739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457200" y="4953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57200" y="3276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429000" y="4800600"/>
            <a:ext cx="1524000" cy="990600"/>
            <a:chOff x="3429000" y="4800600"/>
            <a:chExt cx="1524000" cy="990600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3429000" y="5791200"/>
              <a:ext cx="152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3429000" y="4800600"/>
              <a:ext cx="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 rot="16200000" flipH="1">
              <a:off x="3821398" y="5244544"/>
              <a:ext cx="685804" cy="407505"/>
            </a:xfrm>
            <a:prstGeom prst="bentConnector3">
              <a:avLst>
                <a:gd name="adj1" fmla="val -9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/>
            <p:nvPr/>
          </p:nvCxnSpPr>
          <p:spPr>
            <a:xfrm rot="16200000" flipH="1">
              <a:off x="3618573" y="5447372"/>
              <a:ext cx="685802" cy="1852"/>
            </a:xfrm>
            <a:prstGeom prst="bentConnector3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72200" y="4800600"/>
            <a:ext cx="1524000" cy="990600"/>
            <a:chOff x="6172200" y="4800600"/>
            <a:chExt cx="1524000" cy="99060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6172200" y="5791200"/>
              <a:ext cx="152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6172200" y="4800600"/>
              <a:ext cx="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/>
            <p:nvPr/>
          </p:nvCxnSpPr>
          <p:spPr>
            <a:xfrm rot="16200000" flipH="1">
              <a:off x="6564598" y="5244544"/>
              <a:ext cx="685805" cy="407505"/>
            </a:xfrm>
            <a:prstGeom prst="bentConnector3">
              <a:avLst>
                <a:gd name="adj1" fmla="val -9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 rot="16200000" flipH="1">
              <a:off x="6361773" y="5447372"/>
              <a:ext cx="685802" cy="1852"/>
            </a:xfrm>
            <a:prstGeom prst="bentConnector3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61999" y="3377912"/>
            <a:ext cx="495301" cy="20348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Job 1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429000" y="3411408"/>
            <a:ext cx="495301" cy="3604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Job 1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6177802" y="3407263"/>
            <a:ext cx="495301" cy="4361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Job 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490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29166 0.1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3.33333E-6 0.138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3 0.1388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2 is Scheduled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143000" y="1752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95400" y="2095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69676" y="2158253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04147" y="177949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81100" y="2476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71818" y="2209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25453" y="19050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77853" y="22479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952129" y="2310653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086600" y="1931894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463553" y="26289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154271" y="23622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928782" y="18288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081182" y="21717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455458" y="2234453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589929" y="1855694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966882" y="25527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600" y="22860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57200" y="3276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26" name="Elbow Connector 25"/>
          <p:cNvCxnSpPr/>
          <p:nvPr/>
        </p:nvCxnSpPr>
        <p:spPr>
          <a:xfrm>
            <a:off x="1246094" y="4114800"/>
            <a:ext cx="454959" cy="152400"/>
          </a:xfrm>
          <a:prstGeom prst="bentConnector3">
            <a:avLst>
              <a:gd name="adj1" fmla="val 1012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62000" y="4267200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62000" y="3276600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6200000" flipH="1">
            <a:off x="680197" y="3663203"/>
            <a:ext cx="647700" cy="484094"/>
          </a:xfrm>
          <a:prstGeom prst="bentConnector3">
            <a:avLst>
              <a:gd name="adj1" fmla="val -1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61999" y="3377912"/>
            <a:ext cx="495301" cy="20348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Job 1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57300" y="3368629"/>
            <a:ext cx="443753" cy="77970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Job 2</a:t>
            </a:r>
            <a:endParaRPr lang="en-US" sz="1000" dirty="0"/>
          </a:p>
        </p:txBody>
      </p:sp>
      <p:cxnSp>
        <p:nvCxnSpPr>
          <p:cNvPr id="76" name="Elbow Connector 75"/>
          <p:cNvCxnSpPr/>
          <p:nvPr/>
        </p:nvCxnSpPr>
        <p:spPr>
          <a:xfrm>
            <a:off x="6656294" y="4114800"/>
            <a:ext cx="454959" cy="152400"/>
          </a:xfrm>
          <a:prstGeom prst="bentConnector3">
            <a:avLst>
              <a:gd name="adj1" fmla="val 1012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172200" y="4267200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6172200" y="3276600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16200000" flipH="1">
            <a:off x="6090397" y="3663203"/>
            <a:ext cx="647700" cy="484094"/>
          </a:xfrm>
          <a:prstGeom prst="bentConnector3">
            <a:avLst>
              <a:gd name="adj1" fmla="val -1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172199" y="3368629"/>
            <a:ext cx="495301" cy="4361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Job 1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6667500" y="3368629"/>
            <a:ext cx="443753" cy="77970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Job 2</a:t>
            </a:r>
            <a:endParaRPr lang="en-US" sz="1000" dirty="0"/>
          </a:p>
        </p:txBody>
      </p:sp>
      <p:cxnSp>
        <p:nvCxnSpPr>
          <p:cNvPr id="82" name="Elbow Connector 81"/>
          <p:cNvCxnSpPr/>
          <p:nvPr/>
        </p:nvCxnSpPr>
        <p:spPr>
          <a:xfrm>
            <a:off x="3913094" y="4114800"/>
            <a:ext cx="454959" cy="152400"/>
          </a:xfrm>
          <a:prstGeom prst="bentConnector3">
            <a:avLst>
              <a:gd name="adj1" fmla="val 1012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429000" y="4267200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3429000" y="3276600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6200000" flipH="1">
            <a:off x="3347197" y="3663203"/>
            <a:ext cx="647700" cy="484094"/>
          </a:xfrm>
          <a:prstGeom prst="bentConnector3">
            <a:avLst>
              <a:gd name="adj1" fmla="val -1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438353" y="3377912"/>
            <a:ext cx="495301" cy="3277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Job 1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3924300" y="3368629"/>
            <a:ext cx="443753" cy="77970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Job 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460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Russian Dolls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1600200"/>
            <a:ext cx="8667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07" y="1600200"/>
            <a:ext cx="8667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919" y="1600200"/>
            <a:ext cx="8667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8441"/>
            <a:ext cx="42672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60" y="3888441"/>
            <a:ext cx="42672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20" y="3888441"/>
            <a:ext cx="42672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3888441"/>
            <a:ext cx="42672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640" y="3888441"/>
            <a:ext cx="42672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88441"/>
            <a:ext cx="42672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0" y="3888441"/>
            <a:ext cx="42672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61" y="3888441"/>
            <a:ext cx="42672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841" y="3888441"/>
            <a:ext cx="42672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4" y="5486400"/>
            <a:ext cx="2489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72" y="5486400"/>
            <a:ext cx="2489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536" y="5486400"/>
            <a:ext cx="2489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900" y="5486400"/>
            <a:ext cx="2489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264" y="5486400"/>
            <a:ext cx="2489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628" y="5486400"/>
            <a:ext cx="2489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92" y="5486400"/>
            <a:ext cx="2489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356" y="5486400"/>
            <a:ext cx="2489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720" y="5486400"/>
            <a:ext cx="2489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084" y="5486400"/>
            <a:ext cx="2489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448" y="5486400"/>
            <a:ext cx="2489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812" y="5486400"/>
            <a:ext cx="2489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76" y="5486400"/>
            <a:ext cx="2489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540" y="5486400"/>
            <a:ext cx="2489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904" y="5486400"/>
            <a:ext cx="2489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268" y="5486400"/>
            <a:ext cx="2489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632" y="5486400"/>
            <a:ext cx="2489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08" y="5486400"/>
            <a:ext cx="2489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1635919" y="3457575"/>
            <a:ext cx="429101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28" idx="2"/>
          </p:cNvCxnSpPr>
          <p:nvPr/>
        </p:nvCxnSpPr>
        <p:spPr>
          <a:xfrm flipH="1">
            <a:off x="2069306" y="3457575"/>
            <a:ext cx="1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28" idx="2"/>
          </p:cNvCxnSpPr>
          <p:nvPr/>
        </p:nvCxnSpPr>
        <p:spPr>
          <a:xfrm>
            <a:off x="2069307" y="3457575"/>
            <a:ext cx="433387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162425" y="3457575"/>
            <a:ext cx="429101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595812" y="3457575"/>
            <a:ext cx="1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95813" y="3457575"/>
            <a:ext cx="433387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677025" y="3457575"/>
            <a:ext cx="429101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110412" y="3457575"/>
            <a:ext cx="1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10413" y="3457575"/>
            <a:ext cx="433387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</p:cNvCxnSpPr>
          <p:nvPr/>
        </p:nvCxnSpPr>
        <p:spPr>
          <a:xfrm flipH="1">
            <a:off x="369904" y="4802841"/>
            <a:ext cx="1138856" cy="683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  <a:endCxn id="34" idx="0"/>
          </p:cNvCxnSpPr>
          <p:nvPr/>
        </p:nvCxnSpPr>
        <p:spPr>
          <a:xfrm flipH="1">
            <a:off x="864268" y="4802841"/>
            <a:ext cx="644492" cy="683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2"/>
            <a:endCxn id="18" idx="0"/>
          </p:cNvCxnSpPr>
          <p:nvPr/>
        </p:nvCxnSpPr>
        <p:spPr>
          <a:xfrm flipH="1">
            <a:off x="1358632" y="4802841"/>
            <a:ext cx="706388" cy="683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2"/>
            <a:endCxn id="19" idx="0"/>
          </p:cNvCxnSpPr>
          <p:nvPr/>
        </p:nvCxnSpPr>
        <p:spPr>
          <a:xfrm flipH="1">
            <a:off x="1852996" y="4802841"/>
            <a:ext cx="212024" cy="683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2"/>
            <a:endCxn id="20" idx="0"/>
          </p:cNvCxnSpPr>
          <p:nvPr/>
        </p:nvCxnSpPr>
        <p:spPr>
          <a:xfrm flipH="1">
            <a:off x="2347360" y="4802841"/>
            <a:ext cx="273920" cy="683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0" idx="2"/>
            <a:endCxn id="21" idx="0"/>
          </p:cNvCxnSpPr>
          <p:nvPr/>
        </p:nvCxnSpPr>
        <p:spPr>
          <a:xfrm>
            <a:off x="2621280" y="4802841"/>
            <a:ext cx="220444" cy="683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2"/>
            <a:endCxn id="22" idx="0"/>
          </p:cNvCxnSpPr>
          <p:nvPr/>
        </p:nvCxnSpPr>
        <p:spPr>
          <a:xfrm flipH="1">
            <a:off x="3336088" y="4802841"/>
            <a:ext cx="641552" cy="683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>
            <a:stCxn id="11" idx="2"/>
            <a:endCxn id="23" idx="0"/>
          </p:cNvCxnSpPr>
          <p:nvPr/>
        </p:nvCxnSpPr>
        <p:spPr>
          <a:xfrm flipH="1">
            <a:off x="3830452" y="4802841"/>
            <a:ext cx="147188" cy="683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>
            <a:stCxn id="12" idx="2"/>
            <a:endCxn id="24" idx="0"/>
          </p:cNvCxnSpPr>
          <p:nvPr/>
        </p:nvCxnSpPr>
        <p:spPr>
          <a:xfrm flipH="1">
            <a:off x="4324816" y="4802841"/>
            <a:ext cx="247184" cy="683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12" idx="2"/>
            <a:endCxn id="25" idx="0"/>
          </p:cNvCxnSpPr>
          <p:nvPr/>
        </p:nvCxnSpPr>
        <p:spPr>
          <a:xfrm>
            <a:off x="4572000" y="4802841"/>
            <a:ext cx="247180" cy="683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stCxn id="13" idx="2"/>
            <a:endCxn id="26" idx="0"/>
          </p:cNvCxnSpPr>
          <p:nvPr/>
        </p:nvCxnSpPr>
        <p:spPr>
          <a:xfrm>
            <a:off x="5166360" y="4802841"/>
            <a:ext cx="147184" cy="683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/>
          <p:cNvCxnSpPr>
            <a:stCxn id="13" idx="2"/>
            <a:endCxn id="27" idx="0"/>
          </p:cNvCxnSpPr>
          <p:nvPr/>
        </p:nvCxnSpPr>
        <p:spPr>
          <a:xfrm>
            <a:off x="5166360" y="4802841"/>
            <a:ext cx="641548" cy="683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/>
          <p:cNvCxnSpPr>
            <a:stCxn id="14" idx="2"/>
            <a:endCxn id="28" idx="0"/>
          </p:cNvCxnSpPr>
          <p:nvPr/>
        </p:nvCxnSpPr>
        <p:spPr>
          <a:xfrm flipH="1">
            <a:off x="6302272" y="4802841"/>
            <a:ext cx="189968" cy="683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/>
          <p:cNvCxnSpPr>
            <a:stCxn id="14" idx="2"/>
            <a:endCxn id="29" idx="0"/>
          </p:cNvCxnSpPr>
          <p:nvPr/>
        </p:nvCxnSpPr>
        <p:spPr>
          <a:xfrm>
            <a:off x="6492240" y="4802841"/>
            <a:ext cx="304396" cy="683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/>
          <p:cNvCxnSpPr>
            <a:stCxn id="15" idx="2"/>
          </p:cNvCxnSpPr>
          <p:nvPr/>
        </p:nvCxnSpPr>
        <p:spPr>
          <a:xfrm>
            <a:off x="7099221" y="4802841"/>
            <a:ext cx="191779" cy="683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stCxn id="15" idx="2"/>
            <a:endCxn id="31" idx="0"/>
          </p:cNvCxnSpPr>
          <p:nvPr/>
        </p:nvCxnSpPr>
        <p:spPr>
          <a:xfrm>
            <a:off x="7099221" y="4802841"/>
            <a:ext cx="686143" cy="683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/>
          <p:cNvCxnSpPr>
            <a:stCxn id="16" idx="2"/>
            <a:endCxn id="32" idx="0"/>
          </p:cNvCxnSpPr>
          <p:nvPr/>
        </p:nvCxnSpPr>
        <p:spPr>
          <a:xfrm>
            <a:off x="7706201" y="4802841"/>
            <a:ext cx="573527" cy="683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/>
          <p:cNvCxnSpPr>
            <a:stCxn id="16" idx="2"/>
            <a:endCxn id="33" idx="0"/>
          </p:cNvCxnSpPr>
          <p:nvPr/>
        </p:nvCxnSpPr>
        <p:spPr>
          <a:xfrm>
            <a:off x="7706201" y="4802841"/>
            <a:ext cx="1067891" cy="683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Specifically…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13" y="1263284"/>
            <a:ext cx="6509175" cy="559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- First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scheduler at the highest level must have visibility into all the resources down to the core level to schedule jobs submitted to job.0</a:t>
            </a:r>
          </a:p>
          <a:p>
            <a:r>
              <a:rPr lang="en-US" dirty="0" smtClean="0"/>
              <a:t>How all the center’s resources are represented in memory (or the repository) is an implementation detail</a:t>
            </a:r>
          </a:p>
          <a:p>
            <a:r>
              <a:rPr lang="en-US" dirty="0" smtClean="0"/>
              <a:t>Job 0’s scheduler could have a </a:t>
            </a:r>
            <a:r>
              <a:rPr lang="en-US" b="1" dirty="0" smtClean="0"/>
              <a:t>big</a:t>
            </a:r>
            <a:r>
              <a:rPr lang="en-US" dirty="0" smtClean="0"/>
              <a:t> task of scheduling short, single core jobs across every resource in the center (worst case scenario).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0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</a:t>
            </a:r>
            <a:br>
              <a:rPr lang="en-US" dirty="0" smtClean="0"/>
            </a:br>
            <a:r>
              <a:rPr lang="en-US" dirty="0" smtClean="0"/>
              <a:t>Shortcuts to Better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push the scheduling decisions down to the child job whenever possible (e.g., DATs)</a:t>
            </a:r>
          </a:p>
          <a:p>
            <a:r>
              <a:rPr lang="en-US" dirty="0" smtClean="0"/>
              <a:t>Establish running job “queues”</a:t>
            </a:r>
          </a:p>
          <a:p>
            <a:pPr lvl="1"/>
            <a:r>
              <a:rPr lang="en-US" dirty="0" smtClean="0"/>
              <a:t>A job for the traditional batch and debug partitions</a:t>
            </a:r>
          </a:p>
          <a:p>
            <a:pPr lvl="1"/>
            <a:r>
              <a:rPr lang="en-US" dirty="0" smtClean="0"/>
              <a:t>A job for all the core-scheduled nodes (aztec)</a:t>
            </a:r>
          </a:p>
          <a:p>
            <a:r>
              <a:rPr lang="en-US" dirty="0" smtClean="0"/>
              <a:t>Commit to first scheduling decision and only occasionally (if ever) reconsider that decision</a:t>
            </a:r>
          </a:p>
          <a:p>
            <a:r>
              <a:rPr lang="en-US" dirty="0" smtClean="0"/>
              <a:t>Begin the scheduling loop with the highest priority </a:t>
            </a:r>
            <a:r>
              <a:rPr lang="en-US" i="1" dirty="0" smtClean="0"/>
              <a:t>newly submitted</a:t>
            </a:r>
            <a:r>
              <a:rPr lang="en-US" dirty="0" smtClean="0"/>
              <a:t> job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Resources to a Job that Change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Scheduling a series of resource requirements as one job (without relying on a series of dependent jobs)</a:t>
            </a:r>
          </a:p>
          <a:p>
            <a:pPr lvl="1"/>
            <a:r>
              <a:rPr lang="en-US" dirty="0" smtClean="0"/>
              <a:t>File staging - lots of I/O for 30 minutes, then</a:t>
            </a:r>
          </a:p>
          <a:p>
            <a:pPr lvl="1"/>
            <a:r>
              <a:rPr lang="en-US" dirty="0" smtClean="0"/>
              <a:t>A bunch of compute nodes for 8 hours, then</a:t>
            </a:r>
          </a:p>
          <a:p>
            <a:pPr lvl="1"/>
            <a:r>
              <a:rPr lang="en-US" dirty="0" smtClean="0"/>
              <a:t>File storage - I/O bandwidth for 30 minutes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00200" y="37338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00200" y="5791200"/>
            <a:ext cx="571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600200" y="5410200"/>
            <a:ext cx="2667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33600" y="4762500"/>
            <a:ext cx="1524000" cy="647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657600" y="5029200"/>
            <a:ext cx="26670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267200" y="5143500"/>
            <a:ext cx="1524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267200" y="4762500"/>
            <a:ext cx="1524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10000" y="601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ime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3400" y="442632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vs. Proactive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(known) batch schedulers to date can be considered reactive.  They schedule in reaction to state changes:  newly submitted jobs, newly completed jobs, etc.</a:t>
            </a:r>
          </a:p>
          <a:p>
            <a:r>
              <a:rPr lang="en-US" dirty="0" smtClean="0"/>
              <a:t>There could be a scheduler that is proactive.  It monitors the status of all its jobs and makes adjustments dynamically to optimize performance.</a:t>
            </a:r>
          </a:p>
          <a:p>
            <a:pPr lvl="1"/>
            <a:r>
              <a:rPr lang="en-US" dirty="0" smtClean="0"/>
              <a:t>Moving a task from a core that appears to be failing</a:t>
            </a:r>
          </a:p>
          <a:p>
            <a:pPr lvl="1"/>
            <a:r>
              <a:rPr lang="en-US" dirty="0" smtClean="0"/>
              <a:t>Balancing load </a:t>
            </a:r>
            <a:r>
              <a:rPr lang="en-US" dirty="0" smtClean="0"/>
              <a:t>dynamically</a:t>
            </a:r>
          </a:p>
          <a:p>
            <a:pPr lvl="1"/>
            <a:r>
              <a:rPr lang="en-US" dirty="0" smtClean="0"/>
              <a:t>Growing a job to make use of </a:t>
            </a:r>
            <a:r>
              <a:rPr lang="en-US" smtClean="0"/>
              <a:t>idle resources</a:t>
            </a:r>
            <a:endParaRPr lang="en-US" dirty="0" smtClean="0"/>
          </a:p>
          <a:p>
            <a:pPr lvl="1"/>
            <a:r>
              <a:rPr lang="en-US" dirty="0" smtClean="0"/>
              <a:t>Reducing monitoring/logging when bandwidth is 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present the terrain of the resource scheduling problem</a:t>
            </a:r>
          </a:p>
          <a:p>
            <a:r>
              <a:rPr lang="en-US" dirty="0" smtClean="0"/>
              <a:t>To introduce potential design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electing and allocating computing resources to a job over the course of time.</a:t>
            </a:r>
          </a:p>
          <a:p>
            <a:r>
              <a:rPr lang="en-US" dirty="0"/>
              <a:t>S</a:t>
            </a:r>
            <a:r>
              <a:rPr lang="en-US" dirty="0" smtClean="0"/>
              <a:t>electing a set of resources on which to launch a job</a:t>
            </a:r>
          </a:p>
          <a:p>
            <a:pPr lvl="1"/>
            <a:r>
              <a:rPr lang="en-US" dirty="0" smtClean="0"/>
              <a:t>Single task</a:t>
            </a:r>
          </a:p>
          <a:p>
            <a:pPr lvl="1"/>
            <a:r>
              <a:rPr lang="en-US" dirty="0" smtClean="0"/>
              <a:t>Parallel (MPI) job.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Scheduling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Schedule jobs to resources</a:t>
            </a:r>
          </a:p>
          <a:p>
            <a:pPr lvl="1"/>
            <a:r>
              <a:rPr lang="en-US" dirty="0"/>
              <a:t>The scheduler cycles through a prioritized list of jobs</a:t>
            </a:r>
          </a:p>
          <a:p>
            <a:pPr lvl="1"/>
            <a:r>
              <a:rPr lang="en-US" dirty="0" smtClean="0"/>
              <a:t>Pick off each top priority job and find resources for it.</a:t>
            </a:r>
          </a:p>
          <a:p>
            <a:r>
              <a:rPr lang="en-US" dirty="0" smtClean="0"/>
              <a:t>Schedule resources to jobs</a:t>
            </a:r>
          </a:p>
          <a:p>
            <a:pPr lvl="1"/>
            <a:r>
              <a:rPr lang="en-US" dirty="0" smtClean="0"/>
              <a:t>The scheduler cycles through a collection of resources and finds jobs which can run on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Job Prioritization</a:t>
            </a:r>
          </a:p>
          <a:p>
            <a:pPr lvl="1"/>
            <a:r>
              <a:rPr lang="en-US" dirty="0" smtClean="0"/>
              <a:t>Plugins that implement prioritization algorithms</a:t>
            </a:r>
          </a:p>
          <a:p>
            <a:pPr lvl="2"/>
            <a:r>
              <a:rPr lang="en-US" dirty="0" smtClean="0"/>
              <a:t>Submission Order, Fair-share, Job Size, custom</a:t>
            </a:r>
          </a:p>
          <a:p>
            <a:r>
              <a:rPr lang="en-US" dirty="0" smtClean="0"/>
              <a:t>Resource Scheduling (aka, the Scheduling Loop)</a:t>
            </a:r>
          </a:p>
          <a:p>
            <a:pPr lvl="1"/>
            <a:r>
              <a:rPr lang="en-US" dirty="0" smtClean="0"/>
              <a:t>Selects the </a:t>
            </a:r>
            <a:r>
              <a:rPr lang="en-US" dirty="0" smtClean="0"/>
              <a:t>resources for each </a:t>
            </a:r>
            <a:r>
              <a:rPr lang="en-US" dirty="0" smtClean="0"/>
              <a:t>job over the course of time</a:t>
            </a:r>
            <a:endParaRPr lang="en-US" dirty="0" smtClean="0"/>
          </a:p>
          <a:p>
            <a:pPr lvl="1"/>
            <a:r>
              <a:rPr lang="en-US" dirty="0" smtClean="0"/>
              <a:t>Plugins that implement resource selection algorithms</a:t>
            </a:r>
          </a:p>
          <a:p>
            <a:pPr lvl="2"/>
            <a:r>
              <a:rPr lang="en-US" dirty="0" smtClean="0"/>
              <a:t>First Fit, Best Fit, Backfill, network topology, custom</a:t>
            </a:r>
          </a:p>
          <a:p>
            <a:pPr lvl="1"/>
            <a:r>
              <a:rPr lang="en-US" dirty="0" smtClean="0"/>
              <a:t>Must support shared and exclusive resource allocations</a:t>
            </a:r>
          </a:p>
          <a:p>
            <a:r>
              <a:rPr lang="en-US" dirty="0" smtClean="0"/>
              <a:t>Job Preemption</a:t>
            </a:r>
          </a:p>
          <a:p>
            <a:pPr lvl="1"/>
            <a:r>
              <a:rPr lang="en-US" dirty="0" smtClean="0"/>
              <a:t>Targeting running jobs for removal as part of the resource scheduling activities</a:t>
            </a:r>
          </a:p>
          <a:p>
            <a:pPr marL="5715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 1:  FIFO scheduling implies job prioritization based on submission order + first fit scheduling</a:t>
            </a:r>
          </a:p>
          <a:p>
            <a:pPr marL="0" indent="0">
              <a:buNone/>
            </a:pPr>
            <a:r>
              <a:rPr lang="en-US" dirty="0" smtClean="0"/>
              <a:t>NOTE 2:  While a “simple” scheduler can have a simple job prioritization algorithm (submission order), the resource scheduling algorithm will rarely be “simple”.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Prioritization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Submission Order</a:t>
            </a:r>
          </a:p>
          <a:p>
            <a:r>
              <a:rPr lang="en-US" dirty="0" smtClean="0"/>
              <a:t>Job Size</a:t>
            </a:r>
          </a:p>
          <a:p>
            <a:r>
              <a:rPr lang="en-US" dirty="0" smtClean="0"/>
              <a:t>Job Time Limit</a:t>
            </a:r>
          </a:p>
          <a:p>
            <a:r>
              <a:rPr lang="en-US" dirty="0" smtClean="0"/>
              <a:t>(Size * Time Limit)</a:t>
            </a:r>
          </a:p>
          <a:p>
            <a:r>
              <a:rPr lang="en-US" dirty="0" smtClean="0"/>
              <a:t>Quality of Service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smtClean="0"/>
              <a:t>Fair-share</a:t>
            </a:r>
          </a:p>
          <a:p>
            <a:r>
              <a:rPr lang="en-US" dirty="0" smtClean="0"/>
              <a:t>A blend of all the above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Support complex job dependencies, e.g. as in </a:t>
            </a:r>
            <a:r>
              <a:rPr lang="en-US" dirty="0" smtClean="0"/>
              <a:t>scientific workflows</a:t>
            </a:r>
            <a:endParaRPr lang="en-US" dirty="0"/>
          </a:p>
          <a:p>
            <a:r>
              <a:rPr lang="en-US" dirty="0" smtClean="0"/>
              <a:t>Backfill </a:t>
            </a:r>
            <a:r>
              <a:rPr lang="en-US" dirty="0"/>
              <a:t>lower priority </a:t>
            </a:r>
            <a:r>
              <a:rPr lang="en-US" dirty="0" smtClean="0"/>
              <a:t>jobs</a:t>
            </a:r>
          </a:p>
          <a:p>
            <a:r>
              <a:rPr lang="en-US" dirty="0" smtClean="0"/>
              <a:t>Support for dynamic </a:t>
            </a:r>
            <a:r>
              <a:rPr lang="en-US" dirty="0"/>
              <a:t>job growth and reduction</a:t>
            </a:r>
          </a:p>
          <a:p>
            <a:r>
              <a:rPr lang="en-US" dirty="0"/>
              <a:t>Preempt running jobs to free up resources needed by </a:t>
            </a:r>
            <a:r>
              <a:rPr lang="en-US" dirty="0" smtClean="0"/>
              <a:t>more important jobs</a:t>
            </a:r>
            <a:endParaRPr lang="en-US" dirty="0"/>
          </a:p>
          <a:p>
            <a:r>
              <a:rPr lang="en-US" dirty="0"/>
              <a:t>Calculate estimates of when each job will begin</a:t>
            </a:r>
          </a:p>
          <a:p>
            <a:r>
              <a:rPr lang="en-US" dirty="0"/>
              <a:t>Provide scheduling answers to </a:t>
            </a:r>
            <a:r>
              <a:rPr lang="en-US" dirty="0" smtClean="0"/>
              <a:t>hypothetical scenarios</a:t>
            </a:r>
          </a:p>
          <a:p>
            <a:pPr lvl="1"/>
            <a:r>
              <a:rPr lang="en-US" dirty="0" smtClean="0"/>
              <a:t>When would a job needing x resources run?</a:t>
            </a:r>
          </a:p>
          <a:p>
            <a:pPr lvl="1"/>
            <a:r>
              <a:rPr lang="en-US" dirty="0" smtClean="0"/>
              <a:t>What if I asked for fewer resources for a longer time?</a:t>
            </a:r>
          </a:p>
          <a:p>
            <a:r>
              <a:rPr lang="en-US" dirty="0" smtClean="0"/>
              <a:t>Scheduling </a:t>
            </a:r>
            <a:r>
              <a:rPr lang="en-US" dirty="0"/>
              <a:t>different resources to a job over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Gang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NGRM model calls for resource scheduling services to be associated with the job.</a:t>
            </a:r>
          </a:p>
          <a:p>
            <a:pPr lvl="1"/>
            <a:r>
              <a:rPr lang="en-US" dirty="0" smtClean="0"/>
              <a:t>Allows for hierarchical scheduling decisions.  E.g., job 0.1 runs on 16 nodes, but scheduling jobs 0.1.1 and 0.1.2 is an independent activity localized to job 0.1’s instance.</a:t>
            </a:r>
          </a:p>
          <a:p>
            <a:r>
              <a:rPr lang="en-US" dirty="0" smtClean="0"/>
              <a:t>This model works to relieve the work of scheduling all jobs in the system by a single agent.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with hierarchical scheduling, scheduling lots of small (single core), short duration jobs submitted to job 0 presents a scaling challenge.</a:t>
            </a:r>
          </a:p>
          <a:p>
            <a:r>
              <a:rPr lang="en-US" dirty="0" smtClean="0"/>
              <a:t>The following slides review basic scheduling algorithms and end with suggestions for shortcuts.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3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680</TotalTime>
  <Words>808</Words>
  <Application>Microsoft Office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NRGM Scheduling</vt:lpstr>
      <vt:lpstr>Goals of the presentation</vt:lpstr>
      <vt:lpstr>Job Scheduling</vt:lpstr>
      <vt:lpstr>Fundamental Scheduling Choice</vt:lpstr>
      <vt:lpstr>Scheduling Activities</vt:lpstr>
      <vt:lpstr>Job Prioritization Factors</vt:lpstr>
      <vt:lpstr>Scheduling Plugins</vt:lpstr>
      <vt:lpstr>Resource Scheduling</vt:lpstr>
      <vt:lpstr>Worst Case Scheduling</vt:lpstr>
      <vt:lpstr>Scheduling Marbles</vt:lpstr>
      <vt:lpstr>Scheduling Marbles</vt:lpstr>
      <vt:lpstr>Job 2 is Scheduled</vt:lpstr>
      <vt:lpstr>Scheduling Russian Dolls</vt:lpstr>
      <vt:lpstr>More Specifically…</vt:lpstr>
      <vt:lpstr>Scheduling - First Pass</vt:lpstr>
      <vt:lpstr>Scheduling Shortcuts to Better Performance</vt:lpstr>
      <vt:lpstr>Scheduling Resources to a Job that Change over Time</vt:lpstr>
      <vt:lpstr>Reactive vs. Proactive Scheduling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NRGM Scheduling</dc:title>
  <dc:creator>Don Lipari</dc:creator>
  <cp:lastModifiedBy>Don Lipari</cp:lastModifiedBy>
  <cp:revision>77</cp:revision>
  <dcterms:created xsi:type="dcterms:W3CDTF">2013-02-20T18:00:03Z</dcterms:created>
  <dcterms:modified xsi:type="dcterms:W3CDTF">2013-03-01T01:02:12Z</dcterms:modified>
</cp:coreProperties>
</file>