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29A6FC4-1353-4B74-A03C-26C51B15F444}" type="datetimeFigureOut">
              <a:rPr lang="es-CO" smtClean="0"/>
              <a:t>11/08/2021</a:t>
            </a:fld>
            <a:endParaRPr lang="es-CO"/>
          </a:p>
        </p:txBody>
      </p:sp>
      <p:sp>
        <p:nvSpPr>
          <p:cNvPr id="5" name="Footer Placeholder 4"/>
          <p:cNvSpPr>
            <a:spLocks noGrp="1"/>
          </p:cNvSpPr>
          <p:nvPr>
            <p:ph type="ftr" sz="quarter" idx="11"/>
          </p:nvPr>
        </p:nvSpPr>
        <p:spPr>
          <a:xfrm>
            <a:off x="3962399" y="5870575"/>
            <a:ext cx="4893958" cy="377825"/>
          </a:xfrm>
        </p:spPr>
        <p:txBody>
          <a:bodyPr/>
          <a:lstStyle/>
          <a:p>
            <a:endParaRPr lang="es-CO"/>
          </a:p>
        </p:txBody>
      </p:sp>
      <p:sp>
        <p:nvSpPr>
          <p:cNvPr id="6" name="Slide Number Placeholder 5"/>
          <p:cNvSpPr>
            <a:spLocks noGrp="1"/>
          </p:cNvSpPr>
          <p:nvPr>
            <p:ph type="sldNum" sz="quarter" idx="12"/>
          </p:nvPr>
        </p:nvSpPr>
        <p:spPr>
          <a:xfrm>
            <a:off x="10608958" y="5870575"/>
            <a:ext cx="551167" cy="377825"/>
          </a:xfrm>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32786297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29A6FC4-1353-4B74-A03C-26C51B15F444}" type="datetimeFigureOut">
              <a:rPr lang="es-CO" smtClean="0"/>
              <a:t>11/08/2021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21135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29A6FC4-1353-4B74-A03C-26C51B15F444}" type="datetimeFigureOut">
              <a:rPr lang="es-CO" smtClean="0"/>
              <a:t>11/08/2021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318729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29A6FC4-1353-4B74-A03C-26C51B15F444}" type="datetimeFigureOut">
              <a:rPr lang="es-CO" smtClean="0"/>
              <a:t>11/08/2021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3707989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29A6FC4-1353-4B74-A03C-26C51B15F444}" type="datetimeFigureOut">
              <a:rPr lang="es-CO" smtClean="0"/>
              <a:t>11/08/2021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3139897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29A6FC4-1353-4B74-A03C-26C51B15F444}" type="datetimeFigureOut">
              <a:rPr lang="es-CO" smtClean="0"/>
              <a:t>11/08/2021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218343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29A6FC4-1353-4B74-A03C-26C51B15F444}" type="datetimeFigureOut">
              <a:rPr lang="es-CO" smtClean="0"/>
              <a:t>11/08/2021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852885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9A6FC4-1353-4B74-A03C-26C51B15F444}" type="datetimeFigureOut">
              <a:rPr lang="es-CO" smtClean="0"/>
              <a:t>11/08/2021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B1205C-7989-497C-B81B-7FA583053B68}" type="slidenum">
              <a:rPr lang="es-CO" smtClean="0"/>
              <a:t>‹Nº›</a:t>
            </a:fld>
            <a:endParaRPr lang="es-CO"/>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1043276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9A6FC4-1353-4B74-A03C-26C51B15F444}" type="datetimeFigureOut">
              <a:rPr lang="es-CO" smtClean="0"/>
              <a:t>11/08/2021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120227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9A6FC4-1353-4B74-A03C-26C51B15F444}" type="datetimeFigureOut">
              <a:rPr lang="es-CO" smtClean="0"/>
              <a:t>11/08/2021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207566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29A6FC4-1353-4B74-A03C-26C51B15F444}" type="datetimeFigureOut">
              <a:rPr lang="es-CO" smtClean="0"/>
              <a:t>11/08/2021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67033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29A6FC4-1353-4B74-A03C-26C51B15F444}" type="datetimeFigureOut">
              <a:rPr lang="es-CO" smtClean="0"/>
              <a:t>11/08/2021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391828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29A6FC4-1353-4B74-A03C-26C51B15F444}" type="datetimeFigureOut">
              <a:rPr lang="es-CO" smtClean="0"/>
              <a:t>11/08/2021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354221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29A6FC4-1353-4B74-A03C-26C51B15F444}" type="datetimeFigureOut">
              <a:rPr lang="es-CO" smtClean="0"/>
              <a:t>11/08/2021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338520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29A6FC4-1353-4B74-A03C-26C51B15F444}" type="datetimeFigureOut">
              <a:rPr lang="es-CO" smtClean="0"/>
              <a:t>11/08/2021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109562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29A6FC4-1353-4B74-A03C-26C51B15F444}" type="datetimeFigureOut">
              <a:rPr lang="es-CO" smtClean="0"/>
              <a:t>11/08/2021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68164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29A6FC4-1353-4B74-A03C-26C51B15F444}" type="datetimeFigureOut">
              <a:rPr lang="es-CO" smtClean="0"/>
              <a:t>11/08/2021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AB1205C-7989-497C-B81B-7FA583053B68}" type="slidenum">
              <a:rPr lang="es-CO" smtClean="0"/>
              <a:t>‹Nº›</a:t>
            </a:fld>
            <a:endParaRPr lang="es-CO"/>
          </a:p>
        </p:txBody>
      </p:sp>
    </p:spTree>
    <p:extLst>
      <p:ext uri="{BB962C8B-B14F-4D97-AF65-F5344CB8AC3E}">
        <p14:creationId xmlns:p14="http://schemas.microsoft.com/office/powerpoint/2010/main" val="216894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9A6FC4-1353-4B74-A03C-26C51B15F444}" type="datetimeFigureOut">
              <a:rPr lang="es-CO" smtClean="0"/>
              <a:t>11/08/2021</a:t>
            </a:fld>
            <a:endParaRPr lang="es-CO"/>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B1205C-7989-497C-B81B-7FA583053B68}" type="slidenum">
              <a:rPr lang="es-CO" smtClean="0"/>
              <a:t>‹Nº›</a:t>
            </a:fld>
            <a:endParaRPr lang="es-CO"/>
          </a:p>
        </p:txBody>
      </p:sp>
    </p:spTree>
    <p:extLst>
      <p:ext uri="{BB962C8B-B14F-4D97-AF65-F5344CB8AC3E}">
        <p14:creationId xmlns:p14="http://schemas.microsoft.com/office/powerpoint/2010/main" val="4263718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3899" y="5076966"/>
            <a:ext cx="5076967" cy="461665"/>
          </a:xfrm>
          <a:prstGeom prst="rect">
            <a:avLst/>
          </a:prstGeom>
          <a:noFill/>
        </p:spPr>
        <p:txBody>
          <a:bodyPr wrap="square" rtlCol="0">
            <a:spAutoFit/>
          </a:bodyPr>
          <a:lstStyle/>
          <a:p>
            <a:r>
              <a:rPr lang="es-ES" sz="2400" b="1" dirty="0" err="1" smtClean="0">
                <a:latin typeface="Arial" panose="020B0604020202020204" pitchFamily="34" charset="0"/>
                <a:cs typeface="Arial" panose="020B0604020202020204" pitchFamily="34" charset="0"/>
              </a:rPr>
              <a:t>By</a:t>
            </a:r>
            <a:r>
              <a:rPr lang="es-ES" sz="2400" b="1" dirty="0" smtClean="0">
                <a:latin typeface="Arial" panose="020B0604020202020204" pitchFamily="34" charset="0"/>
                <a:cs typeface="Arial" panose="020B0604020202020204" pitchFamily="34" charset="0"/>
              </a:rPr>
              <a:t>: Andrey zapata González</a:t>
            </a:r>
            <a:endParaRPr lang="es-CO" sz="2400" b="1" dirty="0">
              <a:latin typeface="Arial" panose="020B0604020202020204" pitchFamily="34" charset="0"/>
              <a:cs typeface="Arial" panose="020B0604020202020204" pitchFamily="34" charset="0"/>
            </a:endParaRPr>
          </a:p>
        </p:txBody>
      </p:sp>
      <p:sp>
        <p:nvSpPr>
          <p:cNvPr id="5" name="CuadroTexto 4"/>
          <p:cNvSpPr txBox="1"/>
          <p:nvPr/>
        </p:nvSpPr>
        <p:spPr>
          <a:xfrm>
            <a:off x="313899" y="941695"/>
            <a:ext cx="12078269" cy="2585323"/>
          </a:xfrm>
          <a:prstGeom prst="rect">
            <a:avLst/>
          </a:prstGeom>
          <a:noFill/>
        </p:spPr>
        <p:txBody>
          <a:bodyPr wrap="square" rtlCol="0">
            <a:spAutoFit/>
          </a:bodyPr>
          <a:lstStyle/>
          <a:p>
            <a:r>
              <a:rPr lang="es-ES" sz="5400" b="1" dirty="0" smtClean="0">
                <a:latin typeface="Arial" panose="020B0604020202020204" pitchFamily="34" charset="0"/>
                <a:cs typeface="Arial" panose="020B0604020202020204" pitchFamily="34" charset="0"/>
              </a:rPr>
              <a:t>Ciencia de Datos:</a:t>
            </a:r>
            <a:br>
              <a:rPr lang="es-ES" sz="5400" b="1" dirty="0" smtClean="0">
                <a:latin typeface="Arial" panose="020B0604020202020204" pitchFamily="34" charset="0"/>
                <a:cs typeface="Arial" panose="020B0604020202020204" pitchFamily="34" charset="0"/>
              </a:rPr>
            </a:br>
            <a:r>
              <a:rPr lang="es-ES" sz="5400" b="1" dirty="0" smtClean="0">
                <a:latin typeface="Arial" panose="020B0604020202020204" pitchFamily="34" charset="0"/>
                <a:cs typeface="Arial" panose="020B0604020202020204" pitchFamily="34" charset="0"/>
              </a:rPr>
              <a:t>Proyecto </a:t>
            </a:r>
            <a:r>
              <a:rPr lang="es-ES" sz="5400" b="1" dirty="0" smtClean="0">
                <a:latin typeface="Arial" panose="020B0604020202020204" pitchFamily="34" charset="0"/>
                <a:cs typeface="Arial" panose="020B0604020202020204" pitchFamily="34" charset="0"/>
              </a:rPr>
              <a:t>C</a:t>
            </a:r>
            <a:r>
              <a:rPr lang="es-ES" sz="5400" b="1" dirty="0" smtClean="0">
                <a:latin typeface="Arial" panose="020B0604020202020204" pitchFamily="34" charset="0"/>
                <a:cs typeface="Arial" panose="020B0604020202020204" pitchFamily="34" charset="0"/>
              </a:rPr>
              <a:t>apstone-La </a:t>
            </a:r>
            <a:r>
              <a:rPr lang="es-ES" sz="5400" b="1" dirty="0">
                <a:latin typeface="Arial" panose="020B0604020202020204" pitchFamily="34" charset="0"/>
                <a:cs typeface="Arial" panose="020B0604020202020204" pitchFamily="34" charset="0"/>
              </a:rPr>
              <a:t>B</a:t>
            </a:r>
            <a:r>
              <a:rPr lang="es-ES" sz="5400" b="1" dirty="0" smtClean="0">
                <a:latin typeface="Arial" panose="020B0604020202020204" pitchFamily="34" charset="0"/>
                <a:cs typeface="Arial" panose="020B0604020202020204" pitchFamily="34" charset="0"/>
              </a:rPr>
              <a:t>atalla </a:t>
            </a:r>
            <a:r>
              <a:rPr lang="es-ES" sz="5400" b="1" dirty="0">
                <a:latin typeface="Arial" panose="020B0604020202020204" pitchFamily="34" charset="0"/>
                <a:cs typeface="Arial" panose="020B0604020202020204" pitchFamily="34" charset="0"/>
              </a:rPr>
              <a:t>D</a:t>
            </a:r>
            <a:r>
              <a:rPr lang="es-ES" sz="5400" b="1" dirty="0" smtClean="0">
                <a:latin typeface="Arial" panose="020B0604020202020204" pitchFamily="34" charset="0"/>
                <a:cs typeface="Arial" panose="020B0604020202020204" pitchFamily="34" charset="0"/>
              </a:rPr>
              <a:t>e </a:t>
            </a:r>
            <a:r>
              <a:rPr lang="es-ES" sz="5400" b="1" dirty="0">
                <a:latin typeface="Arial" panose="020B0604020202020204" pitchFamily="34" charset="0"/>
                <a:cs typeface="Arial" panose="020B0604020202020204" pitchFamily="34" charset="0"/>
              </a:rPr>
              <a:t>L</a:t>
            </a:r>
            <a:r>
              <a:rPr lang="es-ES" sz="5400" b="1" dirty="0" smtClean="0">
                <a:latin typeface="Arial" panose="020B0604020202020204" pitchFamily="34" charset="0"/>
                <a:cs typeface="Arial" panose="020B0604020202020204" pitchFamily="34" charset="0"/>
              </a:rPr>
              <a:t>os </a:t>
            </a:r>
            <a:r>
              <a:rPr lang="es-ES" sz="5400" b="1" dirty="0">
                <a:latin typeface="Arial" panose="020B0604020202020204" pitchFamily="34" charset="0"/>
                <a:cs typeface="Arial" panose="020B0604020202020204" pitchFamily="34" charset="0"/>
              </a:rPr>
              <a:t>V</a:t>
            </a:r>
            <a:r>
              <a:rPr lang="es-ES" sz="5400" b="1" dirty="0" smtClean="0">
                <a:latin typeface="Arial" panose="020B0604020202020204" pitchFamily="34" charset="0"/>
                <a:cs typeface="Arial" panose="020B0604020202020204" pitchFamily="34" charset="0"/>
              </a:rPr>
              <a:t>ecindarios</a:t>
            </a:r>
            <a:endParaRPr lang="es-CO" sz="5400" dirty="0"/>
          </a:p>
        </p:txBody>
      </p:sp>
    </p:spTree>
    <p:extLst>
      <p:ext uri="{BB962C8B-B14F-4D97-AF65-F5344CB8AC3E}">
        <p14:creationId xmlns:p14="http://schemas.microsoft.com/office/powerpoint/2010/main" val="1357524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398293" y="450376"/>
            <a:ext cx="4981432" cy="923330"/>
          </a:xfrm>
          <a:prstGeom prst="rect">
            <a:avLst/>
          </a:prstGeom>
          <a:noFill/>
        </p:spPr>
        <p:txBody>
          <a:bodyPr wrap="square" rtlCol="0">
            <a:spAutoFit/>
          </a:bodyPr>
          <a:lstStyle/>
          <a:p>
            <a:pPr algn="ctr"/>
            <a:r>
              <a:rPr lang="es-ES" sz="5400" b="1" dirty="0" smtClean="0">
                <a:latin typeface="Arial" panose="020B0604020202020204" pitchFamily="34" charset="0"/>
                <a:cs typeface="Arial" panose="020B0604020202020204" pitchFamily="34" charset="0"/>
              </a:rPr>
              <a:t>Conclusiones</a:t>
            </a:r>
            <a:endParaRPr lang="es-CO" dirty="0"/>
          </a:p>
        </p:txBody>
      </p:sp>
      <p:sp>
        <p:nvSpPr>
          <p:cNvPr id="4" name="CuadroTexto 3"/>
          <p:cNvSpPr txBox="1"/>
          <p:nvPr/>
        </p:nvSpPr>
        <p:spPr>
          <a:xfrm>
            <a:off x="327546" y="2142699"/>
            <a:ext cx="11259403" cy="3170099"/>
          </a:xfrm>
          <a:prstGeom prst="rect">
            <a:avLst/>
          </a:prstGeom>
          <a:noFill/>
        </p:spPr>
        <p:txBody>
          <a:bodyPr wrap="square" rtlCol="0">
            <a:spAutoFit/>
          </a:bodyPr>
          <a:lstStyle/>
          <a:p>
            <a:r>
              <a:rPr lang="es-ES" sz="2000" dirty="0" smtClean="0">
                <a:latin typeface="Arial" panose="020B0604020202020204" pitchFamily="34" charset="0"/>
                <a:cs typeface="Arial" panose="020B0604020202020204" pitchFamily="34" charset="0"/>
              </a:rPr>
              <a:t>En base a los resultados obtenidos, Podemos notar que el grupo #5 'Mde_group5' que pertenece al Clúster 4, tiene una afinidad con el sitio que estamos buscando, porque tiene sitios de alto flujo de transeúntes, como estaciones de metro, parques, escenarios deportivos, gimnasios entre otros, y aunque hay sitios de comida, esto indica que hay una demanda de consumo de sitios que ofrecen ofertas gastronómicas, observamos que no hay disponibles en este grupo pizzerías, así que seria factible abrir una allí.</a:t>
            </a:r>
          </a:p>
          <a:p>
            <a:endParaRPr lang="es-ES" sz="2000" dirty="0" smtClean="0">
              <a:latin typeface="Arial" panose="020B0604020202020204" pitchFamily="34" charset="0"/>
              <a:cs typeface="Arial" panose="020B0604020202020204" pitchFamily="34" charset="0"/>
            </a:endParaRPr>
          </a:p>
          <a:p>
            <a:r>
              <a:rPr lang="es-ES" sz="2000" dirty="0" smtClean="0">
                <a:latin typeface="Arial" panose="020B0604020202020204" pitchFamily="34" charset="0"/>
                <a:cs typeface="Arial" panose="020B0604020202020204" pitchFamily="34" charset="0"/>
              </a:rPr>
              <a:t>Sin embargo habría que analizar a profundidad otros aspectos, para determinar de los barrios del Clúster 4, cual es el mas factible, para abrir la pizzería, estos aspectos pueden ser de índice criminalidad, rango de precios de los sitios de comida, y cercanía con sitios turísticos. </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7551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16" y="1321558"/>
            <a:ext cx="10058400" cy="4400550"/>
          </a:xfrm>
          <a:prstGeom prst="rect">
            <a:avLst/>
          </a:prstGeom>
        </p:spPr>
      </p:pic>
    </p:spTree>
    <p:extLst>
      <p:ext uri="{BB962C8B-B14F-4D97-AF65-F5344CB8AC3E}">
        <p14:creationId xmlns:p14="http://schemas.microsoft.com/office/powerpoint/2010/main" val="1649574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272" y="487544"/>
            <a:ext cx="5841241" cy="3994608"/>
          </a:xfrm>
          <a:prstGeom prst="rect">
            <a:avLst/>
          </a:prstGeom>
        </p:spPr>
      </p:pic>
      <p:sp>
        <p:nvSpPr>
          <p:cNvPr id="3" name="CuadroTexto 2"/>
          <p:cNvSpPr txBox="1"/>
          <p:nvPr/>
        </p:nvSpPr>
        <p:spPr>
          <a:xfrm>
            <a:off x="245660" y="4885899"/>
            <a:ext cx="11750722" cy="1600438"/>
          </a:xfrm>
          <a:prstGeom prst="rect">
            <a:avLst/>
          </a:prstGeom>
          <a:noFill/>
        </p:spPr>
        <p:txBody>
          <a:bodyPr wrap="square" rtlCol="0">
            <a:spAutoFit/>
          </a:bodyPr>
          <a:lstStyle/>
          <a:p>
            <a:pPr algn="ctr"/>
            <a:r>
              <a:rPr lang="es-ES" sz="4000" b="1" dirty="0" smtClean="0">
                <a:latin typeface="Arial" panose="020B0604020202020204" pitchFamily="34" charset="0"/>
                <a:cs typeface="Arial" panose="020B0604020202020204" pitchFamily="34" charset="0"/>
              </a:rPr>
              <a:t>Proyecto Capstone-La Batalla De Los Vecindarios</a:t>
            </a:r>
            <a:endParaRPr lang="es-CO" sz="4000" b="1" dirty="0" smtClean="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716814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52382" y="423080"/>
            <a:ext cx="6182436" cy="1015663"/>
          </a:xfrm>
          <a:prstGeom prst="rect">
            <a:avLst/>
          </a:prstGeom>
          <a:noFill/>
        </p:spPr>
        <p:txBody>
          <a:bodyPr wrap="square" rtlCol="0">
            <a:spAutoFit/>
          </a:bodyPr>
          <a:lstStyle/>
          <a:p>
            <a:pPr algn="ctr"/>
            <a:r>
              <a:rPr lang="es-ES" sz="6000" b="1" dirty="0" smtClean="0">
                <a:latin typeface="Arial" panose="020B0604020202020204" pitchFamily="34" charset="0"/>
                <a:cs typeface="Arial" panose="020B0604020202020204" pitchFamily="34" charset="0"/>
              </a:rPr>
              <a:t>Introducción</a:t>
            </a:r>
            <a:endParaRPr lang="es-CO" sz="6000" b="1" dirty="0">
              <a:latin typeface="Arial" panose="020B0604020202020204" pitchFamily="34" charset="0"/>
              <a:cs typeface="Arial" panose="020B0604020202020204" pitchFamily="34" charset="0"/>
            </a:endParaRPr>
          </a:p>
        </p:txBody>
      </p:sp>
      <p:sp>
        <p:nvSpPr>
          <p:cNvPr id="3" name="CuadroTexto 2"/>
          <p:cNvSpPr txBox="1"/>
          <p:nvPr/>
        </p:nvSpPr>
        <p:spPr>
          <a:xfrm>
            <a:off x="477672" y="2224585"/>
            <a:ext cx="11095629" cy="3416320"/>
          </a:xfrm>
          <a:prstGeom prst="rect">
            <a:avLst/>
          </a:prstGeom>
          <a:noFill/>
        </p:spPr>
        <p:txBody>
          <a:bodyPr wrap="square" rtlCol="0">
            <a:spAutoFit/>
          </a:bodyPr>
          <a:lstStyle/>
          <a:p>
            <a:r>
              <a:rPr lang="es-ES" sz="2400" b="1" dirty="0" smtClean="0">
                <a:latin typeface="Arial" panose="020B0604020202020204" pitchFamily="34" charset="0"/>
                <a:cs typeface="Arial" panose="020B0604020202020204" pitchFamily="34" charset="0"/>
              </a:rPr>
              <a:t>Para este proyecto nos centraremos en analizar y visualizar, los barrios de la ciudad de Medellín-Colombia, para determinar cual lugar es mejor para abrir una pizzería.</a:t>
            </a:r>
          </a:p>
          <a:p>
            <a:endParaRPr lang="es-ES" sz="2400" b="1" dirty="0" smtClean="0">
              <a:latin typeface="Arial" panose="020B0604020202020204" pitchFamily="34" charset="0"/>
              <a:cs typeface="Arial" panose="020B0604020202020204" pitchFamily="34" charset="0"/>
            </a:endParaRPr>
          </a:p>
          <a:p>
            <a:r>
              <a:rPr lang="es-ES" sz="2400" b="1" dirty="0" smtClean="0">
                <a:latin typeface="Arial" panose="020B0604020202020204" pitchFamily="34" charset="0"/>
                <a:cs typeface="Arial" panose="020B0604020202020204" pitchFamily="34" charset="0"/>
              </a:rPr>
              <a:t>Utilizaremos un set de herramientas de ciencia de datos, para manipular la data, obtener datos geoespaciales y segmentar los barrios.</a:t>
            </a:r>
          </a:p>
          <a:p>
            <a:endParaRPr lang="es-ES" sz="2400" b="1" dirty="0" smtClean="0">
              <a:latin typeface="Arial" panose="020B0604020202020204" pitchFamily="34" charset="0"/>
              <a:cs typeface="Arial" panose="020B0604020202020204" pitchFamily="34" charset="0"/>
            </a:endParaRPr>
          </a:p>
          <a:p>
            <a:r>
              <a:rPr lang="es-ES" sz="2400" b="1" dirty="0" smtClean="0">
                <a:latin typeface="Arial" panose="020B0604020202020204" pitchFamily="34" charset="0"/>
                <a:cs typeface="Arial" panose="020B0604020202020204" pitchFamily="34" charset="0"/>
              </a:rPr>
              <a:t>Este proyecto en particular, esta enfocado en un negocio de pizzería, pero puede ser perfectamente aplicable a cualquier otro negocio.</a:t>
            </a:r>
            <a:endParaRPr lang="es-CO"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6091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52381" y="276831"/>
            <a:ext cx="6182436" cy="1015663"/>
          </a:xfrm>
          <a:prstGeom prst="rect">
            <a:avLst/>
          </a:prstGeom>
          <a:noFill/>
        </p:spPr>
        <p:txBody>
          <a:bodyPr wrap="square" rtlCol="0">
            <a:spAutoFit/>
          </a:bodyPr>
          <a:lstStyle/>
          <a:p>
            <a:pPr algn="ctr"/>
            <a:r>
              <a:rPr lang="es-ES" sz="6000" b="1" dirty="0">
                <a:latin typeface="Arial" panose="020B0604020202020204" pitchFamily="34" charset="0"/>
                <a:cs typeface="Arial" panose="020B0604020202020204" pitchFamily="34" charset="0"/>
              </a:rPr>
              <a:t>D</a:t>
            </a:r>
            <a:r>
              <a:rPr lang="es-ES" sz="6000" b="1" dirty="0" smtClean="0">
                <a:latin typeface="Arial" panose="020B0604020202020204" pitchFamily="34" charset="0"/>
                <a:cs typeface="Arial" panose="020B0604020202020204" pitchFamily="34" charset="0"/>
              </a:rPr>
              <a:t>atos</a:t>
            </a:r>
            <a:endParaRPr lang="es-CO" sz="6000" b="1" dirty="0">
              <a:latin typeface="Arial" panose="020B0604020202020204" pitchFamily="34" charset="0"/>
              <a:cs typeface="Arial" panose="020B0604020202020204" pitchFamily="34" charset="0"/>
            </a:endParaRPr>
          </a:p>
        </p:txBody>
      </p:sp>
      <p:sp>
        <p:nvSpPr>
          <p:cNvPr id="3" name="CuadroTexto 2"/>
          <p:cNvSpPr txBox="1"/>
          <p:nvPr/>
        </p:nvSpPr>
        <p:spPr>
          <a:xfrm>
            <a:off x="395784" y="1697547"/>
            <a:ext cx="11095629" cy="3416320"/>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Los datos que vamos a utilizar, provienen de varias fuentes, una de ella es la base de datos proporcionada por la </a:t>
            </a:r>
            <a:r>
              <a:rPr lang="es-ES" dirty="0" smtClean="0">
                <a:latin typeface="Arial" panose="020B0604020202020204" pitchFamily="34" charset="0"/>
                <a:cs typeface="Arial" panose="020B0604020202020204" pitchFamily="34" charset="0"/>
              </a:rPr>
              <a:t>alcaldía </a:t>
            </a:r>
            <a:r>
              <a:rPr lang="es-ES" dirty="0">
                <a:latin typeface="Arial" panose="020B0604020202020204" pitchFamily="34" charset="0"/>
                <a:cs typeface="Arial" panose="020B0604020202020204" pitchFamily="34" charset="0"/>
              </a:rPr>
              <a:t>de </a:t>
            </a:r>
            <a:r>
              <a:rPr lang="es-ES" b="1" dirty="0" smtClean="0">
                <a:latin typeface="Arial" panose="020B0604020202020204" pitchFamily="34" charset="0"/>
                <a:cs typeface="Arial" panose="020B0604020202020204" pitchFamily="34" charset="0"/>
              </a:rPr>
              <a:t>Medellín</a:t>
            </a:r>
            <a:r>
              <a:rPr lang="es-ES" dirty="0" smtClean="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donde se encuentran todos los barrios de </a:t>
            </a:r>
            <a:r>
              <a:rPr lang="es-ES" dirty="0" smtClean="0">
                <a:latin typeface="Arial" panose="020B0604020202020204" pitchFamily="34" charset="0"/>
                <a:cs typeface="Arial" panose="020B0604020202020204" pitchFamily="34" charset="0"/>
              </a:rPr>
              <a:t>Medellín, </a:t>
            </a:r>
            <a:r>
              <a:rPr lang="es-ES" dirty="0">
                <a:latin typeface="Arial" panose="020B0604020202020204" pitchFamily="34" charset="0"/>
                <a:cs typeface="Arial" panose="020B0604020202020204" pitchFamily="34" charset="0"/>
              </a:rPr>
              <a:t>la comuna a la que pertenecen, (parecido a los distritos en otras ciudades) y si son urbanos o rurales. Estos datos pueden ser consultados en este enlace: </a:t>
            </a:r>
            <a:r>
              <a:rPr lang="es-ES" dirty="0" smtClean="0">
                <a:latin typeface="Arial" panose="020B0604020202020204" pitchFamily="34" charset="0"/>
                <a:cs typeface="Arial" panose="020B0604020202020204" pitchFamily="34" charset="0"/>
              </a:rPr>
              <a:t>FuenteDatos.</a:t>
            </a:r>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Tenemos la opción de hacer web scraping, con el paquete </a:t>
            </a:r>
            <a:r>
              <a:rPr lang="es-ES" b="1" dirty="0">
                <a:latin typeface="Arial" panose="020B0604020202020204" pitchFamily="34" charset="0"/>
                <a:cs typeface="Arial" panose="020B0604020202020204" pitchFamily="34" charset="0"/>
              </a:rPr>
              <a:t>BeautifulSoup</a:t>
            </a:r>
            <a:r>
              <a:rPr lang="es-ES" dirty="0">
                <a:latin typeface="Arial" panose="020B0604020202020204" pitchFamily="34" charset="0"/>
                <a:cs typeface="Arial" panose="020B0604020202020204" pitchFamily="34" charset="0"/>
              </a:rPr>
              <a:t>, que utilizamos en los laboratorios anteriores, o </a:t>
            </a:r>
            <a:r>
              <a:rPr lang="es-ES" dirty="0" smtClean="0">
                <a:latin typeface="Arial" panose="020B0604020202020204" pitchFamily="34" charset="0"/>
                <a:cs typeface="Arial" panose="020B0604020202020204" pitchFamily="34" charset="0"/>
              </a:rPr>
              <a:t>también </a:t>
            </a:r>
            <a:r>
              <a:rPr lang="es-ES" dirty="0">
                <a:latin typeface="Arial" panose="020B0604020202020204" pitchFamily="34" charset="0"/>
                <a:cs typeface="Arial" panose="020B0604020202020204" pitchFamily="34" charset="0"/>
              </a:rPr>
              <a:t>podemos descargar el archivo en formato </a:t>
            </a:r>
            <a:r>
              <a:rPr lang="es-ES" b="1" dirty="0">
                <a:latin typeface="Arial" panose="020B0604020202020204" pitchFamily="34" charset="0"/>
                <a:cs typeface="Arial" panose="020B0604020202020204" pitchFamily="34" charset="0"/>
              </a:rPr>
              <a:t>.csv</a:t>
            </a:r>
            <a:r>
              <a:rPr lang="es-ES" dirty="0">
                <a:latin typeface="Arial" panose="020B0604020202020204" pitchFamily="34" charset="0"/>
                <a:cs typeface="Arial" panose="020B0604020202020204" pitchFamily="34" charset="0"/>
              </a:rPr>
              <a:t>, directamente desde la pagina de la </a:t>
            </a:r>
            <a:r>
              <a:rPr lang="es-ES" dirty="0" smtClean="0">
                <a:latin typeface="Arial" panose="020B0604020202020204" pitchFamily="34" charset="0"/>
                <a:cs typeface="Arial" panose="020B0604020202020204" pitchFamily="34" charset="0"/>
              </a:rPr>
              <a:t>alcaldía </a:t>
            </a:r>
            <a:r>
              <a:rPr lang="es-ES" dirty="0">
                <a:latin typeface="Arial" panose="020B0604020202020204" pitchFamily="34" charset="0"/>
                <a:cs typeface="Arial" panose="020B0604020202020204" pitchFamily="34" charset="0"/>
              </a:rPr>
              <a:t>de </a:t>
            </a:r>
            <a:r>
              <a:rPr lang="es-ES" dirty="0" smtClean="0">
                <a:latin typeface="Arial" panose="020B0604020202020204" pitchFamily="34" charset="0"/>
                <a:cs typeface="Arial" panose="020B0604020202020204" pitchFamily="34" charset="0"/>
              </a:rPr>
              <a:t>Medellín. </a:t>
            </a:r>
            <a:r>
              <a:rPr lang="es-ES" dirty="0">
                <a:latin typeface="Arial" panose="020B0604020202020204" pitchFamily="34" charset="0"/>
                <a:cs typeface="Arial" panose="020B0604020202020204" pitchFamily="34" charset="0"/>
              </a:rPr>
              <a:t>y cargarlo a nuestro Notebook, con Pandas. Escogeremos esta opción por simplicidad.</a:t>
            </a:r>
          </a:p>
          <a:p>
            <a:r>
              <a:rPr lang="es-ES" dirty="0">
                <a:latin typeface="Arial" panose="020B0604020202020204" pitchFamily="34" charset="0"/>
                <a:cs typeface="Arial" panose="020B0604020202020204" pitchFamily="34" charset="0"/>
              </a:rPr>
              <a:t>Utilizaremos la </a:t>
            </a:r>
            <a:r>
              <a:rPr lang="es-ES" dirty="0" smtClean="0">
                <a:latin typeface="Arial" panose="020B0604020202020204" pitchFamily="34" charset="0"/>
                <a:cs typeface="Arial" panose="020B0604020202020204" pitchFamily="34" charset="0"/>
              </a:rPr>
              <a:t>librería</a:t>
            </a:r>
            <a:r>
              <a:rPr lang="es-ES" dirty="0">
                <a:latin typeface="Arial" panose="020B0604020202020204" pitchFamily="34" charset="0"/>
                <a:cs typeface="Arial" panose="020B0604020202020204" pitchFamily="34" charset="0"/>
              </a:rPr>
              <a:t> </a:t>
            </a:r>
            <a:r>
              <a:rPr lang="es-ES" b="1" dirty="0">
                <a:latin typeface="Arial" panose="020B0604020202020204" pitchFamily="34" charset="0"/>
                <a:cs typeface="Arial" panose="020B0604020202020204" pitchFamily="34" charset="0"/>
              </a:rPr>
              <a:t>GeoPy</a:t>
            </a:r>
            <a:r>
              <a:rPr lang="es-ES" dirty="0">
                <a:latin typeface="Arial" panose="020B0604020202020204" pitchFamily="34" charset="0"/>
                <a:cs typeface="Arial" panose="020B0604020202020204" pitchFamily="34" charset="0"/>
              </a:rPr>
              <a:t>, para recuperar los datos Geoespaciales de cada uno de los barrios de la ciudad y los combinaremos en una sola tabla.</a:t>
            </a:r>
          </a:p>
          <a:p>
            <a:r>
              <a:rPr lang="es-ES" dirty="0" smtClean="0">
                <a:latin typeface="Arial" panose="020B0604020202020204" pitchFamily="34" charset="0"/>
                <a:cs typeface="Arial" panose="020B0604020202020204" pitchFamily="34" charset="0"/>
              </a:rPr>
              <a:t>Además </a:t>
            </a:r>
            <a:r>
              <a:rPr lang="es-ES" dirty="0">
                <a:latin typeface="Arial" panose="020B0604020202020204" pitchFamily="34" charset="0"/>
                <a:cs typeface="Arial" panose="020B0604020202020204" pitchFamily="34" charset="0"/>
              </a:rPr>
              <a:t>utilizaremos los datos de la Api </a:t>
            </a:r>
            <a:r>
              <a:rPr lang="es-ES" b="1" dirty="0">
                <a:latin typeface="Arial" panose="020B0604020202020204" pitchFamily="34" charset="0"/>
                <a:cs typeface="Arial" panose="020B0604020202020204" pitchFamily="34" charset="0"/>
              </a:rPr>
              <a:t>FourSquare</a:t>
            </a:r>
            <a:r>
              <a:rPr lang="es-ES" dirty="0">
                <a:latin typeface="Arial" panose="020B0604020202020204" pitchFamily="34" charset="0"/>
                <a:cs typeface="Arial" panose="020B0604020202020204" pitchFamily="34" charset="0"/>
              </a:rPr>
              <a:t>, para recuperar lugares y calificaciones, de los negocios similares, para los que deseamos predecir las mejores ubicaciones.</a:t>
            </a:r>
          </a:p>
        </p:txBody>
      </p:sp>
      <p:sp>
        <p:nvSpPr>
          <p:cNvPr id="4" name="CuadroTexto 3"/>
          <p:cNvSpPr txBox="1"/>
          <p:nvPr/>
        </p:nvSpPr>
        <p:spPr>
          <a:xfrm>
            <a:off x="395785" y="1229814"/>
            <a:ext cx="3684896" cy="461665"/>
          </a:xfrm>
          <a:prstGeom prst="rect">
            <a:avLst/>
          </a:prstGeom>
          <a:noFill/>
        </p:spPr>
        <p:txBody>
          <a:bodyPr wrap="square" rtlCol="0">
            <a:spAutoFit/>
          </a:bodyPr>
          <a:lstStyle/>
          <a:p>
            <a:r>
              <a:rPr lang="es-ES" sz="2400" b="1" dirty="0" smtClean="0">
                <a:latin typeface="Arial" panose="020B0604020202020204" pitchFamily="34" charset="0"/>
                <a:cs typeface="Arial" panose="020B0604020202020204" pitchFamily="34" charset="0"/>
              </a:rPr>
              <a:t>Fuentes de Datos</a:t>
            </a:r>
            <a:endParaRPr lang="es-CO" sz="2400" b="1" dirty="0">
              <a:latin typeface="Arial" panose="020B0604020202020204" pitchFamily="34" charset="0"/>
              <a:cs typeface="Arial" panose="020B0604020202020204" pitchFamily="34" charset="0"/>
            </a:endParaRPr>
          </a:p>
        </p:txBody>
      </p:sp>
      <p:sp>
        <p:nvSpPr>
          <p:cNvPr id="5" name="CuadroTexto 4"/>
          <p:cNvSpPr txBox="1"/>
          <p:nvPr/>
        </p:nvSpPr>
        <p:spPr>
          <a:xfrm>
            <a:off x="395784" y="5667868"/>
            <a:ext cx="10590663" cy="1200329"/>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Como los Datos provienen de varias fuentes es posible, que halla datos faltantes o nulos, decidí eliminar estos datos de nuestro </a:t>
            </a:r>
            <a:r>
              <a:rPr lang="es-ES" dirty="0" err="1">
                <a:latin typeface="Arial" panose="020B0604020202020204" pitchFamily="34" charset="0"/>
                <a:cs typeface="Arial" panose="020B0604020202020204" pitchFamily="34" charset="0"/>
              </a:rPr>
              <a:t>DataFrame</a:t>
            </a:r>
            <a:r>
              <a:rPr lang="es-ES" dirty="0">
                <a:latin typeface="Arial" panose="020B0604020202020204" pitchFamily="34" charset="0"/>
                <a:cs typeface="Arial" panose="020B0604020202020204" pitchFamily="34" charset="0"/>
              </a:rPr>
              <a:t> principal, al igual que solo trabajaremos con los barrios que sean catalogados como Urbanos, y eliminaremos los que aparecen como rurales.</a:t>
            </a:r>
          </a:p>
          <a:p>
            <a:endParaRPr lang="es-CO" dirty="0"/>
          </a:p>
        </p:txBody>
      </p:sp>
      <p:sp>
        <p:nvSpPr>
          <p:cNvPr id="6" name="CuadroTexto 5"/>
          <p:cNvSpPr txBox="1"/>
          <p:nvPr/>
        </p:nvSpPr>
        <p:spPr>
          <a:xfrm>
            <a:off x="395784" y="5160035"/>
            <a:ext cx="3302758" cy="461665"/>
          </a:xfrm>
          <a:prstGeom prst="rect">
            <a:avLst/>
          </a:prstGeom>
          <a:noFill/>
        </p:spPr>
        <p:txBody>
          <a:bodyPr wrap="square" rtlCol="0">
            <a:spAutoFit/>
          </a:bodyPr>
          <a:lstStyle/>
          <a:p>
            <a:r>
              <a:rPr lang="es-ES" sz="2400" b="1" dirty="0" smtClean="0">
                <a:latin typeface="Arial" panose="020B0604020202020204" pitchFamily="34" charset="0"/>
                <a:cs typeface="Arial" panose="020B0604020202020204" pitchFamily="34" charset="0"/>
              </a:rPr>
              <a:t>Data Cleaning</a:t>
            </a:r>
            <a:endParaRPr lang="es-CO"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958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6236672" y="2688607"/>
            <a:ext cx="5114088" cy="3261817"/>
          </a:xfrm>
          <a:prstGeom prst="rect">
            <a:avLst/>
          </a:prstGeom>
        </p:spPr>
      </p:pic>
      <p:pic>
        <p:nvPicPr>
          <p:cNvPr id="6" name="Imagen 5"/>
          <p:cNvPicPr>
            <a:picLocks noChangeAspect="1"/>
          </p:cNvPicPr>
          <p:nvPr/>
        </p:nvPicPr>
        <p:blipFill>
          <a:blip r:embed="rId3"/>
          <a:stretch>
            <a:fillRect/>
          </a:stretch>
        </p:blipFill>
        <p:spPr>
          <a:xfrm>
            <a:off x="299540" y="2688607"/>
            <a:ext cx="5387754" cy="3810641"/>
          </a:xfrm>
          <a:prstGeom prst="rect">
            <a:avLst/>
          </a:prstGeom>
        </p:spPr>
      </p:pic>
      <p:sp>
        <p:nvSpPr>
          <p:cNvPr id="7" name="CuadroTexto 6"/>
          <p:cNvSpPr txBox="1"/>
          <p:nvPr/>
        </p:nvSpPr>
        <p:spPr>
          <a:xfrm>
            <a:off x="299540" y="573206"/>
            <a:ext cx="11601308" cy="1569660"/>
          </a:xfrm>
          <a:prstGeom prst="rect">
            <a:avLst/>
          </a:prstGeom>
          <a:noFill/>
        </p:spPr>
        <p:txBody>
          <a:bodyPr wrap="square" rtlCol="0">
            <a:spAutoFit/>
          </a:bodyPr>
          <a:lstStyle/>
          <a:p>
            <a:r>
              <a:rPr lang="es-ES" sz="3200" b="1" dirty="0" smtClean="0">
                <a:latin typeface="Arial" panose="020B0604020202020204" pitchFamily="34" charset="0"/>
                <a:cs typeface="Arial" panose="020B0604020202020204" pitchFamily="34" charset="0"/>
              </a:rPr>
              <a:t>Primero obtenemos los datos geoespaciales de cada barrio y generamos los marcadores dentro del mapa de la ciudad.</a:t>
            </a:r>
            <a:endParaRPr lang="es-CO"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8391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41445" y="409433"/>
            <a:ext cx="11204812" cy="954107"/>
          </a:xfrm>
          <a:prstGeom prst="rect">
            <a:avLst/>
          </a:prstGeom>
          <a:noFill/>
        </p:spPr>
        <p:txBody>
          <a:bodyPr wrap="square" rtlCol="0">
            <a:spAutoFit/>
          </a:bodyPr>
          <a:lstStyle/>
          <a:p>
            <a:r>
              <a:rPr lang="es-ES" sz="2800" b="1" dirty="0" smtClean="0">
                <a:latin typeface="Arial" panose="020B0604020202020204" pitchFamily="34" charset="0"/>
                <a:cs typeface="Arial" panose="020B0604020202020204" pitchFamily="34" charset="0"/>
              </a:rPr>
              <a:t>Después con la ayuda de la Api Foursquare, obtenemos los 10 sitios mas comunes para cada barrio del dataset.</a:t>
            </a:r>
            <a:endParaRPr lang="es-CO" sz="28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641445" y="1947282"/>
            <a:ext cx="11000095" cy="4235153"/>
          </a:xfrm>
          <a:prstGeom prst="rect">
            <a:avLst/>
          </a:prstGeom>
        </p:spPr>
      </p:pic>
    </p:spTree>
    <p:extLst>
      <p:ext uri="{BB962C8B-B14F-4D97-AF65-F5344CB8AC3E}">
        <p14:creationId xmlns:p14="http://schemas.microsoft.com/office/powerpoint/2010/main" val="1678958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95784" y="1783115"/>
            <a:ext cx="9062113" cy="4820323"/>
          </a:xfrm>
          <a:prstGeom prst="rect">
            <a:avLst/>
          </a:prstGeom>
        </p:spPr>
      </p:pic>
      <p:sp>
        <p:nvSpPr>
          <p:cNvPr id="3" name="CuadroTexto 2"/>
          <p:cNvSpPr txBox="1"/>
          <p:nvPr/>
        </p:nvSpPr>
        <p:spPr>
          <a:xfrm>
            <a:off x="313898" y="179752"/>
            <a:ext cx="11368585" cy="1384995"/>
          </a:xfrm>
          <a:prstGeom prst="rect">
            <a:avLst/>
          </a:prstGeom>
          <a:noFill/>
        </p:spPr>
        <p:txBody>
          <a:bodyPr wrap="square" rtlCol="0">
            <a:spAutoFit/>
          </a:bodyPr>
          <a:lstStyle/>
          <a:p>
            <a:r>
              <a:rPr lang="es-ES" sz="2800" b="1" dirty="0" smtClean="0">
                <a:latin typeface="Arial" panose="020B0604020202020204" pitchFamily="34" charset="0"/>
                <a:cs typeface="Arial" panose="020B0604020202020204" pitchFamily="34" charset="0"/>
              </a:rPr>
              <a:t>Posteriormente a nuestro set de datos, aplicamos el algoritmo K-</a:t>
            </a:r>
            <a:r>
              <a:rPr lang="es-ES" sz="2800" b="1" dirty="0" err="1" smtClean="0">
                <a:latin typeface="Arial" panose="020B0604020202020204" pitchFamily="34" charset="0"/>
                <a:cs typeface="Arial" panose="020B0604020202020204" pitchFamily="34" charset="0"/>
              </a:rPr>
              <a:t>Means</a:t>
            </a:r>
            <a:r>
              <a:rPr lang="es-ES" sz="2800" b="1" dirty="0" smtClean="0">
                <a:latin typeface="Arial" panose="020B0604020202020204" pitchFamily="34" charset="0"/>
                <a:cs typeface="Arial" panose="020B0604020202020204" pitchFamily="34" charset="0"/>
              </a:rPr>
              <a:t>, para segmentar por </a:t>
            </a:r>
            <a:r>
              <a:rPr lang="es-ES" sz="2800" b="1" dirty="0" err="1" smtClean="0">
                <a:latin typeface="Arial" panose="020B0604020202020204" pitchFamily="34" charset="0"/>
                <a:cs typeface="Arial" panose="020B0604020202020204" pitchFamily="34" charset="0"/>
              </a:rPr>
              <a:t>clusterings</a:t>
            </a:r>
            <a:r>
              <a:rPr lang="es-ES" sz="2800" b="1" dirty="0" smtClean="0">
                <a:latin typeface="Arial" panose="020B0604020202020204" pitchFamily="34" charset="0"/>
                <a:cs typeface="Arial" panose="020B0604020202020204" pitchFamily="34" charset="0"/>
              </a:rPr>
              <a:t> los barrios en 5 agrupaciones.</a:t>
            </a:r>
            <a:endParaRPr lang="es-CO"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815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3899" y="395786"/>
            <a:ext cx="11464119" cy="1200329"/>
          </a:xfrm>
          <a:prstGeom prst="rect">
            <a:avLst/>
          </a:prstGeom>
          <a:noFill/>
        </p:spPr>
        <p:txBody>
          <a:bodyPr wrap="square" rtlCol="0">
            <a:spAutoFit/>
          </a:bodyPr>
          <a:lstStyle/>
          <a:p>
            <a:r>
              <a:rPr lang="es-ES" sz="3600" b="1" dirty="0" smtClean="0">
                <a:latin typeface="Arial" panose="020B0604020202020204" pitchFamily="34" charset="0"/>
                <a:cs typeface="Arial" panose="020B0604020202020204" pitchFamily="34" charset="0"/>
              </a:rPr>
              <a:t>Visualicemos los 5 Clúster en el mapa de la ciudad, que generó nuestro algoritmo de K-</a:t>
            </a:r>
            <a:r>
              <a:rPr lang="es-ES" sz="3600" b="1" dirty="0" err="1" smtClean="0">
                <a:latin typeface="Arial" panose="020B0604020202020204" pitchFamily="34" charset="0"/>
                <a:cs typeface="Arial" panose="020B0604020202020204" pitchFamily="34" charset="0"/>
              </a:rPr>
              <a:t>means</a:t>
            </a:r>
            <a:r>
              <a:rPr lang="es-ES" sz="3600" b="1" dirty="0" smtClean="0">
                <a:latin typeface="Arial" panose="020B0604020202020204" pitchFamily="34" charset="0"/>
                <a:cs typeface="Arial" panose="020B0604020202020204" pitchFamily="34" charset="0"/>
              </a:rPr>
              <a:t>.</a:t>
            </a:r>
            <a:endParaRPr lang="es-CO" sz="36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2369479" y="1794835"/>
            <a:ext cx="6716062" cy="4906060"/>
          </a:xfrm>
          <a:prstGeom prst="rect">
            <a:avLst/>
          </a:prstGeom>
        </p:spPr>
      </p:pic>
    </p:spTree>
    <p:extLst>
      <p:ext uri="{BB962C8B-B14F-4D97-AF65-F5344CB8AC3E}">
        <p14:creationId xmlns:p14="http://schemas.microsoft.com/office/powerpoint/2010/main" val="3350486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398293" y="450376"/>
            <a:ext cx="4981432" cy="923330"/>
          </a:xfrm>
          <a:prstGeom prst="rect">
            <a:avLst/>
          </a:prstGeom>
          <a:noFill/>
        </p:spPr>
        <p:txBody>
          <a:bodyPr wrap="square" rtlCol="0">
            <a:spAutoFit/>
          </a:bodyPr>
          <a:lstStyle/>
          <a:p>
            <a:pPr algn="ctr"/>
            <a:r>
              <a:rPr lang="es-ES" sz="5400" b="1" dirty="0" smtClean="0">
                <a:latin typeface="Arial" panose="020B0604020202020204" pitchFamily="34" charset="0"/>
                <a:cs typeface="Arial" panose="020B0604020202020204" pitchFamily="34" charset="0"/>
              </a:rPr>
              <a:t>Metodología</a:t>
            </a:r>
            <a:r>
              <a:rPr lang="es-ES" dirty="0" smtClean="0"/>
              <a:t> </a:t>
            </a:r>
            <a:endParaRPr lang="es-CO" dirty="0"/>
          </a:p>
        </p:txBody>
      </p:sp>
      <p:sp>
        <p:nvSpPr>
          <p:cNvPr id="4" name="CuadroTexto 3"/>
          <p:cNvSpPr txBox="1"/>
          <p:nvPr/>
        </p:nvSpPr>
        <p:spPr>
          <a:xfrm>
            <a:off x="327546" y="2142699"/>
            <a:ext cx="11259403" cy="4247317"/>
          </a:xfrm>
          <a:prstGeom prst="rect">
            <a:avLst/>
          </a:prstGeom>
          <a:noFill/>
        </p:spPr>
        <p:txBody>
          <a:bodyPr wrap="square" rtlCol="0">
            <a:spAutoFit/>
          </a:bodyPr>
          <a:lstStyle/>
          <a:p>
            <a:r>
              <a:rPr lang="es-ES" dirty="0" smtClean="0">
                <a:latin typeface="Arial" panose="020B0604020202020204" pitchFamily="34" charset="0"/>
                <a:cs typeface="Arial" panose="020B0604020202020204" pitchFamily="34" charset="0"/>
              </a:rPr>
              <a:t>Se utilizo la base de datos de la alcaldía de Medellín de barrios y veredas, que esta disponible en la pagina web Geo Medellín, esta base de datos, contiene los datos demográficos de los barrios y comunas del área metropolitana de la ciudad.</a:t>
            </a:r>
          </a:p>
          <a:p>
            <a:endParaRPr lang="es-ES" dirty="0" smtClean="0">
              <a:latin typeface="Arial" panose="020B0604020202020204" pitchFamily="34" charset="0"/>
              <a:cs typeface="Arial" panose="020B0604020202020204" pitchFamily="34" charset="0"/>
            </a:endParaRPr>
          </a:p>
          <a:p>
            <a:r>
              <a:rPr lang="es-ES" dirty="0" smtClean="0">
                <a:latin typeface="Arial" panose="020B0604020202020204" pitchFamily="34" charset="0"/>
                <a:cs typeface="Arial" panose="020B0604020202020204" pitchFamily="34" charset="0"/>
              </a:rPr>
              <a:t>Posteriormente se hizo todo el tratamiento de los datos, limpieza de datos, organización y formato de los datos.</a:t>
            </a:r>
          </a:p>
          <a:p>
            <a:endParaRPr lang="es-ES" dirty="0" smtClean="0">
              <a:latin typeface="Arial" panose="020B0604020202020204" pitchFamily="34" charset="0"/>
              <a:cs typeface="Arial" panose="020B0604020202020204" pitchFamily="34" charset="0"/>
            </a:endParaRPr>
          </a:p>
          <a:p>
            <a:r>
              <a:rPr lang="es-ES" dirty="0" smtClean="0">
                <a:latin typeface="Arial" panose="020B0604020202020204" pitchFamily="34" charset="0"/>
                <a:cs typeface="Arial" panose="020B0604020202020204" pitchFamily="34" charset="0"/>
              </a:rPr>
              <a:t>Después se utilizo la librería GeoPy , para obtener los valores de latitud y longitud, de cada uno de los barrios del dataframe.</a:t>
            </a:r>
          </a:p>
          <a:p>
            <a:r>
              <a:rPr lang="es-ES" dirty="0" smtClean="0">
                <a:latin typeface="Arial" panose="020B0604020202020204" pitchFamily="34" charset="0"/>
                <a:cs typeface="Arial" panose="020B0604020202020204" pitchFamily="34" charset="0"/>
              </a:rPr>
              <a:t>Además con los datos Geoespaciales obtenidos de GeoPy, se procedió a hacer llamados a la Api de Foursquare para consultar el top 10 de los sitios mas comunes para cada barrio.</a:t>
            </a:r>
          </a:p>
          <a:p>
            <a:endParaRPr lang="es-ES" dirty="0" smtClean="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r>
              <a:rPr lang="es-ES" dirty="0" smtClean="0">
                <a:latin typeface="Arial" panose="020B0604020202020204" pitchFamily="34" charset="0"/>
                <a:cs typeface="Arial" panose="020B0604020202020204" pitchFamily="34" charset="0"/>
              </a:rPr>
              <a:t>por ultimo Abordamos el problema utilizando la técnica de agrupamiento que ya conocemos, k-</a:t>
            </a:r>
            <a:r>
              <a:rPr lang="es-ES" dirty="0" err="1" smtClean="0">
                <a:latin typeface="Arial" panose="020B0604020202020204" pitchFamily="34" charset="0"/>
                <a:cs typeface="Arial" panose="020B0604020202020204" pitchFamily="34" charset="0"/>
              </a:rPr>
              <a:t>means</a:t>
            </a:r>
            <a:r>
              <a:rPr lang="es-ES" dirty="0" smtClean="0">
                <a:latin typeface="Arial" panose="020B0604020202020204" pitchFamily="34" charset="0"/>
                <a:cs typeface="Arial" panose="020B0604020202020204" pitchFamily="34" charset="0"/>
              </a:rPr>
              <a:t>. Este enfoque permitió a la audiencia ver como los vecindarios se agruparon en 5 Clúster. </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4565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49</TotalTime>
  <Words>548</Words>
  <Application>Microsoft Office PowerPoint</Application>
  <PresentationFormat>Panorámica</PresentationFormat>
  <Paragraphs>35</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Celestial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Andrey Zapata</dc:creator>
  <cp:lastModifiedBy>Andrey Zapata</cp:lastModifiedBy>
  <cp:revision>8</cp:revision>
  <dcterms:created xsi:type="dcterms:W3CDTF">2021-08-11T16:07:58Z</dcterms:created>
  <dcterms:modified xsi:type="dcterms:W3CDTF">2021-08-11T16:57:20Z</dcterms:modified>
</cp:coreProperties>
</file>