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1383625" cy="30275213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berto Simoes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>
      <p:cViewPr>
        <p:scale>
          <a:sx n="66" d="100"/>
          <a:sy n="66" d="100"/>
        </p:scale>
        <p:origin x="-1253" y="-6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575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08248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7575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1408248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63360" y="796680"/>
            <a:ext cx="19244880" cy="23435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-526680"/>
            <a:ext cx="21383280" cy="4795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0" y="27606240"/>
            <a:ext cx="21383280" cy="2848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488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6550" b="0" strike="noStrike" spc="-1" dirty="0" err="1">
                <a:solidFill>
                  <a:srgbClr val="000000"/>
                </a:solidFill>
                <a:latin typeface="Calibri"/>
              </a:rPr>
              <a:t>Click</a:t>
            </a:r>
            <a:r>
              <a:rPr lang="pt-PT" sz="655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pt-PT" sz="6550" b="0" strike="noStrike" spc="-1" dirty="0" err="1">
                <a:solidFill>
                  <a:srgbClr val="000000"/>
                </a:solidFill>
                <a:latin typeface="Calibri"/>
              </a:rPr>
              <a:t>edit</a:t>
            </a:r>
            <a:r>
              <a:rPr lang="pt-PT" sz="655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655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pt-PT" sz="655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655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pt-PT" sz="655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6550" b="0" strike="noStrike" spc="-1" dirty="0" err="1">
                <a:solidFill>
                  <a:srgbClr val="000000"/>
                </a:solidFill>
                <a:latin typeface="Calibri"/>
              </a:rPr>
              <a:t>text</a:t>
            </a:r>
            <a:r>
              <a:rPr lang="pt-PT" sz="655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6550" b="0" strike="noStrike" spc="-1" dirty="0" err="1">
                <a:solidFill>
                  <a:srgbClr val="000000"/>
                </a:solidFill>
                <a:latin typeface="Calibri"/>
              </a:rPr>
              <a:t>format</a:t>
            </a:r>
            <a:endParaRPr lang="pt-PT" sz="6550" b="0" strike="noStrike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4680" b="0" strike="noStrike" spc="-1" dirty="0" err="1">
                <a:solidFill>
                  <a:srgbClr val="000000"/>
                </a:solidFill>
                <a:latin typeface="Calibri"/>
              </a:rPr>
              <a:t>Second</a:t>
            </a:r>
            <a:r>
              <a:rPr lang="pt-PT" sz="468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468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pt-PT" sz="468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468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pt-PT" sz="4680" b="0" strike="noStrike" spc="-1" dirty="0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4210" b="0" strike="noStrike" spc="-1" dirty="0" err="1">
                <a:solidFill>
                  <a:srgbClr val="000000"/>
                </a:solidFill>
                <a:latin typeface="Calibri"/>
              </a:rPr>
              <a:t>Third</a:t>
            </a:r>
            <a:r>
              <a:rPr lang="pt-PT" sz="421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421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pt-PT" sz="421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421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pt-PT" sz="4210" b="0" strike="noStrike" spc="-1" dirty="0">
              <a:solidFill>
                <a:srgbClr val="000000"/>
              </a:solid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4210" b="0" strike="noStrike" spc="-1" dirty="0" err="1">
                <a:solidFill>
                  <a:srgbClr val="000000"/>
                </a:solidFill>
                <a:latin typeface="Calibri"/>
              </a:rPr>
              <a:t>Fourth</a:t>
            </a:r>
            <a:r>
              <a:rPr lang="pt-PT" sz="421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421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pt-PT" sz="421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421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pt-PT" sz="4210" b="0" strike="noStrike" spc="-1" dirty="0">
              <a:solidFill>
                <a:srgbClr val="000000"/>
              </a:solidFill>
              <a:latin typeface="Calibri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Fifth</a:t>
            </a:r>
            <a:r>
              <a:rPr lang="pt-P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pt-P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pt-PT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Sixth</a:t>
            </a:r>
            <a:r>
              <a:rPr lang="pt-P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pt-P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pt-PT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Seventh</a:t>
            </a:r>
            <a:r>
              <a:rPr lang="pt-P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pt-P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pt-PT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14"/>
          <a:stretch/>
        </p:blipFill>
        <p:spPr>
          <a:xfrm>
            <a:off x="616320" y="28163520"/>
            <a:ext cx="6241680" cy="1563120"/>
          </a:xfrm>
          <a:prstGeom prst="rect">
            <a:avLst/>
          </a:prstGeom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D06808-4AE3-EA55-7E8C-D649F4384DCC}"/>
              </a:ext>
            </a:extLst>
          </p:cNvPr>
          <p:cNvPicPr/>
          <p:nvPr userDrawn="1"/>
        </p:nvPicPr>
        <p:blipFill>
          <a:blip r:embed="rId14"/>
          <a:stretch/>
        </p:blipFill>
        <p:spPr>
          <a:xfrm>
            <a:off x="963360" y="1089540"/>
            <a:ext cx="6241680" cy="15631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61000" y="4859640"/>
            <a:ext cx="6010920" cy="13577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4" name="CustomShape 2"/>
          <p:cNvSpPr/>
          <p:nvPr/>
        </p:nvSpPr>
        <p:spPr>
          <a:xfrm>
            <a:off x="7686360" y="4859640"/>
            <a:ext cx="12451680" cy="5921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5" name="CustomShape 3"/>
          <p:cNvSpPr/>
          <p:nvPr/>
        </p:nvSpPr>
        <p:spPr>
          <a:xfrm>
            <a:off x="7704360" y="11421720"/>
            <a:ext cx="12451680" cy="7014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6" name="CustomShape 4"/>
          <p:cNvSpPr/>
          <p:nvPr/>
        </p:nvSpPr>
        <p:spPr>
          <a:xfrm>
            <a:off x="1161000" y="19076760"/>
            <a:ext cx="12469680" cy="805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7" name="CustomShape 5"/>
          <p:cNvSpPr/>
          <p:nvPr/>
        </p:nvSpPr>
        <p:spPr>
          <a:xfrm>
            <a:off x="14247720" y="19076760"/>
            <a:ext cx="5889960" cy="805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48" name="Imagem 21"/>
          <p:cNvPicPr/>
          <p:nvPr/>
        </p:nvPicPr>
        <p:blipFill>
          <a:blip r:embed="rId2"/>
          <a:stretch/>
        </p:blipFill>
        <p:spPr>
          <a:xfrm>
            <a:off x="8052840" y="1171584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49" name="Imagem 22"/>
          <p:cNvPicPr/>
          <p:nvPr/>
        </p:nvPicPr>
        <p:blipFill>
          <a:blip r:embed="rId2"/>
          <a:stretch/>
        </p:blipFill>
        <p:spPr>
          <a:xfrm>
            <a:off x="8060760" y="511632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50" name="Imagem 23"/>
          <p:cNvPicPr/>
          <p:nvPr/>
        </p:nvPicPr>
        <p:blipFill>
          <a:blip r:embed="rId2"/>
          <a:stretch/>
        </p:blipFill>
        <p:spPr>
          <a:xfrm>
            <a:off x="1525680" y="511632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51" name="Imagem 24"/>
          <p:cNvPicPr/>
          <p:nvPr/>
        </p:nvPicPr>
        <p:blipFill>
          <a:blip r:embed="rId2"/>
          <a:stretch/>
        </p:blipFill>
        <p:spPr>
          <a:xfrm>
            <a:off x="1525680" y="19333080"/>
            <a:ext cx="304560" cy="367920"/>
          </a:xfrm>
          <a:prstGeom prst="rect">
            <a:avLst/>
          </a:prstGeom>
          <a:ln>
            <a:noFill/>
          </a:ln>
        </p:spPr>
      </p:pic>
      <p:sp>
        <p:nvSpPr>
          <p:cNvPr id="52" name="CustomShape 6"/>
          <p:cNvSpPr/>
          <p:nvPr/>
        </p:nvSpPr>
        <p:spPr>
          <a:xfrm>
            <a:off x="1951200" y="19208160"/>
            <a:ext cx="1167948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RESULTS AND CONCLUSIONS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1525680" y="20066226"/>
            <a:ext cx="5646600" cy="3414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altLang="pt-PT" sz="2400" b="1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pt-PT" altLang="pt-PT" sz="2400" b="0" i="0" u="none" strike="noStrike" cap="none" normalizeH="0" baseline="0" dirty="0">
              <a:ln>
                <a:noFill/>
              </a:ln>
              <a:solidFill>
                <a:srgbClr val="004B8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Registration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beneficiaries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Registration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Streamlined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volunteer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altLang="pt-PT" sz="2400" dirty="0" err="1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eneration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stakeholders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(e.g., Junta de Freguesia).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outreach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dedicated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website.</a:t>
            </a:r>
          </a:p>
        </p:txBody>
      </p:sp>
      <p:sp>
        <p:nvSpPr>
          <p:cNvPr id="54" name="CustomShape 8"/>
          <p:cNvSpPr/>
          <p:nvPr/>
        </p:nvSpPr>
        <p:spPr>
          <a:xfrm>
            <a:off x="7683480" y="19916280"/>
            <a:ext cx="5436000" cy="5630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400" b="1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beneficiary management:</a:t>
            </a:r>
            <a:r>
              <a:rPr lang="en-US" sz="2400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Registration, visits, and withdrawals are now tracked efficiently.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Streamlined volunteer operations:</a:t>
            </a:r>
            <a:r>
              <a:rPr lang="en-US" sz="2400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Scheduling and task assignment are optimized.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reporting:</a:t>
            </a:r>
            <a:r>
              <a:rPr lang="en-US" sz="2400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Automated reports for stakeholders like the Junta de </a:t>
            </a:r>
            <a:r>
              <a:rPr lang="en-US" sz="2400" dirty="0" err="1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Freguesia</a:t>
            </a:r>
            <a:r>
              <a:rPr lang="en-US" sz="2400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communication:</a:t>
            </a:r>
            <a:r>
              <a:rPr lang="en-US" sz="2400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dedicated website improves outreach and visibility.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increased efficiency</a:t>
            </a:r>
            <a:r>
              <a:rPr lang="en-US" sz="2400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social store's operations.</a:t>
            </a:r>
          </a:p>
        </p:txBody>
      </p:sp>
      <p:sp>
        <p:nvSpPr>
          <p:cNvPr id="55" name="CustomShape 9"/>
          <p:cNvSpPr/>
          <p:nvPr/>
        </p:nvSpPr>
        <p:spPr>
          <a:xfrm>
            <a:off x="8408160" y="11580120"/>
            <a:ext cx="1167948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METHODOLOGY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1951200" y="5028480"/>
            <a:ext cx="472572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BACKGROUND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8408160" y="5028480"/>
            <a:ext cx="472572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OBJECTIVES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1525680" y="5771880"/>
            <a:ext cx="5151240" cy="5261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2400" b="1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 Loja Social São Lázaro e São João do Souto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2400" b="1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Problem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 social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store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currently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relies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 manual processes for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managing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beneficiaries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volunteers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inventory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leading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inefficiencies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errors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2400" b="1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Development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 (web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 mobile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) to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automate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 processes, improve data management,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enhance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overall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9" name="CustomShape 13"/>
          <p:cNvSpPr/>
          <p:nvPr/>
        </p:nvSpPr>
        <p:spPr>
          <a:xfrm>
            <a:off x="7918200" y="12299400"/>
            <a:ext cx="5712120" cy="60001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400" b="1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Used: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Postman:</a:t>
            </a:r>
            <a:r>
              <a:rPr lang="en-US" sz="2400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testing and validating the RESTful API.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SoapUI:</a:t>
            </a:r>
            <a:r>
              <a:rPr lang="en-US" sz="2400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testing and validating the SOAP API.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 2022:</a:t>
            </a:r>
            <a:r>
              <a:rPr lang="en-US" sz="2400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Integrated development environment (IDE) used for creating and debugging the backend.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PostgreSQL:</a:t>
            </a:r>
            <a:r>
              <a:rPr lang="en-US" sz="2400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Chosen as the database to store the information.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Swagger:</a:t>
            </a:r>
            <a:r>
              <a:rPr lang="en-US" sz="2400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Interface used for easy API testing.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SOAP:</a:t>
            </a:r>
            <a:r>
              <a:rPr lang="en-US" sz="2400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Chosen for functionalities related to shifts and beneficiaries.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RESTful API:</a:t>
            </a:r>
            <a:r>
              <a:rPr lang="en-US" sz="2400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Chosen for functionalities such as managing volunteers, visits, etc.</a:t>
            </a:r>
          </a:p>
        </p:txBody>
      </p:sp>
      <p:sp>
        <p:nvSpPr>
          <p:cNvPr id="60" name="CustomShape 14"/>
          <p:cNvSpPr/>
          <p:nvPr/>
        </p:nvSpPr>
        <p:spPr>
          <a:xfrm>
            <a:off x="14144760" y="12299400"/>
            <a:ext cx="5616000" cy="2296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altLang="pt-PT" sz="2400" b="1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1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pt-PT" altLang="pt-PT" sz="2400" b="0" i="0" u="none" strike="noStrike" cap="none" normalizeH="0" baseline="0" dirty="0">
              <a:ln>
                <a:noFill/>
              </a:ln>
              <a:solidFill>
                <a:srgbClr val="004B8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 meetings (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in-person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library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remote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via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Discord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Agile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defined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tracked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Gantt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ts val="2999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61" name="CustomShape 15"/>
          <p:cNvSpPr/>
          <p:nvPr/>
        </p:nvSpPr>
        <p:spPr>
          <a:xfrm>
            <a:off x="7918199" y="5695560"/>
            <a:ext cx="11939745" cy="34460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Increase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efficiency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and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data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access</a:t>
            </a:r>
            <a:endParaRPr lang="en-US" sz="2400" b="0" strike="noStrike" spc="-1" dirty="0">
              <a:solidFill>
                <a:srgbClr val="004B87"/>
              </a:solidFill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 dirty="0">
              <a:solidFill>
                <a:srgbClr val="004B87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more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organized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way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reducing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manual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paper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Facilitate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goods</a:t>
            </a:r>
            <a:r>
              <a:rPr lang="pt-PT" altLang="pt-PT" sz="2400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altLang="pt-PT" sz="2400" dirty="0" err="1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voluntAttract</a:t>
            </a:r>
            <a:r>
              <a:rPr lang="pt-PT" altLang="pt-PT" sz="2400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more </a:t>
            </a:r>
            <a:r>
              <a:rPr lang="pt-PT" altLang="pt-PT" sz="2400" dirty="0" err="1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clients</a:t>
            </a:r>
            <a:r>
              <a:rPr lang="pt-PT" altLang="pt-PT" sz="2400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altLang="pt-PT" sz="2400" dirty="0" err="1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pt-PT" altLang="pt-PT" sz="2400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altLang="pt-PT" sz="2400" dirty="0" err="1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volunteers</a:t>
            </a:r>
            <a:r>
              <a:rPr lang="pt-PT" altLang="pt-PT" sz="2400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altLang="pt-PT" sz="2400" dirty="0" err="1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pt-PT" altLang="pt-PT" sz="2400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pt-PT" altLang="pt-PT" sz="2400" dirty="0" err="1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dedicated</a:t>
            </a:r>
            <a:r>
              <a:rPr lang="pt-PT" altLang="pt-PT" sz="2400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pt-PT" altLang="pt-PT" sz="2400" dirty="0" err="1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pt-PT" altLang="pt-PT" sz="2400" dirty="0">
                <a:solidFill>
                  <a:srgbClr val="004B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eer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management,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maintenance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accessible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mobile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devices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ts val="2999"/>
              </a:lnSpc>
            </a:pPr>
            <a:endParaRPr lang="en-US" sz="24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2" name="Imagem 38"/>
          <p:cNvPicPr/>
          <p:nvPr/>
        </p:nvPicPr>
        <p:blipFill>
          <a:blip r:embed="rId2"/>
          <a:stretch/>
        </p:blipFill>
        <p:spPr>
          <a:xfrm>
            <a:off x="14574240" y="19333080"/>
            <a:ext cx="304560" cy="367920"/>
          </a:xfrm>
          <a:prstGeom prst="rect">
            <a:avLst/>
          </a:prstGeom>
          <a:ln>
            <a:noFill/>
          </a:ln>
        </p:spPr>
      </p:pic>
      <p:sp>
        <p:nvSpPr>
          <p:cNvPr id="63" name="CustomShape 16"/>
          <p:cNvSpPr/>
          <p:nvPr/>
        </p:nvSpPr>
        <p:spPr>
          <a:xfrm>
            <a:off x="14999760" y="19208160"/>
            <a:ext cx="476100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BIBLIOGRAPHY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7689600" y="994680"/>
            <a:ext cx="12884400" cy="28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6100"/>
              </a:lnSpc>
            </a:pPr>
            <a:r>
              <a:rPr lang="pt-PT" sz="6400" b="1" strike="noStrike" spc="-1" dirty="0">
                <a:solidFill>
                  <a:srgbClr val="004B87"/>
                </a:solidFill>
                <a:latin typeface="Calibri"/>
              </a:rPr>
              <a:t>Doa+</a:t>
            </a:r>
            <a:endParaRPr lang="en-US" sz="64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3200" b="1" strike="noStrike" spc="-1" dirty="0">
                <a:solidFill>
                  <a:srgbClr val="004B87"/>
                </a:solidFill>
                <a:latin typeface="Calibri"/>
              </a:rPr>
              <a:t>Daniel Pereira, Bruno Miranda, André Reis, Gonçalo Oliveira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3200" b="0" i="1" strike="noStrike" spc="-1" dirty="0" err="1">
                <a:solidFill>
                  <a:srgbClr val="004B87"/>
                </a:solidFill>
                <a:latin typeface="Calibri"/>
              </a:rPr>
              <a:t>Degree</a:t>
            </a:r>
            <a:r>
              <a:rPr lang="pt-PT" sz="3200" b="0" i="1" strike="noStrike" spc="-1" dirty="0">
                <a:solidFill>
                  <a:srgbClr val="004B87"/>
                </a:solidFill>
                <a:latin typeface="Calibri"/>
              </a:rPr>
              <a:t> in </a:t>
            </a:r>
            <a:r>
              <a:rPr lang="pt-PT" sz="3200" i="1" spc="-1" dirty="0" err="1">
                <a:solidFill>
                  <a:srgbClr val="004B87"/>
                </a:solidFill>
                <a:latin typeface="Calibri"/>
              </a:rPr>
              <a:t>Informatic</a:t>
            </a:r>
            <a:r>
              <a:rPr lang="pt-PT" sz="3200" i="1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3200" i="1" spc="-1" dirty="0" err="1">
                <a:solidFill>
                  <a:srgbClr val="004B87"/>
                </a:solidFill>
                <a:latin typeface="Calibri"/>
              </a:rPr>
              <a:t>Systems</a:t>
            </a:r>
            <a:r>
              <a:rPr lang="pt-PT" sz="3200" i="1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3200" i="1" spc="-1" dirty="0" err="1">
                <a:solidFill>
                  <a:srgbClr val="004B87"/>
                </a:solidFill>
                <a:latin typeface="Calibri"/>
              </a:rPr>
              <a:t>Engineering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3200" spc="-1" dirty="0" err="1">
                <a:solidFill>
                  <a:srgbClr val="004B87"/>
                </a:solidFill>
                <a:latin typeface="Calibri"/>
              </a:rPr>
              <a:t>Supervisors</a:t>
            </a:r>
            <a:r>
              <a:rPr lang="pt-PT" sz="3200" spc="-1" dirty="0">
                <a:solidFill>
                  <a:srgbClr val="004B87"/>
                </a:solidFill>
                <a:latin typeface="Calibri"/>
              </a:rPr>
              <a:t>: ESI 3rd </a:t>
            </a:r>
            <a:r>
              <a:rPr lang="pt-PT" sz="3200" spc="-1" dirty="0" err="1">
                <a:solidFill>
                  <a:srgbClr val="004B87"/>
                </a:solidFill>
                <a:latin typeface="Calibri"/>
              </a:rPr>
              <a:t>year</a:t>
            </a:r>
            <a:r>
              <a:rPr lang="pt-PT" sz="32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3200" spc="-1" dirty="0" err="1">
                <a:solidFill>
                  <a:srgbClr val="004B87"/>
                </a:solidFill>
                <a:latin typeface="Calibri"/>
              </a:rPr>
              <a:t>teachers</a:t>
            </a:r>
            <a:r>
              <a:rPr lang="pt-PT" sz="3200" spc="-1" dirty="0">
                <a:solidFill>
                  <a:srgbClr val="004B87"/>
                </a:solidFill>
                <a:latin typeface="Calibri"/>
              </a:rPr>
              <a:t> 2024-2025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65" name="CustomShape 18"/>
          <p:cNvSpPr/>
          <p:nvPr/>
        </p:nvSpPr>
        <p:spPr>
          <a:xfrm>
            <a:off x="14457600" y="19916280"/>
            <a:ext cx="5646600" cy="2783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100"/>
              </a:lnSpc>
            </a:pPr>
            <a:r>
              <a:rPr lang="pt-PT" b="0" i="0" dirty="0" err="1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PowerPoints</a:t>
            </a:r>
            <a:r>
              <a:rPr lang="pt-PT" b="0" i="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disponibilizados pelos professores </a:t>
            </a:r>
          </a:p>
          <a:p>
            <a:pPr marL="342900" indent="-342900" algn="just">
              <a:lnSpc>
                <a:spcPts val="2100"/>
              </a:lnSpc>
              <a:buFont typeface="+mj-lt"/>
              <a:buAutoNum type="arabicPeriod"/>
            </a:pPr>
            <a:r>
              <a:rPr lang="pt-PT" b="0" i="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Ferreira</a:t>
            </a:r>
          </a:p>
          <a:p>
            <a:pPr marL="342900" indent="-342900" algn="just">
              <a:lnSpc>
                <a:spcPts val="2100"/>
              </a:lnSpc>
              <a:buFont typeface="+mj-lt"/>
              <a:buAutoNum type="arabicPeriod"/>
            </a:pPr>
            <a:r>
              <a:rPr lang="pt-PT" b="0" i="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Edite Vilas Boas </a:t>
            </a:r>
          </a:p>
          <a:p>
            <a:pPr marL="342900" indent="-342900" algn="just">
              <a:lnSpc>
                <a:spcPts val="2100"/>
              </a:lnSpc>
              <a:buFont typeface="+mj-lt"/>
              <a:buAutoNum type="arabicPeriod"/>
            </a:pPr>
            <a:r>
              <a:rPr lang="pt-PT" b="0" i="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Lourenço Gomes </a:t>
            </a:r>
          </a:p>
          <a:p>
            <a:pPr algn="just">
              <a:lnSpc>
                <a:spcPts val="2100"/>
              </a:lnSpc>
            </a:pPr>
            <a:endParaRPr lang="pt-PT" sz="1800" strike="noStrike" spc="-1" dirty="0">
              <a:solidFill>
                <a:srgbClr val="004B87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2100"/>
              </a:lnSpc>
            </a:pPr>
            <a:r>
              <a:rPr lang="pt-PT" b="0" i="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tooltip="https://stackoverflow.co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endParaRPr lang="pt-PT" b="0" i="0" dirty="0">
              <a:solidFill>
                <a:srgbClr val="004B8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2100"/>
              </a:lnSpc>
            </a:pPr>
            <a:endParaRPr lang="pt-PT" dirty="0">
              <a:solidFill>
                <a:srgbClr val="004B87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2100"/>
              </a:lnSpc>
            </a:pPr>
            <a:r>
              <a:rPr lang="pt-PT" b="0" i="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https://learn.microsoft.com/en-us/sharepoint/dev/general-development/step-2-adding-a-web-reference</a:t>
            </a:r>
          </a:p>
        </p:txBody>
      </p:sp>
      <p:sp>
        <p:nvSpPr>
          <p:cNvPr id="66" name="CustomShape 19"/>
          <p:cNvSpPr/>
          <p:nvPr/>
        </p:nvSpPr>
        <p:spPr>
          <a:xfrm>
            <a:off x="7955280" y="28254960"/>
            <a:ext cx="6583680" cy="6308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1" strike="noStrike" spc="-1" dirty="0">
                <a:solidFill>
                  <a:srgbClr val="004B87"/>
                </a:solidFill>
                <a:latin typeface="Calibri"/>
                <a:ea typeface="Arial"/>
              </a:rPr>
              <a:t>CONTACTS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0" strike="noStrike" spc="-1" dirty="0">
                <a:solidFill>
                  <a:srgbClr val="004B87"/>
                </a:solidFill>
                <a:latin typeface="Calibri"/>
                <a:ea typeface="Arial"/>
              </a:rPr>
              <a:t>Email1 (student)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</TotalTime>
  <Words>408</Words>
  <Application>Microsoft Office PowerPoint</Application>
  <PresentationFormat>Personalizados</PresentationFormat>
  <Paragraphs>52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AMoreira</dc:creator>
  <dc:description/>
  <cp:lastModifiedBy>Daniel Aléxis Oliveira Pereira</cp:lastModifiedBy>
  <cp:revision>95</cp:revision>
  <dcterms:created xsi:type="dcterms:W3CDTF">2014-03-10T11:06:56Z</dcterms:created>
  <dcterms:modified xsi:type="dcterms:W3CDTF">2025-01-05T22:38:29Z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Personalizados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