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1" r:id="rId3"/>
    <p:sldId id="316" r:id="rId4"/>
    <p:sldId id="294" r:id="rId5"/>
    <p:sldId id="308" r:id="rId6"/>
    <p:sldId id="300" r:id="rId7"/>
    <p:sldId id="309" r:id="rId8"/>
    <p:sldId id="310" r:id="rId9"/>
    <p:sldId id="298" r:id="rId10"/>
    <p:sldId id="317" r:id="rId11"/>
    <p:sldId id="318" r:id="rId12"/>
    <p:sldId id="282" r:id="rId13"/>
    <p:sldId id="315" r:id="rId14"/>
    <p:sldId id="295" r:id="rId15"/>
    <p:sldId id="311" r:id="rId16"/>
    <p:sldId id="312" r:id="rId17"/>
    <p:sldId id="313" r:id="rId18"/>
    <p:sldId id="314" r:id="rId19"/>
    <p:sldId id="297" r:id="rId20"/>
    <p:sldId id="301" r:id="rId21"/>
    <p:sldId id="299" r:id="rId22"/>
    <p:sldId id="302" r:id="rId23"/>
    <p:sldId id="303" r:id="rId24"/>
    <p:sldId id="304" r:id="rId25"/>
    <p:sldId id="305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F8EF"/>
    <a:srgbClr val="FFFFCC"/>
    <a:srgbClr val="CFC7FD"/>
    <a:srgbClr val="F5FFE3"/>
    <a:srgbClr val="FECEED"/>
    <a:srgbClr val="F7EBEB"/>
    <a:srgbClr val="E4FEC4"/>
    <a:srgbClr val="E3F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83" autoAdjust="0"/>
    <p:restoredTop sz="95128" autoAdjust="0"/>
  </p:normalViewPr>
  <p:slideViewPr>
    <p:cSldViewPr snapToGrid="0">
      <p:cViewPr varScale="1">
        <p:scale>
          <a:sx n="144" d="100"/>
          <a:sy n="144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7F05-9D54-40FE-8CD4-E32E64BEE86F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89AF9-5791-43C7-9E8F-69F67B9DC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42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03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29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86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87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64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95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4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66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67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9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31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11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53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28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074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00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50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0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0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1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10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64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8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89AF9-5791-43C7-9E8F-69F67B9DC6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9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95621C-1DDA-406C-B0B5-B5C308500E37}" type="datetimeFigureOut">
              <a:rPr lang="id-ID" smtClean="0"/>
              <a:t>07/09/20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1E1-6A93-44F4-BE1B-8E1086891469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21C-1DDA-406C-B0B5-B5C308500E37}" type="datetimeFigureOut">
              <a:rPr lang="id-ID" smtClean="0"/>
              <a:t>07/09/20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1E1-6A93-44F4-BE1B-8E10868914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85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21C-1DDA-406C-B0B5-B5C308500E37}" type="datetimeFigureOut">
              <a:rPr lang="id-ID" smtClean="0"/>
              <a:t>07/09/20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1E1-6A93-44F4-BE1B-8E1086891469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21C-1DDA-406C-B0B5-B5C308500E37}" type="datetimeFigureOut">
              <a:rPr lang="id-ID" smtClean="0"/>
              <a:t>07/09/20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1E1-6A93-44F4-BE1B-8E10868914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826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21C-1DDA-406C-B0B5-B5C308500E37}" type="datetimeFigureOut">
              <a:rPr lang="id-ID" smtClean="0"/>
              <a:t>07/09/20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1E1-6A93-44F4-BE1B-8E1086891469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9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21C-1DDA-406C-B0B5-B5C308500E37}" type="datetimeFigureOut">
              <a:rPr lang="id-ID" smtClean="0"/>
              <a:t>07/09/20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1E1-6A93-44F4-BE1B-8E10868914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75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21C-1DDA-406C-B0B5-B5C308500E37}" type="datetimeFigureOut">
              <a:rPr lang="id-ID" smtClean="0"/>
              <a:t>07/09/20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1E1-6A93-44F4-BE1B-8E10868914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220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21C-1DDA-406C-B0B5-B5C308500E37}" type="datetimeFigureOut">
              <a:rPr lang="id-ID" smtClean="0"/>
              <a:t>07/09/20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1E1-6A93-44F4-BE1B-8E10868914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009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21C-1DDA-406C-B0B5-B5C308500E37}" type="datetimeFigureOut">
              <a:rPr lang="id-ID" smtClean="0"/>
              <a:t>07/09/20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1E1-6A93-44F4-BE1B-8E10868914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743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21C-1DDA-406C-B0B5-B5C308500E37}" type="datetimeFigureOut">
              <a:rPr lang="id-ID" smtClean="0"/>
              <a:t>07/09/20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1E1-6A93-44F4-BE1B-8E10868914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642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5621C-1DDA-406C-B0B5-B5C308500E37}" type="datetimeFigureOut">
              <a:rPr lang="id-ID" smtClean="0"/>
              <a:t>07/09/20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1E1-6A93-44F4-BE1B-8E1086891469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65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D95621C-1DDA-406C-B0B5-B5C308500E37}" type="datetimeFigureOut">
              <a:rPr lang="id-ID" smtClean="0"/>
              <a:t>07/09/20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B4621E1-6A93-44F4-BE1B-8E1086891469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11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60137"/>
            <a:ext cx="8229600" cy="1463040"/>
          </a:xfrm>
        </p:spPr>
        <p:txBody>
          <a:bodyPr>
            <a:normAutofit fontScale="90000"/>
          </a:bodyPr>
          <a:lstStyle/>
          <a:p>
            <a:r>
              <a:rPr lang="id-ID" sz="6000" dirty="0"/>
              <a:t>Pengenalan Visi Misi dan Kurikulum</a:t>
            </a:r>
            <a:r>
              <a:rPr lang="en-ID" sz="6000" dirty="0"/>
              <a:t> </a:t>
            </a:r>
            <a:r>
              <a:rPr lang="en-ID" sz="6000" dirty="0" err="1"/>
              <a:t>teknik</a:t>
            </a:r>
            <a:r>
              <a:rPr lang="en-ID" sz="6000" dirty="0"/>
              <a:t> </a:t>
            </a:r>
            <a:r>
              <a:rPr lang="id-ID" sz="6000" dirty="0"/>
              <a:t>I</a:t>
            </a:r>
            <a:r>
              <a:rPr lang="en-ID" sz="6000" dirty="0"/>
              <a:t>n</a:t>
            </a:r>
            <a:r>
              <a:rPr lang="id-ID" sz="6000" dirty="0"/>
              <a:t>F</a:t>
            </a:r>
            <a:r>
              <a:rPr lang="en-ID" sz="6000" dirty="0" err="1"/>
              <a:t>ormatika</a:t>
            </a:r>
            <a:br>
              <a:rPr lang="id-ID" dirty="0"/>
            </a:br>
            <a:r>
              <a:rPr lang="id-ID" sz="1800" dirty="0"/>
              <a:t>Pengenalan program studi teknik informatika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130145" y="4960137"/>
            <a:ext cx="2421162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dirty="0"/>
              <a:t>Institut Teknologi Sumatera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907" y="5221105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1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id-ID" dirty="0"/>
              <a:t>Kurikulum</a:t>
            </a:r>
            <a:r>
              <a:rPr lang="en-US" dirty="0"/>
              <a:t> </a:t>
            </a:r>
            <a:r>
              <a:rPr lang="en-US" dirty="0" err="1"/>
              <a:t>merdeka</a:t>
            </a:r>
            <a:r>
              <a:rPr lang="en-US" dirty="0"/>
              <a:t> </a:t>
            </a:r>
            <a:r>
              <a:rPr lang="en-US" dirty="0" err="1"/>
              <a:t>belajar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US" sz="1900" b="1" dirty="0">
                <a:latin typeface="+mj-lt"/>
                <a:ea typeface="+mj-ea"/>
                <a:cs typeface="+mj-cs"/>
              </a:rPr>
              <a:t>Merdeka </a:t>
            </a:r>
            <a:r>
              <a:rPr lang="en-US" sz="1900" b="1" dirty="0" err="1">
                <a:latin typeface="+mj-lt"/>
                <a:ea typeface="+mj-ea"/>
                <a:cs typeface="+mj-cs"/>
              </a:rPr>
              <a:t>Belajar</a:t>
            </a:r>
            <a:r>
              <a:rPr lang="en-US" sz="1900" b="1" dirty="0">
                <a:latin typeface="+mj-lt"/>
                <a:ea typeface="+mj-ea"/>
                <a:cs typeface="+mj-cs"/>
              </a:rPr>
              <a:t> </a:t>
            </a:r>
            <a:r>
              <a:rPr lang="en-US" sz="1900" dirty="0"/>
              <a:t>– </a:t>
            </a:r>
            <a:r>
              <a:rPr lang="en-US" sz="1900" dirty="0" err="1"/>
              <a:t>Kampus</a:t>
            </a:r>
            <a:r>
              <a:rPr lang="en-US" sz="1900" dirty="0"/>
              <a:t> Merdeka, </a:t>
            </a:r>
            <a:r>
              <a:rPr lang="en-US" sz="1900" dirty="0" err="1"/>
              <a:t>merupakan</a:t>
            </a:r>
            <a:r>
              <a:rPr lang="en-US" sz="1900" dirty="0"/>
              <a:t> </a:t>
            </a:r>
            <a:r>
              <a:rPr lang="en-US" sz="1900" dirty="0" err="1"/>
              <a:t>kebijakan</a:t>
            </a:r>
            <a:r>
              <a:rPr lang="en-US" sz="1900" dirty="0"/>
              <a:t> Menteri Pendidikan dan </a:t>
            </a:r>
            <a:r>
              <a:rPr lang="en-US" sz="1900" dirty="0" err="1"/>
              <a:t>Kebudayaan</a:t>
            </a:r>
            <a:r>
              <a:rPr lang="en-US" sz="1900" dirty="0"/>
              <a:t>, yang </a:t>
            </a:r>
            <a:r>
              <a:rPr lang="en-US" sz="1900" dirty="0" err="1"/>
              <a:t>bertujuan</a:t>
            </a:r>
            <a:r>
              <a:rPr lang="en-US" sz="1900" dirty="0"/>
              <a:t> </a:t>
            </a:r>
            <a:r>
              <a:rPr lang="en-US" sz="1900" dirty="0" err="1"/>
              <a:t>mendorong</a:t>
            </a:r>
            <a:r>
              <a:rPr lang="en-US" sz="1900" dirty="0"/>
              <a:t> </a:t>
            </a:r>
            <a:r>
              <a:rPr lang="en-US" sz="1900" dirty="0" err="1"/>
              <a:t>mahasiswa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menguasai</a:t>
            </a:r>
            <a:r>
              <a:rPr lang="en-US" sz="1900" dirty="0"/>
              <a:t> </a:t>
            </a:r>
            <a:r>
              <a:rPr lang="en-US" sz="1900" dirty="0" err="1"/>
              <a:t>berbagai</a:t>
            </a:r>
            <a:r>
              <a:rPr lang="en-US" sz="1900" dirty="0"/>
              <a:t> </a:t>
            </a:r>
            <a:r>
              <a:rPr lang="en-US" sz="1900" dirty="0" err="1"/>
              <a:t>keilmuan</a:t>
            </a:r>
            <a:r>
              <a:rPr lang="en-US" sz="1900" dirty="0"/>
              <a:t> yang </a:t>
            </a:r>
            <a:r>
              <a:rPr lang="en-US" sz="1900" dirty="0" err="1"/>
              <a:t>berguna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memasuki</a:t>
            </a:r>
            <a:r>
              <a:rPr lang="en-US" sz="1900" dirty="0"/>
              <a:t> dunia </a:t>
            </a:r>
            <a:r>
              <a:rPr lang="en-US" sz="1900" dirty="0" err="1"/>
              <a:t>kerja</a:t>
            </a:r>
            <a:r>
              <a:rPr lang="en-US" sz="1900" dirty="0"/>
              <a:t>. </a:t>
            </a:r>
            <a:r>
              <a:rPr lang="en-US" sz="1900" dirty="0" err="1"/>
              <a:t>Kampus</a:t>
            </a:r>
            <a:r>
              <a:rPr lang="en-US" sz="1900" dirty="0"/>
              <a:t> Merdeka </a:t>
            </a:r>
            <a:r>
              <a:rPr lang="en-US" sz="1900" dirty="0" err="1"/>
              <a:t>memberikan</a:t>
            </a:r>
            <a:r>
              <a:rPr lang="en-US" sz="1900" dirty="0"/>
              <a:t> </a:t>
            </a:r>
            <a:r>
              <a:rPr lang="en-US" sz="1900" dirty="0" err="1"/>
              <a:t>kesempatan</a:t>
            </a:r>
            <a:r>
              <a:rPr lang="en-US" sz="1900" dirty="0"/>
              <a:t> </a:t>
            </a:r>
            <a:r>
              <a:rPr lang="en-US" sz="1900" dirty="0" err="1"/>
              <a:t>bagi</a:t>
            </a:r>
            <a:r>
              <a:rPr lang="en-US" sz="1900" dirty="0"/>
              <a:t> </a:t>
            </a:r>
            <a:r>
              <a:rPr lang="en-US" sz="1900" dirty="0" err="1"/>
              <a:t>mahasiswa</a:t>
            </a:r>
            <a:r>
              <a:rPr lang="en-US" sz="1900" dirty="0"/>
              <a:t> </a:t>
            </a:r>
            <a:r>
              <a:rPr lang="en-US" sz="1900" dirty="0" err="1"/>
              <a:t>untuk</a:t>
            </a:r>
            <a:r>
              <a:rPr lang="en-US" sz="1900" dirty="0"/>
              <a:t> </a:t>
            </a:r>
            <a:r>
              <a:rPr lang="en-US" sz="1900" dirty="0" err="1"/>
              <a:t>memilih</a:t>
            </a:r>
            <a:r>
              <a:rPr lang="en-US" sz="1900" dirty="0"/>
              <a:t> </a:t>
            </a:r>
            <a:r>
              <a:rPr lang="en-US" sz="1900" dirty="0" err="1"/>
              <a:t>mata</a:t>
            </a:r>
            <a:r>
              <a:rPr lang="en-US" sz="1900" dirty="0"/>
              <a:t> </a:t>
            </a:r>
            <a:r>
              <a:rPr lang="en-US" sz="1900" dirty="0" err="1"/>
              <a:t>kuliah</a:t>
            </a:r>
            <a:r>
              <a:rPr lang="en-US" sz="1900" dirty="0"/>
              <a:t> yang </a:t>
            </a:r>
            <a:r>
              <a:rPr lang="en-US" sz="1900" dirty="0" err="1"/>
              <a:t>akan</a:t>
            </a:r>
            <a:r>
              <a:rPr lang="en-US" sz="1900" dirty="0"/>
              <a:t> </a:t>
            </a:r>
            <a:r>
              <a:rPr lang="en-US" sz="1900" dirty="0" err="1"/>
              <a:t>mereka</a:t>
            </a:r>
            <a:r>
              <a:rPr lang="en-US" sz="1900" dirty="0"/>
              <a:t> </a:t>
            </a:r>
            <a:r>
              <a:rPr lang="en-US" sz="1900" dirty="0" err="1"/>
              <a:t>ambil</a:t>
            </a:r>
            <a:r>
              <a:rPr lang="en-US" sz="1900" dirty="0"/>
              <a:t>. </a:t>
            </a:r>
          </a:p>
          <a:p>
            <a:r>
              <a:rPr lang="en-US" sz="1900" b="1" dirty="0" err="1">
                <a:latin typeface="+mj-lt"/>
                <a:ea typeface="+mj-ea"/>
                <a:cs typeface="+mj-cs"/>
              </a:rPr>
              <a:t>Melalui</a:t>
            </a:r>
            <a:r>
              <a:rPr lang="en-US" sz="1900" b="1" dirty="0">
                <a:latin typeface="+mj-lt"/>
                <a:ea typeface="+mj-ea"/>
                <a:cs typeface="+mj-cs"/>
              </a:rPr>
              <a:t> Merdeka </a:t>
            </a:r>
            <a:r>
              <a:rPr lang="en-US" sz="1900" b="1" dirty="0" err="1">
                <a:latin typeface="+mj-lt"/>
                <a:ea typeface="+mj-ea"/>
                <a:cs typeface="+mj-cs"/>
              </a:rPr>
              <a:t>Belajar</a:t>
            </a:r>
            <a:r>
              <a:rPr lang="en-US" sz="1900" b="1" dirty="0">
                <a:latin typeface="+mj-lt"/>
                <a:ea typeface="+mj-ea"/>
                <a:cs typeface="+mj-cs"/>
              </a:rPr>
              <a:t> - </a:t>
            </a:r>
            <a:r>
              <a:rPr lang="en-US" sz="1900" b="1" dirty="0" err="1">
                <a:latin typeface="+mj-lt"/>
                <a:ea typeface="+mj-ea"/>
                <a:cs typeface="+mj-cs"/>
              </a:rPr>
              <a:t>Kampus</a:t>
            </a:r>
            <a:r>
              <a:rPr lang="en-US" sz="1900" b="1" dirty="0">
                <a:latin typeface="+mj-lt"/>
                <a:ea typeface="+mj-ea"/>
                <a:cs typeface="+mj-cs"/>
              </a:rPr>
              <a:t> Merdeka</a:t>
            </a:r>
            <a:r>
              <a:rPr lang="en-US" sz="1900" dirty="0">
                <a:latin typeface="Yu Gothic UI" panose="020B0500000000000000" pitchFamily="34" charset="-128"/>
              </a:rPr>
              <a:t>, </a:t>
            </a:r>
            <a:r>
              <a:rPr lang="en-US" sz="1900" dirty="0" err="1">
                <a:latin typeface="Yu Gothic UI" panose="020B0500000000000000" pitchFamily="34" charset="-128"/>
              </a:rPr>
              <a:t>mahasiswa</a:t>
            </a:r>
            <a:r>
              <a:rPr lang="en-US" sz="1900" dirty="0">
                <a:latin typeface="Yu Gothic UI" panose="020B0500000000000000" pitchFamily="34" charset="-128"/>
              </a:rPr>
              <a:t> </a:t>
            </a:r>
            <a:r>
              <a:rPr lang="en-US" sz="1900" dirty="0" err="1">
                <a:latin typeface="Yu Gothic UI" panose="020B0500000000000000" pitchFamily="34" charset="-128"/>
              </a:rPr>
              <a:t>memiliki</a:t>
            </a:r>
            <a:r>
              <a:rPr lang="en-US" sz="1900" dirty="0">
                <a:latin typeface="Yu Gothic UI" panose="020B0500000000000000" pitchFamily="34" charset="-128"/>
              </a:rPr>
              <a:t> </a:t>
            </a:r>
            <a:r>
              <a:rPr lang="en-US" sz="1900" dirty="0" err="1">
                <a:latin typeface="Yu Gothic UI" panose="020B0500000000000000" pitchFamily="34" charset="-128"/>
              </a:rPr>
              <a:t>kesempatan</a:t>
            </a:r>
            <a:r>
              <a:rPr lang="en-US" sz="1900" dirty="0">
                <a:latin typeface="Yu Gothic UI" panose="020B0500000000000000" pitchFamily="34" charset="-128"/>
              </a:rPr>
              <a:t> </a:t>
            </a:r>
            <a:r>
              <a:rPr lang="en-US" sz="1900" dirty="0" err="1">
                <a:latin typeface="Yu Gothic UI" panose="020B0500000000000000" pitchFamily="34" charset="-128"/>
              </a:rPr>
              <a:t>untuk</a:t>
            </a:r>
            <a:r>
              <a:rPr lang="en-US" sz="1900" dirty="0">
                <a:latin typeface="Yu Gothic UI" panose="020B0500000000000000" pitchFamily="34" charset="-128"/>
              </a:rPr>
              <a:t> 1 (</a:t>
            </a:r>
            <a:r>
              <a:rPr lang="en-US" sz="1900" dirty="0" err="1">
                <a:latin typeface="Yu Gothic UI" panose="020B0500000000000000" pitchFamily="34" charset="-128"/>
              </a:rPr>
              <a:t>satu</a:t>
            </a:r>
            <a:r>
              <a:rPr lang="en-US" sz="1900" dirty="0">
                <a:latin typeface="Yu Gothic UI" panose="020B0500000000000000" pitchFamily="34" charset="-128"/>
              </a:rPr>
              <a:t>) </a:t>
            </a:r>
            <a:r>
              <a:rPr lang="nn-NO" sz="1900" dirty="0">
                <a:latin typeface="Yu Gothic UI" panose="020B0500000000000000" pitchFamily="34" charset="-128"/>
              </a:rPr>
              <a:t>semester atau setara dengan 20 (dua puluh) sks menempuh pembelajaran di luar program </a:t>
            </a:r>
            <a:r>
              <a:rPr lang="en-US" sz="1900" dirty="0" err="1">
                <a:latin typeface="Yu Gothic UI" panose="020B0500000000000000" pitchFamily="34" charset="-128"/>
              </a:rPr>
              <a:t>studi</a:t>
            </a:r>
            <a:r>
              <a:rPr lang="en-US" sz="1900" dirty="0">
                <a:latin typeface="Yu Gothic UI" panose="020B0500000000000000" pitchFamily="34" charset="-128"/>
              </a:rPr>
              <a:t> pada </a:t>
            </a:r>
            <a:r>
              <a:rPr lang="en-US" sz="1900" dirty="0" err="1">
                <a:latin typeface="Yu Gothic UI" panose="020B0500000000000000" pitchFamily="34" charset="-128"/>
              </a:rPr>
              <a:t>Perguruan</a:t>
            </a:r>
            <a:r>
              <a:rPr lang="en-US" sz="1900" dirty="0">
                <a:latin typeface="Yu Gothic UI" panose="020B0500000000000000" pitchFamily="34" charset="-128"/>
              </a:rPr>
              <a:t> Tinggi yang </a:t>
            </a:r>
            <a:r>
              <a:rPr lang="en-US" sz="1900" dirty="0" err="1">
                <a:latin typeface="Yu Gothic UI" panose="020B0500000000000000" pitchFamily="34" charset="-128"/>
              </a:rPr>
              <a:t>sama</a:t>
            </a:r>
            <a:r>
              <a:rPr lang="en-US" sz="1900" dirty="0">
                <a:latin typeface="Yu Gothic UI" panose="020B0500000000000000" pitchFamily="34" charset="-128"/>
              </a:rPr>
              <a:t>; dan paling lama 2 (</a:t>
            </a:r>
            <a:r>
              <a:rPr lang="en-US" sz="1900" dirty="0" err="1">
                <a:latin typeface="Yu Gothic UI" panose="020B0500000000000000" pitchFamily="34" charset="-128"/>
              </a:rPr>
              <a:t>dua</a:t>
            </a:r>
            <a:r>
              <a:rPr lang="en-US" sz="1900" dirty="0">
                <a:latin typeface="Yu Gothic UI" panose="020B0500000000000000" pitchFamily="34" charset="-128"/>
              </a:rPr>
              <a:t>) semester </a:t>
            </a:r>
            <a:r>
              <a:rPr lang="en-US" sz="1900" dirty="0" err="1">
                <a:latin typeface="Yu Gothic UI" panose="020B0500000000000000" pitchFamily="34" charset="-128"/>
              </a:rPr>
              <a:t>atau</a:t>
            </a:r>
            <a:r>
              <a:rPr lang="en-US" sz="1900" dirty="0">
                <a:latin typeface="Yu Gothic UI" panose="020B0500000000000000" pitchFamily="34" charset="-128"/>
              </a:rPr>
              <a:t> </a:t>
            </a:r>
            <a:r>
              <a:rPr lang="en-US" sz="1900" dirty="0" err="1">
                <a:latin typeface="Yu Gothic UI" panose="020B0500000000000000" pitchFamily="34" charset="-128"/>
              </a:rPr>
              <a:t>setara</a:t>
            </a:r>
            <a:r>
              <a:rPr lang="en-US" sz="1900" dirty="0">
                <a:latin typeface="Yu Gothic UI" panose="020B0500000000000000" pitchFamily="34" charset="-128"/>
              </a:rPr>
              <a:t> </a:t>
            </a:r>
            <a:r>
              <a:rPr lang="en-US" sz="1900" dirty="0" err="1">
                <a:latin typeface="Yu Gothic UI" panose="020B0500000000000000" pitchFamily="34" charset="-128"/>
              </a:rPr>
              <a:t>dengan</a:t>
            </a:r>
            <a:r>
              <a:rPr lang="en-US" sz="1900" dirty="0">
                <a:latin typeface="Yu Gothic UI" panose="020B0500000000000000" pitchFamily="34" charset="-128"/>
              </a:rPr>
              <a:t>  40 (</a:t>
            </a:r>
            <a:r>
              <a:rPr lang="en-US" sz="1900" dirty="0" err="1">
                <a:latin typeface="Yu Gothic UI" panose="020B0500000000000000" pitchFamily="34" charset="-128"/>
              </a:rPr>
              <a:t>empat</a:t>
            </a:r>
            <a:r>
              <a:rPr lang="en-US" sz="1900" dirty="0">
                <a:latin typeface="Yu Gothic UI" panose="020B0500000000000000" pitchFamily="34" charset="-128"/>
              </a:rPr>
              <a:t> </a:t>
            </a:r>
            <a:r>
              <a:rPr lang="en-US" sz="1900" dirty="0" err="1">
                <a:latin typeface="Yu Gothic UI" panose="020B0500000000000000" pitchFamily="34" charset="-128"/>
              </a:rPr>
              <a:t>puluh</a:t>
            </a:r>
            <a:r>
              <a:rPr lang="en-US" sz="1900" dirty="0">
                <a:latin typeface="Yu Gothic UI" panose="020B0500000000000000" pitchFamily="34" charset="-128"/>
              </a:rPr>
              <a:t>) </a:t>
            </a:r>
            <a:r>
              <a:rPr lang="en-US" sz="1900" dirty="0" err="1">
                <a:latin typeface="Yu Gothic UI" panose="020B0500000000000000" pitchFamily="34" charset="-128"/>
              </a:rPr>
              <a:t>sks</a:t>
            </a:r>
            <a:r>
              <a:rPr lang="en-US" sz="1900" dirty="0">
                <a:latin typeface="Yu Gothic UI" panose="020B0500000000000000" pitchFamily="34" charset="-128"/>
              </a:rPr>
              <a:t> </a:t>
            </a:r>
            <a:r>
              <a:rPr lang="en-US" sz="1900" dirty="0" err="1">
                <a:latin typeface="Yu Gothic UI" panose="020B0500000000000000" pitchFamily="34" charset="-128"/>
              </a:rPr>
              <a:t>menempuh</a:t>
            </a:r>
            <a:r>
              <a:rPr lang="en-US" sz="1900" dirty="0">
                <a:latin typeface="Yu Gothic UI" panose="020B0500000000000000" pitchFamily="34" charset="-128"/>
              </a:rPr>
              <a:t> </a:t>
            </a:r>
            <a:r>
              <a:rPr lang="en-US" sz="1900" dirty="0" err="1">
                <a:latin typeface="Yu Gothic UI" panose="020B0500000000000000" pitchFamily="34" charset="-128"/>
              </a:rPr>
              <a:t>pembelajaran</a:t>
            </a:r>
            <a:r>
              <a:rPr lang="en-US" sz="1900" dirty="0">
                <a:latin typeface="Yu Gothic UI" panose="020B0500000000000000" pitchFamily="34" charset="-128"/>
              </a:rPr>
              <a:t> pada program </a:t>
            </a:r>
            <a:r>
              <a:rPr lang="en-US" sz="1900" dirty="0" err="1">
                <a:latin typeface="Yu Gothic UI" panose="020B0500000000000000" pitchFamily="34" charset="-128"/>
              </a:rPr>
              <a:t>studi</a:t>
            </a:r>
            <a:r>
              <a:rPr lang="en-US" sz="1900" dirty="0">
                <a:latin typeface="Yu Gothic UI" panose="020B0500000000000000" pitchFamily="34" charset="-128"/>
              </a:rPr>
              <a:t> yang </a:t>
            </a:r>
            <a:r>
              <a:rPr lang="en-US" sz="1900" dirty="0" err="1">
                <a:latin typeface="Yu Gothic UI" panose="020B0500000000000000" pitchFamily="34" charset="-128"/>
              </a:rPr>
              <a:t>sama</a:t>
            </a:r>
            <a:r>
              <a:rPr lang="en-US" sz="1900" dirty="0">
                <a:latin typeface="Yu Gothic UI" panose="020B0500000000000000" pitchFamily="34" charset="-128"/>
              </a:rPr>
              <a:t> di </a:t>
            </a:r>
            <a:r>
              <a:rPr lang="en-US" sz="1900" dirty="0" err="1">
                <a:latin typeface="Yu Gothic UI" panose="020B0500000000000000" pitchFamily="34" charset="-128"/>
              </a:rPr>
              <a:t>Perguruan</a:t>
            </a:r>
            <a:r>
              <a:rPr lang="en-US" sz="1900" dirty="0">
                <a:latin typeface="Yu Gothic UI" panose="020B0500000000000000" pitchFamily="34" charset="-128"/>
              </a:rPr>
              <a:t>  Tinggi yang </a:t>
            </a:r>
            <a:r>
              <a:rPr lang="en-US" sz="1900" dirty="0" err="1">
                <a:latin typeface="Yu Gothic UI" panose="020B0500000000000000" pitchFamily="34" charset="-128"/>
              </a:rPr>
              <a:t>berbeda</a:t>
            </a:r>
            <a:r>
              <a:rPr lang="en-US" sz="1900" dirty="0">
                <a:latin typeface="Yu Gothic UI" panose="020B0500000000000000" pitchFamily="34" charset="-128"/>
              </a:rPr>
              <a:t>, </a:t>
            </a:r>
            <a:r>
              <a:rPr lang="en-US" sz="1900" dirty="0" err="1">
                <a:latin typeface="Yu Gothic UI" panose="020B0500000000000000" pitchFamily="34" charset="-128"/>
              </a:rPr>
              <a:t>pembelajaran</a:t>
            </a:r>
            <a:r>
              <a:rPr lang="en-US" sz="1900" dirty="0">
                <a:latin typeface="Yu Gothic UI" panose="020B0500000000000000" pitchFamily="34" charset="-128"/>
              </a:rPr>
              <a:t> pada program </a:t>
            </a:r>
            <a:r>
              <a:rPr lang="en-US" sz="1900" dirty="0" err="1">
                <a:latin typeface="Yu Gothic UI" panose="020B0500000000000000" pitchFamily="34" charset="-128"/>
              </a:rPr>
              <a:t>studi</a:t>
            </a:r>
            <a:r>
              <a:rPr lang="en-US" sz="1900" dirty="0">
                <a:latin typeface="Yu Gothic UI" panose="020B0500000000000000" pitchFamily="34" charset="-128"/>
              </a:rPr>
              <a:t> yang </a:t>
            </a:r>
            <a:r>
              <a:rPr lang="en-US" sz="1900" dirty="0" err="1">
                <a:latin typeface="Yu Gothic UI" panose="020B0500000000000000" pitchFamily="34" charset="-128"/>
              </a:rPr>
              <a:t>berbeda</a:t>
            </a:r>
            <a:r>
              <a:rPr lang="en-US" sz="1900" dirty="0">
                <a:latin typeface="Yu Gothic UI" panose="020B0500000000000000" pitchFamily="34" charset="-128"/>
              </a:rPr>
              <a:t> di </a:t>
            </a:r>
            <a:r>
              <a:rPr lang="en-US" sz="1900" dirty="0" err="1">
                <a:latin typeface="Yu Gothic UI" panose="020B0500000000000000" pitchFamily="34" charset="-128"/>
              </a:rPr>
              <a:t>Perguruan</a:t>
            </a:r>
            <a:r>
              <a:rPr lang="en-US" sz="1900" dirty="0">
                <a:latin typeface="Yu Gothic UI" panose="020B0500000000000000" pitchFamily="34" charset="-128"/>
              </a:rPr>
              <a:t> Tinggi yang </a:t>
            </a:r>
            <a:r>
              <a:rPr lang="en-US" sz="1900" dirty="0" err="1">
                <a:latin typeface="Yu Gothic UI" panose="020B0500000000000000" pitchFamily="34" charset="-128"/>
              </a:rPr>
              <a:t>berbeda</a:t>
            </a:r>
            <a:r>
              <a:rPr lang="en-US" sz="1900" dirty="0">
                <a:latin typeface="Yu Gothic UI" panose="020B0500000000000000" pitchFamily="34" charset="-128"/>
              </a:rPr>
              <a:t>; dan/</a:t>
            </a:r>
            <a:r>
              <a:rPr lang="en-US" sz="1900" dirty="0" err="1">
                <a:latin typeface="Yu Gothic UI" panose="020B0500000000000000" pitchFamily="34" charset="-128"/>
              </a:rPr>
              <a:t>atau</a:t>
            </a:r>
            <a:r>
              <a:rPr lang="en-US" sz="1900" dirty="0">
                <a:latin typeface="Yu Gothic UI" panose="020B0500000000000000" pitchFamily="34" charset="-128"/>
              </a:rPr>
              <a:t> </a:t>
            </a:r>
            <a:r>
              <a:rPr lang="en-US" sz="1900" dirty="0" err="1">
                <a:latin typeface="Yu Gothic UI" panose="020B0500000000000000" pitchFamily="34" charset="-128"/>
              </a:rPr>
              <a:t>pembelajaran</a:t>
            </a:r>
            <a:r>
              <a:rPr lang="en-US" sz="1900" dirty="0">
                <a:latin typeface="Yu Gothic UI" panose="020B0500000000000000" pitchFamily="34" charset="-128"/>
              </a:rPr>
              <a:t> di </a:t>
            </a:r>
            <a:r>
              <a:rPr lang="en-US" sz="1900" dirty="0" err="1">
                <a:latin typeface="Yu Gothic UI" panose="020B0500000000000000" pitchFamily="34" charset="-128"/>
              </a:rPr>
              <a:t>luar</a:t>
            </a:r>
            <a:r>
              <a:rPr lang="en-US" sz="1900" dirty="0">
                <a:latin typeface="Yu Gothic UI" panose="020B0500000000000000" pitchFamily="34" charset="-128"/>
              </a:rPr>
              <a:t> </a:t>
            </a:r>
            <a:r>
              <a:rPr lang="en-US" sz="1900" dirty="0" err="1">
                <a:latin typeface="Yu Gothic UI" panose="020B0500000000000000" pitchFamily="34" charset="-128"/>
              </a:rPr>
              <a:t>Perguruan</a:t>
            </a:r>
            <a:r>
              <a:rPr lang="en-US" sz="1900" dirty="0">
                <a:latin typeface="Yu Gothic UI" panose="020B0500000000000000" pitchFamily="34" charset="-128"/>
              </a:rPr>
              <a:t> Tinggi. Semester 6 dan 7</a:t>
            </a:r>
            <a:endParaRPr lang="en-US" sz="1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98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Kurikulum merdeka belajar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46F23FF-A4E4-4C66-92F1-45F6EAA3E5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30" t="23056" r="27976" b="9941"/>
          <a:stretch/>
        </p:blipFill>
        <p:spPr>
          <a:xfrm>
            <a:off x="4840020" y="640080"/>
            <a:ext cx="6526864" cy="55788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529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id-ID">
                <a:solidFill>
                  <a:srgbClr val="FFFFFF"/>
                </a:solidFill>
              </a:rPr>
              <a:t>Kurikulum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818" y="640080"/>
            <a:ext cx="7172138" cy="3745107"/>
          </a:xfrm>
        </p:spPr>
        <p:txBody>
          <a:bodyPr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  <a:tabLst>
                <a:tab pos="3227388" algn="l"/>
                <a:tab pos="3408363" algn="l"/>
                <a:tab pos="5653088" algn="l"/>
                <a:tab pos="5832475" algn="l"/>
              </a:tabLst>
            </a:pPr>
            <a:r>
              <a:rPr lang="id-ID"/>
              <a:t>Kurikulum </a:t>
            </a:r>
            <a:r>
              <a:rPr lang="en-US"/>
              <a:t>Merdeka </a:t>
            </a:r>
            <a:r>
              <a:rPr lang="en-US" err="1"/>
              <a:t>Belajar</a:t>
            </a:r>
            <a:r>
              <a:rPr lang="id-ID"/>
              <a:t> Prodi S1 terbagi atas dua tahap, yakni: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D3FAD-753C-4E07-9A9C-016C41E81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777" y="1809136"/>
            <a:ext cx="7459539" cy="442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8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EADEA-CA2D-4CC6-B9A4-A3D4C3F49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589" y="0"/>
            <a:ext cx="8894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3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Profil lulusan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id-ID" sz="2800" dirty="0"/>
              <a:t>Lulusan program studi Teknik Informatika dapat bekerja pada bidang-bidang:</a:t>
            </a:r>
            <a:endParaRPr lang="id-ID" sz="3200" dirty="0"/>
          </a:p>
          <a:p>
            <a:pPr marL="363538" indent="-36353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id-ID" dirty="0"/>
              <a:t>Pengembang Perangkat Lunak (Software Developer)</a:t>
            </a:r>
          </a:p>
          <a:p>
            <a:pPr marL="363538" indent="-36353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id-ID" dirty="0"/>
              <a:t>Sistem dan Network Administrator</a:t>
            </a:r>
          </a:p>
          <a:p>
            <a:pPr marL="363538" indent="-36353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id-ID" dirty="0"/>
              <a:t>Database Administrator</a:t>
            </a:r>
          </a:p>
          <a:p>
            <a:pPr marL="363538" indent="-36353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id-ID" dirty="0"/>
              <a:t>Analis Data </a:t>
            </a:r>
          </a:p>
          <a:p>
            <a:pPr marL="363538" indent="-36353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id-ID" dirty="0"/>
              <a:t>Analis Sistem</a:t>
            </a:r>
          </a:p>
          <a:p>
            <a:pPr marL="363538" indent="-36353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id-ID" dirty="0"/>
              <a:t>Technopreneurship</a:t>
            </a:r>
          </a:p>
          <a:p>
            <a:pPr marL="363538" indent="-36353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id-ID" dirty="0"/>
              <a:t>Tenaga Pengajar</a:t>
            </a:r>
          </a:p>
          <a:p>
            <a:pPr marL="363538" indent="-36353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id-ID" dirty="0"/>
              <a:t>Studi Lanjut (S2/S3)</a:t>
            </a:r>
          </a:p>
        </p:txBody>
      </p:sp>
    </p:spTree>
    <p:extLst>
      <p:ext uri="{BB962C8B-B14F-4D97-AF65-F5344CB8AC3E}">
        <p14:creationId xmlns:p14="http://schemas.microsoft.com/office/powerpoint/2010/main" val="3879338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Bidang kerja teknik informatika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20188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b="1" dirty="0"/>
              <a:t>Software Developer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800" dirty="0"/>
              <a:t> Junior Programmer</a:t>
            </a:r>
          </a:p>
          <a:p>
            <a:pPr marL="720725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id-ID" sz="2400" dirty="0"/>
              <a:t>Gaji berkisar Rp. 5-8 Juta </a:t>
            </a:r>
            <a:r>
              <a:rPr lang="id-ID" sz="1600" dirty="0"/>
              <a:t>(Sumber jobstreet.id, lokasi jakarta)</a:t>
            </a:r>
          </a:p>
          <a:p>
            <a:pPr marL="720725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id-ID" sz="2400" dirty="0"/>
              <a:t>Kualifikasi rata-rata S1, IPK diatas 3.0</a:t>
            </a:r>
          </a:p>
          <a:p>
            <a:pPr marL="720725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id-ID" sz="2400" dirty="0"/>
              <a:t>Freshgraduate / Pengalaman dibawah 5 Tahun</a:t>
            </a:r>
          </a:p>
          <a:p>
            <a:pPr marL="720725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id-ID" sz="2400" dirty="0"/>
              <a:t>Menguasai bahasa pemrograman tertentu (sesuai dengan kebutuhan korporasi)</a:t>
            </a:r>
            <a:endParaRPr lang="en-US" sz="2400" dirty="0"/>
          </a:p>
          <a:p>
            <a:pPr marL="720725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pengembangan</a:t>
            </a:r>
            <a:endParaRPr lang="id-ID" sz="2400" dirty="0"/>
          </a:p>
          <a:p>
            <a:pPr marL="36512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d-ID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800" dirty="0"/>
              <a:t> Senior Programmer</a:t>
            </a:r>
          </a:p>
          <a:p>
            <a:pPr marL="720725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id-ID" sz="2400" dirty="0"/>
              <a:t>Gaji &gt; Rp. 10 Juta </a:t>
            </a:r>
            <a:r>
              <a:rPr lang="id-ID" sz="1600" dirty="0"/>
              <a:t>(Sumber jobstreet.id, lokasi jakarta)</a:t>
            </a:r>
          </a:p>
          <a:p>
            <a:pPr marL="720725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id-ID" sz="2400" dirty="0"/>
              <a:t>Pengalaman &gt; 5 tahun</a:t>
            </a:r>
          </a:p>
          <a:p>
            <a:pPr marL="720725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id-ID" sz="2400" dirty="0"/>
          </a:p>
          <a:p>
            <a:pPr marL="720725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id-ID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75299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Bidang kerja teknik informatika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71202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b="1" dirty="0"/>
              <a:t>System / Network Administrator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800" dirty="0"/>
              <a:t> Memiliki sertifikasi cisco lebih diprioritaskan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800" dirty="0"/>
              <a:t> Gaji berkisar Rp. 4-8 Juta (Junior) dan diatas Rp. 10 Juta untuk Senior </a:t>
            </a:r>
            <a:r>
              <a:rPr lang="id-ID" sz="1600" dirty="0"/>
              <a:t>(Sumber jobstreet.id, lokasi jakarta)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800" dirty="0"/>
              <a:t> Memahami perihal keamanan jaringan, manajemen resiko, serta aturan-aturan yang berlaku dalam dunia jaringan.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800" dirty="0"/>
              <a:t> Memahami konfigurasi router, switch, serta konfigurasi server dan infrastruktur pendukung seperti VPN / Proxy / Firewall / dll</a:t>
            </a:r>
            <a:endParaRPr lang="id-ID" sz="2400" dirty="0"/>
          </a:p>
          <a:p>
            <a:pPr marL="720725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id-ID" sz="2400" dirty="0"/>
          </a:p>
          <a:p>
            <a:pPr marL="720725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id-ID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095886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Bidang kerja teknik informatika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71202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b="1" dirty="0"/>
              <a:t>Database Administrator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800" dirty="0"/>
              <a:t> Memiliki sertifikasi Oracle DBA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800" dirty="0"/>
              <a:t> Gaji berkisar Rp. 5-10 Juta (Junior) dan diatas Rp. 10 Juta untuk Senior </a:t>
            </a:r>
            <a:r>
              <a:rPr lang="id-ID" sz="1600" dirty="0"/>
              <a:t>(Sumber : PT. Dasa Aprilindo Sentosa, Oracle DBA Position)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800" dirty="0"/>
              <a:t> Memahami konfigurasi DBMS, dan pengelolaan Basis Data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800" dirty="0"/>
              <a:t> Memahami troubleshooting, migrasi basis data, optimisasi basis data, dan maintenance</a:t>
            </a:r>
            <a:endParaRPr lang="id-ID" sz="2400" dirty="0"/>
          </a:p>
          <a:p>
            <a:pPr marL="720725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id-ID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172558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Bidang kerja teknik informatika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188158" cy="43434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 b="1" dirty="0"/>
              <a:t>Data / System Analyst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800" dirty="0"/>
              <a:t> Gaji berkisar Rp. 6-10 Juta (Junior) dan diatas Rp. 13 Juta untuk Senior </a:t>
            </a:r>
            <a:r>
              <a:rPr lang="id-ID" sz="1600" dirty="0"/>
              <a:t>(Sumber : Rekrutmen PT JD.ID)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800" dirty="0"/>
              <a:t> Mampu melakukan analisa terkait web service, mobile application, database, antarmuka, serta middleware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800" dirty="0"/>
              <a:t> Memahami Software Design Framework (UML, ERD, UI Mockup, dll)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dirty="0"/>
              <a:t> Melakukan riset terkait bisnis dan usaha terhadap kebutuhan teknologi informasi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dirty="0"/>
              <a:t> Merencanakan pengembangan teknologi informasi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2400" dirty="0"/>
              <a:t> Menganalisa kompetitor bisnis dalam hal teknologi informasi</a:t>
            </a:r>
          </a:p>
          <a:p>
            <a:pPr marL="720725" lvl="1" indent="-355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id-ID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270262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Bidang ilmu dan keahlian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/>
              <a:t>Bidang ilmu yang diajarkan di Program Studi Teknik Informatika meliputi ilmu pada area </a:t>
            </a:r>
            <a:r>
              <a:rPr lang="id-ID" sz="2800" i="1" dirty="0"/>
              <a:t>computer science</a:t>
            </a:r>
            <a:r>
              <a:rPr lang="id-ID" sz="2800" dirty="0"/>
              <a:t> dan </a:t>
            </a:r>
            <a:r>
              <a:rPr lang="id-ID" sz="2800" i="1" dirty="0"/>
              <a:t>software engineering</a:t>
            </a:r>
            <a:r>
              <a:rPr lang="id-ID" sz="2800" dirty="0"/>
              <a:t>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/>
              <a:t>Mahasiswa memiliki kemampuan analisis persoalan yang terkait bidang </a:t>
            </a:r>
            <a:r>
              <a:rPr lang="id-ID" sz="2800" i="1" dirty="0"/>
              <a:t>computer science</a:t>
            </a:r>
            <a:r>
              <a:rPr lang="id-ID" sz="2800" dirty="0"/>
              <a:t> dan </a:t>
            </a:r>
            <a:r>
              <a:rPr lang="id-ID" sz="2800" i="1" dirty="0"/>
              <a:t>software engineering.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78766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id-ID" dirty="0"/>
              <a:t>TUJUAN kuliah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ID" sz="3200" dirty="0" err="1"/>
              <a:t>Mengenalkan</a:t>
            </a:r>
            <a:r>
              <a:rPr lang="en-ID" sz="3200" dirty="0"/>
              <a:t> </a:t>
            </a:r>
            <a:r>
              <a:rPr lang="en-ID" sz="3200" dirty="0" err="1"/>
              <a:t>Visi</a:t>
            </a:r>
            <a:r>
              <a:rPr lang="en-ID" sz="3200" dirty="0"/>
              <a:t>, </a:t>
            </a:r>
            <a:r>
              <a:rPr lang="en-ID" sz="3200" dirty="0" err="1"/>
              <a:t>Misi</a:t>
            </a:r>
            <a:r>
              <a:rPr lang="en-ID" sz="3200" dirty="0"/>
              <a:t>, </a:t>
            </a:r>
            <a:r>
              <a:rPr lang="en-ID" sz="3200" dirty="0" err="1"/>
              <a:t>dan</a:t>
            </a:r>
            <a:r>
              <a:rPr lang="en-ID" sz="3200" dirty="0"/>
              <a:t> </a:t>
            </a:r>
            <a:r>
              <a:rPr lang="en-ID" sz="3200" dirty="0" err="1"/>
              <a:t>Kurikulum</a:t>
            </a:r>
            <a:r>
              <a:rPr lang="en-ID" sz="3200" dirty="0"/>
              <a:t> Program </a:t>
            </a:r>
            <a:r>
              <a:rPr lang="en-ID" sz="3200" dirty="0" err="1"/>
              <a:t>Studi</a:t>
            </a:r>
            <a:r>
              <a:rPr lang="en-ID" sz="3200" dirty="0"/>
              <a:t> </a:t>
            </a:r>
            <a:r>
              <a:rPr lang="en-ID" sz="3200" dirty="0" err="1"/>
              <a:t>Teknik</a:t>
            </a:r>
            <a:r>
              <a:rPr lang="en-ID" sz="3200" dirty="0"/>
              <a:t> </a:t>
            </a:r>
            <a:r>
              <a:rPr lang="en-ID" sz="3200" dirty="0" err="1"/>
              <a:t>Informatika</a:t>
            </a:r>
            <a:endParaRPr lang="en-ID" sz="3200" dirty="0"/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/>
              <a:t>Mengenalkan bidang profesi lulusan Teknik Informatika.</a:t>
            </a:r>
            <a:endParaRPr lang="en-ID" sz="3200" dirty="0"/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/>
              <a:t>Mengenalkan </a:t>
            </a:r>
            <a:r>
              <a:rPr lang="en-ID" sz="3200" dirty="0" err="1"/>
              <a:t>sekilas</a:t>
            </a:r>
            <a:r>
              <a:rPr lang="en-ID" sz="3200" dirty="0"/>
              <a:t> </a:t>
            </a:r>
            <a:r>
              <a:rPr lang="en-ID" sz="3200" dirty="0" err="1"/>
              <a:t>tentang</a:t>
            </a:r>
            <a:r>
              <a:rPr lang="en-ID" sz="3200" dirty="0"/>
              <a:t> </a:t>
            </a:r>
            <a:r>
              <a:rPr lang="id-ID" sz="3200" dirty="0"/>
              <a:t>bidang </a:t>
            </a:r>
            <a:r>
              <a:rPr lang="en-ID" sz="3200" dirty="0" err="1"/>
              <a:t>ilmu</a:t>
            </a:r>
            <a:r>
              <a:rPr lang="en-ID" sz="3200" dirty="0"/>
              <a:t> </a:t>
            </a:r>
            <a:r>
              <a:rPr lang="en-ID" sz="3200" dirty="0" err="1"/>
              <a:t>dan</a:t>
            </a:r>
            <a:r>
              <a:rPr lang="en-ID" sz="3200" dirty="0"/>
              <a:t> </a:t>
            </a:r>
            <a:r>
              <a:rPr lang="en-ID" sz="3200" dirty="0" err="1"/>
              <a:t>keahlian</a:t>
            </a:r>
            <a:r>
              <a:rPr lang="id-ID" sz="3200" dirty="0"/>
              <a:t> Teknik Informatika.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88234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Bidang ilmu dan keahlian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/>
              <a:t>Rekayasa Perangkat Lu</a:t>
            </a:r>
            <a:r>
              <a:rPr lang="en-US" sz="2800" dirty="0" err="1"/>
              <a:t>nak</a:t>
            </a:r>
            <a:r>
              <a:rPr lang="en-US" sz="2800" dirty="0"/>
              <a:t> dan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endParaRPr lang="id-ID" sz="2800" dirty="0"/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/>
              <a:t>K</a:t>
            </a:r>
            <a:r>
              <a:rPr lang="en-US" sz="2800" dirty="0" err="1"/>
              <a:t>eamanan</a:t>
            </a:r>
            <a:r>
              <a:rPr lang="en-US" sz="2800" dirty="0"/>
              <a:t> </a:t>
            </a:r>
            <a:r>
              <a:rPr lang="en-US" sz="2800" dirty="0" err="1"/>
              <a:t>Siber</a:t>
            </a:r>
            <a:r>
              <a:rPr lang="en-US" sz="2800" dirty="0"/>
              <a:t> dan </a:t>
            </a:r>
            <a:r>
              <a:rPr lang="en-US" sz="2800" dirty="0" err="1"/>
              <a:t>Pervasif</a:t>
            </a:r>
            <a:endParaRPr lang="id-ID" sz="2800" dirty="0"/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800" dirty="0" err="1"/>
              <a:t>Kecerdasan</a:t>
            </a:r>
            <a:r>
              <a:rPr lang="en-US" sz="2800" dirty="0"/>
              <a:t> </a:t>
            </a:r>
            <a:r>
              <a:rPr lang="en-US" sz="2800" dirty="0" err="1"/>
              <a:t>Buatan</a:t>
            </a:r>
            <a:r>
              <a:rPr lang="en-US" sz="2800" dirty="0"/>
              <a:t> dan Data Engineering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46612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7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ttp://3.bp.blogspot.com/-qW_1AuSbq60/UVRGncteqdI/AAAAAAAAAVo/yWlWCh8Bypk/s1600/software_engineering.png">
            <a:extLst>
              <a:ext uri="{FF2B5EF4-FFF2-40B4-BE49-F238E27FC236}">
                <a16:creationId xmlns:a16="http://schemas.microsoft.com/office/drawing/2014/main" id="{42B8D39B-85A0-42C6-A066-416AE9A2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978" y="640080"/>
            <a:ext cx="4341965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1" name="Straight Connector 72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 fontScale="90000"/>
          </a:bodyPr>
          <a:lstStyle/>
          <a:p>
            <a:r>
              <a:rPr lang="id-ID" sz="4600" dirty="0">
                <a:solidFill>
                  <a:srgbClr val="FFFFFF"/>
                </a:solidFill>
              </a:rPr>
              <a:t>Rekayasa perangkat lunak</a:t>
            </a:r>
            <a:r>
              <a:rPr lang="en-US" sz="4600" dirty="0">
                <a:solidFill>
                  <a:srgbClr val="FFFFFF"/>
                </a:solidFill>
              </a:rPr>
              <a:t> (KK </a:t>
            </a:r>
            <a:r>
              <a:rPr lang="en-US" sz="4600" dirty="0" err="1">
                <a:solidFill>
                  <a:srgbClr val="FFFFFF"/>
                </a:solidFill>
              </a:rPr>
              <a:t>rplsi</a:t>
            </a:r>
            <a:r>
              <a:rPr lang="en-US" sz="4600" dirty="0">
                <a:solidFill>
                  <a:srgbClr val="FFFFFF"/>
                </a:solidFill>
              </a:rPr>
              <a:t>)</a:t>
            </a:r>
            <a:endParaRPr lang="id-ID" sz="4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>
                <a:solidFill>
                  <a:srgbClr val="FFFFFF"/>
                </a:solidFill>
              </a:rPr>
              <a:t>Cabang ilmu ini mempelajari metodologi pengembangan perangkat lunak contohnya : scrum, agile dan waterfall, pemodelan diagram dengan bahasa UML (Unified Modeling Language), algoritma dan programming.</a:t>
            </a:r>
          </a:p>
        </p:txBody>
      </p:sp>
    </p:spTree>
    <p:extLst>
      <p:ext uri="{BB962C8B-B14F-4D97-AF65-F5344CB8AC3E}">
        <p14:creationId xmlns:p14="http://schemas.microsoft.com/office/powerpoint/2010/main" val="2482281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weblizar.com/wp-content/uploads/2017/03/Artificial-intelligence-changed-seo.jpg">
            <a:extLst>
              <a:ext uri="{FF2B5EF4-FFF2-40B4-BE49-F238E27FC236}">
                <a16:creationId xmlns:a16="http://schemas.microsoft.com/office/drawing/2014/main" id="{6411DC94-4B8D-47BA-9DDB-925D770D8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55594" y="2286000"/>
            <a:ext cx="447668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4255443" cy="1499616"/>
          </a:xfrm>
        </p:spPr>
        <p:txBody>
          <a:bodyPr>
            <a:normAutofit/>
          </a:bodyPr>
          <a:lstStyle/>
          <a:p>
            <a:r>
              <a:rPr lang="id-ID" sz="4000" dirty="0"/>
              <a:t>Kecerdasan buatan</a:t>
            </a:r>
            <a:r>
              <a:rPr lang="en-US" sz="4000" dirty="0"/>
              <a:t> (KK AIDE)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695986" cy="4023360"/>
          </a:xfrm>
        </p:spPr>
        <p:txBody>
          <a:bodyPr>
            <a:norm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id-ID" dirty="0"/>
              <a:t>Pemanfaatan mesin untuk menyelesaikan masalah yang kompleks atau rumit dengan cara yang lebih manusiawi. </a:t>
            </a:r>
          </a:p>
          <a:p>
            <a:pPr marL="263525" indent="-263525">
              <a:buFont typeface="Arial" panose="020B0604020202020204" pitchFamily="34" charset="0"/>
              <a:buChar char="•"/>
            </a:pPr>
            <a:r>
              <a:rPr lang="id-ID" dirty="0"/>
              <a:t>Penyelesaian masalah dilakukan dengan mencontoh karakteristik atau analogi berfikir dari kecerdasan manusia, dan menerapkannya sebagai algoritma yang dikenal oleh komputer.</a:t>
            </a:r>
          </a:p>
        </p:txBody>
      </p:sp>
    </p:spTree>
    <p:extLst>
      <p:ext uri="{BB962C8B-B14F-4D97-AF65-F5344CB8AC3E}">
        <p14:creationId xmlns:p14="http://schemas.microsoft.com/office/powerpoint/2010/main" val="471544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data-mining.philippe-fournier-viger.com/wp-content/uploads/2017/02/data_mining2.png">
            <a:extLst>
              <a:ext uri="{FF2B5EF4-FFF2-40B4-BE49-F238E27FC236}">
                <a16:creationId xmlns:a16="http://schemas.microsoft.com/office/drawing/2014/main" id="{9B55E682-5CC1-42BE-8525-9141CA146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2" y="2973744"/>
            <a:ext cx="4526278" cy="264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Data engineering (KK aide)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4754880" cy="4023360"/>
          </a:xfrm>
        </p:spPr>
        <p:txBody>
          <a:bodyPr>
            <a:normAutofit/>
          </a:bodyPr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id-ID" dirty="0"/>
              <a:t>Merupakan campuran metode-metode analisis data dengan algoritma-algoritma untuk memproses data berukuran besar. 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id-ID" dirty="0"/>
              <a:t>Data mining telah banyak diaplikasikan dalam berbagai bidang, di antaranya dalam bidang bisnis, pemasaran dan pariwisata.</a:t>
            </a:r>
          </a:p>
        </p:txBody>
      </p:sp>
    </p:spTree>
    <p:extLst>
      <p:ext uri="{BB962C8B-B14F-4D97-AF65-F5344CB8AC3E}">
        <p14:creationId xmlns:p14="http://schemas.microsoft.com/office/powerpoint/2010/main" val="3248824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4667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ttp://www.blog.skytopper.com/wp-content/uploads/2015/06/Global-computer-network.jpg">
            <a:extLst>
              <a:ext uri="{FF2B5EF4-FFF2-40B4-BE49-F238E27FC236}">
                <a16:creationId xmlns:a16="http://schemas.microsoft.com/office/drawing/2014/main" id="{C7880C0B-8111-4CA4-AAD6-9F8A486A2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" r="3866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id-ID" dirty="0">
                <a:solidFill>
                  <a:srgbClr val="FFFFFF"/>
                </a:solidFill>
              </a:rPr>
              <a:t>Jaringan computer</a:t>
            </a:r>
            <a:r>
              <a:rPr lang="en-US" dirty="0">
                <a:solidFill>
                  <a:srgbClr val="FFFFFF"/>
                </a:solidFill>
              </a:rPr>
              <a:t> (KK </a:t>
            </a:r>
            <a:r>
              <a:rPr lang="en-US" dirty="0" err="1">
                <a:solidFill>
                  <a:srgbClr val="FFFFFF"/>
                </a:solidFill>
              </a:rPr>
              <a:t>kasper</a:t>
            </a:r>
            <a:r>
              <a:rPr lang="en-US" dirty="0">
                <a:solidFill>
                  <a:srgbClr val="FFFFFF"/>
                </a:solidFill>
              </a:rPr>
              <a:t>)</a:t>
            </a:r>
            <a:endParaRPr lang="id-ID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d-ID">
                <a:solidFill>
                  <a:srgbClr val="FFFFFF"/>
                </a:solidFill>
              </a:rPr>
              <a:t>Mempelajari bagaimana komputer dapat saling berkomunikasi dan bertukar data. Agar dapat mencapai tujuannya, setiap bagian dari jaringan komputer dapat meminta dan memberikan layanan (service) kepada komputer lain.</a:t>
            </a:r>
          </a:p>
        </p:txBody>
      </p:sp>
    </p:spTree>
    <p:extLst>
      <p:ext uri="{BB962C8B-B14F-4D97-AF65-F5344CB8AC3E}">
        <p14:creationId xmlns:p14="http://schemas.microsoft.com/office/powerpoint/2010/main" val="1445479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93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http://www.bigboxx.in/wp-content/uploads/2014/07/Embbeded-systems-training-in-Chandigarh.jpg">
            <a:extLst>
              <a:ext uri="{FF2B5EF4-FFF2-40B4-BE49-F238E27FC236}">
                <a16:creationId xmlns:a16="http://schemas.microsoft.com/office/drawing/2014/main" id="{53E8C368-B7A9-4486-AC01-719704FDFD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8" r="1" b="11103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id-ID" dirty="0">
                <a:solidFill>
                  <a:srgbClr val="FFFFFF"/>
                </a:solidFill>
              </a:rPr>
              <a:t>Embedded system</a:t>
            </a:r>
            <a:r>
              <a:rPr lang="en-US" dirty="0">
                <a:solidFill>
                  <a:srgbClr val="FFFFFF"/>
                </a:solidFill>
              </a:rPr>
              <a:t> (KK </a:t>
            </a:r>
            <a:r>
              <a:rPr lang="en-US">
                <a:solidFill>
                  <a:srgbClr val="FFFFFF"/>
                </a:solidFill>
              </a:rPr>
              <a:t>kasper)</a:t>
            </a:r>
            <a:endParaRPr lang="id-ID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360363" indent="-360363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FFFFFF"/>
                </a:solidFill>
              </a:rPr>
              <a:t>Sistem ini merupakan bagian yang tidak dapat dipisahkan dari perangkat yang ditujukan untuk memenuhi kebutuhan tertentu guna melakukan tugas yang telah ditentukan sebelumnya. </a:t>
            </a:r>
          </a:p>
          <a:p>
            <a:pPr marL="360363" indent="-360363">
              <a:buFont typeface="Arial" panose="020B0604020202020204" pitchFamily="34" charset="0"/>
              <a:buChar char="•"/>
            </a:pPr>
            <a:r>
              <a:rPr lang="id-ID" dirty="0">
                <a:solidFill>
                  <a:srgbClr val="FFFFFF"/>
                </a:solidFill>
              </a:rPr>
              <a:t>Pada pengembangannya embedded system lebih mengarah pada pembelajaran IoT.</a:t>
            </a:r>
          </a:p>
        </p:txBody>
      </p:sp>
    </p:spTree>
    <p:extLst>
      <p:ext uri="{BB962C8B-B14F-4D97-AF65-F5344CB8AC3E}">
        <p14:creationId xmlns:p14="http://schemas.microsoft.com/office/powerpoint/2010/main" val="2543302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65642" y="3114330"/>
            <a:ext cx="9720072" cy="6974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d-ID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88257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id-ID" dirty="0"/>
              <a:t>BOBOT PENILAIAN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3200" dirty="0" err="1"/>
              <a:t>Tugas</a:t>
            </a:r>
            <a:r>
              <a:rPr lang="en-US" sz="3200" dirty="0"/>
              <a:t> = 15%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3200" dirty="0" err="1"/>
              <a:t>Quiz = 20%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3200" dirty="0"/>
              <a:t>UTS = 30%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3200" dirty="0"/>
              <a:t>UAS = 35%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450289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luaran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292650"/>
            <a:ext cx="9720073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sz="2800" dirty="0"/>
              <a:t>Mahasiswa memahami </a:t>
            </a:r>
            <a:r>
              <a:rPr lang="en-ID" sz="2800" dirty="0" err="1"/>
              <a:t>Visi</a:t>
            </a:r>
            <a:r>
              <a:rPr lang="en-ID" sz="2800" dirty="0"/>
              <a:t> </a:t>
            </a:r>
            <a:r>
              <a:rPr lang="en-ID" sz="2800" dirty="0" err="1"/>
              <a:t>dan</a:t>
            </a:r>
            <a:r>
              <a:rPr lang="en-ID" sz="2800" dirty="0"/>
              <a:t> </a:t>
            </a:r>
            <a:r>
              <a:rPr lang="en-ID" sz="2800" dirty="0" err="1"/>
              <a:t>Misi</a:t>
            </a:r>
            <a:r>
              <a:rPr lang="id-ID" sz="2800" dirty="0"/>
              <a:t> </a:t>
            </a:r>
            <a:r>
              <a:rPr lang="en-ID" sz="2800" dirty="0"/>
              <a:t>P</a:t>
            </a:r>
            <a:r>
              <a:rPr lang="id-ID" sz="2800" dirty="0"/>
              <a:t>rogram </a:t>
            </a:r>
            <a:r>
              <a:rPr lang="en-ID" sz="2800" dirty="0"/>
              <a:t>S</a:t>
            </a:r>
            <a:r>
              <a:rPr lang="id-ID" sz="2800" dirty="0"/>
              <a:t>tudi Teknik Informatika</a:t>
            </a:r>
            <a:endParaRPr lang="en-ID" sz="2800" dirty="0"/>
          </a:p>
          <a:p>
            <a:pPr marL="457200" indent="-457200">
              <a:buFont typeface="+mj-lt"/>
              <a:buAutoNum type="arabicPeriod"/>
            </a:pPr>
            <a:r>
              <a:rPr lang="id-ID" sz="2800" dirty="0"/>
              <a:t>Mahasiswa memahami </a:t>
            </a:r>
            <a:r>
              <a:rPr lang="en-ID" sz="2800" dirty="0" err="1"/>
              <a:t>Kurikulum</a:t>
            </a:r>
            <a:r>
              <a:rPr lang="en-ID" sz="2800" dirty="0"/>
              <a:t> </a:t>
            </a:r>
            <a:r>
              <a:rPr lang="en-ID" sz="2800" dirty="0" err="1"/>
              <a:t>Pr</a:t>
            </a:r>
            <a:r>
              <a:rPr lang="id-ID" sz="2800" dirty="0"/>
              <a:t>ogram </a:t>
            </a:r>
            <a:r>
              <a:rPr lang="en-ID" sz="2800" dirty="0"/>
              <a:t>S</a:t>
            </a:r>
            <a:r>
              <a:rPr lang="id-ID" sz="2800" dirty="0"/>
              <a:t>tudi Teknik Informatika</a:t>
            </a:r>
            <a:endParaRPr lang="en-ID" sz="2800" dirty="0"/>
          </a:p>
          <a:p>
            <a:pPr marL="457200" indent="-457200">
              <a:buFont typeface="+mj-lt"/>
              <a:buAutoNum type="arabicPeriod"/>
            </a:pPr>
            <a:r>
              <a:rPr lang="id-ID" sz="2800" dirty="0"/>
              <a:t>Mahasiswa me</a:t>
            </a:r>
            <a:r>
              <a:rPr lang="en-ID" sz="2800" dirty="0" err="1"/>
              <a:t>miliki</a:t>
            </a:r>
            <a:r>
              <a:rPr lang="en-ID" sz="2800" dirty="0"/>
              <a:t> </a:t>
            </a:r>
            <a:r>
              <a:rPr lang="en-ID" sz="2800" dirty="0" err="1"/>
              <a:t>wawasan</a:t>
            </a:r>
            <a:r>
              <a:rPr lang="en-ID" sz="2800" dirty="0"/>
              <a:t> </a:t>
            </a:r>
            <a:r>
              <a:rPr lang="en-ID" sz="2800" dirty="0" err="1"/>
              <a:t>terkait</a:t>
            </a:r>
            <a:r>
              <a:rPr lang="en-ID" sz="2800" dirty="0"/>
              <a:t> </a:t>
            </a:r>
            <a:r>
              <a:rPr lang="en-ID" sz="2800" dirty="0" err="1"/>
              <a:t>bidang</a:t>
            </a:r>
            <a:r>
              <a:rPr lang="en-ID" sz="2800" dirty="0"/>
              <a:t> </a:t>
            </a:r>
            <a:r>
              <a:rPr lang="en-ID" sz="2800" dirty="0" err="1"/>
              <a:t>profesi</a:t>
            </a:r>
            <a:r>
              <a:rPr lang="en-ID" sz="2800" dirty="0"/>
              <a:t> </a:t>
            </a:r>
            <a:r>
              <a:rPr lang="en-ID" sz="2800" dirty="0" err="1"/>
              <a:t>lulusan</a:t>
            </a:r>
            <a:r>
              <a:rPr lang="en-ID" sz="2800" dirty="0"/>
              <a:t> </a:t>
            </a:r>
            <a:r>
              <a:rPr lang="en-ID" sz="2800" dirty="0" err="1"/>
              <a:t>Pr</a:t>
            </a:r>
            <a:r>
              <a:rPr lang="id-ID" sz="2800" dirty="0"/>
              <a:t>ogram </a:t>
            </a:r>
            <a:r>
              <a:rPr lang="en-ID" sz="2800" dirty="0"/>
              <a:t>S</a:t>
            </a:r>
            <a:r>
              <a:rPr lang="id-ID" sz="2800" dirty="0"/>
              <a:t>tudi Teknik Informatika</a:t>
            </a:r>
            <a:endParaRPr lang="en-ID" sz="2800" dirty="0"/>
          </a:p>
          <a:p>
            <a:pPr marL="457200" indent="-457200">
              <a:buFont typeface="+mj-lt"/>
              <a:buAutoNum type="arabicPeriod"/>
            </a:pPr>
            <a:r>
              <a:rPr lang="id-ID" sz="2800" dirty="0"/>
              <a:t>Mahasiswa me</a:t>
            </a:r>
            <a:r>
              <a:rPr lang="en-ID" sz="2800" dirty="0" err="1"/>
              <a:t>miliki</a:t>
            </a:r>
            <a:r>
              <a:rPr lang="en-ID" sz="2800" dirty="0"/>
              <a:t> </a:t>
            </a:r>
            <a:r>
              <a:rPr lang="en-ID" sz="2800" dirty="0" err="1"/>
              <a:t>wawasan</a:t>
            </a:r>
            <a:r>
              <a:rPr lang="en-ID" sz="2800" dirty="0"/>
              <a:t> </a:t>
            </a:r>
            <a:r>
              <a:rPr lang="en-ID" sz="2800" dirty="0" err="1"/>
              <a:t>terkait</a:t>
            </a:r>
            <a:r>
              <a:rPr lang="en-ID" sz="2800" dirty="0"/>
              <a:t> </a:t>
            </a:r>
            <a:r>
              <a:rPr lang="en-ID" sz="2800" dirty="0" err="1"/>
              <a:t>bidang</a:t>
            </a:r>
            <a:r>
              <a:rPr lang="en-ID" sz="2800" dirty="0"/>
              <a:t> </a:t>
            </a:r>
            <a:r>
              <a:rPr lang="en-ID" sz="2800" dirty="0" err="1"/>
              <a:t>ilmu</a:t>
            </a:r>
            <a:r>
              <a:rPr lang="en-ID" sz="2800" dirty="0"/>
              <a:t> </a:t>
            </a:r>
            <a:r>
              <a:rPr lang="en-ID" sz="2800" dirty="0" err="1"/>
              <a:t>dan</a:t>
            </a:r>
            <a:r>
              <a:rPr lang="en-ID" sz="2800" dirty="0"/>
              <a:t> </a:t>
            </a:r>
            <a:r>
              <a:rPr lang="en-ID" sz="2800" dirty="0" err="1"/>
              <a:t>keahlian</a:t>
            </a:r>
            <a:r>
              <a:rPr lang="en-ID" sz="2800" dirty="0"/>
              <a:t> </a:t>
            </a:r>
            <a:r>
              <a:rPr lang="en-ID" sz="2800" dirty="0" err="1"/>
              <a:t>Pr</a:t>
            </a:r>
            <a:r>
              <a:rPr lang="id-ID" sz="2800" dirty="0"/>
              <a:t>ogram </a:t>
            </a:r>
            <a:r>
              <a:rPr lang="en-ID" sz="2800" dirty="0"/>
              <a:t>S</a:t>
            </a:r>
            <a:r>
              <a:rPr lang="id-ID" sz="2800" dirty="0"/>
              <a:t>tudi Teknik Informatika</a:t>
            </a:r>
          </a:p>
          <a:p>
            <a:pPr marL="457200" indent="-457200">
              <a:buFont typeface="+mj-lt"/>
              <a:buAutoNum type="arabicPeriod"/>
            </a:pPr>
            <a:endParaRPr lang="id-ID" sz="2800" dirty="0"/>
          </a:p>
          <a:p>
            <a:pPr marL="0" indent="0">
              <a:buNone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8293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9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id-ID" sz="4400" dirty="0"/>
              <a:t>Outline materi minggu 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en-ID" sz="3200" dirty="0" err="1"/>
              <a:t>Visi</a:t>
            </a:r>
            <a:r>
              <a:rPr lang="en-ID" sz="3200" dirty="0"/>
              <a:t> </a:t>
            </a:r>
            <a:r>
              <a:rPr lang="en-ID" sz="3200" dirty="0" err="1"/>
              <a:t>Misi</a:t>
            </a:r>
            <a:endParaRPr lang="en-ID" sz="3200" dirty="0"/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/>
              <a:t>Kurikulum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3200" dirty="0"/>
              <a:t>Profil Lulusan</a:t>
            </a:r>
            <a:endParaRPr lang="en-ID" sz="3200" dirty="0"/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ID" sz="3200" dirty="0" err="1"/>
              <a:t>Bidang</a:t>
            </a:r>
            <a:r>
              <a:rPr lang="en-ID" sz="3200" dirty="0"/>
              <a:t> </a:t>
            </a:r>
            <a:r>
              <a:rPr lang="en-ID" sz="3200" dirty="0" err="1"/>
              <a:t>Kerja</a:t>
            </a:r>
            <a:endParaRPr lang="en-ID" sz="3200" dirty="0"/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ID" sz="3200" dirty="0" err="1"/>
              <a:t>Bidang</a:t>
            </a:r>
            <a:r>
              <a:rPr lang="en-ID" sz="3200" dirty="0"/>
              <a:t> </a:t>
            </a:r>
            <a:r>
              <a:rPr lang="en-ID" sz="3200" dirty="0" err="1"/>
              <a:t>Ilmu</a:t>
            </a:r>
            <a:r>
              <a:rPr lang="en-ID" sz="3200" dirty="0"/>
              <a:t> </a:t>
            </a:r>
            <a:r>
              <a:rPr lang="en-ID" sz="3200" dirty="0" err="1"/>
              <a:t>dan</a:t>
            </a:r>
            <a:r>
              <a:rPr lang="en-ID" sz="3200" dirty="0"/>
              <a:t> </a:t>
            </a:r>
            <a:r>
              <a:rPr lang="en-ID" sz="3200" dirty="0" err="1"/>
              <a:t>Keahlian</a:t>
            </a:r>
            <a:endParaRPr lang="en-ID" sz="3200" dirty="0"/>
          </a:p>
          <a:p>
            <a:pPr marL="363538" indent="-363538">
              <a:buFont typeface="Arial" panose="020B0604020202020204" pitchFamily="34" charset="0"/>
              <a:buChar char="•"/>
            </a:pP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44728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Prodi teknik informatika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/>
              <a:t>Teknik Informatika adalah program studi yang mempelajari struktur, sifat, dan interaksi dari beberapa sistem yang dipakai untuk mengumpulkan data, memproses dan menyimpan hasil pemrosesan data, serta menampilkannya dalam bentuk informasi.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/>
              <a:t>Prodi Teknik Informatika ITERA diselenggarakan berdasarkan SK Menteri Riset, Teknologi, dan Pendidikan Tinggi Republik Indonesia No. 64/M/Kp/III/2015</a:t>
            </a:r>
          </a:p>
        </p:txBody>
      </p:sp>
    </p:spTree>
    <p:extLst>
      <p:ext uri="{BB962C8B-B14F-4D97-AF65-F5344CB8AC3E}">
        <p14:creationId xmlns:p14="http://schemas.microsoft.com/office/powerpoint/2010/main" val="394233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VISI Program studi informatika itera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035757" cy="2079171"/>
          </a:xfrm>
        </p:spPr>
        <p:txBody>
          <a:bodyPr>
            <a:normAutofit fontScale="92500"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/>
              <a:t>Menjadi Program Studi Teknik Informatika terkemuka dan unggul di Tahun 2030, dalam penyelenggaraan </a:t>
            </a:r>
            <a:r>
              <a:rPr lang="id-ID" sz="2800" b="1" dirty="0"/>
              <a:t>pendidikan, penelitian, dan pengabdian</a:t>
            </a:r>
            <a:r>
              <a:rPr lang="id-ID" sz="2800" dirty="0"/>
              <a:t> kepada masyarakat di bidang Teknologi Informasi dan Komunikasi berbasis </a:t>
            </a:r>
            <a:r>
              <a:rPr lang="id-ID" sz="2800" i="1" dirty="0" err="1"/>
              <a:t>Intelligent</a:t>
            </a:r>
            <a:r>
              <a:rPr lang="id-ID" sz="2800" i="1" dirty="0"/>
              <a:t> System </a:t>
            </a:r>
            <a:r>
              <a:rPr lang="id-ID" sz="2800" dirty="0"/>
              <a:t>dengan mengembangkan potensi yang ada di Pulau Sumatera dan Indonesia pada umumnya.</a:t>
            </a:r>
          </a:p>
        </p:txBody>
      </p:sp>
    </p:spTree>
    <p:extLst>
      <p:ext uri="{BB962C8B-B14F-4D97-AF65-F5344CB8AC3E}">
        <p14:creationId xmlns:p14="http://schemas.microsoft.com/office/powerpoint/2010/main" val="309176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MISI Program studi informatika itera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035757" cy="3526971"/>
          </a:xfrm>
        </p:spPr>
        <p:txBody>
          <a:bodyPr>
            <a:noAutofit/>
          </a:bodyPr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600" dirty="0"/>
              <a:t>Menyelenggarakan pendidikan tinggi di bidang teknologi informasi berstandar global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600" dirty="0"/>
              <a:t>Melaksanakan kegiatan penelitian dan pemanfaatan teknologi informasi untuk kesejahteraan bangsa dengan memanfaatkan potensi yang ada di Pulau Sumatera</a:t>
            </a:r>
            <a:endParaRPr lang="en-ID" sz="2600" dirty="0"/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600" dirty="0" err="1"/>
              <a:t>Memberikan</a:t>
            </a:r>
            <a:r>
              <a:rPr lang="en-US" sz="2600" dirty="0"/>
              <a:t> </a:t>
            </a:r>
            <a:r>
              <a:rPr lang="en-US" sz="2600" dirty="0" err="1"/>
              <a:t>pelayanan</a:t>
            </a:r>
            <a:r>
              <a:rPr lang="en-US" sz="2600" dirty="0"/>
              <a:t> </a:t>
            </a:r>
            <a:r>
              <a:rPr lang="en-US" sz="2600" dirty="0" err="1"/>
              <a:t>kepada</a:t>
            </a:r>
            <a:r>
              <a:rPr lang="en-US" sz="2600" dirty="0"/>
              <a:t> </a:t>
            </a:r>
            <a:r>
              <a:rPr lang="en-US" sz="2600" dirty="0" err="1"/>
              <a:t>masyarakat</a:t>
            </a:r>
            <a:r>
              <a:rPr lang="en-US" sz="2600" dirty="0"/>
              <a:t> </a:t>
            </a:r>
            <a:r>
              <a:rPr lang="en-US" sz="2600" dirty="0" err="1"/>
              <a:t>melalui</a:t>
            </a:r>
            <a:r>
              <a:rPr lang="en-US" sz="2600" dirty="0"/>
              <a:t> </a:t>
            </a:r>
            <a:r>
              <a:rPr lang="en-US" sz="2600" dirty="0" err="1"/>
              <a:t>bidang</a:t>
            </a:r>
            <a:r>
              <a:rPr lang="en-US" sz="2600" dirty="0"/>
              <a:t> </a:t>
            </a:r>
            <a:r>
              <a:rPr lang="en-US" sz="2600" dirty="0" err="1"/>
              <a:t>pendidikan</a:t>
            </a:r>
            <a:r>
              <a:rPr lang="en-US" sz="2600" dirty="0"/>
              <a:t>, </a:t>
            </a:r>
            <a:r>
              <a:rPr lang="en-US" sz="2600" dirty="0" err="1"/>
              <a:t>pelatihan</a:t>
            </a:r>
            <a:r>
              <a:rPr lang="en-US" sz="2600" dirty="0"/>
              <a:t>, </a:t>
            </a:r>
            <a:r>
              <a:rPr lang="en-US" sz="2600" dirty="0" err="1"/>
              <a:t>pendampingan</a:t>
            </a:r>
            <a:r>
              <a:rPr lang="en-US" sz="2600" dirty="0"/>
              <a:t>,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konsultasi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</a:t>
            </a:r>
            <a:r>
              <a:rPr lang="en-US" sz="2600" dirty="0" err="1"/>
              <a:t>bidang</a:t>
            </a:r>
            <a:r>
              <a:rPr lang="en-US" sz="2600" dirty="0"/>
              <a:t> </a:t>
            </a:r>
            <a:r>
              <a:rPr lang="en-US" sz="2600" dirty="0" err="1"/>
              <a:t>teknologi</a:t>
            </a:r>
            <a:r>
              <a:rPr lang="en-US" sz="2600" dirty="0"/>
              <a:t> </a:t>
            </a:r>
            <a:r>
              <a:rPr lang="en-US" sz="2600" dirty="0" err="1"/>
              <a:t>informasi</a:t>
            </a:r>
            <a:r>
              <a:rPr lang="en-US" sz="2600" dirty="0"/>
              <a:t>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en-US" sz="2600" dirty="0" err="1"/>
              <a:t>Ikut</a:t>
            </a:r>
            <a:r>
              <a:rPr lang="en-US" sz="2600" dirty="0"/>
              <a:t> </a:t>
            </a:r>
            <a:r>
              <a:rPr lang="en-US" sz="2600" dirty="0" err="1"/>
              <a:t>serta</a:t>
            </a:r>
            <a:r>
              <a:rPr lang="en-US" sz="2600" dirty="0"/>
              <a:t> </a:t>
            </a:r>
            <a:r>
              <a:rPr lang="en-US" sz="2600" dirty="0" err="1"/>
              <a:t>dalam</a:t>
            </a:r>
            <a:r>
              <a:rPr lang="en-US" sz="2600" dirty="0"/>
              <a:t> </a:t>
            </a:r>
            <a:r>
              <a:rPr lang="en-US" sz="2600" dirty="0" err="1"/>
              <a:t>pembangunan</a:t>
            </a:r>
            <a:r>
              <a:rPr lang="en-US" sz="2600" dirty="0"/>
              <a:t> </a:t>
            </a:r>
            <a:r>
              <a:rPr lang="en-US" sz="2600" dirty="0" err="1"/>
              <a:t>nasional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menghasilkan</a:t>
            </a:r>
            <a:r>
              <a:rPr lang="en-US" sz="2600" dirty="0"/>
              <a:t> </a:t>
            </a:r>
            <a:r>
              <a:rPr lang="en-US" sz="2600" dirty="0" err="1"/>
              <a:t>inovasi</a:t>
            </a:r>
            <a:r>
              <a:rPr lang="en-US" sz="2600" dirty="0"/>
              <a:t> </a:t>
            </a:r>
            <a:r>
              <a:rPr lang="en-US" sz="2600" dirty="0" err="1"/>
              <a:t>dan</a:t>
            </a:r>
            <a:r>
              <a:rPr lang="en-US" sz="2600" dirty="0"/>
              <a:t> </a:t>
            </a:r>
            <a:r>
              <a:rPr lang="en-US" sz="2600" dirty="0" err="1"/>
              <a:t>kreasi</a:t>
            </a:r>
            <a:r>
              <a:rPr lang="en-US" sz="2600" dirty="0"/>
              <a:t> </a:t>
            </a:r>
            <a:r>
              <a:rPr lang="en-US" sz="2600" dirty="0" err="1"/>
              <a:t>dari</a:t>
            </a:r>
            <a:r>
              <a:rPr lang="en-US" sz="2600" dirty="0"/>
              <a:t> </a:t>
            </a:r>
            <a:r>
              <a:rPr lang="en-US" sz="2600" dirty="0" err="1"/>
              <a:t>sivitas</a:t>
            </a:r>
            <a:r>
              <a:rPr lang="en-US" sz="2600" dirty="0"/>
              <a:t> </a:t>
            </a:r>
            <a:r>
              <a:rPr lang="en-US" sz="2600" dirty="0" err="1"/>
              <a:t>akademik</a:t>
            </a:r>
            <a:r>
              <a:rPr lang="en-US" sz="2600" dirty="0"/>
              <a:t> IF, </a:t>
            </a:r>
            <a:r>
              <a:rPr lang="en-US" sz="2600" dirty="0" err="1"/>
              <a:t>baik</a:t>
            </a:r>
            <a:r>
              <a:rPr lang="en-US" sz="2600" dirty="0"/>
              <a:t> </a:t>
            </a:r>
            <a:r>
              <a:rPr lang="en-US" sz="2600" dirty="0" err="1"/>
              <a:t>dosen</a:t>
            </a:r>
            <a:r>
              <a:rPr lang="en-US" sz="2600" dirty="0"/>
              <a:t> </a:t>
            </a:r>
            <a:r>
              <a:rPr lang="en-US" sz="2600" dirty="0" err="1"/>
              <a:t>maupun</a:t>
            </a:r>
            <a:r>
              <a:rPr lang="en-US" sz="2600" dirty="0"/>
              <a:t> </a:t>
            </a:r>
            <a:r>
              <a:rPr lang="en-US" sz="2600" dirty="0" err="1"/>
              <a:t>mahasiswa</a:t>
            </a:r>
            <a:r>
              <a:rPr lang="en-US" sz="2600" dirty="0"/>
              <a:t>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42641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d-ID" dirty="0"/>
              <a:t>Kurikulum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/>
              <a:t>Kurikulum Teknik Informatika ITERA mengacu kepada kurikulum Informatika ITB</a:t>
            </a:r>
            <a:r>
              <a:rPr lang="en-US" sz="2800" dirty="0"/>
              <a:t> dan </a:t>
            </a:r>
            <a:r>
              <a:rPr lang="en-US" sz="2800" dirty="0" err="1"/>
              <a:t>mengikuti</a:t>
            </a:r>
            <a:r>
              <a:rPr lang="en-US" sz="2800" dirty="0"/>
              <a:t> </a:t>
            </a:r>
            <a:r>
              <a:rPr lang="en-US" sz="2800" dirty="0" err="1"/>
              <a:t>ketentuan</a:t>
            </a:r>
            <a:r>
              <a:rPr lang="en-US" sz="2800" dirty="0"/>
              <a:t> </a:t>
            </a:r>
            <a:r>
              <a:rPr lang="en-US" sz="2800" dirty="0" err="1"/>
              <a:t>kurikulum</a:t>
            </a:r>
            <a:r>
              <a:rPr lang="en-US" sz="2800" dirty="0"/>
              <a:t> </a:t>
            </a:r>
            <a:r>
              <a:rPr lang="en-US" sz="2800" dirty="0" err="1"/>
              <a:t>merdeka</a:t>
            </a:r>
            <a:r>
              <a:rPr lang="en-US" sz="2800" dirty="0"/>
              <a:t> </a:t>
            </a:r>
            <a:r>
              <a:rPr lang="en-US" sz="2800" dirty="0" err="1"/>
              <a:t>belajar</a:t>
            </a:r>
            <a:r>
              <a:rPr lang="id-ID" sz="2800" dirty="0"/>
              <a:t>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/>
              <a:t>Kurikulum Informatika ITB mengacu kepada ACM (</a:t>
            </a:r>
            <a:r>
              <a:rPr lang="id-ID" sz="2800" i="1" dirty="0"/>
              <a:t>Association for Computing Machinery</a:t>
            </a:r>
            <a:r>
              <a:rPr lang="id-ID" sz="2800" dirty="0"/>
              <a:t>).</a:t>
            </a:r>
          </a:p>
          <a:p>
            <a:pPr marL="363538" indent="-363538">
              <a:buFont typeface="Arial" panose="020B0604020202020204" pitchFamily="34" charset="0"/>
              <a:buChar char="•"/>
            </a:pPr>
            <a:r>
              <a:rPr lang="id-ID" sz="2800" dirty="0"/>
              <a:t>Total 144 SKS.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72825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1132</Words>
  <Application>Microsoft Macintosh PowerPoint</Application>
  <PresentationFormat>Widescreen</PresentationFormat>
  <Paragraphs>133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Yu Gothic UI</vt:lpstr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Pengenalan Visi Misi dan Kurikulum teknik InFormatika Pengenalan program studi teknik informatika</vt:lpstr>
      <vt:lpstr>TUJUAN kuliah</vt:lpstr>
      <vt:lpstr>BOBOT PENILAIAN</vt:lpstr>
      <vt:lpstr>luaran</vt:lpstr>
      <vt:lpstr>Outline materi minggu ini</vt:lpstr>
      <vt:lpstr>Prodi teknik informatika</vt:lpstr>
      <vt:lpstr>VISI Program studi informatika itera</vt:lpstr>
      <vt:lpstr>MISI Program studi informatika itera</vt:lpstr>
      <vt:lpstr>Kurikulum </vt:lpstr>
      <vt:lpstr>Kurikulum merdeka belajar</vt:lpstr>
      <vt:lpstr>Kurikulum merdeka belajar</vt:lpstr>
      <vt:lpstr>Kurikulum</vt:lpstr>
      <vt:lpstr>PowerPoint Presentation</vt:lpstr>
      <vt:lpstr>Profil lulusan</vt:lpstr>
      <vt:lpstr>Bidang kerja teknik informatika</vt:lpstr>
      <vt:lpstr>Bidang kerja teknik informatika</vt:lpstr>
      <vt:lpstr>Bidang kerja teknik informatika</vt:lpstr>
      <vt:lpstr>Bidang kerja teknik informatika</vt:lpstr>
      <vt:lpstr>Bidang ilmu dan keahlian</vt:lpstr>
      <vt:lpstr>Bidang ilmu dan keahlian</vt:lpstr>
      <vt:lpstr>Rekayasa perangkat lunak (KK rplsi)</vt:lpstr>
      <vt:lpstr>Kecerdasan buatan (KK AIDE)</vt:lpstr>
      <vt:lpstr>Data engineering (KK aide)</vt:lpstr>
      <vt:lpstr>Jaringan computer (KK kasper)</vt:lpstr>
      <vt:lpstr>Embedded system (KK kasper)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Visi Misi dan Kurikulum teknik InFormatika Pengenalan program studi teknik informatika</dc:title>
  <dc:creator>ilham ashari</dc:creator>
  <cp:lastModifiedBy>a69537</cp:lastModifiedBy>
  <cp:revision>8</cp:revision>
  <dcterms:created xsi:type="dcterms:W3CDTF">2020-09-07T03:11:40Z</dcterms:created>
  <dcterms:modified xsi:type="dcterms:W3CDTF">2020-09-07T05:55:50Z</dcterms:modified>
</cp:coreProperties>
</file>