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82" r:id="rId3"/>
    <p:sldId id="258"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81" r:id="rId25"/>
    <p:sldId id="278" r:id="rId26"/>
    <p:sldId id="279" r:id="rId27"/>
    <p:sldId id="280" r:id="rId28"/>
    <p:sldId id="283" r:id="rId29"/>
    <p:sldId id="284"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2C112F2C-5846-411D-8D1C-CB26134DCE09}" type="datetimeFigureOut">
              <a:rPr lang="fr-FR" smtClean="0"/>
              <a:t>07/04/2022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822276C-69C9-4BE9-9D0A-DD2CE1B5C1C6}" type="slidenum">
              <a:rPr lang="fr-FR" smtClean="0"/>
              <a:t>‹N°›</a:t>
            </a:fld>
            <a:endParaRPr lang="fr-FR"/>
          </a:p>
        </p:txBody>
      </p:sp>
    </p:spTree>
    <p:extLst>
      <p:ext uri="{BB962C8B-B14F-4D97-AF65-F5344CB8AC3E}">
        <p14:creationId xmlns:p14="http://schemas.microsoft.com/office/powerpoint/2010/main" val="3670847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2C112F2C-5846-411D-8D1C-CB26134DCE09}" type="datetimeFigureOut">
              <a:rPr lang="fr-FR" smtClean="0"/>
              <a:t>07/04/2022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822276C-69C9-4BE9-9D0A-DD2CE1B5C1C6}" type="slidenum">
              <a:rPr lang="fr-FR" smtClean="0"/>
              <a:t>‹N°›</a:t>
            </a:fld>
            <a:endParaRPr lang="fr-FR"/>
          </a:p>
        </p:txBody>
      </p:sp>
    </p:spTree>
    <p:extLst>
      <p:ext uri="{BB962C8B-B14F-4D97-AF65-F5344CB8AC3E}">
        <p14:creationId xmlns:p14="http://schemas.microsoft.com/office/powerpoint/2010/main" val="1549725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2C112F2C-5846-411D-8D1C-CB26134DCE09}" type="datetimeFigureOut">
              <a:rPr lang="fr-FR" smtClean="0"/>
              <a:t>07/04/2022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822276C-69C9-4BE9-9D0A-DD2CE1B5C1C6}"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01930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2C112F2C-5846-411D-8D1C-CB26134DCE09}" type="datetimeFigureOut">
              <a:rPr lang="fr-FR" smtClean="0"/>
              <a:t>07/04/2022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822276C-69C9-4BE9-9D0A-DD2CE1B5C1C6}" type="slidenum">
              <a:rPr lang="fr-FR" smtClean="0"/>
              <a:t>‹N°›</a:t>
            </a:fld>
            <a:endParaRPr lang="fr-FR"/>
          </a:p>
        </p:txBody>
      </p:sp>
    </p:spTree>
    <p:extLst>
      <p:ext uri="{BB962C8B-B14F-4D97-AF65-F5344CB8AC3E}">
        <p14:creationId xmlns:p14="http://schemas.microsoft.com/office/powerpoint/2010/main" val="2994183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2C112F2C-5846-411D-8D1C-CB26134DCE09}" type="datetimeFigureOut">
              <a:rPr lang="fr-FR" smtClean="0"/>
              <a:t>07/04/2022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822276C-69C9-4BE9-9D0A-DD2CE1B5C1C6}"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87501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2C112F2C-5846-411D-8D1C-CB26134DCE09}" type="datetimeFigureOut">
              <a:rPr lang="fr-FR" smtClean="0"/>
              <a:t>07/04/2022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822276C-69C9-4BE9-9D0A-DD2CE1B5C1C6}" type="slidenum">
              <a:rPr lang="fr-FR" smtClean="0"/>
              <a:t>‹N°›</a:t>
            </a:fld>
            <a:endParaRPr lang="fr-FR"/>
          </a:p>
        </p:txBody>
      </p:sp>
    </p:spTree>
    <p:extLst>
      <p:ext uri="{BB962C8B-B14F-4D97-AF65-F5344CB8AC3E}">
        <p14:creationId xmlns:p14="http://schemas.microsoft.com/office/powerpoint/2010/main" val="1681919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C112F2C-5846-411D-8D1C-CB26134DCE09}" type="datetimeFigureOut">
              <a:rPr lang="fr-FR" smtClean="0"/>
              <a:t>07/04/2022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822276C-69C9-4BE9-9D0A-DD2CE1B5C1C6}" type="slidenum">
              <a:rPr lang="fr-FR" smtClean="0"/>
              <a:t>‹N°›</a:t>
            </a:fld>
            <a:endParaRPr lang="fr-FR"/>
          </a:p>
        </p:txBody>
      </p:sp>
    </p:spTree>
    <p:extLst>
      <p:ext uri="{BB962C8B-B14F-4D97-AF65-F5344CB8AC3E}">
        <p14:creationId xmlns:p14="http://schemas.microsoft.com/office/powerpoint/2010/main" val="1045444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C112F2C-5846-411D-8D1C-CB26134DCE09}" type="datetimeFigureOut">
              <a:rPr lang="fr-FR" smtClean="0"/>
              <a:t>07/04/2022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822276C-69C9-4BE9-9D0A-DD2CE1B5C1C6}" type="slidenum">
              <a:rPr lang="fr-FR" smtClean="0"/>
              <a:t>‹N°›</a:t>
            </a:fld>
            <a:endParaRPr lang="fr-FR"/>
          </a:p>
        </p:txBody>
      </p:sp>
    </p:spTree>
    <p:extLst>
      <p:ext uri="{BB962C8B-B14F-4D97-AF65-F5344CB8AC3E}">
        <p14:creationId xmlns:p14="http://schemas.microsoft.com/office/powerpoint/2010/main" val="2797094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C112F2C-5846-411D-8D1C-CB26134DCE09}" type="datetimeFigureOut">
              <a:rPr lang="fr-FR" smtClean="0"/>
              <a:t>07/04/2022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822276C-69C9-4BE9-9D0A-DD2CE1B5C1C6}" type="slidenum">
              <a:rPr lang="fr-FR" smtClean="0"/>
              <a:t>‹N°›</a:t>
            </a:fld>
            <a:endParaRPr lang="fr-FR"/>
          </a:p>
        </p:txBody>
      </p:sp>
    </p:spTree>
    <p:extLst>
      <p:ext uri="{BB962C8B-B14F-4D97-AF65-F5344CB8AC3E}">
        <p14:creationId xmlns:p14="http://schemas.microsoft.com/office/powerpoint/2010/main" val="3789824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2C112F2C-5846-411D-8D1C-CB26134DCE09}" type="datetimeFigureOut">
              <a:rPr lang="fr-FR" smtClean="0"/>
              <a:t>07/04/2022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822276C-69C9-4BE9-9D0A-DD2CE1B5C1C6}" type="slidenum">
              <a:rPr lang="fr-FR" smtClean="0"/>
              <a:t>‹N°›</a:t>
            </a:fld>
            <a:endParaRPr lang="fr-FR"/>
          </a:p>
        </p:txBody>
      </p:sp>
    </p:spTree>
    <p:extLst>
      <p:ext uri="{BB962C8B-B14F-4D97-AF65-F5344CB8AC3E}">
        <p14:creationId xmlns:p14="http://schemas.microsoft.com/office/powerpoint/2010/main" val="811868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2C112F2C-5846-411D-8D1C-CB26134DCE09}" type="datetimeFigureOut">
              <a:rPr lang="fr-FR" smtClean="0"/>
              <a:t>07/04/2022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822276C-69C9-4BE9-9D0A-DD2CE1B5C1C6}" type="slidenum">
              <a:rPr lang="fr-FR" smtClean="0"/>
              <a:t>‹N°›</a:t>
            </a:fld>
            <a:endParaRPr lang="fr-FR"/>
          </a:p>
        </p:txBody>
      </p:sp>
    </p:spTree>
    <p:extLst>
      <p:ext uri="{BB962C8B-B14F-4D97-AF65-F5344CB8AC3E}">
        <p14:creationId xmlns:p14="http://schemas.microsoft.com/office/powerpoint/2010/main" val="1312143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2C112F2C-5846-411D-8D1C-CB26134DCE09}" type="datetimeFigureOut">
              <a:rPr lang="fr-FR" smtClean="0"/>
              <a:t>07/04/2022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822276C-69C9-4BE9-9D0A-DD2CE1B5C1C6}" type="slidenum">
              <a:rPr lang="fr-FR" smtClean="0"/>
              <a:t>‹N°›</a:t>
            </a:fld>
            <a:endParaRPr lang="fr-FR"/>
          </a:p>
        </p:txBody>
      </p:sp>
    </p:spTree>
    <p:extLst>
      <p:ext uri="{BB962C8B-B14F-4D97-AF65-F5344CB8AC3E}">
        <p14:creationId xmlns:p14="http://schemas.microsoft.com/office/powerpoint/2010/main" val="1680367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C112F2C-5846-411D-8D1C-CB26134DCE09}" type="datetimeFigureOut">
              <a:rPr lang="fr-FR" smtClean="0"/>
              <a:t>07/04/2022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822276C-69C9-4BE9-9D0A-DD2CE1B5C1C6}" type="slidenum">
              <a:rPr lang="fr-FR" smtClean="0"/>
              <a:t>‹N°›</a:t>
            </a:fld>
            <a:endParaRPr lang="fr-FR"/>
          </a:p>
        </p:txBody>
      </p:sp>
    </p:spTree>
    <p:extLst>
      <p:ext uri="{BB962C8B-B14F-4D97-AF65-F5344CB8AC3E}">
        <p14:creationId xmlns:p14="http://schemas.microsoft.com/office/powerpoint/2010/main" val="508039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112F2C-5846-411D-8D1C-CB26134DCE09}" type="datetimeFigureOut">
              <a:rPr lang="fr-FR" smtClean="0"/>
              <a:t>07/04/2022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822276C-69C9-4BE9-9D0A-DD2CE1B5C1C6}" type="slidenum">
              <a:rPr lang="fr-FR" smtClean="0"/>
              <a:t>‹N°›</a:t>
            </a:fld>
            <a:endParaRPr lang="fr-FR"/>
          </a:p>
        </p:txBody>
      </p:sp>
    </p:spTree>
    <p:extLst>
      <p:ext uri="{BB962C8B-B14F-4D97-AF65-F5344CB8AC3E}">
        <p14:creationId xmlns:p14="http://schemas.microsoft.com/office/powerpoint/2010/main" val="100540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2C112F2C-5846-411D-8D1C-CB26134DCE09}" type="datetimeFigureOut">
              <a:rPr lang="fr-FR" smtClean="0"/>
              <a:t>07/04/2022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822276C-69C9-4BE9-9D0A-DD2CE1B5C1C6}" type="slidenum">
              <a:rPr lang="fr-FR" smtClean="0"/>
              <a:t>‹N°›</a:t>
            </a:fld>
            <a:endParaRPr lang="fr-FR"/>
          </a:p>
        </p:txBody>
      </p:sp>
    </p:spTree>
    <p:extLst>
      <p:ext uri="{BB962C8B-B14F-4D97-AF65-F5344CB8AC3E}">
        <p14:creationId xmlns:p14="http://schemas.microsoft.com/office/powerpoint/2010/main" val="3316204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2C112F2C-5846-411D-8D1C-CB26134DCE09}" type="datetimeFigureOut">
              <a:rPr lang="fr-FR" smtClean="0"/>
              <a:t>07/04/2022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822276C-69C9-4BE9-9D0A-DD2CE1B5C1C6}" type="slidenum">
              <a:rPr lang="fr-FR" smtClean="0"/>
              <a:t>‹N°›</a:t>
            </a:fld>
            <a:endParaRPr lang="fr-FR"/>
          </a:p>
        </p:txBody>
      </p:sp>
    </p:spTree>
    <p:extLst>
      <p:ext uri="{BB962C8B-B14F-4D97-AF65-F5344CB8AC3E}">
        <p14:creationId xmlns:p14="http://schemas.microsoft.com/office/powerpoint/2010/main" val="3072864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112F2C-5846-411D-8D1C-CB26134DCE09}" type="datetimeFigureOut">
              <a:rPr lang="fr-FR" smtClean="0"/>
              <a:t>07/04/2022</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822276C-69C9-4BE9-9D0A-DD2CE1B5C1C6}" type="slidenum">
              <a:rPr lang="fr-FR" smtClean="0"/>
              <a:t>‹N°›</a:t>
            </a:fld>
            <a:endParaRPr lang="fr-FR"/>
          </a:p>
        </p:txBody>
      </p:sp>
    </p:spTree>
    <p:extLst>
      <p:ext uri="{BB962C8B-B14F-4D97-AF65-F5344CB8AC3E}">
        <p14:creationId xmlns:p14="http://schemas.microsoft.com/office/powerpoint/2010/main" val="242810535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25808" y="2189019"/>
            <a:ext cx="9531928" cy="2152763"/>
          </a:xfrm>
        </p:spPr>
        <p:txBody>
          <a:bodyPr/>
          <a:lstStyle/>
          <a:p>
            <a:r>
              <a:rPr lang="fr-FR" dirty="0" smtClean="0"/>
              <a:t>Cybersécurité par Design et Politique de Sécurité</a:t>
            </a:r>
            <a:endParaRPr lang="fr-FR" dirty="0"/>
          </a:p>
        </p:txBody>
      </p:sp>
    </p:spTree>
    <p:extLst>
      <p:ext uri="{BB962C8B-B14F-4D97-AF65-F5344CB8AC3E}">
        <p14:creationId xmlns:p14="http://schemas.microsoft.com/office/powerpoint/2010/main" val="3058385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 y="2230582"/>
            <a:ext cx="11263745" cy="1320800"/>
          </a:xfrm>
        </p:spPr>
        <p:txBody>
          <a:bodyPr/>
          <a:lstStyle/>
          <a:p>
            <a:pPr algn="just"/>
            <a:r>
              <a:rPr lang="fr-FR" dirty="0" smtClean="0">
                <a:solidFill>
                  <a:srgbClr val="FFC000"/>
                </a:solidFill>
              </a:rPr>
              <a:t>IV-  </a:t>
            </a:r>
            <a:r>
              <a:rPr lang="fr-FR" dirty="0">
                <a:solidFill>
                  <a:srgbClr val="FFC000"/>
                </a:solidFill>
              </a:rPr>
              <a:t>Définition des tâches du DPO dans le contexte précis de CyberCar et assurer sa formation.</a:t>
            </a:r>
          </a:p>
        </p:txBody>
      </p:sp>
    </p:spTree>
    <p:extLst>
      <p:ext uri="{BB962C8B-B14F-4D97-AF65-F5344CB8AC3E}">
        <p14:creationId xmlns:p14="http://schemas.microsoft.com/office/powerpoint/2010/main" val="736341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2192000" cy="858982"/>
          </a:xfrm>
        </p:spPr>
        <p:txBody>
          <a:bodyPr/>
          <a:lstStyle/>
          <a:p>
            <a:r>
              <a:rPr lang="fr-FR" dirty="0" smtClean="0"/>
              <a:t>Le DPO:</a:t>
            </a:r>
            <a:endParaRPr lang="fr-FR" dirty="0"/>
          </a:p>
        </p:txBody>
      </p:sp>
      <p:sp>
        <p:nvSpPr>
          <p:cNvPr id="3" name="Espace réservé du contenu 2"/>
          <p:cNvSpPr>
            <a:spLocks noGrp="1"/>
          </p:cNvSpPr>
          <p:nvPr>
            <p:ph idx="1"/>
          </p:nvPr>
        </p:nvSpPr>
        <p:spPr>
          <a:xfrm>
            <a:off x="0" y="858982"/>
            <a:ext cx="12192000" cy="5999018"/>
          </a:xfrm>
        </p:spPr>
        <p:txBody>
          <a:bodyPr/>
          <a:lstStyle/>
          <a:p>
            <a:pPr marL="0" indent="0">
              <a:buNone/>
            </a:pPr>
            <a:r>
              <a:rPr lang="fr-FR" dirty="0"/>
              <a:t>DPO (Data Protection Officier) : c’est le délégué de la protection des données à caractère personnel au sein des organismes privés ou publics. 	</a:t>
            </a:r>
          </a:p>
          <a:p>
            <a:pPr marL="0" indent="0">
              <a:buNone/>
            </a:pPr>
            <a:endParaRPr lang="fr-FR" dirty="0" smtClean="0"/>
          </a:p>
          <a:p>
            <a:pPr marL="0" indent="0">
              <a:buNone/>
            </a:pPr>
            <a:r>
              <a:rPr lang="fr-FR" dirty="0" smtClean="0"/>
              <a:t>Le </a:t>
            </a:r>
            <a:r>
              <a:rPr lang="fr-FR" dirty="0"/>
              <a:t>DPO doit veiller à la conformité de son organisme au regard de la règlementation applicable en matière de protection des données à caractère personnels.</a:t>
            </a:r>
          </a:p>
          <a:p>
            <a:pPr marL="0" indent="0">
              <a:buNone/>
            </a:pPr>
            <a:endParaRPr lang="fr-FR" dirty="0" smtClean="0"/>
          </a:p>
          <a:p>
            <a:pPr marL="0" indent="0">
              <a:buNone/>
            </a:pPr>
            <a:r>
              <a:rPr lang="fr-FR" dirty="0" smtClean="0"/>
              <a:t>Le </a:t>
            </a:r>
            <a:r>
              <a:rPr lang="fr-FR" dirty="0"/>
              <a:t>DPO doit informer et conseiller l’organisme, contrôler la conformité et jouer un rôle d’interface entre l’organisme, la CNIL et les personnes concernés.</a:t>
            </a:r>
          </a:p>
          <a:p>
            <a:endParaRPr lang="fr-FR" dirty="0"/>
          </a:p>
        </p:txBody>
      </p:sp>
    </p:spTree>
    <p:extLst>
      <p:ext uri="{BB962C8B-B14F-4D97-AF65-F5344CB8AC3E}">
        <p14:creationId xmlns:p14="http://schemas.microsoft.com/office/powerpoint/2010/main" val="3536252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2192000" cy="651164"/>
          </a:xfrm>
        </p:spPr>
        <p:txBody>
          <a:bodyPr>
            <a:normAutofit fontScale="90000"/>
          </a:bodyPr>
          <a:lstStyle/>
          <a:p>
            <a:r>
              <a:rPr lang="fr-FR" b="1" dirty="0"/>
              <a:t>Les tâches du DPO sont :</a:t>
            </a:r>
            <a:r>
              <a:rPr lang="fr-FR" dirty="0"/>
              <a:t/>
            </a:r>
            <a:br>
              <a:rPr lang="fr-FR" dirty="0"/>
            </a:br>
            <a:endParaRPr lang="fr-FR" dirty="0"/>
          </a:p>
        </p:txBody>
      </p:sp>
      <p:sp>
        <p:nvSpPr>
          <p:cNvPr id="3" name="Espace réservé du contenu 2"/>
          <p:cNvSpPr>
            <a:spLocks noGrp="1"/>
          </p:cNvSpPr>
          <p:nvPr>
            <p:ph idx="1"/>
          </p:nvPr>
        </p:nvSpPr>
        <p:spPr>
          <a:xfrm>
            <a:off x="0" y="651164"/>
            <a:ext cx="12192000" cy="6206836"/>
          </a:xfrm>
        </p:spPr>
        <p:txBody>
          <a:bodyPr>
            <a:normAutofit lnSpcReduction="10000"/>
          </a:bodyPr>
          <a:lstStyle/>
          <a:p>
            <a:r>
              <a:rPr lang="fr-FR" b="1" dirty="0">
                <a:solidFill>
                  <a:schemeClr val="accent5">
                    <a:lumMod val="60000"/>
                    <a:lumOff val="40000"/>
                  </a:schemeClr>
                </a:solidFill>
              </a:rPr>
              <a:t>Informer et conseiller</a:t>
            </a:r>
            <a:r>
              <a:rPr lang="fr-FR" dirty="0"/>
              <a:t> l’organisme au sein duquel il exerce ces fonctions ainsi que les employés de cet organisme. Il accompagne en profondeur le changement dans l’usage de la data au sein de l’entreprise.</a:t>
            </a:r>
          </a:p>
          <a:p>
            <a:r>
              <a:rPr lang="fr-FR" b="1" dirty="0">
                <a:solidFill>
                  <a:schemeClr val="accent5">
                    <a:lumMod val="60000"/>
                    <a:lumOff val="40000"/>
                  </a:schemeClr>
                </a:solidFill>
              </a:rPr>
              <a:t>Contrôler le respect du règlement et du droit national</a:t>
            </a:r>
            <a:r>
              <a:rPr lang="fr-FR" dirty="0">
                <a:solidFill>
                  <a:schemeClr val="accent5">
                    <a:lumMod val="60000"/>
                    <a:lumOff val="40000"/>
                  </a:schemeClr>
                </a:solidFill>
              </a:rPr>
              <a:t> </a:t>
            </a:r>
            <a:r>
              <a:rPr lang="fr-FR" dirty="0"/>
              <a:t>consacré en matière de protection des données personnelles, notamment au niveau des finalités des traitements mis en place et du respect des droits des personnes concernées.</a:t>
            </a:r>
          </a:p>
          <a:p>
            <a:r>
              <a:rPr lang="fr-FR" dirty="0"/>
              <a:t>Proposer à son organisme </a:t>
            </a:r>
            <a:r>
              <a:rPr lang="fr-FR" dirty="0">
                <a:solidFill>
                  <a:schemeClr val="accent5">
                    <a:lumMod val="60000"/>
                    <a:lumOff val="40000"/>
                  </a:schemeClr>
                </a:solidFill>
              </a:rPr>
              <a:t>d’</a:t>
            </a:r>
            <a:r>
              <a:rPr lang="fr-FR" b="1" dirty="0">
                <a:solidFill>
                  <a:schemeClr val="accent5">
                    <a:lumMod val="60000"/>
                    <a:lumOff val="40000"/>
                  </a:schemeClr>
                </a:solidFill>
              </a:rPr>
              <a:t>établir une analyse d’impact</a:t>
            </a:r>
            <a:r>
              <a:rPr lang="fr-FR" dirty="0"/>
              <a:t> relative à la protection des données et de s’assurer de son exécution.</a:t>
            </a:r>
          </a:p>
          <a:p>
            <a:r>
              <a:rPr lang="fr-FR" dirty="0">
                <a:solidFill>
                  <a:schemeClr val="accent5">
                    <a:lumMod val="60000"/>
                    <a:lumOff val="40000"/>
                  </a:schemeClr>
                </a:solidFill>
              </a:rPr>
              <a:t>Être disponible</a:t>
            </a:r>
            <a:r>
              <a:rPr lang="fr-FR" dirty="0"/>
              <a:t> pour répondre aux questions des personnes concernées.</a:t>
            </a:r>
          </a:p>
          <a:p>
            <a:r>
              <a:rPr lang="fr-FR" b="1" dirty="0">
                <a:solidFill>
                  <a:schemeClr val="accent5">
                    <a:lumMod val="60000"/>
                    <a:lumOff val="40000"/>
                  </a:schemeClr>
                </a:solidFill>
              </a:rPr>
              <a:t>Assurer une coopération</a:t>
            </a:r>
            <a:r>
              <a:rPr lang="fr-FR" dirty="0"/>
              <a:t> avec l’autorité de contrôle locale</a:t>
            </a:r>
            <a:r>
              <a:rPr lang="fr-FR" dirty="0" smtClean="0"/>
              <a:t>.</a:t>
            </a:r>
          </a:p>
          <a:p>
            <a:endParaRPr lang="fr-FR" dirty="0"/>
          </a:p>
          <a:p>
            <a:pPr marL="0" indent="0">
              <a:buNone/>
            </a:pPr>
            <a:r>
              <a:rPr lang="fr-FR" dirty="0">
                <a:solidFill>
                  <a:schemeClr val="accent5">
                    <a:lumMod val="60000"/>
                    <a:lumOff val="40000"/>
                  </a:schemeClr>
                </a:solidFill>
              </a:rPr>
              <a:t>Le DPO doit accompagner son organisme </a:t>
            </a:r>
            <a:r>
              <a:rPr lang="fr-FR" dirty="0"/>
              <a:t>dans sa mise en conformité, et dans le maintien de celle-ci dans le temps. Cela implique : </a:t>
            </a:r>
          </a:p>
          <a:p>
            <a:pPr lvl="0"/>
            <a:r>
              <a:rPr lang="fr-FR" dirty="0"/>
              <a:t>D'aider l’organisme à cartographier ses traitements.</a:t>
            </a:r>
          </a:p>
          <a:p>
            <a:pPr lvl="0"/>
            <a:r>
              <a:rPr lang="fr-FR" dirty="0"/>
              <a:t>De prioriser les actions à mener en matière de protection des données en fonction du contexte et des risques associés.</a:t>
            </a:r>
          </a:p>
          <a:p>
            <a:pPr lvl="0"/>
            <a:r>
              <a:rPr lang="fr-FR" dirty="0"/>
              <a:t>D'organiser les procédures internes visant à gérer les traitements des données personnelles, les éventuelles demandes d’exercice de droits et violations. </a:t>
            </a:r>
          </a:p>
          <a:p>
            <a:pPr lvl="0"/>
            <a:r>
              <a:rPr lang="fr-FR" dirty="0"/>
              <a:t>De documenter la conformité de l’organisme, afin qu’en cas de contrôle, celle-ci puisse aisément démontrer sa conformité à la réglementation applicable.</a:t>
            </a:r>
          </a:p>
          <a:p>
            <a:pPr marL="0" indent="0">
              <a:buNone/>
            </a:pPr>
            <a:endParaRPr lang="fr-FR" dirty="0"/>
          </a:p>
        </p:txBody>
      </p:sp>
    </p:spTree>
    <p:extLst>
      <p:ext uri="{BB962C8B-B14F-4D97-AF65-F5344CB8AC3E}">
        <p14:creationId xmlns:p14="http://schemas.microsoft.com/office/powerpoint/2010/main" val="2329232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0" y="2590800"/>
            <a:ext cx="11263745" cy="1320800"/>
          </a:xfrm>
        </p:spPr>
        <p:txBody>
          <a:bodyPr/>
          <a:lstStyle/>
          <a:p>
            <a:pPr algn="just"/>
            <a:r>
              <a:rPr lang="fr-FR" dirty="0" smtClean="0">
                <a:solidFill>
                  <a:srgbClr val="FFC000"/>
                </a:solidFill>
              </a:rPr>
              <a:t>V-  </a:t>
            </a:r>
            <a:r>
              <a:rPr lang="fr-FR" dirty="0">
                <a:solidFill>
                  <a:srgbClr val="FFC000"/>
                </a:solidFill>
              </a:rPr>
              <a:t>Explication du guide du RGPD du développeur recommandé par la CNIL.</a:t>
            </a:r>
          </a:p>
        </p:txBody>
      </p:sp>
    </p:spTree>
    <p:extLst>
      <p:ext uri="{BB962C8B-B14F-4D97-AF65-F5344CB8AC3E}">
        <p14:creationId xmlns:p14="http://schemas.microsoft.com/office/powerpoint/2010/main" val="2907645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12192000" cy="3907762"/>
          </a:xfrm>
        </p:spPr>
        <p:txBody>
          <a:bodyPr/>
          <a:lstStyle/>
          <a:p>
            <a:pPr marL="0" indent="0" fontAlgn="base">
              <a:buNone/>
            </a:pPr>
            <a:r>
              <a:rPr lang="fr-FR" sz="2800" dirty="0">
                <a:solidFill>
                  <a:srgbClr val="0070C0"/>
                </a:solidFill>
              </a:rPr>
              <a:t>RGPD </a:t>
            </a:r>
            <a:r>
              <a:rPr lang="fr-FR" dirty="0" smtClean="0"/>
              <a:t>: Règlementation </a:t>
            </a:r>
            <a:r>
              <a:rPr lang="fr-FR" dirty="0"/>
              <a:t>Général sur la Protection des Données   </a:t>
            </a:r>
            <a:endParaRPr lang="fr-FR" dirty="0" smtClean="0"/>
          </a:p>
          <a:p>
            <a:pPr marL="0" indent="0" fontAlgn="base">
              <a:buNone/>
            </a:pPr>
            <a:endParaRPr lang="fr-FR" dirty="0"/>
          </a:p>
          <a:p>
            <a:pPr marL="0" indent="0" fontAlgn="base">
              <a:buNone/>
            </a:pPr>
            <a:r>
              <a:rPr lang="fr-FR" dirty="0"/>
              <a:t>Pour être en conformité avec les règles de protection des données, il faut 4 actions principales, les 4 étapes du RGPD sont :   </a:t>
            </a:r>
          </a:p>
          <a:p>
            <a:pPr lvl="1" fontAlgn="base"/>
            <a:r>
              <a:rPr lang="fr-FR" dirty="0"/>
              <a:t>La constitution d’un registre des traitements de données </a:t>
            </a:r>
          </a:p>
          <a:p>
            <a:pPr lvl="1" fontAlgn="base"/>
            <a:r>
              <a:rPr lang="fr-FR" dirty="0"/>
              <a:t>Faires le tri dans les données </a:t>
            </a:r>
          </a:p>
          <a:p>
            <a:pPr lvl="1" fontAlgn="base"/>
            <a:r>
              <a:rPr lang="fr-FR" dirty="0"/>
              <a:t>Le respect des droits des personnes </a:t>
            </a:r>
          </a:p>
          <a:p>
            <a:pPr lvl="1" fontAlgn="base"/>
            <a:r>
              <a:rPr lang="fr-FR" dirty="0"/>
              <a:t>La sécurisation dans les données </a:t>
            </a:r>
          </a:p>
          <a:p>
            <a:endParaRPr lang="fr-FR" dirty="0"/>
          </a:p>
        </p:txBody>
      </p:sp>
    </p:spTree>
    <p:extLst>
      <p:ext uri="{BB962C8B-B14F-4D97-AF65-F5344CB8AC3E}">
        <p14:creationId xmlns:p14="http://schemas.microsoft.com/office/powerpoint/2010/main" val="10423153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2192000" cy="775855"/>
          </a:xfrm>
        </p:spPr>
        <p:txBody>
          <a:bodyPr>
            <a:normAutofit fontScale="90000"/>
          </a:bodyPr>
          <a:lstStyle/>
          <a:p>
            <a:pPr lvl="0"/>
            <a:r>
              <a:rPr lang="fr-FR" b="1" dirty="0" smtClean="0">
                <a:solidFill>
                  <a:srgbClr val="0070C0"/>
                </a:solidFill>
              </a:rPr>
              <a:t>a. La </a:t>
            </a:r>
            <a:r>
              <a:rPr lang="fr-FR" b="1" dirty="0">
                <a:solidFill>
                  <a:srgbClr val="0070C0"/>
                </a:solidFill>
              </a:rPr>
              <a:t>constitution d’un registre des traitements de données</a:t>
            </a:r>
            <a:r>
              <a:rPr lang="fr-FR" dirty="0">
                <a:solidFill>
                  <a:srgbClr val="0070C0"/>
                </a:solidFill>
              </a:rPr>
              <a:t> </a:t>
            </a:r>
            <a:br>
              <a:rPr lang="fr-FR" dirty="0">
                <a:solidFill>
                  <a:srgbClr val="0070C0"/>
                </a:solidFill>
              </a:rPr>
            </a:br>
            <a:endParaRPr lang="fr-FR" dirty="0">
              <a:solidFill>
                <a:srgbClr val="0070C0"/>
              </a:solidFill>
            </a:endParaRPr>
          </a:p>
        </p:txBody>
      </p:sp>
      <p:sp>
        <p:nvSpPr>
          <p:cNvPr id="3" name="Espace réservé du contenu 2"/>
          <p:cNvSpPr>
            <a:spLocks noGrp="1"/>
          </p:cNvSpPr>
          <p:nvPr>
            <p:ph idx="1"/>
          </p:nvPr>
        </p:nvSpPr>
        <p:spPr>
          <a:xfrm>
            <a:off x="0" y="775855"/>
            <a:ext cx="12192000" cy="6082145"/>
          </a:xfrm>
        </p:spPr>
        <p:txBody>
          <a:bodyPr/>
          <a:lstStyle/>
          <a:p>
            <a:pPr marL="0" indent="0" fontAlgn="base">
              <a:buNone/>
            </a:pPr>
            <a:r>
              <a:rPr lang="fr-FR" dirty="0"/>
              <a:t>Cela permet d’avoir une vision d’ensemble sur les traitements de données, et d’identifier les activités principales de l’entreprise (qui utilisent des données personnelles)  </a:t>
            </a:r>
          </a:p>
          <a:p>
            <a:pPr marL="0" indent="0" fontAlgn="base">
              <a:buNone/>
            </a:pPr>
            <a:r>
              <a:rPr lang="fr-FR" dirty="0"/>
              <a:t>Par exemples : les employées, gestion du salaire… </a:t>
            </a:r>
          </a:p>
          <a:p>
            <a:pPr marL="0" indent="0" fontAlgn="base">
              <a:buNone/>
            </a:pPr>
            <a:r>
              <a:rPr lang="fr-FR" dirty="0"/>
              <a:t>Dans le registre chaque activité doit être recensée dans une fiche en précisant, l’objectif poursuivi, les catégories de données utilisées et le droit d’accès aux données. Le registre est sous la responsabilité du dirigeant de </a:t>
            </a:r>
            <a:r>
              <a:rPr lang="fr-FR" dirty="0" smtClean="0"/>
              <a:t>l’entreprise.</a:t>
            </a:r>
            <a:endParaRPr lang="fr-FR" dirty="0"/>
          </a:p>
          <a:p>
            <a:pPr marL="0" indent="0" fontAlgn="base">
              <a:buNone/>
            </a:pPr>
            <a:r>
              <a:rPr lang="fr-FR" dirty="0"/>
              <a:t>Pour avoir un registre exhaustif et à jour, il faut en discuter et être en contact avec toutes les personnes de l’entreprise susceptibles de traiter des données </a:t>
            </a:r>
            <a:r>
              <a:rPr lang="fr-FR" dirty="0" smtClean="0"/>
              <a:t>personnelles.</a:t>
            </a:r>
            <a:endParaRPr lang="fr-FR" dirty="0"/>
          </a:p>
          <a:p>
            <a:pPr marL="0" indent="0" fontAlgn="base">
              <a:buNone/>
            </a:pPr>
            <a:r>
              <a:rPr lang="fr-FR" dirty="0"/>
              <a:t> </a:t>
            </a:r>
          </a:p>
          <a:p>
            <a:pPr marL="0" indent="0">
              <a:buNone/>
            </a:pPr>
            <a:endParaRPr lang="fr-FR" dirty="0"/>
          </a:p>
        </p:txBody>
      </p:sp>
      <p:sp>
        <p:nvSpPr>
          <p:cNvPr id="4" name="Titre 1"/>
          <p:cNvSpPr txBox="1">
            <a:spLocks/>
          </p:cNvSpPr>
          <p:nvPr/>
        </p:nvSpPr>
        <p:spPr>
          <a:xfrm>
            <a:off x="-96982" y="3588329"/>
            <a:ext cx="12192000" cy="72043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smtClean="0">
                <a:solidFill>
                  <a:srgbClr val="0070C0"/>
                </a:solidFill>
              </a:rPr>
              <a:t>b. </a:t>
            </a:r>
            <a:r>
              <a:rPr lang="fr-FR" sz="3200" b="1" dirty="0" smtClean="0">
                <a:solidFill>
                  <a:srgbClr val="0070C0"/>
                </a:solidFill>
              </a:rPr>
              <a:t>Faires le tri dans les données</a:t>
            </a:r>
            <a:r>
              <a:rPr lang="fr-FR" sz="3200" dirty="0" smtClean="0">
                <a:solidFill>
                  <a:srgbClr val="0070C0"/>
                </a:solidFill>
              </a:rPr>
              <a:t> </a:t>
            </a:r>
            <a:endParaRPr lang="fr-FR" sz="3200" dirty="0">
              <a:solidFill>
                <a:srgbClr val="0070C0"/>
              </a:solidFill>
            </a:endParaRPr>
          </a:p>
        </p:txBody>
      </p:sp>
      <p:sp>
        <p:nvSpPr>
          <p:cNvPr id="5" name="Espace réservé du contenu 2"/>
          <p:cNvSpPr txBox="1">
            <a:spLocks/>
          </p:cNvSpPr>
          <p:nvPr/>
        </p:nvSpPr>
        <p:spPr>
          <a:xfrm>
            <a:off x="96982" y="4308765"/>
            <a:ext cx="12095018" cy="22582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fontAlgn="base"/>
            <a:r>
              <a:rPr lang="fr-FR" smtClean="0"/>
              <a:t>Les données traitaient devront être trier (c’est-à-dire que les données superflues ne doivent pas être stockée mais que ce qui est nécessaire)</a:t>
            </a:r>
          </a:p>
          <a:p>
            <a:pPr fontAlgn="base"/>
            <a:r>
              <a:rPr lang="fr-FR" smtClean="0"/>
              <a:t>Les données dite « sensible » ne doivent pas être traitée, ou si c’est le cas, il faut bien faire attention que vous avez le droit de les traiter. </a:t>
            </a:r>
          </a:p>
          <a:p>
            <a:pPr fontAlgn="base"/>
            <a:r>
              <a:rPr lang="fr-FR" smtClean="0"/>
              <a:t>Faire attention au droit d’accès.  </a:t>
            </a:r>
          </a:p>
          <a:p>
            <a:pPr fontAlgn="base"/>
            <a:r>
              <a:rPr lang="fr-FR" smtClean="0"/>
              <a:t>Conservez que le strict nécessaire.  </a:t>
            </a:r>
          </a:p>
          <a:p>
            <a:pPr marL="0" indent="0">
              <a:buFont typeface="Wingdings 3" charset="2"/>
              <a:buNone/>
            </a:pPr>
            <a:endParaRPr lang="fr-FR" dirty="0"/>
          </a:p>
        </p:txBody>
      </p:sp>
    </p:spTree>
    <p:extLst>
      <p:ext uri="{BB962C8B-B14F-4D97-AF65-F5344CB8AC3E}">
        <p14:creationId xmlns:p14="http://schemas.microsoft.com/office/powerpoint/2010/main" val="31792575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txBox="1">
            <a:spLocks/>
          </p:cNvSpPr>
          <p:nvPr/>
        </p:nvSpPr>
        <p:spPr>
          <a:xfrm>
            <a:off x="0" y="0"/>
            <a:ext cx="12192000" cy="595745"/>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mtClean="0">
                <a:solidFill>
                  <a:srgbClr val="0070C0"/>
                </a:solidFill>
              </a:rPr>
              <a:t>c. </a:t>
            </a:r>
            <a:r>
              <a:rPr lang="fr-FR" b="1" smtClean="0">
                <a:solidFill>
                  <a:srgbClr val="0070C0"/>
                </a:solidFill>
              </a:rPr>
              <a:t>Le respect des droits des personnes</a:t>
            </a:r>
            <a:r>
              <a:rPr lang="fr-FR" smtClean="0">
                <a:solidFill>
                  <a:srgbClr val="0070C0"/>
                </a:solidFill>
              </a:rPr>
              <a:t> </a:t>
            </a:r>
            <a:endParaRPr lang="fr-FR" dirty="0">
              <a:solidFill>
                <a:srgbClr val="0070C0"/>
              </a:solidFill>
            </a:endParaRPr>
          </a:p>
        </p:txBody>
      </p:sp>
      <p:sp>
        <p:nvSpPr>
          <p:cNvPr id="8" name="Espace réservé du contenu 2"/>
          <p:cNvSpPr>
            <a:spLocks noGrp="1"/>
          </p:cNvSpPr>
          <p:nvPr>
            <p:ph idx="1"/>
          </p:nvPr>
        </p:nvSpPr>
        <p:spPr>
          <a:xfrm>
            <a:off x="0" y="595746"/>
            <a:ext cx="12192000" cy="1108364"/>
          </a:xfrm>
        </p:spPr>
        <p:txBody>
          <a:bodyPr/>
          <a:lstStyle/>
          <a:p>
            <a:pPr marL="0" indent="0" fontAlgn="base">
              <a:buNone/>
            </a:pPr>
            <a:r>
              <a:rPr lang="fr-FR" dirty="0"/>
              <a:t>Le RGPD renforce l’obligation d’information et de transparence à l’égard des personnes dont vous traitez les données (clients, collaborateurs, etc.). </a:t>
            </a:r>
            <a:endParaRPr lang="fr-FR" dirty="0" smtClean="0"/>
          </a:p>
          <a:p>
            <a:pPr marL="0" indent="0" fontAlgn="base">
              <a:buNone/>
            </a:pPr>
            <a:r>
              <a:rPr lang="fr-FR" dirty="0" smtClean="0"/>
              <a:t>Les </a:t>
            </a:r>
            <a:r>
              <a:rPr lang="fr-FR" dirty="0"/>
              <a:t>personnes dont les données sont collectées doivent être </a:t>
            </a:r>
            <a:r>
              <a:rPr lang="fr-FR" dirty="0" smtClean="0"/>
              <a:t>informés</a:t>
            </a:r>
            <a:r>
              <a:rPr lang="fr-FR" dirty="0"/>
              <a:t>.</a:t>
            </a:r>
          </a:p>
        </p:txBody>
      </p:sp>
      <p:sp>
        <p:nvSpPr>
          <p:cNvPr id="9" name="Titre 1"/>
          <p:cNvSpPr>
            <a:spLocks noGrp="1"/>
          </p:cNvSpPr>
          <p:nvPr>
            <p:ph type="title"/>
          </p:nvPr>
        </p:nvSpPr>
        <p:spPr>
          <a:xfrm>
            <a:off x="0" y="1704110"/>
            <a:ext cx="12192000" cy="651164"/>
          </a:xfrm>
        </p:spPr>
        <p:txBody>
          <a:bodyPr>
            <a:normAutofit/>
          </a:bodyPr>
          <a:lstStyle/>
          <a:p>
            <a:pPr lvl="0"/>
            <a:r>
              <a:rPr lang="fr-FR" sz="3200" dirty="0" smtClean="0">
                <a:solidFill>
                  <a:srgbClr val="0070C0"/>
                </a:solidFill>
              </a:rPr>
              <a:t>d. </a:t>
            </a:r>
            <a:r>
              <a:rPr lang="fr-FR" sz="3200" b="1" dirty="0">
                <a:solidFill>
                  <a:srgbClr val="0070C0"/>
                </a:solidFill>
              </a:rPr>
              <a:t>La sécurisation dans les données</a:t>
            </a:r>
            <a:r>
              <a:rPr lang="fr-FR" sz="3200" dirty="0">
                <a:solidFill>
                  <a:srgbClr val="0070C0"/>
                </a:solidFill>
              </a:rPr>
              <a:t> </a:t>
            </a:r>
          </a:p>
        </p:txBody>
      </p:sp>
      <p:sp>
        <p:nvSpPr>
          <p:cNvPr id="10" name="Espace réservé du contenu 2"/>
          <p:cNvSpPr txBox="1">
            <a:spLocks/>
          </p:cNvSpPr>
          <p:nvPr/>
        </p:nvSpPr>
        <p:spPr>
          <a:xfrm>
            <a:off x="0" y="2230583"/>
            <a:ext cx="12192000" cy="5818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mtClean="0"/>
              <a:t>Les données doivent être à l’abri des cyberattaque/ piratage et des risques de pertes de donnée.</a:t>
            </a:r>
            <a:endParaRPr lang="fr-FR" dirty="0"/>
          </a:p>
        </p:txBody>
      </p:sp>
    </p:spTree>
    <p:extLst>
      <p:ext uri="{BB962C8B-B14F-4D97-AF65-F5344CB8AC3E}">
        <p14:creationId xmlns:p14="http://schemas.microsoft.com/office/powerpoint/2010/main" val="1600543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a:spLocks noGrp="1"/>
          </p:cNvSpPr>
          <p:nvPr>
            <p:ph type="title"/>
          </p:nvPr>
        </p:nvSpPr>
        <p:spPr>
          <a:xfrm>
            <a:off x="0" y="2590800"/>
            <a:ext cx="11263745" cy="1320800"/>
          </a:xfrm>
        </p:spPr>
        <p:txBody>
          <a:bodyPr>
            <a:normAutofit fontScale="90000"/>
          </a:bodyPr>
          <a:lstStyle/>
          <a:p>
            <a:pPr algn="just"/>
            <a:r>
              <a:rPr lang="fr-FR" dirty="0" smtClean="0">
                <a:solidFill>
                  <a:srgbClr val="FFC000"/>
                </a:solidFill>
              </a:rPr>
              <a:t>VI- </a:t>
            </a:r>
            <a:r>
              <a:rPr lang="fr-FR" dirty="0">
                <a:solidFill>
                  <a:srgbClr val="FFC000"/>
                </a:solidFill>
              </a:rPr>
              <a:t>Application du principe de « </a:t>
            </a:r>
            <a:r>
              <a:rPr lang="fr-FR" i="1" dirty="0">
                <a:solidFill>
                  <a:srgbClr val="FFC000"/>
                </a:solidFill>
              </a:rPr>
              <a:t>Privacy by Design</a:t>
            </a:r>
            <a:r>
              <a:rPr lang="fr-FR" dirty="0">
                <a:solidFill>
                  <a:srgbClr val="FFC000"/>
                </a:solidFill>
              </a:rPr>
              <a:t> » dès la conception de l’architecture matérielle, logiciel et fonctionnelle.</a:t>
            </a:r>
          </a:p>
        </p:txBody>
      </p:sp>
    </p:spTree>
    <p:extLst>
      <p:ext uri="{BB962C8B-B14F-4D97-AF65-F5344CB8AC3E}">
        <p14:creationId xmlns:p14="http://schemas.microsoft.com/office/powerpoint/2010/main" val="36216306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2192000" cy="540327"/>
          </a:xfrm>
        </p:spPr>
        <p:txBody>
          <a:bodyPr>
            <a:normAutofit fontScale="90000"/>
          </a:bodyPr>
          <a:lstStyle/>
          <a:p>
            <a:r>
              <a:rPr lang="fr-FR" dirty="0">
                <a:solidFill>
                  <a:srgbClr val="00B0F0"/>
                </a:solidFill>
              </a:rPr>
              <a:t>Les principes de ‘’ </a:t>
            </a:r>
            <a:r>
              <a:rPr lang="fr-FR" i="1" dirty="0">
                <a:solidFill>
                  <a:srgbClr val="00B0F0"/>
                </a:solidFill>
              </a:rPr>
              <a:t>Privacy by Design</a:t>
            </a:r>
            <a:r>
              <a:rPr lang="fr-FR" dirty="0">
                <a:solidFill>
                  <a:srgbClr val="00B0F0"/>
                </a:solidFill>
              </a:rPr>
              <a:t> </a:t>
            </a:r>
            <a:r>
              <a:rPr lang="fr-FR" dirty="0" smtClean="0">
                <a:solidFill>
                  <a:srgbClr val="00B0F0"/>
                </a:solidFill>
              </a:rPr>
              <a:t>’’ (confidentialité </a:t>
            </a:r>
            <a:r>
              <a:rPr lang="fr-FR" dirty="0">
                <a:solidFill>
                  <a:srgbClr val="00B0F0"/>
                </a:solidFill>
              </a:rPr>
              <a:t>dès la </a:t>
            </a:r>
            <a:r>
              <a:rPr lang="fr-FR" dirty="0" smtClean="0">
                <a:solidFill>
                  <a:srgbClr val="00B0F0"/>
                </a:solidFill>
              </a:rPr>
              <a:t>conception) qui </a:t>
            </a:r>
            <a:r>
              <a:rPr lang="fr-FR" dirty="0">
                <a:solidFill>
                  <a:srgbClr val="00B0F0"/>
                </a:solidFill>
              </a:rPr>
              <a:t>seront appliquer </a:t>
            </a:r>
            <a:r>
              <a:rPr lang="fr-FR" dirty="0" smtClean="0">
                <a:solidFill>
                  <a:srgbClr val="00B0F0"/>
                </a:solidFill>
              </a:rPr>
              <a:t>sont :</a:t>
            </a:r>
            <a:endParaRPr lang="fr-FR" dirty="0">
              <a:solidFill>
                <a:srgbClr val="00B0F0"/>
              </a:solidFill>
            </a:endParaRPr>
          </a:p>
        </p:txBody>
      </p:sp>
      <p:sp>
        <p:nvSpPr>
          <p:cNvPr id="3" name="Espace réservé du contenu 2"/>
          <p:cNvSpPr>
            <a:spLocks noGrp="1"/>
          </p:cNvSpPr>
          <p:nvPr>
            <p:ph idx="1"/>
          </p:nvPr>
        </p:nvSpPr>
        <p:spPr>
          <a:xfrm>
            <a:off x="0" y="1136072"/>
            <a:ext cx="12192000" cy="3880773"/>
          </a:xfrm>
        </p:spPr>
        <p:txBody>
          <a:bodyPr/>
          <a:lstStyle/>
          <a:p>
            <a:pPr marL="0" lvl="0" indent="0">
              <a:buNone/>
            </a:pPr>
            <a:endParaRPr lang="fr-FR" dirty="0"/>
          </a:p>
          <a:p>
            <a:pPr lvl="0"/>
            <a:r>
              <a:rPr lang="fr-FR" dirty="0" smtClean="0"/>
              <a:t>Proactif</a:t>
            </a:r>
            <a:r>
              <a:rPr lang="fr-FR" dirty="0"/>
              <a:t>, pas réactif ; Préventif, pas correctif.</a:t>
            </a:r>
          </a:p>
          <a:p>
            <a:pPr lvl="0"/>
            <a:r>
              <a:rPr lang="fr-FR" dirty="0"/>
              <a:t>Respect de la vie privée des utilisateurs.</a:t>
            </a:r>
          </a:p>
          <a:p>
            <a:pPr lvl="0"/>
            <a:r>
              <a:rPr lang="fr-FR" dirty="0"/>
              <a:t>Sécurité de bout en bout : Protection du cycle de vie complet.</a:t>
            </a:r>
          </a:p>
          <a:p>
            <a:pPr lvl="0"/>
            <a:r>
              <a:rPr lang="fr-FR" dirty="0"/>
              <a:t>Fonctionnalité complète : somme positive et non nulle. </a:t>
            </a:r>
          </a:p>
          <a:p>
            <a:pPr lvl="0"/>
            <a:r>
              <a:rPr lang="fr-FR" dirty="0"/>
              <a:t>Visibilité et transparence. </a:t>
            </a:r>
          </a:p>
          <a:p>
            <a:pPr lvl="0"/>
            <a:r>
              <a:rPr lang="fr-FR" dirty="0"/>
              <a:t>Confidentialité intégrée dans la conception.</a:t>
            </a:r>
          </a:p>
          <a:p>
            <a:pPr lvl="0"/>
            <a:r>
              <a:rPr lang="fr-FR" dirty="0"/>
              <a:t>Confidentialité par défaut</a:t>
            </a:r>
            <a:r>
              <a:rPr lang="fr-FR" dirty="0" smtClean="0"/>
              <a:t>.</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7817" y="1592097"/>
            <a:ext cx="3766975" cy="3798899"/>
          </a:xfrm>
          <a:prstGeom prst="rect">
            <a:avLst/>
          </a:prstGeom>
        </p:spPr>
      </p:pic>
    </p:spTree>
    <p:extLst>
      <p:ext uri="{BB962C8B-B14F-4D97-AF65-F5344CB8AC3E}">
        <p14:creationId xmlns:p14="http://schemas.microsoft.com/office/powerpoint/2010/main" val="10753573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0" y="2590800"/>
            <a:ext cx="11263745" cy="1320800"/>
          </a:xfrm>
        </p:spPr>
        <p:txBody>
          <a:bodyPr>
            <a:normAutofit/>
          </a:bodyPr>
          <a:lstStyle/>
          <a:p>
            <a:pPr algn="just"/>
            <a:r>
              <a:rPr lang="fr-FR" dirty="0" smtClean="0">
                <a:solidFill>
                  <a:srgbClr val="FFC000"/>
                </a:solidFill>
              </a:rPr>
              <a:t>VII- Utilisation </a:t>
            </a:r>
            <a:r>
              <a:rPr lang="fr-FR" dirty="0">
                <a:solidFill>
                  <a:srgbClr val="FFC000"/>
                </a:solidFill>
              </a:rPr>
              <a:t>du logiciel PIA de la CNIL pour démontrer le respect de la vie privée.</a:t>
            </a:r>
          </a:p>
        </p:txBody>
      </p:sp>
    </p:spTree>
    <p:extLst>
      <p:ext uri="{BB962C8B-B14F-4D97-AF65-F5344CB8AC3E}">
        <p14:creationId xmlns:p14="http://schemas.microsoft.com/office/powerpoint/2010/main" val="3444339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710"/>
            <a:ext cx="12192000" cy="526472"/>
          </a:xfrm>
        </p:spPr>
        <p:txBody>
          <a:bodyPr>
            <a:normAutofit fontScale="90000"/>
          </a:bodyPr>
          <a:lstStyle/>
          <a:p>
            <a:r>
              <a:rPr lang="fr-FR" dirty="0" smtClean="0"/>
              <a:t>Sommaire MP5 (missions): </a:t>
            </a:r>
            <a:endParaRPr lang="fr-FR" dirty="0"/>
          </a:p>
        </p:txBody>
      </p:sp>
      <p:sp>
        <p:nvSpPr>
          <p:cNvPr id="3" name="Espace réservé du contenu 2"/>
          <p:cNvSpPr>
            <a:spLocks noGrp="1"/>
          </p:cNvSpPr>
          <p:nvPr>
            <p:ph idx="1"/>
          </p:nvPr>
        </p:nvSpPr>
        <p:spPr>
          <a:xfrm>
            <a:off x="0" y="554182"/>
            <a:ext cx="12192000" cy="6303818"/>
          </a:xfrm>
        </p:spPr>
        <p:txBody>
          <a:bodyPr>
            <a:normAutofit/>
          </a:bodyPr>
          <a:lstStyle/>
          <a:p>
            <a:pPr marL="0" indent="0" algn="just">
              <a:buNone/>
            </a:pPr>
            <a:endParaRPr lang="fr-FR" dirty="0" smtClean="0"/>
          </a:p>
          <a:p>
            <a:pPr marL="0" indent="0" algn="just">
              <a:buNone/>
            </a:pPr>
            <a:endParaRPr lang="fr-FR" dirty="0" smtClean="0"/>
          </a:p>
          <a:p>
            <a:pPr marL="0" indent="0" algn="just">
              <a:buNone/>
            </a:pPr>
            <a:r>
              <a:rPr lang="fr-FR" dirty="0"/>
              <a:t>1-/ Définition politique de sureté et sécurité à mettre en place pour CyberCar</a:t>
            </a:r>
            <a:r>
              <a:rPr lang="fr-FR" dirty="0" smtClean="0"/>
              <a:t>.</a:t>
            </a:r>
            <a:r>
              <a:rPr lang="fr-FR" dirty="0"/>
              <a:t> </a:t>
            </a:r>
          </a:p>
          <a:p>
            <a:pPr marL="0" indent="0">
              <a:buNone/>
            </a:pPr>
            <a:r>
              <a:rPr lang="fr-FR" dirty="0"/>
              <a:t>2-/ Sécurisation des données à caractère personnel et assurer la confidentialité des données sensibles.</a:t>
            </a:r>
          </a:p>
          <a:p>
            <a:pPr marL="0" indent="0" algn="just">
              <a:buNone/>
            </a:pPr>
            <a:r>
              <a:rPr lang="fr-FR" dirty="0"/>
              <a:t>3-/ Détail des moyens et services à mettre en œuvre au niveau matériel, réseau et logiciel.</a:t>
            </a:r>
          </a:p>
          <a:p>
            <a:pPr marL="0" indent="0" algn="just">
              <a:buNone/>
            </a:pPr>
            <a:r>
              <a:rPr lang="fr-FR" dirty="0"/>
              <a:t>4-/ Définition des tâches du DPO dans le contexte précis de CyberCar et assurer sa formation.</a:t>
            </a:r>
          </a:p>
          <a:p>
            <a:pPr marL="0" indent="0" algn="just">
              <a:buNone/>
            </a:pPr>
            <a:r>
              <a:rPr lang="fr-FR" dirty="0"/>
              <a:t>5-/ Explication du guide du RGPD du développeur recommandé par la CNIL.</a:t>
            </a:r>
          </a:p>
          <a:p>
            <a:pPr marL="0" indent="0" algn="just">
              <a:buNone/>
            </a:pPr>
            <a:r>
              <a:rPr lang="fr-FR" dirty="0"/>
              <a:t>6-/ Application du principe de « </a:t>
            </a:r>
            <a:r>
              <a:rPr lang="fr-FR" i="1" dirty="0"/>
              <a:t>Privacy by Design</a:t>
            </a:r>
            <a:r>
              <a:rPr lang="fr-FR" dirty="0"/>
              <a:t> » dès la conception de l’architecture matérielle, logiciel et fonctionnelle.</a:t>
            </a:r>
          </a:p>
          <a:p>
            <a:pPr marL="0" indent="0" algn="just">
              <a:buNone/>
            </a:pPr>
            <a:r>
              <a:rPr lang="fr-FR" dirty="0"/>
              <a:t>7-/ Utilisation du logiciel PIA de la CNIL pour démontrer le respect de la vie privée</a:t>
            </a:r>
            <a:r>
              <a:rPr lang="fr-FR" dirty="0" smtClean="0"/>
              <a:t>.</a:t>
            </a:r>
            <a:endParaRPr lang="fr-FR" dirty="0"/>
          </a:p>
          <a:p>
            <a:pPr marL="0" indent="0" algn="just">
              <a:buNone/>
            </a:pPr>
            <a:endParaRPr lang="fr-FR" dirty="0" smtClean="0"/>
          </a:p>
          <a:p>
            <a:pPr marL="0" indent="0" algn="just">
              <a:buNone/>
            </a:pPr>
            <a:endParaRPr lang="fr-FR" dirty="0"/>
          </a:p>
          <a:p>
            <a:pPr marL="0" indent="0" algn="just">
              <a:buNone/>
            </a:pPr>
            <a:r>
              <a:rPr lang="fr-FR" dirty="0"/>
              <a:t>La </a:t>
            </a:r>
            <a:r>
              <a:rPr lang="fr-FR" b="1" dirty="0"/>
              <a:t>charte informatique</a:t>
            </a:r>
            <a:r>
              <a:rPr lang="fr-FR" dirty="0"/>
              <a:t> (autrement appelée « </a:t>
            </a:r>
            <a:r>
              <a:rPr lang="fr-FR" b="1" dirty="0"/>
              <a:t>charte</a:t>
            </a:r>
            <a:r>
              <a:rPr lang="fr-FR" dirty="0"/>
              <a:t> utilisateur » ou « </a:t>
            </a:r>
            <a:r>
              <a:rPr lang="fr-FR" b="1" dirty="0"/>
              <a:t>charte</a:t>
            </a:r>
            <a:r>
              <a:rPr lang="fr-FR" dirty="0"/>
              <a:t> de bonne utilisation des nouvelles technologies de l'information et de la communication ») </a:t>
            </a:r>
            <a:r>
              <a:rPr lang="fr-FR" b="1" dirty="0"/>
              <a:t>est</a:t>
            </a:r>
            <a:r>
              <a:rPr lang="fr-FR" dirty="0"/>
              <a:t> un document destiné à régir l'utilisation des moyens </a:t>
            </a:r>
            <a:r>
              <a:rPr lang="fr-FR" b="1" dirty="0"/>
              <a:t>informatiques</a:t>
            </a:r>
            <a:r>
              <a:rPr lang="fr-FR" dirty="0"/>
              <a:t> mis à disposition des salariés par leur employeur dans une entreprise donnée.</a:t>
            </a:r>
          </a:p>
          <a:p>
            <a:pPr marL="0" indent="0" algn="just">
              <a:buNone/>
            </a:pPr>
            <a:endParaRPr lang="fr-FR" dirty="0"/>
          </a:p>
        </p:txBody>
      </p:sp>
    </p:spTree>
    <p:extLst>
      <p:ext uri="{BB962C8B-B14F-4D97-AF65-F5344CB8AC3E}">
        <p14:creationId xmlns:p14="http://schemas.microsoft.com/office/powerpoint/2010/main" val="29678239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498764"/>
          </a:xfrm>
        </p:spPr>
        <p:txBody>
          <a:bodyPr>
            <a:normAutofit fontScale="90000"/>
          </a:bodyPr>
          <a:lstStyle/>
          <a:p>
            <a:r>
              <a:rPr lang="fr-FR" b="1" dirty="0"/>
              <a:t>Vue d’ensemble des risques </a:t>
            </a:r>
            <a:r>
              <a:rPr lang="fr-FR" b="1" dirty="0" smtClean="0"/>
              <a:t>par l’application PIA de la CNIL: </a:t>
            </a:r>
            <a:endParaRPr lang="fr-FR" dirty="0"/>
          </a:p>
        </p:txBody>
      </p:sp>
      <p:pic>
        <p:nvPicPr>
          <p:cNvPr id="1026" name="Picture 2" descr="risksOver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945" y="1177636"/>
            <a:ext cx="5818909" cy="539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60559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2192000" cy="554182"/>
          </a:xfrm>
        </p:spPr>
        <p:txBody>
          <a:bodyPr>
            <a:normAutofit fontScale="90000"/>
          </a:bodyPr>
          <a:lstStyle/>
          <a:p>
            <a:r>
              <a:rPr lang="fr-FR" b="1" dirty="0"/>
              <a:t>Cartographie des risques : </a:t>
            </a:r>
            <a:r>
              <a:rPr lang="fr-FR" dirty="0"/>
              <a:t/>
            </a:r>
            <a:br>
              <a:rPr lang="fr-FR" dirty="0"/>
            </a:br>
            <a:endParaRPr lang="fr-FR" dirty="0"/>
          </a:p>
        </p:txBody>
      </p:sp>
      <p:pic>
        <p:nvPicPr>
          <p:cNvPr id="2050" name="Picture 2" descr="risksCartograp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945" y="542693"/>
            <a:ext cx="7467600" cy="6192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90015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2192000" cy="512618"/>
          </a:xfrm>
        </p:spPr>
        <p:txBody>
          <a:bodyPr>
            <a:normAutofit fontScale="90000"/>
          </a:bodyPr>
          <a:lstStyle/>
          <a:p>
            <a:r>
              <a:rPr lang="fr-FR" b="1" dirty="0"/>
              <a:t>Plan d’action : </a:t>
            </a:r>
            <a:r>
              <a:rPr lang="fr-FR" dirty="0"/>
              <a:t/>
            </a:r>
            <a:br>
              <a:rPr lang="fr-FR" dirty="0"/>
            </a:br>
            <a:endParaRPr lang="fr-FR" dirty="0"/>
          </a:p>
        </p:txBody>
      </p:sp>
      <p:pic>
        <p:nvPicPr>
          <p:cNvPr id="3074" name="Picture 2" descr="actionPlanOver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181" y="512618"/>
            <a:ext cx="5753100"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39179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818536" y="3158837"/>
            <a:ext cx="9531928" cy="215276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smtClean="0"/>
              <a:t>Architecture Réseau et client / Serveur</a:t>
            </a:r>
            <a:endParaRPr lang="fr-FR" dirty="0"/>
          </a:p>
        </p:txBody>
      </p:sp>
    </p:spTree>
    <p:extLst>
      <p:ext uri="{BB962C8B-B14F-4D97-AF65-F5344CB8AC3E}">
        <p14:creationId xmlns:p14="http://schemas.microsoft.com/office/powerpoint/2010/main" val="24575493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2192000" cy="581891"/>
          </a:xfrm>
        </p:spPr>
        <p:txBody>
          <a:bodyPr>
            <a:normAutofit fontScale="90000"/>
          </a:bodyPr>
          <a:lstStyle/>
          <a:p>
            <a:r>
              <a:rPr lang="fr-FR" dirty="0" smtClean="0"/>
              <a:t>Architecture réseau</a:t>
            </a:r>
            <a:endParaRPr lang="fr-FR" dirty="0"/>
          </a:p>
        </p:txBody>
      </p:sp>
      <p:pic>
        <p:nvPicPr>
          <p:cNvPr id="61" name="Espace réservé du contenu 6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4219" y="429491"/>
            <a:ext cx="7232072" cy="6428509"/>
          </a:xfrm>
        </p:spPr>
      </p:pic>
    </p:spTree>
    <p:extLst>
      <p:ext uri="{BB962C8B-B14F-4D97-AF65-F5344CB8AC3E}">
        <p14:creationId xmlns:p14="http://schemas.microsoft.com/office/powerpoint/2010/main" val="19064854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 y="0"/>
            <a:ext cx="12192001" cy="568036"/>
          </a:xfrm>
        </p:spPr>
        <p:txBody>
          <a:bodyPr>
            <a:normAutofit/>
          </a:bodyPr>
          <a:lstStyle/>
          <a:p>
            <a:r>
              <a:rPr lang="fr-FR" sz="2800" b="1" dirty="0">
                <a:solidFill>
                  <a:srgbClr val="0070C0"/>
                </a:solidFill>
              </a:rPr>
              <a:t>Description des installations étape par étape ainsi que la configuration</a:t>
            </a:r>
            <a:r>
              <a:rPr lang="fr-FR" sz="2800" b="1" dirty="0" smtClean="0">
                <a:solidFill>
                  <a:srgbClr val="0070C0"/>
                </a:solidFill>
              </a:rPr>
              <a:t>.</a:t>
            </a:r>
            <a:endParaRPr lang="fr-FR" sz="2800" dirty="0">
              <a:solidFill>
                <a:srgbClr val="0070C0"/>
              </a:solidFill>
            </a:endParaRPr>
          </a:p>
        </p:txBody>
      </p:sp>
      <p:sp>
        <p:nvSpPr>
          <p:cNvPr id="3" name="Espace réservé du contenu 2"/>
          <p:cNvSpPr>
            <a:spLocks noGrp="1"/>
          </p:cNvSpPr>
          <p:nvPr>
            <p:ph idx="1"/>
          </p:nvPr>
        </p:nvSpPr>
        <p:spPr>
          <a:xfrm>
            <a:off x="-1" y="568036"/>
            <a:ext cx="12192001" cy="6289963"/>
          </a:xfrm>
        </p:spPr>
        <p:txBody>
          <a:bodyPr>
            <a:normAutofit fontScale="77500" lnSpcReduction="20000"/>
          </a:bodyPr>
          <a:lstStyle/>
          <a:p>
            <a:pPr marL="0" indent="0">
              <a:buNone/>
            </a:pPr>
            <a:r>
              <a:rPr lang="fr-FR" b="1" u="sng" dirty="0">
                <a:solidFill>
                  <a:srgbClr val="00B050"/>
                </a:solidFill>
              </a:rPr>
              <a:t>Liste des matériels existant </a:t>
            </a:r>
            <a:r>
              <a:rPr lang="fr-FR" b="1" u="sng" dirty="0" smtClean="0">
                <a:solidFill>
                  <a:srgbClr val="00B050"/>
                </a:solidFill>
              </a:rPr>
              <a:t>actuel: </a:t>
            </a:r>
            <a:endParaRPr lang="fr-FR" dirty="0">
              <a:solidFill>
                <a:srgbClr val="00B050"/>
              </a:solidFill>
            </a:endParaRPr>
          </a:p>
          <a:p>
            <a:pPr marL="0" indent="0">
              <a:buNone/>
            </a:pPr>
            <a:r>
              <a:rPr lang="fr-FR" b="1" dirty="0">
                <a:solidFill>
                  <a:srgbClr val="FFFF00"/>
                </a:solidFill>
              </a:rPr>
              <a:t>Pour le siège social :</a:t>
            </a:r>
            <a:endParaRPr lang="fr-FR" dirty="0">
              <a:solidFill>
                <a:srgbClr val="FFFF00"/>
              </a:solidFill>
            </a:endParaRPr>
          </a:p>
          <a:p>
            <a:pPr marL="0" indent="0">
              <a:buNone/>
            </a:pPr>
            <a:r>
              <a:rPr lang="fr-FR" dirty="0" smtClean="0"/>
              <a:t>-</a:t>
            </a:r>
            <a:r>
              <a:rPr lang="fr-FR" dirty="0"/>
              <a:t> </a:t>
            </a:r>
            <a:r>
              <a:rPr lang="fr-FR" dirty="0" smtClean="0"/>
              <a:t>Showroom </a:t>
            </a:r>
            <a:r>
              <a:rPr lang="fr-FR" dirty="0"/>
              <a:t>&amp; Garage :</a:t>
            </a:r>
          </a:p>
          <a:p>
            <a:pPr lvl="1"/>
            <a:r>
              <a:rPr lang="fr-FR" dirty="0"/>
              <a:t>30 PC </a:t>
            </a:r>
          </a:p>
          <a:p>
            <a:pPr lvl="1"/>
            <a:r>
              <a:rPr lang="fr-FR" dirty="0"/>
              <a:t>20 Tablettes </a:t>
            </a:r>
          </a:p>
          <a:p>
            <a:pPr lvl="1"/>
            <a:r>
              <a:rPr lang="fr-FR" dirty="0"/>
              <a:t>5 bornes Wifi Cisco-Meraki MR33 </a:t>
            </a:r>
          </a:p>
          <a:p>
            <a:pPr lvl="1"/>
            <a:r>
              <a:rPr lang="fr-FR" dirty="0"/>
              <a:t>5 Imprimantes</a:t>
            </a:r>
          </a:p>
          <a:p>
            <a:pPr lvl="1"/>
            <a:r>
              <a:rPr lang="fr-FR" dirty="0"/>
              <a:t>20 Téléphones IP </a:t>
            </a:r>
          </a:p>
          <a:p>
            <a:pPr lvl="1"/>
            <a:r>
              <a:rPr lang="fr-FR" dirty="0"/>
              <a:t>8 Caméras IP.</a:t>
            </a:r>
          </a:p>
          <a:p>
            <a:pPr marL="0" indent="0">
              <a:buNone/>
            </a:pPr>
            <a:r>
              <a:rPr lang="fr-FR" dirty="0"/>
              <a:t>- Dép. Admin, RH et Finance : </a:t>
            </a:r>
          </a:p>
          <a:p>
            <a:pPr lvl="1"/>
            <a:r>
              <a:rPr lang="fr-FR" dirty="0"/>
              <a:t>50 PC </a:t>
            </a:r>
          </a:p>
          <a:p>
            <a:pPr lvl="1"/>
            <a:r>
              <a:rPr lang="fr-FR" dirty="0"/>
              <a:t>20 Laptop</a:t>
            </a:r>
          </a:p>
          <a:p>
            <a:pPr lvl="1"/>
            <a:r>
              <a:rPr lang="fr-FR" dirty="0"/>
              <a:t>3 bornes Wifi Cisco-Meraki MR33</a:t>
            </a:r>
          </a:p>
          <a:p>
            <a:pPr lvl="1"/>
            <a:r>
              <a:rPr lang="fr-FR" dirty="0"/>
              <a:t>5 Imprimantes </a:t>
            </a:r>
          </a:p>
          <a:p>
            <a:pPr lvl="1"/>
            <a:r>
              <a:rPr lang="fr-FR" dirty="0"/>
              <a:t>20 Téléphones IP </a:t>
            </a:r>
          </a:p>
          <a:p>
            <a:pPr lvl="1"/>
            <a:r>
              <a:rPr lang="fr-FR" dirty="0"/>
              <a:t>10 Caméras IP.  </a:t>
            </a:r>
          </a:p>
          <a:p>
            <a:pPr marL="57150" indent="0">
              <a:buNone/>
            </a:pPr>
            <a:r>
              <a:rPr lang="fr-FR" dirty="0" smtClean="0"/>
              <a:t>- </a:t>
            </a:r>
            <a:r>
              <a:rPr lang="fr-FR" dirty="0"/>
              <a:t>Sale informatique : </a:t>
            </a:r>
          </a:p>
          <a:p>
            <a:pPr lvl="1"/>
            <a:r>
              <a:rPr lang="en-GB" dirty="0"/>
              <a:t>1 Core Switch Cisco Meraki MS250P - 48P</a:t>
            </a:r>
            <a:endParaRPr lang="fr-FR" dirty="0"/>
          </a:p>
          <a:p>
            <a:pPr lvl="1"/>
            <a:r>
              <a:rPr lang="en-GB" dirty="0"/>
              <a:t>2 Access Switch Cisco Meraki MS390P - 48P</a:t>
            </a:r>
            <a:endParaRPr lang="fr-FR" dirty="0"/>
          </a:p>
          <a:p>
            <a:pPr lvl="1"/>
            <a:r>
              <a:rPr lang="fr-FR" dirty="0"/>
              <a:t>Routeur fibre optique Huawei fourni par MT</a:t>
            </a:r>
          </a:p>
          <a:p>
            <a:pPr lvl="1"/>
            <a:r>
              <a:rPr lang="fr-FR" dirty="0"/>
              <a:t>Firewall Layer 7 Cisco Meraki MX100</a:t>
            </a:r>
          </a:p>
          <a:p>
            <a:pPr lvl="1"/>
            <a:r>
              <a:rPr lang="fr-FR" dirty="0"/>
              <a:t>1 Serveur pour l’application Cobol.</a:t>
            </a:r>
          </a:p>
          <a:p>
            <a:endParaRPr lang="fr-FR" dirty="0"/>
          </a:p>
        </p:txBody>
      </p:sp>
    </p:spTree>
    <p:extLst>
      <p:ext uri="{BB962C8B-B14F-4D97-AF65-F5344CB8AC3E}">
        <p14:creationId xmlns:p14="http://schemas.microsoft.com/office/powerpoint/2010/main" val="16375987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12192000" cy="6857999"/>
          </a:xfrm>
        </p:spPr>
        <p:txBody>
          <a:bodyPr>
            <a:normAutofit fontScale="85000" lnSpcReduction="20000"/>
          </a:bodyPr>
          <a:lstStyle/>
          <a:p>
            <a:pPr marL="0" indent="0">
              <a:buNone/>
            </a:pPr>
            <a:r>
              <a:rPr lang="fr-FR" b="1" dirty="0">
                <a:solidFill>
                  <a:srgbClr val="FFFF00"/>
                </a:solidFill>
              </a:rPr>
              <a:t>Pour les entrepôts :</a:t>
            </a:r>
            <a:endParaRPr lang="fr-FR" dirty="0" smtClean="0">
              <a:solidFill>
                <a:srgbClr val="FFFF00"/>
              </a:solidFill>
            </a:endParaRPr>
          </a:p>
          <a:p>
            <a:pPr lvl="1"/>
            <a:r>
              <a:rPr lang="fr-FR" dirty="0" smtClean="0"/>
              <a:t>1 </a:t>
            </a:r>
            <a:r>
              <a:rPr lang="fr-FR" dirty="0"/>
              <a:t>PC</a:t>
            </a:r>
          </a:p>
          <a:p>
            <a:pPr lvl="1"/>
            <a:r>
              <a:rPr lang="fr-FR" dirty="0"/>
              <a:t>1 Fax</a:t>
            </a:r>
          </a:p>
          <a:p>
            <a:pPr lvl="1"/>
            <a:r>
              <a:rPr lang="fr-FR" dirty="0" smtClean="0"/>
              <a:t>1 </a:t>
            </a:r>
            <a:r>
              <a:rPr lang="fr-FR" dirty="0"/>
              <a:t>imprimante</a:t>
            </a:r>
          </a:p>
          <a:p>
            <a:pPr lvl="1"/>
            <a:r>
              <a:rPr lang="fr-FR" dirty="0"/>
              <a:t>25 employés par site</a:t>
            </a:r>
          </a:p>
          <a:p>
            <a:pPr marL="0" indent="0">
              <a:buNone/>
            </a:pPr>
            <a:endParaRPr lang="fr-FR" dirty="0" smtClean="0">
              <a:solidFill>
                <a:srgbClr val="FFFF00"/>
              </a:solidFill>
            </a:endParaRPr>
          </a:p>
          <a:p>
            <a:pPr marL="0" indent="0">
              <a:buNone/>
            </a:pPr>
            <a:r>
              <a:rPr lang="fr-FR" b="1" u="sng" dirty="0">
                <a:solidFill>
                  <a:srgbClr val="00B050"/>
                </a:solidFill>
              </a:rPr>
              <a:t>Liste des matériels futurs : </a:t>
            </a:r>
            <a:endParaRPr lang="fr-FR" dirty="0">
              <a:solidFill>
                <a:srgbClr val="00B050"/>
              </a:solidFill>
            </a:endParaRPr>
          </a:p>
          <a:p>
            <a:pPr marL="0" indent="0">
              <a:buNone/>
            </a:pPr>
            <a:r>
              <a:rPr lang="fr-FR" b="1" dirty="0">
                <a:solidFill>
                  <a:srgbClr val="FFFF00"/>
                </a:solidFill>
              </a:rPr>
              <a:t>Pour le siège social :</a:t>
            </a:r>
            <a:endParaRPr lang="fr-FR" dirty="0">
              <a:solidFill>
                <a:srgbClr val="FFFF00"/>
              </a:solidFill>
            </a:endParaRPr>
          </a:p>
          <a:p>
            <a:pPr marL="0" indent="0">
              <a:buNone/>
            </a:pPr>
            <a:r>
              <a:rPr lang="fr-FR" dirty="0"/>
              <a:t>- Showroom &amp; Garage :</a:t>
            </a:r>
          </a:p>
          <a:p>
            <a:pPr lvl="1"/>
            <a:r>
              <a:rPr lang="fr-FR" dirty="0"/>
              <a:t>35 PC </a:t>
            </a:r>
          </a:p>
          <a:p>
            <a:pPr lvl="1"/>
            <a:r>
              <a:rPr lang="fr-FR" dirty="0"/>
              <a:t>20 Tablettes </a:t>
            </a:r>
          </a:p>
          <a:p>
            <a:pPr lvl="1"/>
            <a:r>
              <a:rPr lang="fr-FR" dirty="0"/>
              <a:t>5 bornes Wifi Cisco-Meraki MR33 </a:t>
            </a:r>
          </a:p>
          <a:p>
            <a:pPr lvl="1"/>
            <a:r>
              <a:rPr lang="fr-FR" dirty="0"/>
              <a:t>5 Imprimantes</a:t>
            </a:r>
          </a:p>
          <a:p>
            <a:pPr lvl="1"/>
            <a:r>
              <a:rPr lang="fr-FR" dirty="0"/>
              <a:t>20 Téléphones IP </a:t>
            </a:r>
          </a:p>
          <a:p>
            <a:pPr lvl="1"/>
            <a:r>
              <a:rPr lang="fr-FR" dirty="0"/>
              <a:t>8 Caméras IP.</a:t>
            </a:r>
          </a:p>
          <a:p>
            <a:pPr marL="0" indent="0">
              <a:buNone/>
            </a:pPr>
            <a:r>
              <a:rPr lang="fr-FR" dirty="0"/>
              <a:t>-</a:t>
            </a:r>
            <a:r>
              <a:rPr lang="fr-FR" dirty="0" smtClean="0"/>
              <a:t> </a:t>
            </a:r>
            <a:r>
              <a:rPr lang="fr-FR" dirty="0"/>
              <a:t>Dép. Admin, RH et Finance : </a:t>
            </a:r>
          </a:p>
          <a:p>
            <a:pPr lvl="1"/>
            <a:r>
              <a:rPr lang="fr-FR" dirty="0"/>
              <a:t>65 PC </a:t>
            </a:r>
          </a:p>
          <a:p>
            <a:pPr lvl="1"/>
            <a:r>
              <a:rPr lang="fr-FR" dirty="0"/>
              <a:t>20 Laptop</a:t>
            </a:r>
          </a:p>
          <a:p>
            <a:pPr lvl="1"/>
            <a:r>
              <a:rPr lang="fr-FR" dirty="0"/>
              <a:t>3 bornes Wifi Cisco-Meraki MR33</a:t>
            </a:r>
          </a:p>
          <a:p>
            <a:pPr lvl="1"/>
            <a:r>
              <a:rPr lang="fr-FR" dirty="0"/>
              <a:t>5 Imprimantes </a:t>
            </a:r>
          </a:p>
          <a:p>
            <a:pPr lvl="1"/>
            <a:r>
              <a:rPr lang="fr-FR" dirty="0"/>
              <a:t>20 Téléphones IP </a:t>
            </a:r>
          </a:p>
          <a:p>
            <a:pPr lvl="1"/>
            <a:r>
              <a:rPr lang="fr-FR" dirty="0"/>
              <a:t>10 Caméras IP.  </a:t>
            </a:r>
          </a:p>
          <a:p>
            <a:pPr marL="0" indent="0">
              <a:buNone/>
            </a:pPr>
            <a:endParaRPr lang="fr-FR" dirty="0" smtClean="0">
              <a:solidFill>
                <a:srgbClr val="FFFF00"/>
              </a:solidFill>
            </a:endParaRPr>
          </a:p>
          <a:p>
            <a:pPr marL="0" indent="0">
              <a:buNone/>
            </a:pPr>
            <a:endParaRPr lang="fr-FR" dirty="0">
              <a:solidFill>
                <a:srgbClr val="FFFF00"/>
              </a:solidFill>
            </a:endParaRPr>
          </a:p>
        </p:txBody>
      </p:sp>
    </p:spTree>
    <p:extLst>
      <p:ext uri="{BB962C8B-B14F-4D97-AF65-F5344CB8AC3E}">
        <p14:creationId xmlns:p14="http://schemas.microsoft.com/office/powerpoint/2010/main" val="23263269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12192000" cy="6858000"/>
          </a:xfrm>
        </p:spPr>
        <p:txBody>
          <a:bodyPr/>
          <a:lstStyle/>
          <a:p>
            <a:pPr marL="0" indent="0">
              <a:buNone/>
            </a:pPr>
            <a:r>
              <a:rPr lang="fr-FR" dirty="0" smtClean="0"/>
              <a:t>- </a:t>
            </a:r>
            <a:r>
              <a:rPr lang="fr-FR" dirty="0"/>
              <a:t>Sale informatique : </a:t>
            </a:r>
          </a:p>
          <a:p>
            <a:pPr lvl="1"/>
            <a:r>
              <a:rPr lang="fr-FR" dirty="0"/>
              <a:t>Un serveur en haute disponibilité pour héberger la solution complète</a:t>
            </a:r>
          </a:p>
          <a:p>
            <a:pPr lvl="1"/>
            <a:r>
              <a:rPr lang="en-GB" dirty="0"/>
              <a:t>1 Core Switch Cisco Meraki MS250P - 48P</a:t>
            </a:r>
            <a:endParaRPr lang="fr-FR" dirty="0"/>
          </a:p>
          <a:p>
            <a:pPr lvl="1"/>
            <a:r>
              <a:rPr lang="en-GB" dirty="0"/>
              <a:t>2 Access Switch Cisco Meraki MS390P - 48P</a:t>
            </a:r>
            <a:endParaRPr lang="fr-FR" dirty="0"/>
          </a:p>
          <a:p>
            <a:pPr lvl="1"/>
            <a:r>
              <a:rPr lang="fr-FR" dirty="0"/>
              <a:t>Routeur fibre optique Huawei fourni par MT</a:t>
            </a:r>
          </a:p>
          <a:p>
            <a:pPr lvl="1"/>
            <a:r>
              <a:rPr lang="fr-FR" dirty="0"/>
              <a:t>Firewall Layer 7 Cisco Meraki MX100</a:t>
            </a:r>
          </a:p>
          <a:p>
            <a:pPr lvl="1"/>
            <a:r>
              <a:rPr lang="fr-FR" dirty="0"/>
              <a:t>1 </a:t>
            </a:r>
            <a:r>
              <a:rPr lang="fr-FR" dirty="0" smtClean="0"/>
              <a:t>Serveur </a:t>
            </a:r>
            <a:r>
              <a:rPr lang="fr-FR" dirty="0"/>
              <a:t>pour l’application Cobol.</a:t>
            </a:r>
          </a:p>
          <a:p>
            <a:endParaRPr lang="fr-FR" dirty="0"/>
          </a:p>
        </p:txBody>
      </p:sp>
    </p:spTree>
    <p:extLst>
      <p:ext uri="{BB962C8B-B14F-4D97-AF65-F5344CB8AC3E}">
        <p14:creationId xmlns:p14="http://schemas.microsoft.com/office/powerpoint/2010/main" val="41005032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3855"/>
            <a:ext cx="12192000" cy="526472"/>
          </a:xfrm>
        </p:spPr>
        <p:txBody>
          <a:bodyPr>
            <a:normAutofit fontScale="90000"/>
          </a:bodyPr>
          <a:lstStyle/>
          <a:p>
            <a:r>
              <a:rPr lang="fr-FR" dirty="0" smtClean="0"/>
              <a:t>Détail des coûts pour les besoins matériels futur :</a:t>
            </a:r>
            <a:endParaRPr lang="fr-FR" dirty="0"/>
          </a:p>
        </p:txBody>
      </p:sp>
      <p:graphicFrame>
        <p:nvGraphicFramePr>
          <p:cNvPr id="11" name="Objet 10"/>
          <p:cNvGraphicFramePr>
            <a:graphicFrameLocks noChangeAspect="1"/>
          </p:cNvGraphicFramePr>
          <p:nvPr>
            <p:extLst>
              <p:ext uri="{D42A27DB-BD31-4B8C-83A1-F6EECF244321}">
                <p14:modId xmlns:p14="http://schemas.microsoft.com/office/powerpoint/2010/main" val="2293308697"/>
              </p:ext>
            </p:extLst>
          </p:nvPr>
        </p:nvGraphicFramePr>
        <p:xfrm>
          <a:off x="0" y="540327"/>
          <a:ext cx="9864436" cy="6317673"/>
        </p:xfrm>
        <a:graphic>
          <a:graphicData uri="http://schemas.openxmlformats.org/presentationml/2006/ole">
            <mc:AlternateContent xmlns:mc="http://schemas.openxmlformats.org/markup-compatibility/2006">
              <mc:Choice xmlns:v="urn:schemas-microsoft-com:vml" Requires="v">
                <p:oleObj spid="_x0000_s1041" name="Document" r:id="rId3" imgW="5766396" imgH="5896133" progId="Word.Document.12">
                  <p:embed/>
                </p:oleObj>
              </mc:Choice>
              <mc:Fallback>
                <p:oleObj name="Document" r:id="rId3" imgW="5766396" imgH="5896133" progId="Word.Document.12">
                  <p:embed/>
                  <p:pic>
                    <p:nvPicPr>
                      <p:cNvPr id="0" name=""/>
                      <p:cNvPicPr/>
                      <p:nvPr/>
                    </p:nvPicPr>
                    <p:blipFill>
                      <a:blip r:embed="rId4"/>
                      <a:stretch>
                        <a:fillRect/>
                      </a:stretch>
                    </p:blipFill>
                    <p:spPr>
                      <a:xfrm>
                        <a:off x="0" y="540327"/>
                        <a:ext cx="9864436" cy="6317673"/>
                      </a:xfrm>
                      <a:prstGeom prst="rect">
                        <a:avLst/>
                      </a:prstGeom>
                    </p:spPr>
                  </p:pic>
                </p:oleObj>
              </mc:Fallback>
            </mc:AlternateContent>
          </a:graphicData>
        </a:graphic>
      </p:graphicFrame>
    </p:spTree>
    <p:extLst>
      <p:ext uri="{BB962C8B-B14F-4D97-AF65-F5344CB8AC3E}">
        <p14:creationId xmlns:p14="http://schemas.microsoft.com/office/powerpoint/2010/main" val="36402573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12192000" cy="6857999"/>
          </a:xfrm>
        </p:spPr>
        <p:txBody>
          <a:bodyPr/>
          <a:lstStyle/>
          <a:p>
            <a:pPr marL="0" indent="0">
              <a:buNone/>
            </a:pPr>
            <a:r>
              <a:rPr lang="fr-FR" dirty="0" smtClean="0">
                <a:solidFill>
                  <a:srgbClr val="FFC000"/>
                </a:solidFill>
              </a:rPr>
              <a:t>8 Imprimantes :</a:t>
            </a:r>
          </a:p>
          <a:p>
            <a:pPr lvl="1"/>
            <a:r>
              <a:rPr lang="fr-FR" cap="all" dirty="0" smtClean="0"/>
              <a:t>EPSON </a:t>
            </a:r>
            <a:r>
              <a:rPr lang="fr-FR" cap="all" dirty="0"/>
              <a:t>L3150 ECOTANK 3 IN 1 </a:t>
            </a:r>
            <a:r>
              <a:rPr lang="fr-FR" cap="all" dirty="0" smtClean="0"/>
              <a:t>PRINTER</a:t>
            </a:r>
          </a:p>
          <a:p>
            <a:pPr lvl="1"/>
            <a:r>
              <a:rPr lang="fr-FR" dirty="0" err="1"/>
              <a:t>Print</a:t>
            </a:r>
            <a:r>
              <a:rPr lang="fr-FR" dirty="0"/>
              <a:t>, Scan, Copy</a:t>
            </a:r>
          </a:p>
          <a:p>
            <a:pPr lvl="1"/>
            <a:r>
              <a:rPr lang="fr-FR" dirty="0" err="1"/>
              <a:t>Promt</a:t>
            </a:r>
            <a:r>
              <a:rPr lang="fr-FR" dirty="0"/>
              <a:t> </a:t>
            </a:r>
            <a:r>
              <a:rPr lang="fr-FR" dirty="0" err="1"/>
              <a:t>spped</a:t>
            </a:r>
            <a:r>
              <a:rPr lang="fr-FR" dirty="0"/>
              <a:t> up to 33 ppm black, 15 ppm </a:t>
            </a:r>
            <a:r>
              <a:rPr lang="fr-FR" dirty="0" err="1"/>
              <a:t>colour</a:t>
            </a:r>
            <a:r>
              <a:rPr lang="fr-FR" dirty="0"/>
              <a:t> (ppm: Paper per minute)</a:t>
            </a:r>
          </a:p>
          <a:p>
            <a:pPr lvl="1"/>
            <a:r>
              <a:rPr lang="fr-FR" dirty="0"/>
              <a:t>Scan </a:t>
            </a:r>
            <a:r>
              <a:rPr lang="fr-FR" dirty="0" err="1"/>
              <a:t>resolution</a:t>
            </a:r>
            <a:r>
              <a:rPr lang="fr-FR" dirty="0"/>
              <a:t>: 1200x2400 dpi</a:t>
            </a:r>
          </a:p>
          <a:p>
            <a:pPr lvl="1"/>
            <a:r>
              <a:rPr lang="fr-FR" dirty="0" err="1"/>
              <a:t>Space-saving</a:t>
            </a:r>
            <a:r>
              <a:rPr lang="fr-FR" dirty="0"/>
              <a:t> Design &amp; Spill-free </a:t>
            </a:r>
            <a:r>
              <a:rPr lang="fr-FR" dirty="0" err="1"/>
              <a:t>Refilling</a:t>
            </a:r>
            <a:endParaRPr lang="fr-FR" dirty="0"/>
          </a:p>
          <a:p>
            <a:pPr lvl="1"/>
            <a:r>
              <a:rPr lang="fr-FR" dirty="0" smtClean="0"/>
              <a:t>Page </a:t>
            </a:r>
            <a:r>
              <a:rPr lang="fr-FR" dirty="0" err="1"/>
              <a:t>Yield</a:t>
            </a:r>
            <a:endParaRPr lang="fr-FR" dirty="0"/>
          </a:p>
          <a:p>
            <a:pPr lvl="1"/>
            <a:r>
              <a:rPr lang="fr-FR" dirty="0"/>
              <a:t>Wi-Fi &amp; Wi-Fi Direct </a:t>
            </a:r>
            <a:r>
              <a:rPr lang="fr-FR" dirty="0" err="1"/>
              <a:t>Connectivity</a:t>
            </a:r>
            <a:endParaRPr lang="fr-FR" dirty="0"/>
          </a:p>
          <a:p>
            <a:pPr lvl="1"/>
            <a:r>
              <a:rPr lang="fr-FR" dirty="0"/>
              <a:t>Epson </a:t>
            </a:r>
            <a:r>
              <a:rPr lang="fr-FR" dirty="0" err="1"/>
              <a:t>Connect</a:t>
            </a:r>
            <a:r>
              <a:rPr lang="fr-FR" dirty="0"/>
              <a:t> </a:t>
            </a:r>
            <a:r>
              <a:rPr lang="fr-FR" dirty="0" err="1"/>
              <a:t>Enabled</a:t>
            </a:r>
            <a:endParaRPr lang="fr-FR" dirty="0"/>
          </a:p>
          <a:p>
            <a:pPr lvl="1"/>
            <a:r>
              <a:rPr lang="fr-FR" dirty="0"/>
              <a:t>Epson </a:t>
            </a:r>
            <a:r>
              <a:rPr lang="fr-FR" dirty="0" err="1"/>
              <a:t>iPrint</a:t>
            </a:r>
            <a:endParaRPr lang="fr-FR" dirty="0"/>
          </a:p>
          <a:p>
            <a:pPr lvl="1"/>
            <a:r>
              <a:rPr lang="fr-FR" dirty="0"/>
              <a:t>Google Cloud </a:t>
            </a:r>
            <a:r>
              <a:rPr lang="fr-FR" dirty="0" err="1"/>
              <a:t>Print</a:t>
            </a:r>
            <a:r>
              <a:rPr lang="fr-FR" dirty="0"/>
              <a:t>™</a:t>
            </a:r>
          </a:p>
          <a:p>
            <a:pPr lvl="1"/>
            <a:r>
              <a:rPr lang="fr-FR" dirty="0"/>
              <a:t>USB 2.0 </a:t>
            </a:r>
            <a:r>
              <a:rPr lang="fr-FR" dirty="0" err="1" smtClean="0"/>
              <a:t>Connectivity</a:t>
            </a:r>
            <a:endParaRPr lang="fr-FR" dirty="0" smtClean="0"/>
          </a:p>
          <a:p>
            <a:pPr marL="457200" lvl="1" indent="0">
              <a:buNone/>
            </a:pPr>
            <a:endParaRPr lang="fr-FR" dirty="0" smtClean="0"/>
          </a:p>
          <a:p>
            <a:pPr marL="57150" indent="0">
              <a:buNone/>
            </a:pPr>
            <a:r>
              <a:rPr lang="fr-FR" dirty="0" smtClean="0"/>
              <a:t>Coût total des imprimantes : Rs 84 000</a:t>
            </a:r>
          </a:p>
          <a:p>
            <a:pPr marL="57150" indent="0">
              <a:buNone/>
            </a:pPr>
            <a:endParaRPr lang="fr-FR" dirty="0" smtClean="0"/>
          </a:p>
          <a:p>
            <a:pPr marL="57150" indent="0">
              <a:buNone/>
            </a:pPr>
            <a:r>
              <a:rPr lang="fr-FR" dirty="0" smtClean="0"/>
              <a:t>Coût totale des matériels : 8 imprimantes + 58 PC = Rs 1 508 944 </a:t>
            </a:r>
            <a:endParaRPr lang="fr-FR" dirty="0"/>
          </a:p>
          <a:p>
            <a:pPr lvl="1"/>
            <a:endParaRPr lang="fr-FR" cap="all" dirty="0"/>
          </a:p>
          <a:p>
            <a:endParaRPr lang="fr-FR" dirty="0"/>
          </a:p>
        </p:txBody>
      </p:sp>
    </p:spTree>
    <p:extLst>
      <p:ext uri="{BB962C8B-B14F-4D97-AF65-F5344CB8AC3E}">
        <p14:creationId xmlns:p14="http://schemas.microsoft.com/office/powerpoint/2010/main" val="976077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70909"/>
            <a:ext cx="11139055" cy="1029854"/>
          </a:xfrm>
        </p:spPr>
        <p:txBody>
          <a:bodyPr>
            <a:normAutofit fontScale="90000"/>
          </a:bodyPr>
          <a:lstStyle/>
          <a:p>
            <a:pPr algn="just"/>
            <a:r>
              <a:rPr lang="fr-FR" dirty="0" smtClean="0">
                <a:solidFill>
                  <a:srgbClr val="FFC000"/>
                </a:solidFill>
              </a:rPr>
              <a:t>I- Définition </a:t>
            </a:r>
            <a:r>
              <a:rPr lang="fr-FR" dirty="0">
                <a:solidFill>
                  <a:srgbClr val="FFC000"/>
                </a:solidFill>
              </a:rPr>
              <a:t>politique de sureté et sécurité à mettre en place pour CyberCar. </a:t>
            </a:r>
          </a:p>
        </p:txBody>
      </p:sp>
    </p:spTree>
    <p:extLst>
      <p:ext uri="{BB962C8B-B14F-4D97-AF65-F5344CB8AC3E}">
        <p14:creationId xmlns:p14="http://schemas.microsoft.com/office/powerpoint/2010/main" val="3982460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 y="0"/>
            <a:ext cx="12191999" cy="6857999"/>
          </a:xfrm>
        </p:spPr>
        <p:txBody>
          <a:bodyPr>
            <a:normAutofit fontScale="85000" lnSpcReduction="20000"/>
          </a:bodyPr>
          <a:lstStyle/>
          <a:p>
            <a:pPr marL="0" indent="0">
              <a:buNone/>
            </a:pPr>
            <a:r>
              <a:rPr lang="fr-FR" sz="2900" b="1" dirty="0">
                <a:solidFill>
                  <a:schemeClr val="accent5">
                    <a:lumMod val="60000"/>
                    <a:lumOff val="40000"/>
                  </a:schemeClr>
                </a:solidFill>
              </a:rPr>
              <a:t>Sureté </a:t>
            </a:r>
            <a:r>
              <a:rPr lang="fr-FR" dirty="0"/>
              <a:t>:  englobe les moyens à mettre en œuvre pour prévenir les risques liés à un évènement accidentel ou involontaire.</a:t>
            </a:r>
          </a:p>
          <a:p>
            <a:pPr marL="0" indent="0">
              <a:buNone/>
            </a:pPr>
            <a:r>
              <a:rPr lang="fr-FR" sz="2900" b="1" dirty="0">
                <a:solidFill>
                  <a:schemeClr val="accent5">
                    <a:lumMod val="60000"/>
                    <a:lumOff val="40000"/>
                  </a:schemeClr>
                </a:solidFill>
              </a:rPr>
              <a:t>Sécurité</a:t>
            </a:r>
            <a:r>
              <a:rPr lang="fr-FR" dirty="0"/>
              <a:t> :  consiste à prévenir les actes malveillants en intégrant les moyens humains, technique et organisationnels.  </a:t>
            </a:r>
          </a:p>
          <a:p>
            <a:pPr marL="0" indent="0">
              <a:buNone/>
            </a:pPr>
            <a:r>
              <a:rPr lang="fr-FR" sz="2600" b="1" dirty="0">
                <a:solidFill>
                  <a:schemeClr val="accent5">
                    <a:lumMod val="60000"/>
                    <a:lumOff val="40000"/>
                  </a:schemeClr>
                </a:solidFill>
              </a:rPr>
              <a:t>Buts</a:t>
            </a:r>
            <a:r>
              <a:rPr lang="fr-FR" dirty="0"/>
              <a:t> : </a:t>
            </a:r>
          </a:p>
          <a:p>
            <a:pPr marL="0" indent="0">
              <a:buNone/>
            </a:pPr>
            <a:r>
              <a:rPr lang="fr-FR" u="sng" dirty="0"/>
              <a:t>Protéger les donnée</a:t>
            </a:r>
            <a:r>
              <a:rPr lang="fr-FR" dirty="0"/>
              <a:t>s : </a:t>
            </a:r>
          </a:p>
          <a:p>
            <a:pPr lvl="1"/>
            <a:r>
              <a:rPr lang="fr-FR" dirty="0"/>
              <a:t>Empêcher les intrusions dans le système informatique.</a:t>
            </a:r>
          </a:p>
          <a:p>
            <a:pPr lvl="1"/>
            <a:r>
              <a:rPr lang="fr-FR" dirty="0"/>
              <a:t>Empêcher la dégradation des services du système d’information. </a:t>
            </a:r>
          </a:p>
          <a:p>
            <a:pPr marL="0" indent="0">
              <a:buNone/>
            </a:pPr>
            <a:r>
              <a:rPr lang="fr-FR" dirty="0"/>
              <a:t> </a:t>
            </a:r>
          </a:p>
          <a:p>
            <a:pPr marL="0" indent="0">
              <a:buNone/>
            </a:pPr>
            <a:r>
              <a:rPr lang="fr-FR" dirty="0">
                <a:solidFill>
                  <a:schemeClr val="accent5">
                    <a:lumMod val="60000"/>
                    <a:lumOff val="40000"/>
                  </a:schemeClr>
                </a:solidFill>
              </a:rPr>
              <a:t>CyberCar doit pouvoir se protéger physiquement contre par exemple les catastrophes naturelles le défaillance technique et l’erreur humain.  </a:t>
            </a:r>
          </a:p>
          <a:p>
            <a:pPr marL="0" indent="0">
              <a:buNone/>
            </a:pPr>
            <a:r>
              <a:rPr lang="fr-FR" dirty="0"/>
              <a:t> </a:t>
            </a:r>
          </a:p>
          <a:p>
            <a:pPr marL="0" indent="0">
              <a:buNone/>
            </a:pPr>
            <a:r>
              <a:rPr lang="fr-FR" u="sng" dirty="0"/>
              <a:t>Catastrophe naturel</a:t>
            </a:r>
            <a:r>
              <a:rPr lang="fr-FR" dirty="0"/>
              <a:t> :  </a:t>
            </a:r>
          </a:p>
          <a:p>
            <a:pPr lvl="1"/>
            <a:r>
              <a:rPr lang="fr-FR" dirty="0"/>
              <a:t>Pour se protéger des catastrophe naturel CyberCar doit mettre en place des system dans son local comme :  </a:t>
            </a:r>
          </a:p>
          <a:p>
            <a:pPr lvl="1"/>
            <a:r>
              <a:rPr lang="fr-FR" dirty="0"/>
              <a:t>Se munir d’extincteur en cas de feu.</a:t>
            </a:r>
          </a:p>
          <a:p>
            <a:pPr lvl="1"/>
            <a:r>
              <a:rPr lang="fr-FR" dirty="0"/>
              <a:t>Avoir des générateur en cas de coupure d’électricité.  </a:t>
            </a:r>
          </a:p>
          <a:p>
            <a:pPr marL="0" indent="0">
              <a:buNone/>
            </a:pPr>
            <a:r>
              <a:rPr lang="fr-FR" u="sng" dirty="0"/>
              <a:t>L’erreur humain</a:t>
            </a:r>
            <a:r>
              <a:rPr lang="fr-FR" dirty="0"/>
              <a:t> : Afin de réduire les erreur humain CyberCar doit mettre en place des restrictions dans ses locaux par exemple :  </a:t>
            </a:r>
          </a:p>
          <a:p>
            <a:pPr lvl="1"/>
            <a:r>
              <a:rPr lang="fr-FR" dirty="0"/>
              <a:t>L’interdiction de manger et de boire dans les salles afin que les équipements et les appareils électroniques reste protéger si quelqu’un fait par mégardes tomber son café sur eux. </a:t>
            </a:r>
          </a:p>
          <a:p>
            <a:pPr lvl="1"/>
            <a:r>
              <a:rPr lang="fr-FR" dirty="0"/>
              <a:t>Mettre en place des règles sur l’utilisation des équipement (éteindre et faire faire des back-up)  </a:t>
            </a:r>
          </a:p>
          <a:p>
            <a:pPr lvl="1"/>
            <a:r>
              <a:rPr lang="fr-FR" dirty="0"/>
              <a:t>Mettre en place une formation sur l’utilisation des matérielles pour les employées. </a:t>
            </a:r>
          </a:p>
          <a:p>
            <a:pPr marL="0" indent="0">
              <a:buNone/>
            </a:pPr>
            <a:r>
              <a:rPr lang="fr-FR" u="sng" dirty="0"/>
              <a:t>Défaillance technique</a:t>
            </a:r>
            <a:r>
              <a:rPr lang="fr-FR" dirty="0"/>
              <a:t> : </a:t>
            </a:r>
          </a:p>
          <a:p>
            <a:pPr lvl="1"/>
            <a:r>
              <a:rPr lang="fr-FR" dirty="0"/>
              <a:t>Afin de réduire les menaces liées au matériels, on peut réduire les risques en achetant des matériaux des bonnes qualités. Cela évitera la dégradation rapide des équipements. </a:t>
            </a:r>
          </a:p>
          <a:p>
            <a:endParaRPr lang="fr-FR" dirty="0"/>
          </a:p>
          <a:p>
            <a:endParaRPr lang="fr-FR" dirty="0"/>
          </a:p>
        </p:txBody>
      </p:sp>
    </p:spTree>
    <p:extLst>
      <p:ext uri="{BB962C8B-B14F-4D97-AF65-F5344CB8AC3E}">
        <p14:creationId xmlns:p14="http://schemas.microsoft.com/office/powerpoint/2010/main" val="3407217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521527"/>
            <a:ext cx="10155382" cy="1320800"/>
          </a:xfrm>
        </p:spPr>
        <p:txBody>
          <a:bodyPr>
            <a:normAutofit fontScale="90000"/>
          </a:bodyPr>
          <a:lstStyle/>
          <a:p>
            <a:pPr algn="just"/>
            <a:r>
              <a:rPr lang="fr-FR" dirty="0" smtClean="0">
                <a:solidFill>
                  <a:srgbClr val="FFC000"/>
                </a:solidFill>
              </a:rPr>
              <a:t>II- </a:t>
            </a:r>
            <a:r>
              <a:rPr lang="fr-FR" dirty="0">
                <a:solidFill>
                  <a:srgbClr val="FFC000"/>
                </a:solidFill>
              </a:rPr>
              <a:t>Sécurisation des données à caractère personnel et assurer la confidentialité des données sensibles.</a:t>
            </a:r>
            <a:br>
              <a:rPr lang="fr-FR" dirty="0">
                <a:solidFill>
                  <a:srgbClr val="FFC000"/>
                </a:solidFill>
              </a:rPr>
            </a:br>
            <a:endParaRPr lang="fr-FR" dirty="0">
              <a:solidFill>
                <a:srgbClr val="FFC000"/>
              </a:solidFill>
            </a:endParaRPr>
          </a:p>
        </p:txBody>
      </p:sp>
    </p:spTree>
    <p:extLst>
      <p:ext uri="{BB962C8B-B14F-4D97-AF65-F5344CB8AC3E}">
        <p14:creationId xmlns:p14="http://schemas.microsoft.com/office/powerpoint/2010/main" val="363303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12192000" cy="6858000"/>
          </a:xfrm>
        </p:spPr>
        <p:txBody>
          <a:bodyPr/>
          <a:lstStyle/>
          <a:p>
            <a:pPr marL="0" indent="0">
              <a:buNone/>
            </a:pPr>
            <a:r>
              <a:rPr lang="fr-FR" b="1" dirty="0"/>
              <a:t>Les données à caractère personnel sont protégées par des ‘’</a:t>
            </a:r>
            <a:r>
              <a:rPr lang="fr-FR" b="1" dirty="0">
                <a:solidFill>
                  <a:schemeClr val="accent2"/>
                </a:solidFill>
              </a:rPr>
              <a:t>Access List</a:t>
            </a:r>
            <a:r>
              <a:rPr lang="fr-FR" b="1" dirty="0"/>
              <a:t> ’’ </a:t>
            </a:r>
            <a:r>
              <a:rPr lang="fr-FR" b="1" dirty="0" smtClean="0"/>
              <a:t>:</a:t>
            </a:r>
          </a:p>
          <a:p>
            <a:pPr marL="0" indent="0">
              <a:buNone/>
            </a:pPr>
            <a:endParaRPr lang="fr-FR" dirty="0"/>
          </a:p>
          <a:p>
            <a:pPr marL="0" indent="0">
              <a:buNone/>
            </a:pPr>
            <a:r>
              <a:rPr lang="fr-FR" b="1" dirty="0">
                <a:solidFill>
                  <a:srgbClr val="0070C0"/>
                </a:solidFill>
              </a:rPr>
              <a:t>Pour les informations concernant les employés :</a:t>
            </a:r>
            <a:r>
              <a:rPr lang="fr-FR" dirty="0">
                <a:solidFill>
                  <a:srgbClr val="0070C0"/>
                </a:solidFill>
              </a:rPr>
              <a:t> </a:t>
            </a:r>
          </a:p>
          <a:p>
            <a:pPr lvl="0"/>
            <a:r>
              <a:rPr lang="fr-FR" dirty="0"/>
              <a:t>Le département RH aura accès en lecture et écriture à tous les champs.</a:t>
            </a:r>
          </a:p>
          <a:p>
            <a:pPr lvl="0"/>
            <a:r>
              <a:rPr lang="fr-FR" dirty="0"/>
              <a:t>La CEO en lecture seulement.</a:t>
            </a:r>
          </a:p>
          <a:p>
            <a:pPr lvl="0"/>
            <a:r>
              <a:rPr lang="fr-FR" dirty="0"/>
              <a:t>Le département informatique uniquement au nom, date d’embauche et fonction des salariés.</a:t>
            </a:r>
          </a:p>
          <a:p>
            <a:pPr lvl="0"/>
            <a:r>
              <a:rPr lang="fr-FR" dirty="0"/>
              <a:t>Les employés auront seulement le droit de modifier ses données personnelles uniquement. </a:t>
            </a:r>
          </a:p>
          <a:p>
            <a:endParaRPr lang="fr-FR" dirty="0" smtClean="0"/>
          </a:p>
          <a:p>
            <a:pPr marL="0" indent="0">
              <a:buNone/>
            </a:pPr>
            <a:r>
              <a:rPr lang="fr-FR" b="1" dirty="0">
                <a:solidFill>
                  <a:srgbClr val="0070C0"/>
                </a:solidFill>
              </a:rPr>
              <a:t>Pour les informations concernant les ventes :</a:t>
            </a:r>
            <a:endParaRPr lang="fr-FR" dirty="0">
              <a:solidFill>
                <a:srgbClr val="0070C0"/>
              </a:solidFill>
            </a:endParaRPr>
          </a:p>
          <a:p>
            <a:pPr lvl="0"/>
            <a:r>
              <a:rPr lang="fr-FR" dirty="0"/>
              <a:t>Le </a:t>
            </a:r>
            <a:r>
              <a:rPr lang="fr-FR" dirty="0" smtClean="0"/>
              <a:t>CEO (Chief </a:t>
            </a:r>
            <a:r>
              <a:rPr lang="fr-FR" dirty="0" err="1" smtClean="0"/>
              <a:t>Executive</a:t>
            </a:r>
            <a:r>
              <a:rPr lang="fr-FR" dirty="0" smtClean="0"/>
              <a:t> Officier) </a:t>
            </a:r>
            <a:r>
              <a:rPr lang="fr-FR" dirty="0"/>
              <a:t>a le droit de lecture et écriture sur tout et peut même accorder des remises additionnelles.</a:t>
            </a:r>
          </a:p>
          <a:p>
            <a:pPr lvl="0"/>
            <a:r>
              <a:rPr lang="fr-FR" dirty="0"/>
              <a:t>Le département informatique en lecture seulement.</a:t>
            </a:r>
          </a:p>
          <a:p>
            <a:pPr lvl="0"/>
            <a:r>
              <a:rPr lang="fr-FR" dirty="0"/>
              <a:t>Le département RH n’a accès à aucune information clientèle ou de vente.</a:t>
            </a:r>
          </a:p>
          <a:p>
            <a:pPr lvl="0"/>
            <a:r>
              <a:rPr lang="fr-FR" dirty="0"/>
              <a:t>L’application va permettre la gestion des droits d’accès (autorisation et privilège) en fonction du profil ou rôle de l’utilisateur.</a:t>
            </a:r>
          </a:p>
          <a:p>
            <a:endParaRPr lang="fr-FR" dirty="0"/>
          </a:p>
        </p:txBody>
      </p:sp>
    </p:spTree>
    <p:extLst>
      <p:ext uri="{BB962C8B-B14F-4D97-AF65-F5344CB8AC3E}">
        <p14:creationId xmlns:p14="http://schemas.microsoft.com/office/powerpoint/2010/main" val="2198691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12192000" cy="6857999"/>
          </a:xfrm>
        </p:spPr>
        <p:txBody>
          <a:bodyPr/>
          <a:lstStyle/>
          <a:p>
            <a:pPr marL="0" indent="0">
              <a:buNone/>
            </a:pPr>
            <a:r>
              <a:rPr lang="fr-FR" b="1" dirty="0" smtClean="0">
                <a:solidFill>
                  <a:srgbClr val="0070C0"/>
                </a:solidFill>
              </a:rPr>
              <a:t>Pour </a:t>
            </a:r>
            <a:r>
              <a:rPr lang="fr-FR" b="1" dirty="0">
                <a:solidFill>
                  <a:srgbClr val="0070C0"/>
                </a:solidFill>
              </a:rPr>
              <a:t>la sécurité des données :</a:t>
            </a:r>
            <a:endParaRPr lang="fr-FR" dirty="0">
              <a:solidFill>
                <a:srgbClr val="0070C0"/>
              </a:solidFill>
            </a:endParaRPr>
          </a:p>
          <a:p>
            <a:pPr lvl="0"/>
            <a:r>
              <a:rPr lang="fr-FR" dirty="0"/>
              <a:t>La création du Login et mot de passe ne sera autoriser qu’après la création du profil de l’employé dans la base de données. Le mot de passe de chaque employer sera crypter quand il sera stocké dans la base de données.</a:t>
            </a:r>
          </a:p>
          <a:p>
            <a:pPr lvl="0"/>
            <a:r>
              <a:rPr lang="fr-FR" dirty="0"/>
              <a:t>Les données nécessaires pour la création du profil de l’employé sont : Prénom, nom, nom de jeune fille, civilité, situation conjugale, nombre d’enfants à charge, antécédent médical, la fonction dans l’entreprise, date d’embauche, nombre de jours de congés restants, date de fin de contrat, adresse, numéro de téléphone, email personnel) seront enregistrées dans la base de données et seront sécurisé par des systèmes d’accès.</a:t>
            </a:r>
          </a:p>
          <a:p>
            <a:pPr lvl="0"/>
            <a:r>
              <a:rPr lang="fr-FR" dirty="0"/>
              <a:t>L’accès au système est sécurisé par un mécanisme d’authentification forte.</a:t>
            </a:r>
          </a:p>
          <a:p>
            <a:pPr lvl="0"/>
            <a:r>
              <a:rPr lang="fr-FR" dirty="0"/>
              <a:t>Tous les mots de passes, les informations confidentielles et sensibles stocker dans la base de données seront chiffrées.</a:t>
            </a:r>
          </a:p>
          <a:p>
            <a:pPr marL="0" indent="0">
              <a:buNone/>
            </a:pPr>
            <a:endParaRPr lang="fr-FR" dirty="0"/>
          </a:p>
        </p:txBody>
      </p:sp>
    </p:spTree>
    <p:extLst>
      <p:ext uri="{BB962C8B-B14F-4D97-AF65-F5344CB8AC3E}">
        <p14:creationId xmlns:p14="http://schemas.microsoft.com/office/powerpoint/2010/main" val="3261020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161310"/>
            <a:ext cx="9961418" cy="1320800"/>
          </a:xfrm>
        </p:spPr>
        <p:txBody>
          <a:bodyPr>
            <a:normAutofit/>
          </a:bodyPr>
          <a:lstStyle/>
          <a:p>
            <a:pPr algn="just"/>
            <a:r>
              <a:rPr lang="fr-FR" dirty="0" smtClean="0">
                <a:solidFill>
                  <a:srgbClr val="FFC000"/>
                </a:solidFill>
              </a:rPr>
              <a:t>III- </a:t>
            </a:r>
            <a:r>
              <a:rPr lang="fr-FR" dirty="0">
                <a:solidFill>
                  <a:srgbClr val="FFC000"/>
                </a:solidFill>
              </a:rPr>
              <a:t> Détail des moyens et services à mettre en œuvre au niveau matériel, réseau et logiciel.</a:t>
            </a:r>
            <a:r>
              <a:rPr lang="fr-FR" dirty="0" smtClean="0">
                <a:solidFill>
                  <a:srgbClr val="FFC000"/>
                </a:solidFill>
              </a:rPr>
              <a:t> </a:t>
            </a:r>
            <a:endParaRPr lang="fr-FR" dirty="0">
              <a:solidFill>
                <a:srgbClr val="FFC000"/>
              </a:solidFill>
            </a:endParaRPr>
          </a:p>
        </p:txBody>
      </p:sp>
    </p:spTree>
    <p:extLst>
      <p:ext uri="{BB962C8B-B14F-4D97-AF65-F5344CB8AC3E}">
        <p14:creationId xmlns:p14="http://schemas.microsoft.com/office/powerpoint/2010/main" val="3586949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12192000" cy="6858000"/>
          </a:xfrm>
        </p:spPr>
        <p:txBody>
          <a:bodyPr/>
          <a:lstStyle/>
          <a:p>
            <a:endParaRPr lang="fr-FR" u="sng" dirty="0" smtClean="0"/>
          </a:p>
          <a:p>
            <a:endParaRPr lang="fr-FR" u="sng" dirty="0"/>
          </a:p>
          <a:p>
            <a:endParaRPr lang="fr-FR" u="sng" dirty="0" smtClean="0"/>
          </a:p>
          <a:p>
            <a:r>
              <a:rPr lang="fr-FR" u="sng" dirty="0" smtClean="0"/>
              <a:t>Matériel </a:t>
            </a:r>
            <a:r>
              <a:rPr lang="fr-FR" u="sng" dirty="0"/>
              <a:t>:</a:t>
            </a:r>
            <a:r>
              <a:rPr lang="fr-FR" dirty="0"/>
              <a:t> Un nouveau serveur en haute disponibilité pour héberger la solution complète, rajouter 15 PC au </a:t>
            </a:r>
            <a:r>
              <a:rPr lang="fr-FR" dirty="0" smtClean="0"/>
              <a:t>1</a:t>
            </a:r>
            <a:r>
              <a:rPr lang="fr-FR" baseline="30000" dirty="0" smtClean="0"/>
              <a:t>ère</a:t>
            </a:r>
            <a:r>
              <a:rPr lang="fr-FR" dirty="0" smtClean="0"/>
              <a:t> étage </a:t>
            </a:r>
            <a:r>
              <a:rPr lang="fr-FR" dirty="0"/>
              <a:t>(Admin, RH, et Finance), rajouter 5 PC au rez-de-chaussée 	(Showroom &amp; garage), rajouter 8 PC et 2 Imprimantes par entrepôt.   </a:t>
            </a:r>
          </a:p>
          <a:p>
            <a:pPr marL="0" indent="0">
              <a:buNone/>
            </a:pPr>
            <a:r>
              <a:rPr lang="fr-FR" dirty="0"/>
              <a:t> </a:t>
            </a:r>
          </a:p>
          <a:p>
            <a:r>
              <a:rPr lang="fr-FR" u="sng" dirty="0"/>
              <a:t>Réseau :</a:t>
            </a:r>
            <a:r>
              <a:rPr lang="fr-FR" dirty="0"/>
              <a:t> Avoir un WAN hautement sécurisé entre les entrepôts et le siège social, redéfinir l’architecture du réseau pour prendre en comptes des nouveaux besoins et interconnecter tous les 4 entrepôts au siège social. </a:t>
            </a:r>
          </a:p>
          <a:p>
            <a:pPr marL="0" indent="0">
              <a:buNone/>
            </a:pPr>
            <a:r>
              <a:rPr lang="fr-FR" dirty="0"/>
              <a:t> </a:t>
            </a:r>
          </a:p>
          <a:p>
            <a:r>
              <a:rPr lang="fr-FR" u="sng" dirty="0"/>
              <a:t>Logiciel : </a:t>
            </a:r>
            <a:r>
              <a:rPr lang="fr-FR" dirty="0"/>
              <a:t>Implémentation d’un Progiciel de Gestion Intégré (ERP) et sécurisé le système par un mécanisme d’authentification forte. L’application doit permettre au personnel utilisant le système d’accéder à l’interface correspondant pour s’authentifier par login et mot de passe, permettre la gestion des droits d’accès (Autorisation, privilège) en fonction du profil ou rôle de l’utilisateur, chiffrées les informations confidentielles et sensibles.</a:t>
            </a:r>
          </a:p>
          <a:p>
            <a:pPr marL="0" indent="0">
              <a:buNone/>
            </a:pPr>
            <a:endParaRPr lang="fr-FR" dirty="0"/>
          </a:p>
        </p:txBody>
      </p:sp>
    </p:spTree>
    <p:extLst>
      <p:ext uri="{BB962C8B-B14F-4D97-AF65-F5344CB8AC3E}">
        <p14:creationId xmlns:p14="http://schemas.microsoft.com/office/powerpoint/2010/main" val="370363075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1745</TotalTime>
  <Words>784</Words>
  <Application>Microsoft Office PowerPoint</Application>
  <PresentationFormat>Grand écran</PresentationFormat>
  <Paragraphs>190</Paragraphs>
  <Slides>29</Slides>
  <Notes>0</Notes>
  <HiddenSlides>0</HiddenSlides>
  <MMClips>0</MMClips>
  <ScaleCrop>false</ScaleCrop>
  <HeadingPairs>
    <vt:vector size="8" baseType="variant">
      <vt:variant>
        <vt:lpstr>Polices utilisées</vt:lpstr>
      </vt:variant>
      <vt:variant>
        <vt:i4>3</vt:i4>
      </vt:variant>
      <vt:variant>
        <vt:lpstr>Thème</vt:lpstr>
      </vt:variant>
      <vt:variant>
        <vt:i4>1</vt:i4>
      </vt:variant>
      <vt:variant>
        <vt:lpstr>Serveurs OLE incorporés</vt:lpstr>
      </vt:variant>
      <vt:variant>
        <vt:i4>1</vt:i4>
      </vt:variant>
      <vt:variant>
        <vt:lpstr>Titres des diapositives</vt:lpstr>
      </vt:variant>
      <vt:variant>
        <vt:i4>29</vt:i4>
      </vt:variant>
    </vt:vector>
  </HeadingPairs>
  <TitlesOfParts>
    <vt:vector size="34" baseType="lpstr">
      <vt:lpstr>Arial</vt:lpstr>
      <vt:lpstr>Trebuchet MS</vt:lpstr>
      <vt:lpstr>Wingdings 3</vt:lpstr>
      <vt:lpstr>Facette</vt:lpstr>
      <vt:lpstr>Document Microsoft Word</vt:lpstr>
      <vt:lpstr>Cybersécurité par Design et Politique de Sécurité</vt:lpstr>
      <vt:lpstr>Sommaire MP5 (missions): </vt:lpstr>
      <vt:lpstr>I- Définition politique de sureté et sécurité à mettre en place pour CyberCar. </vt:lpstr>
      <vt:lpstr>Présentation PowerPoint</vt:lpstr>
      <vt:lpstr>II- Sécurisation des données à caractère personnel et assurer la confidentialité des données sensibles. </vt:lpstr>
      <vt:lpstr>Présentation PowerPoint</vt:lpstr>
      <vt:lpstr>Présentation PowerPoint</vt:lpstr>
      <vt:lpstr>III-  Détail des moyens et services à mettre en œuvre au niveau matériel, réseau et logiciel. </vt:lpstr>
      <vt:lpstr>Présentation PowerPoint</vt:lpstr>
      <vt:lpstr>IV-  Définition des tâches du DPO dans le contexte précis de CyberCar et assurer sa formation.</vt:lpstr>
      <vt:lpstr>Le DPO:</vt:lpstr>
      <vt:lpstr>Les tâches du DPO sont : </vt:lpstr>
      <vt:lpstr>V-  Explication du guide du RGPD du développeur recommandé par la CNIL.</vt:lpstr>
      <vt:lpstr>Présentation PowerPoint</vt:lpstr>
      <vt:lpstr>a. La constitution d’un registre des traitements de données  </vt:lpstr>
      <vt:lpstr>d. La sécurisation dans les données </vt:lpstr>
      <vt:lpstr>VI- Application du principe de « Privacy by Design » dès la conception de l’architecture matérielle, logiciel et fonctionnelle.</vt:lpstr>
      <vt:lpstr>Les principes de ‘’ Privacy by Design ’’ (confidentialité dès la conception) qui seront appliquer sont :</vt:lpstr>
      <vt:lpstr>VII- Utilisation du logiciel PIA de la CNIL pour démontrer le respect de la vie privée.</vt:lpstr>
      <vt:lpstr>Vue d’ensemble des risques par l’application PIA de la CNIL: </vt:lpstr>
      <vt:lpstr>Cartographie des risques :  </vt:lpstr>
      <vt:lpstr>Plan d’action :  </vt:lpstr>
      <vt:lpstr>Présentation PowerPoint</vt:lpstr>
      <vt:lpstr>Architecture réseau</vt:lpstr>
      <vt:lpstr>Description des installations étape par étape ainsi que la configuration.</vt:lpstr>
      <vt:lpstr>Présentation PowerPoint</vt:lpstr>
      <vt:lpstr>Présentation PowerPoint</vt:lpstr>
      <vt:lpstr>Détail des coûts pour les besoins matériels futur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MP5-Cybersécurité par Design et Politique de Sécurité</dc:title>
  <dc:creator>Lafatra</dc:creator>
  <cp:lastModifiedBy>Lafatra</cp:lastModifiedBy>
  <cp:revision>39</cp:revision>
  <dcterms:created xsi:type="dcterms:W3CDTF">2022-04-03T20:23:59Z</dcterms:created>
  <dcterms:modified xsi:type="dcterms:W3CDTF">2022-04-07T10:11:09Z</dcterms:modified>
</cp:coreProperties>
</file>