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261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37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46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94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15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35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83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630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8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039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55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8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49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814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26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4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EB60-278E-4EE0-9600-6458769C5CAF}" type="datetimeFigureOut">
              <a:rPr lang="en-ID" smtClean="0"/>
              <a:t>24/08/2022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16CB-7F7D-492F-B1BA-0C3003E7265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67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E47-8E12-EAF7-CC96-AEC19B983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25" y="2593750"/>
            <a:ext cx="8144134" cy="1373070"/>
          </a:xfrm>
        </p:spPr>
        <p:txBody>
          <a:bodyPr/>
          <a:lstStyle/>
          <a:p>
            <a:r>
              <a:rPr lang="en-US" dirty="0"/>
              <a:t>KONSEP DASAR SISTEM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924C3-E8A0-73BB-1E78-C38DB59B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8318" y="4432462"/>
            <a:ext cx="9144000" cy="484770"/>
          </a:xfrm>
        </p:spPr>
        <p:txBody>
          <a:bodyPr/>
          <a:lstStyle/>
          <a:p>
            <a:r>
              <a:rPr lang="en-US" dirty="0"/>
              <a:t>Danang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S.Si</a:t>
            </a:r>
            <a:r>
              <a:rPr lang="en-US" dirty="0"/>
              <a:t>., </a:t>
            </a:r>
            <a:r>
              <a:rPr lang="en-US" dirty="0" err="1"/>
              <a:t>M.Si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011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E929-60CE-AD3C-B277-56513247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3" y="2183362"/>
            <a:ext cx="9434803" cy="4441373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D" sz="2000" b="0" i="0" u="none" strike="noStrike" baseline="0" dirty="0" err="1">
                <a:latin typeface="BookAntiqua"/>
              </a:rPr>
              <a:t>Tahap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perencanaan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merupakan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langkah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merencanakanpembuatan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dibutuhkan</a:t>
            </a:r>
            <a:r>
              <a:rPr lang="en-ID" sz="2000" b="0" i="0" u="none" strike="noStrike" baseline="0" dirty="0">
                <a:latin typeface="BookAntiqua"/>
              </a:rPr>
              <a:t> dan </a:t>
            </a:r>
            <a:r>
              <a:rPr lang="en-ID" sz="2000" b="0" i="0" u="none" strike="noStrike" baseline="0" dirty="0" err="1">
                <a:latin typeface="BookAntiqua"/>
              </a:rPr>
              <a:t>bisa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diterima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lingkungan</a:t>
            </a:r>
            <a:r>
              <a:rPr lang="en-ID" sz="2000" b="0" i="0" u="none" strike="noStrike" baseline="0" dirty="0">
                <a:latin typeface="BookAntiqua"/>
              </a:rPr>
              <a:t>. </a:t>
            </a:r>
          </a:p>
          <a:p>
            <a:pPr marL="457200" indent="-457200" algn="just">
              <a:buAutoNum type="arabicPeriod"/>
            </a:pPr>
            <a:r>
              <a:rPr lang="fi-FI" sz="2000" b="0" i="0" u="none" strike="noStrike" baseline="0" dirty="0">
                <a:latin typeface="BookAntiqua"/>
              </a:rPr>
              <a:t>Tahap analisis merupakan langkah melakukan penelitian </a:t>
            </a:r>
            <a:r>
              <a:rPr lang="en-ID" sz="2000" b="0" i="0" u="none" strike="noStrike" baseline="0" dirty="0" err="1">
                <a:latin typeface="BookAntiqua"/>
              </a:rPr>
              <a:t>didalam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memperoleh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informasi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tentang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dibutuhkan</a:t>
            </a:r>
            <a:r>
              <a:rPr lang="en-ID" sz="2000" b="0" i="0" u="none" strike="noStrike" baseline="0" dirty="0">
                <a:latin typeface="BookAntiqua"/>
              </a:rPr>
              <a:t> dan </a:t>
            </a:r>
            <a:r>
              <a:rPr lang="en-ID" sz="2000" b="0" i="0" u="none" strike="noStrike" baseline="0" dirty="0" err="1">
                <a:latin typeface="BookAntiqua"/>
              </a:rPr>
              <a:t>diinginkan</a:t>
            </a:r>
            <a:r>
              <a:rPr lang="en-ID" sz="2000" b="0" i="0" u="none" strike="noStrike" baseline="0" dirty="0">
                <a:latin typeface="BookAntiqua"/>
              </a:rPr>
              <a:t> oleh </a:t>
            </a:r>
            <a:r>
              <a:rPr lang="en-ID" sz="2000" b="0" i="0" u="none" strike="noStrike" baseline="0" dirty="0" err="1">
                <a:latin typeface="BookAntiqua"/>
              </a:rPr>
              <a:t>lingkungan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dengan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tujuan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untuk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merancang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baru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atau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memperbarui</a:t>
            </a:r>
            <a:r>
              <a:rPr lang="en-ID" sz="2000" b="0" i="0" u="none" strike="noStrike" baseline="0" dirty="0">
                <a:latin typeface="BookAntiqua"/>
              </a:rPr>
              <a:t>. </a:t>
            </a:r>
          </a:p>
          <a:p>
            <a:pPr marL="457200" indent="-457200" algn="just">
              <a:buAutoNum type="arabicPeriod"/>
            </a:pPr>
            <a:r>
              <a:rPr lang="en-ID" sz="2000" b="0" i="0" u="none" strike="noStrike" baseline="0" dirty="0" err="1">
                <a:latin typeface="BookAntiqua"/>
              </a:rPr>
              <a:t>Tahap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rancangan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merupakan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langkah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menyiapkan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perangkat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didalam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mempermudah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pembuatan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rancangan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sesuai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dengan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informasi</a:t>
            </a:r>
            <a:r>
              <a:rPr lang="en-ID" sz="2000" b="0" i="0" u="none" strike="noStrike" baseline="0" dirty="0">
                <a:latin typeface="BookAntiqua"/>
              </a:rPr>
              <a:t> pada </a:t>
            </a:r>
            <a:r>
              <a:rPr lang="en-ID" sz="2000" b="0" i="0" u="none" strike="noStrike" baseline="0" dirty="0" err="1">
                <a:latin typeface="BookAntiqua"/>
              </a:rPr>
              <a:t>tahap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analisis</a:t>
            </a:r>
            <a:r>
              <a:rPr lang="en-ID" sz="2000" b="0" i="0" u="none" strike="noStrike" baseline="0" dirty="0">
                <a:latin typeface="BookAntiqua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fi-FI" sz="2000" b="0" i="0" u="none" strike="noStrike" baseline="0" dirty="0">
                <a:latin typeface="BookAntiqua"/>
              </a:rPr>
              <a:t>Tahap penerapan merupakan langkah merealisasikan </a:t>
            </a:r>
            <a:r>
              <a:rPr lang="en-ID" sz="2000" b="0" i="0" u="none" strike="noStrike" baseline="0" dirty="0" err="1">
                <a:latin typeface="BookAntiqua"/>
              </a:rPr>
              <a:t>pembuatan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merupakan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penggabungan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antara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sumber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daya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fisik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dengan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konseptual</a:t>
            </a:r>
            <a:r>
              <a:rPr lang="en-ID" sz="2000" b="0" i="0" u="none" strike="noStrike" baseline="0" dirty="0">
                <a:latin typeface="BookAntiqua"/>
              </a:rPr>
              <a:t>, </a:t>
            </a:r>
            <a:r>
              <a:rPr lang="en-ID" sz="2000" b="0" i="0" u="none" strike="noStrike" baseline="0" dirty="0" err="1">
                <a:latin typeface="BookAntiqua"/>
              </a:rPr>
              <a:t>serta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menghasilkan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suatu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sesuai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dengan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kebutuhan</a:t>
            </a:r>
            <a:r>
              <a:rPr lang="en-ID" sz="2000" dirty="0">
                <a:latin typeface="BookAntiqua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fi-FI" sz="2000" b="0" i="0" u="none" strike="noStrike" baseline="0" dirty="0">
                <a:latin typeface="BookAntiqua"/>
              </a:rPr>
              <a:t>Tahap penggunaan merupakan langkah pemakai </a:t>
            </a:r>
            <a:r>
              <a:rPr lang="en-ID" sz="2000" b="0" i="0" u="none" strike="noStrike" baseline="0" dirty="0" err="1">
                <a:latin typeface="BookAntiqua"/>
              </a:rPr>
              <a:t>menggunakan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untuk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memenuhi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kebutuhan</a:t>
            </a:r>
            <a:r>
              <a:rPr lang="en-ID" sz="2000" b="0" i="0" u="none" strike="noStrike" baseline="0" dirty="0">
                <a:latin typeface="BookAntiqua"/>
              </a:rPr>
              <a:t>, dan </a:t>
            </a:r>
            <a:r>
              <a:rPr lang="fi-FI" sz="2000" b="0" i="0" u="none" strike="noStrike" baseline="0" dirty="0">
                <a:latin typeface="BookAntiqua"/>
              </a:rPr>
              <a:t>mencapai tujuan yang telah diidentifikasi pada tahap </a:t>
            </a:r>
            <a:r>
              <a:rPr lang="en-ID" sz="2000" b="0" i="0" u="none" strike="noStrike" baseline="0" dirty="0" err="1">
                <a:latin typeface="BookAntiqua"/>
              </a:rPr>
              <a:t>perencanaan</a:t>
            </a:r>
            <a:r>
              <a:rPr lang="en-ID" sz="2000" b="0" i="0" u="none" strike="noStrike" baseline="0" dirty="0">
                <a:latin typeface="BookAntiqua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074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BAE8-1853-6015-D38C-78394A2E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D35D-539C-AE7C-4360-4133AE9F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776"/>
            <a:ext cx="9089571" cy="1766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000" b="0" i="0" u="none" strike="noStrike" baseline="0" dirty="0" err="1">
                <a:latin typeface="BookAntiqua"/>
              </a:rPr>
              <a:t>Konsep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siklus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hidup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cocok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dengan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segala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sesuatu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lahir</a:t>
            </a:r>
            <a:r>
              <a:rPr lang="en-ID" sz="2000" b="0" i="0" u="none" strike="noStrike" baseline="0" dirty="0">
                <a:latin typeface="BookAntiqua"/>
              </a:rPr>
              <a:t>, </a:t>
            </a:r>
            <a:r>
              <a:rPr lang="en-ID" sz="2000" b="0" i="0" u="none" strike="noStrike" baseline="0" dirty="0" err="1">
                <a:latin typeface="BookAntiqua"/>
              </a:rPr>
              <a:t>tumbuh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berkembang</a:t>
            </a:r>
            <a:r>
              <a:rPr lang="en-ID" sz="2000" b="0" i="0" u="none" strike="noStrike" baseline="0" dirty="0">
                <a:latin typeface="BookAntiqua"/>
              </a:rPr>
              <a:t> dan </a:t>
            </a:r>
            <a:r>
              <a:rPr lang="en-ID" sz="2000" b="0" i="0" u="none" strike="noStrike" baseline="0" dirty="0" err="1">
                <a:latin typeface="BookAntiqua"/>
              </a:rPr>
              <a:t>akhirnya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mati</a:t>
            </a:r>
            <a:r>
              <a:rPr lang="en-ID" sz="2000" b="0" i="0" u="none" strike="noStrike" baseline="0" dirty="0">
                <a:latin typeface="BookAntiqua"/>
              </a:rPr>
              <a:t>. Pola </a:t>
            </a:r>
            <a:r>
              <a:rPr lang="en-ID" sz="2000" b="0" i="0" u="none" strike="noStrike" baseline="0" dirty="0" err="1">
                <a:latin typeface="BookAntiqua"/>
              </a:rPr>
              <a:t>ini</a:t>
            </a:r>
            <a:r>
              <a:rPr lang="en-ID" sz="2000" b="0" i="0" u="none" strike="noStrike" baseline="0" dirty="0">
                <a:latin typeface="BookAntiqua"/>
              </a:rPr>
              <a:t> juga </a:t>
            </a:r>
            <a:r>
              <a:rPr lang="en-ID" sz="2000" b="0" i="0" u="none" strike="noStrike" baseline="0" dirty="0" err="1">
                <a:latin typeface="BookAntiqua"/>
              </a:rPr>
              <a:t>berlaku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untuk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berbasis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komputer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seperti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aplikasi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pengolahan</a:t>
            </a:r>
            <a:r>
              <a:rPr lang="en-ID" sz="2000" b="0" i="0" u="none" strike="noStrike" baseline="0" dirty="0">
                <a:latin typeface="BookAntiqua"/>
              </a:rPr>
              <a:t> data </a:t>
            </a:r>
            <a:r>
              <a:rPr lang="en-ID" sz="2000" b="0" i="0" u="none" strike="noStrike" baseline="0" dirty="0" err="1">
                <a:latin typeface="BookAntiqua"/>
              </a:rPr>
              <a:t>atau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pendukung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keputusan</a:t>
            </a:r>
            <a:r>
              <a:rPr lang="en-ID" sz="2000" b="0" i="0" u="none" strike="noStrike" baseline="0" dirty="0">
                <a:latin typeface="BookAntiqua"/>
              </a:rPr>
              <a:t>. </a:t>
            </a:r>
            <a:r>
              <a:rPr lang="en-ID" sz="2000" b="0" i="0" u="none" strike="noStrike" baseline="0" dirty="0" err="1">
                <a:latin typeface="BookAntiqua"/>
              </a:rPr>
              <a:t>Siklus</a:t>
            </a:r>
            <a:r>
              <a:rPr lang="en-ID" sz="2000" dirty="0">
                <a:latin typeface="BookAntiqua"/>
              </a:rPr>
              <a:t> </a:t>
            </a:r>
            <a:r>
              <a:rPr lang="sv-SE" sz="2000" b="0" i="0" u="none" strike="noStrike" baseline="0" dirty="0">
                <a:latin typeface="BookAntiqua"/>
              </a:rPr>
              <a:t>hidup sistem merupakan penerapan pendekatan sistem </a:t>
            </a:r>
            <a:r>
              <a:rPr lang="en-ID" sz="2000" b="0" i="0" u="none" strike="noStrike" baseline="0" dirty="0" err="1">
                <a:latin typeface="BookAntiqua"/>
              </a:rPr>
              <a:t>untuk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tugas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mengembangkan</a:t>
            </a:r>
            <a:r>
              <a:rPr lang="en-ID" sz="2000" b="0" i="0" u="none" strike="noStrike" baseline="0" dirty="0">
                <a:latin typeface="BookAntiqua"/>
              </a:rPr>
              <a:t> dan </a:t>
            </a:r>
            <a:r>
              <a:rPr lang="en-ID" sz="2000" b="0" i="0" u="none" strike="noStrike" baseline="0" dirty="0" err="1">
                <a:latin typeface="BookAntiqua"/>
              </a:rPr>
              <a:t>menggunakan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berbasis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komputer</a:t>
            </a:r>
            <a:r>
              <a:rPr lang="en-ID" sz="2000" b="0" i="0" u="none" strike="noStrike" baseline="0" dirty="0">
                <a:latin typeface="BookAntiqua"/>
              </a:rPr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6126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A38E-0AC7-7079-54BC-22F9B542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5CDE-449F-A1ED-1DEE-0927E212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213"/>
            <a:ext cx="9341498" cy="23451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b="0" i="0" u="none" strike="noStrike" baseline="0" dirty="0" err="1">
                <a:latin typeface="BookAntiqua"/>
              </a:rPr>
              <a:t>Siklus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hidup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dikelola</a:t>
            </a:r>
            <a:r>
              <a:rPr lang="en-ID" sz="2400" b="0" i="0" u="none" strike="noStrike" baseline="0" dirty="0">
                <a:latin typeface="BookAntiqua"/>
              </a:rPr>
              <a:t> oleh </a:t>
            </a:r>
            <a:r>
              <a:rPr lang="en-ID" sz="2400" b="0" i="0" u="none" strike="noStrike" baseline="0" dirty="0" err="1">
                <a:latin typeface="BookAntiqua"/>
              </a:rPr>
              <a:t>manajer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bersama</a:t>
            </a:r>
            <a:r>
              <a:rPr lang="en-ID" sz="2400" b="0" i="0" u="none" strike="noStrike" baseline="0" dirty="0">
                <a:latin typeface="BookAntiqua"/>
              </a:rPr>
              <a:t>–</a:t>
            </a:r>
            <a:r>
              <a:rPr lang="en-ID" sz="2400" b="0" i="0" u="none" strike="noStrike" baseline="0" dirty="0" err="1">
                <a:latin typeface="BookAntiqua"/>
              </a:rPr>
              <a:t>sama</a:t>
            </a:r>
            <a:r>
              <a:rPr lang="en-ID" sz="2400" dirty="0">
                <a:latin typeface="BookAntiqua"/>
              </a:rPr>
              <a:t> </a:t>
            </a:r>
            <a:r>
              <a:rPr lang="es-ES" sz="2400" b="0" i="0" u="none" strike="noStrike" baseline="0" dirty="0" err="1">
                <a:latin typeface="BookAntiqua"/>
              </a:rPr>
              <a:t>dengan</a:t>
            </a:r>
            <a:r>
              <a:rPr lang="es-ES" sz="2400" b="0" i="0" u="none" strike="noStrike" baseline="0" dirty="0">
                <a:latin typeface="BookAntiqua"/>
              </a:rPr>
              <a:t> </a:t>
            </a:r>
            <a:r>
              <a:rPr lang="es-ES" sz="2400" b="0" i="0" u="none" strike="noStrike" baseline="0" dirty="0" err="1">
                <a:latin typeface="BookAntiqua"/>
              </a:rPr>
              <a:t>unit</a:t>
            </a:r>
            <a:r>
              <a:rPr lang="es-ES" sz="2400" b="0" i="0" u="none" strike="noStrike" baseline="0" dirty="0">
                <a:latin typeface="BookAntiqua"/>
              </a:rPr>
              <a:t> jasa </a:t>
            </a:r>
            <a:r>
              <a:rPr lang="es-ES" sz="2400" b="0" i="0" u="none" strike="noStrike" baseline="0" dirty="0" err="1">
                <a:latin typeface="BookAntiqua"/>
              </a:rPr>
              <a:t>informasi</a:t>
            </a:r>
            <a:r>
              <a:rPr lang="es-ES" sz="2400" b="0" i="0" u="none" strike="noStrike" baseline="0" dirty="0">
                <a:latin typeface="BookAntiqua"/>
              </a:rPr>
              <a:t>, </a:t>
            </a:r>
            <a:r>
              <a:rPr lang="es-ES" sz="2400" b="0" i="0" u="none" strike="noStrike" baseline="0" dirty="0" err="1">
                <a:latin typeface="BookAntiqua"/>
              </a:rPr>
              <a:t>dibantu</a:t>
            </a:r>
            <a:r>
              <a:rPr lang="es-ES" sz="2400" b="0" i="0" u="none" strike="noStrike" baseline="0" dirty="0">
                <a:latin typeface="BookAntiqua"/>
              </a:rPr>
              <a:t> </a:t>
            </a:r>
            <a:r>
              <a:rPr lang="es-ES" sz="2400" b="0" i="0" u="none" strike="noStrike" baseline="0" dirty="0" err="1">
                <a:latin typeface="BookAntiqua"/>
              </a:rPr>
              <a:t>analisis</a:t>
            </a:r>
            <a:r>
              <a:rPr lang="es-ES" sz="2400" b="0" i="0" u="none" strike="noStrike" baseline="0" dirty="0">
                <a:latin typeface="BookAntiqua"/>
              </a:rPr>
              <a:t> </a:t>
            </a:r>
            <a:r>
              <a:rPr lang="es-ES" sz="2400" b="0" i="0" u="none" strike="noStrike" baseline="0" dirty="0" err="1">
                <a:latin typeface="BookAntiqua"/>
              </a:rPr>
              <a:t>sistem</a:t>
            </a:r>
            <a:r>
              <a:rPr lang="es-ES" sz="2400" b="0" i="0" u="none" strike="noStrike" baseline="0" dirty="0">
                <a:latin typeface="BookAntiqua"/>
              </a:rPr>
              <a:t> dan </a:t>
            </a:r>
            <a:r>
              <a:rPr lang="en-ID" sz="2400" b="0" i="0" u="none" strike="noStrike" baseline="0" dirty="0">
                <a:latin typeface="BookAntiqua"/>
              </a:rPr>
              <a:t>programmer </a:t>
            </a:r>
            <a:r>
              <a:rPr lang="en-ID" sz="2400" b="0" i="0" u="none" strike="noStrike" baseline="0" dirty="0" err="1">
                <a:latin typeface="BookAntiqua"/>
              </a:rPr>
              <a:t>serta</a:t>
            </a:r>
            <a:r>
              <a:rPr lang="en-ID" sz="2400" b="0" i="0" u="none" strike="noStrike" baseline="0" dirty="0">
                <a:latin typeface="BookAntiqua"/>
              </a:rPr>
              <a:t> operator, </a:t>
            </a:r>
            <a:r>
              <a:rPr lang="en-ID" sz="2400" b="0" i="0" u="none" strike="noStrike" baseline="0" dirty="0" err="1">
                <a:latin typeface="BookAntiqua"/>
              </a:rPr>
              <a:t>sehingga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dengan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adanya</a:t>
            </a:r>
            <a:r>
              <a:rPr lang="en-ID" sz="240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keterlibatan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dari</a:t>
            </a:r>
            <a:r>
              <a:rPr lang="en-ID" sz="2400" b="0" i="0" u="none" strike="noStrike" baseline="0" dirty="0">
                <a:latin typeface="BookAntiqua"/>
              </a:rPr>
              <a:t> masing–masing </a:t>
            </a:r>
            <a:r>
              <a:rPr lang="en-ID" sz="2400" b="0" i="0" u="none" strike="noStrike" baseline="0" dirty="0" err="1">
                <a:latin typeface="BookAntiqua"/>
              </a:rPr>
              <a:t>elemen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tersebut</a:t>
            </a:r>
            <a:r>
              <a:rPr lang="en-ID" sz="240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perkembangan</a:t>
            </a:r>
            <a:r>
              <a:rPr lang="en-ID" sz="2400" b="0" i="0" u="none" strike="noStrike" baseline="0" dirty="0">
                <a:latin typeface="BookAntiqua"/>
              </a:rPr>
              <a:t> dan </a:t>
            </a:r>
            <a:r>
              <a:rPr lang="en-ID" sz="2400" b="0" i="0" u="none" strike="noStrike" baseline="0" dirty="0" err="1">
                <a:latin typeface="BookAntiqua"/>
              </a:rPr>
              <a:t>pengembangan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dari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sistem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dapat</a:t>
            </a:r>
            <a:r>
              <a:rPr lang="en-ID" sz="240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diketahui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dengan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pasti</a:t>
            </a:r>
            <a:r>
              <a:rPr lang="en-ID" sz="2400" b="0" i="0" u="none" strike="noStrike" baseline="0" dirty="0">
                <a:latin typeface="BookAntiqua"/>
              </a:rPr>
              <a:t>. Kapan </a:t>
            </a:r>
            <a:r>
              <a:rPr lang="en-ID" sz="2400" b="0" i="0" u="none" strike="noStrike" baseline="0" dirty="0" err="1">
                <a:latin typeface="BookAntiqua"/>
              </a:rPr>
              <a:t>sistem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tersebut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diperkenalkan</a:t>
            </a:r>
            <a:r>
              <a:rPr lang="en-ID" sz="2400" b="0" i="0" u="none" strike="noStrike" baseline="0" dirty="0">
                <a:latin typeface="BookAntiqua"/>
              </a:rPr>
              <a:t>, </a:t>
            </a:r>
            <a:r>
              <a:rPr lang="en-ID" sz="2400" b="0" i="0" u="none" strike="noStrike" baseline="0" dirty="0" err="1">
                <a:latin typeface="BookAntiqua"/>
              </a:rPr>
              <a:t>digunakan</a:t>
            </a:r>
            <a:r>
              <a:rPr lang="en-ID" sz="2400" b="0" i="0" u="none" strike="noStrike" baseline="0" dirty="0">
                <a:latin typeface="BookAntiqua"/>
              </a:rPr>
              <a:t> dan </a:t>
            </a:r>
            <a:r>
              <a:rPr lang="en-ID" sz="2400" b="0" i="0" u="none" strike="noStrike" baseline="0" dirty="0" err="1">
                <a:latin typeface="BookAntiqua"/>
              </a:rPr>
              <a:t>direkayasa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ulang</a:t>
            </a:r>
            <a:r>
              <a:rPr lang="en-ID" sz="2400" b="0" i="0" u="none" strike="noStrike" baseline="0" dirty="0">
                <a:latin typeface="BookAntiqua"/>
              </a:rPr>
              <a:t>, </a:t>
            </a:r>
            <a:r>
              <a:rPr lang="en-ID" sz="2400" b="0" i="0" u="none" strike="noStrike" baseline="0" dirty="0" err="1">
                <a:latin typeface="BookAntiqua"/>
              </a:rPr>
              <a:t>karena</a:t>
            </a:r>
            <a:r>
              <a:rPr lang="en-ID" sz="2400" b="0" i="0" u="none" strike="noStrike" baseline="0" dirty="0">
                <a:latin typeface="BookAntiqua"/>
              </a:rPr>
              <a:t> masing – masing </a:t>
            </a:r>
            <a:r>
              <a:rPr lang="en-ID" sz="2400" b="0" i="0" u="none" strike="noStrike" baseline="0" dirty="0" err="1">
                <a:latin typeface="BookAntiqua"/>
              </a:rPr>
              <a:t>memiliki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kepentingan</a:t>
            </a:r>
            <a:r>
              <a:rPr lang="en-ID" sz="2400" b="0" i="0" u="none" strike="noStrike" baseline="0" dirty="0">
                <a:latin typeface="BookAntiqua"/>
              </a:rPr>
              <a:t> dan </a:t>
            </a:r>
            <a:r>
              <a:rPr lang="en-ID" sz="2400" b="0" i="0" u="none" strike="noStrike" baseline="0" dirty="0" err="1">
                <a:latin typeface="BookAntiqua"/>
              </a:rPr>
              <a:t>kemampuan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didalam</a:t>
            </a:r>
            <a:r>
              <a:rPr lang="en-ID" sz="2400" b="0" i="0" u="none" strike="noStrike" baseline="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pengelolaan</a:t>
            </a:r>
            <a:r>
              <a:rPr lang="en-ID" sz="2400" dirty="0">
                <a:latin typeface="BookAntiqua"/>
              </a:rPr>
              <a:t> </a:t>
            </a:r>
            <a:r>
              <a:rPr lang="en-ID" sz="2400" b="0" i="0" u="none" strike="noStrike" baseline="0" dirty="0" err="1">
                <a:latin typeface="BookAntiqua"/>
              </a:rPr>
              <a:t>sistem</a:t>
            </a:r>
            <a:r>
              <a:rPr lang="en-ID" sz="2400" b="0" i="0" u="none" strike="noStrike" baseline="0" dirty="0">
                <a:latin typeface="BookAntiqua"/>
              </a:rPr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8794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4AF5-F8E8-0E63-7642-681074C5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0E3B-2392-D79D-6545-8CA7132E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801"/>
            <a:ext cx="9070910" cy="1747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b="0" i="0" u="none" strike="noStrike" baseline="0" dirty="0" err="1">
                <a:latin typeface="BookAntiqua"/>
              </a:rPr>
              <a:t>Kemampuan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dapat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dibedakan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menjadi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dua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macam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antara</a:t>
            </a:r>
            <a:r>
              <a:rPr lang="en-ID" sz="1800" b="0" i="0" u="none" strike="noStrike" baseline="0" dirty="0">
                <a:latin typeface="BookAntiqua"/>
              </a:rPr>
              <a:t> lain : </a:t>
            </a:r>
            <a:r>
              <a:rPr lang="en-ID" sz="1800" b="1" i="1" u="none" strike="noStrike" baseline="0" dirty="0" err="1">
                <a:latin typeface="BookAntiqua-BoldItalic"/>
              </a:rPr>
              <a:t>Sistem</a:t>
            </a:r>
            <a:r>
              <a:rPr lang="en-ID" sz="1800" b="1" i="1" u="none" strike="noStrike" baseline="0" dirty="0">
                <a:latin typeface="BookAntiqua-BoldItalic"/>
              </a:rPr>
              <a:t> </a:t>
            </a:r>
            <a:r>
              <a:rPr lang="en-ID" sz="1800" b="1" i="1" u="none" strike="noStrike" baseline="0" dirty="0" err="1">
                <a:latin typeface="BookAntiqua-BoldItalic"/>
              </a:rPr>
              <a:t>tertutup</a:t>
            </a:r>
            <a:r>
              <a:rPr lang="en-ID" sz="1800" b="1" i="1" u="none" strike="noStrike" baseline="0" dirty="0">
                <a:latin typeface="BookAntiqua-BoldItalic"/>
              </a:rPr>
              <a:t> </a:t>
            </a:r>
            <a:r>
              <a:rPr lang="en-ID" sz="1800" b="0" i="0" u="none" strike="noStrike" baseline="0" dirty="0">
                <a:latin typeface="BookAntiqua"/>
              </a:rPr>
              <a:t>dan </a:t>
            </a:r>
            <a:r>
              <a:rPr lang="en-ID" sz="1800" b="1" i="1" u="none" strike="noStrike" baseline="0" dirty="0" err="1">
                <a:latin typeface="BookAntiqua-BoldItalic"/>
              </a:rPr>
              <a:t>sistem</a:t>
            </a:r>
            <a:r>
              <a:rPr lang="en-ID" sz="1800" b="1" i="1" u="none" strike="noStrike" baseline="0" dirty="0">
                <a:latin typeface="BookAntiqua-BoldItalic"/>
              </a:rPr>
              <a:t> </a:t>
            </a:r>
            <a:r>
              <a:rPr lang="en-ID" sz="1800" b="1" i="1" u="none" strike="noStrike" baseline="0" dirty="0" err="1">
                <a:latin typeface="BookAntiqua-BoldItalic"/>
              </a:rPr>
              <a:t>terterbuka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</a:p>
          <a:p>
            <a:pPr marL="0" indent="0" algn="just">
              <a:buNone/>
            </a:pPr>
            <a:r>
              <a:rPr lang="sv-SE" sz="1800" b="0" i="0" u="none" strike="noStrike" baseline="0" dirty="0">
                <a:latin typeface="BookAntiqua"/>
              </a:rPr>
              <a:t>Sistem terbuka yaitu suatu sistem yang mampu berinteraksi dan beradaptasi dengan lingkungan, sedangkan sistem </a:t>
            </a:r>
            <a:r>
              <a:rPr lang="en-ID" sz="1800" b="0" i="0" u="none" strike="noStrike" baseline="0" dirty="0" err="1">
                <a:latin typeface="BookAntiqua"/>
              </a:rPr>
              <a:t>tertutup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yaitu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tidak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mampu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berinteraksi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maupun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beradaptasi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dengan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lingkungan</a:t>
            </a:r>
            <a:r>
              <a:rPr lang="en-ID" sz="1800" b="0" i="0" u="none" strike="noStrike" baseline="0" dirty="0">
                <a:latin typeface="BookAntiqua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39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F8C7-EEAE-53B5-C1CF-532832CF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4843A-307A-7DB1-E595-B50F1C967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097" y="2018157"/>
            <a:ext cx="5517139" cy="4690553"/>
          </a:xfrm>
        </p:spPr>
      </p:pic>
    </p:spTree>
    <p:extLst>
      <p:ext uri="{BB962C8B-B14F-4D97-AF65-F5344CB8AC3E}">
        <p14:creationId xmlns:p14="http://schemas.microsoft.com/office/powerpoint/2010/main" val="369915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EFFA9-DEED-E4BF-ED9F-6CE4AC5F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601" y="621600"/>
            <a:ext cx="4865039" cy="13108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C4CBD-C1D7-3DF5-7491-FAAD8DE1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15" y="2074383"/>
            <a:ext cx="4730524" cy="46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0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7FEA-3007-B318-8707-041EFEDF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E2EF-6897-79D4-32CE-55EA967B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63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E5B3-CD22-FB9C-A849-B4B70C95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0" i="0" u="none" strike="noStrike" baseline="0" dirty="0">
                <a:latin typeface="AGaramond-Regular"/>
              </a:rPr>
              <a:t>RINGKASAN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5898-A92E-9F7E-3F89-A3EFAAAB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070169" cy="3942629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>
                <a:latin typeface="BookAntiqua"/>
              </a:rPr>
              <a:t>Kata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banyak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sekali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digunakan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dalam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percakapan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sehari-hari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dalam</a:t>
            </a:r>
            <a:r>
              <a:rPr lang="en-ID" sz="1800" b="0" i="0" u="none" strike="noStrike" baseline="0" dirty="0">
                <a:latin typeface="BookAntiqua"/>
              </a:rPr>
              <a:t> forum </a:t>
            </a:r>
            <a:r>
              <a:rPr lang="en-ID" sz="1800" b="0" i="0" u="none" strike="noStrike" baseline="0" dirty="0" err="1">
                <a:latin typeface="BookAntiqua"/>
              </a:rPr>
              <a:t>diskusi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maupun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dokumen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ilmiah</a:t>
            </a:r>
            <a:r>
              <a:rPr lang="en-ID" sz="1800" b="0" i="0" u="none" strike="noStrike" baseline="0" dirty="0">
                <a:latin typeface="BookAntiqua"/>
              </a:rPr>
              <a:t>. Kata </a:t>
            </a:r>
            <a:r>
              <a:rPr lang="en-ID" sz="1800" b="0" i="0" u="none" strike="noStrike" baseline="0" dirty="0" err="1">
                <a:latin typeface="BookAntiqua"/>
              </a:rPr>
              <a:t>ini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digunakan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banyak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hal</a:t>
            </a:r>
            <a:r>
              <a:rPr lang="en-ID" sz="1800" b="0" i="0" u="none" strike="noStrike" baseline="0" dirty="0">
                <a:latin typeface="BookAntiqua"/>
              </a:rPr>
              <a:t>, dan pada </a:t>
            </a:r>
            <a:r>
              <a:rPr lang="en-ID" sz="1800" b="0" i="0" u="none" strike="noStrike" baseline="0" dirty="0" err="1">
                <a:latin typeface="BookAntiqua"/>
              </a:rPr>
              <a:t>banyak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bidang</a:t>
            </a:r>
            <a:r>
              <a:rPr lang="en-ID" sz="1800" b="0" i="0" u="none" strike="noStrike" baseline="0" dirty="0">
                <a:latin typeface="BookAntiqua"/>
              </a:rPr>
              <a:t> pula, </a:t>
            </a:r>
            <a:r>
              <a:rPr lang="en-ID" sz="1800" b="0" i="0" u="none" strike="noStrike" baseline="0" dirty="0" err="1">
                <a:latin typeface="BookAntiqua"/>
              </a:rPr>
              <a:t>sehingga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maknanya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menjadi</a:t>
            </a:r>
            <a:r>
              <a:rPr lang="en-ID" sz="1800" dirty="0">
                <a:latin typeface="BookAntiqua"/>
              </a:rPr>
              <a:t> </a:t>
            </a:r>
            <a:r>
              <a:rPr lang="pt-BR" sz="1800" b="0" i="0" u="none" strike="noStrike" baseline="0" dirty="0">
                <a:latin typeface="BookAntiqua"/>
              </a:rPr>
              <a:t>beragam. Dalam pengertian umum, Sistem adalah </a:t>
            </a:r>
            <a:r>
              <a:rPr lang="nn-NO" sz="1800" b="0" i="0" u="none" strike="noStrike" baseline="0" dirty="0">
                <a:latin typeface="BookAntiqua"/>
              </a:rPr>
              <a:t>sekelompok elemen yang terintegrasi dan bekerja sama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mencapai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tujuan</a:t>
            </a:r>
            <a:r>
              <a:rPr lang="en-ID" sz="1800" b="0" i="0" u="none" strike="noStrike" baseline="0" dirty="0">
                <a:latin typeface="BookAntiqua"/>
              </a:rPr>
              <a:t>. Jadi yang </a:t>
            </a:r>
            <a:r>
              <a:rPr lang="en-ID" sz="1800" b="0" i="0" u="none" strike="noStrike" baseline="0" dirty="0" err="1">
                <a:latin typeface="BookAntiqua"/>
              </a:rPr>
              <a:t>dimaksud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dengan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bisa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berbentuk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apa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saja</a:t>
            </a:r>
            <a:r>
              <a:rPr lang="en-ID" sz="1800" b="0" i="0" u="none" strike="noStrike" baseline="0" dirty="0">
                <a:latin typeface="BookAntiqua"/>
              </a:rPr>
              <a:t> dan </a:t>
            </a:r>
            <a:r>
              <a:rPr lang="en-ID" sz="1800" b="0" i="0" u="none" strike="noStrike" baseline="0" dirty="0" err="1">
                <a:latin typeface="BookAntiqua"/>
              </a:rPr>
              <a:t>berada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dimana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saja</a:t>
            </a:r>
            <a:r>
              <a:rPr lang="en-ID" sz="1800" b="0" i="0" u="none" strike="noStrike" baseline="0" dirty="0">
                <a:latin typeface="BookAntiqua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BookAntiqua"/>
              </a:rPr>
              <a:t>Tahap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terciptanya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terdiri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dari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tahap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perencanaan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s-ES" sz="1800" b="0" i="0" u="none" strike="noStrike" baseline="0" dirty="0" err="1">
                <a:latin typeface="BookAntiqua"/>
              </a:rPr>
              <a:t>analisis</a:t>
            </a:r>
            <a:r>
              <a:rPr lang="es-ES" sz="1800" b="0" i="0" u="none" strike="noStrike" baseline="0" dirty="0">
                <a:latin typeface="BookAntiqua"/>
              </a:rPr>
              <a:t>, </a:t>
            </a:r>
            <a:r>
              <a:rPr lang="es-ES" sz="1800" b="0" i="0" u="none" strike="noStrike" baseline="0" dirty="0" err="1">
                <a:latin typeface="BookAntiqua"/>
              </a:rPr>
              <a:t>rancangan</a:t>
            </a:r>
            <a:r>
              <a:rPr lang="es-ES" sz="1800" b="0" i="0" u="none" strike="noStrike" baseline="0" dirty="0">
                <a:latin typeface="BookAntiqua"/>
              </a:rPr>
              <a:t>, </a:t>
            </a:r>
            <a:r>
              <a:rPr lang="es-ES" sz="1800" b="0" i="0" u="none" strike="noStrike" baseline="0" dirty="0" err="1">
                <a:latin typeface="BookAntiqua"/>
              </a:rPr>
              <a:t>penerapan</a:t>
            </a:r>
            <a:r>
              <a:rPr lang="es-ES" sz="1800" b="0" i="0" u="none" strike="noStrike" baseline="0" dirty="0">
                <a:latin typeface="BookAntiqua"/>
              </a:rPr>
              <a:t>. dan </a:t>
            </a:r>
            <a:r>
              <a:rPr lang="es-ES" sz="1800" b="0" i="0" u="none" strike="noStrike" baseline="0" dirty="0" err="1">
                <a:latin typeface="BookAntiqua"/>
              </a:rPr>
              <a:t>penggunaaan</a:t>
            </a:r>
            <a:r>
              <a:rPr lang="es-ES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berlangsung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sampai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kurun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waktu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tertentu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merancang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itu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kembali</a:t>
            </a:r>
            <a:r>
              <a:rPr lang="en-ID" sz="1800" b="0" i="0" u="none" strike="noStrike" baseline="0" dirty="0">
                <a:latin typeface="BookAntiqua"/>
              </a:rPr>
              <a:t>. </a:t>
            </a:r>
            <a:r>
              <a:rPr lang="en-ID" sz="1800" b="0" i="0" u="none" strike="noStrike" baseline="0" dirty="0" err="1">
                <a:latin typeface="BookAntiqua"/>
              </a:rPr>
              <a:t>Metodologi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adalah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cara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disarankan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melakukan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pengembangan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atau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subsistem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informasi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berbasis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komputer</a:t>
            </a:r>
            <a:r>
              <a:rPr lang="en-ID" sz="1800" b="0" i="0" u="none" strike="noStrike" baseline="0" dirty="0">
                <a:latin typeface="BookAntiqua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BookAntiqua"/>
              </a:rPr>
              <a:t>Siklus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hidup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dikelola</a:t>
            </a:r>
            <a:r>
              <a:rPr lang="en-ID" sz="1800" b="0" i="0" u="none" strike="noStrike" baseline="0" dirty="0">
                <a:latin typeface="BookAntiqua"/>
              </a:rPr>
              <a:t> oleh </a:t>
            </a:r>
            <a:r>
              <a:rPr lang="en-ID" sz="1800" b="0" i="0" u="none" strike="noStrike" baseline="0" dirty="0" err="1">
                <a:latin typeface="BookAntiqua"/>
              </a:rPr>
              <a:t>manajer</a:t>
            </a:r>
            <a:r>
              <a:rPr lang="en-ID" sz="1800" b="0" i="0" u="none" strike="noStrike" baseline="0" dirty="0">
                <a:latin typeface="BookAntiqua"/>
              </a:rPr>
              <a:t> unit </a:t>
            </a:r>
            <a:r>
              <a:rPr lang="en-ID" sz="1800" b="0" i="0" u="none" strike="noStrike" baseline="0" dirty="0" err="1">
                <a:latin typeface="BookAntiqua"/>
              </a:rPr>
              <a:t>jasa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informasi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dibantu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analisis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programer</a:t>
            </a:r>
            <a:r>
              <a:rPr lang="en-ID" sz="1800" b="0" i="0" u="none" strike="noStrike" baseline="0" dirty="0">
                <a:latin typeface="BookAntiqua"/>
              </a:rPr>
              <a:t> dan operator. </a:t>
            </a:r>
            <a:r>
              <a:rPr lang="sv-SE" sz="1800" b="0" i="0" u="none" strike="noStrike" baseline="0" dirty="0">
                <a:latin typeface="BookAntiqua"/>
              </a:rPr>
              <a:t>Metodologi pengambangan sistem harus diketahui oleh </a:t>
            </a:r>
            <a:r>
              <a:rPr lang="en-ID" sz="1800" b="0" i="0" u="none" strike="noStrike" baseline="0" dirty="0">
                <a:latin typeface="BookAntiqua"/>
              </a:rPr>
              <a:t>masing–masing yang </a:t>
            </a:r>
            <a:r>
              <a:rPr lang="en-ID" sz="1800" b="0" i="0" u="none" strike="noStrike" baseline="0" dirty="0" err="1">
                <a:latin typeface="BookAntiqua"/>
              </a:rPr>
              <a:t>terlibat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didalam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pengembangan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tersebut</a:t>
            </a:r>
            <a:r>
              <a:rPr lang="en-ID" sz="1800" b="0" i="0" u="none" strike="noStrike" baseline="0" dirty="0">
                <a:latin typeface="BookAntiqua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43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1701-2813-092E-A80F-8AA7506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3FC9-3024-E968-7C5C-49CC6611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Kata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Yunani, </a:t>
            </a:r>
            <a:r>
              <a:rPr lang="en-ID" dirty="0" err="1"/>
              <a:t>yaitu</a:t>
            </a:r>
            <a:r>
              <a:rPr lang="en-ID" dirty="0"/>
              <a:t> systema,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teratur</a:t>
            </a:r>
            <a:r>
              <a:rPr lang="en-ID" dirty="0"/>
              <a:t> dan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6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A573-92F5-FA2A-AC20-0CE5F478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B486-1C9E-9A6F-5180-5B18755B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6" y="2254833"/>
            <a:ext cx="9530626" cy="3539477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adalah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seperangkat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unsur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saling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berhubungan</a:t>
            </a:r>
            <a:r>
              <a:rPr lang="en-ID" sz="1800" b="0" i="0" u="none" strike="noStrike" baseline="0" dirty="0">
                <a:latin typeface="BookAntiqua"/>
              </a:rPr>
              <a:t> dan </a:t>
            </a:r>
            <a:r>
              <a:rPr lang="en-ID" sz="1800" b="0" i="0" u="none" strike="noStrike" baseline="0" dirty="0" err="1">
                <a:latin typeface="BookAntiqua"/>
              </a:rPr>
              <a:t>saling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memengaruhi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dalam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satu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lingkungan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tertentu</a:t>
            </a:r>
            <a:r>
              <a:rPr lang="en-ID" sz="1800" b="0" i="0" u="none" strike="noStrike" baseline="0" dirty="0">
                <a:latin typeface="BookAntiqua"/>
              </a:rPr>
              <a:t> (Ludwig, 1991).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merupakanbagian-bagian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beroperasi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secara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bersama-sama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dirty="0">
                <a:latin typeface="BookAntiqua"/>
              </a:rPr>
              <a:t> </a:t>
            </a:r>
            <a:r>
              <a:rPr lang="pt-BR" sz="1800" b="0" i="0" u="none" strike="noStrike" baseline="0" dirty="0">
                <a:latin typeface="BookAntiqua"/>
              </a:rPr>
              <a:t>mencapai beberapa tujuan (Gordon B. Davis, 1995).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800" b="0" i="0" u="none" strike="noStrike" baseline="0" dirty="0">
                <a:latin typeface="BookAntiqua"/>
              </a:rPr>
              <a:t>Sistem </a:t>
            </a:r>
            <a:r>
              <a:rPr lang="en-ID" sz="1800" b="0" i="0" u="none" strike="noStrike" baseline="0" dirty="0" err="1">
                <a:latin typeface="BookAntiqua"/>
              </a:rPr>
              <a:t>adalah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sekelompok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elemen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terintegrasi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mencapai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tujuan</a:t>
            </a:r>
            <a:r>
              <a:rPr lang="en-ID" sz="1800" b="0" i="0" u="none" strike="noStrike" baseline="0" dirty="0">
                <a:latin typeface="BookAntiqua"/>
              </a:rPr>
              <a:t> (Raymond </a:t>
            </a:r>
            <a:r>
              <a:rPr lang="en-ID" sz="1800" b="0" i="0" u="none" strike="noStrike" baseline="0" dirty="0" err="1">
                <a:latin typeface="BookAntiqua"/>
              </a:rPr>
              <a:t>Mcleod</a:t>
            </a:r>
            <a:r>
              <a:rPr lang="en-ID" sz="1800" b="0" i="0" u="none" strike="noStrike" baseline="0" dirty="0">
                <a:latin typeface="BookAntiqua"/>
              </a:rPr>
              <a:t>, 2001).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BookAntiqua"/>
              </a:rPr>
              <a:t>Menurut</a:t>
            </a:r>
            <a:r>
              <a:rPr lang="en-ID" sz="1800" b="0" i="0" u="none" strike="noStrike" baseline="0" dirty="0">
                <a:latin typeface="BookAntiqua"/>
              </a:rPr>
              <a:t> Budi </a:t>
            </a:r>
            <a:r>
              <a:rPr lang="en-ID" sz="1800" b="0" i="0" u="none" strike="noStrike" baseline="0" dirty="0" err="1">
                <a:latin typeface="BookAntiqua"/>
              </a:rPr>
              <a:t>Sutedjo</a:t>
            </a:r>
            <a:r>
              <a:rPr lang="en-ID" sz="1800" b="0" i="0" u="none" strike="noStrike" baseline="0" dirty="0">
                <a:latin typeface="BookAntiqua"/>
              </a:rPr>
              <a:t> (2002),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adalah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kumpulan</a:t>
            </a:r>
            <a:r>
              <a:rPr lang="en-ID" sz="1800" dirty="0">
                <a:latin typeface="BookAntiqua"/>
              </a:rPr>
              <a:t> </a:t>
            </a:r>
            <a:r>
              <a:rPr lang="fi-FI" sz="1800" b="0" i="0" u="none" strike="noStrike" baseline="0" dirty="0">
                <a:latin typeface="BookAntiqua"/>
              </a:rPr>
              <a:t>elemen yang saling berhubungan satu sama lain, yang </a:t>
            </a:r>
            <a:r>
              <a:rPr lang="en-ID" sz="1800" b="0" i="0" u="none" strike="noStrike" baseline="0" dirty="0" err="1">
                <a:latin typeface="BookAntiqua"/>
              </a:rPr>
              <a:t>membentuk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kesatuan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dalam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usaha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mencapai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suatu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tujuan</a:t>
            </a:r>
            <a:r>
              <a:rPr lang="en-ID" sz="1800" b="0" i="0" u="none" strike="noStrike" baseline="0" dirty="0">
                <a:latin typeface="BookAntiqua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800" b="0" i="0" u="none" strike="noStrike" baseline="0" dirty="0" err="1">
                <a:latin typeface="BookAntiqua"/>
              </a:rPr>
              <a:t>Jogianto</a:t>
            </a:r>
            <a:r>
              <a:rPr lang="en-ID" sz="1800" b="0" i="0" u="none" strike="noStrike" baseline="0" dirty="0">
                <a:latin typeface="BookAntiqua"/>
              </a:rPr>
              <a:t> (2005: 2) </a:t>
            </a:r>
            <a:r>
              <a:rPr lang="en-ID" sz="1800" b="0" i="0" u="none" strike="noStrike" baseline="0" dirty="0" err="1">
                <a:latin typeface="BookAntiqua"/>
              </a:rPr>
              <a:t>mengemukakan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bahwa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adalah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kumpulan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dari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elemen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berinteraksi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untuk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mencapai</a:t>
            </a:r>
            <a:r>
              <a:rPr lang="en-ID" sz="1800" dirty="0">
                <a:latin typeface="BookAntiqua"/>
              </a:rPr>
              <a:t> </a:t>
            </a:r>
            <a:r>
              <a:rPr lang="fi-FI" sz="1800" b="0" i="0" u="none" strike="noStrike" baseline="0" dirty="0">
                <a:latin typeface="BookAntiqua"/>
              </a:rPr>
              <a:t>suatu tujuan tertentu. Sistem ini menggambarkan suatu </a:t>
            </a:r>
            <a:r>
              <a:rPr lang="en-ID" sz="1800" b="0" i="0" u="none" strike="noStrike" baseline="0" dirty="0" err="1">
                <a:latin typeface="BookAntiqua"/>
              </a:rPr>
              <a:t>kejadian</a:t>
            </a:r>
            <a:r>
              <a:rPr lang="en-ID" sz="1800" b="0" i="0" u="none" strike="noStrike" baseline="0" dirty="0">
                <a:latin typeface="BookAntiqua"/>
              </a:rPr>
              <a:t> dan </a:t>
            </a:r>
            <a:r>
              <a:rPr lang="en-ID" sz="1800" b="0" i="0" u="none" strike="noStrike" baseline="0" dirty="0" err="1">
                <a:latin typeface="BookAntiqua"/>
              </a:rPr>
              <a:t>kesatuan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nyata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seperti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tempat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benda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serta</a:t>
            </a:r>
            <a:r>
              <a:rPr lang="en-ID" sz="1800" b="0" i="0" u="none" strike="noStrike" baseline="0" dirty="0">
                <a:latin typeface="BookAntiqua"/>
              </a:rPr>
              <a:t> orang-orang yang </a:t>
            </a:r>
            <a:r>
              <a:rPr lang="en-ID" sz="1800" b="0" i="0" u="none" strike="noStrike" baseline="0" dirty="0" err="1">
                <a:latin typeface="BookAntiqua"/>
              </a:rPr>
              <a:t>ada</a:t>
            </a:r>
            <a:r>
              <a:rPr lang="en-ID" sz="1800" b="0" i="0" u="none" strike="noStrike" baseline="0" dirty="0">
                <a:latin typeface="BookAntiqua"/>
              </a:rPr>
              <a:t> dan </a:t>
            </a:r>
            <a:r>
              <a:rPr lang="en-ID" sz="1800" b="0" i="0" u="none" strike="noStrike" baseline="0" dirty="0" err="1">
                <a:latin typeface="BookAntiqua"/>
              </a:rPr>
              <a:t>terjadi</a:t>
            </a:r>
            <a:r>
              <a:rPr lang="en-ID" sz="1800" b="0" i="0" u="none" strike="noStrike" baseline="0" dirty="0">
                <a:latin typeface="BookAntiqua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2977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33C5-C8EA-FF83-6003-B642F7C9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2628-C040-A102-7AA7-4800EE23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87410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b="0" i="0" u="none" strike="noStrike" baseline="0" dirty="0">
                <a:latin typeface="Myriad-Roman"/>
              </a:rPr>
              <a:t>6. </a:t>
            </a:r>
            <a:r>
              <a:rPr lang="en-ID" sz="1800" b="0" i="0" u="none" strike="noStrike" baseline="0" dirty="0" err="1">
                <a:latin typeface="Myriad-Roman"/>
              </a:rPr>
              <a:t>Menurut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Murdick</a:t>
            </a:r>
            <a:r>
              <a:rPr lang="en-ID" sz="1800" b="0" i="0" u="none" strike="noStrike" baseline="0" dirty="0">
                <a:latin typeface="Myriad-Roman"/>
              </a:rPr>
              <a:t> R.G. (1991: 27), </a:t>
            </a:r>
            <a:r>
              <a:rPr lang="en-ID" sz="1800" b="0" i="0" u="none" strike="noStrike" baseline="0" dirty="0" err="1">
                <a:latin typeface="Myriad-Roman"/>
              </a:rPr>
              <a:t>sistem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adalah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seperangkat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elemen</a:t>
            </a:r>
            <a:r>
              <a:rPr lang="en-ID" sz="1800" b="0" i="0" u="none" strike="noStrike" baseline="0" dirty="0">
                <a:latin typeface="Myriad-Roman"/>
              </a:rPr>
              <a:t> yang </a:t>
            </a:r>
            <a:r>
              <a:rPr lang="en-ID" sz="1800" b="0" i="0" u="none" strike="noStrike" baseline="0" dirty="0" err="1">
                <a:latin typeface="Myriad-Roman"/>
              </a:rPr>
              <a:t>membentuk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kumpulan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atau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bagan-bagan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pengolahan</a:t>
            </a:r>
            <a:r>
              <a:rPr lang="en-ID" sz="1800" b="0" i="0" u="none" strike="noStrike" baseline="0" dirty="0">
                <a:latin typeface="Myriad-Roman"/>
              </a:rPr>
              <a:t> yang </a:t>
            </a:r>
            <a:r>
              <a:rPr lang="en-ID" sz="1800" b="0" i="0" u="none" strike="noStrike" baseline="0" dirty="0" err="1">
                <a:latin typeface="Myriad-Roman"/>
              </a:rPr>
              <a:t>mencari</a:t>
            </a:r>
            <a:r>
              <a:rPr lang="en-ID" sz="180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suatu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tujuan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dengan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mengoperasikan</a:t>
            </a:r>
            <a:r>
              <a:rPr lang="en-ID" sz="1800" b="0" i="0" u="none" strike="noStrike" baseline="0" dirty="0">
                <a:latin typeface="Myriad-Roman"/>
              </a:rPr>
              <a:t> data dan/</a:t>
            </a:r>
            <a:r>
              <a:rPr lang="en-ID" sz="1800" b="0" i="0" u="none" strike="noStrike" baseline="0" dirty="0" err="1">
                <a:latin typeface="Myriad-Roman"/>
              </a:rPr>
              <a:t>atau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barang</a:t>
            </a:r>
            <a:r>
              <a:rPr lang="en-ID" sz="1800" b="0" i="0" u="none" strike="noStrike" baseline="0" dirty="0">
                <a:latin typeface="Myriad-Roman"/>
              </a:rPr>
              <a:t> pada </a:t>
            </a:r>
            <a:r>
              <a:rPr lang="en-ID" sz="1800" b="0" i="0" u="none" strike="noStrike" baseline="0" dirty="0" err="1">
                <a:latin typeface="Myriad-Roman"/>
              </a:rPr>
              <a:t>waktu</a:t>
            </a:r>
            <a:r>
              <a:rPr lang="en-ID" sz="180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tertentu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untuk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menghasilkan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informasi</a:t>
            </a:r>
            <a:r>
              <a:rPr lang="en-ID" sz="1800" b="0" i="0" u="none" strike="noStrike" baseline="0" dirty="0">
                <a:latin typeface="Myriad-Roman"/>
              </a:rPr>
              <a:t>.</a:t>
            </a:r>
          </a:p>
          <a:p>
            <a:pPr marL="0" indent="0" algn="just">
              <a:buNone/>
            </a:pPr>
            <a:r>
              <a:rPr lang="en-ID" sz="1800" b="0" i="0" u="none" strike="noStrike" baseline="0" dirty="0">
                <a:latin typeface="Myriad-Roman"/>
              </a:rPr>
              <a:t>7. </a:t>
            </a:r>
            <a:r>
              <a:rPr lang="en-ID" sz="1800" b="0" i="0" u="none" strike="noStrike" baseline="0" dirty="0" err="1">
                <a:latin typeface="Myriad-Roman"/>
              </a:rPr>
              <a:t>Menurut</a:t>
            </a:r>
            <a:r>
              <a:rPr lang="en-ID" sz="1800" b="0" i="0" u="none" strike="noStrike" baseline="0" dirty="0">
                <a:latin typeface="Myriad-Roman"/>
              </a:rPr>
              <a:t> Jerry Futz Gerald (1981: 5), </a:t>
            </a:r>
            <a:r>
              <a:rPr lang="en-ID" sz="1800" b="0" i="0" u="none" strike="noStrike" baseline="0" dirty="0" err="1">
                <a:latin typeface="Myriad-Roman"/>
              </a:rPr>
              <a:t>sistem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adalah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jaringan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kerja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dari</a:t>
            </a:r>
            <a:r>
              <a:rPr lang="en-ID" sz="180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prosedur-prosedur</a:t>
            </a:r>
            <a:r>
              <a:rPr lang="en-ID" sz="1800" b="0" i="0" u="none" strike="noStrike" baseline="0" dirty="0">
                <a:latin typeface="Myriad-Roman"/>
              </a:rPr>
              <a:t> yang </a:t>
            </a:r>
            <a:r>
              <a:rPr lang="en-ID" sz="1800" b="0" i="0" u="none" strike="noStrike" baseline="0" dirty="0" err="1">
                <a:latin typeface="Myriad-Roman"/>
              </a:rPr>
              <a:t>saling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berhubungan</a:t>
            </a:r>
            <a:r>
              <a:rPr lang="en-ID" sz="1800" b="0" i="0" u="none" strike="noStrike" baseline="0" dirty="0">
                <a:latin typeface="Myriad-Roman"/>
              </a:rPr>
              <a:t>, </a:t>
            </a:r>
            <a:r>
              <a:rPr lang="en-ID" sz="1800" b="0" i="0" u="none" strike="noStrike" baseline="0" dirty="0" err="1">
                <a:latin typeface="Myriad-Roman"/>
              </a:rPr>
              <a:t>berkumpul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bersama-sama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untuk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melakukan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kegiatan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atau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untuk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menyelesaikan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sasaran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tertentu</a:t>
            </a:r>
            <a:r>
              <a:rPr lang="en-ID" sz="1800" b="0" i="0" u="none" strike="noStrike" baseline="0" dirty="0">
                <a:latin typeface="Myriad-Roman"/>
              </a:rPr>
              <a:t>.</a:t>
            </a:r>
          </a:p>
          <a:p>
            <a:pPr marL="0" indent="0" algn="just">
              <a:buNone/>
            </a:pPr>
            <a:r>
              <a:rPr lang="en-ID" sz="1800" b="0" i="0" u="none" strike="noStrike" baseline="0" dirty="0">
                <a:latin typeface="Myriad-Roman"/>
              </a:rPr>
              <a:t>8. </a:t>
            </a:r>
            <a:r>
              <a:rPr lang="en-ID" sz="1800" b="0" i="0" u="none" strike="noStrike" baseline="0" dirty="0" err="1">
                <a:latin typeface="Myriad-Roman"/>
              </a:rPr>
              <a:t>Menurut</a:t>
            </a:r>
            <a:r>
              <a:rPr lang="en-ID" sz="1800" b="0" i="0" u="none" strike="noStrike" baseline="0" dirty="0">
                <a:latin typeface="Myriad-Roman"/>
              </a:rPr>
              <a:t> Davis G.B. (1991: 45), </a:t>
            </a:r>
            <a:r>
              <a:rPr lang="en-ID" sz="1800" b="0" i="0" u="none" strike="noStrike" baseline="0" dirty="0" err="1">
                <a:latin typeface="Myriad-Roman"/>
              </a:rPr>
              <a:t>sistem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secara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fisik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adalah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kumpulan</a:t>
            </a:r>
            <a:r>
              <a:rPr lang="en-ID" sz="1800" dirty="0">
                <a:latin typeface="Myriad-Roman"/>
              </a:rPr>
              <a:t> </a:t>
            </a:r>
            <a:r>
              <a:rPr lang="fi-FI" sz="1800" b="0" i="0" u="none" strike="noStrike" baseline="0" dirty="0">
                <a:latin typeface="Myriad-Roman"/>
              </a:rPr>
              <a:t>dari elemen yang beroperasi bersama-sama untuk me-nyelesaikan suatu </a:t>
            </a:r>
            <a:r>
              <a:rPr lang="en-ID" sz="1800" b="0" i="0" u="none" strike="noStrike" baseline="0" dirty="0" err="1">
                <a:latin typeface="Myriad-Roman"/>
              </a:rPr>
              <a:t>sasaran</a:t>
            </a:r>
            <a:r>
              <a:rPr lang="en-ID" sz="1800" b="0" i="0" u="none" strike="noStrike" baseline="0" dirty="0">
                <a:latin typeface="Myriad-Roman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09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AA8F-9FE1-E756-598A-93B9F264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2FAA-6A2F-8A46-F9F8-9DBACBC2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461"/>
            <a:ext cx="9313506" cy="2055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000" b="0" i="0" u="none" strike="noStrike" baseline="0" dirty="0" err="1">
                <a:latin typeface="BookAntiqua"/>
              </a:rPr>
              <a:t>Sistem</a:t>
            </a:r>
            <a:r>
              <a:rPr lang="en-ID" sz="2000" b="0" i="0" u="none" strike="noStrike" baseline="0" dirty="0">
                <a:latin typeface="BookAntiqua"/>
              </a:rPr>
              <a:t> juga </a:t>
            </a:r>
            <a:r>
              <a:rPr lang="en-ID" sz="2000" b="0" i="0" u="none" strike="noStrike" baseline="0" dirty="0" err="1">
                <a:latin typeface="BookAntiqua"/>
              </a:rPr>
              <a:t>merupakan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gabungan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bagian-bagian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saling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berhubungan</a:t>
            </a:r>
            <a:r>
              <a:rPr lang="en-ID" sz="2000" b="0" i="0" u="none" strike="noStrike" baseline="0" dirty="0">
                <a:latin typeface="BookAntiqua"/>
              </a:rPr>
              <a:t> dan </a:t>
            </a:r>
            <a:r>
              <a:rPr lang="en-ID" sz="2000" b="0" i="0" u="none" strike="noStrike" baseline="0" dirty="0" err="1">
                <a:latin typeface="BookAntiqua"/>
              </a:rPr>
              <a:t>berada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dalam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suatu</a:t>
            </a:r>
            <a:r>
              <a:rPr lang="en-ID" sz="2000" b="0" i="0" u="none" strike="noStrike" baseline="0" dirty="0">
                <a:latin typeface="BookAntiqua"/>
              </a:rPr>
              <a:t> wilayah </a:t>
            </a:r>
            <a:r>
              <a:rPr lang="en-ID" sz="2000" b="0" i="0" u="none" strike="noStrike" baseline="0" dirty="0" err="1">
                <a:latin typeface="BookAntiqua"/>
              </a:rPr>
              <a:t>serta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memiliki</a:t>
            </a:r>
            <a:r>
              <a:rPr lang="en-ID" sz="2000" b="0" i="0" u="none" strike="noStrike" baseline="0" dirty="0">
                <a:latin typeface="BookAntiqua"/>
              </a:rPr>
              <a:t> item-item </a:t>
            </a:r>
            <a:r>
              <a:rPr lang="en-ID" sz="2000" b="0" i="0" u="none" strike="noStrike" baseline="0" dirty="0" err="1">
                <a:latin typeface="BookAntiqua"/>
              </a:rPr>
              <a:t>penggerak</a:t>
            </a:r>
            <a:r>
              <a:rPr lang="en-ID" sz="2000" b="0" i="0" u="none" strike="noStrike" baseline="0" dirty="0">
                <a:latin typeface="BookAntiqua"/>
              </a:rPr>
              <a:t>, </a:t>
            </a:r>
            <a:r>
              <a:rPr lang="en-ID" sz="2000" b="0" i="0" u="none" strike="noStrike" baseline="0" dirty="0" err="1">
                <a:latin typeface="BookAntiqua"/>
              </a:rPr>
              <a:t>contoh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umum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misalnya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sepertinegara</a:t>
            </a:r>
            <a:r>
              <a:rPr lang="en-ID" sz="2000" b="0" i="0" u="none" strike="noStrike" baseline="0" dirty="0">
                <a:latin typeface="BookAntiqua"/>
              </a:rPr>
              <a:t>. Negara </a:t>
            </a:r>
            <a:r>
              <a:rPr lang="en-ID" sz="2000" b="0" i="0" u="none" strike="noStrike" baseline="0" dirty="0" err="1">
                <a:latin typeface="BookAntiqua"/>
              </a:rPr>
              <a:t>merupakan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suatu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kumpulan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beberapa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elemen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kesatuan</a:t>
            </a:r>
            <a:r>
              <a:rPr lang="en-ID" sz="2000" b="0" i="0" u="none" strike="noStrike" baseline="0" dirty="0">
                <a:latin typeface="BookAntiqua"/>
              </a:rPr>
              <a:t> lain </a:t>
            </a:r>
            <a:r>
              <a:rPr lang="en-ID" sz="2000" b="0" i="0" u="none" strike="noStrike" baseline="0" dirty="0" err="1">
                <a:latin typeface="BookAntiqua"/>
              </a:rPr>
              <a:t>seperti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provinsi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saling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berhubungan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sehingga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membentuk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suatu</a:t>
            </a:r>
            <a:r>
              <a:rPr lang="en-ID" sz="2000" b="0" i="0" u="none" strike="noStrike" baseline="0" dirty="0">
                <a:latin typeface="BookAntiqua"/>
              </a:rPr>
              <a:t> negara di mana yang </a:t>
            </a:r>
            <a:r>
              <a:rPr lang="en-ID" sz="2000" b="0" i="0" u="none" strike="noStrike" baseline="0" dirty="0" err="1">
                <a:latin typeface="BookAntiqua"/>
              </a:rPr>
              <a:t>berperan</a:t>
            </a:r>
            <a:r>
              <a:rPr lang="en-ID" sz="200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sebagai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penggerak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adalah</a:t>
            </a:r>
            <a:r>
              <a:rPr lang="en-ID" sz="2000" b="0" i="0" u="none" strike="noStrike" baseline="0" dirty="0">
                <a:latin typeface="BookAntiqua"/>
              </a:rPr>
              <a:t> </a:t>
            </a:r>
            <a:r>
              <a:rPr lang="en-ID" sz="2000" b="0" i="0" u="none" strike="noStrike" baseline="0" dirty="0" err="1">
                <a:latin typeface="BookAntiqua"/>
              </a:rPr>
              <a:t>rakyat</a:t>
            </a:r>
            <a:r>
              <a:rPr lang="en-ID" sz="2000" b="0" i="0" u="none" strike="noStrike" baseline="0" dirty="0">
                <a:latin typeface="BookAntiqua"/>
              </a:rPr>
              <a:t> yang </a:t>
            </a:r>
            <a:r>
              <a:rPr lang="en-ID" sz="2000" b="0" i="0" u="none" strike="noStrike" baseline="0" dirty="0" err="1">
                <a:latin typeface="BookAntiqua"/>
              </a:rPr>
              <a:t>berada</a:t>
            </a:r>
            <a:r>
              <a:rPr lang="en-ID" sz="2000" b="0" i="0" u="none" strike="noStrike" baseline="0" dirty="0">
                <a:latin typeface="BookAntiqua"/>
              </a:rPr>
              <a:t> di negara </a:t>
            </a:r>
            <a:r>
              <a:rPr lang="en-ID" sz="2000" b="0" i="0" u="none" strike="noStrike" baseline="0" dirty="0" err="1">
                <a:latin typeface="BookAntiqua"/>
              </a:rPr>
              <a:t>tersebut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716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7F9-C560-6102-3936-6B52FB99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4B9A-F959-FFC5-2723-BEB98BB6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dan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74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6F0F-8504-B6E1-10F8-18DE29BD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4B33-85B0-D9C7-572A-3ECBC0D9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98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Subsistem</a:t>
            </a:r>
            <a:br>
              <a:rPr lang="en-US" dirty="0"/>
            </a:b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koheren</a:t>
            </a:r>
            <a:r>
              <a:rPr lang="en-US" dirty="0"/>
              <a:t> dan </a:t>
            </a:r>
            <a:r>
              <a:rPr lang="en-US" dirty="0" err="1"/>
              <a:t>agak</a:t>
            </a:r>
            <a:r>
              <a:rPr lang="en-US" dirty="0"/>
              <a:t> independent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Subsistem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(Mobil)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Subsistem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Myriad-Roman"/>
              </a:rPr>
              <a:t>2. </a:t>
            </a:r>
            <a:r>
              <a:rPr lang="en-ID" sz="1800" b="0" i="0" u="none" strike="noStrike" baseline="0" dirty="0" err="1">
                <a:latin typeface="Myriad-Roman"/>
              </a:rPr>
              <a:t>Suprasistem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adalah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sistem</a:t>
            </a:r>
            <a:r>
              <a:rPr lang="en-ID" sz="1800" b="0" i="0" u="none" strike="noStrike" baseline="0" dirty="0">
                <a:latin typeface="Myriad-Roman"/>
              </a:rPr>
              <a:t> yang </a:t>
            </a:r>
            <a:r>
              <a:rPr lang="en-ID" sz="1800" b="0" i="0" u="none" strike="noStrike" baseline="0" dirty="0" err="1">
                <a:latin typeface="Myriad-Roman"/>
              </a:rPr>
              <a:t>mempunyai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hubungan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lebih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luas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sv-SE" sz="1800" b="0" i="0" u="none" strike="noStrike" baseline="0" dirty="0">
                <a:latin typeface="Myriad-Roman"/>
              </a:rPr>
              <a:t>dari sistem. Jika suatu sistem menjadi bagian dari sistem lain yang lebih </a:t>
            </a:r>
            <a:r>
              <a:rPr lang="en-ID" sz="1800" b="0" i="0" u="none" strike="noStrike" baseline="0" dirty="0" err="1">
                <a:latin typeface="Myriad-Roman"/>
              </a:rPr>
              <a:t>besar</a:t>
            </a:r>
            <a:r>
              <a:rPr lang="en-ID" sz="1800" b="0" i="0" u="none" strike="noStrike" baseline="0" dirty="0">
                <a:latin typeface="Myriad-Roman"/>
              </a:rPr>
              <a:t>, </a:t>
            </a:r>
            <a:r>
              <a:rPr lang="en-ID" sz="1800" b="0" i="0" u="none" strike="noStrike" baseline="0" dirty="0" err="1">
                <a:latin typeface="Myriad-Roman"/>
              </a:rPr>
              <a:t>sistem</a:t>
            </a:r>
            <a:r>
              <a:rPr lang="en-ID" sz="1800" b="0" i="0" u="none" strike="noStrike" baseline="0" dirty="0">
                <a:latin typeface="Myriad-Roman"/>
              </a:rPr>
              <a:t> yang </a:t>
            </a:r>
            <a:r>
              <a:rPr lang="en-ID" sz="1800" b="0" i="0" u="none" strike="noStrike" baseline="0" dirty="0" err="1">
                <a:latin typeface="Myriad-Roman"/>
              </a:rPr>
              <a:t>lebih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besar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tersebut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dikenal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dengan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sebutan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sv-SE" sz="1800" b="0" i="0" u="none" strike="noStrike" baseline="0" dirty="0">
                <a:latin typeface="Myriad-Roman"/>
              </a:rPr>
              <a:t>supersistem. Sebagai contoh, jika pemerintah kabupaten disebut sebagai sebuah sistem, pemerintah provinsi berkedudukan sebagai supersistem. </a:t>
            </a:r>
            <a:r>
              <a:rPr lang="en-ID" sz="1800" b="0" i="0" u="none" strike="noStrike" baseline="0" dirty="0">
                <a:latin typeface="Myriad-Roman"/>
              </a:rPr>
              <a:t>Jika </a:t>
            </a:r>
            <a:r>
              <a:rPr lang="en-ID" sz="1800" b="0" i="0" u="none" strike="noStrike" baseline="0" dirty="0" err="1">
                <a:latin typeface="Myriad-Roman"/>
              </a:rPr>
              <a:t>ditinjau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dari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pemerintah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pusat</a:t>
            </a:r>
            <a:r>
              <a:rPr lang="en-ID" sz="1800" b="0" i="0" u="none" strike="noStrike" baseline="0" dirty="0">
                <a:latin typeface="Myriad-Roman"/>
              </a:rPr>
              <a:t>, </a:t>
            </a:r>
            <a:r>
              <a:rPr lang="en-ID" sz="1800" b="0" i="0" u="none" strike="noStrike" baseline="0" dirty="0" err="1">
                <a:latin typeface="Myriad-Roman"/>
              </a:rPr>
              <a:t>pemerintah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provinsi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adalah</a:t>
            </a:r>
            <a:r>
              <a:rPr lang="en-ID" sz="1800" dirty="0">
                <a:latin typeface="Myriad-Roman"/>
              </a:rPr>
              <a:t> </a:t>
            </a:r>
            <a:r>
              <a:rPr lang="sv-SE" sz="1800" b="0" i="0" u="none" strike="noStrike" baseline="0" dirty="0">
                <a:latin typeface="Myriad-Roman"/>
              </a:rPr>
              <a:t>subsistem dan pemerintah pusat adalah supersistem. </a:t>
            </a:r>
          </a:p>
          <a:p>
            <a:pPr marL="0" indent="0" algn="l">
              <a:buNone/>
            </a:pPr>
            <a:endParaRPr lang="en-ID" sz="1800" b="0" i="0" u="none" strike="noStrike" baseline="0" dirty="0">
              <a:latin typeface="Myriad-Roman"/>
            </a:endParaRPr>
          </a:p>
          <a:p>
            <a:pPr marL="0" indent="0" algn="l">
              <a:buNone/>
            </a:pPr>
            <a:r>
              <a:rPr lang="en-ID" sz="1800" b="0" i="0" u="none" strike="noStrike" baseline="0" dirty="0" err="1">
                <a:latin typeface="Myriad-Roman"/>
              </a:rPr>
              <a:t>Contoh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suprasistem</a:t>
            </a:r>
            <a:r>
              <a:rPr lang="en-ID" sz="1800" b="0" i="0" u="none" strike="noStrike" baseline="0" dirty="0">
                <a:latin typeface="Myriad-Roman"/>
              </a:rPr>
              <a:t>: </a:t>
            </a:r>
            <a:r>
              <a:rPr lang="en-ID" sz="1800" b="0" i="0" u="none" strike="noStrike" baseline="0" dirty="0" err="1">
                <a:latin typeface="Myriad-Roman"/>
              </a:rPr>
              <a:t>jika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sekolah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dipandang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sebagai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sistem,pendidikan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adalah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suprasistemnya</a:t>
            </a:r>
            <a:r>
              <a:rPr lang="en-ID" sz="1800" b="0" i="0" u="none" strike="noStrike" baseline="0" dirty="0">
                <a:latin typeface="Myriad-Roman"/>
              </a:rPr>
              <a:t>; </a:t>
            </a:r>
            <a:r>
              <a:rPr lang="en-ID" sz="1800" b="0" i="0" u="none" strike="noStrike" baseline="0" dirty="0" err="1">
                <a:latin typeface="Myriad-Roman"/>
              </a:rPr>
              <a:t>jika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perusahaan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dipandang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sebagaisistem</a:t>
            </a:r>
            <a:r>
              <a:rPr lang="en-ID" sz="1800" b="0" i="0" u="none" strike="noStrike" baseline="0" dirty="0">
                <a:latin typeface="Myriad-Roman"/>
              </a:rPr>
              <a:t>, </a:t>
            </a:r>
            <a:r>
              <a:rPr lang="en-ID" sz="1800" b="0" i="0" u="none" strike="noStrike" baseline="0" dirty="0" err="1">
                <a:latin typeface="Myriad-Roman"/>
              </a:rPr>
              <a:t>industri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merupakan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suprasistemnya</a:t>
            </a:r>
            <a:r>
              <a:rPr lang="en-ID" sz="1800" b="0" i="0" u="none" strike="noStrike" baseline="0" dirty="0">
                <a:latin typeface="Myriad-Roman"/>
              </a:rPr>
              <a:t> dan </a:t>
            </a:r>
            <a:r>
              <a:rPr lang="en-ID" sz="1800" b="0" i="0" u="none" strike="noStrike" baseline="0" dirty="0" err="1">
                <a:latin typeface="Myriad-Roman"/>
              </a:rPr>
              <a:t>pemasaran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sebagai</a:t>
            </a:r>
            <a:r>
              <a:rPr lang="en-ID" sz="1800" b="0" i="0" u="none" strike="noStrike" baseline="0" dirty="0">
                <a:latin typeface="Myriad-Roman"/>
              </a:rPr>
              <a:t> </a:t>
            </a:r>
            <a:r>
              <a:rPr lang="en-ID" sz="1800" b="0" i="0" u="none" strike="noStrike" baseline="0" dirty="0" err="1">
                <a:latin typeface="Myriad-Roman"/>
              </a:rPr>
              <a:t>subsistemnya</a:t>
            </a:r>
            <a:r>
              <a:rPr lang="en-ID" sz="1800" b="0" i="0" u="none" strike="noStrike" baseline="0" dirty="0">
                <a:latin typeface="Myriad-Roman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957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1398-8195-CB29-EB62-D32330A7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terbentuk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proses </a:t>
            </a:r>
            <a:r>
              <a:rPr lang="en-US" sz="2800" dirty="0" err="1"/>
              <a:t>antara</a:t>
            </a:r>
            <a:r>
              <a:rPr lang="en-US" sz="2800" dirty="0"/>
              <a:t> lain :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CF14-3250-C39A-7A36-5C99A4C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2363"/>
            <a:ext cx="9455982" cy="1953273"/>
          </a:xfrm>
        </p:spPr>
        <p:txBody>
          <a:bodyPr/>
          <a:lstStyle/>
          <a:p>
            <a:pPr algn="l"/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terbentuk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secara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alami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dinamakan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sistim</a:t>
            </a:r>
            <a:r>
              <a:rPr lang="en-ID" sz="1800" dirty="0">
                <a:latin typeface="BookAntiqua"/>
              </a:rPr>
              <a:t> </a:t>
            </a:r>
            <a:r>
              <a:rPr lang="fi-FI" sz="1800" b="0" i="0" u="none" strike="noStrike" baseline="0" dirty="0">
                <a:latin typeface="BookAntiqua"/>
              </a:rPr>
              <a:t>alami, contoh: Manusia, Hewan, Tumbuhan, Alam Semesta. </a:t>
            </a:r>
          </a:p>
          <a:p>
            <a:pPr algn="l"/>
            <a:r>
              <a:rPr lang="en-ID" sz="1800" b="0" i="0" u="none" strike="noStrike" baseline="0" dirty="0" err="1">
                <a:latin typeface="BookAntiqua"/>
              </a:rPr>
              <a:t>Sedangkan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sitem</a:t>
            </a:r>
            <a:r>
              <a:rPr lang="en-ID" sz="1800" b="0" i="0" u="none" strike="noStrike" baseline="0" dirty="0">
                <a:latin typeface="BookAntiqua"/>
              </a:rPr>
              <a:t> yang </a:t>
            </a:r>
            <a:r>
              <a:rPr lang="en-ID" sz="1800" b="0" i="0" u="none" strike="noStrike" baseline="0" dirty="0" err="1">
                <a:latin typeface="BookAntiqua"/>
              </a:rPr>
              <a:t>terbentuk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melalui</a:t>
            </a:r>
            <a:r>
              <a:rPr lang="en-ID" sz="1800" b="0" i="0" u="none" strike="noStrike" baseline="0" dirty="0">
                <a:latin typeface="BookAntiqua"/>
              </a:rPr>
              <a:t> proses </a:t>
            </a:r>
            <a:r>
              <a:rPr lang="en-ID" sz="1800" b="0" i="0" u="none" strike="noStrike" baseline="0" dirty="0" err="1">
                <a:latin typeface="BookAntiqua"/>
              </a:rPr>
              <a:t>buatan</a:t>
            </a:r>
            <a:r>
              <a:rPr lang="en-ID" sz="180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manusia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dinamakan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sistem</a:t>
            </a:r>
            <a:r>
              <a:rPr lang="en-ID" sz="1800" b="0" i="0" u="none" strike="noStrike" baseline="0" dirty="0">
                <a:latin typeface="BookAntiqua"/>
              </a:rPr>
              <a:t> </a:t>
            </a:r>
            <a:r>
              <a:rPr lang="en-ID" sz="1800" b="0" i="0" u="none" strike="noStrike" baseline="0" dirty="0" err="1">
                <a:latin typeface="BookAntiqua"/>
              </a:rPr>
              <a:t>buatan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en-ID" sz="1800" b="0" i="0" u="none" strike="noStrike" baseline="0" dirty="0" err="1">
                <a:latin typeface="BookAntiqua"/>
              </a:rPr>
              <a:t>contoh</a:t>
            </a:r>
            <a:r>
              <a:rPr lang="en-ID" sz="1800" b="0" i="0" u="none" strike="noStrike" baseline="0" dirty="0">
                <a:latin typeface="BookAntiqua"/>
              </a:rPr>
              <a:t> : </a:t>
            </a:r>
            <a:r>
              <a:rPr lang="en-ID" sz="1800" b="0" i="0" u="none" strike="noStrike" baseline="0" dirty="0" err="1">
                <a:latin typeface="BookAntiqua"/>
              </a:rPr>
              <a:t>Organisasi</a:t>
            </a:r>
            <a:r>
              <a:rPr lang="en-ID" sz="1800" b="0" i="0" u="none" strike="noStrike" baseline="0" dirty="0">
                <a:latin typeface="BookAntiqua"/>
              </a:rPr>
              <a:t>, </a:t>
            </a:r>
            <a:r>
              <a:rPr lang="fi-FI" sz="1800" b="0" i="0" u="none" strike="noStrike" baseline="0" dirty="0">
                <a:latin typeface="BookAntiqua"/>
              </a:rPr>
              <a:t>Perusahaan, Perangkat lunak, Perangkat keras, Komputer, </a:t>
            </a:r>
            <a:r>
              <a:rPr lang="sv-SE" sz="1800" b="0" i="0" u="none" strike="noStrike" baseline="0" dirty="0">
                <a:latin typeface="BookAntiqua"/>
              </a:rPr>
              <a:t>Mobil, Setrika, dan lain sebagainya.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102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7EC4-DBDA-CA40-B736-D3852C30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buatan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A8EDA-8ADA-5232-3812-60EB232B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464" y="2336800"/>
            <a:ext cx="4857048" cy="3598863"/>
          </a:xfrm>
        </p:spPr>
      </p:pic>
    </p:spTree>
    <p:extLst>
      <p:ext uri="{BB962C8B-B14F-4D97-AF65-F5344CB8AC3E}">
        <p14:creationId xmlns:p14="http://schemas.microsoft.com/office/powerpoint/2010/main" val="16237437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966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AGaramond-Regular</vt:lpstr>
      <vt:lpstr>Arial</vt:lpstr>
      <vt:lpstr>BookAntiqua</vt:lpstr>
      <vt:lpstr>BookAntiqua-BoldItalic</vt:lpstr>
      <vt:lpstr>Myriad-Roman</vt:lpstr>
      <vt:lpstr>Trebuchet MS</vt:lpstr>
      <vt:lpstr>Berlin</vt:lpstr>
      <vt:lpstr>KONSEP DASAR SISTEM</vt:lpstr>
      <vt:lpstr>Pengertian Sistem</vt:lpstr>
      <vt:lpstr>Pengertian Sistem dari beberapa ahli :</vt:lpstr>
      <vt:lpstr>PowerPoint Presentation</vt:lpstr>
      <vt:lpstr>PowerPoint Presentation</vt:lpstr>
      <vt:lpstr>PowerPoint Presentation</vt:lpstr>
      <vt:lpstr>PowerPoint Presentation</vt:lpstr>
      <vt:lpstr>Sistem terbentuk dengan melalui proses antara lain :</vt:lpstr>
      <vt:lpstr>Proses terbentuknya sistem buatan</vt:lpstr>
      <vt:lpstr>PowerPoint Presentation</vt:lpstr>
      <vt:lpstr>Siklus hidup sistem</vt:lpstr>
      <vt:lpstr>Pengelolaan siklus hidup</vt:lpstr>
      <vt:lpstr>PowerPoint Presentation</vt:lpstr>
      <vt:lpstr>PowerPoint Presentation</vt:lpstr>
      <vt:lpstr>PowerPoint Presentation</vt:lpstr>
      <vt:lpstr>PowerPoint Presentation</vt:lpstr>
      <vt:lpstr>RINGKASAN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SISTEM</dc:title>
  <dc:creator>mzdkoesnadi@hotmail.com</dc:creator>
  <cp:lastModifiedBy>mzdkoesnadi@hotmail.com</cp:lastModifiedBy>
  <cp:revision>1</cp:revision>
  <dcterms:created xsi:type="dcterms:W3CDTF">2022-08-23T23:13:11Z</dcterms:created>
  <dcterms:modified xsi:type="dcterms:W3CDTF">2022-08-23T23:39:16Z</dcterms:modified>
</cp:coreProperties>
</file>