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35C7-33A2-4644-8D21-45625B1C8F60}" type="datetimeFigureOut">
              <a:rPr lang="fr-FR" smtClean="0"/>
              <a:pPr/>
              <a:t>05/12/2019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293-38E3-4091-942A-5B2131FA687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35C7-33A2-4644-8D21-45625B1C8F60}" type="datetimeFigureOut">
              <a:rPr lang="fr-FR" smtClean="0"/>
              <a:pPr/>
              <a:t>05/12/2019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293-38E3-4091-942A-5B2131FA687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35C7-33A2-4644-8D21-45625B1C8F60}" type="datetimeFigureOut">
              <a:rPr lang="fr-FR" smtClean="0"/>
              <a:pPr/>
              <a:t>05/12/2019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293-38E3-4091-942A-5B2131FA687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35C7-33A2-4644-8D21-45625B1C8F60}" type="datetimeFigureOut">
              <a:rPr lang="fr-FR" smtClean="0"/>
              <a:pPr/>
              <a:t>05/12/2019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293-38E3-4091-942A-5B2131FA687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35C7-33A2-4644-8D21-45625B1C8F60}" type="datetimeFigureOut">
              <a:rPr lang="fr-FR" smtClean="0"/>
              <a:pPr/>
              <a:t>05/12/2019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293-38E3-4091-942A-5B2131FA687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35C7-33A2-4644-8D21-45625B1C8F60}" type="datetimeFigureOut">
              <a:rPr lang="fr-FR" smtClean="0"/>
              <a:pPr/>
              <a:t>05/12/2019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293-38E3-4091-942A-5B2131FA687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35C7-33A2-4644-8D21-45625B1C8F60}" type="datetimeFigureOut">
              <a:rPr lang="fr-FR" smtClean="0"/>
              <a:pPr/>
              <a:t>05/12/2019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293-38E3-4091-942A-5B2131FA687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35C7-33A2-4644-8D21-45625B1C8F60}" type="datetimeFigureOut">
              <a:rPr lang="fr-FR" smtClean="0"/>
              <a:pPr/>
              <a:t>05/12/2019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293-38E3-4091-942A-5B2131FA687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35C7-33A2-4644-8D21-45625B1C8F60}" type="datetimeFigureOut">
              <a:rPr lang="fr-FR" smtClean="0"/>
              <a:pPr/>
              <a:t>05/12/2019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293-38E3-4091-942A-5B2131FA687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35C7-33A2-4644-8D21-45625B1C8F60}" type="datetimeFigureOut">
              <a:rPr lang="fr-FR" smtClean="0"/>
              <a:pPr/>
              <a:t>05/12/2019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293-38E3-4091-942A-5B2131FA687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35C7-33A2-4644-8D21-45625B1C8F60}" type="datetimeFigureOut">
              <a:rPr lang="fr-FR" smtClean="0"/>
              <a:pPr/>
              <a:t>05/12/2019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293-38E3-4091-942A-5B2131FA687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E35C7-33A2-4644-8D21-45625B1C8F60}" type="datetimeFigureOut">
              <a:rPr lang="fr-FR" smtClean="0"/>
              <a:pPr/>
              <a:t>05/12/2019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F9293-38E3-4091-942A-5B2131FA687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A8DE8-BD46-4E2B-8228-5398AD123938}"/>
              </a:ext>
            </a:extLst>
          </p:cNvPr>
          <p:cNvSpPr txBox="1">
            <a:spLocks/>
          </p:cNvSpPr>
          <p:nvPr/>
        </p:nvSpPr>
        <p:spPr>
          <a:xfrm>
            <a:off x="1657350" y="2204864"/>
            <a:ext cx="5829300" cy="18722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DBSCAN</a:t>
            </a:r>
            <a:b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Density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Based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Spatial 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Clustering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Application 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with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Noise)</a:t>
            </a:r>
          </a:p>
        </p:txBody>
      </p:sp>
    </p:spTree>
    <p:extLst>
      <p:ext uri="{BB962C8B-B14F-4D97-AF65-F5344CB8AC3E}">
        <p14:creationId xmlns:p14="http://schemas.microsoft.com/office/powerpoint/2010/main" val="331866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0" y="188640"/>
            <a:ext cx="8856984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fr-FR" dirty="0">
                <a:solidFill>
                  <a:srgbClr val="FF0000"/>
                </a:solidFill>
              </a:rPr>
              <a:t>Présentation</a:t>
            </a:r>
          </a:p>
          <a:p>
            <a:pPr algn="just">
              <a:lnSpc>
                <a:spcPct val="150000"/>
              </a:lnSpc>
              <a:buNone/>
            </a:pPr>
            <a:r>
              <a:rPr lang="fr-FR" dirty="0"/>
              <a:t>DBSCAN est un algorithme de partitionnement de données basée la densité. </a:t>
            </a:r>
          </a:p>
          <a:p>
            <a:pPr algn="just">
              <a:lnSpc>
                <a:spcPct val="150000"/>
              </a:lnSpc>
              <a:buNone/>
            </a:pPr>
            <a:r>
              <a:rPr lang="fr-FR" dirty="0"/>
              <a:t>Il ne nécessite pas de fixer le nombre de groupe en amont et n’est pas affecté par la présence d’observation aberrante.</a:t>
            </a:r>
          </a:p>
          <a:p>
            <a:pPr algn="just">
              <a:lnSpc>
                <a:spcPct val="150000"/>
              </a:lnSpc>
              <a:buNone/>
            </a:pPr>
            <a:endParaRPr lang="fr-FR" dirty="0"/>
          </a:p>
          <a:p>
            <a:pPr algn="just">
              <a:lnSpc>
                <a:spcPct val="150000"/>
              </a:lnSpc>
              <a:buNone/>
            </a:pPr>
            <a:r>
              <a:rPr lang="fr-FR" dirty="0">
                <a:solidFill>
                  <a:srgbClr val="FF0000"/>
                </a:solidFill>
              </a:rPr>
              <a:t>Principe</a:t>
            </a:r>
          </a:p>
          <a:p>
            <a:pPr algn="just">
              <a:lnSpc>
                <a:spcPct val="150000"/>
              </a:lnSpc>
              <a:buNone/>
            </a:pPr>
            <a:r>
              <a:rPr lang="fr-FR" dirty="0"/>
              <a:t>DBSCAN prend deux paramètres en entrée: une distance </a:t>
            </a:r>
            <a:r>
              <a:rPr lang="fr-FR" i="1" dirty="0" err="1"/>
              <a:t>eps</a:t>
            </a:r>
            <a:r>
              <a:rPr lang="fr-FR" i="1" dirty="0"/>
              <a:t> </a:t>
            </a:r>
            <a:r>
              <a:rPr lang="fr-FR" dirty="0"/>
              <a:t>et un nombre minimum de points </a:t>
            </a:r>
            <a:r>
              <a:rPr lang="fr-FR" i="1" dirty="0" err="1"/>
              <a:t>MinPts</a:t>
            </a:r>
            <a:r>
              <a:rPr lang="fr-FR" i="1" dirty="0"/>
              <a:t>.</a:t>
            </a:r>
          </a:p>
          <a:p>
            <a:pPr algn="just">
              <a:lnSpc>
                <a:spcPct val="150000"/>
              </a:lnSpc>
              <a:buNone/>
            </a:pPr>
            <a:r>
              <a:rPr lang="fr-FR" dirty="0"/>
              <a:t>Pour un point donné, il s’agit de récupérer  tous les points situé à, au plus, la distance </a:t>
            </a:r>
            <a:r>
              <a:rPr lang="fr-FR" i="1" dirty="0" err="1"/>
              <a:t>eps</a:t>
            </a:r>
            <a:r>
              <a:rPr lang="fr-FR" i="1" dirty="0"/>
              <a:t> </a:t>
            </a:r>
            <a:r>
              <a:rPr lang="fr-FR" dirty="0"/>
              <a:t>et de le comparer à </a:t>
            </a:r>
            <a:r>
              <a:rPr lang="fr-FR" i="1" dirty="0" err="1"/>
              <a:t>MinPts</a:t>
            </a:r>
            <a:r>
              <a:rPr lang="fr-FR" i="1" dirty="0"/>
              <a:t>. </a:t>
            </a:r>
            <a:r>
              <a:rPr lang="fr-FR" dirty="0"/>
              <a:t>Pour le visualiser il suffit de penser à un cercle de centre A(le point fixé) et de rayon </a:t>
            </a:r>
            <a:r>
              <a:rPr lang="fr-FR" i="1" dirty="0" err="1"/>
              <a:t>eps</a:t>
            </a:r>
            <a:r>
              <a:rPr lang="fr-FR" dirty="0"/>
              <a:t>, il suffit alors de compter le nombre de points contenu dans (et sur)le cercle(A compris) si ce nombre est au moins égal à </a:t>
            </a:r>
            <a:r>
              <a:rPr lang="fr-FR" i="1" dirty="0" err="1"/>
              <a:t>MinPts</a:t>
            </a:r>
            <a:r>
              <a:rPr lang="fr-FR" i="1" dirty="0"/>
              <a:t> </a:t>
            </a:r>
            <a:r>
              <a:rPr lang="fr-FR" dirty="0"/>
              <a:t>alors A est inclus dans le cluster. Dans ce cas, A est appelé </a:t>
            </a:r>
            <a:r>
              <a:rPr lang="fr-FR" b="1" dirty="0"/>
              <a:t>un point central(</a:t>
            </a:r>
            <a:r>
              <a:rPr lang="fr-FR" b="1" dirty="0" err="1"/>
              <a:t>core</a:t>
            </a:r>
            <a:r>
              <a:rPr lang="fr-FR" b="1" dirty="0"/>
              <a:t> en anglais)</a:t>
            </a:r>
            <a:r>
              <a:rPr lang="fr-FR" dirty="0"/>
              <a:t>. S’il n’y a pas assez de points dans le cercle alors A est appelé </a:t>
            </a:r>
            <a:r>
              <a:rPr lang="fr-FR" b="1" dirty="0"/>
              <a:t>un point de bordure(border en anglais)</a:t>
            </a:r>
            <a:r>
              <a:rPr lang="fr-FR" dirty="0"/>
              <a:t>.  L’algorithme recommencera sur les points de proche en proche jusqu’à former tous les groupes.</a:t>
            </a:r>
            <a:endParaRPr lang="fr-FR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88640"/>
            <a:ext cx="8856984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fr-FR" dirty="0">
                <a:solidFill>
                  <a:srgbClr val="FF0000"/>
                </a:solidFill>
              </a:rPr>
              <a:t>Algorithme</a:t>
            </a:r>
          </a:p>
          <a:p>
            <a:pPr>
              <a:lnSpc>
                <a:spcPct val="150000"/>
              </a:lnSpc>
              <a:buNone/>
            </a:pPr>
            <a:r>
              <a:rPr lang="fr-FR" sz="1100" dirty="0"/>
              <a:t>DBSCAN(D, </a:t>
            </a:r>
            <a:r>
              <a:rPr lang="fr-FR" sz="1100" dirty="0" err="1"/>
              <a:t>eps</a:t>
            </a:r>
            <a:r>
              <a:rPr lang="fr-FR" sz="1100" dirty="0"/>
              <a:t>, </a:t>
            </a:r>
            <a:r>
              <a:rPr lang="fr-FR" sz="1100" dirty="0" err="1"/>
              <a:t>MinPts</a:t>
            </a:r>
            <a:r>
              <a:rPr lang="fr-FR" sz="1100" dirty="0"/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fr-FR" sz="1100" dirty="0"/>
              <a:t>   C = 0</a:t>
            </a:r>
          </a:p>
          <a:p>
            <a:pPr>
              <a:lnSpc>
                <a:spcPct val="150000"/>
              </a:lnSpc>
              <a:buNone/>
            </a:pPr>
            <a:r>
              <a:rPr lang="fr-FR" sz="1100" dirty="0"/>
              <a:t>   pour chaque point P non visité des données D</a:t>
            </a:r>
          </a:p>
          <a:p>
            <a:pPr>
              <a:lnSpc>
                <a:spcPct val="150000"/>
              </a:lnSpc>
              <a:buNone/>
            </a:pPr>
            <a:r>
              <a:rPr lang="fr-FR" sz="1100" dirty="0"/>
              <a:t>      marquer P comme visité</a:t>
            </a:r>
          </a:p>
          <a:p>
            <a:pPr>
              <a:lnSpc>
                <a:spcPct val="150000"/>
              </a:lnSpc>
              <a:buNone/>
            </a:pPr>
            <a:r>
              <a:rPr lang="fr-FR" sz="1100" dirty="0"/>
              <a:t>      </a:t>
            </a:r>
            <a:r>
              <a:rPr lang="fr-FR" sz="1100" dirty="0" err="1"/>
              <a:t>PtsVoisins</a:t>
            </a:r>
            <a:r>
              <a:rPr lang="fr-FR" sz="1100" dirty="0"/>
              <a:t> = </a:t>
            </a:r>
            <a:r>
              <a:rPr lang="fr-FR" sz="1100" dirty="0" err="1"/>
              <a:t>epsilonVoisinage</a:t>
            </a:r>
            <a:r>
              <a:rPr lang="fr-FR" sz="1100" dirty="0"/>
              <a:t>(D, P, </a:t>
            </a:r>
            <a:r>
              <a:rPr lang="fr-FR" sz="1100" dirty="0" err="1"/>
              <a:t>eps</a:t>
            </a:r>
            <a:r>
              <a:rPr lang="fr-FR" sz="1100" dirty="0"/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fr-FR" sz="1100" dirty="0"/>
              <a:t>      si </a:t>
            </a:r>
            <a:r>
              <a:rPr lang="fr-FR" sz="1100" dirty="0" err="1"/>
              <a:t>tailleDe</a:t>
            </a:r>
            <a:r>
              <a:rPr lang="fr-FR" sz="1100" dirty="0"/>
              <a:t>(</a:t>
            </a:r>
            <a:r>
              <a:rPr lang="fr-FR" sz="1100" dirty="0" err="1"/>
              <a:t>PtsVoisins</a:t>
            </a:r>
            <a:r>
              <a:rPr lang="fr-FR" sz="1100" dirty="0"/>
              <a:t>) &lt; </a:t>
            </a:r>
            <a:r>
              <a:rPr lang="fr-FR" sz="1100" dirty="0" err="1"/>
              <a:t>MinPts</a:t>
            </a:r>
            <a:endParaRPr lang="fr-FR" sz="1100" dirty="0"/>
          </a:p>
          <a:p>
            <a:pPr>
              <a:lnSpc>
                <a:spcPct val="150000"/>
              </a:lnSpc>
              <a:buNone/>
            </a:pPr>
            <a:r>
              <a:rPr lang="fr-FR" sz="1100" dirty="0"/>
              <a:t>         marquer P comme BRUIT</a:t>
            </a:r>
          </a:p>
          <a:p>
            <a:pPr>
              <a:lnSpc>
                <a:spcPct val="150000"/>
              </a:lnSpc>
              <a:buNone/>
            </a:pPr>
            <a:r>
              <a:rPr lang="fr-FR" sz="1100" dirty="0"/>
              <a:t>      sinon</a:t>
            </a:r>
          </a:p>
          <a:p>
            <a:pPr>
              <a:lnSpc>
                <a:spcPct val="150000"/>
              </a:lnSpc>
              <a:buNone/>
            </a:pPr>
            <a:r>
              <a:rPr lang="fr-FR" sz="1100" dirty="0"/>
              <a:t>         C++</a:t>
            </a:r>
          </a:p>
          <a:p>
            <a:pPr>
              <a:lnSpc>
                <a:spcPct val="150000"/>
              </a:lnSpc>
              <a:buNone/>
            </a:pPr>
            <a:r>
              <a:rPr lang="fr-FR" sz="1100" dirty="0"/>
              <a:t>         </a:t>
            </a:r>
            <a:r>
              <a:rPr lang="fr-FR" sz="1100" dirty="0" err="1"/>
              <a:t>etendreCluster</a:t>
            </a:r>
            <a:r>
              <a:rPr lang="fr-FR" sz="1100" dirty="0"/>
              <a:t>(D, P, </a:t>
            </a:r>
            <a:r>
              <a:rPr lang="fr-FR" sz="1100" dirty="0" err="1"/>
              <a:t>PtsVoisins</a:t>
            </a:r>
            <a:r>
              <a:rPr lang="fr-FR" sz="1100" dirty="0"/>
              <a:t>, C, </a:t>
            </a:r>
            <a:r>
              <a:rPr lang="fr-FR" sz="1100" dirty="0" err="1"/>
              <a:t>eps</a:t>
            </a:r>
            <a:r>
              <a:rPr lang="fr-FR" sz="1100" dirty="0"/>
              <a:t>, </a:t>
            </a:r>
            <a:r>
              <a:rPr lang="fr-FR" sz="1100" dirty="0" err="1"/>
              <a:t>MinPts</a:t>
            </a:r>
            <a:r>
              <a:rPr lang="fr-FR" sz="1100" dirty="0"/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fr-FR" sz="1100" dirty="0"/>
              <a:t>          </a:t>
            </a:r>
          </a:p>
          <a:p>
            <a:pPr>
              <a:lnSpc>
                <a:spcPct val="150000"/>
              </a:lnSpc>
              <a:buNone/>
            </a:pPr>
            <a:r>
              <a:rPr lang="fr-FR" sz="1100" dirty="0" err="1"/>
              <a:t>etendreCluster</a:t>
            </a:r>
            <a:r>
              <a:rPr lang="fr-FR" sz="1100" dirty="0"/>
              <a:t>(D, P, </a:t>
            </a:r>
            <a:r>
              <a:rPr lang="fr-FR" sz="1100" dirty="0" err="1"/>
              <a:t>PtsVoisins</a:t>
            </a:r>
            <a:r>
              <a:rPr lang="fr-FR" sz="1100" dirty="0"/>
              <a:t>, C, </a:t>
            </a:r>
            <a:r>
              <a:rPr lang="fr-FR" sz="1100" dirty="0" err="1"/>
              <a:t>eps</a:t>
            </a:r>
            <a:r>
              <a:rPr lang="fr-FR" sz="1100" dirty="0"/>
              <a:t>, </a:t>
            </a:r>
            <a:r>
              <a:rPr lang="fr-FR" sz="1100" dirty="0" err="1"/>
              <a:t>MinPts</a:t>
            </a:r>
            <a:r>
              <a:rPr lang="fr-FR" sz="1100" dirty="0"/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fr-FR" sz="1100" dirty="0"/>
              <a:t>   ajouter P au cluster C</a:t>
            </a:r>
          </a:p>
          <a:p>
            <a:pPr>
              <a:lnSpc>
                <a:spcPct val="150000"/>
              </a:lnSpc>
              <a:buNone/>
            </a:pPr>
            <a:r>
              <a:rPr lang="fr-FR" sz="1100" dirty="0"/>
              <a:t>   pour chaque point P' de </a:t>
            </a:r>
            <a:r>
              <a:rPr lang="fr-FR" sz="1100" dirty="0" err="1"/>
              <a:t>PtsVoisins</a:t>
            </a:r>
            <a:r>
              <a:rPr lang="fr-FR" sz="1100" dirty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fr-FR" sz="1100" dirty="0"/>
              <a:t>      si P' n'a pas été visité</a:t>
            </a:r>
          </a:p>
          <a:p>
            <a:pPr>
              <a:lnSpc>
                <a:spcPct val="150000"/>
              </a:lnSpc>
              <a:buNone/>
            </a:pPr>
            <a:r>
              <a:rPr lang="fr-FR" sz="1100" dirty="0"/>
              <a:t>         marquer P' comme visité</a:t>
            </a:r>
          </a:p>
          <a:p>
            <a:pPr>
              <a:lnSpc>
                <a:spcPct val="150000"/>
              </a:lnSpc>
              <a:buNone/>
            </a:pPr>
            <a:r>
              <a:rPr lang="fr-FR" sz="1100" dirty="0"/>
              <a:t>         </a:t>
            </a:r>
            <a:r>
              <a:rPr lang="fr-FR" sz="1100" dirty="0" err="1"/>
              <a:t>PtsVoisins</a:t>
            </a:r>
            <a:r>
              <a:rPr lang="fr-FR" sz="1100" dirty="0"/>
              <a:t>' = </a:t>
            </a:r>
            <a:r>
              <a:rPr lang="fr-FR" sz="1100" dirty="0" err="1"/>
              <a:t>epsilonVoisinage</a:t>
            </a:r>
            <a:r>
              <a:rPr lang="fr-FR" sz="1100" dirty="0"/>
              <a:t>(D, P', </a:t>
            </a:r>
            <a:r>
              <a:rPr lang="fr-FR" sz="1100" dirty="0" err="1"/>
              <a:t>eps</a:t>
            </a:r>
            <a:r>
              <a:rPr lang="fr-FR" sz="1100" dirty="0"/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fr-FR" sz="1100" dirty="0"/>
              <a:t>         si </a:t>
            </a:r>
            <a:r>
              <a:rPr lang="fr-FR" sz="1100" dirty="0" err="1"/>
              <a:t>tailleDe</a:t>
            </a:r>
            <a:r>
              <a:rPr lang="fr-FR" sz="1100" dirty="0"/>
              <a:t>(</a:t>
            </a:r>
            <a:r>
              <a:rPr lang="fr-FR" sz="1100" dirty="0" err="1"/>
              <a:t>PtsVoisins</a:t>
            </a:r>
            <a:r>
              <a:rPr lang="fr-FR" sz="1100" dirty="0"/>
              <a:t>') &gt;= </a:t>
            </a:r>
            <a:r>
              <a:rPr lang="fr-FR" sz="1100" dirty="0" err="1"/>
              <a:t>MinPts</a:t>
            </a:r>
            <a:endParaRPr lang="fr-FR" sz="1100" dirty="0"/>
          </a:p>
          <a:p>
            <a:pPr>
              <a:lnSpc>
                <a:spcPct val="150000"/>
              </a:lnSpc>
              <a:buNone/>
            </a:pPr>
            <a:r>
              <a:rPr lang="fr-FR" sz="1100" dirty="0"/>
              <a:t>            </a:t>
            </a:r>
            <a:r>
              <a:rPr lang="fr-FR" sz="1100" dirty="0" err="1"/>
              <a:t>PtsVoisins</a:t>
            </a:r>
            <a:r>
              <a:rPr lang="fr-FR" sz="1100" dirty="0"/>
              <a:t> = </a:t>
            </a:r>
            <a:r>
              <a:rPr lang="fr-FR" sz="1100" dirty="0" err="1"/>
              <a:t>PtsVoisins</a:t>
            </a:r>
            <a:r>
              <a:rPr lang="fr-FR" sz="1100" dirty="0"/>
              <a:t> U </a:t>
            </a:r>
            <a:r>
              <a:rPr lang="fr-FR" sz="1100" dirty="0" err="1"/>
              <a:t>PtsVoisins</a:t>
            </a:r>
            <a:r>
              <a:rPr lang="fr-FR" sz="1100" dirty="0"/>
              <a:t>'</a:t>
            </a:r>
          </a:p>
          <a:p>
            <a:pPr>
              <a:lnSpc>
                <a:spcPct val="150000"/>
              </a:lnSpc>
              <a:buNone/>
            </a:pPr>
            <a:r>
              <a:rPr lang="fr-FR" sz="1100" dirty="0"/>
              <a:t>      si P' n'est membre d'aucun cluster</a:t>
            </a:r>
          </a:p>
          <a:p>
            <a:pPr>
              <a:lnSpc>
                <a:spcPct val="150000"/>
              </a:lnSpc>
              <a:buNone/>
            </a:pPr>
            <a:r>
              <a:rPr lang="fr-FR" sz="1100" dirty="0"/>
              <a:t>         ajouter P' au cluster C</a:t>
            </a:r>
          </a:p>
          <a:p>
            <a:pPr>
              <a:lnSpc>
                <a:spcPct val="150000"/>
              </a:lnSpc>
              <a:buNone/>
            </a:pPr>
            <a:r>
              <a:rPr lang="fr-FR" sz="1100" dirty="0"/>
              <a:t>          </a:t>
            </a:r>
          </a:p>
          <a:p>
            <a:pPr>
              <a:lnSpc>
                <a:spcPct val="150000"/>
              </a:lnSpc>
              <a:buNone/>
            </a:pPr>
            <a:r>
              <a:rPr lang="fr-FR" sz="1100" dirty="0" err="1"/>
              <a:t>epsilonVoisinage</a:t>
            </a:r>
            <a:r>
              <a:rPr lang="fr-FR" sz="1100" dirty="0"/>
              <a:t>(D, P, </a:t>
            </a:r>
            <a:r>
              <a:rPr lang="fr-FR" sz="1100" dirty="0" err="1"/>
              <a:t>eps</a:t>
            </a:r>
            <a:r>
              <a:rPr lang="fr-FR" sz="1100" dirty="0"/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fr-FR" sz="1100" dirty="0"/>
              <a:t>   retourner tous les points de D qui sont à une distance inférieure à epsilon de </a:t>
            </a:r>
            <a:r>
              <a:rPr lang="fr-FR" sz="1100" dirty="0" err="1"/>
              <a:t>Pepsilon</a:t>
            </a:r>
            <a:r>
              <a:rPr lang="fr-FR" sz="1100" dirty="0"/>
              <a:t> de P</a:t>
            </a:r>
            <a:r>
              <a:rPr lang="fr-FR" sz="1100" dirty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a/af/DBSCAN-Illustration.svg/1280px-DBSCAN-Illustratio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8640"/>
            <a:ext cx="7512540" cy="5112568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395536" y="5301208"/>
            <a:ext cx="806489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/>
              <a:t>Les points A sont les points déjà dans le cluster. Les points B et C sont atteignables depuis A et appartiennent donc au même cluster. Le point N est une donnée aberrante puisque son epsilon voisinage ne contient pas </a:t>
            </a:r>
            <a:r>
              <a:rPr lang="fr-FR" dirty="0" err="1"/>
              <a:t>MinPts</a:t>
            </a:r>
            <a:r>
              <a:rPr lang="fr-FR" dirty="0"/>
              <a:t> points ou plus.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9512" y="116632"/>
            <a:ext cx="878497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>
                <a:solidFill>
                  <a:srgbClr val="FF0000"/>
                </a:solidFill>
              </a:rPr>
              <a:t>Usage</a:t>
            </a:r>
          </a:p>
          <a:p>
            <a:pPr algn="just">
              <a:lnSpc>
                <a:spcPct val="150000"/>
              </a:lnSpc>
            </a:pPr>
            <a:r>
              <a:rPr lang="fr-FR" dirty="0"/>
              <a:t>DBSCAN est particulièrement adapté pour les données spatiales où l’on doit regrouper les individus  selon les localisations en tenant compte des zones denses.</a:t>
            </a:r>
          </a:p>
          <a:p>
            <a:pPr algn="just">
              <a:lnSpc>
                <a:spcPct val="150000"/>
              </a:lnSpc>
            </a:pPr>
            <a:r>
              <a:rPr lang="fr-FR" dirty="0"/>
              <a:t>Son principal intérêt est qu’il n’est pas du tout affecté par les données aberrantes qu’il considère juste comme du bruit.</a:t>
            </a:r>
          </a:p>
          <a:p>
            <a:pPr algn="just">
              <a:lnSpc>
                <a:spcPct val="150000"/>
              </a:lnSpc>
            </a:pPr>
            <a:endParaRPr lang="fr-FR" dirty="0"/>
          </a:p>
          <a:p>
            <a:pPr algn="just">
              <a:lnSpc>
                <a:spcPct val="150000"/>
              </a:lnSpc>
            </a:pPr>
            <a:r>
              <a:rPr lang="fr-FR" dirty="0">
                <a:solidFill>
                  <a:srgbClr val="FF0000"/>
                </a:solidFill>
              </a:rPr>
              <a:t>Estimation des paramètres</a:t>
            </a:r>
          </a:p>
          <a:p>
            <a:pPr algn="just">
              <a:lnSpc>
                <a:spcPct val="150000"/>
              </a:lnSpc>
            </a:pPr>
            <a:r>
              <a:rPr lang="fr-FR" dirty="0"/>
              <a:t>L’estimation des paramètres peut-être un problème délicat et nécessite bien souvent des connaissances sur les données à traitées. Par ailleurs  le choix  de la distance influe sur ces paramètre : une distance de Manhattan ne donnera pas les mêmes résultats que la distance euclidienne par exemple.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847"/>
            <a:ext cx="8388424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Il existe des heuristiques qui donnent de bonnes approximations de meilleurs paramètres: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/>
              <a:t> </a:t>
            </a:r>
            <a:r>
              <a:rPr lang="fr-FR" i="1" dirty="0" err="1"/>
              <a:t>eps</a:t>
            </a:r>
            <a:r>
              <a:rPr lang="fr-FR" dirty="0"/>
              <a:t>: calculer pour chaque point de l'espace la distance à son plus proche voisin. Prendre </a:t>
            </a:r>
            <a:r>
              <a:rPr lang="fr-FR" i="1" dirty="0"/>
              <a:t> </a:t>
            </a:r>
            <a:r>
              <a:rPr lang="fr-FR" i="1" dirty="0" err="1"/>
              <a:t>eps</a:t>
            </a:r>
            <a:r>
              <a:rPr lang="fr-FR" i="1" dirty="0"/>
              <a:t> </a:t>
            </a:r>
            <a:r>
              <a:rPr lang="fr-FR" dirty="0"/>
              <a:t> tel qu'une part « suffisamment grande » des points aient une distance à son plus proche voisin inférieure à </a:t>
            </a:r>
            <a:r>
              <a:rPr lang="fr-FR" i="1" dirty="0"/>
              <a:t> </a:t>
            </a:r>
            <a:r>
              <a:rPr lang="fr-FR" i="1" dirty="0" err="1"/>
              <a:t>eps</a:t>
            </a:r>
            <a:r>
              <a:rPr lang="fr-FR" i="1" dirty="0"/>
              <a:t>;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i="1" dirty="0" err="1"/>
              <a:t>MinPts</a:t>
            </a:r>
            <a:r>
              <a:rPr lang="fr-FR" dirty="0"/>
              <a:t> : calculer pour chaque point le nombre de ses voisins dans un rayon de taille </a:t>
            </a:r>
            <a:r>
              <a:rPr lang="fr-FR" i="1" dirty="0"/>
              <a:t> </a:t>
            </a:r>
            <a:r>
              <a:rPr lang="fr-FR" i="1" dirty="0" err="1"/>
              <a:t>eps</a:t>
            </a:r>
            <a:r>
              <a:rPr lang="fr-FR" i="1" dirty="0"/>
              <a:t> </a:t>
            </a:r>
            <a:r>
              <a:rPr lang="fr-FR" dirty="0"/>
              <a:t>. Prendre </a:t>
            </a:r>
            <a:r>
              <a:rPr lang="fr-FR" i="1" dirty="0"/>
              <a:t> </a:t>
            </a:r>
            <a:r>
              <a:rPr lang="fr-FR" i="1" dirty="0" err="1"/>
              <a:t>MinPts</a:t>
            </a:r>
            <a:r>
              <a:rPr lang="fr-FR" dirty="0"/>
              <a:t> tel qu'une part « suffisamment grande » des points aient plus de </a:t>
            </a:r>
            <a:r>
              <a:rPr lang="fr-FR" i="1" dirty="0"/>
              <a:t> </a:t>
            </a:r>
            <a:r>
              <a:rPr lang="fr-FR" i="1" dirty="0" err="1"/>
              <a:t>MinPts</a:t>
            </a:r>
            <a:r>
              <a:rPr lang="fr-FR" i="1" dirty="0"/>
              <a:t> </a:t>
            </a:r>
            <a:r>
              <a:rPr lang="fr-FR" dirty="0"/>
              <a:t> points dans leur </a:t>
            </a:r>
            <a:r>
              <a:rPr lang="fr-FR" i="1" dirty="0"/>
              <a:t> </a:t>
            </a:r>
            <a:r>
              <a:rPr lang="fr-FR" i="1" dirty="0" err="1"/>
              <a:t>eps</a:t>
            </a:r>
            <a:r>
              <a:rPr lang="fr-FR" i="1" dirty="0"/>
              <a:t>-</a:t>
            </a:r>
            <a:r>
              <a:rPr lang="fr-FR" dirty="0"/>
              <a:t>voisinage.</a:t>
            </a:r>
          </a:p>
          <a:p>
            <a:pPr>
              <a:lnSpc>
                <a:spcPct val="150000"/>
              </a:lnSpc>
            </a:pPr>
            <a:r>
              <a:rPr lang="fr-FR" dirty="0"/>
              <a:t>Par « suffisamment grand » on entend, par exemple,  95% ou 90% des points.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rgbClr val="FF0000"/>
                </a:solidFill>
              </a:rPr>
              <a:t>Complexité</a:t>
            </a:r>
          </a:p>
          <a:p>
            <a:pPr>
              <a:lnSpc>
                <a:spcPct val="150000"/>
              </a:lnSpc>
            </a:pPr>
            <a:r>
              <a:rPr lang="fr-FR" dirty="0"/>
              <a:t>En moyenne DBSCAN a une complexité O(n log(n)).</a:t>
            </a:r>
          </a:p>
          <a:p>
            <a:pPr>
              <a:lnSpc>
                <a:spcPct val="150000"/>
              </a:lnSpc>
            </a:pP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659</Words>
  <Application>Microsoft Office PowerPoint</Application>
  <PresentationFormat>Affichage à l'écran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DBSCAN (Density-Based Spatial Clustering of Application with Noise)</dc:title>
  <dc:creator>andrianatiana Rakotosoa</dc:creator>
  <cp:lastModifiedBy>andrianatiana Rakotosoa</cp:lastModifiedBy>
  <cp:revision>5</cp:revision>
  <dcterms:created xsi:type="dcterms:W3CDTF">2019-11-12T12:05:49Z</dcterms:created>
  <dcterms:modified xsi:type="dcterms:W3CDTF">2019-12-05T08:14:01Z</dcterms:modified>
</cp:coreProperties>
</file>