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53"/>
  </p:notesMasterIdLst>
  <p:sldIdLst>
    <p:sldId id="282" r:id="rId3"/>
    <p:sldId id="337" r:id="rId4"/>
    <p:sldId id="338" r:id="rId5"/>
    <p:sldId id="341" r:id="rId6"/>
    <p:sldId id="342" r:id="rId7"/>
    <p:sldId id="343" r:id="rId8"/>
    <p:sldId id="339" r:id="rId9"/>
    <p:sldId id="340" r:id="rId10"/>
    <p:sldId id="284" r:id="rId11"/>
    <p:sldId id="285" r:id="rId12"/>
    <p:sldId id="286" r:id="rId13"/>
    <p:sldId id="293" r:id="rId14"/>
    <p:sldId id="294" r:id="rId15"/>
    <p:sldId id="295" r:id="rId16"/>
    <p:sldId id="320" r:id="rId17"/>
    <p:sldId id="300" r:id="rId18"/>
    <p:sldId id="287" r:id="rId19"/>
    <p:sldId id="288" r:id="rId20"/>
    <p:sldId id="308" r:id="rId21"/>
    <p:sldId id="309" r:id="rId22"/>
    <p:sldId id="310" r:id="rId23"/>
    <p:sldId id="312" r:id="rId24"/>
    <p:sldId id="313" r:id="rId25"/>
    <p:sldId id="314" r:id="rId26"/>
    <p:sldId id="315" r:id="rId27"/>
    <p:sldId id="319" r:id="rId28"/>
    <p:sldId id="311" r:id="rId29"/>
    <p:sldId id="316" r:id="rId30"/>
    <p:sldId id="318" r:id="rId31"/>
    <p:sldId id="317" r:id="rId32"/>
    <p:sldId id="323" r:id="rId33"/>
    <p:sldId id="307" r:id="rId34"/>
    <p:sldId id="290" r:id="rId35"/>
    <p:sldId id="325" r:id="rId36"/>
    <p:sldId id="324" r:id="rId37"/>
    <p:sldId id="326" r:id="rId38"/>
    <p:sldId id="322" r:id="rId39"/>
    <p:sldId id="329" r:id="rId40"/>
    <p:sldId id="330" r:id="rId41"/>
    <p:sldId id="327" r:id="rId42"/>
    <p:sldId id="328" r:id="rId43"/>
    <p:sldId id="332" r:id="rId44"/>
    <p:sldId id="333" r:id="rId45"/>
    <p:sldId id="334" r:id="rId46"/>
    <p:sldId id="336" r:id="rId47"/>
    <p:sldId id="335" r:id="rId48"/>
    <p:sldId id="291" r:id="rId49"/>
    <p:sldId id="292" r:id="rId50"/>
    <p:sldId id="331" r:id="rId51"/>
    <p:sldId id="281" r:id="rId5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90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880CF-C759-466A-A601-B776FFCD9BAA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9F92-F024-4021-B836-291463B5F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8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5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1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3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0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8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1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4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28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9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7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7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9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0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8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8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5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8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3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19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2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5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97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1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5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92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7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33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9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91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9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0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98B70-9E96-48E6-A2FB-A374E67FA86D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73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48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98B70-9E96-48E6-A2FB-A374E67FA86D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786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3480-8D7E-4FE9-B5BF-5D6284BC8200}" type="datetime1">
              <a:rPr lang="id-ID" smtClean="0"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A1A4-9B98-4AD7-994D-3A7F2E778DAD}" type="datetime1">
              <a:rPr lang="id-ID" smtClean="0"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5B1D-D332-47F2-881E-D56736FBAF8B}" type="datetime1">
              <a:rPr lang="id-ID" smtClean="0"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B-A2B9-413C-AFA6-54F98B36B71C}" type="datetime1">
              <a:rPr lang="id-ID" smtClean="0"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9481-9A11-4CBE-B2C0-2B155C66E250}" type="datetime1">
              <a:rPr lang="id-ID" smtClean="0"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89D-A305-400D-AAE8-B03629FDAFC2}" type="datetime1">
              <a:rPr lang="id-ID" smtClean="0"/>
              <a:t>14/10/2015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9950-8BDE-4FBE-BCDF-EEC8685C6432}" type="datetime1">
              <a:rPr lang="id-ID" smtClean="0"/>
              <a:t>14/10/2015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3DD4-F54D-4CB8-8430-BF2F18983939}" type="datetime1">
              <a:rPr lang="id-ID" smtClean="0"/>
              <a:t>14/10/2015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AB0-67D8-485B-A259-6D61C5BAAF64}" type="datetime1">
              <a:rPr lang="id-ID" smtClean="0"/>
              <a:t>14/10/2015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D490-A311-492F-9760-B30FE3C9EBEB}" type="datetime1">
              <a:rPr lang="id-ID" smtClean="0"/>
              <a:t>14/10/2015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2B29CDF-61D1-4733-B057-C04058EBE67D}" type="datetime1">
              <a:rPr lang="id-ID" smtClean="0"/>
              <a:t>14/10/2015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2D0D38-77B0-415B-8EB1-1DF89063C066}" type="datetime1">
              <a:rPr lang="id-ID" smtClean="0"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portal.unpar.ac.i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portal.unpar.ac.id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s.unpar.ac.id/login?service=https://studentportal.unpar.ac.id/home/index.login.submit.ph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portal.unpar.ac.id/includes/jadwal.all.content.php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calalfadian/SIAMode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76698"/>
            <a:ext cx="9144000" cy="271464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n-US" sz="2000" b="1" dirty="0" smtClean="0">
              <a:latin typeface="Arial Rounded MT Bold" pitchFamily="34" charset="0"/>
            </a:endParaRPr>
          </a:p>
          <a:p>
            <a:pPr lvl="0" algn="r"/>
            <a:endParaRPr lang="en-US" sz="2000" b="1" dirty="0" smtClean="0">
              <a:latin typeface="Arial Rounded MT Bold" pitchFamily="34" charset="0"/>
            </a:endParaRPr>
          </a:p>
          <a:p>
            <a:pPr lvl="0" algn="r"/>
            <a:endParaRPr lang="en-US" sz="2000" b="1" dirty="0" smtClean="0">
              <a:latin typeface="Arial Rounded MT Bold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2844" y="5572140"/>
            <a:ext cx="4171950" cy="900113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agneto" pitchFamily="82" charset="0"/>
                <a:ea typeface="+mn-ea"/>
                <a:cs typeface="+mn-cs"/>
              </a:rPr>
              <a:t>oleh</a:t>
            </a:r>
            <a:endParaRPr kumimoji="0" lang="id-ID" sz="1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agneto" pitchFamily="82" charset="0"/>
              <a:ea typeface="+mn-ea"/>
              <a:cs typeface="+mn-cs"/>
            </a:endParaRPr>
          </a:p>
          <a:p>
            <a:r>
              <a:rPr lang="en-US" sz="2000" b="1" dirty="0" smtClean="0">
                <a:latin typeface="Cambria" pitchFamily="18" charset="0"/>
              </a:rPr>
              <a:t>   Herfan Heryandi</a:t>
            </a:r>
          </a:p>
          <a:p>
            <a:r>
              <a:rPr lang="en-US" sz="2000" b="1" dirty="0" smtClean="0">
                <a:latin typeface="Cambria" pitchFamily="18" charset="0"/>
              </a:rPr>
              <a:t>   2012730012</a:t>
            </a:r>
            <a:endParaRPr lang="id-ID" sz="2000" dirty="0" smtClean="0">
              <a:latin typeface="Cambria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2071678"/>
            <a:ext cx="8533042" cy="2714644"/>
          </a:xfrm>
          <a:prstGeom prst="rect">
            <a:avLst/>
          </a:prstGeom>
        </p:spPr>
        <p:txBody>
          <a:bodyPr vert="horz" lIns="91440" rIns="45720" rtlCol="0" anchor="ctr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baseline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IT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Student Portal:</a:t>
            </a:r>
          </a:p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Pemanfaatan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700" i="1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Web Scraping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untuk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Kustomisasi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Portal </a:t>
            </a: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Akademik</a:t>
            </a:r>
            <a:r>
              <a:rPr lang="en-US" sz="3700" dirty="0">
                <a:solidFill>
                  <a:schemeClr val="bg1"/>
                </a:solidFill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Mahasiswa</a:t>
            </a:r>
            <a:r>
              <a:rPr kumimoji="0" lang="en-US" sz="44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endParaRPr kumimoji="0" lang="id-ID" sz="4400" i="0" u="none" strike="noStrike" kern="1200" normalizeH="0" baseline="0" noProof="0" dirty="0" smtClean="0">
              <a:solidFill>
                <a:schemeClr val="bg1"/>
              </a:solidFill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43240" y="814940"/>
            <a:ext cx="5715040" cy="899548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5936" y="14108"/>
            <a:ext cx="514806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Rounded MT Bold" pitchFamily="34" charset="0"/>
              </a:rPr>
              <a:t>PRESENTASI 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Arial Rounded MT Bold" pitchFamily="34" charset="0"/>
              </a:rPr>
              <a:t>REVIEW SKRIPSI 1</a:t>
            </a:r>
            <a:endParaRPr lang="id-ID" sz="2800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5648" y="5293657"/>
            <a:ext cx="4466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dirty="0"/>
              <a:t>PROGRAM STUDI TEKNIK </a:t>
            </a:r>
            <a:r>
              <a:rPr lang="en-US" sz="1600" b="1" dirty="0" smtClean="0"/>
              <a:t>INFORMATIKA</a:t>
            </a:r>
            <a:endParaRPr lang="en-US" sz="1600" dirty="0"/>
          </a:p>
          <a:p>
            <a:pPr algn="r"/>
            <a:r>
              <a:rPr lang="id-ID" sz="1600" b="1" dirty="0"/>
              <a:t>FAKULTAS TEKNOLOGI </a:t>
            </a:r>
            <a:r>
              <a:rPr lang="id-ID" sz="1600" b="1" dirty="0" smtClean="0"/>
              <a:t>I</a:t>
            </a:r>
            <a:r>
              <a:rPr lang="en-US" sz="1600" b="1" dirty="0" smtClean="0"/>
              <a:t>NFORMASI DAN SAINS</a:t>
            </a:r>
            <a:endParaRPr lang="en-US" sz="1600" dirty="0"/>
          </a:p>
          <a:p>
            <a:pPr algn="r"/>
            <a:r>
              <a:rPr lang="id-ID" sz="1600" b="1" dirty="0"/>
              <a:t>UNIVERSITAS KATOLIK PARAHYANGAN</a:t>
            </a:r>
            <a:endParaRPr lang="en-US" sz="1600" dirty="0"/>
          </a:p>
          <a:p>
            <a:pPr algn="r"/>
            <a:r>
              <a:rPr lang="id-ID" sz="1600" b="1" dirty="0"/>
              <a:t>BANDUNG</a:t>
            </a:r>
            <a:endParaRPr lang="en-US" sz="1600" dirty="0"/>
          </a:p>
          <a:p>
            <a:pPr algn="r"/>
            <a:r>
              <a:rPr lang="id-ID" sz="1600" b="1" dirty="0" smtClean="0"/>
              <a:t>201</a:t>
            </a:r>
            <a:r>
              <a:rPr lang="en-US" sz="1600" b="1" dirty="0"/>
              <a:t>5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2" name="Pictur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2513" y="5048532"/>
            <a:ext cx="1519555" cy="15525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8" grpId="0" build="p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web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otomatis</a:t>
            </a:r>
            <a:endParaRPr lang="en-US" dirty="0" smtClean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Java, web scraping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</a:t>
            </a:r>
            <a:r>
              <a:rPr lang="en-US" dirty="0" err="1"/>
              <a:t>jsoup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8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jsoup</a:t>
            </a:r>
            <a:r>
              <a:rPr lang="en-US" dirty="0" smtClean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Jsoup</a:t>
            </a:r>
            <a:endParaRPr lang="en-US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Connection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Response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Document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Elements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Element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94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22161"/>
          </a:xfrm>
        </p:spPr>
        <p:txBody>
          <a:bodyPr>
            <a:normAutofit lnSpcReduction="10000"/>
          </a:bodyPr>
          <a:lstStyle/>
          <a:p>
            <a:pPr marL="633222" indent="-514350">
              <a:buSzPct val="120000"/>
              <a:buFont typeface="+mj-lt"/>
              <a:buAutoNum type="arabicPeriod"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Jsoup</a:t>
            </a:r>
            <a:endParaRPr lang="en-US" dirty="0" smtClean="0"/>
          </a:p>
          <a:p>
            <a:pPr lvl="1"/>
            <a:r>
              <a:rPr lang="en-US" dirty="0"/>
              <a:t>public </a:t>
            </a:r>
            <a:r>
              <a:rPr lang="en-US" dirty="0" smtClean="0"/>
              <a:t>static </a:t>
            </a:r>
            <a:r>
              <a:rPr lang="en-US" dirty="0"/>
              <a:t>Connection connect(String </a:t>
            </a:r>
            <a:r>
              <a:rPr lang="en-US" dirty="0" err="1"/>
              <a:t>url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633222" indent="-514350">
              <a:buSzPct val="120000"/>
              <a:buFont typeface="+mj-lt"/>
              <a:buAutoNum type="arabicPeriod"/>
            </a:pPr>
            <a:r>
              <a:rPr lang="en-US" dirty="0" err="1" smtClean="0"/>
              <a:t>Kelas</a:t>
            </a:r>
            <a:r>
              <a:rPr lang="en-US" dirty="0" smtClean="0"/>
              <a:t> Connection</a:t>
            </a:r>
          </a:p>
          <a:p>
            <a:pPr lvl="1"/>
            <a:r>
              <a:rPr lang="en-US" dirty="0"/>
              <a:t>Connection cookies(Map&lt;</a:t>
            </a:r>
            <a:r>
              <a:rPr lang="en-US" dirty="0" err="1"/>
              <a:t>String,String</a:t>
            </a:r>
            <a:r>
              <a:rPr lang="en-US" dirty="0"/>
              <a:t>&gt; cookies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Connection data(String key, String value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Connection method(</a:t>
            </a:r>
            <a:r>
              <a:rPr lang="en-US" dirty="0" err="1"/>
              <a:t>Connection.Method</a:t>
            </a:r>
            <a:r>
              <a:rPr lang="en-US" dirty="0"/>
              <a:t> method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Connection timeout(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millis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Connection </a:t>
            </a:r>
            <a:r>
              <a:rPr lang="en-US" dirty="0" err="1"/>
              <a:t>validateTLSCerticates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Connection.Response</a:t>
            </a:r>
            <a:r>
              <a:rPr lang="en-US" dirty="0"/>
              <a:t> execute()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33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SzPct val="100000"/>
              <a:buFont typeface="+mj-lt"/>
              <a:buAutoNum type="arabicPeriod" startAt="3"/>
            </a:pPr>
            <a:r>
              <a:rPr lang="en-US" dirty="0" err="1" smtClean="0"/>
              <a:t>Kelas</a:t>
            </a:r>
            <a:r>
              <a:rPr lang="en-US" dirty="0" smtClean="0"/>
              <a:t> Response</a:t>
            </a:r>
          </a:p>
          <a:p>
            <a:pPr lvl="1"/>
            <a:r>
              <a:rPr lang="en-US" dirty="0"/>
              <a:t>Map&lt;</a:t>
            </a:r>
            <a:r>
              <a:rPr lang="en-US" dirty="0" err="1"/>
              <a:t>String,String</a:t>
            </a:r>
            <a:r>
              <a:rPr lang="en-US" dirty="0"/>
              <a:t>&gt; cookies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Document parse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String body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633222" indent="-514350">
              <a:buSzPct val="100000"/>
              <a:buFont typeface="+mj-lt"/>
              <a:buAutoNum type="arabicPeriod" startAt="4"/>
            </a:pPr>
            <a:r>
              <a:rPr lang="en-US" dirty="0" err="1" smtClean="0"/>
              <a:t>Kelas</a:t>
            </a:r>
            <a:r>
              <a:rPr lang="en-US" dirty="0" smtClean="0"/>
              <a:t> Document</a:t>
            </a:r>
          </a:p>
          <a:p>
            <a:pPr lvl="1"/>
            <a:r>
              <a:rPr lang="en-US" dirty="0"/>
              <a:t>public Elements select(String </a:t>
            </a:r>
            <a:r>
              <a:rPr lang="en-US" dirty="0" err="1"/>
              <a:t>cssQuery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86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3222" indent="-514350">
              <a:buSzPct val="100000"/>
              <a:buFont typeface="+mj-lt"/>
              <a:buAutoNum type="arabicPeriod" startAt="5"/>
            </a:pPr>
            <a:r>
              <a:rPr lang="en-US" dirty="0" err="1" smtClean="0"/>
              <a:t>Kelas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/>
              <a:t>public Elements select(String query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val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String text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marL="633222" indent="-514350">
              <a:buSzPct val="100000"/>
              <a:buFont typeface="+mj-lt"/>
              <a:buAutoNum type="arabicPeriod" startAt="6"/>
            </a:pPr>
            <a:r>
              <a:rPr lang="en-US" dirty="0" err="1" smtClean="0"/>
              <a:t>Kelas</a:t>
            </a:r>
            <a:r>
              <a:rPr lang="en-US" dirty="0" smtClean="0"/>
              <a:t> Element</a:t>
            </a:r>
          </a:p>
          <a:p>
            <a:pPr lvl="1"/>
            <a:r>
              <a:rPr lang="en-US" dirty="0"/>
              <a:t>public Element child(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public </a:t>
            </a:r>
            <a:r>
              <a:rPr lang="en-US" dirty="0" smtClean="0"/>
              <a:t>Elements </a:t>
            </a:r>
            <a:r>
              <a:rPr lang="en-US" dirty="0"/>
              <a:t>children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className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String text()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78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Chrome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DevTools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sv-SE" dirty="0" smtClean="0"/>
              <a:t>halaman </a:t>
            </a:r>
            <a:r>
              <a:rPr lang="sv-SE" dirty="0"/>
              <a:t>yang sedang </a:t>
            </a:r>
            <a:r>
              <a:rPr lang="sv-SE" dirty="0" smtClean="0"/>
              <a:t>dibuka</a:t>
            </a:r>
          </a:p>
          <a:p>
            <a:pPr lvl="1"/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smtClean="0"/>
              <a:t>Document Object </a:t>
            </a:r>
            <a:r>
              <a:rPr lang="en-US" dirty="0"/>
              <a:t>Model (DOM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err="1" smtClean="0"/>
              <a:t>merekam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pPr lvl="1"/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 smtClean="0"/>
              <a:t>terekam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Chrome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DevTools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Tautan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Header</a:t>
            </a:r>
          </a:p>
          <a:p>
            <a:pPr lvl="2"/>
            <a:r>
              <a:rPr lang="en-US" dirty="0"/>
              <a:t>request </a:t>
            </a:r>
            <a:r>
              <a:rPr lang="en-US" dirty="0" smtClean="0"/>
              <a:t>URL</a:t>
            </a:r>
          </a:p>
          <a:p>
            <a:pPr lvl="2"/>
            <a:r>
              <a:rPr lang="en-US" dirty="0" smtClean="0"/>
              <a:t>request method</a:t>
            </a:r>
          </a:p>
          <a:p>
            <a:pPr lvl="2"/>
            <a:r>
              <a:rPr lang="en-US" dirty="0" smtClean="0"/>
              <a:t>status code</a:t>
            </a:r>
          </a:p>
          <a:p>
            <a:pPr lvl="2"/>
            <a:r>
              <a:rPr lang="en-US" dirty="0" smtClean="0"/>
              <a:t>res</a:t>
            </a:r>
            <a:r>
              <a:rPr lang="en-US" sz="800" dirty="0" smtClean="0"/>
              <a:t> </a:t>
            </a:r>
            <a:r>
              <a:rPr lang="en-US" dirty="0" err="1" smtClean="0"/>
              <a:t>ponse</a:t>
            </a:r>
            <a:r>
              <a:rPr lang="en-US" dirty="0" smtClean="0"/>
              <a:t> header</a:t>
            </a:r>
          </a:p>
          <a:p>
            <a:pPr lvl="2"/>
            <a:r>
              <a:rPr lang="en-US" dirty="0" smtClean="0"/>
              <a:t>request header</a:t>
            </a:r>
          </a:p>
          <a:p>
            <a:pPr lvl="2"/>
            <a:r>
              <a:rPr lang="en-US" dirty="0" smtClean="0"/>
              <a:t>query </a:t>
            </a:r>
            <a:r>
              <a:rPr lang="en-US" dirty="0"/>
              <a:t>string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17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Chrome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DevTools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Preview</a:t>
            </a:r>
          </a:p>
          <a:p>
            <a:pPr lvl="2"/>
            <a:r>
              <a:rPr lang="en-US" dirty="0" err="1"/>
              <a:t>menampilkan</a:t>
            </a:r>
            <a:r>
              <a:rPr lang="en-US" dirty="0"/>
              <a:t> preview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tersedia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erisi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terformat</a:t>
            </a:r>
            <a:endParaRPr lang="en-US" dirty="0" smtClean="0"/>
          </a:p>
          <a:p>
            <a:pPr lvl="1"/>
            <a:r>
              <a:rPr lang="en-US" dirty="0" smtClean="0"/>
              <a:t>Cookies</a:t>
            </a:r>
          </a:p>
          <a:p>
            <a:pPr lvl="2"/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cookie yang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header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HTTP.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66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framework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Scala</a:t>
            </a:r>
          </a:p>
          <a:p>
            <a:r>
              <a:rPr lang="en-US" dirty="0"/>
              <a:t>Model-View-Controller (MVC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70748"/>
            <a:ext cx="2580952" cy="26857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3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onf</a:t>
            </a:r>
            <a:endParaRPr lang="en-US" dirty="0" smtClean="0"/>
          </a:p>
          <a:p>
            <a:pPr lvl="1"/>
            <a:r>
              <a:rPr lang="en-US" dirty="0" smtClean="0"/>
              <a:t>Routes</a:t>
            </a:r>
          </a:p>
          <a:p>
            <a:pPr lvl="2"/>
            <a:r>
              <a:rPr lang="en-US" dirty="0" smtClean="0"/>
              <a:t>HTTP method</a:t>
            </a:r>
          </a:p>
          <a:p>
            <a:pPr lvl="2"/>
            <a:r>
              <a:rPr lang="en-US" dirty="0" smtClean="0"/>
              <a:t>URL path</a:t>
            </a:r>
          </a:p>
          <a:p>
            <a:pPr lvl="2"/>
            <a:r>
              <a:rPr lang="en-US" dirty="0" smtClean="0"/>
              <a:t>Action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437112"/>
            <a:ext cx="5133333" cy="14857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627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KONTEN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Tujuan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Wawancara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Analisis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Demonstrasi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77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</a:t>
            </a:r>
          </a:p>
          <a:p>
            <a:pPr lvl="1"/>
            <a:r>
              <a:rPr lang="en-US" dirty="0" smtClean="0"/>
              <a:t>controllers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iews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52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nl-NL" dirty="0"/>
              <a:t>Kelas yang menangani permintaan HTTP dan </a:t>
            </a:r>
            <a:r>
              <a:rPr lang="nl-NL" dirty="0" smtClean="0"/>
              <a:t>mengem</a:t>
            </a:r>
            <a:r>
              <a:rPr lang="en-US" dirty="0" err="1" smtClean="0"/>
              <a:t>balikan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HTTP</a:t>
            </a:r>
            <a:endParaRPr lang="en-US" dirty="0" smtClean="0"/>
          </a:p>
          <a:p>
            <a:pPr lvl="1"/>
            <a:r>
              <a:rPr lang="en-US" dirty="0" err="1" smtClean="0"/>
              <a:t>kode</a:t>
            </a:r>
            <a:r>
              <a:rPr lang="en-US" dirty="0" smtClean="0"/>
              <a:t> Java</a:t>
            </a:r>
            <a:r>
              <a:rPr lang="en-US" sz="800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	</a:t>
            </a:r>
            <a:endParaRPr lang="en-US" dirty="0" smtClean="0"/>
          </a:p>
          <a:p>
            <a:pPr lvl="1"/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/>
              <a:t>action </a:t>
            </a:r>
            <a:r>
              <a:rPr lang="en-US" dirty="0" smtClean="0"/>
              <a:t>method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/>
              <a:t>parameter </a:t>
            </a:r>
            <a:r>
              <a:rPr lang="en-US" dirty="0" err="1" smtClean="0"/>
              <a:t>ke</a:t>
            </a:r>
            <a:r>
              <a:rPr lang="en-US" dirty="0" smtClean="0"/>
              <a:t> view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action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5" y="5425752"/>
            <a:ext cx="6233109" cy="10275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3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pPr lvl="1"/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/>
              <a:t>konten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 smtClean="0"/>
              <a:t>pada</a:t>
            </a:r>
            <a:r>
              <a:rPr lang="en-US" sz="2400" dirty="0"/>
              <a:t> </a:t>
            </a:r>
            <a:r>
              <a:rPr lang="nl-NL" sz="2400" dirty="0" smtClean="0"/>
              <a:t>server </a:t>
            </a:r>
            <a:r>
              <a:rPr lang="nl-NL" sz="2400" dirty="0"/>
              <a:t>dan dikirim ke klien dalam </a:t>
            </a:r>
            <a:r>
              <a:rPr lang="nl-NL" sz="2400" dirty="0" smtClean="0"/>
              <a:t>HTTP </a:t>
            </a:r>
            <a:r>
              <a:rPr lang="nl-NL" sz="2400" i="1" dirty="0" smtClean="0"/>
              <a:t>body</a:t>
            </a:r>
          </a:p>
          <a:p>
            <a:pPr lvl="1"/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HTML</a:t>
            </a:r>
          </a:p>
          <a:p>
            <a:pPr lvl="1"/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Scala </a:t>
            </a:r>
            <a:r>
              <a:rPr lang="en-US" sz="2400" dirty="0" err="1"/>
              <a:t>dan</a:t>
            </a:r>
            <a:r>
              <a:rPr lang="en-US" sz="2400" dirty="0"/>
              <a:t> HTML</a:t>
            </a:r>
          </a:p>
          <a:p>
            <a:pPr lvl="1"/>
            <a:r>
              <a:rPr lang="it-IT" sz="2400" dirty="0"/>
              <a:t>D</a:t>
            </a:r>
            <a:r>
              <a:rPr lang="it-IT" sz="2400" dirty="0" smtClean="0"/>
              <a:t>apat </a:t>
            </a:r>
            <a:r>
              <a:rPr lang="it-IT" sz="2400" dirty="0"/>
              <a:t>menerima parameter dari </a:t>
            </a:r>
            <a:r>
              <a:rPr lang="it-IT" sz="2400" dirty="0" smtClean="0"/>
              <a:t>controller</a:t>
            </a:r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14467"/>
            <a:ext cx="4553585" cy="2076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42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lvl="1"/>
            <a:r>
              <a:rPr lang="en-US" dirty="0" err="1" smtClean="0"/>
              <a:t>Aset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endParaRPr lang="en-US" dirty="0" smtClean="0"/>
          </a:p>
          <a:p>
            <a:pPr lvl="2"/>
            <a:r>
              <a:rPr lang="en-US" dirty="0" err="1" smtClean="0"/>
              <a:t>Gambar</a:t>
            </a:r>
            <a:endParaRPr lang="en-US" dirty="0" smtClean="0"/>
          </a:p>
          <a:p>
            <a:pPr lvl="2"/>
            <a:r>
              <a:rPr lang="en-US" dirty="0" err="1" smtClean="0"/>
              <a:t>Stylesheet</a:t>
            </a:r>
            <a:endParaRPr lang="en-US" dirty="0" smtClean="0"/>
          </a:p>
          <a:p>
            <a:pPr lvl="2"/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HTML </a:t>
            </a:r>
            <a:r>
              <a:rPr lang="en-US" dirty="0" err="1" smtClean="0"/>
              <a:t>statis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1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Masa </a:t>
            </a:r>
            <a:r>
              <a:rPr lang="en-US" dirty="0" err="1" smtClean="0"/>
              <a:t>hidup</a:t>
            </a:r>
            <a:r>
              <a:rPr lang="en-US" dirty="0" smtClean="0"/>
              <a:t>: </a:t>
            </a:r>
            <a:r>
              <a:rPr lang="en-US" dirty="0" err="1" smtClean="0"/>
              <a:t>selama</a:t>
            </a:r>
            <a:r>
              <a:rPr lang="en-US" dirty="0" smtClean="0"/>
              <a:t> browser </a:t>
            </a:r>
            <a:r>
              <a:rPr lang="en-US" dirty="0" err="1" smtClean="0"/>
              <a:t>dibuka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itambahkan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/>
              <a:t>HTTP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 lvl="1"/>
            <a:r>
              <a:rPr lang="en-US" dirty="0" err="1" smtClean="0"/>
              <a:t>Ukuran</a:t>
            </a:r>
            <a:r>
              <a:rPr lang="en-US" dirty="0" smtClean="0"/>
              <a:t> 4KB</a:t>
            </a:r>
          </a:p>
          <a:p>
            <a:pPr lvl="1"/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String</a:t>
            </a:r>
          </a:p>
          <a:p>
            <a:pPr lvl="1"/>
            <a:r>
              <a:rPr lang="en-US" dirty="0" smtClean="0"/>
              <a:t>Method</a:t>
            </a:r>
            <a:r>
              <a:rPr lang="en-US" i="1" dirty="0" smtClean="0"/>
              <a:t>:</a:t>
            </a:r>
          </a:p>
          <a:p>
            <a:pPr lvl="2"/>
            <a:r>
              <a:rPr lang="en-US" dirty="0"/>
              <a:t>public static void session(String key, String value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public static String session(String key)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3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SIA Models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Kelas-kelas </a:t>
            </a:r>
            <a:r>
              <a:rPr lang="sv-SE" dirty="0"/>
              <a:t>dalam bahasa Java yang merepresentasikan Sistem </a:t>
            </a:r>
            <a:r>
              <a:rPr lang="sv-SE" dirty="0" smtClean="0"/>
              <a:t>In</a:t>
            </a:r>
            <a:r>
              <a:rPr lang="en-US" dirty="0" err="1" smtClean="0"/>
              <a:t>formasi</a:t>
            </a:r>
            <a:r>
              <a:rPr lang="en-US" dirty="0" smtClean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smtClean="0"/>
              <a:t>UNPAR</a:t>
            </a:r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package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id.ac.unpar.siamodels</a:t>
            </a:r>
            <a:endParaRPr lang="en-US" dirty="0" smtClean="0"/>
          </a:p>
          <a:p>
            <a:pPr lvl="2"/>
            <a:r>
              <a:rPr lang="en-US" dirty="0" err="1" smtClean="0"/>
              <a:t>Mahasiswa</a:t>
            </a:r>
            <a:endParaRPr lang="en-US" dirty="0" smtClean="0"/>
          </a:p>
          <a:p>
            <a:pPr lvl="2"/>
            <a:r>
              <a:rPr lang="en-US" dirty="0" err="1" smtClean="0"/>
              <a:t>MataKuliah</a:t>
            </a:r>
            <a:endParaRPr lang="en-US" dirty="0" smtClean="0"/>
          </a:p>
          <a:p>
            <a:pPr lvl="2"/>
            <a:r>
              <a:rPr lang="en-US" dirty="0" smtClean="0"/>
              <a:t>Semester</a:t>
            </a:r>
          </a:p>
          <a:p>
            <a:pPr lvl="2"/>
            <a:r>
              <a:rPr lang="en-US" dirty="0" err="1" smtClean="0"/>
              <a:t>Nilai</a:t>
            </a:r>
            <a:endParaRPr lang="en-US" dirty="0" smtClean="0"/>
          </a:p>
          <a:p>
            <a:pPr lvl="2"/>
            <a:r>
              <a:rPr lang="en-US" dirty="0" err="1" smtClean="0"/>
              <a:t>ChronologicalComparator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67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SIA Models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dirty="0" err="1" smtClean="0"/>
              <a:t>id.ac.unpar.siamodels.matakuliah.interfaces</a:t>
            </a:r>
            <a:endParaRPr lang="en-US" dirty="0" smtClean="0"/>
          </a:p>
          <a:p>
            <a:pPr lvl="2"/>
            <a:r>
              <a:rPr lang="en-US" dirty="0" err="1" smtClean="0"/>
              <a:t>HasPrasyarat</a:t>
            </a:r>
            <a:endParaRPr lang="en-US" dirty="0" smtClean="0"/>
          </a:p>
          <a:p>
            <a:pPr lvl="2"/>
            <a:r>
              <a:rPr lang="en-US" dirty="0" err="1" smtClean="0"/>
              <a:t>Pilihan</a:t>
            </a:r>
            <a:endParaRPr lang="en-US" dirty="0" smtClean="0"/>
          </a:p>
          <a:p>
            <a:pPr lvl="2"/>
            <a:r>
              <a:rPr lang="en-US" dirty="0" err="1" smtClean="0"/>
              <a:t>PilihanWajib</a:t>
            </a:r>
            <a:endParaRPr lang="en-US" dirty="0" smtClean="0"/>
          </a:p>
          <a:p>
            <a:pPr lvl="2"/>
            <a:r>
              <a:rPr lang="en-US" dirty="0" err="1" smtClean="0"/>
              <a:t>Wajib</a:t>
            </a:r>
            <a:endParaRPr lang="en-US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err="1" smtClean="0"/>
              <a:t>id.ac.unpar.siamodels.matakuliah</a:t>
            </a:r>
            <a:endParaRPr lang="en-US" dirty="0" smtClean="0"/>
          </a:p>
          <a:p>
            <a:pPr marL="722376" lvl="2" indent="0">
              <a:buNone/>
            </a:pPr>
            <a:endParaRPr lang="en-US" dirty="0" smtClean="0"/>
          </a:p>
          <a:p>
            <a:pPr marL="941832" lvl="3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CSS Selector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HTML </a:t>
            </a:r>
            <a:r>
              <a:rPr lang="en-US" dirty="0"/>
              <a:t>yang </a:t>
            </a:r>
            <a:r>
              <a:rPr lang="en-US" dirty="0" err="1" smtClean="0"/>
              <a:t>sudah</a:t>
            </a:r>
            <a:r>
              <a:rPr lang="en-US" dirty="0"/>
              <a:t> </a:t>
            </a:r>
            <a:r>
              <a:rPr lang="en-US" dirty="0" err="1" smtClean="0"/>
              <a:t>didefinisikan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komponen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Selector: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HTML</a:t>
            </a:r>
            <a:endParaRPr lang="en-US" dirty="0" smtClean="0"/>
          </a:p>
          <a:p>
            <a:pPr lvl="1"/>
            <a:r>
              <a:rPr lang="en-US" dirty="0" err="1" smtClean="0"/>
              <a:t>Properti</a:t>
            </a:r>
            <a:r>
              <a:rPr lang="en-US" dirty="0" smtClean="0"/>
              <a:t>: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84984"/>
            <a:ext cx="4464496" cy="11052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1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CSS Selector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CSS Selector:</a:t>
            </a:r>
          </a:p>
          <a:p>
            <a:pPr lvl="1"/>
            <a:r>
              <a:rPr lang="en-US" dirty="0"/>
              <a:t>Element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Grouping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Universal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Class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ID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Attribute </a:t>
            </a:r>
            <a:r>
              <a:rPr lang="en-US" dirty="0" smtClean="0"/>
              <a:t>Selector</a:t>
            </a:r>
          </a:p>
          <a:p>
            <a:pPr lvl="2"/>
            <a:r>
              <a:rPr lang="en-US" dirty="0"/>
              <a:t>Simple </a:t>
            </a:r>
            <a:r>
              <a:rPr lang="en-US" dirty="0" smtClean="0"/>
              <a:t>Attribute</a:t>
            </a:r>
          </a:p>
          <a:p>
            <a:pPr lvl="2"/>
            <a:r>
              <a:rPr lang="en-US" dirty="0"/>
              <a:t>Exact Value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/>
              <a:t>Descendant Selector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4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WAWANCARA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IT Student Portal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Mahasiwa</a:t>
            </a:r>
            <a:endParaRPr lang="en-US" dirty="0"/>
          </a:p>
          <a:p>
            <a:pPr lvl="1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pPr lvl="1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akademik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1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LATAR BELAKANG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https://studentportal.unpar.ac.id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Prasyarat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69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WAWANCARA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z="2800" dirty="0" err="1"/>
              <a:t>Prasyarat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 smtClean="0"/>
              <a:t>kuliah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/>
              <a:t>Ringkasan</a:t>
            </a:r>
            <a:r>
              <a:rPr lang="en-US" sz="2800" dirty="0"/>
              <a:t> data </a:t>
            </a:r>
            <a:r>
              <a:rPr lang="en-US" sz="2800" dirty="0" err="1" smtClean="0"/>
              <a:t>akademik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/>
              <a:t>Perubahan</a:t>
            </a:r>
            <a:r>
              <a:rPr lang="en-US" sz="2800" dirty="0"/>
              <a:t> IPS </a:t>
            </a:r>
            <a:r>
              <a:rPr lang="en-US" sz="2800" dirty="0" err="1"/>
              <a:t>dan</a:t>
            </a:r>
            <a:r>
              <a:rPr lang="en-US" sz="2800" dirty="0"/>
              <a:t> IPK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riwayat</a:t>
            </a:r>
            <a:r>
              <a:rPr lang="en-US" sz="2800" dirty="0"/>
              <a:t> </a:t>
            </a:r>
            <a:r>
              <a:rPr lang="en-US" sz="2800" dirty="0" err="1" smtClean="0"/>
              <a:t>nilai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/>
              <a:t>Jadwal</a:t>
            </a:r>
            <a:r>
              <a:rPr lang="en-US" sz="2800" dirty="0"/>
              <a:t> </a:t>
            </a:r>
            <a:r>
              <a:rPr lang="en-US" sz="2800" dirty="0" err="1"/>
              <a:t>kuliah</a:t>
            </a:r>
            <a:r>
              <a:rPr lang="en-US" sz="2800" dirty="0"/>
              <a:t> yang </a:t>
            </a:r>
            <a:r>
              <a:rPr lang="en-US" sz="2800" dirty="0" err="1" smtClean="0"/>
              <a:t>tersusun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endParaRPr lang="en-US" sz="2800" dirty="0"/>
          </a:p>
          <a:p>
            <a:pPr marL="633222" indent="-514350">
              <a:buFont typeface="+mj-lt"/>
              <a:buAutoNum type="arabicPeriod"/>
            </a:pP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endParaRPr lang="en-US" sz="2800" dirty="0"/>
          </a:p>
          <a:p>
            <a:pPr marL="633222" indent="-514350">
              <a:buFont typeface="+mj-lt"/>
              <a:buAutoNum type="arabicPeriod"/>
            </a:pP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fi-FI" sz="2800" dirty="0"/>
              <a:t>Tampilan situs web sama di sistem operasi manapun</a:t>
            </a:r>
          </a:p>
          <a:p>
            <a:pPr marL="633222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29000"/>
            <a:ext cx="3712862" cy="18722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72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WAWANCARA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6"/>
            </a:pP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 smtClean="0"/>
              <a:t>akademik</a:t>
            </a:r>
            <a:endParaRPr lang="en-US" dirty="0" smtClean="0"/>
          </a:p>
          <a:p>
            <a:pPr marL="633222" indent="-514350">
              <a:buFont typeface="+mj-lt"/>
              <a:buAutoNum type="arabicPeriod" startAt="6"/>
            </a:pP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 smtClean="0"/>
              <a:t>pembayaran</a:t>
            </a:r>
            <a:endParaRPr lang="en-US" dirty="0" smtClean="0"/>
          </a:p>
          <a:p>
            <a:pPr marL="633222" indent="-514350">
              <a:buFont typeface="+mj-lt"/>
              <a:buAutoNum type="arabicPeriod" startAt="6"/>
            </a:pP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 smtClean="0"/>
              <a:t>kuliah</a:t>
            </a:r>
            <a:endParaRPr lang="en-US" dirty="0" smtClean="0"/>
          </a:p>
          <a:p>
            <a:pPr marL="633222" indent="-514350">
              <a:buFont typeface="+mj-lt"/>
              <a:buAutoNum type="arabicPeriod" startAt="6"/>
            </a:pP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 smtClean="0"/>
          </a:p>
          <a:p>
            <a:pPr marL="633222" indent="-514350">
              <a:buFont typeface="+mj-lt"/>
              <a:buAutoNum type="arabicPeriod" startAt="6"/>
            </a:pP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 smtClean="0"/>
              <a:t>kurikulum</a:t>
            </a:r>
            <a:endParaRPr lang="en-US" dirty="0" smtClean="0"/>
          </a:p>
          <a:p>
            <a:pPr marL="633222" indent="-514350">
              <a:buFont typeface="+mj-lt"/>
              <a:buAutoNum type="arabicPeriod" startAt="6"/>
            </a:pPr>
            <a:r>
              <a:rPr lang="en-US" dirty="0" err="1" smtClean="0"/>
              <a:t>Pemberitahuan</a:t>
            </a:r>
            <a:endParaRPr lang="en-US" dirty="0" smtClean="0"/>
          </a:p>
          <a:p>
            <a:pPr marL="633222" indent="-514350">
              <a:buFont typeface="+mj-lt"/>
              <a:buAutoNum type="arabicPeriod" startAt="6"/>
            </a:pPr>
            <a:r>
              <a:rPr lang="en-US" dirty="0" smtClean="0"/>
              <a:t>Chatting</a:t>
            </a:r>
          </a:p>
          <a:p>
            <a:pPr marL="633222" indent="-514350">
              <a:buFont typeface="+mj-lt"/>
              <a:buAutoNum type="arabicPeriod" startAt="6"/>
            </a:pPr>
            <a:r>
              <a:rPr lang="en-US" dirty="0" err="1"/>
              <a:t>Unggah</a:t>
            </a:r>
            <a:r>
              <a:rPr lang="en-US" dirty="0"/>
              <a:t> Curriculum Vitae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2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Portal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Portal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Use Case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Portal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Portal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itus</a:t>
            </a:r>
            <a:r>
              <a:rPr lang="en-US" dirty="0" smtClean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diperuntukan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 smtClean="0"/>
              <a:t>akademik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Menu </a:t>
            </a:r>
            <a:r>
              <a:rPr lang="en-US" dirty="0" err="1" smtClean="0"/>
              <a:t>Atas</a:t>
            </a:r>
            <a:endParaRPr lang="en-US" dirty="0" smtClean="0"/>
          </a:p>
          <a:p>
            <a:pPr lvl="1"/>
            <a:r>
              <a:rPr lang="en-US" dirty="0" err="1" smtClean="0"/>
              <a:t>Identitas</a:t>
            </a:r>
            <a:r>
              <a:rPr lang="en-US" dirty="0" smtClean="0"/>
              <a:t> Portal</a:t>
            </a:r>
          </a:p>
          <a:p>
            <a:pPr lvl="1"/>
            <a:r>
              <a:rPr lang="en-US" dirty="0" smtClean="0"/>
              <a:t>Menu </a:t>
            </a:r>
            <a:r>
              <a:rPr lang="en-US" dirty="0" err="1" smtClean="0"/>
              <a:t>Utama</a:t>
            </a:r>
            <a:endParaRPr lang="en-US" dirty="0" smtClean="0"/>
          </a:p>
          <a:p>
            <a:pPr lvl="1"/>
            <a:r>
              <a:rPr lang="en-US" dirty="0" err="1" smtClean="0"/>
              <a:t>Informasi</a:t>
            </a:r>
            <a:endParaRPr lang="en-US" dirty="0" smtClean="0"/>
          </a:p>
          <a:p>
            <a:pPr lvl="1"/>
            <a:r>
              <a:rPr lang="en-US" dirty="0" err="1" smtClean="0"/>
              <a:t>Kalender</a:t>
            </a:r>
            <a:endParaRPr lang="en-US" dirty="0" smtClean="0"/>
          </a:p>
          <a:p>
            <a:pPr lvl="1"/>
            <a:r>
              <a:rPr lang="en-US" dirty="0" smtClean="0"/>
              <a:t>Info </a:t>
            </a:r>
            <a:r>
              <a:rPr lang="en-US" dirty="0"/>
              <a:t>B</a:t>
            </a:r>
            <a:r>
              <a:rPr lang="en-US" dirty="0" smtClean="0"/>
              <a:t>rowser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70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Portal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Atas</a:t>
            </a:r>
            <a:endParaRPr lang="en-US" dirty="0" smtClean="0"/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err="1" smtClean="0"/>
              <a:t>Kuliah</a:t>
            </a:r>
            <a:endParaRPr lang="en-US" dirty="0" smtClean="0"/>
          </a:p>
          <a:p>
            <a:pPr lvl="1"/>
            <a:r>
              <a:rPr lang="en-US" dirty="0" err="1" smtClean="0"/>
              <a:t>Profil</a:t>
            </a:r>
            <a:endParaRPr lang="en-US" dirty="0" smtClean="0"/>
          </a:p>
          <a:p>
            <a:pPr lvl="1"/>
            <a:r>
              <a:rPr lang="en-US" dirty="0" err="1" smtClean="0"/>
              <a:t>Komentar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err="1" smtClean="0"/>
              <a:t>Identitas</a:t>
            </a:r>
            <a:r>
              <a:rPr lang="en-US" dirty="0" smtClean="0"/>
              <a:t> Portal</a:t>
            </a:r>
          </a:p>
          <a:p>
            <a:pPr lvl="1"/>
            <a:r>
              <a:rPr lang="en-US" dirty="0" err="1" smtClean="0"/>
              <a:t>Nama</a:t>
            </a:r>
            <a:endParaRPr lang="en-US" dirty="0" smtClean="0"/>
          </a:p>
          <a:p>
            <a:pPr lvl="1"/>
            <a:r>
              <a:rPr lang="en-US" dirty="0" smtClean="0"/>
              <a:t>NPM</a:t>
            </a:r>
          </a:p>
          <a:p>
            <a:pPr lvl="1"/>
            <a:r>
              <a:rPr lang="en-US" dirty="0" smtClean="0"/>
              <a:t>Status </a:t>
            </a:r>
            <a:r>
              <a:rPr lang="en-US" dirty="0" err="1" smtClean="0"/>
              <a:t>Keaktifan</a:t>
            </a:r>
            <a:endParaRPr lang="en-US" dirty="0" smtClean="0"/>
          </a:p>
          <a:p>
            <a:pPr lvl="1"/>
            <a:r>
              <a:rPr lang="en-US" dirty="0" smtClean="0"/>
              <a:t>Pas </a:t>
            </a:r>
            <a:r>
              <a:rPr lang="en-US" dirty="0" err="1" smtClean="0"/>
              <a:t>foto</a:t>
            </a:r>
            <a:endParaRPr lang="en-US" dirty="0" smtClean="0"/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/>
              <a:t>Wali</a:t>
            </a:r>
            <a:endParaRPr lang="en-US" dirty="0"/>
          </a:p>
          <a:p>
            <a:pPr lvl="1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endParaRPr lang="en-US" dirty="0" smtClean="0"/>
          </a:p>
          <a:p>
            <a:pPr lvl="1"/>
            <a:r>
              <a:rPr lang="en-US" dirty="0" err="1" smtClean="0"/>
              <a:t>Fakultas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3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Portal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Utama</a:t>
            </a:r>
            <a:endParaRPr lang="en-US" dirty="0" smtClean="0"/>
          </a:p>
          <a:p>
            <a:pPr lvl="1"/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 smtClean="0"/>
              <a:t>Studi</a:t>
            </a:r>
            <a:endParaRPr lang="en-US" dirty="0" smtClean="0"/>
          </a:p>
          <a:p>
            <a:pPr lvl="2"/>
            <a:r>
              <a:rPr lang="en-US" dirty="0" err="1"/>
              <a:t>Registrasi</a:t>
            </a:r>
            <a:r>
              <a:rPr lang="en-US" dirty="0"/>
              <a:t> (FRS/PRS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 smtClean="0"/>
              <a:t>Studi</a:t>
            </a:r>
            <a:endParaRPr lang="en-US" dirty="0" smtClean="0"/>
          </a:p>
          <a:p>
            <a:pPr lvl="2"/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smtClean="0"/>
              <a:t>MKU</a:t>
            </a:r>
          </a:p>
          <a:p>
            <a:pPr lvl="1"/>
            <a:r>
              <a:rPr lang="en-US" dirty="0" err="1" smtClean="0"/>
              <a:t>Jadwal</a:t>
            </a:r>
            <a:endParaRPr lang="en-US" dirty="0" smtClean="0"/>
          </a:p>
          <a:p>
            <a:pPr lvl="2"/>
            <a:r>
              <a:rPr lang="en-US" dirty="0" err="1"/>
              <a:t>Kuliah</a:t>
            </a:r>
            <a:r>
              <a:rPr lang="en-US" dirty="0"/>
              <a:t>, UTS,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UAS</a:t>
            </a:r>
          </a:p>
          <a:p>
            <a:pPr lvl="2"/>
            <a:r>
              <a:rPr lang="en-US" dirty="0" smtClean="0"/>
              <a:t>MKU</a:t>
            </a:r>
          </a:p>
          <a:p>
            <a:pPr lvl="2"/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smtClean="0"/>
              <a:t>Fakultas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6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Portal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 smtClean="0"/>
              <a:t>Prestasi</a:t>
            </a:r>
            <a:endParaRPr lang="en-US" dirty="0" smtClean="0"/>
          </a:p>
          <a:p>
            <a:pPr lvl="2"/>
            <a:r>
              <a:rPr lang="en-US" dirty="0" err="1"/>
              <a:t>Riwayat</a:t>
            </a:r>
            <a:r>
              <a:rPr lang="en-US" dirty="0"/>
              <a:t> per </a:t>
            </a:r>
            <a:r>
              <a:rPr lang="en-US" dirty="0" smtClean="0"/>
              <a:t>Semester</a:t>
            </a:r>
          </a:p>
          <a:p>
            <a:pPr lvl="2"/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 smtClean="0"/>
              <a:t>Studi</a:t>
            </a:r>
            <a:endParaRPr lang="en-US" dirty="0" smtClean="0"/>
          </a:p>
          <a:p>
            <a:pPr lvl="2"/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 smtClean="0"/>
              <a:t>Prestasi</a:t>
            </a:r>
            <a:endParaRPr lang="en-US" dirty="0" smtClean="0"/>
          </a:p>
          <a:p>
            <a:pPr lvl="2"/>
            <a:r>
              <a:rPr lang="en-US" dirty="0"/>
              <a:t>TOEFL</a:t>
            </a:r>
            <a:endParaRPr lang="en-US" dirty="0" smtClean="0"/>
          </a:p>
          <a:p>
            <a:pPr lvl="1"/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4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smtClean="0"/>
              <a:t>Login</a:t>
            </a:r>
          </a:p>
          <a:p>
            <a:pPr lvl="1"/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https://studentportal.unpar.ac.id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 smtClean="0"/>
              <a:t>input#submit.login-button</a:t>
            </a:r>
            <a:endParaRPr lang="en-US" dirty="0" smtClean="0"/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ditekan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index.login</a:t>
            </a:r>
            <a:r>
              <a:rPr lang="en-US" dirty="0" smtClean="0"/>
              <a:t>.</a:t>
            </a:r>
            <a:r>
              <a:rPr lang="nn-NO" dirty="0" smtClean="0"/>
              <a:t>submit.php </a:t>
            </a:r>
            <a:r>
              <a:rPr lang="nn-NO" dirty="0"/>
              <a:t>dengan form data berisi:</a:t>
            </a:r>
          </a:p>
          <a:p>
            <a:pPr lvl="2"/>
            <a:r>
              <a:rPr lang="fi-FI" dirty="0" smtClean="0"/>
              <a:t>Submit</a:t>
            </a:r>
            <a:r>
              <a:rPr lang="fi-FI" dirty="0"/>
              <a:t>: </a:t>
            </a:r>
            <a:r>
              <a:rPr lang="fi-FI" dirty="0" smtClean="0"/>
              <a:t>selalu </a:t>
            </a:r>
            <a:r>
              <a:rPr lang="fi-FI" dirty="0"/>
              <a:t>berisi </a:t>
            </a:r>
            <a:r>
              <a:rPr lang="fi-FI" dirty="0" smtClean="0"/>
              <a:t>Login</a:t>
            </a:r>
            <a:endParaRPr lang="fi-FI" dirty="0"/>
          </a:p>
          <a:p>
            <a:pPr lvl="1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cas.unpar.ac.id/login?service=https%3A%2F%2Fstudentportal.unpar.ac.id%2Fhome%2Findex.login.submit.php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Akan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login CAS UNPAR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Username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input#username.required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input#password.required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59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input.btn</a:t>
            </a:r>
            <a:r>
              <a:rPr lang="en-US" dirty="0"/>
              <a:t>-submit.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fi-FI" dirty="0" smtClean="0"/>
              <a:t>dikirimkan </a:t>
            </a:r>
            <a:r>
              <a:rPr lang="fi-FI" dirty="0"/>
              <a:t>ke /login;jsessionid=...?service=https://</a:t>
            </a:r>
            <a:r>
              <a:rPr lang="fi-FI" dirty="0" smtClean="0"/>
              <a:t>studentportal.unpar.ac.</a:t>
            </a:r>
            <a:r>
              <a:rPr lang="en-US" dirty="0" smtClean="0"/>
              <a:t>id/home/</a:t>
            </a:r>
            <a:r>
              <a:rPr lang="en-US" dirty="0" err="1" smtClean="0"/>
              <a:t>index.login.submit.php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cookie:</a:t>
            </a:r>
          </a:p>
          <a:p>
            <a:pPr lvl="2"/>
            <a:r>
              <a:rPr lang="en-US" dirty="0" smtClean="0"/>
              <a:t>JSESSIONID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cas.unpar.ac.id/login?service=https%3A%2F%2Fstudentportal.unpar.ac.id%2Fhome%2Findex.</a:t>
            </a:r>
            <a:r>
              <a:rPr lang="en-US" sz="800" dirty="0" smtClean="0"/>
              <a:t> </a:t>
            </a:r>
            <a:r>
              <a:rPr lang="en-US" dirty="0" err="1" smtClean="0"/>
              <a:t>login.submit.php</a:t>
            </a:r>
            <a:endParaRPr lang="en-US" dirty="0" smtClean="0"/>
          </a:p>
          <a:p>
            <a:pPr lvl="1"/>
            <a:r>
              <a:rPr lang="nn-NO" dirty="0"/>
              <a:t>Data yang dikirim juga mengandung form </a:t>
            </a:r>
            <a:r>
              <a:rPr lang="nn-NO" dirty="0" smtClean="0"/>
              <a:t>data:</a:t>
            </a:r>
          </a:p>
          <a:p>
            <a:pPr lvl="2"/>
            <a:r>
              <a:rPr lang="en-US" dirty="0"/>
              <a:t>username: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 smtClean="0"/>
              <a:t>input#username.required</a:t>
            </a:r>
            <a:endParaRPr lang="en-US" dirty="0"/>
          </a:p>
          <a:p>
            <a:pPr lvl="2"/>
            <a:r>
              <a:rPr lang="en-US" dirty="0" smtClean="0"/>
              <a:t>password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 smtClean="0"/>
              <a:t>input#password.required</a:t>
            </a:r>
            <a:endParaRPr lang="en-US" dirty="0"/>
          </a:p>
          <a:p>
            <a:pPr lvl="2"/>
            <a:r>
              <a:rPr lang="en-US" dirty="0" err="1" smtClean="0"/>
              <a:t>lt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lt</a:t>
            </a:r>
            <a:endParaRPr lang="en-US" dirty="0"/>
          </a:p>
          <a:p>
            <a:pPr lvl="2"/>
            <a:r>
              <a:rPr lang="en-US" dirty="0" smtClean="0"/>
              <a:t>execution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pPr lvl="2"/>
            <a:r>
              <a:rPr lang="en-US" dirty="0" smtClean="0"/>
              <a:t>_</a:t>
            </a:r>
            <a:r>
              <a:rPr lang="en-US" dirty="0" err="1" smtClean="0"/>
              <a:t>eventId</a:t>
            </a:r>
            <a:r>
              <a:rPr lang="en-US" dirty="0"/>
              <a:t>: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smtClean="0"/>
              <a:t>submit</a:t>
            </a:r>
          </a:p>
          <a:p>
            <a:pPr lvl="2"/>
            <a:r>
              <a:rPr lang="fi-FI" dirty="0" smtClean="0"/>
              <a:t>submit</a:t>
            </a:r>
            <a:r>
              <a:rPr lang="fi-FI" dirty="0"/>
              <a:t>: selalu berisi </a:t>
            </a:r>
            <a:r>
              <a:rPr lang="fi-FI" dirty="0" smtClean="0"/>
              <a:t>LOGIN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92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pengalihan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kali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di https://studentportal.unpar.ac.id/main.php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PHPSESSID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endParaRPr lang="en-US" dirty="0"/>
          </a:p>
          <a:p>
            <a:pPr lvl="2"/>
            <a:r>
              <a:rPr lang="en-US" dirty="0" smtClean="0"/>
              <a:t>_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_gat: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Google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6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LATAR BELAKANG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3" y="1512030"/>
            <a:ext cx="5727633" cy="503477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30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 lvl="1"/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 smtClean="0"/>
              <a:t>a.first</a:t>
            </a:r>
            <a:r>
              <a:rPr lang="en-US" dirty="0" smtClean="0"/>
              <a:t>-line-menu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 smtClean="0"/>
              <a:t>Prestasi</a:t>
            </a:r>
            <a:r>
              <a:rPr lang="en-US" dirty="0" smtClean="0"/>
              <a:t>”</a:t>
            </a:r>
          </a:p>
          <a:p>
            <a:pPr lvl="1"/>
            <a:r>
              <a:rPr lang="nn-NO" dirty="0"/>
              <a:t>M</a:t>
            </a:r>
            <a:r>
              <a:rPr lang="nn-NO" dirty="0" smtClean="0"/>
              <a:t>uncul </a:t>
            </a:r>
            <a:r>
              <a:rPr lang="nn-NO" dirty="0"/>
              <a:t>list ul.hidden, kemudian mahasiswa harus mengklik </a:t>
            </a:r>
            <a:r>
              <a:rPr lang="nn-NO" dirty="0" smtClean="0"/>
              <a:t>ele</a:t>
            </a:r>
            <a:r>
              <a:rPr lang="en-US" dirty="0" smtClean="0"/>
              <a:t>men </a:t>
            </a:r>
            <a:r>
              <a:rPr lang="en-US" dirty="0"/>
              <a:t>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smtClean="0"/>
              <a:t>Semester”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Per Semester,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</a:t>
            </a:r>
            <a:r>
              <a:rPr lang="en-US" dirty="0" smtClean="0"/>
              <a:t>://studentportal.unpar.ac.id/includes/nilai.daftar_sem.php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PHPSESSID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6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Per Semester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semester </a:t>
            </a:r>
            <a:r>
              <a:rPr lang="en-US" dirty="0" err="1"/>
              <a:t>terkini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semester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combo box </a:t>
            </a:r>
            <a:r>
              <a:rPr lang="en-US" dirty="0" err="1" smtClean="0"/>
              <a:t>select#tahun_akd_sec</a:t>
            </a:r>
            <a:r>
              <a:rPr lang="en-US" dirty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memilih</a:t>
            </a:r>
            <a:r>
              <a:rPr lang="en-US" dirty="0"/>
              <a:t> option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smtClean="0"/>
              <a:t>semester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https://</a:t>
            </a:r>
            <a:r>
              <a:rPr lang="en-US" dirty="0" smtClean="0"/>
              <a:t>studentportal.unpar.ac.id/includes/nilai.sem.php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cookie PHPSESSID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/>
              <a:t>form </a:t>
            </a:r>
            <a:r>
              <a:rPr lang="en-US" dirty="0" smtClean="0"/>
              <a:t>data: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/>
              <a:t>: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NPM </a:t>
            </a:r>
            <a:r>
              <a:rPr lang="en-US" dirty="0" err="1" smtClean="0"/>
              <a:t>mahasiswa</a:t>
            </a:r>
            <a:endParaRPr lang="en-US" dirty="0"/>
          </a:p>
          <a:p>
            <a:pPr lvl="2"/>
            <a:r>
              <a:rPr lang="en-US" dirty="0" err="1" smtClean="0"/>
              <a:t>thn_akd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semester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ALL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 smtClean="0"/>
              <a:t>Seluruh</a:t>
            </a:r>
            <a:r>
              <a:rPr lang="en-US" dirty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endParaRPr lang="en-US" dirty="0"/>
          </a:p>
          <a:p>
            <a:pPr lvl="2"/>
            <a:r>
              <a:rPr lang="en-US" dirty="0" err="1" smtClean="0"/>
              <a:t>sem_akd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semester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(1: </a:t>
            </a:r>
            <a:r>
              <a:rPr lang="en-US" dirty="0" err="1"/>
              <a:t>ganjil</a:t>
            </a:r>
            <a:r>
              <a:rPr lang="en-US" dirty="0"/>
              <a:t>, 2: </a:t>
            </a:r>
            <a:r>
              <a:rPr lang="en-US" dirty="0" err="1"/>
              <a:t>genap</a:t>
            </a:r>
            <a:r>
              <a:rPr lang="en-US" dirty="0"/>
              <a:t>, 4: </a:t>
            </a:r>
            <a:r>
              <a:rPr lang="en-US" dirty="0" err="1" smtClean="0"/>
              <a:t>pendek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16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(Semester)</a:t>
            </a:r>
          </a:p>
          <a:p>
            <a:pPr lvl="1"/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 smtClean="0"/>
              <a:t>a.first</a:t>
            </a:r>
            <a:r>
              <a:rPr lang="en-US" dirty="0" smtClean="0"/>
              <a:t>-line-menu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 smtClean="0"/>
              <a:t>Jadwal</a:t>
            </a:r>
            <a:endParaRPr lang="en-US" dirty="0" smtClean="0"/>
          </a:p>
          <a:p>
            <a:pPr lvl="1"/>
            <a:r>
              <a:rPr lang="nn-NO" dirty="0"/>
              <a:t>M</a:t>
            </a:r>
            <a:r>
              <a:rPr lang="nn-NO" dirty="0" smtClean="0"/>
              <a:t>uncul </a:t>
            </a:r>
            <a:r>
              <a:rPr lang="nn-NO" dirty="0"/>
              <a:t>list ul.hidden, kemudian mahasiswa harus mengklik </a:t>
            </a:r>
            <a:r>
              <a:rPr lang="nn-NO" dirty="0" smtClean="0"/>
              <a:t>ele</a:t>
            </a:r>
            <a:r>
              <a:rPr lang="en-US" dirty="0" smtClean="0"/>
              <a:t>men </a:t>
            </a:r>
            <a:r>
              <a:rPr lang="en-US" dirty="0"/>
              <a:t>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UTS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UAS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UTS </a:t>
            </a:r>
            <a:r>
              <a:rPr lang="en-US" dirty="0" err="1"/>
              <a:t>dan</a:t>
            </a:r>
            <a:r>
              <a:rPr lang="en-US" dirty="0"/>
              <a:t> UAS,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</a:t>
            </a:r>
            <a:r>
              <a:rPr lang="en-US" dirty="0" smtClean="0"/>
              <a:t>://</a:t>
            </a:r>
            <a:r>
              <a:rPr lang="en-US" dirty="0"/>
              <a:t>studentportal.unpar.ac.id/includes/jadwal.aktif.php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 smtClean="0"/>
              <a:t>sebagaiberikut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PHPSESSID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19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UTS </a:t>
            </a:r>
            <a:r>
              <a:rPr lang="en-US" dirty="0" err="1"/>
              <a:t>dan</a:t>
            </a:r>
            <a:r>
              <a:rPr lang="en-US" dirty="0"/>
              <a:t> UAS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UTS, </a:t>
            </a:r>
            <a:r>
              <a:rPr lang="en-US" dirty="0" err="1"/>
              <a:t>dan</a:t>
            </a:r>
            <a:r>
              <a:rPr lang="en-US" dirty="0"/>
              <a:t> UAS </a:t>
            </a:r>
            <a:r>
              <a:rPr lang="en-US" dirty="0" smtClean="0"/>
              <a:t>semester </a:t>
            </a:r>
            <a:r>
              <a:rPr lang="en-US" dirty="0" err="1"/>
              <a:t>terkini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semester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/>
              <a:t>combo box </a:t>
            </a:r>
            <a:r>
              <a:rPr lang="en-US" dirty="0" err="1"/>
              <a:t>select#tahun_akd_sec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 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https://</a:t>
            </a:r>
            <a:r>
              <a:rPr lang="en-US" dirty="0" smtClean="0"/>
              <a:t>studentportal.unpar.ac.id/includes/jadwal.kuliah.php </a:t>
            </a:r>
            <a:r>
              <a:rPr lang="en-US" dirty="0" err="1"/>
              <a:t>dan</a:t>
            </a:r>
            <a:r>
              <a:rPr lang="en-US" dirty="0"/>
              <a:t> https://</a:t>
            </a:r>
            <a:r>
              <a:rPr lang="en-US" dirty="0" smtClean="0"/>
              <a:t>studentportal.unpar.ac.id/includes/jadwal.ujian.php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cookie PHPSESSID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/>
              <a:t>form </a:t>
            </a:r>
            <a:r>
              <a:rPr lang="en-US" dirty="0" smtClean="0"/>
              <a:t>data: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/>
              <a:t>: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NPM </a:t>
            </a:r>
            <a:r>
              <a:rPr lang="en-US" dirty="0" err="1" smtClean="0"/>
              <a:t>mahasiswa</a:t>
            </a:r>
            <a:endParaRPr lang="en-US" dirty="0"/>
          </a:p>
          <a:p>
            <a:pPr lvl="2"/>
            <a:r>
              <a:rPr lang="en-US" dirty="0" err="1" smtClean="0"/>
              <a:t>thn_akd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smtClean="0"/>
              <a:t>semester</a:t>
            </a:r>
          </a:p>
          <a:p>
            <a:pPr lvl="2"/>
            <a:r>
              <a:rPr lang="en-US" dirty="0" err="1" smtClean="0"/>
              <a:t>sem_akd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semester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(1: </a:t>
            </a:r>
            <a:r>
              <a:rPr lang="en-US" dirty="0" err="1"/>
              <a:t>ganjil</a:t>
            </a:r>
            <a:r>
              <a:rPr lang="en-US" dirty="0"/>
              <a:t>, 2: </a:t>
            </a:r>
            <a:r>
              <a:rPr lang="en-US" dirty="0" err="1"/>
              <a:t>genap</a:t>
            </a:r>
            <a:r>
              <a:rPr lang="en-US" dirty="0"/>
              <a:t>, 4: </a:t>
            </a:r>
            <a:r>
              <a:rPr lang="en-US" dirty="0" err="1"/>
              <a:t>pendek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14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err="1" smtClean="0"/>
              <a:t>Kasus</a:t>
            </a:r>
            <a:r>
              <a:rPr lang="en-US" sz="4000" dirty="0" smtClean="0"/>
              <a:t> </a:t>
            </a:r>
            <a:r>
              <a:rPr lang="en-US" sz="4000" dirty="0" err="1" smtClean="0"/>
              <a:t>Jadwal</a:t>
            </a:r>
            <a:r>
              <a:rPr lang="en-US" sz="4000" dirty="0" smtClean="0"/>
              <a:t> (</a:t>
            </a:r>
            <a:r>
              <a:rPr lang="en-US" sz="4000" dirty="0" err="1" smtClean="0"/>
              <a:t>Seluruh</a:t>
            </a:r>
            <a:r>
              <a:rPr lang="en-US" sz="4000" dirty="0" smtClean="0"/>
              <a:t> </a:t>
            </a:r>
            <a:r>
              <a:rPr lang="en-US" sz="4000" dirty="0" err="1" smtClean="0"/>
              <a:t>fakultas</a:t>
            </a:r>
            <a:r>
              <a:rPr lang="en-US" sz="4000" dirty="0" smtClean="0"/>
              <a:t>)</a:t>
            </a:r>
          </a:p>
          <a:p>
            <a:pPr lvl="1"/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a.second</a:t>
            </a:r>
            <a:r>
              <a:rPr lang="en-US" dirty="0"/>
              <a:t>-line-menu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list </a:t>
            </a:r>
            <a:r>
              <a:rPr lang="en-US" dirty="0" err="1" smtClean="0"/>
              <a:t>ul.hidden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https://</a:t>
            </a:r>
            <a:r>
              <a:rPr lang="en-US" dirty="0" smtClean="0"/>
              <a:t>studentportal.unpar.ac.id/includes/jadwal.all.php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PHPSESSID: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endParaRPr lang="en-US" dirty="0" smtClean="0"/>
          </a:p>
          <a:p>
            <a:pPr marL="768096" lvl="2" indent="0">
              <a:buNone/>
            </a:pPr>
            <a:endParaRPr lang="en-US" dirty="0" smtClean="0"/>
          </a:p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semester </a:t>
            </a:r>
            <a:r>
              <a:rPr lang="en-US" dirty="0" err="1"/>
              <a:t>terkini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menempuh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semester </a:t>
            </a:r>
            <a:r>
              <a:rPr lang="en-US" dirty="0" err="1" smtClean="0"/>
              <a:t>sebelumnya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combo box </a:t>
            </a:r>
            <a:r>
              <a:rPr lang="en-US" dirty="0" err="1"/>
              <a:t>select#tahun_akd_sec</a:t>
            </a:r>
            <a:r>
              <a:rPr lang="en-US" dirty="0"/>
              <a:t> </a:t>
            </a:r>
            <a:r>
              <a:rPr lang="en-US" dirty="0" err="1" smtClean="0"/>
              <a:t>kemudianmemilih</a:t>
            </a:r>
            <a:r>
              <a:rPr lang="en-US" dirty="0" smtClean="0"/>
              <a:t> </a:t>
            </a:r>
            <a:r>
              <a:rPr lang="en-US" dirty="0"/>
              <a:t>option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lain, </a:t>
            </a:r>
            <a:r>
              <a:rPr lang="en-US" dirty="0" err="1" smtClean="0"/>
              <a:t>mahasiswa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mengklik</a:t>
            </a:r>
            <a:r>
              <a:rPr lang="en-US" dirty="0"/>
              <a:t> combo box </a:t>
            </a:r>
            <a:r>
              <a:rPr lang="en-US" dirty="0" err="1"/>
              <a:t>select#jadwal_all_ps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64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studentportal.unpar.ac.id/includes/jadwal.all.content.php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cookie </a:t>
            </a:r>
            <a:r>
              <a:rPr lang="en-US" dirty="0" smtClean="0"/>
              <a:t>PHPSESSID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query string parameter :</a:t>
            </a:r>
          </a:p>
          <a:p>
            <a:pPr lvl="2"/>
            <a:r>
              <a:rPr lang="en-US" dirty="0" err="1" smtClean="0"/>
              <a:t>kode_fak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  <a:p>
            <a:pPr lvl="2"/>
            <a:r>
              <a:rPr lang="en-US" dirty="0" err="1" smtClean="0"/>
              <a:t>thn_akd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semester</a:t>
            </a:r>
          </a:p>
          <a:p>
            <a:pPr lvl="2"/>
            <a:r>
              <a:rPr lang="en-US" dirty="0" err="1" smtClean="0"/>
              <a:t>sem_akd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semester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(1: </a:t>
            </a:r>
            <a:r>
              <a:rPr lang="en-US" dirty="0" err="1"/>
              <a:t>ganjil</a:t>
            </a:r>
            <a:r>
              <a:rPr lang="en-US" dirty="0"/>
              <a:t>, 2: </a:t>
            </a:r>
            <a:r>
              <a:rPr lang="en-US" dirty="0" err="1"/>
              <a:t>genap</a:t>
            </a:r>
            <a:r>
              <a:rPr lang="en-US" dirty="0"/>
              <a:t>, 4: </a:t>
            </a:r>
            <a:r>
              <a:rPr lang="en-US" dirty="0" err="1"/>
              <a:t>pendek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90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sz="3600" dirty="0" smtClean="0"/>
              <a:t>Logout</a:t>
            </a:r>
          </a:p>
          <a:p>
            <a:pPr lvl="1"/>
            <a:r>
              <a:rPr lang="en-US" dirty="0" err="1"/>
              <a:t>Mengklik</a:t>
            </a:r>
            <a:r>
              <a:rPr lang="en-US" dirty="0"/>
              <a:t> 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logout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smtClean="0"/>
              <a:t>portal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https://</a:t>
            </a:r>
            <a:r>
              <a:rPr lang="en-US" dirty="0" smtClean="0"/>
              <a:t>studentportal.unpar.ac.id/home/index.logout.php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PHPSESSID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endParaRPr lang="en-US" dirty="0" smtClean="0"/>
          </a:p>
          <a:p>
            <a:pPr lvl="1"/>
            <a:r>
              <a:rPr lang="fi-FI" dirty="0"/>
              <a:t>Kemudian dilakukan pengalihan ke https://</a:t>
            </a:r>
            <a:r>
              <a:rPr lang="fi-FI" dirty="0" smtClean="0"/>
              <a:t>cas.unpar.ac.id/logout?service=https%</a:t>
            </a:r>
            <a:r>
              <a:rPr lang="en-US" dirty="0" smtClean="0"/>
              <a:t>3A%2F%2Fstudentportal.unpar.ac.id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mengadaluarsakan</a:t>
            </a:r>
            <a:r>
              <a:rPr lang="en-US" dirty="0"/>
              <a:t> cookie CASTGC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CASPRIVACY </a:t>
            </a:r>
            <a:r>
              <a:rPr lang="en-US" dirty="0"/>
              <a:t>yang </a:t>
            </a:r>
            <a:r>
              <a:rPr lang="en-US" dirty="0" err="1"/>
              <a:t>sebelumnya</a:t>
            </a:r>
            <a:r>
              <a:rPr lang="en-US" dirty="0"/>
              <a:t>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endParaRPr lang="en-US" dirty="0" smtClean="0"/>
          </a:p>
          <a:p>
            <a:pPr lvl="1"/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di https://studentportal.unpar.ac.id/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depan</a:t>
            </a:r>
            <a:r>
              <a:rPr lang="en-US" dirty="0"/>
              <a:t> </a:t>
            </a:r>
            <a:r>
              <a:rPr lang="en-US" dirty="0" smtClean="0"/>
              <a:t>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75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Use Case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68752" cy="51227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14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K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elas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48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07" y="1710386"/>
            <a:ext cx="7553985" cy="4766613"/>
          </a:xfrm>
        </p:spPr>
      </p:pic>
    </p:spTree>
    <p:extLst>
      <p:ext uri="{BB962C8B-B14F-4D97-AF65-F5344CB8AC3E}">
        <p14:creationId xmlns:p14="http://schemas.microsoft.com/office/powerpoint/2010/main" val="2910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71678"/>
            <a:ext cx="9144000" cy="2500314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293711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effectLst/>
              </a:rPr>
              <a:t>TERIMA KASIH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01531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LATAR BELAKANG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986725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1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71678"/>
            <a:ext cx="9144000" cy="2500314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281400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effectLst/>
              </a:rPr>
              <a:t>DEMONSTRASI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50</a:t>
            </a:fld>
            <a:endParaRPr lang="id-ID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LATAR BELAKANG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SIA Models</a:t>
            </a:r>
          </a:p>
          <a:p>
            <a:pPr lvl="1"/>
            <a:r>
              <a:rPr lang="en-US" sz="2400" dirty="0" err="1" smtClean="0"/>
              <a:t>Tersedia</a:t>
            </a:r>
            <a:r>
              <a:rPr lang="en-US" sz="2400" dirty="0" smtClean="0"/>
              <a:t> </a:t>
            </a:r>
            <a:r>
              <a:rPr lang="en-US" sz="2400" dirty="0" smtClean="0"/>
              <a:t>di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github.com/pascalalfadian/SIAModels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jsoup</a:t>
            </a: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Chrome </a:t>
            </a:r>
            <a:r>
              <a:rPr lang="en-US" dirty="0" err="1" smtClean="0"/>
              <a:t>DevTools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Play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04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RUMUSAN MASALAH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IT Student Portal?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mengimplementasikan</a:t>
            </a:r>
            <a:r>
              <a:rPr lang="en-US" dirty="0"/>
              <a:t> web scraping </a:t>
            </a:r>
            <a:r>
              <a:rPr lang="en-US" dirty="0" err="1"/>
              <a:t>menggunakan</a:t>
            </a:r>
            <a:r>
              <a:rPr lang="en-US" dirty="0"/>
              <a:t> library </a:t>
            </a:r>
            <a:r>
              <a:rPr lang="en-US" dirty="0" err="1"/>
              <a:t>jsoup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IT Student Portal?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7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TUJUAN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IT Student Portal.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/>
              <a:t>web scraping </a:t>
            </a:r>
            <a:r>
              <a:rPr lang="en-US" dirty="0" err="1"/>
              <a:t>menggunakan</a:t>
            </a:r>
            <a:r>
              <a:rPr lang="en-US" dirty="0"/>
              <a:t> library </a:t>
            </a:r>
            <a:r>
              <a:rPr lang="en-US" dirty="0" err="1"/>
              <a:t>jsoup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IT Student Portal.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627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STUDI LITERATUR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j</a:t>
            </a:r>
            <a:r>
              <a:rPr lang="en-US" dirty="0" err="1" smtClean="0"/>
              <a:t>soup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Chrome </a:t>
            </a:r>
            <a:r>
              <a:rPr lang="en-US" dirty="0" err="1"/>
              <a:t>DevTools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Play </a:t>
            </a:r>
            <a:r>
              <a:rPr lang="en-US" dirty="0" smtClean="0"/>
              <a:t>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SIA Models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CSS Selector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3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2009-08-05T03:00:15Z</outs:dateTime>
      <outs:isPinned>true</outs:isPinned>
    </outs:relatedDate>
    <outs:relatedDate>
      <outs:type>2</outs:type>
      <outs:displayName>Created</outs:displayName>
      <outs:dateTime>2009-07-15T12:40:09Z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Sodik Mustar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User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FCD05478-C120-4F09-B19A-F018C941AD4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2062</TotalTime>
  <Words>1627</Words>
  <Application>Microsoft Office PowerPoint</Application>
  <PresentationFormat>On-screen Show (4:3)</PresentationFormat>
  <Paragraphs>436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Rounded MT Bold</vt:lpstr>
      <vt:lpstr>Calibri</vt:lpstr>
      <vt:lpstr>Cambria</vt:lpstr>
      <vt:lpstr>Corbel</vt:lpstr>
      <vt:lpstr>Magneto</vt:lpstr>
      <vt:lpstr>Wingdings</vt:lpstr>
      <vt:lpstr>Wingdings 2</vt:lpstr>
      <vt:lpstr>Wingdings 3</vt:lpstr>
      <vt:lpstr>Module</vt:lpstr>
      <vt:lpstr>PowerPoint Presentation</vt:lpstr>
      <vt:lpstr>KONTEN</vt:lpstr>
      <vt:lpstr>LATAR BELAKANG</vt:lpstr>
      <vt:lpstr>LATAR BELAKANG</vt:lpstr>
      <vt:lpstr>LATAR BELAKANG</vt:lpstr>
      <vt:lpstr>LATAR BELAKANG</vt:lpstr>
      <vt:lpstr>RUMUSAN MASALAH</vt:lpstr>
      <vt:lpstr>TUJUAN</vt:lpstr>
      <vt:lpstr>STUDI LITERATUR</vt:lpstr>
      <vt:lpstr>jsoup</vt:lpstr>
      <vt:lpstr>jsoup</vt:lpstr>
      <vt:lpstr>jsoup</vt:lpstr>
      <vt:lpstr>jsoup</vt:lpstr>
      <vt:lpstr>jsoup</vt:lpstr>
      <vt:lpstr>Chrome DevTools</vt:lpstr>
      <vt:lpstr>Chrome DevTools</vt:lpstr>
      <vt:lpstr>Chrome DevTools</vt:lpstr>
      <vt:lpstr>Play Framework</vt:lpstr>
      <vt:lpstr>Play Framework</vt:lpstr>
      <vt:lpstr>Play Framework</vt:lpstr>
      <vt:lpstr>Play Framework</vt:lpstr>
      <vt:lpstr>Play Framework</vt:lpstr>
      <vt:lpstr>Play Framework</vt:lpstr>
      <vt:lpstr>Play Framework</vt:lpstr>
      <vt:lpstr>SIA Models</vt:lpstr>
      <vt:lpstr>SIA Models</vt:lpstr>
      <vt:lpstr>CSS Selector</vt:lpstr>
      <vt:lpstr>CSS Selector</vt:lpstr>
      <vt:lpstr>WAWANCARA</vt:lpstr>
      <vt:lpstr>WAWANCARA</vt:lpstr>
      <vt:lpstr>WAWANCARA</vt:lpstr>
      <vt:lpstr>ANALISIS</vt:lpstr>
      <vt:lpstr>Analisis Portal Akademik Mahasiswa</vt:lpstr>
      <vt:lpstr>Analisis Portal Akademik Mahasiswa</vt:lpstr>
      <vt:lpstr>Analisis Portal Akademik Mahasiswa</vt:lpstr>
      <vt:lpstr>Analisis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Use Case</vt:lpstr>
      <vt:lpstr>Analisis Kelas</vt:lpstr>
      <vt:lpstr>PowerPoint Presentation</vt:lpstr>
      <vt:lpstr>PowerPoint Presentation</vt:lpstr>
    </vt:vector>
  </TitlesOfParts>
  <Company>POLTEKPOS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REALISASI PENYALURAN KREDIT PENDUKUNG PERUMAHAN TERHADAP PROFITABILITAS BANK  PADA PT. BTN (PERSERO) KANTOR CABANG BEKASI</dc:title>
  <dc:creator>Sodik Mustar</dc:creator>
  <cp:lastModifiedBy>Herfan Heryandi</cp:lastModifiedBy>
  <cp:revision>405</cp:revision>
  <dcterms:created xsi:type="dcterms:W3CDTF">2009-07-15T12:40:09Z</dcterms:created>
  <dcterms:modified xsi:type="dcterms:W3CDTF">2015-10-14T18:45:50Z</dcterms:modified>
</cp:coreProperties>
</file>