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78" r:id="rId2"/>
    <p:sldId id="378" r:id="rId3"/>
    <p:sldId id="377" r:id="rId4"/>
    <p:sldId id="281" r:id="rId5"/>
    <p:sldId id="310" r:id="rId6"/>
    <p:sldId id="354" r:id="rId7"/>
    <p:sldId id="360" r:id="rId8"/>
    <p:sldId id="372" r:id="rId9"/>
    <p:sldId id="356" r:id="rId10"/>
    <p:sldId id="335" r:id="rId11"/>
    <p:sldId id="361" r:id="rId12"/>
    <p:sldId id="373" r:id="rId13"/>
    <p:sldId id="374" r:id="rId14"/>
    <p:sldId id="376" r:id="rId15"/>
    <p:sldId id="375" r:id="rId16"/>
    <p:sldId id="381" r:id="rId17"/>
    <p:sldId id="380" r:id="rId18"/>
    <p:sldId id="379" r:id="rId19"/>
    <p:sldId id="384" r:id="rId20"/>
    <p:sldId id="382" r:id="rId21"/>
    <p:sldId id="383" r:id="rId22"/>
    <p:sldId id="385" r:id="rId2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ленко Андрей" initials="ДА" lastIdx="7" clrIdx="0">
    <p:extLst>
      <p:ext uri="{19B8F6BF-5375-455C-9EA6-DF929625EA0E}">
        <p15:presenceInfo xmlns:p15="http://schemas.microsoft.com/office/powerpoint/2012/main" userId="c950df554af83f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611" autoAdjust="0"/>
  </p:normalViewPr>
  <p:slideViewPr>
    <p:cSldViewPr snapToGrid="0" snapToObjects="1">
      <p:cViewPr varScale="1">
        <p:scale>
          <a:sx n="69" d="100"/>
          <a:sy n="69" d="100"/>
        </p:scale>
        <p:origin x="67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70"/>
    </p:cViewPr>
  </p:sorter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44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uk-UA" dirty="0"/>
              <a:t>Зверніть увагу! </a:t>
            </a:r>
            <a:r>
              <a:rPr lang="en-US" dirty="0"/>
              <a:t>Length – </a:t>
            </a:r>
            <a:r>
              <a:rPr lang="ru-RU" dirty="0" err="1"/>
              <a:t>це</a:t>
            </a:r>
            <a:r>
              <a:rPr lang="ru-RU" dirty="0"/>
              <a:t> не метод, а поле </a:t>
            </a:r>
            <a:r>
              <a:rPr lang="ru-RU" dirty="0" err="1"/>
              <a:t>класу</a:t>
            </a:r>
            <a:r>
              <a:rPr lang="ru-RU" dirty="0"/>
              <a:t>. Тому </a:t>
            </a:r>
            <a:r>
              <a:rPr lang="uk-UA" dirty="0"/>
              <a:t>йому не потрібні круглі дужки.</a:t>
            </a:r>
          </a:p>
        </p:txBody>
      </p:sp>
    </p:spTree>
    <p:extLst>
      <p:ext uri="{BB962C8B-B14F-4D97-AF65-F5344CB8AC3E}">
        <p14:creationId xmlns:p14="http://schemas.microsoft.com/office/powerpoint/2010/main" val="165295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79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Як гада</a:t>
            </a:r>
            <a:r>
              <a:rPr lang="uk-UA" dirty="0" err="1"/>
              <a:t>єте</a:t>
            </a:r>
            <a:r>
              <a:rPr lang="uk-UA" dirty="0"/>
              <a:t>, що ми отримаємо, якщо спробуємо отримати число за індексом </a:t>
            </a:r>
            <a:r>
              <a:rPr lang="en-US" dirty="0"/>
              <a:t>3</a:t>
            </a:r>
            <a:r>
              <a:rPr lang="uk-UA" dirty="0"/>
              <a:t>, -1, 9</a:t>
            </a:r>
            <a:r>
              <a:rPr lang="en-US" dirty="0"/>
              <a:t>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378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uk-UA" dirty="0"/>
              <a:t>Нагадайте, який ще є цикл, окрім </a:t>
            </a:r>
            <a:r>
              <a:rPr lang="en-US" dirty="0"/>
              <a:t>for?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6043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uk-UA" dirty="0"/>
              <a:t>Нагадайте, який ще є цикл, окрім </a:t>
            </a:r>
            <a:r>
              <a:rPr lang="en-US" dirty="0"/>
              <a:t>for?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7774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uk-UA" dirty="0"/>
              <a:t>Нагадайте, який ще є цикл, окрім </a:t>
            </a:r>
            <a:r>
              <a:rPr lang="en-US" dirty="0"/>
              <a:t>for?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5029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860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510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• </a:t>
            </a:r>
            <a:r>
              <a:rPr lang="ru-RU" dirty="0" err="1"/>
              <a:t>Модифікувати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про погоду для </a:t>
            </a:r>
            <a:r>
              <a:rPr lang="ru-RU" dirty="0" err="1"/>
              <a:t>додаткового</a:t>
            </a:r>
            <a:r>
              <a:rPr lang="ru-RU" dirty="0"/>
              <a:t>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7746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572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6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uk-UA" dirty="0"/>
              <a:t>Масив можна представити, як невеликий(горизонтальний) будинок із елементів. Кожен з елементів має свою комірку, до якої можна дістатися за номером, починаючи з нуля. Номер елементу називається індексом. </a:t>
            </a:r>
          </a:p>
        </p:txBody>
      </p:sp>
    </p:spTree>
    <p:extLst>
      <p:ext uri="{BB962C8B-B14F-4D97-AF65-F5344CB8AC3E}">
        <p14:creationId xmlns:p14="http://schemas.microsoft.com/office/powerpoint/2010/main" val="177691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77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uk-UA" dirty="0"/>
              <a:t>Масив можна представити, як невеликий(горизонтальний) будинок із елементів. Кожен з елементів має свою комірку, до якої можна дістатися за номером, починаючи з нуля. Номер елементу називається індексом. </a:t>
            </a:r>
          </a:p>
        </p:txBody>
      </p:sp>
    </p:spTree>
    <p:extLst>
      <p:ext uri="{BB962C8B-B14F-4D97-AF65-F5344CB8AC3E}">
        <p14:creationId xmlns:p14="http://schemas.microsoft.com/office/powerpoint/2010/main" val="185093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uk-UA" dirty="0"/>
              <a:t>Уявіть собі ситуацію: у вас в групі тридцять студентів. Як ви заповните журнал із тридцяти студентів без масивів? Отже масиви використовуються для систематизації даних для їх подальшого зручного використовування.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216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 і будь-яку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змінну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масив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оголосити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Зробити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можна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одним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двох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способів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Вони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рівноправні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але перший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краще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відповідає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стилю </a:t>
            </a: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Java. 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Друга ж —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спадщина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мови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Сі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багато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Сі-програмістів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переходили на </a:t>
            </a: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Java, 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 для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зручності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був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залишений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альтернативний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спосіб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). У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таблиці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наведено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обидва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способи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оголошення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масиву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69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 і будь-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інший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об'єкт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створити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масив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Java,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тобто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зарезервувати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під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нього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місце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пам'яті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можна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допомогою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оператора </a:t>
            </a:r>
            <a:r>
              <a:rPr lang="ru-RU" b="1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13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19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lus.ua/" TargetMode="External"/><Relationship Id="rId4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lus.ua/" TargetMode="Externa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lus.ua/" TargetMode="Externa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lus.ua/" TargetMode="Externa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lus.ua/" TargetMode="External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ush.com/groups/posts/mnogomernye-massivy" TargetMode="External"/><Relationship Id="rId2" Type="http://schemas.openxmlformats.org/officeDocument/2006/relationships/hyperlink" Target="https://javarush.com/groups/posts/1933-klass-arrays-i-ego-ispoljhzovani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varush.com/groups/posts/781-vozvrajshayte-massiv-nulevoy-dlinih-a-ne-nu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lus.ua/" TargetMode="Externa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/>
              <a:t>Java/</a:t>
            </a:r>
            <a:r>
              <a:rPr lang="en-US" sz="4000" dirty="0" err="1"/>
              <a:t>github</a:t>
            </a:r>
            <a:endParaRPr lang="ru-RU" sz="400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54EB7F-240A-47E7-A088-DE3DCEE1A171}"/>
              </a:ext>
            </a:extLst>
          </p:cNvPr>
          <p:cNvSpPr/>
          <p:nvPr/>
        </p:nvSpPr>
        <p:spPr>
          <a:xfrm>
            <a:off x="63732" y="88085"/>
            <a:ext cx="2654300" cy="2311167"/>
          </a:xfrm>
          <a:prstGeom prst="ellipse">
            <a:avLst/>
          </a:prstGeom>
          <a:solidFill>
            <a:srgbClr val="AA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D25547-9E22-4896-93A3-2BE5BD9DE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64" y="460072"/>
            <a:ext cx="808037" cy="7639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C0EC65-DBE6-4375-B721-5622A55AAED2}"/>
              </a:ext>
            </a:extLst>
          </p:cNvPr>
          <p:cNvSpPr txBox="1"/>
          <p:nvPr/>
        </p:nvSpPr>
        <p:spPr>
          <a:xfrm>
            <a:off x="63733" y="1442471"/>
            <a:ext cx="26543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Академія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сучасної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освіти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5C8187-D2EC-48BD-8AEF-91895667D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750" y="2626586"/>
            <a:ext cx="3492500" cy="8778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92424"/>
            <a:ext cx="640080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k-UA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Основні методи для роботи з масивами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25E784-7A31-4F48-BE3E-B3236C607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4913" y="337456"/>
            <a:ext cx="808037" cy="763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11876-5863-4B63-A151-77CB7E96258E}"/>
              </a:ext>
            </a:extLst>
          </p:cNvPr>
          <p:cNvSpPr txBox="1"/>
          <p:nvPr/>
        </p:nvSpPr>
        <p:spPr>
          <a:xfrm>
            <a:off x="8561782" y="1319855"/>
            <a:ext cx="265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Академія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сучасної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освіти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6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масивами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70EDC89F-F373-499A-AB2E-5504D8E42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72115"/>
              </p:ext>
            </p:extLst>
          </p:nvPr>
        </p:nvGraphicFramePr>
        <p:xfrm>
          <a:off x="4224338" y="1435262"/>
          <a:ext cx="676751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756">
                  <a:extLst>
                    <a:ext uri="{9D8B030D-6E8A-4147-A177-3AD203B41FA5}">
                      <a16:colId xmlns:a16="http://schemas.microsoft.com/office/drawing/2014/main" val="1427472640"/>
                    </a:ext>
                  </a:extLst>
                </a:gridCol>
                <a:gridCol w="3383756">
                  <a:extLst>
                    <a:ext uri="{9D8B030D-6E8A-4147-A177-3AD203B41FA5}">
                      <a16:colId xmlns:a16="http://schemas.microsoft.com/office/drawing/2014/main" val="267403939"/>
                    </a:ext>
                  </a:extLst>
                </a:gridCol>
              </a:tblGrid>
              <a:tr h="329283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2060"/>
                          </a:solidFill>
                        </a:rPr>
                        <a:t>Синтаксис методу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Що робить?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90405"/>
                  </a:ext>
                </a:extLst>
              </a:tr>
              <a:tr h="56835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Arrays.toString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(array[])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Виводить на екран елементи масиву.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6887"/>
                  </a:ext>
                </a:extLst>
              </a:tr>
              <a:tr h="329283">
                <a:tc>
                  <a:txBody>
                    <a:bodyPr/>
                    <a:lstStyle/>
                    <a:p>
                      <a:r>
                        <a:rPr lang="en-US" dirty="0" err="1"/>
                        <a:t>array.length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Дозволя</a:t>
                      </a:r>
                      <a:r>
                        <a:rPr lang="uk-UA" dirty="0"/>
                        <a:t>є отримати довжину масиву.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9575"/>
                  </a:ext>
                </a:extLst>
              </a:tr>
              <a:tr h="329283">
                <a:tc>
                  <a:txBody>
                    <a:bodyPr/>
                    <a:lstStyle/>
                    <a:p>
                      <a:r>
                        <a:rPr lang="en-US" dirty="0" err="1"/>
                        <a:t>Arrays.sort</a:t>
                      </a:r>
                      <a:r>
                        <a:rPr lang="en-US" dirty="0"/>
                        <a:t>(array[], Comparator&lt;T&gt;)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Дозволя</a:t>
                      </a:r>
                      <a:r>
                        <a:rPr lang="uk-UA" dirty="0"/>
                        <a:t>є </a:t>
                      </a:r>
                      <a:r>
                        <a:rPr lang="ru-RU" dirty="0" err="1"/>
                        <a:t>відсортувати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масив</a:t>
                      </a:r>
                      <a:r>
                        <a:rPr lang="ru-RU" dirty="0"/>
                        <a:t> в пот</a:t>
                      </a:r>
                      <a:r>
                        <a:rPr lang="uk-UA" dirty="0" err="1"/>
                        <a:t>рібному</a:t>
                      </a:r>
                      <a:r>
                        <a:rPr lang="uk-UA" dirty="0"/>
                        <a:t> порядку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5199"/>
                  </a:ext>
                </a:extLst>
              </a:tr>
              <a:tr h="329283">
                <a:tc>
                  <a:txBody>
                    <a:bodyPr/>
                    <a:lstStyle/>
                    <a:p>
                      <a:r>
                        <a:rPr lang="en-US" dirty="0" err="1"/>
                        <a:t>Arrays.binarySearch</a:t>
                      </a:r>
                      <a:r>
                        <a:rPr lang="en-US" dirty="0"/>
                        <a:t>(array[], T element)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Дозволя</a:t>
                      </a:r>
                      <a:r>
                        <a:rPr lang="uk-UA" dirty="0"/>
                        <a:t>є здійснити бінарний пошук в масиві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62744"/>
                  </a:ext>
                </a:extLst>
              </a:tr>
              <a:tr h="329283">
                <a:tc>
                  <a:txBody>
                    <a:bodyPr/>
                    <a:lstStyle/>
                    <a:p>
                      <a:r>
                        <a:rPr lang="en-US" dirty="0" err="1"/>
                        <a:t>Arrays.copyOf</a:t>
                      </a:r>
                      <a:r>
                        <a:rPr lang="en-US" dirty="0"/>
                        <a:t>(array[], int </a:t>
                      </a:r>
                      <a:r>
                        <a:rPr lang="en-US" dirty="0" err="1"/>
                        <a:t>newLength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Дозволя</a:t>
                      </a:r>
                      <a:r>
                        <a:rPr lang="uk-UA" dirty="0"/>
                        <a:t>є скопіювати масив в новий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8810"/>
                  </a:ext>
                </a:extLst>
              </a:tr>
              <a:tr h="329283">
                <a:tc>
                  <a:txBody>
                    <a:bodyPr/>
                    <a:lstStyle/>
                    <a:p>
                      <a:r>
                        <a:rPr lang="en-US" dirty="0" err="1"/>
                        <a:t>Arrays.equals</a:t>
                      </a:r>
                      <a:r>
                        <a:rPr lang="en-US" dirty="0"/>
                        <a:t>(array1[], array2[])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Дозво</a:t>
                      </a:r>
                      <a:r>
                        <a:rPr lang="uk-UA" dirty="0" err="1"/>
                        <a:t>ляє</a:t>
                      </a:r>
                      <a:r>
                        <a:rPr lang="uk-UA" dirty="0"/>
                        <a:t> порівняти масиви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32905"/>
                  </a:ext>
                </a:extLst>
              </a:tr>
              <a:tr h="329283">
                <a:tc>
                  <a:txBody>
                    <a:bodyPr/>
                    <a:lstStyle/>
                    <a:p>
                      <a:r>
                        <a:rPr lang="en-US" dirty="0" err="1"/>
                        <a:t>Arrays.fill</a:t>
                      </a:r>
                      <a:r>
                        <a:rPr lang="en-US" dirty="0"/>
                        <a:t>(array[], T value)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Дозволя</a:t>
                      </a:r>
                      <a:r>
                        <a:rPr lang="uk-UA" dirty="0"/>
                        <a:t>є заповнити масив потрібними значеннями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59962"/>
                  </a:ext>
                </a:extLst>
              </a:tr>
            </a:tbl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1390AE8-BE46-4013-BEE5-7D0861958CF6}"/>
              </a:ext>
            </a:extLst>
          </p:cNvPr>
          <p:cNvSpPr txBox="1">
            <a:spLocks/>
          </p:cNvSpPr>
          <p:nvPr/>
        </p:nvSpPr>
        <p:spPr>
          <a:xfrm>
            <a:off x="4024367" y="931761"/>
            <a:ext cx="7414777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dirty="0"/>
              <a:t>Основні команди класу </a:t>
            </a:r>
            <a:r>
              <a:rPr lang="en-US" sz="2000" dirty="0"/>
              <a:t>Arrays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18152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92424"/>
            <a:ext cx="640080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k-UA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Дії над масивами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25E784-7A31-4F48-BE3E-B3236C607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4913" y="337456"/>
            <a:ext cx="808037" cy="763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11876-5863-4B63-A151-77CB7E96258E}"/>
              </a:ext>
            </a:extLst>
          </p:cNvPr>
          <p:cNvSpPr txBox="1"/>
          <p:nvPr/>
        </p:nvSpPr>
        <p:spPr>
          <a:xfrm>
            <a:off x="8561782" y="1319855"/>
            <a:ext cx="265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Академія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сучасної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освіти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70C74-A3A1-4022-8BE5-D339F9BC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143" y="1209040"/>
            <a:ext cx="6766560" cy="768096"/>
          </a:xfrm>
        </p:spPr>
        <p:txBody>
          <a:bodyPr/>
          <a:lstStyle/>
          <a:p>
            <a:pPr algn="ctr"/>
            <a:r>
              <a:rPr lang="uk-UA" sz="2800" dirty="0"/>
              <a:t>Доступ до елементів масиву</a:t>
            </a:r>
            <a:endParaRPr lang="ru-RU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Дії над масивами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13499CB-5178-483C-A4F9-42AB0A2F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3F289BA-051C-4162-8A46-AA02A0FA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8" y="2328827"/>
            <a:ext cx="7286175" cy="37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7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70C74-A3A1-4022-8BE5-D339F9BC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143" y="1209040"/>
            <a:ext cx="6766560" cy="768096"/>
          </a:xfrm>
        </p:spPr>
        <p:txBody>
          <a:bodyPr/>
          <a:lstStyle/>
          <a:p>
            <a:pPr algn="ctr"/>
            <a:r>
              <a:rPr lang="uk-UA" sz="2800" dirty="0"/>
              <a:t>Масиви та цикли </a:t>
            </a:r>
            <a:r>
              <a:rPr lang="en-US" sz="2800" dirty="0"/>
              <a:t>for</a:t>
            </a:r>
            <a:endParaRPr lang="ru-RU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Дії над масивами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13499CB-5178-483C-A4F9-42AB0A2F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584" y="1977136"/>
            <a:ext cx="6766560" cy="2700528"/>
          </a:xfrm>
        </p:spPr>
        <p:txBody>
          <a:bodyPr/>
          <a:lstStyle/>
          <a:p>
            <a:r>
              <a:rPr lang="ru-RU" sz="2400" dirty="0" err="1"/>
              <a:t>Розповсюдженим</a:t>
            </a:r>
            <a:r>
              <a:rPr lang="ru-RU" sz="2400" dirty="0"/>
              <a:t> є </a:t>
            </a:r>
            <a:r>
              <a:rPr lang="ru-RU" sz="2400" dirty="0" err="1"/>
              <a:t>застосування</a:t>
            </a:r>
            <a:r>
              <a:rPr lang="ru-RU" sz="2400" dirty="0"/>
              <a:t> циклу </a:t>
            </a:r>
            <a:r>
              <a:rPr lang="ru-RU" sz="2400" dirty="0" err="1"/>
              <a:t>for</a:t>
            </a:r>
            <a:r>
              <a:rPr lang="ru-RU" sz="2400" dirty="0"/>
              <a:t> для </a:t>
            </a:r>
            <a:r>
              <a:rPr lang="ru-RU" sz="2400" dirty="0" err="1"/>
              <a:t>отримання</a:t>
            </a:r>
            <a:r>
              <a:rPr lang="ru-RU" sz="2400" dirty="0"/>
              <a:t> доступу до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(</a:t>
            </a:r>
            <a:r>
              <a:rPr lang="ru-RU" sz="2400" dirty="0" err="1"/>
              <a:t>всіх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частини</a:t>
            </a:r>
            <a:r>
              <a:rPr lang="ru-RU" sz="2400" dirty="0"/>
              <a:t>).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/>
              <a:t>ще</a:t>
            </a:r>
            <a:r>
              <a:rPr lang="ru-RU" sz="2400" dirty="0"/>
              <a:t> </a:t>
            </a:r>
            <a:r>
              <a:rPr lang="ru-RU" sz="2400" dirty="0" err="1"/>
              <a:t>називають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обходом</a:t>
            </a:r>
            <a:r>
              <a:rPr lang="ru-RU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Traversal</a:t>
            </a:r>
            <a:r>
              <a:rPr lang="en-US" sz="2400" dirty="0"/>
              <a:t>)</a:t>
            </a:r>
            <a:r>
              <a:rPr lang="ru-RU" sz="2400" dirty="0"/>
              <a:t>:</a:t>
            </a:r>
          </a:p>
          <a:p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9579E5-4C14-4C27-AE84-27328776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41" y="3334258"/>
            <a:ext cx="7910963" cy="30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9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Дії над масивами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13499CB-5178-483C-A4F9-42AB0A2F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143" y="1690996"/>
            <a:ext cx="6766560" cy="2700528"/>
          </a:xfrm>
        </p:spPr>
        <p:txBody>
          <a:bodyPr/>
          <a:lstStyle/>
          <a:p>
            <a:r>
              <a:rPr lang="ru-RU" sz="2800" dirty="0" err="1"/>
              <a:t>Які</a:t>
            </a:r>
            <a:r>
              <a:rPr lang="ru-RU" sz="2800" dirty="0"/>
              <a:t> </a:t>
            </a:r>
            <a:r>
              <a:rPr lang="ru-RU" sz="2800" dirty="0" err="1"/>
              <a:t>елементи</a:t>
            </a:r>
            <a:r>
              <a:rPr lang="ru-RU" sz="2800" dirty="0"/>
              <a:t> </a:t>
            </a:r>
            <a:r>
              <a:rPr lang="ru-RU" sz="2800" dirty="0" err="1"/>
              <a:t>будуть</a:t>
            </a:r>
            <a:r>
              <a:rPr lang="ru-RU" sz="2800" dirty="0"/>
              <a:t> в </a:t>
            </a:r>
            <a:r>
              <a:rPr lang="ru-RU" sz="2800" dirty="0" err="1"/>
              <a:t>наступному</a:t>
            </a:r>
            <a:r>
              <a:rPr lang="ru-RU" sz="2800" dirty="0"/>
              <a:t> </a:t>
            </a:r>
            <a:r>
              <a:rPr lang="ru-RU" sz="2800" dirty="0" err="1"/>
              <a:t>масиві</a:t>
            </a:r>
            <a:r>
              <a:rPr lang="ru-RU" sz="2800" dirty="0"/>
              <a:t>?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C9C578B-3058-4F0E-83A7-AB299B86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143" y="1069450"/>
            <a:ext cx="7123730" cy="768096"/>
          </a:xfrm>
        </p:spPr>
        <p:txBody>
          <a:bodyPr/>
          <a:lstStyle/>
          <a:p>
            <a:pPr algn="ctr"/>
            <a:r>
              <a:rPr lang="uk-UA" sz="2800" dirty="0"/>
              <a:t>Задача "таємничого масиву"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829667-F717-4493-8CBD-08E11F95D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9" y="2459092"/>
            <a:ext cx="6440307" cy="312544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7E0455F-FD29-40B4-80C4-1D0315A76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375" y="5594806"/>
            <a:ext cx="5042017" cy="12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Дії над масивами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13499CB-5178-483C-A4F9-42AB0A2F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584" y="1525723"/>
            <a:ext cx="6766560" cy="2700528"/>
          </a:xfrm>
        </p:spPr>
        <p:txBody>
          <a:bodyPr/>
          <a:lstStyle/>
          <a:p>
            <a:r>
              <a:rPr lang="ru-RU" sz="3200" dirty="0" err="1"/>
              <a:t>Які</a:t>
            </a:r>
            <a:r>
              <a:rPr lang="ru-RU" sz="3200" dirty="0"/>
              <a:t> </a:t>
            </a:r>
            <a:r>
              <a:rPr lang="ru-RU" sz="3200" dirty="0" err="1"/>
              <a:t>елементи</a:t>
            </a:r>
            <a:r>
              <a:rPr lang="ru-RU" sz="3200" dirty="0"/>
              <a:t> </a:t>
            </a:r>
            <a:r>
              <a:rPr lang="ru-RU" sz="3200" dirty="0" err="1"/>
              <a:t>будуть</a:t>
            </a:r>
            <a:r>
              <a:rPr lang="ru-RU" sz="3200" dirty="0"/>
              <a:t> в </a:t>
            </a:r>
            <a:r>
              <a:rPr lang="ru-RU" sz="3200" dirty="0" err="1"/>
              <a:t>наступному</a:t>
            </a:r>
            <a:r>
              <a:rPr lang="ru-RU" sz="3200" dirty="0"/>
              <a:t> </a:t>
            </a:r>
            <a:r>
              <a:rPr lang="ru-RU" sz="3200" dirty="0" err="1"/>
              <a:t>масиві</a:t>
            </a:r>
            <a:r>
              <a:rPr lang="ru-RU" sz="3200" dirty="0"/>
              <a:t>? </a:t>
            </a:r>
            <a:endParaRPr lang="ru-RU" sz="28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1D47E7-5C38-49A8-BA3B-08449D62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10" y="2490813"/>
            <a:ext cx="8759190" cy="28414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F1C565-B78F-41C1-ADD9-2F70CD1CA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942" y="5332277"/>
            <a:ext cx="6638925" cy="15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92424"/>
            <a:ext cx="640080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k-UA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Повертаємося із новими знаннями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25E784-7A31-4F48-BE3E-B3236C607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4913" y="337456"/>
            <a:ext cx="808037" cy="763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11876-5863-4B63-A151-77CB7E96258E}"/>
              </a:ext>
            </a:extLst>
          </p:cNvPr>
          <p:cNvSpPr txBox="1"/>
          <p:nvPr/>
        </p:nvSpPr>
        <p:spPr>
          <a:xfrm>
            <a:off x="8561782" y="1319855"/>
            <a:ext cx="265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Академія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сучасної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освіти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0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56191-305A-4898-B805-299DA04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392" y="961731"/>
            <a:ext cx="6766560" cy="768096"/>
          </a:xfrm>
        </p:spPr>
        <p:txBody>
          <a:bodyPr/>
          <a:lstStyle/>
          <a:p>
            <a:r>
              <a:rPr lang="ru-RU" sz="3600" dirty="0"/>
              <a:t>І </a:t>
            </a:r>
            <a:r>
              <a:rPr lang="ru-RU" sz="3600" dirty="0" err="1"/>
              <a:t>знову</a:t>
            </a:r>
            <a:r>
              <a:rPr lang="ru-RU" sz="3600" dirty="0"/>
              <a:t> до погоди…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601BE0-4B75-4DE1-A456-E3FB9985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Задачка, </a:t>
            </a:r>
            <a:r>
              <a:rPr lang="ru-RU" dirty="0" err="1"/>
              <a:t>спроба</a:t>
            </a:r>
            <a:r>
              <a:rPr lang="ru-RU" dirty="0"/>
              <a:t> 2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F4E753-57D6-4AFB-A437-5564BCD0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2DDA1-23C5-4205-A706-8C6DAAE51D2E}"/>
              </a:ext>
            </a:extLst>
          </p:cNvPr>
          <p:cNvSpPr txBox="1"/>
          <p:nvPr/>
        </p:nvSpPr>
        <p:spPr>
          <a:xfrm>
            <a:off x="4404732" y="1729827"/>
            <a:ext cx="7315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>
                <a:solidFill>
                  <a:srgbClr val="202C8F"/>
                </a:solidFill>
              </a:rPr>
              <a:t>Як</a:t>
            </a:r>
            <a:r>
              <a:rPr lang="en-US" sz="2700" dirty="0">
                <a:solidFill>
                  <a:srgbClr val="202C8F"/>
                </a:solidFill>
              </a:rPr>
              <a:t> </a:t>
            </a:r>
            <a:r>
              <a:rPr lang="en-US" sz="2700" dirty="0" err="1">
                <a:solidFill>
                  <a:srgbClr val="202C8F"/>
                </a:solidFill>
              </a:rPr>
              <a:t>заст</a:t>
            </a:r>
            <a:r>
              <a:rPr lang="uk-UA" sz="2700" dirty="0">
                <a:solidFill>
                  <a:srgbClr val="202C8F"/>
                </a:solidFill>
              </a:rPr>
              <a:t>о</a:t>
            </a:r>
            <a:r>
              <a:rPr lang="en-US" sz="2700" dirty="0" err="1">
                <a:solidFill>
                  <a:srgbClr val="202C8F"/>
                </a:solidFill>
              </a:rPr>
              <a:t>сувати</a:t>
            </a:r>
            <a:r>
              <a:rPr lang="en-US" sz="2700" dirty="0">
                <a:solidFill>
                  <a:srgbClr val="202C8F"/>
                </a:solidFill>
              </a:rPr>
              <a:t> </a:t>
            </a:r>
            <a:r>
              <a:rPr lang="en-US" sz="2700" dirty="0" err="1">
                <a:solidFill>
                  <a:srgbClr val="202C8F"/>
                </a:solidFill>
              </a:rPr>
              <a:t>масив</a:t>
            </a:r>
            <a:r>
              <a:rPr lang="en-US" sz="2700" dirty="0">
                <a:solidFill>
                  <a:srgbClr val="202C8F"/>
                </a:solidFill>
              </a:rPr>
              <a:t>, </a:t>
            </a:r>
            <a:r>
              <a:rPr lang="en-US" sz="2700" dirty="0" err="1">
                <a:solidFill>
                  <a:srgbClr val="202C8F"/>
                </a:solidFill>
              </a:rPr>
              <a:t>щоб</a:t>
            </a:r>
            <a:r>
              <a:rPr lang="en-US" sz="2700" dirty="0">
                <a:solidFill>
                  <a:srgbClr val="202C8F"/>
                </a:solidFill>
              </a:rPr>
              <a:t> </a:t>
            </a:r>
            <a:r>
              <a:rPr lang="en-US" sz="2700" dirty="0" err="1">
                <a:solidFill>
                  <a:srgbClr val="202C8F"/>
                </a:solidFill>
              </a:rPr>
              <a:t>вирішити</a:t>
            </a:r>
            <a:r>
              <a:rPr lang="en-US" sz="2700" dirty="0">
                <a:solidFill>
                  <a:srgbClr val="202C8F"/>
                </a:solidFill>
              </a:rPr>
              <a:t> </a:t>
            </a:r>
            <a:r>
              <a:rPr lang="en-US" sz="2700" dirty="0" err="1">
                <a:solidFill>
                  <a:srgbClr val="202C8F"/>
                </a:solidFill>
              </a:rPr>
              <a:t>цю</a:t>
            </a:r>
            <a:r>
              <a:rPr lang="en-US" sz="2700" dirty="0">
                <a:solidFill>
                  <a:srgbClr val="202C8F"/>
                </a:solidFill>
              </a:rPr>
              <a:t> </a:t>
            </a:r>
            <a:r>
              <a:rPr lang="en-US" sz="2700" dirty="0" err="1">
                <a:solidFill>
                  <a:srgbClr val="202C8F"/>
                </a:solidFill>
              </a:rPr>
              <a:t>задачу</a:t>
            </a:r>
            <a:r>
              <a:rPr lang="en-US" sz="2700" dirty="0">
                <a:solidFill>
                  <a:srgbClr val="202C8F"/>
                </a:solidFill>
              </a:rPr>
              <a:t>:</a:t>
            </a:r>
            <a:endParaRPr lang="uk-UA" sz="2700" dirty="0">
              <a:solidFill>
                <a:srgbClr val="202C8F"/>
              </a:solidFill>
            </a:endParaRPr>
          </a:p>
          <a:p>
            <a:r>
              <a:rPr lang="en-US" sz="2700" dirty="0">
                <a:solidFill>
                  <a:srgbClr val="202C8F"/>
                </a:solidFill>
              </a:rPr>
              <a:t>How many days' temperatures?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700" dirty="0">
                <a:solidFill>
                  <a:srgbClr val="202C8F"/>
                </a:solidFill>
              </a:rPr>
              <a:t> </a:t>
            </a:r>
            <a:endParaRPr lang="uk-UA" sz="2700" dirty="0">
              <a:solidFill>
                <a:srgbClr val="202C8F"/>
              </a:solidFill>
            </a:endParaRPr>
          </a:p>
          <a:p>
            <a:r>
              <a:rPr lang="en-US" sz="2700" dirty="0">
                <a:solidFill>
                  <a:srgbClr val="202C8F"/>
                </a:solidFill>
              </a:rPr>
              <a:t>Day 1's high temp: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45</a:t>
            </a:r>
            <a:endParaRPr lang="uk-UA" sz="2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rgbClr val="202C8F"/>
                </a:solidFill>
              </a:rPr>
              <a:t>Day 2's high temp: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44</a:t>
            </a:r>
            <a:endParaRPr lang="uk-UA" sz="2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rgbClr val="202C8F"/>
                </a:solidFill>
              </a:rPr>
              <a:t>Day 3's high temp: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39</a:t>
            </a:r>
            <a:endParaRPr lang="uk-UA" sz="2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rgbClr val="202C8F"/>
                </a:solidFill>
              </a:rPr>
              <a:t>Day 4's high temp: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48</a:t>
            </a:r>
            <a:endParaRPr lang="uk-UA" sz="2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rgbClr val="202C8F"/>
                </a:solidFill>
              </a:rPr>
              <a:t>Day 5's high temp: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37</a:t>
            </a:r>
            <a:endParaRPr lang="uk-UA" sz="2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rgbClr val="202C8F"/>
                </a:solidFill>
              </a:rPr>
              <a:t>Day 6's high temp: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46</a:t>
            </a:r>
            <a:endParaRPr lang="uk-UA" sz="2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rgbClr val="202C8F"/>
                </a:solidFill>
              </a:rPr>
              <a:t>Day 7's high temp: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53</a:t>
            </a:r>
            <a:endParaRPr lang="uk-UA" sz="2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rgbClr val="202C8F"/>
                </a:solidFill>
              </a:rPr>
              <a:t>Average temp =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44.6</a:t>
            </a:r>
            <a:endParaRPr lang="uk-UA" sz="2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n-US" sz="2700" dirty="0">
                <a:solidFill>
                  <a:srgbClr val="202C8F"/>
                </a:solidFill>
              </a:rPr>
              <a:t>days were above average.</a:t>
            </a:r>
            <a:endParaRPr lang="ru-RU" sz="27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9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601BE0-4B75-4DE1-A456-E3FB9985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F4E753-57D6-4AFB-A437-5564BCD0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79EC10-0F5C-42FD-AE90-B236C41C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08" y="731520"/>
            <a:ext cx="83153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92424"/>
            <a:ext cx="640080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Задачка </a:t>
            </a:r>
            <a:r>
              <a:rPr lang="ru-RU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із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підступом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25E784-7A31-4F48-BE3E-B3236C607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4913" y="337456"/>
            <a:ext cx="808037" cy="763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11876-5863-4B63-A151-77CB7E96258E}"/>
              </a:ext>
            </a:extLst>
          </p:cNvPr>
          <p:cNvSpPr txBox="1"/>
          <p:nvPr/>
        </p:nvSpPr>
        <p:spPr>
          <a:xfrm>
            <a:off x="8561782" y="1319855"/>
            <a:ext cx="265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Академія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сучасної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освіти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9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601BE0-4B75-4DE1-A456-E3FB9985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Задачка, </a:t>
            </a:r>
            <a:r>
              <a:rPr lang="ru-RU" dirty="0" err="1"/>
              <a:t>спроба</a:t>
            </a:r>
            <a:r>
              <a:rPr lang="ru-RU" dirty="0"/>
              <a:t> 2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F4E753-57D6-4AFB-A437-5564BCD0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C45E1-27F4-4B0D-BF18-F03BBB8F8C05}"/>
              </a:ext>
            </a:extLst>
          </p:cNvPr>
          <p:cNvSpPr txBox="1"/>
          <p:nvPr/>
        </p:nvSpPr>
        <p:spPr>
          <a:xfrm>
            <a:off x="4224528" y="1343041"/>
            <a:ext cx="7315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>
                <a:solidFill>
                  <a:srgbClr val="202C8F"/>
                </a:solidFill>
              </a:rPr>
              <a:t>Модифікувати</a:t>
            </a:r>
            <a:r>
              <a:rPr lang="ru-RU" sz="4000" b="1" dirty="0">
                <a:solidFill>
                  <a:srgbClr val="202C8F"/>
                </a:solidFill>
              </a:rPr>
              <a:t> </a:t>
            </a:r>
            <a:r>
              <a:rPr lang="ru-RU" sz="4000" b="1" dirty="0" err="1">
                <a:solidFill>
                  <a:srgbClr val="202C8F"/>
                </a:solidFill>
              </a:rPr>
              <a:t>програму</a:t>
            </a:r>
            <a:r>
              <a:rPr lang="ru-RU" sz="4000" b="1" dirty="0">
                <a:solidFill>
                  <a:srgbClr val="202C8F"/>
                </a:solidFill>
              </a:rPr>
              <a:t> про погоду для </a:t>
            </a:r>
            <a:r>
              <a:rPr lang="ru-RU" sz="4000" b="1" dirty="0" err="1">
                <a:solidFill>
                  <a:srgbClr val="202C8F"/>
                </a:solidFill>
              </a:rPr>
              <a:t>додаткового</a:t>
            </a:r>
            <a:r>
              <a:rPr lang="ru-RU" sz="4000" b="1" dirty="0">
                <a:solidFill>
                  <a:srgbClr val="202C8F"/>
                </a:solidFill>
              </a:rPr>
              <a:t> </a:t>
            </a:r>
            <a:r>
              <a:rPr lang="ru-RU" sz="4000" b="1" dirty="0" err="1">
                <a:solidFill>
                  <a:srgbClr val="202C8F"/>
                </a:solidFill>
              </a:rPr>
              <a:t>виводу</a:t>
            </a:r>
            <a:r>
              <a:rPr lang="ru-RU" sz="4000" b="1" dirty="0">
                <a:solidFill>
                  <a:srgbClr val="202C8F"/>
                </a:solidFill>
              </a:rPr>
              <a:t> </a:t>
            </a:r>
            <a:r>
              <a:rPr lang="ru-RU" sz="4000" b="1" dirty="0" err="1">
                <a:solidFill>
                  <a:srgbClr val="202C8F"/>
                </a:solidFill>
              </a:rPr>
              <a:t>інформації</a:t>
            </a:r>
            <a:r>
              <a:rPr lang="ru-RU" sz="4000" b="1" dirty="0">
                <a:solidFill>
                  <a:srgbClr val="202C8F"/>
                </a:solidFill>
              </a:rPr>
              <a:t>:</a:t>
            </a:r>
          </a:p>
          <a:p>
            <a:endParaRPr lang="ru-RU" sz="2800" dirty="0">
              <a:solidFill>
                <a:srgbClr val="202C8F"/>
              </a:solidFill>
            </a:endParaRPr>
          </a:p>
          <a:p>
            <a:endParaRPr lang="ru-RU" sz="2800" dirty="0">
              <a:solidFill>
                <a:srgbClr val="202C8F"/>
              </a:solidFill>
            </a:endParaRPr>
          </a:p>
          <a:p>
            <a:r>
              <a:rPr lang="en-US" sz="2800" dirty="0">
                <a:solidFill>
                  <a:srgbClr val="202C8F"/>
                </a:solidFill>
              </a:rPr>
              <a:t>Temperatures: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[45, 44, 39, 48, 37, 46, 53]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rgbClr val="202C8F"/>
                </a:solidFill>
              </a:rPr>
              <a:t>Two coldest days: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37</a:t>
            </a:r>
            <a:r>
              <a:rPr lang="en-US" sz="2800" dirty="0">
                <a:solidFill>
                  <a:srgbClr val="202C8F"/>
                </a:solidFill>
              </a:rPr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39, </a:t>
            </a:r>
            <a:r>
              <a:rPr lang="en-US" sz="2800" dirty="0">
                <a:solidFill>
                  <a:srgbClr val="202C8F"/>
                </a:solidFill>
              </a:rPr>
              <a:t>two hottest days: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53</a:t>
            </a:r>
            <a:r>
              <a:rPr lang="en-US" sz="2800" dirty="0">
                <a:solidFill>
                  <a:srgbClr val="202C8F"/>
                </a:solidFill>
              </a:rPr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48</a:t>
            </a:r>
            <a:endParaRPr lang="ru-RU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0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601BE0-4B75-4DE1-A456-E3FB9985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F4E753-57D6-4AFB-A437-5564BCD0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3012AB-DB97-406F-ACB9-293AE89C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664" y="1827438"/>
            <a:ext cx="8548524" cy="32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F0EAF-1607-4F6D-B267-63081F4D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855" y="1209040"/>
            <a:ext cx="6766560" cy="768096"/>
          </a:xfrm>
        </p:spPr>
        <p:txBody>
          <a:bodyPr/>
          <a:lstStyle/>
          <a:p>
            <a:r>
              <a:rPr lang="uk-UA" sz="3200" dirty="0"/>
              <a:t>Додаткова література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3B5D1-27CD-4838-ADBE-EE0F8A15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374293"/>
            <a:ext cx="6766560" cy="270052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Дещо</a:t>
            </a:r>
            <a:r>
              <a:rPr lang="ru-RU" sz="2400" b="0" i="0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про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масиви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—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гарна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докладна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стаття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про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масиви</a:t>
            </a:r>
            <a:r>
              <a:rPr lang="en-US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Клас</a:t>
            </a:r>
            <a:r>
              <a:rPr lang="ru-RU" sz="2400" b="0" i="0" u="sng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Arrays</a:t>
            </a:r>
            <a:r>
              <a:rPr lang="ru-RU" sz="2400" b="0" i="0" u="sng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та </a:t>
            </a: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його</a:t>
            </a:r>
            <a:r>
              <a:rPr lang="ru-RU" sz="2400" b="0" i="0" u="sng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використання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 - у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статті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описані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деякі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методи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класу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Array</a:t>
            </a:r>
            <a:endParaRPr lang="en-US" sz="2400" dirty="0">
              <a:solidFill>
                <a:srgbClr val="202C8F"/>
              </a:solidFill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Багатомірні</a:t>
            </a:r>
            <a:r>
              <a:rPr lang="ru-RU" sz="2400" b="0" i="0" u="sng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масиви</a:t>
            </a:r>
            <a:r>
              <a:rPr lang="ru-RU" sz="2400" b="0" i="0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-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докладна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стаття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про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багатовимірні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масиви</a:t>
            </a:r>
            <a:r>
              <a:rPr lang="ru-RU" sz="2400" b="0" i="0" dirty="0">
                <a:solidFill>
                  <a:srgbClr val="202C8F"/>
                </a:solidFill>
                <a:effectLst/>
                <a:cs typeface="Arial" panose="020B0604020202020204" pitchFamily="34" charset="0"/>
              </a:rPr>
              <a:t> з прикладами.</a:t>
            </a:r>
            <a:endParaRPr lang="en-US" sz="2400" b="0" i="0" dirty="0">
              <a:solidFill>
                <a:srgbClr val="202C8F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Повертайте</a:t>
            </a:r>
            <a:r>
              <a:rPr lang="ru-RU" sz="2400" b="0" i="0" u="sng" dirty="0">
                <a:solidFill>
                  <a:schemeClr val="accent1">
                    <a:lumMod val="7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масив</a:t>
            </a:r>
            <a:r>
              <a:rPr lang="ru-RU" sz="2400" b="0" i="0" u="sng" dirty="0">
                <a:solidFill>
                  <a:schemeClr val="accent1">
                    <a:lumMod val="7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нульової</a:t>
            </a:r>
            <a:r>
              <a:rPr lang="ru-RU" sz="2400" b="0" i="0" u="sng" dirty="0">
                <a:solidFill>
                  <a:schemeClr val="accent1">
                    <a:lumMod val="7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довжини</a:t>
            </a:r>
            <a:r>
              <a:rPr lang="ru-RU" sz="2400" b="0" i="0" u="sng" dirty="0">
                <a:solidFill>
                  <a:schemeClr val="accent1">
                    <a:lumMod val="7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а не </a:t>
            </a:r>
            <a:r>
              <a:rPr lang="ru-RU" sz="2400" b="0" i="0" u="sng" dirty="0" err="1">
                <a:solidFill>
                  <a:schemeClr val="accent1">
                    <a:lumMod val="7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</a:t>
            </a:r>
            <a:r>
              <a:rPr lang="ru-RU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</a:t>
            </a:r>
            <a:r>
              <a:rPr lang="ru-RU" sz="2400" b="0" i="0" dirty="0">
                <a:solidFill>
                  <a:srgbClr val="202C8F"/>
                </a:solidFill>
                <a:effectLst/>
              </a:rPr>
              <a:t>- автор "</a:t>
            </a:r>
            <a:r>
              <a:rPr lang="ru-RU" sz="2400" b="0" i="0" dirty="0" err="1">
                <a:solidFill>
                  <a:srgbClr val="202C8F"/>
                </a:solidFill>
                <a:effectLst/>
              </a:rPr>
              <a:t>Ефективного</a:t>
            </a:r>
            <a:r>
              <a:rPr lang="ru-RU" sz="2400" b="0" i="0" dirty="0">
                <a:solidFill>
                  <a:srgbClr val="202C8F"/>
                </a:solidFill>
                <a:effectLst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</a:rPr>
              <a:t>програмування</a:t>
            </a:r>
            <a:r>
              <a:rPr lang="ru-RU" sz="2400" b="0" i="0" dirty="0">
                <a:solidFill>
                  <a:srgbClr val="202C8F"/>
                </a:solidFill>
                <a:effectLst/>
              </a:rPr>
              <a:t>" Джошуа Блох </a:t>
            </a:r>
            <a:r>
              <a:rPr lang="ru-RU" sz="2400" b="0" i="0" dirty="0" err="1">
                <a:solidFill>
                  <a:srgbClr val="202C8F"/>
                </a:solidFill>
                <a:effectLst/>
              </a:rPr>
              <a:t>розповідає</a:t>
            </a:r>
            <a:r>
              <a:rPr lang="ru-RU" sz="2400" b="0" i="0" dirty="0">
                <a:solidFill>
                  <a:srgbClr val="202C8F"/>
                </a:solidFill>
                <a:effectLst/>
              </a:rPr>
              <a:t> про те, як </a:t>
            </a:r>
            <a:r>
              <a:rPr lang="ru-RU" sz="2400" b="0" i="0" dirty="0" err="1">
                <a:solidFill>
                  <a:srgbClr val="202C8F"/>
                </a:solidFill>
                <a:effectLst/>
              </a:rPr>
              <a:t>краще</a:t>
            </a:r>
            <a:r>
              <a:rPr lang="ru-RU" sz="2400" b="0" i="0" dirty="0">
                <a:solidFill>
                  <a:srgbClr val="202C8F"/>
                </a:solidFill>
                <a:effectLst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</a:rPr>
              <a:t>повертати</a:t>
            </a:r>
            <a:r>
              <a:rPr lang="ru-RU" sz="2400" b="0" i="0" dirty="0">
                <a:solidFill>
                  <a:srgbClr val="202C8F"/>
                </a:solidFill>
                <a:effectLst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</a:rPr>
              <a:t>порожні</a:t>
            </a:r>
            <a:r>
              <a:rPr lang="ru-RU" sz="2400" b="0" i="0" dirty="0">
                <a:solidFill>
                  <a:srgbClr val="202C8F"/>
                </a:solidFill>
                <a:effectLst/>
              </a:rPr>
              <a:t> </a:t>
            </a:r>
            <a:r>
              <a:rPr lang="ru-RU" sz="2400" b="0" i="0" dirty="0" err="1">
                <a:solidFill>
                  <a:srgbClr val="202C8F"/>
                </a:solidFill>
                <a:effectLst/>
              </a:rPr>
              <a:t>масиви</a:t>
            </a:r>
            <a:r>
              <a:rPr lang="en-US" sz="2400" dirty="0">
                <a:solidFill>
                  <a:srgbClr val="202C8F"/>
                </a:solidFill>
              </a:rPr>
              <a:t>.</a:t>
            </a:r>
            <a:endParaRPr lang="ru-RU" sz="2400" b="0" i="0" dirty="0">
              <a:solidFill>
                <a:srgbClr val="202C8F"/>
              </a:solidFill>
              <a:effectLst/>
            </a:endParaRPr>
          </a:p>
          <a:p>
            <a:endParaRPr lang="ru-RU" sz="2400" dirty="0">
              <a:solidFill>
                <a:srgbClr val="202C8F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1C8F1E-5719-417B-B8B7-EB01A3B5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C76FE5-B041-4CBD-853C-67973ABC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84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Задачка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70C74-A3A1-4022-8BE5-D339F9BC64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12434" y="806291"/>
            <a:ext cx="6765925" cy="768350"/>
          </a:xfrm>
        </p:spPr>
        <p:txBody>
          <a:bodyPr/>
          <a:lstStyle/>
          <a:p>
            <a:pPr algn="ctr"/>
            <a:r>
              <a:rPr lang="ru-RU" sz="2400" dirty="0"/>
              <a:t>Як </a:t>
            </a:r>
            <a:r>
              <a:rPr lang="ru-RU" sz="2400" dirty="0" err="1"/>
              <a:t>вирішуємо</a:t>
            </a:r>
            <a:r>
              <a:rPr lang="ru-RU" sz="2400" dirty="0"/>
              <a:t> </a:t>
            </a:r>
            <a:r>
              <a:rPr lang="ru-RU" sz="2400" dirty="0" err="1"/>
              <a:t>таку</a:t>
            </a:r>
            <a:r>
              <a:rPr lang="ru-RU" sz="2400" dirty="0"/>
              <a:t> задачу?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3FDF0-89FB-4222-98A4-AD5AE92FEF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3939" y="1514978"/>
            <a:ext cx="6765925" cy="50307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000" dirty="0" err="1"/>
              <a:t>Програма</a:t>
            </a:r>
            <a:r>
              <a:rPr lang="ru-RU" sz="4000" dirty="0"/>
              <a:t> повинна </a:t>
            </a:r>
            <a:r>
              <a:rPr lang="ru-RU" sz="4000" dirty="0" err="1"/>
              <a:t>забезпечити</a:t>
            </a:r>
            <a:r>
              <a:rPr lang="ru-RU" sz="4000" dirty="0"/>
              <a:t> </a:t>
            </a:r>
            <a:r>
              <a:rPr lang="ru-RU" sz="4000" dirty="0" err="1"/>
              <a:t>ввід</a:t>
            </a:r>
            <a:r>
              <a:rPr lang="ru-RU" sz="4000" dirty="0"/>
              <a:t> </a:t>
            </a:r>
            <a:r>
              <a:rPr lang="ru-RU" sz="4000" dirty="0" err="1"/>
              <a:t>від</a:t>
            </a:r>
            <a:r>
              <a:rPr lang="ru-RU" sz="4000" dirty="0"/>
              <a:t> </a:t>
            </a:r>
            <a:r>
              <a:rPr lang="ru-RU" sz="4000" dirty="0" err="1"/>
              <a:t>користувача</a:t>
            </a:r>
            <a:r>
              <a:rPr lang="ru-RU" sz="4000" dirty="0"/>
              <a:t> </a:t>
            </a:r>
            <a:r>
              <a:rPr lang="ru-RU" sz="4000" dirty="0" err="1"/>
              <a:t>найвищої</a:t>
            </a:r>
            <a:r>
              <a:rPr lang="ru-RU" sz="4000" dirty="0"/>
              <a:t> </a:t>
            </a:r>
            <a:r>
              <a:rPr lang="ru-RU" sz="4000" dirty="0" err="1"/>
              <a:t>температури</a:t>
            </a:r>
            <a:r>
              <a:rPr lang="ru-RU" sz="4000" dirty="0"/>
              <a:t> </a:t>
            </a:r>
            <a:r>
              <a:rPr lang="ru-RU" sz="4000" dirty="0" err="1"/>
              <a:t>протягом</a:t>
            </a:r>
            <a:r>
              <a:rPr lang="ru-RU" sz="4000" dirty="0"/>
              <a:t> дня, для </a:t>
            </a:r>
            <a:r>
              <a:rPr lang="ru-RU" sz="4400" dirty="0" err="1"/>
              <a:t>заданої</a:t>
            </a:r>
            <a:r>
              <a:rPr lang="ru-RU" sz="4000" dirty="0"/>
              <a:t> </a:t>
            </a:r>
            <a:r>
              <a:rPr lang="ru-RU" sz="4000" dirty="0" err="1"/>
              <a:t>користувачем</a:t>
            </a:r>
            <a:r>
              <a:rPr lang="ru-RU" sz="4000" dirty="0"/>
              <a:t> </a:t>
            </a:r>
            <a:r>
              <a:rPr lang="ru-RU" sz="4000" dirty="0" err="1"/>
              <a:t>кількості</a:t>
            </a:r>
            <a:r>
              <a:rPr lang="ru-RU" sz="4000" dirty="0"/>
              <a:t> </a:t>
            </a:r>
            <a:r>
              <a:rPr lang="ru-RU" sz="4000" dirty="0" err="1"/>
              <a:t>днів</a:t>
            </a:r>
            <a:r>
              <a:rPr lang="ru-RU" sz="4000" dirty="0"/>
              <a:t>, і </a:t>
            </a:r>
            <a:r>
              <a:rPr lang="ru-RU" sz="4000" dirty="0" err="1"/>
              <a:t>розрахувати</a:t>
            </a:r>
            <a:r>
              <a:rPr lang="ru-RU" sz="4000" dirty="0"/>
              <a:t> </a:t>
            </a:r>
            <a:r>
              <a:rPr lang="ru-RU" sz="4000" dirty="0" err="1"/>
              <a:t>середнє</a:t>
            </a:r>
            <a:r>
              <a:rPr lang="ru-RU" sz="4000" dirty="0"/>
              <a:t> </a:t>
            </a:r>
            <a:r>
              <a:rPr lang="ru-RU" sz="4000" dirty="0" err="1"/>
              <a:t>значення</a:t>
            </a:r>
            <a:r>
              <a:rPr lang="ru-RU" sz="4000" dirty="0"/>
              <a:t> </a:t>
            </a:r>
            <a:r>
              <a:rPr lang="ru-RU" sz="4000" dirty="0" err="1"/>
              <a:t>температури</a:t>
            </a:r>
            <a:r>
              <a:rPr lang="ru-RU" sz="4000" dirty="0"/>
              <a:t> та </a:t>
            </a:r>
            <a:r>
              <a:rPr lang="ru-RU" sz="4000" dirty="0" err="1"/>
              <a:t>кількість</a:t>
            </a:r>
            <a:r>
              <a:rPr lang="ru-RU" sz="4000" dirty="0"/>
              <a:t> </a:t>
            </a:r>
            <a:r>
              <a:rPr lang="ru-RU" sz="4000" dirty="0" err="1"/>
              <a:t>днів</a:t>
            </a:r>
            <a:r>
              <a:rPr lang="ru-RU" sz="4000" dirty="0"/>
              <a:t>, коли температура </a:t>
            </a:r>
            <a:r>
              <a:rPr lang="ru-RU" sz="4000" dirty="0" err="1"/>
              <a:t>була</a:t>
            </a:r>
            <a:r>
              <a:rPr lang="ru-RU" sz="4000" dirty="0"/>
              <a:t> </a:t>
            </a:r>
            <a:r>
              <a:rPr lang="ru-RU" sz="4000" dirty="0" err="1"/>
              <a:t>вища</a:t>
            </a:r>
            <a:r>
              <a:rPr lang="ru-RU" sz="4000" dirty="0"/>
              <a:t> за </a:t>
            </a:r>
            <a:r>
              <a:rPr lang="ru-RU" sz="4000" dirty="0" err="1"/>
              <a:t>середню</a:t>
            </a:r>
            <a:r>
              <a:rPr lang="ru-RU" sz="4000" dirty="0"/>
              <a:t>.</a:t>
            </a:r>
            <a:endParaRPr lang="ru-RU" sz="3600" dirty="0">
              <a:solidFill>
                <a:srgbClr val="202C8F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64F718-E8FB-4B34-B2D0-E11F563D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002" y="1649412"/>
            <a:ext cx="3378389" cy="27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92424"/>
            <a:ext cx="640080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Масиви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25E784-7A31-4F48-BE3E-B3236C607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4913" y="337456"/>
            <a:ext cx="808037" cy="763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11876-5863-4B63-A151-77CB7E96258E}"/>
              </a:ext>
            </a:extLst>
          </p:cNvPr>
          <p:cNvSpPr txBox="1"/>
          <p:nvPr/>
        </p:nvSpPr>
        <p:spPr>
          <a:xfrm>
            <a:off x="8561782" y="1319855"/>
            <a:ext cx="265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Академія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сучасної</a:t>
            </a:r>
            <a:r>
              <a:rPr lang="ru-RU" sz="1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освіти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70C74-A3A1-4022-8BE5-D339F9BC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143" y="1209040"/>
            <a:ext cx="6766560" cy="768096"/>
          </a:xfrm>
        </p:spPr>
        <p:txBody>
          <a:bodyPr/>
          <a:lstStyle/>
          <a:p>
            <a:pPr algn="ctr"/>
            <a:r>
              <a:rPr lang="uk-UA" sz="3600" dirty="0"/>
              <a:t>Масиви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3FDF0-89FB-4222-98A4-AD5AE92F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143" y="2078736"/>
            <a:ext cx="6766560" cy="1911373"/>
          </a:xfrm>
        </p:spPr>
        <p:txBody>
          <a:bodyPr/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Масив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uk-UA" sz="2800" dirty="0">
                <a:solidFill>
                  <a:srgbClr val="202C8F"/>
                </a:solidFill>
              </a:rPr>
              <a:t>структура даних, в якій зберігаються </a:t>
            </a:r>
            <a:r>
              <a:rPr lang="uk-UA" sz="2800" dirty="0">
                <a:solidFill>
                  <a:schemeClr val="accent1">
                    <a:lumMod val="75000"/>
                  </a:schemeClr>
                </a:solidFill>
              </a:rPr>
              <a:t>однотипні дані. </a:t>
            </a:r>
            <a:endParaRPr lang="ru-RU" sz="2800" dirty="0">
              <a:solidFill>
                <a:srgbClr val="202C8F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Масиви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pic>
        <p:nvPicPr>
          <p:cNvPr id="6" name="Picture 2" descr="Arrays (The Java™ Tutorials &gt; Learning the Java Language &gt; Language Basics)">
            <a:extLst>
              <a:ext uri="{FF2B5EF4-FFF2-40B4-BE49-F238E27FC236}">
                <a16:creationId xmlns:a16="http://schemas.microsoft.com/office/drawing/2014/main" id="{8F3C044A-1E38-4804-B111-E27BEE17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23" y="3599538"/>
            <a:ext cx="8742277" cy="32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7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70C74-A3A1-4022-8BE5-D339F9BC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323340"/>
            <a:ext cx="7414777" cy="768096"/>
          </a:xfrm>
        </p:spPr>
        <p:txBody>
          <a:bodyPr/>
          <a:lstStyle/>
          <a:p>
            <a:pPr algn="ctr"/>
            <a:r>
              <a:rPr lang="uk-UA" sz="3600" dirty="0"/>
              <a:t>Де використовується?</a:t>
            </a:r>
            <a:endParaRPr lang="ru-RU" sz="36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Масиви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pic>
        <p:nvPicPr>
          <p:cNvPr id="2050" name="Picture 2" descr="? question mark dog meme | Sticker">
            <a:extLst>
              <a:ext uri="{FF2B5EF4-FFF2-40B4-BE49-F238E27FC236}">
                <a16:creationId xmlns:a16="http://schemas.microsoft.com/office/drawing/2014/main" id="{62E1AAEE-98CA-4CBB-91D5-D84BBC81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43" y="2259038"/>
            <a:ext cx="2682664" cy="26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g Question Mark GIF - DOG Question Mark - Discover &amp; Share ...">
            <a:extLst>
              <a:ext uri="{FF2B5EF4-FFF2-40B4-BE49-F238E27FC236}">
                <a16:creationId xmlns:a16="http://schemas.microsoft.com/office/drawing/2014/main" id="{6497FDF8-912E-4E5A-B895-E25841CC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13" y="2349276"/>
            <a:ext cx="3170768" cy="198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f I were a demon (of course I'm a dog demon) | Fandom">
            <a:extLst>
              <a:ext uri="{FF2B5EF4-FFF2-40B4-BE49-F238E27FC236}">
                <a16:creationId xmlns:a16="http://schemas.microsoft.com/office/drawing/2014/main" id="{8B70D1AE-74FE-4D50-A375-6064F61D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78" y="4593622"/>
            <a:ext cx="2360270" cy="21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5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Масиви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6301581-8019-4B29-AD7F-0EF3971EA9C4}"/>
              </a:ext>
            </a:extLst>
          </p:cNvPr>
          <p:cNvSpPr txBox="1">
            <a:spLocks/>
          </p:cNvSpPr>
          <p:nvPr/>
        </p:nvSpPr>
        <p:spPr>
          <a:xfrm>
            <a:off x="2473786" y="1237462"/>
            <a:ext cx="7414777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dirty="0"/>
              <a:t>Оголошення масивів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1EDC71-02E8-4530-AE09-74DE8ADC5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2005558"/>
            <a:ext cx="11747860" cy="45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Масиви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6301581-8019-4B29-AD7F-0EF3971EA9C4}"/>
              </a:ext>
            </a:extLst>
          </p:cNvPr>
          <p:cNvSpPr txBox="1">
            <a:spLocks/>
          </p:cNvSpPr>
          <p:nvPr/>
        </p:nvSpPr>
        <p:spPr>
          <a:xfrm>
            <a:off x="4224528" y="1237462"/>
            <a:ext cx="7414777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dirty="0"/>
              <a:t>створення масивів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BE2EE2-C1B6-4190-869B-D83919B2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878" y="2876550"/>
            <a:ext cx="3848100" cy="55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04AF1-452A-4E10-A478-4F851CA69971}"/>
              </a:ext>
            </a:extLst>
          </p:cNvPr>
          <p:cNvSpPr txBox="1"/>
          <p:nvPr/>
        </p:nvSpPr>
        <p:spPr>
          <a:xfrm>
            <a:off x="5023413" y="3599728"/>
            <a:ext cx="5347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typeOfArray</a:t>
            </a:r>
            <a:r>
              <a:rPr lang="en-US" sz="2400" dirty="0">
                <a:solidFill>
                  <a:srgbClr val="202C8F"/>
                </a:solidFill>
              </a:rPr>
              <a:t> – </a:t>
            </a:r>
            <a:r>
              <a:rPr lang="ru-RU" sz="2400" dirty="0">
                <a:solidFill>
                  <a:srgbClr val="202C8F"/>
                </a:solidFill>
              </a:rPr>
              <a:t>тип </a:t>
            </a:r>
            <a:r>
              <a:rPr lang="ru-RU" sz="2400" dirty="0" err="1">
                <a:solidFill>
                  <a:srgbClr val="202C8F"/>
                </a:solidFill>
              </a:rPr>
              <a:t>масиву</a:t>
            </a:r>
            <a:r>
              <a:rPr lang="ru-RU" sz="2400" dirty="0">
                <a:solidFill>
                  <a:srgbClr val="202C8F"/>
                </a:solidFill>
              </a:rPr>
              <a:t> (</a:t>
            </a:r>
            <a:r>
              <a:rPr lang="en-US" sz="2400" dirty="0">
                <a:solidFill>
                  <a:srgbClr val="202C8F"/>
                </a:solidFill>
              </a:rPr>
              <a:t>int, </a:t>
            </a:r>
            <a:r>
              <a:rPr lang="en-US" sz="2400" dirty="0" err="1">
                <a:solidFill>
                  <a:srgbClr val="202C8F"/>
                </a:solidFill>
              </a:rPr>
              <a:t>boolean</a:t>
            </a:r>
            <a:r>
              <a:rPr lang="en-US" sz="2400" dirty="0">
                <a:solidFill>
                  <a:srgbClr val="202C8F"/>
                </a:solidFill>
              </a:rPr>
              <a:t>, String </a:t>
            </a:r>
            <a:r>
              <a:rPr lang="ru-RU" sz="2400" dirty="0">
                <a:solidFill>
                  <a:srgbClr val="202C8F"/>
                </a:solidFill>
              </a:rPr>
              <a:t>та будь-</a:t>
            </a:r>
            <a:r>
              <a:rPr lang="ru-RU" sz="2400" dirty="0" err="1">
                <a:solidFill>
                  <a:srgbClr val="202C8F"/>
                </a:solidFill>
              </a:rPr>
              <a:t>який</a:t>
            </a:r>
            <a:r>
              <a:rPr lang="ru-RU" sz="2400" dirty="0">
                <a:solidFill>
                  <a:srgbClr val="202C8F"/>
                </a:solidFill>
              </a:rPr>
              <a:t> </a:t>
            </a:r>
            <a:r>
              <a:rPr lang="ru-RU" sz="2400" dirty="0" err="1">
                <a:solidFill>
                  <a:srgbClr val="202C8F"/>
                </a:solidFill>
              </a:rPr>
              <a:t>інший</a:t>
            </a:r>
            <a:r>
              <a:rPr lang="ru-RU" sz="2400" dirty="0">
                <a:solidFill>
                  <a:srgbClr val="202C8F"/>
                </a:solidFill>
              </a:rPr>
              <a:t>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en-US" sz="2400" dirty="0">
                <a:solidFill>
                  <a:srgbClr val="202C8F"/>
                </a:solidFill>
              </a:rPr>
              <a:t> – </a:t>
            </a:r>
            <a:r>
              <a:rPr lang="ru-RU" sz="2400" dirty="0" err="1">
                <a:solidFill>
                  <a:srgbClr val="202C8F"/>
                </a:solidFill>
              </a:rPr>
              <a:t>довжина</a:t>
            </a:r>
            <a:r>
              <a:rPr lang="ru-RU" sz="2400" dirty="0">
                <a:solidFill>
                  <a:srgbClr val="202C8F"/>
                </a:solidFill>
              </a:rPr>
              <a:t> </a:t>
            </a:r>
            <a:r>
              <a:rPr lang="ru-RU" sz="2400" dirty="0" err="1">
                <a:solidFill>
                  <a:srgbClr val="202C8F"/>
                </a:solidFill>
              </a:rPr>
              <a:t>масиву</a:t>
            </a:r>
            <a:r>
              <a:rPr lang="ru-RU" sz="2400" dirty="0">
                <a:solidFill>
                  <a:srgbClr val="202C8F"/>
                </a:solidFill>
              </a:rPr>
              <a:t>(к</a:t>
            </a:r>
            <a:r>
              <a:rPr lang="uk-UA" sz="2400" dirty="0" err="1">
                <a:solidFill>
                  <a:srgbClr val="202C8F"/>
                </a:solidFill>
              </a:rPr>
              <a:t>ількість</a:t>
            </a:r>
            <a:r>
              <a:rPr lang="uk-UA" sz="2400" dirty="0">
                <a:solidFill>
                  <a:srgbClr val="202C8F"/>
                </a:solidFill>
              </a:rPr>
              <a:t> комірок під елементи) у цілих числах</a:t>
            </a:r>
            <a:endParaRPr lang="ru-RU" sz="2400" dirty="0">
              <a:solidFill>
                <a:srgbClr val="202C8F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DA5695-A044-4923-B333-6453D1B92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878" y="2888908"/>
            <a:ext cx="4257675" cy="466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4F100D-A5FE-416F-BF25-EA061F5C346B}"/>
              </a:ext>
            </a:extLst>
          </p:cNvPr>
          <p:cNvSpPr txBox="1"/>
          <p:nvPr/>
        </p:nvSpPr>
        <p:spPr>
          <a:xfrm>
            <a:off x="5023413" y="3509184"/>
            <a:ext cx="53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Поясніть, що відбувається на даному зображенні?</a:t>
            </a:r>
            <a:endParaRPr lang="ru-RU" sz="24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70C74-A3A1-4022-8BE5-D339F9BC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323340"/>
            <a:ext cx="7414777" cy="768096"/>
          </a:xfrm>
        </p:spPr>
        <p:txBody>
          <a:bodyPr/>
          <a:lstStyle/>
          <a:p>
            <a:pPr algn="ctr"/>
            <a:r>
              <a:rPr lang="uk-UA" sz="3600" dirty="0"/>
              <a:t>Практичне завдання 1</a:t>
            </a:r>
            <a:endParaRPr lang="ru-RU" sz="36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A9DE1-ECC5-4D09-9245-6A9C1A0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uk-UA" dirty="0"/>
              <a:t>Побітові операції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CF4B5-BC61-4869-8D13-2D09A82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1F87F-F390-41E6-9C1B-73C9D45B006B}"/>
              </a:ext>
            </a:extLst>
          </p:cNvPr>
          <p:cNvSpPr txBox="1"/>
          <p:nvPr/>
        </p:nvSpPr>
        <p:spPr>
          <a:xfrm>
            <a:off x="4551218" y="2306782"/>
            <a:ext cx="66813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4400" dirty="0" err="1">
                <a:solidFill>
                  <a:srgbClr val="202C8F"/>
                </a:solidFill>
              </a:rPr>
              <a:t>Створити</a:t>
            </a:r>
            <a:r>
              <a:rPr lang="ru-RU" sz="4400" dirty="0">
                <a:solidFill>
                  <a:srgbClr val="202C8F"/>
                </a:solidFill>
              </a:rPr>
              <a:t> </a:t>
            </a:r>
            <a:r>
              <a:rPr lang="ru-RU" sz="4400" dirty="0" err="1">
                <a:solidFill>
                  <a:srgbClr val="202C8F"/>
                </a:solidFill>
              </a:rPr>
              <a:t>масив</a:t>
            </a:r>
            <a:r>
              <a:rPr lang="ru-RU" sz="4400" dirty="0">
                <a:solidFill>
                  <a:srgbClr val="202C8F"/>
                </a:solidFill>
              </a:rPr>
              <a:t> </a:t>
            </a:r>
            <a:r>
              <a:rPr lang="ru-RU" sz="4400" dirty="0" err="1">
                <a:solidFill>
                  <a:srgbClr val="202C8F"/>
                </a:solidFill>
              </a:rPr>
              <a:t>рядк</a:t>
            </a:r>
            <a:r>
              <a:rPr lang="uk-UA" sz="4400" dirty="0" err="1">
                <a:solidFill>
                  <a:srgbClr val="202C8F"/>
                </a:solidFill>
              </a:rPr>
              <a:t>ів</a:t>
            </a:r>
            <a:r>
              <a:rPr lang="uk-UA" sz="4400" dirty="0">
                <a:solidFill>
                  <a:srgbClr val="202C8F"/>
                </a:solidFill>
              </a:rPr>
              <a:t> на 100 елементів</a:t>
            </a:r>
            <a:r>
              <a:rPr lang="en-US" sz="4400" dirty="0">
                <a:solidFill>
                  <a:srgbClr val="202C8F"/>
                </a:solidFill>
              </a:rPr>
              <a:t>;</a:t>
            </a:r>
            <a:endParaRPr lang="uk-UA" sz="4400" dirty="0">
              <a:solidFill>
                <a:srgbClr val="202C8F"/>
              </a:solidFill>
            </a:endParaRPr>
          </a:p>
          <a:p>
            <a:pPr marL="342900" indent="-342900">
              <a:buAutoNum type="arabicPeriod"/>
            </a:pPr>
            <a:r>
              <a:rPr lang="uk-UA" sz="4400" dirty="0">
                <a:solidFill>
                  <a:srgbClr val="202C8F"/>
                </a:solidFill>
              </a:rPr>
              <a:t>Спробувати його вивести на екран.</a:t>
            </a:r>
            <a:endParaRPr lang="uk-U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6" descr="Surprised Cat Sticker Vinyl Meow - Picture 1 of 4">
            <a:extLst>
              <a:ext uri="{FF2B5EF4-FFF2-40B4-BE49-F238E27FC236}">
                <a16:creationId xmlns:a16="http://schemas.microsoft.com/office/drawing/2014/main" id="{856CE2A9-A884-49A8-9FED-C75C9F31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16" y="5697430"/>
            <a:ext cx="934720" cy="9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927EC-6A8A-4D01-927F-63BBDA7939D2}"/>
              </a:ext>
            </a:extLst>
          </p:cNvPr>
          <p:cNvSpPr txBox="1"/>
          <p:nvPr/>
        </p:nvSpPr>
        <p:spPr>
          <a:xfrm>
            <a:off x="5882754" y="6059716"/>
            <a:ext cx="506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accent1">
                    <a:lumMod val="75000"/>
                  </a:schemeClr>
                </a:solidFill>
              </a:rPr>
              <a:t>Щось не виходить? Не соромся запитувати!</a:t>
            </a:r>
            <a:endParaRPr lang="ru-RU" sz="20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59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{41C37F69-5BB6-49BE-A4D3-679B70495198}tf78438558_win32</Template>
  <TotalTime>2876</TotalTime>
  <Words>817</Words>
  <Application>Microsoft Office PowerPoint</Application>
  <PresentationFormat>Широкоэкранный</PresentationFormat>
  <Paragraphs>115</Paragraphs>
  <Slides>22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Aptos</vt:lpstr>
      <vt:lpstr>Arial</vt:lpstr>
      <vt:lpstr>Arial</vt:lpstr>
      <vt:lpstr>Arial Black</vt:lpstr>
      <vt:lpstr>Calibri</vt:lpstr>
      <vt:lpstr>Times new Roman</vt:lpstr>
      <vt:lpstr>Тема Office</vt:lpstr>
      <vt:lpstr>Java/github</vt:lpstr>
      <vt:lpstr>Задачка із підступом</vt:lpstr>
      <vt:lpstr>Як вирішуємо таку задачу?</vt:lpstr>
      <vt:lpstr>Масиви</vt:lpstr>
      <vt:lpstr>Масиви</vt:lpstr>
      <vt:lpstr>Де використовується?</vt:lpstr>
      <vt:lpstr>Презентация PowerPoint</vt:lpstr>
      <vt:lpstr>Презентация PowerPoint</vt:lpstr>
      <vt:lpstr>Практичне завдання 1</vt:lpstr>
      <vt:lpstr>Основні методи для роботи з масивами</vt:lpstr>
      <vt:lpstr>Презентация PowerPoint</vt:lpstr>
      <vt:lpstr>Дії над масивами</vt:lpstr>
      <vt:lpstr>Доступ до елементів масиву</vt:lpstr>
      <vt:lpstr>Масиви та цикли for</vt:lpstr>
      <vt:lpstr>Задача "таємничого масиву"</vt:lpstr>
      <vt:lpstr>Презентация PowerPoint</vt:lpstr>
      <vt:lpstr>Повертаємося із новими знаннями</vt:lpstr>
      <vt:lpstr>І знову до погоди…</vt:lpstr>
      <vt:lpstr>Презентация PowerPoint</vt:lpstr>
      <vt:lpstr>Презентация PowerPoint</vt:lpstr>
      <vt:lpstr>Презентация PowerPoint</vt:lpstr>
      <vt:lpstr>Додаткова література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GCSE Computer Science</dc:title>
  <dc:subject/>
  <dc:creator>Даниленко Андрей</dc:creator>
  <cp:lastModifiedBy>Даниленко Андрей</cp:lastModifiedBy>
  <cp:revision>85</cp:revision>
  <dcterms:created xsi:type="dcterms:W3CDTF">2023-08-23T10:34:28Z</dcterms:created>
  <dcterms:modified xsi:type="dcterms:W3CDTF">2023-11-01T09:14:46Z</dcterms:modified>
</cp:coreProperties>
</file>