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8" r:id="rId7"/>
    <p:sldId id="270" r:id="rId8"/>
    <p:sldId id="272" r:id="rId9"/>
    <p:sldId id="271" r:id="rId10"/>
    <p:sldId id="273" r:id="rId11"/>
    <p:sldId id="274" r:id="rId12"/>
    <p:sldId id="266" r:id="rId13"/>
    <p:sldId id="265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8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5173C-3EE9-487F-AA88-86C3000CB70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C8AAB-E716-479C-9E84-50DDE2168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C8AAB-E716-479C-9E84-50DDE2168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C8AAB-E716-479C-9E84-50DDE21685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7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FE54F-BD5F-6346-F8FC-8742FE89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BB862-837D-01D3-4AFF-702F57638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AE5D05-6063-593E-5A65-7A3DFA894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6CAD-62C9-652A-8245-D5DFE0F86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C8AAB-E716-479C-9E84-50DDE21685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9D4C-87D9-4481-742E-74BFFE92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041DB-FE46-7FD7-E87C-7D4A53176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BC10-DB8A-F8AD-4334-4D0673A2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E719-021C-1CD4-4724-2D49D826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DF30-7DE0-CA0F-BBD5-4CF10510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0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17F-8C6C-6517-1BDF-1D07DB9A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9D453-2DF7-65EA-CF74-F1AC5ADEC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FCC3-7ACE-59B2-94F6-0A57DF8E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4FBE-E879-B501-AEC0-1AC55AAE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35C2-3D42-AB98-D1BB-AA25902E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8961E-DE55-D51B-778C-CAB74FBB3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D1082-E587-1B7D-F4DA-85607E85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760A-ACED-B980-6B2E-BDC347A8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2300-2511-301B-D2EB-3EC3BBE6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1DBB-E0F1-2DAF-CC43-4C20357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19D7-E88E-8AC4-557A-D845DFAD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E8EB-C9CF-DF3D-BCA3-5963051B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E1ED7-70C8-32D1-B709-CE5AF736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597E-A694-D6AB-1F0D-D4569327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0283-9837-50B9-99A8-7FFBB319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3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22F4-3DEC-5916-CAB8-C4A65C26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8735-59B2-C87F-4F51-B32130F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A7D4-1EF9-C593-23E1-6B302019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8198-C0DF-C201-72ED-F56BED59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EDFD-C6A8-3793-B410-CE6AD628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4BCA-BA07-B203-B39E-E477E753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E86B-A253-67DC-C012-700102D5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12587-3DDE-D18F-3B5D-044A15890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8C3D1-BEBD-7307-F8E9-2C22DB6D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D2B16-46FE-109F-A9F6-3F13486A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D9D4B-237B-595D-9774-A8FAA5D6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82A6-6259-9E0C-6CEA-4C3C4354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FD6A2-5F5D-D233-205C-51608F761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4D243-5292-96D2-5B07-3D06BE1F1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9F1EA-C155-80AA-29C7-41BD7CEA0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AC946-7E42-AC56-9884-812FC6DA3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652CE-9F64-15DD-E3F6-78FDB2AC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C4006-D6D2-AEB5-C23D-E0C08979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05692-B228-EE49-F8EF-A1B855DA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6C17-A8A5-3992-D9B0-FA760B45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1AAE8-08AA-6FCE-8898-D42F792C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59295-7E5F-D2B5-4D9D-EBBFB994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56580-120F-2597-5B84-54A2E062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0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AEC5D-B047-0EB3-DD6F-B8F5BB67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737D6-D60E-3BBF-E81A-3D58B6FB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CFA6D-B604-7E4C-3C80-5A574190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EF81-C37F-01D3-F31C-1E34A95E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5560-3976-B5BC-7FFC-277207AF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D8EF5-252C-2316-33CA-C6112D8C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B746-0310-DEEF-4675-07F3FB7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F0302-9438-F987-A4AB-DE92E55F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B8879-2F37-4F32-C6BB-B5867C9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31BF-E4AC-7D1B-F802-1BCC607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FC7C1-97C4-F7A8-43ED-B3C1D576A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9795-ED37-BF35-A5F5-7743BF8B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C64F-6372-34E6-E8F7-F85B014F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EECA4-7869-ED18-A921-CBB7979E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1330-9025-15C4-1AF8-837D497A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58974-CEB4-AB0D-52A7-32BA03D9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774C-6381-8D07-A5A7-8AC2F365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4029-F21F-3BF9-0026-F0D81E900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A7C2-74F5-4FAD-B958-822A7C676A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2D0D-74A4-14FF-5B74-51831099B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C8BA-37F6-A487-8775-3485560FF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8AB1-0979-46B3-BCB1-F630DDACF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22fZJujlE88uGsvdWn8cVnxo429z48Kh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FBCD-784C-5F40-3623-297B5396B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6846"/>
            <a:ext cx="9144000" cy="19097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Analysis of Unemployment in Poland</a:t>
            </a:r>
            <a:endParaRPr lang="en-US" sz="2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FD5B5-B626-F65C-B504-C3217A791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73" y="3429000"/>
            <a:ext cx="4645892" cy="2430391"/>
          </a:xfrm>
        </p:spPr>
        <p:txBody>
          <a:bodyPr/>
          <a:lstStyle/>
          <a:p>
            <a:pPr algn="l"/>
            <a:r>
              <a:rPr lang="en-US" dirty="0"/>
              <a:t>Unemployment by Gender and Place of Residence</a:t>
            </a:r>
            <a:br>
              <a:rPr lang="uk-UA" dirty="0"/>
            </a:br>
            <a:br>
              <a:rPr lang="uk-UA" dirty="0"/>
            </a:br>
            <a:r>
              <a:rPr lang="en-US" dirty="0"/>
              <a:t>Comparison of National and Regional Unemployment Trends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F41E63-2AB2-32E1-F3B1-A8DA227A4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98" y="2607796"/>
            <a:ext cx="3881580" cy="38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8A90DE-865F-1444-8C73-9B3B6D054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B0FF87-43CC-1A3F-E6CC-D1D7E8D3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4" y="346837"/>
            <a:ext cx="10515600" cy="768731"/>
          </a:xfrm>
        </p:spPr>
        <p:txBody>
          <a:bodyPr>
            <a:noAutofit/>
          </a:bodyPr>
          <a:lstStyle/>
          <a:p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Lubuskie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Voivodeship has the 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people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CCEEA-5C38-7F75-55C8-65546ADFD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6" y="1325880"/>
            <a:ext cx="10597498" cy="2045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DD1B20-EAD4-C3C3-6AEB-2DFEF7C98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6" y="3387438"/>
            <a:ext cx="10597498" cy="295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DFB4F9-C663-37FB-AE2F-9F117110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D70846-37F1-3F94-B54F-C5EAA7A9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53"/>
            <a:ext cx="10515600" cy="7687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 fact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about unemployment in Poland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E7964-90A6-F8B0-F0D3-A1E717C06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3" y="1321897"/>
            <a:ext cx="4690205" cy="1867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82A0D-3BC6-5BB6-5B2F-E7855082B6BB}"/>
              </a:ext>
            </a:extLst>
          </p:cNvPr>
          <p:cNvSpPr txBox="1"/>
          <p:nvPr/>
        </p:nvSpPr>
        <p:spPr>
          <a:xfrm>
            <a:off x="5613423" y="1364891"/>
            <a:ext cx="3907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disparity between male and female unemployment exists exclusively in urban areas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FBF31B-13AB-62BB-600B-2BF3D3497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25" y="3291197"/>
            <a:ext cx="3151521" cy="3201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8BC7D9-7FC1-89FB-1ACF-644D61EE8AAF}"/>
              </a:ext>
            </a:extLst>
          </p:cNvPr>
          <p:cNvSpPr txBox="1"/>
          <p:nvPr/>
        </p:nvSpPr>
        <p:spPr>
          <a:xfrm>
            <a:off x="2492271" y="4912572"/>
            <a:ext cx="3768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year, unemployment tends to be higher at the beginning of the year than in the following months</a:t>
            </a:r>
          </a:p>
        </p:txBody>
      </p:sp>
    </p:spTree>
    <p:extLst>
      <p:ext uri="{BB962C8B-B14F-4D97-AF65-F5344CB8AC3E}">
        <p14:creationId xmlns:p14="http://schemas.microsoft.com/office/powerpoint/2010/main" val="3525565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F8AE4-3135-8917-D00F-828013BF5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8A6B49-7A8F-FD8A-0917-540F38B7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253"/>
            <a:ext cx="10515600" cy="7687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Podlaskie </a:t>
            </a:r>
            <a:r>
              <a:rPr lang="pl-P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voivodeship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unemployed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 </a:t>
            </a:r>
            <a:r>
              <a:rPr lang="pl-P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114F27-D758-524D-E32A-CA2EBE3CF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8087"/>
            <a:ext cx="8602394" cy="34409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72F132-5578-F1B2-9790-6B081B164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19" y="978087"/>
            <a:ext cx="1336209" cy="34409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5593B7-8DEE-FC9B-8B3D-6A6EF9D94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9044"/>
            <a:ext cx="10015728" cy="147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1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CCBE5-C905-707B-628E-7464DEFAC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A0277E-C64A-BEE8-1379-67C6CE56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Silesian Voivodeship has the largest difference between urban and rural unemployment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8E045D-176C-0C99-E72D-3924E981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2603"/>
            <a:ext cx="8955686" cy="352422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02564-9CC6-E2AC-C240-1A7DBD9D2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656" y="1292604"/>
            <a:ext cx="1318289" cy="35242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AD4211-5336-C52F-038D-B8C77D8B0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58465"/>
            <a:ext cx="3358283" cy="1549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F10B3B-24F3-897D-9649-CE67D5123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82" y="4858465"/>
            <a:ext cx="6459763" cy="15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0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490CE-D937-139B-27E3-73F0846CB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02226AF-D6FE-D80F-FB3F-FB199F99F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248" y="2089886"/>
            <a:ext cx="9144000" cy="1909763"/>
          </a:xfrm>
        </p:spPr>
        <p:txBody>
          <a:bodyPr>
            <a:normAutofit/>
          </a:bodyPr>
          <a:lstStyle/>
          <a:p>
            <a:r>
              <a:rPr lang="pl-PL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THANK YOU!</a:t>
            </a:r>
            <a:endParaRPr lang="en-US" sz="258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AD407-DC5F-5F94-E877-268C5450E216}"/>
              </a:ext>
            </a:extLst>
          </p:cNvPr>
          <p:cNvSpPr txBox="1"/>
          <p:nvPr/>
        </p:nvSpPr>
        <p:spPr>
          <a:xfrm>
            <a:off x="68580" y="5833873"/>
            <a:ext cx="10218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Data sources:</a:t>
            </a:r>
            <a:br>
              <a:rPr lang="pl-PL" dirty="0">
                <a:solidFill>
                  <a:schemeClr val="bg2"/>
                </a:solidFill>
              </a:rPr>
            </a:br>
            <a:r>
              <a:rPr lang="pl-PL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https://drive.google.com/drive/folders/122fZJujlE88uGsvdWn8cVnxo429z48Kh?usp=sharing</a:t>
            </a:r>
            <a:endParaRPr lang="pl-PL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0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48E9-9166-BE74-CDCE-5A647890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934" y="369454"/>
            <a:ext cx="9636254" cy="9190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 the amount of unemployment in 2015-2025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319C7EE-27D4-DCD2-A444-61899403E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31" y="1518863"/>
            <a:ext cx="9636254" cy="38567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B6840B-BFB4-F658-974D-2BAC16D3B34B}"/>
              </a:ext>
            </a:extLst>
          </p:cNvPr>
          <p:cNvSpPr txBox="1"/>
          <p:nvPr/>
        </p:nvSpPr>
        <p:spPr>
          <a:xfrm>
            <a:off x="1410231" y="5661392"/>
            <a:ext cx="419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 – 1,8M of unemployment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 – 0,8M of unemployment</a:t>
            </a:r>
          </a:p>
        </p:txBody>
      </p:sp>
    </p:spTree>
    <p:extLst>
      <p:ext uri="{BB962C8B-B14F-4D97-AF65-F5344CB8AC3E}">
        <p14:creationId xmlns:p14="http://schemas.microsoft.com/office/powerpoint/2010/main" val="1745810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A380-B444-5307-E2A9-0E30FF41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by sex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BF204-41D7-E378-4CE2-5BA247D24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9" y="1660903"/>
            <a:ext cx="7985760" cy="32103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9F7D3-1DBE-8F93-9180-A958D0F53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99" y="1660903"/>
            <a:ext cx="3147630" cy="32103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501DB2-013F-705B-1517-27E931AE981E}"/>
              </a:ext>
            </a:extLst>
          </p:cNvPr>
          <p:cNvSpPr txBox="1"/>
          <p:nvPr/>
        </p:nvSpPr>
        <p:spPr>
          <a:xfrm>
            <a:off x="773548" y="5569031"/>
            <a:ext cx="1058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average, each year the number of unemployed women exceeds the number of unemployed men by 70,000 individuals</a:t>
            </a:r>
          </a:p>
        </p:txBody>
      </p:sp>
    </p:spTree>
    <p:extLst>
      <p:ext uri="{BB962C8B-B14F-4D97-AF65-F5344CB8AC3E}">
        <p14:creationId xmlns:p14="http://schemas.microsoft.com/office/powerpoint/2010/main" val="414236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E2900D-D9DB-15D3-A3FC-ADCEE6C1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by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510C00-1F6D-B473-92C1-742FBFA74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36" y="1766873"/>
            <a:ext cx="7834459" cy="296439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22D8BE-19FE-2B7A-00EA-2FC5FDEF0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795" y="1766873"/>
            <a:ext cx="3096057" cy="296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6E6A24-1504-5A30-F013-DC3C77918CD9}"/>
              </a:ext>
            </a:extLst>
          </p:cNvPr>
          <p:cNvSpPr txBox="1"/>
          <p:nvPr/>
        </p:nvSpPr>
        <p:spPr>
          <a:xfrm>
            <a:off x="773548" y="5569031"/>
            <a:ext cx="1072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gap between the number of unemployed people in rural and urban areas has halved – from 200,000 in 2015 to 100,000 in 2025.</a:t>
            </a:r>
          </a:p>
        </p:txBody>
      </p:sp>
    </p:spTree>
    <p:extLst>
      <p:ext uri="{BB962C8B-B14F-4D97-AF65-F5344CB8AC3E}">
        <p14:creationId xmlns:p14="http://schemas.microsoft.com/office/powerpoint/2010/main" val="384649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D3496-48BE-F44F-F721-8B8188772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5A9EC7E-3CA4-B3A6-D911-DF117655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Unemployment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 dynamics: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 to 2025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8163A56-5C05-6C0E-C63D-8DA22B076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" y="1417329"/>
            <a:ext cx="10134600" cy="402334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DB75C8-0BF7-A530-1BCF-6882893F99EA}"/>
              </a:ext>
            </a:extLst>
          </p:cNvPr>
          <p:cNvSpPr txBox="1"/>
          <p:nvPr/>
        </p:nvSpPr>
        <p:spPr>
          <a:xfrm>
            <a:off x="1410231" y="5661392"/>
            <a:ext cx="419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 – 7,8%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 – 3,8%</a:t>
            </a:r>
          </a:p>
        </p:txBody>
      </p:sp>
    </p:spTree>
    <p:extLst>
      <p:ext uri="{BB962C8B-B14F-4D97-AF65-F5344CB8AC3E}">
        <p14:creationId xmlns:p14="http://schemas.microsoft.com/office/powerpoint/2010/main" val="1538476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50B11F-D632-624D-DB34-ACA21488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536510B-ED5C-8901-E10B-1C2F129A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76873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 of unemployment by age groups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C5868EB-B145-82DE-01D5-80B66B24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8" y="1180179"/>
            <a:ext cx="4109208" cy="493568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6B931F-4526-7959-8ADD-D587731E2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58" y="1180179"/>
            <a:ext cx="4206198" cy="4935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3AE75A-DE39-7265-C128-39A0B8F28939}"/>
              </a:ext>
            </a:extLst>
          </p:cNvPr>
          <p:cNvSpPr txBox="1"/>
          <p:nvPr/>
        </p:nvSpPr>
        <p:spPr>
          <a:xfrm>
            <a:off x="8200925" y="6123826"/>
            <a:ext cx="89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B20E6-45A3-E799-8183-A16E0E410C1B}"/>
              </a:ext>
            </a:extLst>
          </p:cNvPr>
          <p:cNvSpPr txBox="1"/>
          <p:nvPr/>
        </p:nvSpPr>
        <p:spPr>
          <a:xfrm>
            <a:off x="2891811" y="6123826"/>
            <a:ext cx="89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1378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CFE9B-7EA1-C377-0290-2E85C52B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220FD8-9964-0648-A1A5-6E20A042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4" y="346837"/>
            <a:ext cx="10515600" cy="768731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Podkarpackie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Voivodeship has the highest unemployment rate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7235F06-F4D0-1A3C-908D-176641041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0" y="1141115"/>
            <a:ext cx="10515600" cy="207047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34F1BF-5648-292F-867A-7BC8D99B9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0" y="3211588"/>
            <a:ext cx="10515600" cy="30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FE44B7-2B61-874F-91C3-E08FA298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76650E-D94E-8F70-E37F-555769C3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4" y="346837"/>
            <a:ext cx="10515600" cy="768731"/>
          </a:xfrm>
        </p:spPr>
        <p:txBody>
          <a:bodyPr>
            <a:noAutofit/>
          </a:bodyPr>
          <a:lstStyle/>
          <a:p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Wielkopolskie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Voivodeship has the 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unemploy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 rate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6E7609-E401-89F0-A6F0-F42EFBC9F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" y="1259573"/>
            <a:ext cx="10515600" cy="20962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A701ED-1978-7FF6-8AB9-9969A34DD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" y="3361007"/>
            <a:ext cx="10515600" cy="29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30BAD4-D4D0-7B46-804C-06FBEB986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9A464E-EB14-C000-C197-2BEC1FF7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4" y="346837"/>
            <a:ext cx="10515600" cy="768731"/>
          </a:xfrm>
        </p:spPr>
        <p:txBody>
          <a:bodyPr>
            <a:noAutofit/>
          </a:bodyPr>
          <a:lstStyle/>
          <a:p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Mazowieckie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Voivodeship has the highest 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unemploy</a:t>
            </a:r>
            <a:r>
              <a:rPr lang="pl-PL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 people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8D8F61-1C62-DCA8-A3B9-159E057D9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" y="1252728"/>
            <a:ext cx="10515600" cy="20172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B6BB8-0659-B63C-0898-C382B8D4E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4" y="3270005"/>
            <a:ext cx="10515600" cy="29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0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230</Words>
  <Application>Microsoft Office PowerPoint</Application>
  <PresentationFormat>Widescreen</PresentationFormat>
  <Paragraphs>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Office Theme</vt:lpstr>
      <vt:lpstr>Analysis of Unemployment in Poland</vt:lpstr>
      <vt:lpstr>Changing the amount of unemployment in 2015-2025</vt:lpstr>
      <vt:lpstr>Distribution by sex</vt:lpstr>
      <vt:lpstr>Distribution by residents</vt:lpstr>
      <vt:lpstr>Unemployment rate dynamics: 2015 to 2025</vt:lpstr>
      <vt:lpstr>Distribution of unemployment by age groups</vt:lpstr>
      <vt:lpstr>Podkarpackie Voivodeship has the highest unemployment rate</vt:lpstr>
      <vt:lpstr>Wielkopolskie Voivodeship has the lowest unemployment rate</vt:lpstr>
      <vt:lpstr>Mazowieckie Voivodeship has the highest number of unemployed people</vt:lpstr>
      <vt:lpstr>Lubuskie Voivodeship has the lowest number of unemployed people</vt:lpstr>
      <vt:lpstr>Interesting facts about unemployment in Poland</vt:lpstr>
      <vt:lpstr>Podlaskie voivodeship has more unemployed men than women</vt:lpstr>
      <vt:lpstr>Silesian Voivodeship has the largest difference between urban and rural unemployment</vt:lpstr>
      <vt:lpstr>THANK YOU!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Andrii Klipailo</dc:creator>
  <cp:lastModifiedBy>Andrii Klipailo</cp:lastModifiedBy>
  <cp:revision>8</cp:revision>
  <dcterms:created xsi:type="dcterms:W3CDTF">2025-07-02T16:19:59Z</dcterms:created>
  <dcterms:modified xsi:type="dcterms:W3CDTF">2025-09-29T15:50:52Z</dcterms:modified>
</cp:coreProperties>
</file>