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6" r:id="rId2"/>
    <p:sldId id="368" r:id="rId3"/>
    <p:sldId id="257" r:id="rId4"/>
    <p:sldId id="285" r:id="rId5"/>
    <p:sldId id="264" r:id="rId6"/>
    <p:sldId id="265" r:id="rId7"/>
    <p:sldId id="266" r:id="rId8"/>
    <p:sldId id="267" r:id="rId9"/>
    <p:sldId id="269" r:id="rId10"/>
    <p:sldId id="270" r:id="rId11"/>
    <p:sldId id="258" r:id="rId12"/>
    <p:sldId id="263" r:id="rId13"/>
    <p:sldId id="259" r:id="rId14"/>
    <p:sldId id="260" r:id="rId15"/>
    <p:sldId id="261" r:id="rId16"/>
    <p:sldId id="315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62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4" r:id="rId62"/>
    <p:sldId id="335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345" r:id="rId73"/>
    <p:sldId id="346" r:id="rId74"/>
    <p:sldId id="347" r:id="rId75"/>
    <p:sldId id="348" r:id="rId76"/>
    <p:sldId id="355" r:id="rId77"/>
    <p:sldId id="356" r:id="rId78"/>
    <p:sldId id="357" r:id="rId79"/>
    <p:sldId id="358" r:id="rId80"/>
    <p:sldId id="359" r:id="rId81"/>
    <p:sldId id="360" r:id="rId82"/>
    <p:sldId id="361" r:id="rId83"/>
    <p:sldId id="362" r:id="rId84"/>
    <p:sldId id="363" r:id="rId85"/>
    <p:sldId id="364" r:id="rId86"/>
    <p:sldId id="365" r:id="rId87"/>
    <p:sldId id="366" r:id="rId88"/>
    <p:sldId id="367" r:id="rId89"/>
    <p:sldId id="312" r:id="rId90"/>
    <p:sldId id="314" r:id="rId9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4CD47-767D-4E53-A1DC-F683C0928671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FDDAE-6B10-4E95-A1E6-8F9C3C5728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9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FDDAE-6B10-4E95-A1E6-8F9C3C572827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614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FDDAE-6B10-4E95-A1E6-8F9C3C572827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65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B6A-BA96-4644-98E1-3917F92EBE96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F3D-41FB-4D90-8FD0-E63126F57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30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B6A-BA96-4644-98E1-3917F92EBE96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F3D-41FB-4D90-8FD0-E63126F57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21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B6A-BA96-4644-98E1-3917F92EBE96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F3D-41FB-4D90-8FD0-E63126F57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04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B6A-BA96-4644-98E1-3917F92EBE96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F3D-41FB-4D90-8FD0-E63126F57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34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B6A-BA96-4644-98E1-3917F92EBE96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F3D-41FB-4D90-8FD0-E63126F57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50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B6A-BA96-4644-98E1-3917F92EBE96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F3D-41FB-4D90-8FD0-E63126F57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05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B6A-BA96-4644-98E1-3917F92EBE96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F3D-41FB-4D90-8FD0-E63126F57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90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B6A-BA96-4644-98E1-3917F92EBE96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F3D-41FB-4D90-8FD0-E63126F57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5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B6A-BA96-4644-98E1-3917F92EBE96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F3D-41FB-4D90-8FD0-E63126F57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93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B6A-BA96-4644-98E1-3917F92EBE96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F3D-41FB-4D90-8FD0-E63126F57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78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B6A-BA96-4644-98E1-3917F92EBE96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F3D-41FB-4D90-8FD0-E63126F57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80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B0B6A-BA96-4644-98E1-3917F92EBE96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8CF3D-41FB-4D90-8FD0-E63126F57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06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jetbrains.com/pycharm/" TargetMode="Externa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math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expressions.html#summary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jpg"/><Relationship Id="rId7" Type="http://schemas.openxmlformats.org/officeDocument/2006/relationships/image" Target="../media/image116.png"/><Relationship Id="rId2" Type="http://schemas.openxmlformats.org/officeDocument/2006/relationships/image" Target="../media/image1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jpeg"/><Relationship Id="rId4" Type="http://schemas.openxmlformats.org/officeDocument/2006/relationships/image" Target="../media/image1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5382" y="1800399"/>
            <a:ext cx="7405734" cy="2201233"/>
          </a:xfrm>
        </p:spPr>
        <p:txBody>
          <a:bodyPr>
            <a:normAutofit/>
          </a:bodyPr>
          <a:lstStyle/>
          <a:p>
            <a:r>
              <a:rPr lang="uk-UA" sz="4000" b="1" dirty="0"/>
              <a:t>Лекція 1</a:t>
            </a:r>
          </a:p>
          <a:p>
            <a:endParaRPr lang="uk-UA" sz="4000" b="1" dirty="0"/>
          </a:p>
          <a:p>
            <a:r>
              <a:rPr lang="uk-UA" sz="4400" b="1" dirty="0"/>
              <a:t>Основи </a:t>
            </a:r>
            <a:r>
              <a:rPr lang="en-US" sz="4400" b="1" dirty="0"/>
              <a:t>Python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249876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1" y="76199"/>
            <a:ext cx="11630024" cy="663892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uk-UA" sz="3900" b="1" dirty="0"/>
              <a:t>Які компанії використовують </a:t>
            </a:r>
            <a:r>
              <a:rPr lang="en-US" sz="3900" b="1" dirty="0"/>
              <a:t>Python </a:t>
            </a:r>
            <a:r>
              <a:rPr lang="uk-UA" dirty="0"/>
              <a:t>?</a:t>
            </a:r>
          </a:p>
          <a:p>
            <a:pPr algn="l"/>
            <a:r>
              <a:rPr lang="uk-UA" dirty="0"/>
              <a:t>В основному </a:t>
            </a:r>
            <a:r>
              <a:rPr lang="en-US" dirty="0"/>
              <a:t>Python </a:t>
            </a:r>
            <a:r>
              <a:rPr lang="uk-UA" dirty="0"/>
              <a:t>використовується </a:t>
            </a:r>
            <a:r>
              <a:rPr lang="uk-UA" dirty="0" err="1"/>
              <a:t>стартапами</a:t>
            </a:r>
            <a:r>
              <a:rPr lang="uk-UA" dirty="0"/>
              <a:t> і компаніями, які розробляють великі проекти. Ось лише частина величезного списку:</a:t>
            </a:r>
            <a:endParaRPr lang="en-US" dirty="0"/>
          </a:p>
          <a:p>
            <a:pPr algn="l"/>
            <a:r>
              <a:rPr lang="en-US" b="1" dirty="0"/>
              <a:t>Alphabet </a:t>
            </a:r>
            <a:r>
              <a:rPr lang="uk-UA" dirty="0"/>
              <a:t>використовує мову для </a:t>
            </a:r>
            <a:r>
              <a:rPr lang="uk-UA" dirty="0" err="1"/>
              <a:t>скраппінга</a:t>
            </a:r>
            <a:r>
              <a:rPr lang="uk-UA" dirty="0"/>
              <a:t> в </a:t>
            </a:r>
            <a:r>
              <a:rPr lang="uk-UA" dirty="0" err="1"/>
              <a:t>пошуковику</a:t>
            </a:r>
            <a:r>
              <a:rPr lang="uk-UA" dirty="0"/>
              <a:t> </a:t>
            </a:r>
            <a:r>
              <a:rPr lang="en-US" dirty="0"/>
              <a:t>Google </a:t>
            </a:r>
            <a:r>
              <a:rPr lang="uk-UA" dirty="0"/>
              <a:t>і реалізації сервісу </a:t>
            </a:r>
            <a:r>
              <a:rPr lang="en-US" dirty="0"/>
              <a:t>YouTube; </a:t>
            </a:r>
          </a:p>
          <a:p>
            <a:pPr algn="l"/>
            <a:r>
              <a:rPr lang="en-US" b="1" dirty="0" err="1"/>
              <a:t>BitTorrent</a:t>
            </a:r>
            <a:r>
              <a:rPr lang="en-US" dirty="0"/>
              <a:t> - </a:t>
            </a:r>
            <a:r>
              <a:rPr lang="uk-UA" dirty="0"/>
              <a:t>для реалізації мереж </a:t>
            </a:r>
            <a:r>
              <a:rPr lang="en-US" dirty="0"/>
              <a:t>peer-to-peer; </a:t>
            </a:r>
          </a:p>
          <a:p>
            <a:pPr algn="l"/>
            <a:r>
              <a:rPr lang="uk-UA" b="1" dirty="0"/>
              <a:t>Агентство національної безпеки США </a:t>
            </a:r>
            <a:r>
              <a:rPr lang="uk-UA" dirty="0"/>
              <a:t>- для шифрування і аналізу розвідданих; </a:t>
            </a:r>
            <a:endParaRPr lang="en-US" dirty="0"/>
          </a:p>
          <a:p>
            <a:pPr algn="l"/>
            <a:r>
              <a:rPr lang="en-US" b="1" dirty="0"/>
              <a:t>ESRI </a:t>
            </a:r>
            <a:r>
              <a:rPr lang="en-US" dirty="0"/>
              <a:t>- </a:t>
            </a:r>
            <a:r>
              <a:rPr lang="uk-UA" dirty="0"/>
              <a:t>як інструмент налаштування </a:t>
            </a:r>
            <a:r>
              <a:rPr lang="uk-UA" dirty="0" err="1"/>
              <a:t>геоінформаційних</a:t>
            </a:r>
            <a:r>
              <a:rPr lang="uk-UA" dirty="0"/>
              <a:t> програм; </a:t>
            </a:r>
            <a:endParaRPr lang="en-US" dirty="0"/>
          </a:p>
          <a:p>
            <a:pPr algn="l"/>
            <a:r>
              <a:rPr lang="en-US" b="1" dirty="0"/>
              <a:t>Maya</a:t>
            </a:r>
            <a:r>
              <a:rPr lang="en-US" dirty="0"/>
              <a:t> - </a:t>
            </a:r>
            <a:r>
              <a:rPr lang="uk-UA" dirty="0"/>
              <a:t>для створення мультиплікації; </a:t>
            </a:r>
            <a:endParaRPr lang="en-US" dirty="0"/>
          </a:p>
          <a:p>
            <a:pPr algn="l"/>
            <a:r>
              <a:rPr lang="en-US" b="1" dirty="0"/>
              <a:t>Pixar, Industrial Light &amp; Magic </a:t>
            </a:r>
            <a:r>
              <a:rPr lang="en-US" dirty="0"/>
              <a:t>- </a:t>
            </a:r>
            <a:r>
              <a:rPr lang="uk-UA" dirty="0"/>
              <a:t>для створення анімаційних фільмів; </a:t>
            </a:r>
            <a:endParaRPr lang="en-US" dirty="0"/>
          </a:p>
          <a:p>
            <a:pPr algn="l"/>
            <a:r>
              <a:rPr lang="en-US" b="1" dirty="0"/>
              <a:t>Intel, Cisco, HP, Seagate, Qualcomm </a:t>
            </a:r>
            <a:r>
              <a:rPr lang="uk-UA" b="1" dirty="0"/>
              <a:t>і </a:t>
            </a:r>
            <a:r>
              <a:rPr lang="en-US" b="1" dirty="0"/>
              <a:t>IBM </a:t>
            </a:r>
            <a:r>
              <a:rPr lang="en-US" dirty="0"/>
              <a:t>- </a:t>
            </a:r>
            <a:r>
              <a:rPr lang="uk-UA" dirty="0"/>
              <a:t>для тестування; </a:t>
            </a:r>
            <a:endParaRPr lang="en-US" dirty="0"/>
          </a:p>
          <a:p>
            <a:pPr algn="l"/>
            <a:r>
              <a:rPr lang="en-US" b="1" dirty="0"/>
              <a:t>JPMorgan Chase, UBS, </a:t>
            </a:r>
            <a:r>
              <a:rPr lang="en-US" b="1" dirty="0" err="1"/>
              <a:t>Getco</a:t>
            </a:r>
            <a:r>
              <a:rPr lang="en-US" b="1" dirty="0"/>
              <a:t> </a:t>
            </a:r>
            <a:r>
              <a:rPr lang="uk-UA" b="1" dirty="0"/>
              <a:t>і </a:t>
            </a:r>
            <a:r>
              <a:rPr lang="en-US" b="1" dirty="0"/>
              <a:t>Citadel </a:t>
            </a:r>
            <a:r>
              <a:rPr lang="en-US" dirty="0"/>
              <a:t>- </a:t>
            </a:r>
            <a:r>
              <a:rPr lang="uk-UA" dirty="0"/>
              <a:t>для прогнозування фінансового ринку; </a:t>
            </a:r>
            <a:endParaRPr lang="en-US" dirty="0"/>
          </a:p>
          <a:p>
            <a:pPr algn="l"/>
            <a:r>
              <a:rPr lang="en-US" b="1" dirty="0"/>
              <a:t>NASA, Los Alamos, </a:t>
            </a:r>
            <a:r>
              <a:rPr lang="en-US" b="1" dirty="0" err="1"/>
              <a:t>Fermilab</a:t>
            </a:r>
            <a:r>
              <a:rPr lang="en-US" b="1" dirty="0"/>
              <a:t>, JPL </a:t>
            </a:r>
            <a:r>
              <a:rPr lang="en-US" dirty="0"/>
              <a:t>- </a:t>
            </a:r>
            <a:r>
              <a:rPr lang="uk-UA" dirty="0"/>
              <a:t>для наукових обчислень; </a:t>
            </a:r>
            <a:endParaRPr lang="en-US" dirty="0"/>
          </a:p>
          <a:p>
            <a:pPr algn="l"/>
            <a:r>
              <a:rPr lang="en-US" b="1" dirty="0"/>
              <a:t>iRobot</a:t>
            </a:r>
            <a:r>
              <a:rPr lang="en-US" dirty="0"/>
              <a:t> - </a:t>
            </a:r>
            <a:r>
              <a:rPr lang="uk-UA" dirty="0"/>
              <a:t>для розробки комерційних </a:t>
            </a:r>
            <a:r>
              <a:rPr lang="uk-UA" dirty="0" err="1"/>
              <a:t>роботизованих</a:t>
            </a:r>
            <a:r>
              <a:rPr lang="uk-UA" dirty="0"/>
              <a:t> пристроїв; </a:t>
            </a:r>
            <a:endParaRPr lang="en-US" dirty="0"/>
          </a:p>
          <a:p>
            <a:pPr algn="l"/>
            <a:r>
              <a:rPr lang="en-US" b="1" dirty="0" err="1"/>
              <a:t>IronPort</a:t>
            </a:r>
            <a:r>
              <a:rPr lang="en-US" dirty="0"/>
              <a:t> - </a:t>
            </a:r>
            <a:r>
              <a:rPr lang="uk-UA" dirty="0"/>
              <a:t>для реалізації поштового сервера. </a:t>
            </a:r>
          </a:p>
          <a:p>
            <a:pPr algn="l"/>
            <a:endParaRPr lang="en-US" dirty="0"/>
          </a:p>
          <a:p>
            <a:pPr algn="l"/>
            <a:r>
              <a:rPr lang="uk-UA" dirty="0"/>
              <a:t>Крім того, його використовують в </a:t>
            </a:r>
            <a:r>
              <a:rPr lang="en-US" dirty="0" err="1"/>
              <a:t>Instagram</a:t>
            </a:r>
            <a:r>
              <a:rPr lang="en-US" dirty="0"/>
              <a:t>, Positive Technologies, Houdini, Facebook, Yahoo, Red Hat, </a:t>
            </a:r>
            <a:r>
              <a:rPr lang="en-US" dirty="0" err="1"/>
              <a:t>Dropbox</a:t>
            </a:r>
            <a:r>
              <a:rPr lang="en-US" dirty="0"/>
              <a:t>, </a:t>
            </a:r>
            <a:r>
              <a:rPr lang="en-US" dirty="0" err="1"/>
              <a:t>Pinterest</a:t>
            </a:r>
            <a:r>
              <a:rPr lang="en-US" dirty="0"/>
              <a:t>, </a:t>
            </a:r>
            <a:r>
              <a:rPr lang="en-US" dirty="0" err="1"/>
              <a:t>Quora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594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856351"/>
            <a:ext cx="11316832" cy="526342"/>
          </a:xfrm>
        </p:spPr>
        <p:txBody>
          <a:bodyPr>
            <a:noAutofit/>
          </a:bodyPr>
          <a:lstStyle/>
          <a:p>
            <a:r>
              <a:rPr lang="uk-UA" dirty="0"/>
              <a:t>Середні зарплати </a:t>
            </a:r>
            <a:r>
              <a:rPr lang="en-US" dirty="0"/>
              <a:t>Python-</a:t>
            </a:r>
            <a:r>
              <a:rPr lang="uk-UA" dirty="0"/>
              <a:t>розробників в Україні згідно </a:t>
            </a:r>
            <a:r>
              <a:rPr lang="en-US" dirty="0"/>
              <a:t>dou.ua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103" y="1557243"/>
            <a:ext cx="8810625" cy="414337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190750" y="80457"/>
            <a:ext cx="85153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Скільки заробляють </a:t>
            </a:r>
            <a:r>
              <a:rPr lang="en-US" sz="3200" b="1" dirty="0"/>
              <a:t>Python</a:t>
            </a:r>
            <a:r>
              <a:rPr lang="uk-UA" sz="3200" b="1" dirty="0" err="1"/>
              <a:t>-розробники</a:t>
            </a:r>
            <a:r>
              <a:rPr lang="uk-UA" sz="3200" b="1" dirty="0"/>
              <a:t>?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77394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97" y="831449"/>
            <a:ext cx="6582634" cy="4936976"/>
          </a:xfrm>
        </p:spPr>
      </p:pic>
      <p:sp>
        <p:nvSpPr>
          <p:cNvPr id="6" name="Rectangle 5"/>
          <p:cNvSpPr/>
          <p:nvPr/>
        </p:nvSpPr>
        <p:spPr>
          <a:xfrm>
            <a:off x="344033" y="6127199"/>
            <a:ext cx="11552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Середні зарплати </a:t>
            </a:r>
            <a:r>
              <a:rPr lang="en-US" sz="2400" dirty="0"/>
              <a:t>Python-</a:t>
            </a:r>
            <a:r>
              <a:rPr lang="uk-UA" sz="2400" dirty="0"/>
              <a:t>розробників в Україні згідно </a:t>
            </a:r>
            <a:r>
              <a:rPr lang="en-US" sz="2400" dirty="0"/>
              <a:t>ncube.com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29336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07" y="1119612"/>
            <a:ext cx="8945093" cy="410122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8375" y="5983100"/>
            <a:ext cx="8724525" cy="571609"/>
          </a:xfrm>
        </p:spPr>
        <p:txBody>
          <a:bodyPr/>
          <a:lstStyle/>
          <a:p>
            <a:r>
              <a:rPr lang="uk-UA" dirty="0"/>
              <a:t>Середні зарплати </a:t>
            </a:r>
            <a:r>
              <a:rPr lang="en-US" dirty="0"/>
              <a:t>Python-</a:t>
            </a:r>
            <a:r>
              <a:rPr lang="uk-UA" dirty="0"/>
              <a:t>розробників в світі згідно </a:t>
            </a:r>
            <a:r>
              <a:rPr lang="en-US" dirty="0"/>
              <a:t>daxx.com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589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73" y="764263"/>
            <a:ext cx="8906148" cy="44418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573" y="5742994"/>
            <a:ext cx="10055384" cy="734571"/>
          </a:xfrm>
        </p:spPr>
        <p:txBody>
          <a:bodyPr>
            <a:normAutofit lnSpcReduction="10000"/>
          </a:bodyPr>
          <a:lstStyle/>
          <a:p>
            <a:r>
              <a:rPr lang="uk-UA" dirty="0"/>
              <a:t>Середні зарплати </a:t>
            </a:r>
            <a:r>
              <a:rPr lang="en-US" dirty="0"/>
              <a:t>Python-</a:t>
            </a:r>
            <a:r>
              <a:rPr lang="uk-UA" dirty="0"/>
              <a:t>розробників в світі </a:t>
            </a:r>
            <a:r>
              <a:rPr lang="ru-RU" dirty="0"/>
              <a:t>в порівнянн</a:t>
            </a:r>
            <a:r>
              <a:rPr lang="uk-UA" dirty="0"/>
              <a:t>і з зарплатами розробників на інших мовах згідно </a:t>
            </a:r>
            <a:r>
              <a:rPr lang="en-US" dirty="0"/>
              <a:t>daxx.com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77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32" y="211667"/>
            <a:ext cx="6269400" cy="296333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4544" y="1337733"/>
            <a:ext cx="2336799" cy="448733"/>
          </a:xfrm>
        </p:spPr>
        <p:txBody>
          <a:bodyPr/>
          <a:lstStyle/>
          <a:p>
            <a:r>
              <a:rPr lang="en-US" dirty="0">
                <a:hlinkClick r:id="rId3"/>
              </a:rPr>
              <a:t>python.org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798" y="3175000"/>
            <a:ext cx="4919134" cy="34727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24544" y="4522801"/>
            <a:ext cx="3094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hlinkClick r:id="rId5"/>
              </a:rPr>
              <a:t>jetbrains.com/pycharm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89917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974" y="161396"/>
            <a:ext cx="5661738" cy="3487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74" y="3433401"/>
            <a:ext cx="6895963" cy="3424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933" y="161396"/>
            <a:ext cx="5621867" cy="474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99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979" y="217284"/>
            <a:ext cx="11099548" cy="6020555"/>
          </a:xfrm>
        </p:spPr>
        <p:txBody>
          <a:bodyPr/>
          <a:lstStyle/>
          <a:p>
            <a:r>
              <a:rPr lang="uk-UA" sz="3600" b="1" dirty="0"/>
              <a:t>Типізація </a:t>
            </a:r>
          </a:p>
          <a:p>
            <a:pPr algn="l"/>
            <a:endParaRPr lang="uk-UA" dirty="0"/>
          </a:p>
          <a:p>
            <a:pPr algn="l"/>
            <a:r>
              <a:rPr lang="en-US" dirty="0"/>
              <a:t>Python</a:t>
            </a:r>
            <a:r>
              <a:rPr lang="ru-RU" dirty="0"/>
              <a:t> </a:t>
            </a:r>
            <a:r>
              <a:rPr lang="uk-UA" dirty="0"/>
              <a:t>відноситься до мов з </a:t>
            </a:r>
            <a:r>
              <a:rPr lang="uk-UA" b="1" dirty="0"/>
              <a:t>неявною сильною динамічною</a:t>
            </a:r>
            <a:r>
              <a:rPr lang="uk-UA" dirty="0"/>
              <a:t> типізацією. </a:t>
            </a:r>
          </a:p>
          <a:p>
            <a:pPr algn="l"/>
            <a:r>
              <a:rPr lang="uk-UA" b="1" dirty="0"/>
              <a:t>Неявна</a:t>
            </a:r>
            <a:r>
              <a:rPr lang="uk-UA" dirty="0"/>
              <a:t> типізація означає, що при оголошенні змінної вам не потрібно вказувати її тип, при </a:t>
            </a:r>
            <a:r>
              <a:rPr lang="uk-UA" b="1" dirty="0"/>
              <a:t>явній</a:t>
            </a:r>
            <a:r>
              <a:rPr lang="uk-UA" dirty="0"/>
              <a:t> - це робити необхідно. Як приклад мов з явною типизацією можна привести </a:t>
            </a:r>
            <a:r>
              <a:rPr lang="en-US" dirty="0"/>
              <a:t>Java, C ++. </a:t>
            </a:r>
            <a:r>
              <a:rPr lang="uk-UA" dirty="0"/>
              <a:t>Ось як буде виглядати оголошення цілочисельної змінної в </a:t>
            </a:r>
            <a:r>
              <a:rPr lang="en-US" dirty="0"/>
              <a:t>Java </a:t>
            </a:r>
            <a:r>
              <a:rPr lang="uk-UA" dirty="0"/>
              <a:t>і </a:t>
            </a:r>
            <a:r>
              <a:rPr lang="en-US" dirty="0"/>
              <a:t>Python. </a:t>
            </a:r>
            <a:endParaRPr lang="ru-RU" dirty="0"/>
          </a:p>
          <a:p>
            <a:pPr algn="l"/>
            <a:endParaRPr lang="ru-RU" dirty="0"/>
          </a:p>
          <a:p>
            <a:pPr algn="l"/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4979" y="3227561"/>
            <a:ext cx="3449370" cy="1938992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Java: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4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400" b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4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ru-RU" altLang="ru-RU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Python: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649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010" y="596288"/>
            <a:ext cx="10806821" cy="5541962"/>
          </a:xfrm>
        </p:spPr>
        <p:txBody>
          <a:bodyPr>
            <a:normAutofit lnSpcReduction="10000"/>
          </a:bodyPr>
          <a:lstStyle/>
          <a:p>
            <a:pPr algn="l"/>
            <a:r>
              <a:rPr lang="uk-UA" dirty="0"/>
              <a:t>Мови програмування бувають з динамічною та статичною типізацією. </a:t>
            </a:r>
          </a:p>
          <a:p>
            <a:pPr algn="l"/>
            <a:r>
              <a:rPr lang="uk-UA" dirty="0"/>
              <a:t>У першому випадку </a:t>
            </a:r>
            <a:r>
              <a:rPr lang="uk-UA" u="sng" dirty="0"/>
              <a:t>тип змінної визначається безпосередньо при виконанні </a:t>
            </a:r>
            <a:r>
              <a:rPr lang="uk-UA" dirty="0"/>
              <a:t>програми, у другому - на етапі компіляції. </a:t>
            </a:r>
          </a:p>
          <a:p>
            <a:pPr algn="l"/>
            <a:r>
              <a:rPr lang="en-US" dirty="0"/>
              <a:t>Python – </a:t>
            </a:r>
            <a:r>
              <a:rPr lang="uk-UA" dirty="0"/>
              <a:t>це мова </a:t>
            </a:r>
            <a:r>
              <a:rPr lang="uk-UA" b="1" dirty="0"/>
              <a:t>з динамічною типізацією</a:t>
            </a:r>
            <a:r>
              <a:rPr lang="uk-UA" dirty="0"/>
              <a:t>. На відміну від С, </a:t>
            </a:r>
            <a:r>
              <a:rPr lang="en-US" dirty="0"/>
              <a:t>C#, Java </a:t>
            </a:r>
            <a:r>
              <a:rPr lang="uk-UA" dirty="0"/>
              <a:t>, які є статично типізовані. Тобто тип змінної визначається тільки в момент виконання.Тому часто для </a:t>
            </a:r>
            <a:r>
              <a:rPr lang="en-US" dirty="0"/>
              <a:t>Python </a:t>
            </a:r>
            <a:r>
              <a:rPr lang="uk-UA" dirty="0"/>
              <a:t>замість терміну «присвоювання» вживають «зв’язування з деяким іменем»</a:t>
            </a:r>
          </a:p>
          <a:p>
            <a:pPr algn="l"/>
            <a:endParaRPr lang="uk-UA" dirty="0"/>
          </a:p>
          <a:p>
            <a:pPr algn="l"/>
            <a:endParaRPr lang="uk-UA" dirty="0"/>
          </a:p>
          <a:p>
            <a:pPr algn="l"/>
            <a:r>
              <a:rPr lang="uk-UA" b="1" dirty="0"/>
              <a:t>Сильна типізація </a:t>
            </a:r>
            <a:r>
              <a:rPr lang="uk-UA" dirty="0"/>
              <a:t>не дозволяє проводити операції у виразах з даними різних типів, слабка - дозволяє. </a:t>
            </a:r>
          </a:p>
          <a:p>
            <a:pPr algn="l"/>
            <a:r>
              <a:rPr lang="uk-UA" dirty="0"/>
              <a:t>У мовах з сильною типізацією ви не можете складати наприклад рядки і числа, потрібно все приводити до одного типу. </a:t>
            </a:r>
          </a:p>
          <a:p>
            <a:pPr algn="l"/>
            <a:r>
              <a:rPr lang="uk-UA" dirty="0"/>
              <a:t>До першої групи можна віднести </a:t>
            </a:r>
            <a:r>
              <a:rPr lang="en-US" dirty="0"/>
              <a:t>Python, Java, </a:t>
            </a:r>
            <a:r>
              <a:rPr lang="uk-UA" dirty="0"/>
              <a:t>до другої - С і С ++.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649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064" y="27160"/>
            <a:ext cx="10806821" cy="6636190"/>
          </a:xfrm>
        </p:spPr>
        <p:txBody>
          <a:bodyPr>
            <a:normAutofit fontScale="70000" lnSpcReduction="20000"/>
          </a:bodyPr>
          <a:lstStyle/>
          <a:p>
            <a:r>
              <a:rPr lang="uk-UA" sz="2800" b="1" dirty="0"/>
              <a:t>Типи даних в </a:t>
            </a:r>
            <a:r>
              <a:rPr lang="en-US" sz="2800" b="1" dirty="0"/>
              <a:t>Python</a:t>
            </a:r>
            <a:endParaRPr lang="uk-UA" sz="2800" b="1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uk-UA" dirty="0"/>
              <a:t>До основних вбудованих типів даних відносяться: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uk-UA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None (</a:t>
            </a:r>
            <a:r>
              <a:rPr lang="uk-UA" dirty="0"/>
              <a:t>невизначене значення змінної)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uk-UA" dirty="0"/>
              <a:t>Логічні змінні (</a:t>
            </a:r>
            <a:r>
              <a:rPr lang="en-US" dirty="0"/>
              <a:t>Boolean Type) </a:t>
            </a:r>
            <a:endParaRPr lang="uk-UA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uk-UA" dirty="0"/>
              <a:t>Числа (</a:t>
            </a:r>
            <a:r>
              <a:rPr lang="en-US" dirty="0"/>
              <a:t>Numeric Type)</a:t>
            </a:r>
            <a:endParaRPr lang="uk-UA" dirty="0"/>
          </a:p>
          <a:p>
            <a:pPr indent="442913" algn="l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int</a:t>
            </a:r>
            <a:r>
              <a:rPr lang="en-US" dirty="0"/>
              <a:t> - </a:t>
            </a:r>
            <a:r>
              <a:rPr lang="uk-UA" dirty="0"/>
              <a:t>ціле число </a:t>
            </a:r>
          </a:p>
          <a:p>
            <a:pPr indent="442913" algn="l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float - </a:t>
            </a:r>
            <a:r>
              <a:rPr lang="uk-UA" dirty="0"/>
              <a:t>число з плаваючою точкою </a:t>
            </a:r>
          </a:p>
          <a:p>
            <a:pPr indent="442913" algn="l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complex - </a:t>
            </a:r>
            <a:r>
              <a:rPr lang="uk-UA" dirty="0"/>
              <a:t>комплексне число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uk-UA" dirty="0"/>
              <a:t>Списки (</a:t>
            </a:r>
            <a:r>
              <a:rPr lang="en-US" dirty="0"/>
              <a:t>Sequence Type) </a:t>
            </a:r>
            <a:endParaRPr lang="uk-UA" dirty="0"/>
          </a:p>
          <a:p>
            <a:pPr indent="361950" algn="l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list - </a:t>
            </a:r>
            <a:r>
              <a:rPr lang="uk-UA" dirty="0"/>
              <a:t>список </a:t>
            </a:r>
          </a:p>
          <a:p>
            <a:pPr indent="361950" algn="l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tuple - </a:t>
            </a:r>
            <a:r>
              <a:rPr lang="uk-UA" dirty="0"/>
              <a:t>кортеж </a:t>
            </a:r>
          </a:p>
          <a:p>
            <a:pPr indent="361950" algn="l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range - </a:t>
            </a:r>
            <a:r>
              <a:rPr lang="uk-UA" dirty="0"/>
              <a:t>діапазон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uk-UA" dirty="0"/>
              <a:t>Рядки (</a:t>
            </a:r>
            <a:r>
              <a:rPr lang="en-US" dirty="0"/>
              <a:t>Text Sequence Type) </a:t>
            </a:r>
            <a:endParaRPr lang="uk-UA" dirty="0"/>
          </a:p>
          <a:p>
            <a:pPr indent="361950" algn="l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str</a:t>
            </a:r>
            <a:r>
              <a:rPr lang="en-US" dirty="0"/>
              <a:t> </a:t>
            </a:r>
            <a:endParaRPr lang="uk-UA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uk-UA" dirty="0"/>
              <a:t>Бінарні списки (</a:t>
            </a:r>
            <a:r>
              <a:rPr lang="en-US" dirty="0"/>
              <a:t>Binary Sequence Types) </a:t>
            </a:r>
            <a:endParaRPr lang="uk-UA" dirty="0"/>
          </a:p>
          <a:p>
            <a:pPr indent="361950" algn="l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bytes - </a:t>
            </a:r>
            <a:r>
              <a:rPr lang="uk-UA" dirty="0"/>
              <a:t>байти </a:t>
            </a:r>
          </a:p>
          <a:p>
            <a:pPr indent="361950" algn="l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bytearray</a:t>
            </a:r>
            <a:r>
              <a:rPr lang="en-US" dirty="0"/>
              <a:t> - </a:t>
            </a:r>
            <a:r>
              <a:rPr lang="uk-UA" dirty="0"/>
              <a:t>масиви байт </a:t>
            </a:r>
          </a:p>
          <a:p>
            <a:pPr indent="361950" algn="l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memoryview</a:t>
            </a:r>
            <a:r>
              <a:rPr lang="en-US" dirty="0"/>
              <a:t> - </a:t>
            </a:r>
            <a:r>
              <a:rPr lang="uk-UA" dirty="0"/>
              <a:t>спеціальні об'єкти для доступу до внутрішніх</a:t>
            </a:r>
          </a:p>
          <a:p>
            <a:pPr indent="361950" algn="l">
              <a:lnSpc>
                <a:spcPct val="120000"/>
              </a:lnSpc>
              <a:spcBef>
                <a:spcPts val="0"/>
              </a:spcBef>
            </a:pPr>
            <a:r>
              <a:rPr lang="uk-UA" dirty="0"/>
              <a:t>                           даних об'єкта через </a:t>
            </a:r>
            <a:r>
              <a:rPr lang="en-US" dirty="0"/>
              <a:t>protocol buffer </a:t>
            </a:r>
            <a:endParaRPr lang="uk-UA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uk-UA" dirty="0"/>
              <a:t>Множини (</a:t>
            </a:r>
            <a:r>
              <a:rPr lang="en-US" dirty="0"/>
              <a:t>Set Types) </a:t>
            </a:r>
            <a:endParaRPr lang="uk-UA" dirty="0"/>
          </a:p>
          <a:p>
            <a:pPr indent="361950" algn="l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set - </a:t>
            </a:r>
            <a:r>
              <a:rPr lang="uk-UA" dirty="0"/>
              <a:t>множина </a:t>
            </a:r>
          </a:p>
          <a:p>
            <a:pPr indent="361950" algn="l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frozenset</a:t>
            </a:r>
            <a:r>
              <a:rPr lang="en-US" dirty="0"/>
              <a:t> – </a:t>
            </a:r>
            <a:r>
              <a:rPr lang="uk-UA" dirty="0"/>
              <a:t>незмінна множина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uk-UA" dirty="0"/>
              <a:t>Словники (</a:t>
            </a:r>
            <a:r>
              <a:rPr lang="en-US" dirty="0"/>
              <a:t>Mapping Types) </a:t>
            </a:r>
            <a:endParaRPr lang="uk-UA" dirty="0"/>
          </a:p>
          <a:p>
            <a:pPr indent="361950" algn="l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dict</a:t>
            </a:r>
            <a:r>
              <a:rPr lang="en-US" dirty="0"/>
              <a:t> - </a:t>
            </a:r>
            <a:r>
              <a:rPr lang="uk-UA" dirty="0"/>
              <a:t>словник </a:t>
            </a:r>
            <a:r>
              <a:rPr lang="en-US" b="1" dirty="0"/>
              <a:t> </a:t>
            </a:r>
            <a:endParaRPr lang="ru-RU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676" y="343430"/>
            <a:ext cx="4569495" cy="651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4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5587530-4B13-432C-97FA-6424D572E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448" y="0"/>
            <a:ext cx="3799643" cy="6874541"/>
          </a:xfrm>
        </p:spPr>
      </p:pic>
    </p:spTree>
    <p:extLst>
      <p:ext uri="{BB962C8B-B14F-4D97-AF65-F5344CB8AC3E}">
        <p14:creationId xmlns:p14="http://schemas.microsoft.com/office/powerpoint/2010/main" val="2894654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124" y="144855"/>
            <a:ext cx="11805718" cy="6590923"/>
          </a:xfrm>
        </p:spPr>
        <p:txBody>
          <a:bodyPr/>
          <a:lstStyle/>
          <a:p>
            <a:r>
              <a:rPr lang="uk-UA" dirty="0"/>
              <a:t>Змінні</a:t>
            </a:r>
          </a:p>
          <a:p>
            <a:pPr algn="l"/>
            <a:r>
              <a:rPr lang="uk-UA" sz="1800" dirty="0"/>
              <a:t>Для того, щоб оголосити і відразу ініціалізувати змінну необхідно написати її ім'я, потім поставити знак рівності і значення, з яким ця змінна буде створена. </a:t>
            </a:r>
          </a:p>
          <a:p>
            <a:pPr algn="l"/>
            <a:endParaRPr lang="uk-UA" sz="1800" dirty="0"/>
          </a:p>
          <a:p>
            <a:pPr algn="l"/>
            <a:r>
              <a:rPr lang="uk-UA" sz="1800" dirty="0"/>
              <a:t>Наприклад рядок: </a:t>
            </a:r>
          </a:p>
          <a:p>
            <a:pPr algn="l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5 </a:t>
            </a:r>
            <a:endParaRPr lang="uk-U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uk-UA" sz="1800" dirty="0"/>
              <a:t>оголошує змінну </a:t>
            </a:r>
            <a:r>
              <a:rPr lang="en-US" sz="1800" dirty="0"/>
              <a:t>b </a:t>
            </a:r>
            <a:r>
              <a:rPr lang="uk-UA" sz="1800" dirty="0"/>
              <a:t>і привласнює їй значення 5. </a:t>
            </a:r>
          </a:p>
          <a:p>
            <a:pPr algn="l"/>
            <a:endParaRPr lang="uk-UA" sz="1800" dirty="0"/>
          </a:p>
          <a:p>
            <a:pPr algn="l"/>
            <a:r>
              <a:rPr lang="uk-UA" sz="1800" dirty="0"/>
              <a:t>Цілочисельне значення 5 в рамках мови </a:t>
            </a:r>
            <a:r>
              <a:rPr lang="en-US" sz="1800" dirty="0"/>
              <a:t>Python </a:t>
            </a:r>
            <a:r>
              <a:rPr lang="uk-UA" sz="1800" dirty="0"/>
              <a:t>по суті своїй є об'єктом. </a:t>
            </a:r>
          </a:p>
          <a:p>
            <a:pPr algn="l"/>
            <a:r>
              <a:rPr lang="uk-UA" sz="1800" dirty="0"/>
              <a:t>Об'єкт, в даному випадку - це абстракція для представлення даних, дані - це числа, списки, рядки і т.п. </a:t>
            </a:r>
          </a:p>
          <a:p>
            <a:pPr algn="l"/>
            <a:endParaRPr lang="uk-UA" sz="1800" dirty="0"/>
          </a:p>
          <a:p>
            <a:pPr algn="l"/>
            <a:r>
              <a:rPr lang="uk-UA" sz="1800" dirty="0"/>
              <a:t>При ініціалізації змінної, на рівні інтерпретатора, відбувається наступне: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800" dirty="0"/>
              <a:t>створюється цілочисельний об'єкт 5 (можна уявити, що в цей момент створюється комірка і 5 кладеться в цю комірку);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800" dirty="0"/>
              <a:t>даний об'єкт має певний ідентифікатор, значення: 5, і тип: ціле число;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800" dirty="0"/>
              <a:t>за допомогою оператора "=" створюється посилання між змінною </a:t>
            </a:r>
            <a:r>
              <a:rPr lang="en-US" sz="1800" dirty="0"/>
              <a:t>b </a:t>
            </a:r>
            <a:r>
              <a:rPr lang="uk-UA" sz="1800" dirty="0"/>
              <a:t>і цілочисельним об'єктом 5 (змінна </a:t>
            </a:r>
            <a:r>
              <a:rPr lang="en-US" sz="1800" dirty="0"/>
              <a:t>b </a:t>
            </a:r>
            <a:r>
              <a:rPr lang="uk-UA" sz="1800" dirty="0"/>
              <a:t>посилається на об'єкт 5).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728649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353" y="134560"/>
            <a:ext cx="11585419" cy="6474469"/>
          </a:xfrm>
        </p:spPr>
        <p:txBody>
          <a:bodyPr>
            <a:normAutofit/>
          </a:bodyPr>
          <a:lstStyle/>
          <a:p>
            <a:pPr algn="l"/>
            <a:r>
              <a:rPr lang="ru-RU" sz="2000" dirty="0"/>
              <a:t>Ім'я змінної не повинно збігатися з ключовими словами інтерпретатора Python</a:t>
            </a:r>
            <a:endParaRPr lang="en-US" sz="2000" dirty="0"/>
          </a:p>
          <a:p>
            <a:pPr algn="l"/>
            <a:endParaRPr lang="uk-UA" sz="2000" dirty="0"/>
          </a:p>
          <a:p>
            <a:pPr algn="l"/>
            <a:endParaRPr lang="ru-RU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33" y="621343"/>
            <a:ext cx="6392878" cy="31806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9353" y="4013722"/>
            <a:ext cx="115476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Список ключових слів можна отримати підключивши модуль </a:t>
            </a:r>
            <a:r>
              <a:rPr lang="en-US" dirty="0"/>
              <a:t>keyword </a:t>
            </a:r>
            <a:r>
              <a:rPr lang="uk-UA" dirty="0"/>
              <a:t>і скориставшись командою </a:t>
            </a:r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r>
              <a:rPr lang="uk-UA" dirty="0"/>
              <a:t>Перевірити є чи ні ідентифікатор ключовим словом можна так: </a:t>
            </a:r>
          </a:p>
          <a:p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2727" y="4447285"/>
            <a:ext cx="5985934" cy="584775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keyword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B61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"Python keywords: 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keyword.kwlist)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92727" y="5582044"/>
            <a:ext cx="4243059" cy="107721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keyword.iskeyword(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B61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"try"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keyword.iskeyword(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B61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8649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481" y="107401"/>
            <a:ext cx="11905307" cy="5541962"/>
          </a:xfrm>
        </p:spPr>
        <p:txBody>
          <a:bodyPr>
            <a:normAutofit/>
          </a:bodyPr>
          <a:lstStyle/>
          <a:p>
            <a:pPr algn="l"/>
            <a:r>
              <a:rPr lang="ru-RU" sz="2000" dirty="0"/>
              <a:t>Для того, щоб подивитися на об'єкт з яким ідентифікатором посилається дана змінна, можна використати функцію </a:t>
            </a:r>
            <a:r>
              <a:rPr lang="ru-RU" sz="2000" b="1" dirty="0"/>
              <a:t>id()</a:t>
            </a:r>
            <a:r>
              <a:rPr lang="ru-RU" sz="2000" dirty="0"/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1481" y="977464"/>
            <a:ext cx="2960483" cy="2308324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93A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1829984576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93A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1829984592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93A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1829984592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229068" y="891802"/>
            <a:ext cx="82597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Ідентифікатор - це деяке цілочисельне значення, за допомогою якого унікально адресується об'єкт. Спочатку змінна </a:t>
            </a:r>
            <a:r>
              <a:rPr lang="en-US" sz="2000" dirty="0"/>
              <a:t>a </a:t>
            </a:r>
            <a:r>
              <a:rPr lang="uk-UA" sz="2000" dirty="0"/>
              <a:t>посилається на об'єкт 4 з ідентифікатором 1829984576, змінна </a:t>
            </a:r>
            <a:r>
              <a:rPr lang="en-US" sz="2000" dirty="0"/>
              <a:t>b - </a:t>
            </a:r>
            <a:r>
              <a:rPr lang="uk-UA" sz="2000" dirty="0"/>
              <a:t>на об'єкт з </a:t>
            </a:r>
            <a:r>
              <a:rPr lang="en-US" sz="2000" dirty="0"/>
              <a:t>id = 1829984592. </a:t>
            </a:r>
            <a:r>
              <a:rPr lang="uk-UA" sz="2000" dirty="0"/>
              <a:t>Після виконання операції присвоювання </a:t>
            </a:r>
            <a:r>
              <a:rPr lang="en-US" sz="2000" dirty="0"/>
              <a:t>a = b, </a:t>
            </a:r>
            <a:r>
              <a:rPr lang="uk-UA" sz="2000" dirty="0"/>
              <a:t>змінна </a:t>
            </a:r>
            <a:r>
              <a:rPr lang="en-US" sz="2000" dirty="0"/>
              <a:t>a </a:t>
            </a:r>
            <a:r>
              <a:rPr lang="uk-UA" sz="2000" u="sng" dirty="0"/>
              <a:t>стала посилатися на той самий об'єкт, що і </a:t>
            </a:r>
            <a:r>
              <a:rPr lang="en-US" sz="2000" u="sng" dirty="0"/>
              <a:t>b</a:t>
            </a:r>
            <a:r>
              <a:rPr lang="en-US" sz="2000" dirty="0"/>
              <a:t>. </a:t>
            </a:r>
            <a:endParaRPr lang="ru-R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151" y="2678377"/>
            <a:ext cx="5251009" cy="401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49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550" y="253497"/>
            <a:ext cx="11054281" cy="5884753"/>
          </a:xfrm>
        </p:spPr>
        <p:txBody>
          <a:bodyPr>
            <a:normAutofit/>
          </a:bodyPr>
          <a:lstStyle/>
          <a:p>
            <a:pPr algn="l"/>
            <a:r>
              <a:rPr lang="ru-RU" sz="2000" dirty="0"/>
              <a:t>Тип змінної можна визначити за допомогою функції </a:t>
            </a:r>
            <a:r>
              <a:rPr lang="ru-RU" sz="2000" b="1" dirty="0"/>
              <a:t>type()</a:t>
            </a:r>
            <a:r>
              <a:rPr lang="ru-RU" sz="2000" dirty="0"/>
              <a:t>.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51848" y="951404"/>
            <a:ext cx="3250196" cy="2585323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B61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91C9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B61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'int'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91C9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B61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'str'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91C9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B61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'tuple'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8649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421" y="179829"/>
            <a:ext cx="11413405" cy="6510682"/>
          </a:xfrm>
        </p:spPr>
        <p:txBody>
          <a:bodyPr>
            <a:normAutofit lnSpcReduction="10000"/>
          </a:bodyPr>
          <a:lstStyle/>
          <a:p>
            <a:pPr algn="l"/>
            <a:r>
              <a:rPr lang="uk-UA" sz="2000" dirty="0"/>
              <a:t>В </a:t>
            </a:r>
            <a:r>
              <a:rPr lang="en-US" sz="2000" dirty="0"/>
              <a:t>Python </a:t>
            </a:r>
            <a:r>
              <a:rPr lang="uk-UA" sz="2000" dirty="0"/>
              <a:t>існують змінні і незмінні типи</a:t>
            </a:r>
          </a:p>
          <a:p>
            <a:pPr algn="l"/>
            <a:r>
              <a:rPr lang="uk-UA" sz="2000" dirty="0"/>
              <a:t>До </a:t>
            </a:r>
            <a:r>
              <a:rPr lang="uk-UA" sz="2000" u="sng" dirty="0"/>
              <a:t>незмінних (</a:t>
            </a:r>
            <a:r>
              <a:rPr lang="en-US" sz="2000" u="sng" dirty="0"/>
              <a:t>immutable) </a:t>
            </a:r>
            <a:r>
              <a:rPr lang="uk-UA" sz="2000" dirty="0"/>
              <a:t>типів відносяться: </a:t>
            </a:r>
          </a:p>
          <a:p>
            <a:pPr indent="361950" algn="l"/>
            <a:r>
              <a:rPr lang="uk-UA" sz="2000" dirty="0"/>
              <a:t>цілі числа (</a:t>
            </a:r>
            <a:r>
              <a:rPr lang="en-US" sz="2000" dirty="0" err="1"/>
              <a:t>int</a:t>
            </a:r>
            <a:r>
              <a:rPr lang="en-US" sz="2000" dirty="0"/>
              <a:t>), </a:t>
            </a:r>
            <a:endParaRPr lang="ru-RU" sz="2000" dirty="0"/>
          </a:p>
          <a:p>
            <a:pPr indent="361950" algn="l"/>
            <a:r>
              <a:rPr lang="uk-UA" sz="2000" dirty="0"/>
              <a:t>числа з плаваючою точкою (</a:t>
            </a:r>
            <a:r>
              <a:rPr lang="en-US" sz="2000" dirty="0"/>
              <a:t>float), </a:t>
            </a:r>
            <a:endParaRPr lang="ru-RU" sz="2000" dirty="0"/>
          </a:p>
          <a:p>
            <a:pPr indent="361950" algn="l"/>
            <a:r>
              <a:rPr lang="uk-UA" sz="2000" dirty="0"/>
              <a:t>комплексні числа (</a:t>
            </a:r>
            <a:r>
              <a:rPr lang="en-US" sz="2000" dirty="0"/>
              <a:t>complex), </a:t>
            </a:r>
            <a:endParaRPr lang="ru-RU" sz="2000" dirty="0"/>
          </a:p>
          <a:p>
            <a:pPr indent="361950" algn="l"/>
            <a:r>
              <a:rPr lang="uk-UA" sz="2000" dirty="0"/>
              <a:t>логічні змінні (</a:t>
            </a:r>
            <a:r>
              <a:rPr lang="en-US" sz="2000" dirty="0" err="1"/>
              <a:t>bool</a:t>
            </a:r>
            <a:r>
              <a:rPr lang="en-US" sz="2000" dirty="0"/>
              <a:t>), </a:t>
            </a:r>
            <a:endParaRPr lang="ru-RU" sz="2000" dirty="0"/>
          </a:p>
          <a:p>
            <a:pPr indent="361950" algn="l"/>
            <a:r>
              <a:rPr lang="uk-UA" sz="2000" dirty="0"/>
              <a:t>кортежі (</a:t>
            </a:r>
            <a:r>
              <a:rPr lang="en-US" sz="2000" dirty="0"/>
              <a:t>tuple), </a:t>
            </a:r>
            <a:endParaRPr lang="ru-RU" sz="2000" dirty="0"/>
          </a:p>
          <a:p>
            <a:pPr indent="361950" algn="l"/>
            <a:r>
              <a:rPr lang="uk-UA" sz="2000" dirty="0"/>
              <a:t>рядки (</a:t>
            </a:r>
            <a:r>
              <a:rPr lang="en-US" sz="2000" dirty="0" err="1"/>
              <a:t>str</a:t>
            </a:r>
            <a:r>
              <a:rPr lang="en-US" sz="2000" dirty="0"/>
              <a:t>) </a:t>
            </a:r>
            <a:endParaRPr lang="ru-RU" sz="2000" dirty="0"/>
          </a:p>
          <a:p>
            <a:pPr indent="361950" algn="l"/>
            <a:r>
              <a:rPr lang="uk-UA" sz="2000" dirty="0"/>
              <a:t>і незмінні множини (</a:t>
            </a:r>
            <a:r>
              <a:rPr lang="en-US" sz="2000" dirty="0"/>
              <a:t>frozen set). </a:t>
            </a:r>
            <a:endParaRPr lang="ru-RU" sz="2000" dirty="0"/>
          </a:p>
          <a:p>
            <a:pPr algn="l"/>
            <a:endParaRPr lang="uk-UA" sz="2000" dirty="0"/>
          </a:p>
          <a:p>
            <a:pPr algn="l"/>
            <a:r>
              <a:rPr lang="uk-UA" sz="2000" dirty="0"/>
              <a:t>До </a:t>
            </a:r>
            <a:r>
              <a:rPr lang="uk-UA" sz="2000" u="sng" dirty="0"/>
              <a:t>змінних (</a:t>
            </a:r>
            <a:r>
              <a:rPr lang="en-US" sz="2000" u="sng" dirty="0"/>
              <a:t>mutable)</a:t>
            </a:r>
            <a:r>
              <a:rPr lang="en-US" sz="2000" dirty="0"/>
              <a:t> </a:t>
            </a:r>
            <a:r>
              <a:rPr lang="uk-UA" sz="2000" dirty="0"/>
              <a:t>типів відносяться: </a:t>
            </a:r>
          </a:p>
          <a:p>
            <a:pPr indent="361950" algn="l"/>
            <a:r>
              <a:rPr lang="uk-UA" sz="2000" dirty="0"/>
              <a:t>списки (</a:t>
            </a:r>
            <a:r>
              <a:rPr lang="en-US" sz="2000" dirty="0"/>
              <a:t>list), </a:t>
            </a:r>
            <a:endParaRPr lang="ru-RU" sz="2000" dirty="0"/>
          </a:p>
          <a:p>
            <a:pPr indent="361950" algn="l"/>
            <a:r>
              <a:rPr lang="uk-UA" sz="2000" dirty="0"/>
              <a:t>множини (</a:t>
            </a:r>
            <a:r>
              <a:rPr lang="en-US" sz="2000" dirty="0"/>
              <a:t>set), </a:t>
            </a:r>
            <a:endParaRPr lang="ru-RU" sz="2000" dirty="0"/>
          </a:p>
          <a:p>
            <a:pPr indent="361950" algn="l"/>
            <a:r>
              <a:rPr lang="uk-UA" sz="2000" dirty="0"/>
              <a:t>словники (</a:t>
            </a:r>
            <a:r>
              <a:rPr lang="en-US" sz="2000" dirty="0" err="1"/>
              <a:t>dict</a:t>
            </a:r>
            <a:r>
              <a:rPr lang="en-US" sz="2000" dirty="0"/>
              <a:t>). </a:t>
            </a:r>
            <a:endParaRPr lang="uk-UA" sz="2000" dirty="0"/>
          </a:p>
          <a:p>
            <a:pPr algn="l"/>
            <a:endParaRPr lang="uk-UA" sz="2000" dirty="0"/>
          </a:p>
          <a:p>
            <a:pPr algn="l"/>
            <a:r>
              <a:rPr lang="uk-UA" sz="2000" dirty="0"/>
              <a:t>При створенні змінної, спочатку створюється об'єкт, який має унікальний ідентифікатор, тип і значення, після цього змінна може посилатися на створений об'єкт.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28649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010" y="217283"/>
            <a:ext cx="11304762" cy="5920967"/>
          </a:xfrm>
        </p:spPr>
        <p:txBody>
          <a:bodyPr>
            <a:normAutofit/>
          </a:bodyPr>
          <a:lstStyle/>
          <a:p>
            <a:pPr algn="l"/>
            <a:r>
              <a:rPr lang="uk-UA" sz="1800" b="1" dirty="0"/>
              <a:t>Незмінюваність</a:t>
            </a:r>
            <a:r>
              <a:rPr lang="uk-UA" sz="1800" dirty="0"/>
              <a:t> типу даних означає, що створений об'єкт більше не змінюється. </a:t>
            </a:r>
          </a:p>
          <a:p>
            <a:pPr algn="l"/>
            <a:r>
              <a:rPr lang="uk-UA" sz="1800" dirty="0"/>
              <a:t>Наприклад, якщо оголосити змінну </a:t>
            </a:r>
            <a:r>
              <a:rPr lang="en-US" sz="1800" dirty="0"/>
              <a:t>k = 15, </a:t>
            </a:r>
            <a:r>
              <a:rPr lang="uk-UA" sz="1800" dirty="0"/>
              <a:t>то буде створено об'єкт зі значенням 15, типу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uk-UA" sz="1800" dirty="0"/>
              <a:t>і ідентифікатором, який можна дізнатися за допомогою функції </a:t>
            </a:r>
            <a:r>
              <a:rPr lang="en-US" sz="1800" dirty="0"/>
              <a:t>id(). </a:t>
            </a:r>
            <a:endParaRPr lang="ru-RU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45812" y="1352687"/>
            <a:ext cx="2697933" cy="147732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93A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(k)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1672501744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91C9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B61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'int'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10010" y="2906596"/>
            <a:ext cx="112459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Об'єкт з id = 1672501744 матиме значення 15 і змінити його вже не можна. </a:t>
            </a:r>
          </a:p>
          <a:p>
            <a:endParaRPr lang="ru-RU" dirty="0"/>
          </a:p>
          <a:p>
            <a:r>
              <a:rPr lang="ru-RU" dirty="0"/>
              <a:t>Якщо тип даних </a:t>
            </a:r>
            <a:r>
              <a:rPr lang="ru-RU" b="1" dirty="0"/>
              <a:t>змінюваний</a:t>
            </a:r>
            <a:r>
              <a:rPr lang="ru-RU" dirty="0"/>
              <a:t>, то можна змінювати значення об'єкта. </a:t>
            </a:r>
          </a:p>
          <a:p>
            <a:r>
              <a:rPr lang="ru-RU" dirty="0"/>
              <a:t>Наприклад, створимо список [1, 2], а потім замінимо другий елемент на 3.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5812" y="4492967"/>
            <a:ext cx="2631542" cy="2031325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93A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47997336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[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93A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47997336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24" y="4040028"/>
            <a:ext cx="4560870" cy="275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49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170" y="262550"/>
            <a:ext cx="11277602" cy="5902860"/>
          </a:xfrm>
        </p:spPr>
        <p:txBody>
          <a:bodyPr/>
          <a:lstStyle/>
          <a:p>
            <a:r>
              <a:rPr lang="uk-UA" sz="2800" b="1" dirty="0"/>
              <a:t>Математичні операції</a:t>
            </a:r>
          </a:p>
          <a:p>
            <a:endParaRPr lang="uk-UA" dirty="0"/>
          </a:p>
          <a:p>
            <a:pPr algn="l"/>
            <a:r>
              <a:rPr lang="en-US" dirty="0"/>
              <a:t>Python, </a:t>
            </a:r>
            <a:r>
              <a:rPr lang="uk-UA" dirty="0"/>
              <a:t>в цій мові існує три вбудованих числових типу даних: </a:t>
            </a:r>
          </a:p>
          <a:p>
            <a:pPr marL="715963" indent="-273050" algn="l">
              <a:buFont typeface="Arial" panose="020B0604020202020204" pitchFamily="34" charset="0"/>
              <a:buChar char="•"/>
            </a:pPr>
            <a:r>
              <a:rPr lang="uk-UA" dirty="0"/>
              <a:t>цілі числа (</a:t>
            </a:r>
            <a:r>
              <a:rPr lang="en-US" dirty="0" err="1"/>
              <a:t>int</a:t>
            </a:r>
            <a:r>
              <a:rPr lang="en-US" dirty="0"/>
              <a:t>); </a:t>
            </a:r>
            <a:endParaRPr lang="uk-UA" dirty="0"/>
          </a:p>
          <a:p>
            <a:pPr marL="715963" indent="-273050" algn="l">
              <a:buFont typeface="Arial" panose="020B0604020202020204" pitchFamily="34" charset="0"/>
              <a:buChar char="•"/>
            </a:pPr>
            <a:r>
              <a:rPr lang="uk-UA" dirty="0"/>
              <a:t>дробові числа (</a:t>
            </a:r>
            <a:r>
              <a:rPr lang="en-US" dirty="0"/>
              <a:t>float); </a:t>
            </a:r>
            <a:endParaRPr lang="uk-UA" dirty="0"/>
          </a:p>
          <a:p>
            <a:pPr marL="715963" indent="-273050" algn="l">
              <a:buFont typeface="Arial" panose="020B0604020202020204" pitchFamily="34" charset="0"/>
              <a:buChar char="•"/>
            </a:pPr>
            <a:r>
              <a:rPr lang="uk-UA" dirty="0"/>
              <a:t>комплексні числа (</a:t>
            </a:r>
            <a:r>
              <a:rPr lang="en-US" dirty="0"/>
              <a:t>complex). </a:t>
            </a:r>
            <a:endParaRPr lang="uk-UA" dirty="0"/>
          </a:p>
          <a:p>
            <a:pPr algn="l"/>
            <a:endParaRPr lang="uk-UA" dirty="0"/>
          </a:p>
          <a:p>
            <a:pPr algn="l"/>
            <a:r>
              <a:rPr lang="uk-UA" dirty="0"/>
              <a:t>Якщо в якості операндів деякого арифметичного виразу використовуються тільки цілі числа, то результат теж буде ціле число. </a:t>
            </a:r>
          </a:p>
          <a:p>
            <a:pPr algn="l"/>
            <a:r>
              <a:rPr lang="uk-UA" dirty="0"/>
              <a:t>Винятком є операція ділення, результатом якої є дійсне число. При спільному використанні цілочисельних і дробових змінних, результат буде дробовим.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649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010" y="262550"/>
            <a:ext cx="10806821" cy="5875700"/>
          </a:xfrm>
        </p:spPr>
        <p:txBody>
          <a:bodyPr/>
          <a:lstStyle/>
          <a:p>
            <a:r>
              <a:rPr lang="ru-RU" b="1" dirty="0"/>
              <a:t>Арифметичні операції з цілими і дробовими числами</a:t>
            </a:r>
          </a:p>
          <a:p>
            <a:r>
              <a:rPr lang="ru-RU" b="1" dirty="0"/>
              <a:t> </a:t>
            </a:r>
          </a:p>
          <a:p>
            <a:pPr algn="l"/>
            <a:r>
              <a:rPr lang="uk-UA" dirty="0"/>
              <a:t>Додавати можна як безпосередньо самі числа:</a:t>
            </a:r>
          </a:p>
          <a:p>
            <a:pPr algn="l"/>
            <a:endParaRPr lang="uk-UA" dirty="0"/>
          </a:p>
          <a:p>
            <a:pPr algn="l"/>
            <a:endParaRPr lang="uk-UA" dirty="0"/>
          </a:p>
          <a:p>
            <a:pPr algn="l"/>
            <a:r>
              <a:rPr lang="uk-UA" dirty="0"/>
              <a:t>Так і змінні, що були попередньо ініціалізовані:</a:t>
            </a:r>
          </a:p>
          <a:p>
            <a:pPr algn="l"/>
            <a:endParaRPr lang="uk-UA" dirty="0"/>
          </a:p>
          <a:p>
            <a:pPr algn="l"/>
            <a:endParaRPr lang="uk-UA" dirty="0"/>
          </a:p>
          <a:p>
            <a:pPr algn="l"/>
            <a:endParaRPr lang="uk-UA" dirty="0"/>
          </a:p>
          <a:p>
            <a:pPr algn="l"/>
            <a:r>
              <a:rPr lang="uk-UA" dirty="0"/>
              <a:t>Результат операції додавання можна присвоїти іншій змінній:</a:t>
            </a:r>
          </a:p>
          <a:p>
            <a:pPr algn="l"/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3741" y="1780117"/>
            <a:ext cx="1557197" cy="64633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33741" y="2966239"/>
            <a:ext cx="2236208" cy="120032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3741" y="4908099"/>
            <a:ext cx="2815629" cy="147732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8649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010" y="208230"/>
            <a:ext cx="11096533" cy="5930020"/>
          </a:xfrm>
        </p:spPr>
        <p:txBody>
          <a:bodyPr>
            <a:normAutofit/>
          </a:bodyPr>
          <a:lstStyle/>
          <a:p>
            <a:pPr algn="l"/>
            <a:r>
              <a:rPr lang="uk-UA" sz="2000" dirty="0"/>
              <a:t>Або присвоїти результат самій змінній. </a:t>
            </a:r>
            <a:r>
              <a:rPr lang="ru-RU" sz="2000" dirty="0"/>
              <a:t>В цьому випадку можна використовувати повний або скорочений запис. </a:t>
            </a:r>
          </a:p>
          <a:p>
            <a:pPr algn="l"/>
            <a:r>
              <a:rPr lang="ru-RU" sz="2000" dirty="0"/>
              <a:t>Повний: </a:t>
            </a:r>
          </a:p>
          <a:p>
            <a:pPr algn="l"/>
            <a:endParaRPr lang="uk-UA" sz="2000" dirty="0"/>
          </a:p>
          <a:p>
            <a:pPr algn="l"/>
            <a:endParaRPr lang="uk-UA" sz="2000" dirty="0"/>
          </a:p>
          <a:p>
            <a:pPr algn="l"/>
            <a:endParaRPr lang="uk-UA" sz="2000" dirty="0"/>
          </a:p>
          <a:p>
            <a:pPr algn="l"/>
            <a:endParaRPr lang="uk-UA" sz="2000" dirty="0"/>
          </a:p>
          <a:p>
            <a:pPr algn="l"/>
            <a:r>
              <a:rPr lang="uk-UA" sz="2000" dirty="0"/>
              <a:t>Скорочений:</a:t>
            </a:r>
          </a:p>
          <a:p>
            <a:pPr algn="l"/>
            <a:endParaRPr lang="ru-RU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82438" y="1230465"/>
            <a:ext cx="2405206" cy="147732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82438" y="3290129"/>
            <a:ext cx="2987644" cy="147732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8649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4936" y="778600"/>
            <a:ext cx="1874067" cy="175432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67473" y="761515"/>
            <a:ext cx="1883121" cy="175432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627951" y="761515"/>
            <a:ext cx="1855962" cy="175432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1.7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04935" y="3749158"/>
            <a:ext cx="1874068" cy="175432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67473" y="3713456"/>
            <a:ext cx="1883121" cy="175432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627951" y="3713456"/>
            <a:ext cx="1855962" cy="175432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625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7401" y="274797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Віднімання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4882899" y="274797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Множення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9068458" y="274797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Ділення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744402" y="3271494"/>
            <a:ext cx="2598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Ціла частина від ділення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3994034" y="3271494"/>
            <a:ext cx="3029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Дробова частина від ділення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8340213" y="3271494"/>
            <a:ext cx="2431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Піднесення до степеня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64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0352" y="1811868"/>
            <a:ext cx="6730581" cy="4634198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 1991р. Гвідо ван Россум представив версію 1.0 мови </a:t>
            </a:r>
            <a:r>
              <a:rPr lang="en-US" dirty="0"/>
              <a:t>Python</a:t>
            </a:r>
            <a:r>
              <a:rPr lang="ru-RU" dirty="0"/>
              <a:t>.</a:t>
            </a:r>
          </a:p>
          <a:p>
            <a:pPr algn="l"/>
            <a:r>
              <a:rPr lang="ru-RU" dirty="0"/>
              <a:t>В той час в </a:t>
            </a:r>
            <a:r>
              <a:rPr lang="en-US" dirty="0"/>
              <a:t>Python </a:t>
            </a:r>
            <a:r>
              <a:rPr lang="uk-UA" dirty="0"/>
              <a:t>вже були присутні класи зі спадковістю, модулі, обробка вийнятків, функції, лямбда-вирази і основні типи даних.</a:t>
            </a:r>
          </a:p>
          <a:p>
            <a:pPr algn="l"/>
            <a:endParaRPr lang="uk-UA" dirty="0"/>
          </a:p>
          <a:p>
            <a:pPr algn="l"/>
            <a:r>
              <a:rPr lang="en-US" dirty="0"/>
              <a:t>Python</a:t>
            </a:r>
            <a:r>
              <a:rPr lang="uk-UA" dirty="0"/>
              <a:t> 2.0 – 2000 р.</a:t>
            </a:r>
          </a:p>
          <a:p>
            <a:pPr algn="l"/>
            <a:endParaRPr lang="uk-UA" dirty="0"/>
          </a:p>
          <a:p>
            <a:pPr algn="l"/>
            <a:r>
              <a:rPr lang="en-US" dirty="0"/>
              <a:t>Python</a:t>
            </a:r>
            <a:r>
              <a:rPr lang="uk-UA" dirty="0"/>
              <a:t> 3.0 – 2008 р.</a:t>
            </a:r>
          </a:p>
          <a:p>
            <a:pPr algn="l"/>
            <a:endParaRPr lang="uk-UA" dirty="0"/>
          </a:p>
          <a:p>
            <a:pPr algn="l"/>
            <a:r>
              <a:rPr lang="uk-UA" dirty="0"/>
              <a:t>Версії 2 і 3 не є зворотньо сумісними!</a:t>
            </a:r>
          </a:p>
          <a:p>
            <a:pPr algn="l"/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36" y="1149789"/>
            <a:ext cx="3425228" cy="51378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051" y="403398"/>
            <a:ext cx="4385461" cy="129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34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674" y="188882"/>
            <a:ext cx="11648793" cy="5541962"/>
          </a:xfrm>
        </p:spPr>
        <p:txBody>
          <a:bodyPr/>
          <a:lstStyle/>
          <a:p>
            <a:r>
              <a:rPr lang="uk-UA" b="1" dirty="0"/>
              <a:t>Робота з комплексними числами </a:t>
            </a:r>
          </a:p>
          <a:p>
            <a:pPr algn="just"/>
            <a:r>
              <a:rPr lang="uk-UA" sz="2000" dirty="0"/>
              <a:t>Для створення комплексного числа можна використовувати функцію </a:t>
            </a:r>
            <a:r>
              <a:rPr lang="uk-UA" sz="2000" i="1" dirty="0"/>
              <a:t>complex(a, b)</a:t>
            </a:r>
            <a:r>
              <a:rPr lang="uk-UA" sz="2000" dirty="0"/>
              <a:t>, в яку, як перший аргумент, передається дійсна частина, в якості другого - уявна. Або записати число у вигляді </a:t>
            </a:r>
            <a:r>
              <a:rPr lang="uk-UA" sz="2000" i="1" dirty="0"/>
              <a:t>a + bj</a:t>
            </a:r>
            <a:r>
              <a:rPr lang="uk-UA" sz="2000" dirty="0"/>
              <a:t>.</a:t>
            </a:r>
          </a:p>
          <a:p>
            <a:pPr algn="just"/>
            <a:endParaRPr lang="uk-UA" sz="2000" dirty="0"/>
          </a:p>
          <a:p>
            <a:pPr algn="just"/>
            <a:r>
              <a:rPr lang="uk-UA" sz="2000" dirty="0"/>
              <a:t>Створення комплексного числа:</a:t>
            </a:r>
            <a:endParaRPr lang="ru-RU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2316" y="2555093"/>
            <a:ext cx="3247177" cy="175432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2j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(z)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2j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91C9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2j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8527" y="16525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Комплексні числа можна додавати, віднімати, множити, ділити і підносити до степеня.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8527" y="2555093"/>
            <a:ext cx="6735779" cy="341632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4j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0j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8j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0.8j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1.1122722036363393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0.012635185355335208j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46j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8649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010" y="217283"/>
            <a:ext cx="11060319" cy="5920967"/>
          </a:xfrm>
        </p:spPr>
        <p:txBody>
          <a:bodyPr>
            <a:normAutofit/>
          </a:bodyPr>
          <a:lstStyle/>
          <a:p>
            <a:pPr algn="l"/>
            <a:r>
              <a:rPr lang="uk-UA" sz="1800" dirty="0"/>
              <a:t>З комплексного числа можна витягти дійсну і уявну частини:</a:t>
            </a:r>
          </a:p>
          <a:p>
            <a:pPr algn="l"/>
            <a:endParaRPr lang="uk-UA" sz="1800" dirty="0"/>
          </a:p>
          <a:p>
            <a:pPr algn="l"/>
            <a:endParaRPr lang="uk-UA" sz="1800" dirty="0"/>
          </a:p>
          <a:p>
            <a:pPr algn="l"/>
            <a:endParaRPr lang="uk-UA" sz="1800" dirty="0"/>
          </a:p>
          <a:p>
            <a:pPr algn="l"/>
            <a:endParaRPr lang="uk-UA" sz="1800" dirty="0"/>
          </a:p>
          <a:p>
            <a:pPr algn="l"/>
            <a:endParaRPr lang="uk-UA" sz="1800" dirty="0"/>
          </a:p>
          <a:p>
            <a:pPr algn="l"/>
            <a:endParaRPr lang="uk-UA" sz="1800" dirty="0"/>
          </a:p>
          <a:p>
            <a:pPr algn="l"/>
            <a:r>
              <a:rPr lang="uk-UA" sz="1800" dirty="0"/>
              <a:t>Для отримання комплексносопряженного числа необхідно використовувати метод </a:t>
            </a:r>
            <a:r>
              <a:rPr lang="uk-UA" sz="1800" i="1" dirty="0"/>
              <a:t>conjugate()</a:t>
            </a:r>
          </a:p>
          <a:p>
            <a:pPr algn="l"/>
            <a:endParaRPr lang="ru-RU" sz="1800" i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10010" y="696311"/>
            <a:ext cx="2851842" cy="147732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2j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x.real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x.imag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0010" y="3309000"/>
            <a:ext cx="2888057" cy="64633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x.conjugate()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2j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3598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15" y="208230"/>
            <a:ext cx="11760451" cy="64460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400" b="1" dirty="0"/>
              <a:t>Бітові операції </a:t>
            </a:r>
          </a:p>
          <a:p>
            <a:pPr marL="0" indent="0">
              <a:buNone/>
            </a:pPr>
            <a:r>
              <a:rPr lang="uk-UA" sz="1800" dirty="0"/>
              <a:t>В </a:t>
            </a:r>
            <a:r>
              <a:rPr lang="en-US" sz="1800" dirty="0"/>
              <a:t>Python </a:t>
            </a:r>
            <a:r>
              <a:rPr lang="uk-UA" sz="1800" dirty="0"/>
              <a:t>доступні бітові операції, їх можна виробляти над цілими числами. 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uk-UA" sz="1800" dirty="0"/>
              <a:t>Побітове І (</a:t>
            </a:r>
            <a:r>
              <a:rPr lang="en-US" sz="1800" dirty="0"/>
              <a:t>AND)</a:t>
            </a:r>
            <a:r>
              <a:rPr lang="uk-UA" sz="1800" dirty="0"/>
              <a:t>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4442" y="1981018"/>
            <a:ext cx="2290528" cy="120032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q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q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8275" y="1388373"/>
            <a:ext cx="2004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Побітове або (</a:t>
            </a:r>
            <a:r>
              <a:rPr lang="en-US" dirty="0"/>
              <a:t>OR)</a:t>
            </a:r>
            <a:r>
              <a:rPr lang="uk-UA" dirty="0"/>
              <a:t>: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901500" y="1981016"/>
            <a:ext cx="1738267" cy="64633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q 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164103" y="1981016"/>
            <a:ext cx="1798829" cy="64633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q 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6992583" y="1388373"/>
            <a:ext cx="2365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Побітове ні-або (</a:t>
            </a:r>
            <a:r>
              <a:rPr lang="en-US" dirty="0"/>
              <a:t>XOR)</a:t>
            </a:r>
            <a:r>
              <a:rPr lang="uk-UA" dirty="0"/>
              <a:t>: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04517" y="4877171"/>
            <a:ext cx="1717141" cy="64633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78821" y="4385124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Інверсія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701560" y="4877171"/>
            <a:ext cx="1699240" cy="120032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38947" y="4385124"/>
            <a:ext cx="202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Зсув вправо і вліво</a:t>
            </a:r>
          </a:p>
        </p:txBody>
      </p:sp>
    </p:spTree>
    <p:extLst>
      <p:ext uri="{BB962C8B-B14F-4D97-AF65-F5344CB8AC3E}">
        <p14:creationId xmlns:p14="http://schemas.microsoft.com/office/powerpoint/2010/main" val="1576189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15" y="208230"/>
            <a:ext cx="11760451" cy="64460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/>
              <a:t>Представлення чисел в інших системах числення </a:t>
            </a:r>
          </a:p>
          <a:p>
            <a:pPr marL="0" indent="0">
              <a:buNone/>
            </a:pPr>
            <a:r>
              <a:rPr lang="ru-RU" sz="2000" dirty="0"/>
              <a:t>У своєму повсякденному житті ми використовуємо десяткову систему числення, але при програмуванні, дуже часто, доводиться працювати з шістнадцятковою, двійковою і вісімковою.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Представлення числа в шістнадцятковій системі числення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ru-RU" sz="2000" dirty="0"/>
              <a:t>Представлення числа у вісімковій системі числення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ru-RU" sz="2000" dirty="0"/>
              <a:t>Представлення числа у двійковій системі числення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9297" y="2191031"/>
            <a:ext cx="2679827" cy="92333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124504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93A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B61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'0x1e658'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9298" y="3739081"/>
            <a:ext cx="2679827" cy="64633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93A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B61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'0o363130'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9297" y="5097162"/>
            <a:ext cx="3078180" cy="64633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bin(m)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B61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'0b11110011001011000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B6125"/>
                </a:solidFill>
                <a:effectLst/>
                <a:latin typeface="Arial Unicode MS" panose="020B0604020202020204" pitchFamily="34" charset="-128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781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94" y="155677"/>
            <a:ext cx="11760451" cy="64460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400" b="1" dirty="0"/>
              <a:t>Бібліотека (модуль) </a:t>
            </a:r>
            <a:r>
              <a:rPr lang="en-US" sz="2400" b="1" dirty="0"/>
              <a:t>math </a:t>
            </a:r>
            <a:endParaRPr lang="uk-UA" sz="2400" b="1" dirty="0"/>
          </a:p>
          <a:p>
            <a:pPr marL="0" indent="0">
              <a:buNone/>
            </a:pPr>
            <a:r>
              <a:rPr lang="uk-UA" sz="2000" dirty="0"/>
              <a:t>У стандартну поставку </a:t>
            </a:r>
            <a:r>
              <a:rPr lang="en-US" sz="2000" dirty="0"/>
              <a:t>Python </a:t>
            </a:r>
            <a:r>
              <a:rPr lang="uk-UA" sz="2000" dirty="0"/>
              <a:t>входить бібліотека </a:t>
            </a:r>
            <a:r>
              <a:rPr lang="en-US" sz="2000" dirty="0"/>
              <a:t>math, </a:t>
            </a:r>
            <a:r>
              <a:rPr lang="uk-UA" sz="2000" dirty="0"/>
              <a:t>в якій міститься велика кількість часто використовуваних математичних функцій. Для роботи з даним модулем його попередньо потрібно імпортувати. 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uk-UA" sz="2000" dirty="0"/>
              <a:t>Найбільш часто використовувані функції: 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en-US" sz="2000" b="1" dirty="0" err="1"/>
              <a:t>math.ceil</a:t>
            </a:r>
            <a:r>
              <a:rPr lang="en-US" sz="2000" b="1" dirty="0"/>
              <a:t>(x) </a:t>
            </a:r>
            <a:r>
              <a:rPr lang="uk-UA" sz="2000" b="1" dirty="0"/>
              <a:t> </a:t>
            </a:r>
            <a:r>
              <a:rPr lang="uk-UA" sz="2000" dirty="0"/>
              <a:t> - повертає найближче ціле число більше, ніж </a:t>
            </a:r>
            <a:r>
              <a:rPr lang="en-US" sz="2000" dirty="0"/>
              <a:t>x. </a:t>
            </a: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ru-RU" sz="2000" b="1" dirty="0"/>
              <a:t>math.fabs(x)  </a:t>
            </a:r>
            <a:r>
              <a:rPr lang="ru-RU" sz="2000" dirty="0"/>
              <a:t>- повертає абсолютне значення числа. 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en-US" sz="2000" b="1" dirty="0" err="1"/>
              <a:t>math.factorial</a:t>
            </a:r>
            <a:r>
              <a:rPr lang="en-US" sz="2000" b="1" dirty="0"/>
              <a:t>(x) </a:t>
            </a:r>
            <a:r>
              <a:rPr lang="uk-UA" sz="2000" b="1" dirty="0"/>
              <a:t> </a:t>
            </a:r>
            <a:r>
              <a:rPr lang="uk-UA" sz="2000" dirty="0"/>
              <a:t>-обчислює факторіал </a:t>
            </a:r>
            <a:r>
              <a:rPr lang="en-US" sz="2000" dirty="0"/>
              <a:t>x. </a:t>
            </a:r>
            <a:endParaRPr lang="ru-RU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0658" y="1757303"/>
            <a:ext cx="2516863" cy="369332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0658" y="3675706"/>
            <a:ext cx="2743199" cy="64633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math.ceil(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0658" y="4841835"/>
            <a:ext cx="2743199" cy="64633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math.fabs(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0658" y="6007964"/>
            <a:ext cx="3177766" cy="64633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math.factorial(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7743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15" y="208230"/>
            <a:ext cx="11760451" cy="6446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math.floor</a:t>
            </a:r>
            <a:r>
              <a:rPr lang="en-US" sz="2000" b="1" dirty="0"/>
              <a:t>(x)</a:t>
            </a:r>
            <a:r>
              <a:rPr lang="uk-UA" sz="2000" b="1" dirty="0"/>
              <a:t> </a:t>
            </a:r>
            <a:r>
              <a:rPr lang="uk-UA" sz="2000" dirty="0"/>
              <a:t>-</a:t>
            </a:r>
            <a:r>
              <a:rPr lang="en-US" sz="2000" dirty="0"/>
              <a:t> </a:t>
            </a:r>
            <a:r>
              <a:rPr lang="uk-UA" sz="2000" dirty="0"/>
              <a:t>повертає найближче ціле число менше, ніж </a:t>
            </a:r>
            <a:r>
              <a:rPr lang="en-US" sz="2000" dirty="0"/>
              <a:t>x.</a:t>
            </a: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en-US" sz="2000" b="1" dirty="0" err="1"/>
              <a:t>math.exp</a:t>
            </a:r>
            <a:r>
              <a:rPr lang="en-US" sz="2000" b="1" dirty="0"/>
              <a:t>(x) </a:t>
            </a:r>
            <a:r>
              <a:rPr lang="uk-UA" sz="2000" b="1" dirty="0"/>
              <a:t> </a:t>
            </a:r>
            <a:r>
              <a:rPr lang="uk-UA" sz="2000" dirty="0"/>
              <a:t>- обчислює </a:t>
            </a:r>
            <a:r>
              <a:rPr lang="en-US" sz="2000" dirty="0"/>
              <a:t>e</a:t>
            </a:r>
            <a:r>
              <a:rPr lang="uk-UA" sz="2000" dirty="0"/>
              <a:t> в степені </a:t>
            </a:r>
            <a:r>
              <a:rPr lang="en-US" sz="2000" dirty="0"/>
              <a:t>x. </a:t>
            </a: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uk-UA" sz="2000" b="1" dirty="0"/>
              <a:t>math.log2(x) </a:t>
            </a:r>
            <a:r>
              <a:rPr lang="uk-UA" sz="2000" dirty="0"/>
              <a:t>- логарифм за основою 2. </a:t>
            </a:r>
          </a:p>
          <a:p>
            <a:pPr marL="0" indent="0">
              <a:buNone/>
            </a:pPr>
            <a:r>
              <a:rPr lang="uk-UA" sz="2000" b="1" dirty="0"/>
              <a:t>math.log10(x) </a:t>
            </a:r>
            <a:r>
              <a:rPr lang="uk-UA" sz="2000" dirty="0"/>
              <a:t>- логарифм за основою 10. </a:t>
            </a:r>
          </a:p>
          <a:p>
            <a:pPr marL="0" indent="0">
              <a:buNone/>
            </a:pPr>
            <a:r>
              <a:rPr lang="uk-UA" sz="2000" b="1" dirty="0"/>
              <a:t>math.log(x [, base])</a:t>
            </a:r>
            <a:r>
              <a:rPr lang="en-US" sz="2000" b="1" dirty="0"/>
              <a:t> </a:t>
            </a:r>
            <a:r>
              <a:rPr lang="uk-UA" sz="2000" b="1" dirty="0"/>
              <a:t> </a:t>
            </a:r>
            <a:r>
              <a:rPr lang="uk-UA" sz="2000" dirty="0"/>
              <a:t>- </a:t>
            </a:r>
            <a:r>
              <a:rPr lang="ru-RU" sz="2000" dirty="0"/>
              <a:t>за замовчуванням обчислює логарифм за основою e, додатково можна вказати основу логарифма.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2015" y="650082"/>
            <a:ext cx="2842789" cy="64633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math.floor(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2015" y="1942465"/>
            <a:ext cx="2666114" cy="64633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math.exp(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20.08553692318766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5390" y="4135328"/>
            <a:ext cx="3079689" cy="2308324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math.log2(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math.log10(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math.log(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1.609437912434100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math.log(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0.666666666666666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6094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962" y="135802"/>
            <a:ext cx="11923414" cy="672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/>
              <a:t>math.pow(x, y)  </a:t>
            </a:r>
            <a:r>
              <a:rPr lang="ru-RU" sz="1800" dirty="0"/>
              <a:t>- обчислює значення x в степені y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en-US" sz="1800" b="1" dirty="0" err="1"/>
              <a:t>math.sqrt</a:t>
            </a:r>
            <a:r>
              <a:rPr lang="en-US" sz="1800" b="1" dirty="0"/>
              <a:t>(x)</a:t>
            </a:r>
            <a:r>
              <a:rPr lang="uk-UA" sz="1800" b="1" dirty="0"/>
              <a:t> </a:t>
            </a:r>
            <a:r>
              <a:rPr lang="uk-UA" sz="1800" dirty="0"/>
              <a:t>- </a:t>
            </a:r>
            <a:r>
              <a:rPr lang="en-US" sz="1800" dirty="0"/>
              <a:t> </a:t>
            </a:r>
            <a:r>
              <a:rPr lang="uk-UA" sz="1800" dirty="0"/>
              <a:t>корінь квадратний від </a:t>
            </a:r>
            <a:r>
              <a:rPr lang="en-US" sz="1800" dirty="0"/>
              <a:t>x. </a:t>
            </a: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uk-UA" sz="1800" u="sng" dirty="0"/>
              <a:t>Інші тригонометричні функції:</a:t>
            </a:r>
            <a:endParaRPr lang="uk-UA" sz="1800" dirty="0"/>
          </a:p>
          <a:p>
            <a:pPr marL="0" indent="0">
              <a:buNone/>
            </a:pPr>
            <a:r>
              <a:rPr lang="en-US" sz="1800" b="1" dirty="0" err="1"/>
              <a:t>math.cos</a:t>
            </a:r>
            <a:r>
              <a:rPr lang="en-US" sz="1800" b="1" dirty="0"/>
              <a:t>(x) </a:t>
            </a:r>
            <a:endParaRPr lang="uk-UA" sz="1800" b="1" dirty="0"/>
          </a:p>
          <a:p>
            <a:pPr marL="0" indent="0">
              <a:buNone/>
            </a:pPr>
            <a:r>
              <a:rPr lang="en-US" sz="1800" b="1" dirty="0" err="1"/>
              <a:t>math.sin</a:t>
            </a:r>
            <a:r>
              <a:rPr lang="en-US" sz="1800" b="1" dirty="0"/>
              <a:t>(x)</a:t>
            </a:r>
            <a:endParaRPr lang="uk-UA" sz="1800" b="1" dirty="0"/>
          </a:p>
          <a:p>
            <a:pPr marL="0" indent="0">
              <a:buNone/>
            </a:pPr>
            <a:r>
              <a:rPr lang="en-US" sz="1800" b="1" dirty="0" err="1"/>
              <a:t>math.tan</a:t>
            </a:r>
            <a:r>
              <a:rPr lang="en-US" sz="1800" b="1" dirty="0"/>
              <a:t>(x) </a:t>
            </a:r>
            <a:endParaRPr lang="uk-UA" sz="1800" b="1" dirty="0"/>
          </a:p>
          <a:p>
            <a:pPr marL="0" indent="0">
              <a:buNone/>
            </a:pPr>
            <a:r>
              <a:rPr lang="en-US" sz="1800" b="1" dirty="0" err="1"/>
              <a:t>math.acos</a:t>
            </a:r>
            <a:r>
              <a:rPr lang="en-US" sz="1800" b="1" dirty="0"/>
              <a:t>(x) </a:t>
            </a:r>
            <a:endParaRPr lang="uk-UA" sz="1800" b="1" dirty="0"/>
          </a:p>
          <a:p>
            <a:pPr marL="0" indent="0">
              <a:buNone/>
            </a:pPr>
            <a:r>
              <a:rPr lang="en-US" sz="1800" b="1" dirty="0" err="1"/>
              <a:t>math.asin</a:t>
            </a:r>
            <a:r>
              <a:rPr lang="en-US" sz="1800" b="1" dirty="0"/>
              <a:t>(x) </a:t>
            </a:r>
            <a:endParaRPr lang="uk-UA" sz="1800" b="1" dirty="0"/>
          </a:p>
          <a:p>
            <a:pPr marL="0" indent="0">
              <a:buNone/>
            </a:pPr>
            <a:r>
              <a:rPr lang="en-US" sz="1800" b="1" dirty="0" err="1"/>
              <a:t>math.atan</a:t>
            </a:r>
            <a:r>
              <a:rPr lang="en-US" sz="1800" b="1" dirty="0"/>
              <a:t>(x) </a:t>
            </a:r>
            <a:endParaRPr lang="uk-UA" sz="1800" b="1" dirty="0"/>
          </a:p>
          <a:p>
            <a:pPr marL="0" indent="0">
              <a:buNone/>
            </a:pPr>
            <a:r>
              <a:rPr lang="uk-UA" sz="1800" dirty="0"/>
              <a:t>І наостанок пару </a:t>
            </a:r>
            <a:r>
              <a:rPr lang="uk-UA" sz="1800" u="sng" dirty="0"/>
              <a:t>констант</a:t>
            </a:r>
            <a:r>
              <a:rPr lang="uk-UA" sz="1800" dirty="0"/>
              <a:t>:</a:t>
            </a:r>
          </a:p>
          <a:p>
            <a:pPr marL="0" indent="0">
              <a:buNone/>
            </a:pPr>
            <a:r>
              <a:rPr lang="en-US" sz="1800" b="1" dirty="0" err="1"/>
              <a:t>math.pi</a:t>
            </a:r>
            <a:r>
              <a:rPr lang="en-US" sz="1800" dirty="0"/>
              <a:t> </a:t>
            </a:r>
            <a:r>
              <a:rPr lang="uk-UA" sz="1800" dirty="0"/>
              <a:t>- число Пі. </a:t>
            </a:r>
          </a:p>
          <a:p>
            <a:pPr marL="0" indent="0">
              <a:buNone/>
            </a:pPr>
            <a:r>
              <a:rPr lang="en-US" sz="1800" b="1" dirty="0" err="1"/>
              <a:t>math.e</a:t>
            </a:r>
            <a:r>
              <a:rPr lang="en-US" sz="1800" dirty="0"/>
              <a:t> </a:t>
            </a:r>
            <a:r>
              <a:rPr lang="uk-UA" sz="1800" dirty="0"/>
              <a:t>- число е. </a:t>
            </a:r>
          </a:p>
          <a:p>
            <a:pPr marL="0" indent="0">
              <a:buNone/>
            </a:pPr>
            <a:r>
              <a:rPr lang="uk-UA" sz="1800" dirty="0"/>
              <a:t>Крім перерахованих, модуль </a:t>
            </a:r>
            <a:r>
              <a:rPr lang="en-US" sz="1800" dirty="0"/>
              <a:t>math </a:t>
            </a:r>
            <a:r>
              <a:rPr lang="uk-UA" sz="1800" dirty="0"/>
              <a:t>містить ще багато різних функцій, за більш детальною інформацією можете звернутися на </a:t>
            </a:r>
            <a:r>
              <a:rPr lang="uk-UA" sz="1800" dirty="0">
                <a:hlinkClick r:id="rId3"/>
              </a:rPr>
              <a:t>офіційний сайт </a:t>
            </a:r>
            <a:endParaRPr lang="ru-RU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3496" y="562060"/>
            <a:ext cx="2803973" cy="64633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math.pow(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81.0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3496" y="1634648"/>
            <a:ext cx="2666114" cy="64633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7949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math.sqrt(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811F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6196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15" y="208230"/>
            <a:ext cx="11760451" cy="64460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400" b="1" dirty="0"/>
              <a:t>Коментарі</a:t>
            </a:r>
          </a:p>
          <a:p>
            <a:pPr marL="0" indent="0">
              <a:buNone/>
            </a:pPr>
            <a:r>
              <a:rPr lang="ru-RU" sz="2000" b="1" dirty="0"/>
              <a:t>Однорядкові коментарі.</a:t>
            </a:r>
          </a:p>
          <a:p>
            <a:pPr marL="0" indent="0">
              <a:buNone/>
            </a:pPr>
            <a:r>
              <a:rPr lang="ru-RU" sz="2000" dirty="0"/>
              <a:t>Такий коментар починається з хеш-символу (</a:t>
            </a:r>
            <a:r>
              <a:rPr lang="ru-RU" sz="2000" b="1" dirty="0"/>
              <a:t>#</a:t>
            </a:r>
            <a:r>
              <a:rPr lang="ru-RU" sz="2000" dirty="0"/>
              <a:t>) і супроводжується текстом, який містить додаткові пояснення. 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uk-UA" sz="2000" dirty="0"/>
              <a:t>Також можна написати коментар поруч з оператором коду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uk-UA" sz="2000" dirty="0"/>
          </a:p>
          <a:p>
            <a:pPr marL="0" indent="0" algn="ctr">
              <a:buNone/>
            </a:pPr>
            <a:endParaRPr lang="ru-RU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0657" y="1772709"/>
            <a:ext cx="3440317" cy="64633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defining the post code 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postCode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75000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80657" y="2967856"/>
            <a:ext cx="7079810" cy="203132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define the general structure of the product with default values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product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{  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"productId"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      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product reference id, default: 0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"description"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   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item description, default: empty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"categoryId"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    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item category, default: 0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"price"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0.00          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price, default: 0.00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54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069" y="208230"/>
            <a:ext cx="11769505" cy="4227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b="1" dirty="0"/>
              <a:t>Багаторядкові коментарі </a:t>
            </a:r>
          </a:p>
          <a:p>
            <a:pPr marL="0" indent="0">
              <a:buNone/>
            </a:pPr>
            <a:r>
              <a:rPr lang="uk-UA" sz="2000" dirty="0"/>
              <a:t>Ці коментарі служать вбудованою документацією для інших людей, які читають ваш код, і зазвичай пояснюють речі більш детально.</a:t>
            </a:r>
          </a:p>
          <a:p>
            <a:pPr marL="0" indent="0">
              <a:buNone/>
            </a:pPr>
            <a:r>
              <a:rPr lang="uk-UA" sz="2000" i="1" dirty="0"/>
              <a:t>Технічно</a:t>
            </a:r>
            <a:r>
              <a:rPr lang="uk-UA" sz="2000" dirty="0"/>
              <a:t> </a:t>
            </a:r>
            <a:r>
              <a:rPr lang="en-US" sz="2000" dirty="0"/>
              <a:t>Python </a:t>
            </a:r>
            <a:r>
              <a:rPr lang="uk-UA" sz="2000" dirty="0"/>
              <a:t>не має явної підтримки багаторядкових коментарів, тому деякі варіанти вважаються обхідним рішенням, але все ж працюють для багаторядкових коментарів. </a:t>
            </a:r>
          </a:p>
          <a:p>
            <a:pPr marL="0" indent="0">
              <a:buNone/>
            </a:pPr>
            <a:r>
              <a:rPr lang="uk-UA" sz="2000" dirty="0"/>
              <a:t>Версія 1 об'єднує однорядкові коментарі: 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4443" y="2377557"/>
            <a:ext cx="4834551" cy="1754326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LinuxThingy version 1.6.5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Parameters: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-t (--text): show the text interface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-h (--help): display this help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907792" y="4345973"/>
            <a:ext cx="4943193" cy="230832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"""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LinuxThingy version 1.6.5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Parameters: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-t (--text): show the text interface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-h (--help): display this help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"""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443" y="470560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/>
              <a:t>Версія 2 простіше, ніж версія 1. Спочатку вона призначалася для створення документації, але її також можна використовувати для багаторядкових коментарів. </a:t>
            </a:r>
          </a:p>
        </p:txBody>
      </p:sp>
    </p:spTree>
    <p:extLst>
      <p:ext uri="{BB962C8B-B14F-4D97-AF65-F5344CB8AC3E}">
        <p14:creationId xmlns:p14="http://schemas.microsoft.com/office/powerpoint/2010/main" val="1372959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94" y="217285"/>
            <a:ext cx="11814773" cy="2136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b="1" dirty="0"/>
              <a:t>Зазвичай.</a:t>
            </a:r>
          </a:p>
          <a:p>
            <a:pPr marL="0" indent="0">
              <a:buNone/>
            </a:pPr>
            <a:r>
              <a:rPr lang="uk-UA" sz="2000" dirty="0"/>
              <a:t>Досить часто </a:t>
            </a:r>
            <a:r>
              <a:rPr lang="en-US" sz="2000" dirty="0"/>
              <a:t>Python-</a:t>
            </a:r>
            <a:r>
              <a:rPr lang="uk-UA" sz="2000" dirty="0"/>
              <a:t>файл починається з декількох рядків коментарів. У цих рядках вказується інформація про проект, призначення файлу, програміста, який його розробив або працював над ним, і ліцензії на програмне забезпечення, яке використовується для коду. Наприклад, коментар починається з опису, за ним йде повідомлення про авторські права з ім'ям розробника і рік публікації коду. Нижче зазначено, що код ліцензований під </a:t>
            </a:r>
            <a:r>
              <a:rPr lang="en-US" sz="2000" dirty="0"/>
              <a:t>GNU Public License (GPL). </a:t>
            </a:r>
            <a:r>
              <a:rPr lang="uk-UA" sz="2000" dirty="0"/>
              <a:t>Ще нижче зазначається адреса електронної пошти автора. </a:t>
            </a:r>
            <a:endParaRPr lang="ru-RU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7694" y="2175684"/>
            <a:ext cx="7695446" cy="203132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-----------------------------------------------------------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demonstrates how to write ms excel files using python-openpyxl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(C) 2015 Frank Hofmann, Berlin, Germany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Released under GNU Public License (GPL)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email frank.hofmann@efho.de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-----------------------------------------------------------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58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799" y="389467"/>
            <a:ext cx="11667067" cy="6180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Python - </a:t>
            </a:r>
            <a:r>
              <a:rPr lang="ru-RU" sz="2000" u="sng" dirty="0"/>
              <a:t>високорівнева</a:t>
            </a:r>
            <a:r>
              <a:rPr lang="ru-RU" sz="2000" dirty="0"/>
              <a:t> мова програмування загального призначення, орієнтована на </a:t>
            </a:r>
            <a:r>
              <a:rPr lang="ru-RU" sz="2000" u="sng" dirty="0"/>
              <a:t>підвищення продуктивності</a:t>
            </a:r>
            <a:r>
              <a:rPr lang="ru-RU" sz="2000" dirty="0"/>
              <a:t> розробника і </a:t>
            </a:r>
            <a:r>
              <a:rPr lang="ru-RU" sz="2000" u="sng" dirty="0"/>
              <a:t>читання коду</a:t>
            </a:r>
            <a:r>
              <a:rPr lang="ru-RU" sz="2000" dirty="0"/>
              <a:t> </a:t>
            </a: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uk-UA" sz="2000" dirty="0"/>
              <a:t>Особливості:</a:t>
            </a:r>
          </a:p>
          <a:p>
            <a:pPr>
              <a:buFontTx/>
              <a:buChar char="-"/>
            </a:pPr>
            <a:r>
              <a:rPr lang="uk-UA" sz="2000" dirty="0"/>
              <a:t>динамічна типізація, </a:t>
            </a:r>
          </a:p>
          <a:p>
            <a:pPr>
              <a:buFontTx/>
              <a:buChar char="-"/>
            </a:pPr>
            <a:r>
              <a:rPr lang="uk-UA" sz="2000" dirty="0"/>
              <a:t>автоматичне керування пам'яттю, </a:t>
            </a:r>
          </a:p>
          <a:p>
            <a:pPr>
              <a:buFontTx/>
              <a:buChar char="-"/>
            </a:pPr>
            <a:r>
              <a:rPr lang="uk-UA" sz="2000" dirty="0"/>
              <a:t>механізм обробки винятків, </a:t>
            </a:r>
          </a:p>
          <a:p>
            <a:pPr>
              <a:buFontTx/>
              <a:buChar char="-"/>
            </a:pPr>
            <a:r>
              <a:rPr lang="uk-UA" sz="2000" dirty="0"/>
              <a:t>підтримка багатопоточних обчислень, </a:t>
            </a:r>
          </a:p>
          <a:p>
            <a:pPr>
              <a:buFontTx/>
              <a:buChar char="-"/>
            </a:pPr>
            <a:r>
              <a:rPr lang="uk-UA" sz="2000" dirty="0"/>
              <a:t>високорівневі структури даних.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uk-UA" sz="2000" dirty="0"/>
              <a:t>Підтримується розбиття програм на модулі, які, в свою чергу, можуть об'єднуватися в пакети. </a:t>
            </a:r>
          </a:p>
          <a:p>
            <a:pPr marL="0" indent="0">
              <a:buNone/>
            </a:pPr>
            <a:r>
              <a:rPr lang="uk-UA" sz="2000" dirty="0"/>
              <a:t>Повністю підтримуються об'єктно-орієнтоване і структурне програмування, а також функціональне і аспектно-орієнтоване. </a:t>
            </a:r>
          </a:p>
          <a:p>
            <a:pPr marL="0" indent="0">
              <a:buNone/>
            </a:pPr>
            <a:r>
              <a:rPr lang="uk-UA" sz="2000" dirty="0"/>
              <a:t>Мова використовує динамічну типізацію разом з підрахунком посилань і циклічний збирач сміття для менеджменту пам'яті. 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7428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15" y="208230"/>
            <a:ext cx="11760451" cy="6446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b="1" dirty="0"/>
              <a:t>Коментарі документації </a:t>
            </a:r>
          </a:p>
          <a:p>
            <a:pPr marL="0" indent="0">
              <a:buNone/>
            </a:pPr>
            <a:r>
              <a:rPr lang="en-US" sz="1800" dirty="0"/>
              <a:t>Python </a:t>
            </a:r>
            <a:r>
              <a:rPr lang="uk-UA" sz="1800" dirty="0"/>
              <a:t>має вбудовану концепцію під назвою «рядки документації» (</a:t>
            </a:r>
            <a:r>
              <a:rPr lang="en-US" sz="1800" dirty="0" err="1"/>
              <a:t>Docstring</a:t>
            </a:r>
            <a:r>
              <a:rPr lang="en-US" sz="1800" dirty="0"/>
              <a:t>)</a:t>
            </a:r>
            <a:r>
              <a:rPr lang="uk-UA" sz="1800" dirty="0"/>
              <a:t>, яка є відмінним способом зв'язати написану вами документацію з модулями, функціями, класами і методами </a:t>
            </a:r>
            <a:r>
              <a:rPr lang="en-US" sz="1800" dirty="0"/>
              <a:t>Python. </a:t>
            </a:r>
            <a:r>
              <a:rPr lang="uk-UA" sz="1800" dirty="0"/>
              <a:t>Рядок документа додається в якості коментаря прямо під заголовком функції, модуля або об'єкта і описує дії функції, модуля або об'єкта. </a:t>
            </a:r>
          </a:p>
          <a:p>
            <a:pPr marL="0" indent="0">
              <a:buNone/>
            </a:pPr>
            <a:r>
              <a:rPr lang="uk-UA" sz="1800" dirty="0"/>
              <a:t>Правила наступні:</a:t>
            </a:r>
          </a:p>
          <a:p>
            <a:r>
              <a:rPr lang="uk-UA" sz="1800" dirty="0"/>
              <a:t> Рядок документа - це або однорядковий, або багаторядковий коментар. В останньому випадку перший рядок є коротким описом, а після першого рядка йде порожній рядок. </a:t>
            </a:r>
          </a:p>
          <a:p>
            <a:r>
              <a:rPr lang="uk-UA" sz="1800" dirty="0"/>
              <a:t>Почніть рядок документа з великої літери і завершите її крапкою. </a:t>
            </a:r>
          </a:p>
          <a:p>
            <a:pPr marL="0" indent="0">
              <a:buNone/>
            </a:pPr>
            <a:r>
              <a:rPr lang="uk-UA" sz="1800" dirty="0"/>
              <a:t>Наприклад: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ru-RU" sz="1800" dirty="0"/>
              <a:t>В інтерактивній довідці Python рядок документації стає доступною через атрибут </a:t>
            </a:r>
            <a:r>
              <a:rPr lang="ru-RU" sz="1800" b="1" dirty="0"/>
              <a:t>__doc__</a:t>
            </a:r>
            <a:endParaRPr lang="uk-UA" sz="18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3496" y="3186880"/>
            <a:ext cx="6817260" cy="92333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  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"""Calculate the sum of value1 and value2."""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value1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value2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96" y="4749579"/>
            <a:ext cx="5027210" cy="96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78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15" y="208230"/>
            <a:ext cx="11760451" cy="64460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b="1" dirty="0"/>
              <a:t>Порядок обчисленнь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uk-UA" sz="2000" dirty="0"/>
              <a:t>Для обчислення виразів </a:t>
            </a:r>
            <a:r>
              <a:rPr lang="en-US" sz="2000" dirty="0"/>
              <a:t>Python</a:t>
            </a:r>
            <a:r>
              <a:rPr lang="uk-UA" sz="2000" dirty="0"/>
              <a:t> користується правилами пріорітетності операторів. 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uk-UA" sz="2000" dirty="0"/>
              <a:t>Наступна таблиця показує пріоритет операторів в </a:t>
            </a:r>
            <a:r>
              <a:rPr lang="en-US" sz="2000" dirty="0"/>
              <a:t>Python, </a:t>
            </a:r>
            <a:r>
              <a:rPr lang="uk-UA" sz="2000" dirty="0"/>
              <a:t>починаючи з найнижчого і до найвищого. </a:t>
            </a:r>
          </a:p>
          <a:p>
            <a:pPr marL="0" indent="0">
              <a:buNone/>
            </a:pPr>
            <a:r>
              <a:rPr lang="uk-UA" sz="2000" dirty="0"/>
              <a:t>Це означає, що в будь-якому виразі </a:t>
            </a:r>
            <a:r>
              <a:rPr lang="en-US" sz="2000" dirty="0"/>
              <a:t>Python </a:t>
            </a:r>
            <a:r>
              <a:rPr lang="uk-UA" sz="2000" dirty="0"/>
              <a:t>спочатку обчислює оператори і вирази, розташовані знизу таблиці, а потім оператори вище по таблиці. Таблиця взята з </a:t>
            </a:r>
            <a:r>
              <a:rPr lang="uk-UA" sz="2000" dirty="0">
                <a:hlinkClick r:id="rId2"/>
              </a:rPr>
              <a:t>Довідника по мові </a:t>
            </a:r>
            <a:r>
              <a:rPr lang="en-US" sz="2000" dirty="0">
                <a:hlinkClick r:id="rId2"/>
              </a:rPr>
              <a:t>Python</a:t>
            </a:r>
            <a:r>
              <a:rPr lang="uk-UA" sz="2000" dirty="0"/>
              <a:t>. </a:t>
            </a:r>
          </a:p>
          <a:p>
            <a:pPr marL="0" indent="0">
              <a:buNone/>
            </a:pPr>
            <a:r>
              <a:rPr lang="uk-UA" sz="2000" dirty="0"/>
              <a:t>На практиці краще використовувати дужки для групування операторів і операндів, щоб в явному вигляді вказати порядок обчислення виразів. Це в рази полегшить читання програми </a:t>
            </a:r>
            <a:endParaRPr lang="ru-RU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5389" y="1590774"/>
            <a:ext cx="5930020" cy="120032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а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Спочатку виконуєтсья множення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Далі - додавання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Результат: 17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5389" y="5291810"/>
            <a:ext cx="8546472" cy="92333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*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Круглі дужки () скасовують пріоритет арифметичних операторів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Результат: 27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916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93290"/>
              </p:ext>
            </p:extLst>
          </p:nvPr>
        </p:nvGraphicFramePr>
        <p:xfrm>
          <a:off x="321511" y="217387"/>
          <a:ext cx="7578151" cy="6446842"/>
        </p:xfrm>
        <a:graphic>
          <a:graphicData uri="http://schemas.openxmlformats.org/drawingml/2006/table">
            <a:tbl>
              <a:tblPr/>
              <a:tblGrid>
                <a:gridCol w="2572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446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tx1"/>
                          </a:solidFill>
                        </a:rPr>
                        <a:t>Лямбда-в</a:t>
                      </a:r>
                      <a:r>
                        <a:rPr lang="uk-UA" sz="1300" dirty="0">
                          <a:solidFill>
                            <a:schemeClr val="tx1"/>
                          </a:solidFill>
                        </a:rPr>
                        <a:t>и</a:t>
                      </a:r>
                      <a:r>
                        <a:rPr lang="ru-RU" sz="1300" dirty="0">
                          <a:solidFill>
                            <a:schemeClr val="tx1"/>
                          </a:solidFill>
                        </a:rPr>
                        <a:t>раз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46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tx1"/>
                          </a:solidFill>
                        </a:rPr>
                        <a:t>Логічне “Або”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46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tx1"/>
                          </a:solidFill>
                        </a:rPr>
                        <a:t>Логічне “І”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46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x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tx1"/>
                          </a:solidFill>
                        </a:rPr>
                        <a:t>Логічне “НІ”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446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in, not in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tx1"/>
                          </a:solidFill>
                        </a:rPr>
                        <a:t>Перевірка приналежності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46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is, is not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tx1"/>
                          </a:solidFill>
                        </a:rPr>
                        <a:t>Перевірка тотожності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46">
                <a:tc>
                  <a:txBody>
                    <a:bodyPr/>
                    <a:lstStyle/>
                    <a:p>
                      <a:r>
                        <a:rPr lang="ru-RU" sz="13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&lt;, &lt;=, &gt;, &gt;=, !=, ==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tx1"/>
                          </a:solidFill>
                        </a:rPr>
                        <a:t>Порівняння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446">
                <a:tc>
                  <a:txBody>
                    <a:bodyPr/>
                    <a:lstStyle/>
                    <a:p>
                      <a:r>
                        <a:rPr lang="ru-RU" sz="13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tx1"/>
                          </a:solidFill>
                        </a:rPr>
                        <a:t>Побітове “АБО”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446">
                <a:tc>
                  <a:txBody>
                    <a:bodyPr/>
                    <a:lstStyle/>
                    <a:p>
                      <a:r>
                        <a:rPr lang="ru-RU" sz="13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tx1"/>
                          </a:solidFill>
                        </a:rPr>
                        <a:t>Побітове “АБО-НІ”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446">
                <a:tc>
                  <a:txBody>
                    <a:bodyPr/>
                    <a:lstStyle/>
                    <a:p>
                      <a:r>
                        <a:rPr lang="ru-RU" sz="13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tx1"/>
                          </a:solidFill>
                        </a:rPr>
                        <a:t>Побітове “І”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446"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&lt;&lt;, &gt;&gt;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tx1"/>
                          </a:solidFill>
                        </a:rPr>
                        <a:t>Зсуви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446">
                <a:tc>
                  <a:txBody>
                    <a:bodyPr/>
                    <a:lstStyle/>
                    <a:p>
                      <a:r>
                        <a:rPr lang="ru-RU" sz="13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+, -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tx1"/>
                          </a:solidFill>
                        </a:rPr>
                        <a:t>Додавання</a:t>
                      </a:r>
                      <a:r>
                        <a:rPr lang="ru-RU" sz="1300" baseline="0" dirty="0">
                          <a:solidFill>
                            <a:schemeClr val="tx1"/>
                          </a:solidFill>
                        </a:rPr>
                        <a:t> і віднімання</a:t>
                      </a:r>
                      <a:endParaRPr lang="ru-RU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61" marR="67861" marT="33931" marB="33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5030"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*, /, //, %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300" dirty="0"/>
                        <a:t>Множення, ділення, цілочисельне ділення і залишок від ділення</a:t>
                      </a:r>
                      <a:endParaRPr lang="ru-RU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61" marR="67861" marT="33931" marB="33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446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+x, -x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tx1"/>
                          </a:solidFill>
                        </a:rPr>
                        <a:t>Додатнє, від’ємне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446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~x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tx1"/>
                          </a:solidFill>
                        </a:rPr>
                        <a:t>Побітове “НІ”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446"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tx1"/>
                          </a:solidFill>
                        </a:rPr>
                        <a:t>Піднесення до степеня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1446"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x.attribute</a:t>
                      </a:r>
                      <a:endParaRPr lang="en-US" sz="13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7861" marR="67861" marT="33931" marB="339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tx1"/>
                          </a:solidFill>
                        </a:rPr>
                        <a:t>Посилання на атрибут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1446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ru-RU" sz="13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індекс]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tx1"/>
                          </a:solidFill>
                        </a:rPr>
                        <a:t>Звертання за індексом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1446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ru-RU" sz="13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індекс1:індекс2]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tx1"/>
                          </a:solidFill>
                        </a:rPr>
                        <a:t>Зріз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1446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</a:t>
                      </a:r>
                      <a:r>
                        <a:rPr lang="ru-RU" sz="13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аргументи ...)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tx1"/>
                          </a:solidFill>
                        </a:rPr>
                        <a:t>Виклик функції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1446"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(вирази, ...)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300" dirty="0">
                          <a:solidFill>
                            <a:schemeClr val="tx1"/>
                          </a:solidFill>
                        </a:rPr>
                        <a:t>Зв’язка</a:t>
                      </a:r>
                      <a:r>
                        <a:rPr lang="uk-UA" sz="1300" baseline="0" dirty="0">
                          <a:solidFill>
                            <a:schemeClr val="tx1"/>
                          </a:solidFill>
                        </a:rPr>
                        <a:t> або кортеж</a:t>
                      </a:r>
                      <a:endParaRPr lang="ru-RU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61" marR="67861" marT="33931" marB="33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71446"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[вирази, ...]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tx1"/>
                          </a:solidFill>
                        </a:rPr>
                        <a:t>Список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71446"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{ключ:дані, ...}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tx1"/>
                          </a:solidFill>
                        </a:rPr>
                        <a:t>Словник</a:t>
                      </a:r>
                    </a:p>
                  </a:txBody>
                  <a:tcPr marL="67861" marR="67861" marT="33931" marB="33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041064" y="183525"/>
            <a:ext cx="39686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 цій таблиці оператори з рівним пріоритетом розташовані в одному рядку. Наприклад, + і - мають рівний пріоритет. </a:t>
            </a:r>
          </a:p>
        </p:txBody>
      </p:sp>
      <p:sp>
        <p:nvSpPr>
          <p:cNvPr id="5" name="Rectangle 4"/>
          <p:cNvSpPr/>
          <p:nvPr/>
        </p:nvSpPr>
        <p:spPr>
          <a:xfrm>
            <a:off x="8041064" y="1383854"/>
            <a:ext cx="36104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наявності двох або більше операторів з однаковим рівнем в справу вступає асоц</a:t>
            </a:r>
            <a:r>
              <a:rPr lang="uk-UA" dirty="0"/>
              <a:t>і</a:t>
            </a:r>
            <a:r>
              <a:rPr lang="ru-RU" dirty="0"/>
              <a:t>ативність, яка визначає порядок. 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1063" y="2630350"/>
            <a:ext cx="39686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Асоціативність - це порядок, в якому Python виконує вирази, що включають кілька операторів одного рівня пріоритетності. </a:t>
            </a:r>
          </a:p>
          <a:p>
            <a:r>
              <a:rPr lang="ru-RU" dirty="0"/>
              <a:t>Велика частина з них (за винятком оператора піднесення до степеня **) підтримують асоціативність зліва направо.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135332" y="5152026"/>
            <a:ext cx="3516198" cy="147732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**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**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Результат: 262144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**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**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Результат: 4096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468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15" y="208230"/>
            <a:ext cx="11760451" cy="64460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000" b="1" dirty="0"/>
              <a:t>Неассоціативні оператори </a:t>
            </a:r>
          </a:p>
          <a:p>
            <a:pPr marL="0" indent="0">
              <a:buNone/>
            </a:pPr>
            <a:r>
              <a:rPr lang="uk-UA" sz="2000" dirty="0"/>
              <a:t>В Python є такі оператори (наприклад, привласнення і порівняння), які не підтримують асоціативність. </a:t>
            </a:r>
          </a:p>
          <a:p>
            <a:pPr marL="0" indent="0">
              <a:buNone/>
            </a:pPr>
            <a:r>
              <a:rPr lang="uk-UA" sz="2000" dirty="0"/>
              <a:t>Для них застосовуються спеціальні правила порядку, в яких асоціативність не приймає участі. </a:t>
            </a:r>
          </a:p>
          <a:p>
            <a:pPr marL="0" indent="0">
              <a:buNone/>
            </a:pPr>
            <a:r>
              <a:rPr lang="uk-UA" sz="2000" dirty="0"/>
              <a:t>Наприклад, вираз  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 &lt; 7 &lt; 9 </a:t>
            </a:r>
            <a:r>
              <a:rPr lang="uk-UA" sz="2000" dirty="0"/>
              <a:t>- це не те ж саме, що і 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 &lt; 7) &lt; 9  </a:t>
            </a:r>
            <a:r>
              <a:rPr lang="uk-UA" sz="2000" dirty="0"/>
              <a:t>або   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 &lt; (7 &lt; 9). </a:t>
            </a:r>
          </a:p>
          <a:p>
            <a:pPr marL="0" indent="0">
              <a:buNone/>
            </a:pPr>
            <a:r>
              <a:rPr lang="uk-UA" sz="2000" dirty="0"/>
              <a:t>Зате 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 &lt; 7 &lt; 9</a:t>
            </a:r>
            <a:r>
              <a:rPr lang="uk-UA" sz="2000" dirty="0"/>
              <a:t>  - те ж саме, що 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 &lt; 7 </a:t>
            </a:r>
            <a:r>
              <a:rPr lang="uk-UA" sz="2000" dirty="0">
                <a:cs typeface="Courier New" panose="02070309020205020404" pitchFamily="49" charset="0"/>
              </a:rPr>
              <a:t>і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7 &lt; 9</a:t>
            </a:r>
            <a:r>
              <a:rPr lang="uk-UA" sz="2000" dirty="0"/>
              <a:t>. Виконується зліва направо. </a:t>
            </a:r>
          </a:p>
          <a:p>
            <a:pPr marL="0" indent="0">
              <a:buNone/>
            </a:pPr>
            <a:r>
              <a:rPr lang="uk-UA" sz="2000" dirty="0"/>
              <a:t>Так само працює зв'язування операторів присвоювання (наприклад, 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b = c</a:t>
            </a:r>
            <a:r>
              <a:rPr lang="uk-UA" sz="2000" dirty="0"/>
              <a:t>), а </a:t>
            </a:r>
          </a:p>
          <a:p>
            <a:pPr marL="0" indent="0">
              <a:buNone/>
            </a:pPr>
            <a:r>
              <a:rPr lang="uk-UA" sz="2000" dirty="0"/>
              <a:t> 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b + = c   - </a:t>
            </a:r>
            <a:r>
              <a:rPr lang="uk-UA" sz="2000" dirty="0"/>
              <a:t>поверне помилку.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71134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5382" y="1800399"/>
            <a:ext cx="7405734" cy="3448934"/>
          </a:xfrm>
        </p:spPr>
        <p:txBody>
          <a:bodyPr>
            <a:normAutofit/>
          </a:bodyPr>
          <a:lstStyle/>
          <a:p>
            <a:r>
              <a:rPr lang="uk-UA" b="1" dirty="0"/>
              <a:t>частина </a:t>
            </a:r>
            <a:r>
              <a:rPr lang="en-US" b="1" dirty="0"/>
              <a:t>2</a:t>
            </a:r>
            <a:endParaRPr lang="uk-UA" b="1" dirty="0"/>
          </a:p>
          <a:p>
            <a:r>
              <a:rPr lang="ru-RU" sz="4400" b="1" dirty="0"/>
              <a:t>Логічні оператори</a:t>
            </a:r>
          </a:p>
        </p:txBody>
      </p:sp>
    </p:spTree>
    <p:extLst>
      <p:ext uri="{BB962C8B-B14F-4D97-AF65-F5344CB8AC3E}">
        <p14:creationId xmlns:p14="http://schemas.microsoft.com/office/powerpoint/2010/main" val="2989105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94733"/>
            <a:ext cx="11785600" cy="642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400" b="1" dirty="0"/>
              <a:t>Умовний оператор розгалуження </a:t>
            </a:r>
            <a:r>
              <a:rPr lang="en-US" sz="2400" b="1" dirty="0"/>
              <a:t>if</a:t>
            </a:r>
            <a:endParaRPr lang="ru-RU" sz="2400" b="1" dirty="0"/>
          </a:p>
          <a:p>
            <a:pPr marL="0" indent="0">
              <a:buNone/>
            </a:pPr>
            <a:r>
              <a:rPr lang="uk-UA" sz="2000" dirty="0"/>
              <a:t>Оператор розгалуження </a:t>
            </a:r>
            <a:r>
              <a:rPr lang="en-US" sz="2000" dirty="0"/>
              <a:t>if </a:t>
            </a:r>
            <a:r>
              <a:rPr lang="uk-UA" sz="2000" dirty="0"/>
              <a:t>дозволяє виконати певний набір інструкцій залежно від деякого умови. Можливі наступні варіанти використання. </a:t>
            </a:r>
          </a:p>
          <a:p>
            <a:pPr marL="457200" indent="-457200">
              <a:buAutoNum type="arabicPeriod"/>
            </a:pPr>
            <a:r>
              <a:rPr lang="uk-UA" sz="2000" u="sng" dirty="0"/>
              <a:t>Конструкція </a:t>
            </a:r>
            <a:r>
              <a:rPr lang="en-US" sz="2000" u="sng" dirty="0"/>
              <a:t>if </a:t>
            </a:r>
            <a:endParaRPr lang="ru-RU" sz="2000" u="sng" dirty="0"/>
          </a:p>
          <a:p>
            <a:pPr marL="0" indent="0">
              <a:buNone/>
            </a:pPr>
            <a:r>
              <a:rPr lang="uk-UA" sz="2000" dirty="0"/>
              <a:t>Синтаксис оператора </a:t>
            </a:r>
            <a:r>
              <a:rPr lang="en-US" sz="2000" dirty="0"/>
              <a:t>if </a:t>
            </a:r>
            <a:r>
              <a:rPr lang="uk-UA" sz="2000" dirty="0"/>
              <a:t>виглядає так. 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uk-UA" sz="2000" dirty="0"/>
              <a:t>Після оператора </a:t>
            </a:r>
            <a:r>
              <a:rPr lang="en-US" sz="2000" dirty="0"/>
              <a:t>if </a:t>
            </a:r>
            <a:r>
              <a:rPr lang="uk-UA" sz="2000" dirty="0"/>
              <a:t>записується вираз. Якщо цей вираз є істинним (</a:t>
            </a:r>
            <a:r>
              <a:rPr lang="en-US" sz="2000" dirty="0"/>
              <a:t>True)</a:t>
            </a:r>
            <a:r>
              <a:rPr lang="uk-UA" sz="2000" dirty="0"/>
              <a:t>, то виконуються інструкції, які визначаються даними оператором. 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uk-UA" sz="2000" dirty="0"/>
              <a:t>Вираз є істинним, якщо його результатом є число </a:t>
            </a:r>
            <a:r>
              <a:rPr lang="uk-UA" sz="2000" u="sng" dirty="0"/>
              <a:t>не рівне нулю</a:t>
            </a:r>
            <a:r>
              <a:rPr lang="uk-UA" sz="2000" dirty="0"/>
              <a:t>, </a:t>
            </a:r>
            <a:r>
              <a:rPr lang="uk-UA" sz="2000" u="sng" dirty="0"/>
              <a:t>непорожній об'єкт</a:t>
            </a:r>
            <a:r>
              <a:rPr lang="uk-UA" sz="2000" dirty="0"/>
              <a:t>, або </a:t>
            </a:r>
            <a:r>
              <a:rPr lang="uk-UA" sz="2000" u="sng" dirty="0"/>
              <a:t>логічне </a:t>
            </a:r>
            <a:r>
              <a:rPr lang="en-US" sz="2000" u="sng" dirty="0"/>
              <a:t>True</a:t>
            </a:r>
            <a:r>
              <a:rPr lang="en-US" sz="2000" dirty="0"/>
              <a:t>. </a:t>
            </a:r>
            <a:endParaRPr lang="ru-RU" sz="2000" dirty="0"/>
          </a:p>
          <a:p>
            <a:pPr marL="0" indent="0">
              <a:buNone/>
            </a:pPr>
            <a:r>
              <a:rPr lang="uk-UA" sz="2000" dirty="0"/>
              <a:t>Після виразу потрібно поставити двокрапку ":". 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62466" y="2190803"/>
            <a:ext cx="2010487" cy="147732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логічний вираз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інструкція_1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інструкція_2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...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інструкція_n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3277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94733"/>
            <a:ext cx="11785600" cy="642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Наприклад</a:t>
            </a:r>
            <a:r>
              <a:rPr lang="ru-RU" sz="1800" dirty="0"/>
              <a:t>: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86267" y="800375"/>
            <a:ext cx="3496733" cy="397031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"hello 1"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"hello 2"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"hello 3"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lst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lst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"hello 4"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6793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94733"/>
            <a:ext cx="11785600" cy="642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400" b="1" dirty="0"/>
              <a:t>Які вирази повертають </a:t>
            </a:r>
            <a:r>
              <a:rPr lang="en-US" sz="2400" b="1" dirty="0"/>
              <a:t>False</a:t>
            </a:r>
            <a:r>
              <a:rPr lang="ru-RU" sz="2400" b="1" dirty="0"/>
              <a:t>?</a:t>
            </a:r>
            <a:r>
              <a:rPr lang="uk-UA" sz="2400" b="1" dirty="0"/>
              <a:t> </a:t>
            </a:r>
          </a:p>
          <a:p>
            <a:pPr marL="457200" indent="-457200">
              <a:buAutoNum type="arabicPeriod"/>
            </a:pPr>
            <a:r>
              <a:rPr lang="ru-RU" sz="2000" dirty="0"/>
              <a:t>Логічні вирази, що повертають </a:t>
            </a:r>
            <a:r>
              <a:rPr lang="en-US" sz="2000" dirty="0"/>
              <a:t>False</a:t>
            </a: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r>
              <a:rPr lang="ru-RU" sz="2000" dirty="0"/>
              <a:t>Об’</a:t>
            </a:r>
            <a:r>
              <a:rPr lang="uk-UA" sz="2000" dirty="0"/>
              <a:t>єкти, що рівні нулю</a:t>
            </a:r>
          </a:p>
          <a:p>
            <a:pPr marL="457200" indent="-457200">
              <a:buAutoNum type="arabicPeriod"/>
            </a:pPr>
            <a:endParaRPr lang="uk-UA" sz="2000" dirty="0"/>
          </a:p>
          <a:p>
            <a:pPr marL="457200" indent="-457200">
              <a:buAutoNum type="arabicPeriod"/>
            </a:pPr>
            <a:endParaRPr lang="uk-UA" sz="2000" dirty="0"/>
          </a:p>
          <a:p>
            <a:pPr marL="457200" indent="-457200">
              <a:buAutoNum type="arabicPeriod"/>
            </a:pPr>
            <a:r>
              <a:rPr lang="uk-UA" sz="2000" dirty="0"/>
              <a:t>Порожні об’єкти (про них трошки згодом)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15063" y="619290"/>
            <a:ext cx="5308600" cy="375487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6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"Цей текст не виведеться, бо умова поверне False"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"Цей текст не виведеться, бо умова поверне False"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"Цей текст не виведеться, бо умова поверне False"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is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"Цей текст не виведеться, бо умова поверне False"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"Цей текст не виведеться, бо умова поверне False"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15063" y="4441898"/>
            <a:ext cx="5118452" cy="224676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"Цей текст не виведеться, бо умова поверне False"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"Цей текст не виведеться, бо умова поверне False"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"Цей текст не виведеться, бо умова поверне False"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4460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94733"/>
            <a:ext cx="11785600" cy="642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000" b="1" dirty="0"/>
              <a:t>Логічні оператори</a:t>
            </a:r>
            <a:endParaRPr lang="ru-RU" sz="2000" b="1" dirty="0"/>
          </a:p>
          <a:p>
            <a:pPr marL="0" indent="0">
              <a:buNone/>
            </a:pPr>
            <a:r>
              <a:rPr lang="ru-RU" sz="1800" u="sng" dirty="0"/>
              <a:t>Логічні вирази </a:t>
            </a:r>
            <a:r>
              <a:rPr lang="ru-RU" sz="1800" dirty="0"/>
              <a:t>виникають</a:t>
            </a:r>
          </a:p>
          <a:p>
            <a:r>
              <a:rPr lang="ru-RU" sz="1800" dirty="0"/>
              <a:t>при використанні операторів порівняння або булевих операторів</a:t>
            </a:r>
          </a:p>
          <a:p>
            <a:r>
              <a:rPr lang="ru-RU" sz="1800" dirty="0"/>
              <a:t> </a:t>
            </a:r>
            <a:r>
              <a:rPr lang="en-US" sz="1800" dirty="0"/>
              <a:t>&gt;, &lt;, ==, is, in, and, or, not</a:t>
            </a:r>
            <a:endParaRPr lang="uk-UA" sz="1800" dirty="0"/>
          </a:p>
          <a:p>
            <a:r>
              <a:rPr lang="ru-RU" sz="1800" dirty="0"/>
              <a:t>використовуються в операторі if </a:t>
            </a:r>
          </a:p>
          <a:p>
            <a:r>
              <a:rPr lang="ru-RU" sz="1800" dirty="0"/>
              <a:t>повертають логічні значення </a:t>
            </a:r>
            <a:endParaRPr lang="en-US" sz="1800" dirty="0"/>
          </a:p>
          <a:p>
            <a:pPr marL="0" indent="0">
              <a:buNone/>
            </a:pPr>
            <a:endParaRPr lang="uk-UA" sz="1800" u="sng" dirty="0"/>
          </a:p>
          <a:p>
            <a:pPr marL="0" indent="0">
              <a:buNone/>
            </a:pPr>
            <a:r>
              <a:rPr lang="uk-UA" sz="1800" u="sng" dirty="0"/>
              <a:t>Логічні оператори </a:t>
            </a:r>
            <a:endParaRPr lang="en-US" sz="1800" u="sng" dirty="0"/>
          </a:p>
          <a:p>
            <a:r>
              <a:rPr lang="en-US" sz="1800" dirty="0"/>
              <a:t>AND</a:t>
            </a:r>
            <a:r>
              <a:rPr lang="uk-UA" sz="1800" dirty="0"/>
              <a:t> (</a:t>
            </a:r>
            <a:r>
              <a:rPr lang="en-US" sz="1800" dirty="0"/>
              <a:t>binary</a:t>
            </a:r>
            <a:r>
              <a:rPr lang="uk-UA" sz="1800" dirty="0"/>
              <a:t>) - істина, якщо обидва операнди є істинними </a:t>
            </a:r>
            <a:endParaRPr lang="en-US" sz="1800" dirty="0"/>
          </a:p>
          <a:p>
            <a:r>
              <a:rPr lang="en-US" sz="1800" dirty="0"/>
              <a:t>OR</a:t>
            </a:r>
            <a:r>
              <a:rPr lang="uk-UA" sz="1800" dirty="0"/>
              <a:t> (</a:t>
            </a:r>
            <a:r>
              <a:rPr lang="en-US" sz="1800" dirty="0"/>
              <a:t>binary</a:t>
            </a:r>
            <a:r>
              <a:rPr lang="uk-UA" sz="1800" dirty="0"/>
              <a:t>) - істина, якщо принаймні один з операндів є істинним </a:t>
            </a:r>
            <a:endParaRPr lang="en-US" sz="1800" dirty="0"/>
          </a:p>
          <a:p>
            <a:r>
              <a:rPr lang="en-US" sz="1800" dirty="0"/>
              <a:t>NOT</a:t>
            </a:r>
            <a:r>
              <a:rPr lang="uk-UA" sz="1800" dirty="0"/>
              <a:t> (</a:t>
            </a:r>
            <a:r>
              <a:rPr lang="en-US" sz="1800" dirty="0"/>
              <a:t>unary</a:t>
            </a:r>
            <a:r>
              <a:rPr lang="uk-UA" sz="1800" dirty="0"/>
              <a:t>) – зворотнє логічне значення до даного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NOT </a:t>
            </a:r>
            <a:r>
              <a:rPr lang="uk-UA" sz="1800" dirty="0"/>
              <a:t>має вищий пріоритет, ніж </a:t>
            </a:r>
            <a:r>
              <a:rPr lang="en-US" sz="1800" dirty="0"/>
              <a:t>AND </a:t>
            </a:r>
            <a:r>
              <a:rPr lang="uk-UA" sz="1800" dirty="0"/>
              <a:t>та </a:t>
            </a:r>
            <a:r>
              <a:rPr lang="en-US" sz="1800" dirty="0"/>
              <a:t>OR!</a:t>
            </a:r>
            <a:endParaRPr lang="ru-RU" sz="1800" dirty="0"/>
          </a:p>
          <a:p>
            <a:pPr marL="0" indent="0">
              <a:buNone/>
            </a:pPr>
            <a:endParaRPr lang="uk-UA" sz="2000" b="1" dirty="0"/>
          </a:p>
          <a:p>
            <a:pPr marL="0" indent="0">
              <a:buNone/>
            </a:pPr>
            <a:r>
              <a:rPr lang="uk-UA" sz="2000" u="sng" dirty="0"/>
              <a:t>Логічні вирази «ліниві!»</a:t>
            </a:r>
          </a:p>
          <a:p>
            <a:pPr marL="0" indent="0">
              <a:buNone/>
            </a:pPr>
            <a:r>
              <a:rPr lang="uk-UA" sz="2000" dirty="0"/>
              <a:t>Для  оператору </a:t>
            </a:r>
            <a:r>
              <a:rPr lang="en-US" sz="2000" dirty="0"/>
              <a:t>OR </a:t>
            </a:r>
            <a:r>
              <a:rPr lang="uk-UA" sz="2000" dirty="0"/>
              <a:t>не потрібно визначати істинність всіх виразів – достатньо визначити </a:t>
            </a:r>
            <a:r>
              <a:rPr lang="en-US" sz="2000" dirty="0"/>
              <a:t>True </a:t>
            </a:r>
            <a:r>
              <a:rPr lang="uk-UA" sz="2000" dirty="0"/>
              <a:t>в першому (в будь-якому). Після цього весь вираз буде </a:t>
            </a:r>
            <a:r>
              <a:rPr lang="en-US" sz="2000" dirty="0"/>
              <a:t>True/</a:t>
            </a:r>
            <a:endParaRPr lang="uk-UA" sz="2000" dirty="0"/>
          </a:p>
          <a:p>
            <a:pPr marL="0" indent="0">
              <a:buNone/>
            </a:pPr>
            <a:r>
              <a:rPr lang="uk-UA" sz="2000" dirty="0"/>
              <a:t>Зворотня ситуація для оператора </a:t>
            </a:r>
            <a:r>
              <a:rPr lang="en-US" sz="2000" dirty="0"/>
              <a:t>AND</a:t>
            </a:r>
            <a:r>
              <a:rPr lang="uk-UA" sz="2000" dirty="0"/>
              <a:t> – якщо перший вираз повертає </a:t>
            </a:r>
            <a:r>
              <a:rPr lang="en-US" sz="2000" dirty="0"/>
              <a:t>False</a:t>
            </a:r>
            <a:r>
              <a:rPr lang="uk-UA" sz="2000" dirty="0"/>
              <a:t>, то і вираз буде </a:t>
            </a:r>
            <a:r>
              <a:rPr lang="en-US" sz="2000" dirty="0"/>
              <a:t>False</a:t>
            </a:r>
            <a:endParaRPr lang="ru-RU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17349" y="908505"/>
            <a:ext cx="3842462" cy="156966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value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status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'active'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user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age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16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and not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user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is_banned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17349" y="3681680"/>
            <a:ext cx="3027560" cy="132343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and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9        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True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and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11      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False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11         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True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and not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11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True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not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False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164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1600" y="212333"/>
            <a:ext cx="8034867" cy="638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dirty="0"/>
              <a:t>Якщо узагальнити, то б</a:t>
            </a:r>
            <a:r>
              <a:rPr lang="ru-RU" sz="2000" dirty="0"/>
              <a:t>удь-який об'єкт може бути використаний як bool 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4734" y="255335"/>
            <a:ext cx="3589444" cy="634019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False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None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''    ""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0    0.0 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{}     ()     []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True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непуста строка або список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ненульове число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bool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      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False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bool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([])      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False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bool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     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False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bool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({})      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False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bool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0.00001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True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bool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(-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     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True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bool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 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    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True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bool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 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False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bool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))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True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bool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None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   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False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result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result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не виконається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else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"result is zero"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{}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не виконається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else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а це - виконається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29667" y="745573"/>
            <a:ext cx="6395725" cy="304698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15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"sometext"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""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"Текст виведеться, бо список не пустий"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"А цей текст не виведеться, бо b - порожня строка"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"some other text"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"А це повідомлення виведеться, бо до порожньої строки "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      "доконкатенували ще одну, вже не порожню"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61934" y="6038334"/>
            <a:ext cx="397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Повертаємось до умовних операторів: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11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47650"/>
            <a:ext cx="11525250" cy="6229350"/>
          </a:xfrm>
        </p:spPr>
        <p:txBody>
          <a:bodyPr>
            <a:normAutofit/>
          </a:bodyPr>
          <a:lstStyle/>
          <a:p>
            <a:r>
              <a:rPr lang="ru-RU" sz="3600" b="1" dirty="0"/>
              <a:t>Де</a:t>
            </a:r>
            <a:r>
              <a:rPr lang="uk-UA" sz="3600" b="1" dirty="0"/>
              <a:t> ж</a:t>
            </a:r>
            <a:r>
              <a:rPr lang="ru-RU" sz="3600" b="1" dirty="0"/>
              <a:t> </a:t>
            </a:r>
            <a:r>
              <a:rPr lang="ru-RU" sz="3600" b="1" dirty="0" err="1"/>
              <a:t>використовується</a:t>
            </a:r>
            <a:r>
              <a:rPr lang="ru-RU" sz="3600" b="1" dirty="0"/>
              <a:t> </a:t>
            </a:r>
            <a:r>
              <a:rPr lang="en-US" sz="3600" b="1" dirty="0"/>
              <a:t>Python</a:t>
            </a:r>
            <a:r>
              <a:rPr lang="ru-RU" sz="3600" b="1" dirty="0"/>
              <a:t>?</a:t>
            </a:r>
          </a:p>
          <a:p>
            <a:pPr algn="l"/>
            <a:r>
              <a:rPr lang="uk-UA" sz="3200" b="1" dirty="0" err="1"/>
              <a:t>Веб</a:t>
            </a:r>
            <a:r>
              <a:rPr lang="uk-UA" sz="3200" b="1" dirty="0"/>
              <a:t> розробка </a:t>
            </a:r>
          </a:p>
          <a:p>
            <a:pPr algn="l"/>
            <a:r>
              <a:rPr lang="uk-UA" dirty="0"/>
              <a:t>Для </a:t>
            </a:r>
            <a:r>
              <a:rPr lang="uk-UA" dirty="0" err="1"/>
              <a:t>веб-розробки</a:t>
            </a:r>
            <a:r>
              <a:rPr lang="uk-UA" dirty="0"/>
              <a:t> </a:t>
            </a:r>
            <a:r>
              <a:rPr lang="en-US" dirty="0"/>
              <a:t>Python</a:t>
            </a:r>
            <a:r>
              <a:rPr lang="uk-UA" dirty="0"/>
              <a:t> використовують у вигляді фреймворки: </a:t>
            </a:r>
            <a:r>
              <a:rPr lang="en-US" dirty="0"/>
              <a:t>Pyramid, Pylons, </a:t>
            </a:r>
            <a:r>
              <a:rPr lang="en-US" dirty="0" err="1"/>
              <a:t>TurboGears</a:t>
            </a:r>
            <a:r>
              <a:rPr lang="en-US" dirty="0"/>
              <a:t>, Flask, </a:t>
            </a:r>
            <a:r>
              <a:rPr lang="en-US" dirty="0" err="1"/>
              <a:t>CherryPy</a:t>
            </a:r>
            <a:r>
              <a:rPr lang="en-US" dirty="0"/>
              <a:t> </a:t>
            </a:r>
            <a:r>
              <a:rPr lang="uk-UA" dirty="0"/>
              <a:t>і - найпопулярніший - </a:t>
            </a:r>
            <a:r>
              <a:rPr lang="en-US" dirty="0" err="1"/>
              <a:t>Django</a:t>
            </a:r>
            <a:r>
              <a:rPr lang="en-US" dirty="0"/>
              <a:t>. </a:t>
            </a:r>
            <a:endParaRPr lang="uk-UA" dirty="0"/>
          </a:p>
          <a:p>
            <a:pPr algn="l"/>
            <a:r>
              <a:rPr lang="uk-UA" dirty="0"/>
              <a:t>Існують і движки для створення сайтів на </a:t>
            </a:r>
            <a:r>
              <a:rPr lang="en-US" dirty="0"/>
              <a:t>Python: </a:t>
            </a:r>
            <a:endParaRPr lang="uk-UA" dirty="0"/>
          </a:p>
          <a:p>
            <a:pPr algn="l"/>
            <a:r>
              <a:rPr lang="en-US" dirty="0" err="1"/>
              <a:t>Abilian</a:t>
            </a:r>
            <a:r>
              <a:rPr lang="en-US" dirty="0"/>
              <a:t> SBE; </a:t>
            </a:r>
            <a:endParaRPr lang="uk-UA" dirty="0"/>
          </a:p>
          <a:p>
            <a:pPr algn="l"/>
            <a:r>
              <a:rPr lang="en-US" dirty="0"/>
              <a:t>Ella; </a:t>
            </a:r>
            <a:endParaRPr lang="uk-UA" dirty="0"/>
          </a:p>
          <a:p>
            <a:pPr algn="l"/>
            <a:r>
              <a:rPr lang="en-US" dirty="0" err="1"/>
              <a:t>Saleor</a:t>
            </a:r>
            <a:r>
              <a:rPr lang="en-US" dirty="0"/>
              <a:t>; </a:t>
            </a:r>
            <a:endParaRPr lang="uk-UA" dirty="0"/>
          </a:p>
          <a:p>
            <a:pPr algn="l"/>
            <a:r>
              <a:rPr lang="en-US" dirty="0"/>
              <a:t>Wagtail; </a:t>
            </a:r>
            <a:endParaRPr lang="uk-UA" dirty="0"/>
          </a:p>
          <a:p>
            <a:pPr algn="l"/>
            <a:r>
              <a:rPr lang="en-US" dirty="0" err="1"/>
              <a:t>Django</a:t>
            </a:r>
            <a:r>
              <a:rPr lang="en-US" dirty="0"/>
              <a:t>-CMS. </a:t>
            </a:r>
            <a:endParaRPr lang="uk-UA" dirty="0"/>
          </a:p>
          <a:p>
            <a:pPr algn="l"/>
            <a:endParaRPr lang="uk-UA" dirty="0"/>
          </a:p>
          <a:p>
            <a:pPr algn="l"/>
            <a:r>
              <a:rPr lang="uk-UA" dirty="0"/>
              <a:t>Також на </a:t>
            </a:r>
            <a:r>
              <a:rPr lang="en-US" dirty="0"/>
              <a:t>Python </a:t>
            </a:r>
            <a:r>
              <a:rPr lang="uk-UA" dirty="0"/>
              <a:t>пишуть </a:t>
            </a:r>
            <a:r>
              <a:rPr lang="uk-UA" dirty="0" err="1"/>
              <a:t>парсери</a:t>
            </a:r>
            <a:r>
              <a:rPr lang="uk-UA" dirty="0"/>
              <a:t> для збору інформації в Інтернеті.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2667000"/>
            <a:ext cx="2702666" cy="12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7" y="2702422"/>
            <a:ext cx="2852738" cy="116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4246362"/>
            <a:ext cx="2943225" cy="697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4019550"/>
            <a:ext cx="2726504" cy="10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823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94733"/>
            <a:ext cx="11785600" cy="642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b="1" dirty="0"/>
              <a:t>2. </a:t>
            </a:r>
            <a:r>
              <a:rPr lang="uk-UA" sz="2400" b="1" u="sng" dirty="0"/>
              <a:t>Конструкція </a:t>
            </a:r>
            <a:r>
              <a:rPr lang="en-US" sz="2400" b="1" u="sng" dirty="0"/>
              <a:t>if - else </a:t>
            </a:r>
            <a:endParaRPr lang="uk-UA" sz="2400" b="1" u="sng" dirty="0"/>
          </a:p>
          <a:p>
            <a:pPr marL="0" indent="0">
              <a:buNone/>
            </a:pPr>
            <a:r>
              <a:rPr lang="uk-UA" sz="2000" dirty="0"/>
              <a:t>Бувають випадки, коли необхідно передбачити альтернативний варіант виконання програми. Тобто при істинності умови потрібно виконати один набір інструкцій, при хибності - інший. Для цього використовується конструкція </a:t>
            </a:r>
            <a:r>
              <a:rPr lang="en-US" sz="2000" dirty="0"/>
              <a:t>if - else. </a:t>
            </a: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uk-UA" sz="2000" dirty="0"/>
              <a:t>У випадку невеликих виразів можна записати умову </a:t>
            </a:r>
            <a:r>
              <a:rPr lang="en-US" sz="2000" dirty="0"/>
              <a:t>if-else </a:t>
            </a:r>
            <a:r>
              <a:rPr lang="uk-UA" sz="2000" dirty="0"/>
              <a:t>у вигляді тернарного оператора: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4000" y="1642239"/>
            <a:ext cx="2010487" cy="286232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логічний вираз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інструкція_1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інструкція_2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...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інструкція_n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else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інструкція_a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інструкція_b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...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інструкція_x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240867" y="1365240"/>
            <a:ext cx="4035079" cy="313932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"Цей напис буде видно"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else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"А цей не виведеться"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"Цей варіант не вибереться"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else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"А цей - буде виконано"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9467" y="5371868"/>
            <a:ext cx="8684622" cy="92333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"Цей напис виведеться"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ru-RU" altLang="ru-RU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 </a:t>
            </a:r>
            <a:r>
              <a:rPr kumimoji="0" lang="ru-RU" altLang="ru-RU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else </a:t>
            </a:r>
            <a:r>
              <a:rPr kumimoji="0" lang="ru-RU" altLang="ru-RU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"А ця умова не виконається"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Увага! Двокрапка післі if і після else в тернарному операторі не ставиться!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702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7" y="220133"/>
            <a:ext cx="11895666" cy="642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b="1" u="sng" dirty="0"/>
              <a:t>3. Конструкція </a:t>
            </a:r>
            <a:r>
              <a:rPr lang="en-US" sz="2400" b="1" u="sng" dirty="0"/>
              <a:t>if - </a:t>
            </a:r>
            <a:r>
              <a:rPr lang="en-US" sz="2400" b="1" u="sng" dirty="0" err="1"/>
              <a:t>elif</a:t>
            </a:r>
            <a:r>
              <a:rPr lang="en-US" sz="2400" b="1" u="sng" dirty="0"/>
              <a:t> - else </a:t>
            </a:r>
            <a:endParaRPr lang="uk-UA" sz="2400" b="1" u="sng" dirty="0"/>
          </a:p>
          <a:p>
            <a:pPr marL="0" indent="0">
              <a:buNone/>
            </a:pPr>
            <a:r>
              <a:rPr lang="uk-UA" sz="2000" dirty="0"/>
              <a:t>Для реалізації вибору з декількох альтернатив можна використовувати конструкцію </a:t>
            </a:r>
            <a:r>
              <a:rPr lang="en-US" sz="2000" b="1" dirty="0"/>
              <a:t>if - </a:t>
            </a:r>
            <a:r>
              <a:rPr lang="en-US" sz="2000" b="1" dirty="0" err="1"/>
              <a:t>elif</a:t>
            </a:r>
            <a:r>
              <a:rPr lang="en-US" sz="2000" b="1" dirty="0"/>
              <a:t> - else</a:t>
            </a:r>
            <a:r>
              <a:rPr lang="en-US" sz="2000" dirty="0"/>
              <a:t>.</a:t>
            </a: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ru-RU" sz="2000" dirty="0"/>
              <a:t>Якщо користувач введе число менше нуля, то буде надруковано "Neg", рівне нулю - "Zero", більше нуля - "Pos". </a:t>
            </a: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6313" y="1124909"/>
            <a:ext cx="2510624" cy="230832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логічний_вираз_1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блок_інструкцій_1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elif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логічний_вираз_2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блок_інструкцій_2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elif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логічний_вираз_3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блок_інструкцій_3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блок_інструкцій_4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822" y="3849637"/>
            <a:ext cx="3358355" cy="203132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input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"Введіть число:"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"Neg"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elif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"Zero"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"Pos"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4938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94733"/>
            <a:ext cx="11785600" cy="642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400" b="1" dirty="0"/>
              <a:t>Оператор циклу </a:t>
            </a:r>
            <a:r>
              <a:rPr lang="en-US" sz="2400" b="1" dirty="0"/>
              <a:t>while </a:t>
            </a:r>
            <a:endParaRPr lang="uk-UA" sz="2400" b="1" dirty="0"/>
          </a:p>
          <a:p>
            <a:pPr marL="0" indent="0">
              <a:buNone/>
            </a:pPr>
            <a:r>
              <a:rPr lang="uk-UA" sz="2000" dirty="0"/>
              <a:t>Оператор циклу </a:t>
            </a:r>
            <a:r>
              <a:rPr lang="en-US" sz="2000" dirty="0"/>
              <a:t>while </a:t>
            </a:r>
            <a:r>
              <a:rPr lang="uk-UA" sz="2000" dirty="0"/>
              <a:t>виконує вказаний набір інструкцій до тих пір, поки умова циклу істинна. Істинність умови визначається так як і в операторі </a:t>
            </a:r>
            <a:r>
              <a:rPr lang="en-US" sz="2000" dirty="0"/>
              <a:t>if. </a:t>
            </a:r>
            <a:endParaRPr lang="uk-UA" sz="2000" dirty="0"/>
          </a:p>
          <a:p>
            <a:pPr marL="0" indent="0">
              <a:buNone/>
            </a:pPr>
            <a:r>
              <a:rPr lang="uk-UA" sz="2000" dirty="0"/>
              <a:t>Синтаксис оператора </a:t>
            </a:r>
            <a:r>
              <a:rPr lang="en-US" sz="2000" dirty="0"/>
              <a:t>while </a:t>
            </a:r>
            <a:r>
              <a:rPr lang="uk-UA" sz="2000" dirty="0"/>
              <a:t>виглядає наступним чином: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uk-UA" sz="2000" dirty="0"/>
              <a:t>Набір інструкцій, що виконується, називається тілом цикла.</a:t>
            </a:r>
          </a:p>
          <a:p>
            <a:pPr marL="0" indent="0">
              <a:buNone/>
            </a:pPr>
            <a:r>
              <a:rPr lang="uk-UA" sz="2000" dirty="0"/>
              <a:t>До початку циклу часто необхідно створити змінну для лічильника циклу, а в тілі циклу – не забувати про збільшення або зменшення лічильника.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0933" y="1759002"/>
            <a:ext cx="1748236" cy="147732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while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вираз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інструкція_1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інструкція_2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...</a:t>
            </a:r>
            <a:b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інструкція_n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2702" y="4295570"/>
            <a:ext cx="4530151" cy="120032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while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7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"Цей напис виведеться сім разів"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2702" y="5697603"/>
            <a:ext cx="6246710" cy="92333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while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"А цей напис виводитиметься нескінченно довго"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40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94733"/>
            <a:ext cx="11785600" cy="642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uk-UA" sz="2400" b="1" dirty="0"/>
              <a:t>Оператори </a:t>
            </a:r>
            <a:r>
              <a:rPr lang="en-US" sz="2400" b="1" dirty="0"/>
              <a:t>break </a:t>
            </a:r>
            <a:r>
              <a:rPr lang="uk-UA" sz="2400" b="1" dirty="0"/>
              <a:t>і </a:t>
            </a:r>
            <a:r>
              <a:rPr lang="en-US" sz="2400" b="1" dirty="0"/>
              <a:t>continue </a:t>
            </a:r>
            <a:endParaRPr lang="uk-UA" sz="2400" b="1" dirty="0"/>
          </a:p>
          <a:p>
            <a:pPr marL="0" indent="0">
              <a:buNone/>
            </a:pPr>
            <a:r>
              <a:rPr lang="uk-UA" sz="1800" dirty="0"/>
              <a:t>При роботі з циклами часто використовуються оператори </a:t>
            </a:r>
            <a:r>
              <a:rPr lang="en-US" sz="1800" b="1" dirty="0"/>
              <a:t>break</a:t>
            </a:r>
            <a:r>
              <a:rPr lang="en-US" sz="1800" dirty="0"/>
              <a:t> </a:t>
            </a:r>
            <a:r>
              <a:rPr lang="uk-UA" sz="1800" dirty="0"/>
              <a:t>і </a:t>
            </a:r>
            <a:r>
              <a:rPr lang="en-US" sz="1800" b="1" dirty="0"/>
              <a:t>continue</a:t>
            </a:r>
            <a:r>
              <a:rPr lang="en-US" sz="1800" dirty="0"/>
              <a:t>. </a:t>
            </a:r>
            <a:endParaRPr lang="uk-UA" sz="1800" dirty="0"/>
          </a:p>
          <a:p>
            <a:pPr marL="0" indent="0">
              <a:buNone/>
            </a:pPr>
            <a:r>
              <a:rPr lang="uk-UA" sz="1800" dirty="0"/>
              <a:t>Оператор </a:t>
            </a:r>
            <a:r>
              <a:rPr lang="en-US" sz="1800" b="1" dirty="0"/>
              <a:t>break</a:t>
            </a:r>
            <a:r>
              <a:rPr lang="en-US" sz="1800" dirty="0"/>
              <a:t> </a:t>
            </a:r>
            <a:r>
              <a:rPr lang="uk-UA" sz="1800" dirty="0"/>
              <a:t>призначений для </a:t>
            </a:r>
            <a:r>
              <a:rPr lang="uk-UA" sz="1800" u="sng" dirty="0"/>
              <a:t>дострокового переривання </a:t>
            </a:r>
            <a:r>
              <a:rPr lang="uk-UA" sz="1800" dirty="0"/>
              <a:t>роботи циклу </a:t>
            </a:r>
            <a:r>
              <a:rPr lang="en-US" sz="1800" dirty="0"/>
              <a:t>while. </a:t>
            </a:r>
            <a:endParaRPr lang="uk-UA" sz="1800" dirty="0"/>
          </a:p>
          <a:p>
            <a:pPr marL="0" indent="0">
              <a:buNone/>
            </a:pPr>
            <a:r>
              <a:rPr lang="uk-UA" sz="1800" dirty="0"/>
              <a:t>Наприклад: 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uk-UA" sz="1800" dirty="0"/>
              <a:t>У наведеному вище коді, вихід з циклу відбудеться при досягненні змінною </a:t>
            </a:r>
            <a:r>
              <a:rPr lang="en-US" sz="1800" i="1" dirty="0"/>
              <a:t>a </a:t>
            </a:r>
            <a:r>
              <a:rPr lang="uk-UA" sz="1800" dirty="0"/>
              <a:t>значення </a:t>
            </a:r>
            <a:r>
              <a:rPr lang="uk-UA" sz="1800" i="1" dirty="0"/>
              <a:t>7</a:t>
            </a:r>
            <a:r>
              <a:rPr lang="uk-UA" sz="1800" dirty="0"/>
              <a:t>. Якби не було цієї умови, то цикл виконувався б нескінченно. </a:t>
            </a:r>
            <a:endParaRPr lang="en-US" sz="1800" dirty="0"/>
          </a:p>
          <a:p>
            <a:pPr marL="0" indent="0">
              <a:buNone/>
            </a:pPr>
            <a:r>
              <a:rPr lang="uk-UA" sz="1800" dirty="0"/>
              <a:t>Пам’ятайте, що після </a:t>
            </a:r>
            <a:r>
              <a:rPr lang="en-US" sz="1800" b="1" dirty="0"/>
              <a:t>break</a:t>
            </a:r>
            <a:r>
              <a:rPr lang="uk-UA" sz="1800" b="1" dirty="0"/>
              <a:t> </a:t>
            </a:r>
            <a:r>
              <a:rPr lang="uk-UA" sz="1800" dirty="0"/>
              <a:t>виконання циклу повністю припиняєтсья! Тому розміщуйте його в блоці інструкцій правильно.</a:t>
            </a:r>
            <a:endParaRPr lang="ru-RU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4000" y="1602726"/>
            <a:ext cx="7545079" cy="160043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while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7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"А цей напис виведеться тільки один раз - коли оператор break зупинить цикл"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break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"Цей напис виведеться сім разів"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3336925"/>
            <a:ext cx="58578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522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733" y="203200"/>
            <a:ext cx="11785600" cy="642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/>
              <a:t>Оператор </a:t>
            </a:r>
            <a:r>
              <a:rPr lang="uk-UA" sz="1800" b="1" dirty="0"/>
              <a:t>continue </a:t>
            </a:r>
            <a:r>
              <a:rPr lang="uk-UA" sz="1800" u="sng" dirty="0"/>
              <a:t>запускає цикл заново</a:t>
            </a:r>
            <a:r>
              <a:rPr lang="uk-UA" sz="1800" dirty="0"/>
              <a:t>, при цьому код, розташований після цього оператора, не виконується. Наприклад:</a:t>
            </a:r>
            <a:endParaRPr lang="ru-RU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7867" y="830977"/>
            <a:ext cx="8170570" cy="2585323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-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while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6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continue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f"Цей напис  для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-ої (п’ятої)  ітерації циклу не виведеться, "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            "бо оператор continue зупинив виконання тіла циклу "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            "і перейшов до виконання наступної ітерації"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f"Цей напис виводиться для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-ої ітерації циклу"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7" y="3668712"/>
            <a:ext cx="4953000" cy="214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87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94733"/>
            <a:ext cx="11785600" cy="642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000" b="1" dirty="0"/>
              <a:t>Оператор циклу for </a:t>
            </a:r>
          </a:p>
          <a:p>
            <a:pPr marL="0" indent="0">
              <a:buNone/>
            </a:pPr>
            <a:r>
              <a:rPr lang="uk-UA" sz="2000" dirty="0"/>
              <a:t>Оператор </a:t>
            </a:r>
            <a:r>
              <a:rPr lang="uk-UA" sz="2000" b="1" dirty="0"/>
              <a:t>for</a:t>
            </a:r>
            <a:r>
              <a:rPr lang="uk-UA" sz="2000" dirty="0"/>
              <a:t> виконує вказаний набір інструкцій задану кількість разів, яке визначається кількістю елементів в наборі. </a:t>
            </a:r>
          </a:p>
          <a:p>
            <a:pPr marL="0" indent="0">
              <a:buNone/>
            </a:pPr>
            <a:r>
              <a:rPr lang="uk-UA" sz="2000" dirty="0"/>
              <a:t>Наприклад: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uk-UA" sz="1800" b="1" i="1" dirty="0"/>
              <a:t>range() </a:t>
            </a:r>
            <a:r>
              <a:rPr lang="uk-UA" sz="1800" dirty="0"/>
              <a:t>є універсальною функцією в </a:t>
            </a:r>
            <a:r>
              <a:rPr lang="en-US" sz="1800" dirty="0"/>
              <a:t>Python</a:t>
            </a:r>
            <a:r>
              <a:rPr lang="uk-UA" sz="1800" dirty="0"/>
              <a:t> для створення списків (list), що містять арифметичну прогресію. </a:t>
            </a:r>
          </a:p>
          <a:p>
            <a:pPr marL="0" indent="0">
              <a:buNone/>
            </a:pPr>
            <a:r>
              <a:rPr lang="uk-UA" sz="1800" dirty="0"/>
              <a:t>Найчастіше вона використовується в циклах for. </a:t>
            </a:r>
          </a:p>
          <a:p>
            <a:pPr marL="0" indent="0">
              <a:buNone/>
            </a:pPr>
            <a:r>
              <a:rPr lang="uk-UA" sz="1800" dirty="0"/>
              <a:t>Функція range() може приймати від одного до трьох агрументів, при цьому аргументами повинні бути цілі числа (int). </a:t>
            </a:r>
          </a:p>
          <a:p>
            <a:pPr marL="0" indent="0">
              <a:buNone/>
            </a:pPr>
            <a:r>
              <a:rPr lang="uk-UA" sz="1800" b="1" i="1" dirty="0"/>
              <a:t>range(старт, стоп, крок) </a:t>
            </a:r>
            <a:r>
              <a:rPr lang="uk-UA" sz="1800" dirty="0"/>
              <a:t>- так виглядає стандартний виклик функції range() в Python. </a:t>
            </a:r>
          </a:p>
          <a:p>
            <a:pPr marL="0" indent="0">
              <a:buNone/>
            </a:pPr>
            <a:r>
              <a:rPr lang="uk-UA" sz="1800" dirty="0"/>
              <a:t>За замовчуванням старт дорівнює нулю, крок одиниці. </a:t>
            </a:r>
          </a:p>
          <a:p>
            <a:pPr marL="0" indent="0">
              <a:buNone/>
            </a:pPr>
            <a:r>
              <a:rPr lang="uk-UA" sz="1800" dirty="0"/>
              <a:t>Повертає список цілих чисел у формі [старт, старт + крок, старт + крок * 2 ...]. </a:t>
            </a:r>
            <a:endParaRPr lang="en-US" sz="18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4644" y="1704054"/>
            <a:ext cx="4232377" cy="58477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"Цей напис виведеться п’ять разів"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4644" y="4673676"/>
            <a:ext cx="5230534" cy="58477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f"Приклад роботи функції range(). Ітерація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43" y="5425440"/>
            <a:ext cx="4227899" cy="133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183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94733"/>
            <a:ext cx="11785600" cy="642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Всередині тіла циклу можна використовувати оператори </a:t>
            </a:r>
            <a:r>
              <a:rPr lang="ru-RU" sz="2000" b="1" dirty="0"/>
              <a:t>break</a:t>
            </a:r>
            <a:r>
              <a:rPr lang="ru-RU" sz="2000" dirty="0"/>
              <a:t> і </a:t>
            </a:r>
            <a:r>
              <a:rPr lang="ru-RU" sz="2000" b="1" dirty="0"/>
              <a:t>continue</a:t>
            </a:r>
            <a:r>
              <a:rPr lang="ru-RU" sz="2000" dirty="0"/>
              <a:t>, принцип роботи їх точно такий же як і в операторі </a:t>
            </a:r>
            <a:r>
              <a:rPr lang="ru-RU" sz="2000" b="1" dirty="0"/>
              <a:t>while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uk-UA" sz="2000" dirty="0"/>
              <a:t>Цикл </a:t>
            </a:r>
            <a:r>
              <a:rPr lang="en-US" sz="2000" dirty="0"/>
              <a:t>for </a:t>
            </a:r>
            <a:r>
              <a:rPr lang="uk-UA" sz="2000" dirty="0"/>
              <a:t>працює з будь-яким ітерованим об’єктом. Це може бути список, кортеж, словник, рядок: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467" y="967082"/>
            <a:ext cx="3985194" cy="2062103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continue</a:t>
            </a:r>
            <a:b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"Цей напис не виведеться"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&gt;=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7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break</a:t>
            </a:r>
            <a:b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"Досить вже мучить ці цикли!"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f"Ітерація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637" y="967082"/>
            <a:ext cx="1257830" cy="1711686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2467" y="3994061"/>
            <a:ext cx="1771639" cy="83099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lst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7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9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**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67" y="5075295"/>
            <a:ext cx="266700" cy="1295400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675467" y="3994061"/>
            <a:ext cx="7960000" cy="181588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"Букви в стовпчик"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len_s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Функція len() використовується для отримання довжини ітерованого об’єкту</a:t>
            </a:r>
            <a:b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Це може бути строка, кортеж, список</a:t>
            </a:r>
            <a:b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index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len_s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index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+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index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9708" y="3994061"/>
            <a:ext cx="526698" cy="252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016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26916" y="1470199"/>
            <a:ext cx="7405734" cy="3448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uk-UA" sz="4000" b="1" dirty="0"/>
          </a:p>
          <a:p>
            <a:pPr marL="0" indent="0" algn="ctr">
              <a:buNone/>
            </a:pPr>
            <a:r>
              <a:rPr lang="uk-UA" b="1" dirty="0"/>
              <a:t>частина </a:t>
            </a:r>
            <a:r>
              <a:rPr lang="en-US" b="1" dirty="0"/>
              <a:t>3</a:t>
            </a:r>
            <a:endParaRPr lang="uk-UA" b="1" dirty="0"/>
          </a:p>
          <a:p>
            <a:pPr marL="0" indent="0" algn="ctr">
              <a:buNone/>
            </a:pPr>
            <a:endParaRPr lang="uk-UA" b="1" dirty="0"/>
          </a:p>
          <a:p>
            <a:pPr marL="0" indent="0" algn="ctr">
              <a:buNone/>
            </a:pPr>
            <a:r>
              <a:rPr lang="ru-RU" sz="4400" b="1" dirty="0"/>
              <a:t>Списки</a:t>
            </a:r>
          </a:p>
        </p:txBody>
      </p:sp>
    </p:spTree>
    <p:extLst>
      <p:ext uri="{BB962C8B-B14F-4D97-AF65-F5344CB8AC3E}">
        <p14:creationId xmlns:p14="http://schemas.microsoft.com/office/powerpoint/2010/main" val="7874078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94733"/>
            <a:ext cx="11785600" cy="642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/>
              <a:t>Список (list) </a:t>
            </a:r>
            <a:r>
              <a:rPr lang="ru-RU" sz="1800" dirty="0"/>
              <a:t>- це структура даних для зберігання об'єктів різних типів.  В інших мовах програмування подібна структура даних часто називається масивом. Список дуже схожий на масив, тільки в ньому можна зберігати об'єкти різних типів. Розмір списку не статичний, його можна змінювати. </a:t>
            </a:r>
          </a:p>
          <a:p>
            <a:pPr marL="0" indent="0">
              <a:buNone/>
            </a:pPr>
            <a:r>
              <a:rPr lang="ru-RU" sz="1800" dirty="0"/>
              <a:t>Список за своєю природою є </a:t>
            </a:r>
            <a:r>
              <a:rPr lang="ru-RU" sz="1800" u="sng" dirty="0"/>
              <a:t>змінним типом даних</a:t>
            </a:r>
            <a:r>
              <a:rPr lang="ru-RU" sz="1800" dirty="0"/>
              <a:t>. Змінна, яка визначається як список, містить посилання на структуру в пам'яті, яка в свою чергу зберігає посилання на будь-які інші об'єкти або структури. </a:t>
            </a:r>
          </a:p>
          <a:p>
            <a:pPr marL="0" indent="0" algn="ctr">
              <a:buNone/>
            </a:pPr>
            <a:r>
              <a:rPr lang="ru-RU" sz="1800" b="1" dirty="0"/>
              <a:t>Як списки зберігаються в пам'яті? </a:t>
            </a:r>
          </a:p>
          <a:p>
            <a:pPr marL="0" indent="0">
              <a:buNone/>
            </a:pPr>
            <a:r>
              <a:rPr lang="ru-RU" sz="1800" dirty="0"/>
              <a:t>Список є змінним типом даних. А тому при його створенні в пам'яті резервується область, яку можна умовно назвати деяким "контейнером", в якому зберігаються посилання на інші елементи даних в пам'яті. На відміну від таких типів даних як число або рядок, вміст "контейнера" ​​списку можна змінювати.</a:t>
            </a:r>
          </a:p>
          <a:p>
            <a:pPr marL="0" indent="0">
              <a:buNone/>
            </a:pPr>
            <a:r>
              <a:rPr lang="ru-RU" sz="1800" dirty="0"/>
              <a:t>Спочатку був створений список містить посилання на об'єкти 1 і 2, після операції a [1] = 3, друга посилання в списку стала вказувати на об'єкт 3.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947" y="3805980"/>
            <a:ext cx="4462239" cy="269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956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94733"/>
            <a:ext cx="11785600" cy="642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b="1" dirty="0"/>
              <a:t>Створення, зміна, видалення списків і робота з його елементами </a:t>
            </a:r>
          </a:p>
          <a:p>
            <a:pPr marL="0" indent="0">
              <a:buNone/>
            </a:pPr>
            <a:r>
              <a:rPr lang="ru-RU" sz="2000" dirty="0"/>
              <a:t>Створити список можна одним з таких способів. 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ru-RU" sz="2000" dirty="0"/>
              <a:t>Якщо у вас вже є список і ви хочете створити його копію, то можна скористатися наступним способом: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Або: 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9400" y="1107814"/>
            <a:ext cx="6847003" cy="132343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[]           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створює пустий список</a:t>
            </a:r>
            <a:b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b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list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       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створює пустий список, виористовуючи функцію list()</a:t>
            </a:r>
            <a:b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b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   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створює список і відразу наповнює його елементами</a:t>
            </a:r>
            <a:endParaRPr kumimoji="0" lang="ru-RU" alt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062" y="3804969"/>
            <a:ext cx="981075" cy="571500"/>
          </a:xfrm>
          <a:prstGeom prst="rect">
            <a:avLst/>
          </a:prstGeom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9400" y="3053030"/>
            <a:ext cx="4040209" cy="132343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[:]            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створює копію списку а</a:t>
            </a:r>
            <a:b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b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79400" y="5163348"/>
            <a:ext cx="4081887" cy="132343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list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        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створює копію списку а</a:t>
            </a:r>
            <a:b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b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22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6" y="333375"/>
            <a:ext cx="11553824" cy="6019800"/>
          </a:xfrm>
        </p:spPr>
        <p:txBody>
          <a:bodyPr/>
          <a:lstStyle/>
          <a:p>
            <a:pPr algn="l"/>
            <a:r>
              <a:rPr lang="uk-UA" sz="3200" b="1" dirty="0" err="1"/>
              <a:t>Десктопні</a:t>
            </a:r>
            <a:r>
              <a:rPr lang="uk-UA" sz="3200" b="1" dirty="0"/>
              <a:t> програми</a:t>
            </a:r>
          </a:p>
          <a:p>
            <a:pPr algn="l"/>
            <a:endParaRPr lang="uk-UA" dirty="0"/>
          </a:p>
          <a:p>
            <a:pPr algn="l"/>
            <a:r>
              <a:rPr lang="uk-UA" dirty="0"/>
              <a:t>Хоч мова</a:t>
            </a:r>
            <a:r>
              <a:rPr lang="en-US" dirty="0"/>
              <a:t> Python</a:t>
            </a:r>
            <a:r>
              <a:rPr lang="uk-UA" dirty="0"/>
              <a:t> не компілюється, з її допомогою створюють деякі </a:t>
            </a:r>
            <a:r>
              <a:rPr lang="uk-UA" dirty="0" err="1"/>
              <a:t>десктопні</a:t>
            </a:r>
            <a:r>
              <a:rPr lang="uk-UA" dirty="0"/>
              <a:t> програми. </a:t>
            </a:r>
            <a:endParaRPr lang="en-US" dirty="0"/>
          </a:p>
          <a:p>
            <a:pPr algn="l"/>
            <a:r>
              <a:rPr lang="uk-UA" dirty="0"/>
              <a:t>Що було розроблено на </a:t>
            </a:r>
            <a:r>
              <a:rPr lang="en-US" dirty="0"/>
              <a:t>Python:</a:t>
            </a:r>
          </a:p>
          <a:p>
            <a:pPr algn="l"/>
            <a:endParaRPr lang="uk-UA" dirty="0"/>
          </a:p>
          <a:p>
            <a:pPr algn="l"/>
            <a:r>
              <a:rPr lang="en-US" dirty="0"/>
              <a:t>GIMP - </a:t>
            </a:r>
            <a:r>
              <a:rPr lang="uk-UA" dirty="0"/>
              <a:t>візуальний редактор на </a:t>
            </a:r>
            <a:r>
              <a:rPr lang="en-US" dirty="0"/>
              <a:t>Linux; </a:t>
            </a:r>
          </a:p>
          <a:p>
            <a:pPr algn="l"/>
            <a:r>
              <a:rPr lang="en-US" dirty="0"/>
              <a:t>Ubuntu Software Center - </a:t>
            </a:r>
            <a:r>
              <a:rPr lang="uk-UA" dirty="0"/>
              <a:t>центр додатків в ОС </a:t>
            </a:r>
            <a:r>
              <a:rPr lang="en-US" dirty="0"/>
              <a:t>Ubuntu (</a:t>
            </a:r>
            <a:r>
              <a:rPr lang="uk-UA" dirty="0"/>
              <a:t>один з дистрибутивів </a:t>
            </a:r>
            <a:r>
              <a:rPr lang="en-US" dirty="0"/>
              <a:t>Linux); </a:t>
            </a:r>
          </a:p>
          <a:p>
            <a:pPr algn="l"/>
            <a:r>
              <a:rPr lang="en-US" dirty="0" err="1"/>
              <a:t>BitTorrent</a:t>
            </a:r>
            <a:r>
              <a:rPr lang="en-US" dirty="0"/>
              <a:t> </a:t>
            </a:r>
            <a:r>
              <a:rPr lang="uk-UA" dirty="0"/>
              <a:t>до 6 версії - менеджер торрент-завантажувань (пізніше програму переписали на </a:t>
            </a:r>
            <a:r>
              <a:rPr lang="en-US" dirty="0"/>
              <a:t>C ++, </a:t>
            </a:r>
            <a:r>
              <a:rPr lang="uk-UA" dirty="0"/>
              <a:t>але мережі </a:t>
            </a:r>
            <a:r>
              <a:rPr lang="en-US" dirty="0"/>
              <a:t>peer-to-peer </a:t>
            </a:r>
            <a:r>
              <a:rPr lang="uk-UA" dirty="0"/>
              <a:t>все ще працюють на </a:t>
            </a:r>
            <a:r>
              <a:rPr lang="en-US" dirty="0"/>
              <a:t>Python); </a:t>
            </a:r>
          </a:p>
          <a:p>
            <a:pPr algn="l"/>
            <a:r>
              <a:rPr lang="en-US" dirty="0"/>
              <a:t>Blender - </a:t>
            </a:r>
            <a:r>
              <a:rPr lang="uk-UA" dirty="0"/>
              <a:t>програма для створення 3</a:t>
            </a:r>
            <a:r>
              <a:rPr lang="en-US" dirty="0"/>
              <a:t>D-</a:t>
            </a:r>
            <a:r>
              <a:rPr lang="uk-UA" dirty="0"/>
              <a:t>графіки.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5000625"/>
            <a:ext cx="2016644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Картинки по запросу &quot;Ubuntu Software Center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5019675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25" y="5390399"/>
            <a:ext cx="4427070" cy="81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470" y="5408415"/>
            <a:ext cx="2545230" cy="79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521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0668" y="1530129"/>
            <a:ext cx="6702861" cy="329320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[:]           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створює копію списку а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             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створює ще одне посилання на список а !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[-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         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внесемо зміни в список а. Список b - не зміниться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321" y="2485454"/>
            <a:ext cx="1742546" cy="19413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0668" y="243470"/>
            <a:ext cx="109261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 разі, якщо ви виконаєте </a:t>
            </a:r>
            <a:r>
              <a:rPr lang="ru-RU" u="sng" dirty="0"/>
              <a:t>просте присвоєння списків </a:t>
            </a:r>
            <a:r>
              <a:rPr lang="ru-RU" dirty="0"/>
              <a:t>один одному, то змінній </a:t>
            </a:r>
            <a:r>
              <a:rPr lang="ru-RU" i="1" dirty="0"/>
              <a:t>b</a:t>
            </a:r>
            <a:r>
              <a:rPr lang="ru-RU" dirty="0"/>
              <a:t> буде </a:t>
            </a:r>
            <a:r>
              <a:rPr lang="ru-RU" u="sng" dirty="0"/>
              <a:t>присвоєне посилання на той же елемент даних в пам'яті</a:t>
            </a:r>
            <a:r>
              <a:rPr lang="ru-RU" dirty="0"/>
              <a:t>, на який посилається </a:t>
            </a:r>
            <a:r>
              <a:rPr lang="ru-RU" i="1" dirty="0"/>
              <a:t>a</a:t>
            </a:r>
            <a:r>
              <a:rPr lang="ru-RU" dirty="0"/>
              <a:t>, а не копія списку </a:t>
            </a:r>
            <a:r>
              <a:rPr lang="ru-RU" i="1" dirty="0"/>
              <a:t>а</a:t>
            </a:r>
            <a:r>
              <a:rPr lang="ru-RU" dirty="0"/>
              <a:t>. </a:t>
            </a:r>
          </a:p>
          <a:p>
            <a:r>
              <a:rPr lang="ru-RU" dirty="0"/>
              <a:t>Тобто якщо ви будете змінювати список </a:t>
            </a:r>
            <a:r>
              <a:rPr lang="ru-RU" i="1" dirty="0"/>
              <a:t>a</a:t>
            </a:r>
            <a:r>
              <a:rPr lang="ru-RU" dirty="0"/>
              <a:t>, то і </a:t>
            </a:r>
            <a:r>
              <a:rPr lang="ru-RU" i="1" dirty="0"/>
              <a:t>b</a:t>
            </a:r>
            <a:r>
              <a:rPr lang="ru-RU" dirty="0"/>
              <a:t> теж буде змінюватися. </a:t>
            </a:r>
          </a:p>
        </p:txBody>
      </p:sp>
    </p:spTree>
    <p:extLst>
      <p:ext uri="{BB962C8B-B14F-4D97-AF65-F5344CB8AC3E}">
        <p14:creationId xmlns:p14="http://schemas.microsoft.com/office/powerpoint/2010/main" val="14830637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94733"/>
            <a:ext cx="11785600" cy="642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/>
              <a:t>Додавання елемента </a:t>
            </a:r>
            <a:r>
              <a:rPr lang="ru-RU" sz="1800" dirty="0"/>
              <a:t>до списку здійснюється за допомогою методу </a:t>
            </a:r>
            <a:r>
              <a:rPr lang="ru-RU" sz="1800" b="1" i="1" dirty="0"/>
              <a:t>append()</a:t>
            </a:r>
            <a:r>
              <a:rPr lang="ru-RU" sz="1800" i="1" dirty="0"/>
              <a:t> . </a:t>
            </a:r>
          </a:p>
          <a:p>
            <a:pPr marL="0" indent="0">
              <a:buNone/>
            </a:pPr>
            <a:r>
              <a:rPr lang="ru-RU" sz="1800" dirty="0"/>
              <a:t>Елемент додається в кінець списку.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ru-RU" sz="1800" dirty="0"/>
              <a:t>Для </a:t>
            </a:r>
            <a:r>
              <a:rPr lang="ru-RU" sz="1800" b="1" dirty="0"/>
              <a:t>видалення елемента </a:t>
            </a:r>
            <a:r>
              <a:rPr lang="ru-RU" sz="1800" dirty="0"/>
              <a:t>зі списку, в разі, якщо відоме його значення, використовується метод </a:t>
            </a:r>
            <a:r>
              <a:rPr lang="ru-RU" sz="1800" b="1" dirty="0"/>
              <a:t>remove(x)</a:t>
            </a:r>
            <a:r>
              <a:rPr lang="ru-RU" sz="1800" dirty="0"/>
              <a:t>, при цьому буде </a:t>
            </a:r>
            <a:r>
              <a:rPr lang="ru-RU" sz="1800" u="sng" dirty="0"/>
              <a:t>видалене перше посилання на даний елемент </a:t>
            </a:r>
            <a:endParaRPr lang="en-US" sz="1800" u="sng" dirty="0"/>
          </a:p>
          <a:p>
            <a:pPr marL="0" indent="0">
              <a:buNone/>
            </a:pPr>
            <a:endParaRPr lang="en-US" sz="1800" u="sng" dirty="0"/>
          </a:p>
          <a:p>
            <a:pPr marL="0" indent="0">
              <a:buNone/>
            </a:pPr>
            <a:endParaRPr lang="en-US" sz="1800" u="sng" dirty="0"/>
          </a:p>
          <a:p>
            <a:pPr marL="0" indent="0">
              <a:buNone/>
            </a:pPr>
            <a:endParaRPr lang="en-US" sz="1800" u="sng" dirty="0"/>
          </a:p>
          <a:p>
            <a:pPr marL="0" indent="0">
              <a:buNone/>
            </a:pPr>
            <a:r>
              <a:rPr lang="ru-RU" sz="1800" dirty="0"/>
              <a:t>Якщо необхідно </a:t>
            </a:r>
            <a:r>
              <a:rPr lang="ru-RU" sz="1800" b="1" dirty="0"/>
              <a:t>видалити елемент </a:t>
            </a:r>
            <a:r>
              <a:rPr lang="ru-RU" sz="1800" dirty="0"/>
              <a:t>по його індексу, скористайтеся командою </a:t>
            </a:r>
            <a:r>
              <a:rPr lang="ru-RU" sz="1800" b="1" dirty="0"/>
              <a:t>del</a:t>
            </a:r>
            <a:r>
              <a:rPr lang="ru-RU" sz="1800" dirty="0"/>
              <a:t> </a:t>
            </a:r>
            <a:r>
              <a:rPr lang="ru-RU" sz="1800" b="1" i="1" dirty="0"/>
              <a:t>назва_списку [індекс]</a:t>
            </a:r>
            <a:endParaRPr lang="en-US" sz="1800" b="1" i="1" dirty="0"/>
          </a:p>
          <a:p>
            <a:pPr marL="0" indent="0">
              <a:buNone/>
            </a:pPr>
            <a:r>
              <a:rPr lang="ru-RU" sz="1800" dirty="0"/>
              <a:t> </a:t>
            </a:r>
            <a:endParaRPr lang="ru-RU" sz="1800" u="sng" dirty="0"/>
          </a:p>
          <a:p>
            <a:pPr marL="0" indent="0">
              <a:buNone/>
            </a:pPr>
            <a:endParaRPr lang="uk-UA" sz="1800" i="1" dirty="0"/>
          </a:p>
          <a:p>
            <a:pPr marL="0" indent="0">
              <a:buNone/>
            </a:pPr>
            <a:endParaRPr lang="ru-RU" sz="1800" i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7762" y="980814"/>
            <a:ext cx="5728171" cy="132343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append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append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"Елементом списку може бути не тільки число!"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067" y="1175546"/>
            <a:ext cx="5799666" cy="688849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7762" y="3090334"/>
            <a:ext cx="2367956" cy="107721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remove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37" y="3090334"/>
            <a:ext cx="2591330" cy="620964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7762" y="4558324"/>
            <a:ext cx="2135521" cy="107721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21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13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48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51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del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936" y="4558324"/>
            <a:ext cx="2157043" cy="67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845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" y="101600"/>
            <a:ext cx="11954934" cy="675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/>
              <a:t>Змінити значення</a:t>
            </a:r>
            <a:r>
              <a:rPr lang="ru-RU" sz="1800" dirty="0"/>
              <a:t> елемента списку, знаючи його індекс, можна звернувшись до нього</a:t>
            </a:r>
            <a:r>
              <a:rPr lang="en-US" sz="1800" dirty="0"/>
              <a:t> </a:t>
            </a:r>
            <a:r>
              <a:rPr lang="ru-RU" sz="1800" dirty="0"/>
              <a:t>безпосередньо</a:t>
            </a:r>
            <a:r>
              <a:rPr lang="en-US" sz="1800" dirty="0"/>
              <a:t> </a:t>
            </a:r>
            <a:endParaRPr lang="uk-UA" sz="1800" dirty="0"/>
          </a:p>
          <a:p>
            <a:pPr marL="0" indent="0">
              <a:buNone/>
            </a:pPr>
            <a:r>
              <a:rPr lang="uk-UA" sz="1800" b="1" i="1" dirty="0"/>
              <a:t>ім’я списку</a:t>
            </a:r>
            <a:r>
              <a:rPr lang="en-US" sz="1800" b="1" i="1" dirty="0"/>
              <a:t>[</a:t>
            </a:r>
            <a:r>
              <a:rPr lang="uk-UA" sz="1800" b="1" i="1" dirty="0"/>
              <a:t>індекс елементу</a:t>
            </a:r>
            <a:r>
              <a:rPr lang="en-US" sz="1800" b="1" i="1" dirty="0"/>
              <a:t>] = </a:t>
            </a:r>
            <a:r>
              <a:rPr lang="uk-UA" sz="1800" b="1" i="1" dirty="0"/>
              <a:t>нове значення</a:t>
            </a:r>
            <a:r>
              <a:rPr lang="ru-RU" sz="1800" b="1" i="1" dirty="0"/>
              <a:t> </a:t>
            </a:r>
          </a:p>
          <a:p>
            <a:pPr marL="0" indent="0">
              <a:buNone/>
            </a:pPr>
            <a:endParaRPr lang="uk-UA" sz="1800" b="1" i="1" dirty="0"/>
          </a:p>
          <a:p>
            <a:pPr marL="0" indent="0">
              <a:buNone/>
            </a:pPr>
            <a:endParaRPr lang="uk-UA" sz="1800" b="1" i="1" dirty="0"/>
          </a:p>
          <a:p>
            <a:pPr marL="0" indent="0">
              <a:buNone/>
            </a:pPr>
            <a:endParaRPr lang="uk-UA" sz="1800" b="1" i="1" dirty="0"/>
          </a:p>
          <a:p>
            <a:pPr marL="0" indent="0">
              <a:buNone/>
            </a:pPr>
            <a:r>
              <a:rPr lang="ru-RU" sz="1800" b="1" dirty="0"/>
              <a:t>Очистити список</a:t>
            </a:r>
            <a:r>
              <a:rPr lang="ru-RU" sz="1800" dirty="0"/>
              <a:t> можна просто заново його проініціалізувати, так як ніби ви його знову створюєте.</a:t>
            </a:r>
            <a:endParaRPr lang="en-US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Для отримання </a:t>
            </a:r>
            <a:r>
              <a:rPr lang="ru-RU" sz="1800" b="1" dirty="0"/>
              <a:t>доступу до елемента</a:t>
            </a:r>
            <a:r>
              <a:rPr lang="ru-RU" sz="1800" dirty="0"/>
              <a:t> списку вкажіть індекс цього елемента в квадратних дужках. </a:t>
            </a:r>
            <a:endParaRPr lang="en-US" sz="1800" dirty="0"/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r>
              <a:rPr lang="ru-RU" sz="1800" dirty="0"/>
              <a:t>Можна використовувати </a:t>
            </a:r>
            <a:r>
              <a:rPr lang="uk-UA" sz="1800" b="1" dirty="0"/>
              <a:t>від’ємні</a:t>
            </a:r>
            <a:r>
              <a:rPr lang="ru-RU" sz="1800" b="1" dirty="0"/>
              <a:t> індекси</a:t>
            </a:r>
            <a:r>
              <a:rPr lang="ru-RU" sz="1800" dirty="0"/>
              <a:t>, в такому випадку рахунок буде йти з кінця. Наприклад для доступу до </a:t>
            </a:r>
            <a:r>
              <a:rPr lang="ru-RU" sz="1800" b="1" dirty="0"/>
              <a:t>останнього елемента списку</a:t>
            </a:r>
            <a:r>
              <a:rPr lang="ru-RU" sz="1800" dirty="0"/>
              <a:t> можна використовувати ось таку команду: </a:t>
            </a:r>
          </a:p>
          <a:p>
            <a:pPr marL="0" indent="0">
              <a:buNone/>
            </a:pPr>
            <a:endParaRPr lang="uk-UA" sz="1800" b="1" i="1" dirty="0"/>
          </a:p>
          <a:p>
            <a:pPr marL="0" indent="0">
              <a:buNone/>
            </a:pPr>
            <a:endParaRPr lang="uk-UA" sz="1800" b="1" i="1" dirty="0"/>
          </a:p>
          <a:p>
            <a:pPr marL="0" indent="0">
              <a:buNone/>
            </a:pPr>
            <a:r>
              <a:rPr lang="uk-UA" sz="1800" dirty="0"/>
              <a:t>Для отримання зі списку </a:t>
            </a:r>
            <a:r>
              <a:rPr lang="uk-UA" sz="1800" b="1" dirty="0"/>
              <a:t>частини списку в певному діапазоні</a:t>
            </a:r>
            <a:r>
              <a:rPr lang="uk-UA" sz="1800" dirty="0"/>
              <a:t> індексів, вказують </a:t>
            </a:r>
            <a:r>
              <a:rPr lang="uk-UA" sz="1800" b="1" dirty="0"/>
              <a:t>початковий і кінцевий індекс</a:t>
            </a:r>
            <a:r>
              <a:rPr lang="uk-UA" sz="1800" dirty="0"/>
              <a:t> в квадратних дужках, розділивши їх двокрапкою. </a:t>
            </a:r>
            <a:endParaRPr lang="ru-RU" sz="1800" b="1" i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3934" y="782190"/>
            <a:ext cx="1906291" cy="107721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800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483" y="818281"/>
            <a:ext cx="1920758" cy="741810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3934" y="2255099"/>
            <a:ext cx="1906291" cy="83099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[]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483" y="2276772"/>
            <a:ext cx="1314450" cy="466725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3934" y="3407112"/>
            <a:ext cx="1906291" cy="58477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483" y="3407112"/>
            <a:ext cx="866775" cy="361950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43933" y="4808249"/>
            <a:ext cx="1906291" cy="58477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[-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endParaRPr kumimoji="0" lang="ru-RU" alt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483" y="4808249"/>
            <a:ext cx="866775" cy="361950"/>
          </a:xfrm>
          <a:prstGeom prst="rect">
            <a:avLst/>
          </a:prstGeom>
        </p:spPr>
      </p:pic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81817" y="6159598"/>
            <a:ext cx="3163045" cy="58477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800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8945" y="6171526"/>
            <a:ext cx="846295" cy="36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705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94733"/>
            <a:ext cx="11794067" cy="642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800" b="1" dirty="0"/>
              <a:t>Методи списків</a:t>
            </a:r>
          </a:p>
          <a:p>
            <a:pPr marL="0" indent="0">
              <a:buNone/>
            </a:pPr>
            <a:r>
              <a:rPr lang="en-US" sz="1800" b="1" dirty="0" err="1"/>
              <a:t>list.append</a:t>
            </a:r>
            <a:r>
              <a:rPr lang="en-US" sz="1800" b="1" dirty="0"/>
              <a:t>(x) </a:t>
            </a:r>
            <a:r>
              <a:rPr lang="uk-UA" sz="1800" dirty="0"/>
              <a:t>додає елемент в кінець списку. Ту ж операцію можна зробити так </a:t>
            </a:r>
            <a:r>
              <a:rPr lang="en-US" sz="1800" b="1" dirty="0"/>
              <a:t>a[</a:t>
            </a:r>
            <a:r>
              <a:rPr lang="en-US" sz="1800" b="1" dirty="0" err="1"/>
              <a:t>len</a:t>
            </a:r>
            <a:r>
              <a:rPr lang="en-US" sz="1800" b="1" dirty="0"/>
              <a:t> (a):] = [x]</a:t>
            </a:r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r>
              <a:rPr lang="en-US" sz="1800" b="1" dirty="0" err="1"/>
              <a:t>list.extend</a:t>
            </a:r>
            <a:r>
              <a:rPr lang="en-US" sz="1800" b="1" dirty="0"/>
              <a:t>(L) </a:t>
            </a:r>
            <a:r>
              <a:rPr lang="uk-UA" sz="1800" dirty="0"/>
              <a:t>Розширює існуючий список за рахунок додавання всіх елементів зі списку </a:t>
            </a:r>
            <a:r>
              <a:rPr lang="en-US" sz="1800" dirty="0"/>
              <a:t>L. </a:t>
            </a:r>
          </a:p>
          <a:p>
            <a:pPr marL="0" indent="0">
              <a:buNone/>
            </a:pPr>
            <a:r>
              <a:rPr lang="uk-UA" sz="1800" dirty="0"/>
              <a:t>Еквівалентно команді </a:t>
            </a:r>
            <a:r>
              <a:rPr lang="en-US" sz="1800" b="1" dirty="0"/>
              <a:t>a[</a:t>
            </a:r>
            <a:r>
              <a:rPr lang="en-US" sz="1800" b="1" dirty="0" err="1"/>
              <a:t>len</a:t>
            </a:r>
            <a:r>
              <a:rPr lang="en-US" sz="1800" b="1" dirty="0"/>
              <a:t>(a):] = L </a:t>
            </a:r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r>
              <a:rPr lang="ru-RU" sz="1800" b="1" dirty="0"/>
              <a:t>list.insert(i, x) </a:t>
            </a:r>
            <a:r>
              <a:rPr lang="ru-RU" sz="1800" dirty="0"/>
              <a:t>Вставити елемент x в позицію i. Перший аргумент - індекс елемента після якого буде вставлений елемент x. </a:t>
            </a:r>
            <a:endParaRPr lang="uk-UA" sz="1800" b="1" i="1" dirty="0"/>
          </a:p>
          <a:p>
            <a:pPr marL="0" indent="0">
              <a:buNone/>
            </a:pPr>
            <a:endParaRPr lang="ru-RU" sz="1800" b="1" i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6333" y="913081"/>
            <a:ext cx="1906291" cy="132343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append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99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):] = [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55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913081"/>
            <a:ext cx="2290963" cy="704052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6332" y="3126770"/>
            <a:ext cx="1906291" cy="156966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88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extend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):] =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3126770"/>
            <a:ext cx="2581275" cy="571500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96331" y="5286458"/>
            <a:ext cx="1906291" cy="107721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insert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287" y="5307623"/>
            <a:ext cx="1774515" cy="36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722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94733"/>
            <a:ext cx="11785600" cy="642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/>
              <a:t>list.pop([i]) </a:t>
            </a:r>
            <a:r>
              <a:rPr lang="en-US" sz="1800" b="1" dirty="0"/>
              <a:t> </a:t>
            </a:r>
            <a:r>
              <a:rPr lang="en-US" sz="1800" dirty="0"/>
              <a:t>-</a:t>
            </a:r>
            <a:r>
              <a:rPr lang="ru-RU" sz="1800" dirty="0"/>
              <a:t>видаляє елемент з позиції i і повертає його.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Якщо використовувати метод без аргументу, то буде видалений останній елемент зі списку.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err="1"/>
              <a:t>list.clear</a:t>
            </a:r>
            <a:r>
              <a:rPr lang="en-US" sz="1800" b="1" dirty="0"/>
              <a:t>() </a:t>
            </a:r>
            <a:r>
              <a:rPr lang="uk-UA" sz="1800" dirty="0"/>
              <a:t>Видаляє всі елементи зі списку. Еквівалентно </a:t>
            </a:r>
            <a:r>
              <a:rPr lang="en-US" sz="1800" b="1" dirty="0"/>
              <a:t>del a[:]</a:t>
            </a: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ru-RU" sz="1800" b="1" dirty="0"/>
              <a:t>list.index(x[, start[, end]])</a:t>
            </a:r>
            <a:r>
              <a:rPr lang="en-US" sz="1800" b="1" dirty="0"/>
              <a:t>  </a:t>
            </a:r>
            <a:r>
              <a:rPr lang="ru-RU" sz="1800" dirty="0"/>
              <a:t>повертає індекс </a:t>
            </a:r>
            <a:r>
              <a:rPr lang="uk-UA" sz="1800" dirty="0"/>
              <a:t>першого знайденого в діапазоні </a:t>
            </a:r>
            <a:r>
              <a:rPr lang="ru-RU" sz="1800" dirty="0"/>
              <a:t>елементу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ru-RU" sz="1800" b="1" dirty="0"/>
              <a:t>list.count(x) </a:t>
            </a:r>
            <a:r>
              <a:rPr lang="ru-RU" sz="1800" dirty="0"/>
              <a:t>повертає кількість входжень елемента x в список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1211" y="943058"/>
            <a:ext cx="1906291" cy="107721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929" y="943058"/>
            <a:ext cx="981075" cy="72390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1210" y="2446236"/>
            <a:ext cx="1906291" cy="83099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clear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929" y="2446236"/>
            <a:ext cx="361950" cy="276225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1209" y="3979391"/>
            <a:ext cx="1906291" cy="58477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index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endParaRPr kumimoji="0" lang="ru-RU" alt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529" y="4014603"/>
            <a:ext cx="387350" cy="360636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1209" y="5032268"/>
            <a:ext cx="2592376" cy="58477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count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endParaRPr kumimoji="0" lang="ru-RU" alt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900" y="5032267"/>
            <a:ext cx="3429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722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4" y="110066"/>
            <a:ext cx="11785600" cy="642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/>
              <a:t>list.sort</a:t>
            </a:r>
            <a:r>
              <a:rPr lang="en-US" sz="1800" b="1" dirty="0"/>
              <a:t> (key = None, reverse = False) </a:t>
            </a:r>
            <a:r>
              <a:rPr lang="en-US" sz="1800" dirty="0"/>
              <a:t>- c</a:t>
            </a:r>
            <a:r>
              <a:rPr lang="uk-UA" sz="1800" dirty="0"/>
              <a:t>ортує елементи в списку по зростанню. Для сортування в зворотному порядку використовуйте прапор </a:t>
            </a:r>
            <a:r>
              <a:rPr lang="en-US" sz="1800" dirty="0"/>
              <a:t>reverse = True.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1800" b="1" dirty="0"/>
              <a:t>list.reverse() </a:t>
            </a:r>
            <a:r>
              <a:rPr lang="ru-RU" sz="1800" dirty="0"/>
              <a:t>змінює порядок розташування елементів у списку на зворотний. 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1800" b="1" dirty="0"/>
              <a:t>list.copy</a:t>
            </a:r>
            <a:r>
              <a:rPr lang="en-US" sz="1800" b="1" dirty="0"/>
              <a:t>(</a:t>
            </a:r>
            <a:r>
              <a:rPr lang="ru-RU" sz="1800" b="1" dirty="0"/>
              <a:t>) </a:t>
            </a:r>
            <a:r>
              <a:rPr lang="ru-RU" sz="1800" dirty="0"/>
              <a:t>Повертає копію списку. Еквівалентно </a:t>
            </a:r>
            <a:r>
              <a:rPr lang="ru-RU" sz="1800" b="1" dirty="0"/>
              <a:t>a[:] </a:t>
            </a:r>
            <a:endParaRPr lang="en-US" sz="1800" b="1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866" y="676015"/>
            <a:ext cx="2933816" cy="132343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1000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sort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sort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reverse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804" y="676015"/>
            <a:ext cx="2858902" cy="687118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866" y="2565403"/>
            <a:ext cx="2933816" cy="83099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1000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reverse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803" y="2595036"/>
            <a:ext cx="2844773" cy="317497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0866" y="4135335"/>
            <a:ext cx="2933816" cy="83099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1000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copy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803" y="4144436"/>
            <a:ext cx="2844773" cy="3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27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94733"/>
            <a:ext cx="11785600" cy="642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/>
              <a:t>List Comprehensions </a:t>
            </a:r>
          </a:p>
          <a:p>
            <a:pPr marL="0" indent="0">
              <a:buNone/>
            </a:pPr>
            <a:r>
              <a:rPr lang="en-US" sz="1800" dirty="0"/>
              <a:t>List Comprehensions </a:t>
            </a:r>
            <a:r>
              <a:rPr lang="uk-UA" sz="1800" dirty="0"/>
              <a:t>найчастіше перекладають як абстракція списків або спискові включення. Вони є частиною синтаксису мови, яка надає простий спосіб побудови списків. Найпростіше роботу </a:t>
            </a:r>
            <a:r>
              <a:rPr lang="en-US" sz="1800" dirty="0"/>
              <a:t>list comprehensions </a:t>
            </a:r>
            <a:r>
              <a:rPr lang="uk-UA" sz="1800" dirty="0"/>
              <a:t>показати на прикладі. </a:t>
            </a:r>
          </a:p>
          <a:p>
            <a:pPr marL="0" indent="0">
              <a:buNone/>
            </a:pPr>
            <a:r>
              <a:rPr lang="uk-UA" sz="1800" dirty="0"/>
              <a:t>Припустимо необхідно створити список цілих чисел від 0 до </a:t>
            </a:r>
            <a:r>
              <a:rPr lang="en-US" sz="1800" dirty="0"/>
              <a:t>n, </a:t>
            </a:r>
            <a:r>
              <a:rPr lang="uk-UA" sz="1800" dirty="0"/>
              <a:t>де </a:t>
            </a:r>
            <a:r>
              <a:rPr lang="en-US" sz="1800" dirty="0"/>
              <a:t>n </a:t>
            </a:r>
            <a:r>
              <a:rPr lang="uk-UA" sz="1800" dirty="0"/>
              <a:t>попередньо заданий. Класичний спосіб вирішення даного завдання виглядав би так: 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uk-UA" sz="1800" dirty="0"/>
              <a:t>Використання </a:t>
            </a:r>
            <a:r>
              <a:rPr lang="en-US" sz="1800" dirty="0"/>
              <a:t>list comprehensions </a:t>
            </a:r>
            <a:r>
              <a:rPr lang="uk-UA" sz="1800" dirty="0"/>
              <a:t>дозволяє зробити це значно простіше: 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ru-RU" sz="1800" dirty="0"/>
              <a:t>або взагалі ось так, в разі якщо не потрібно більше використовувати n: 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467" y="2067461"/>
            <a:ext cx="3068789" cy="132343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input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"Введіть число: 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=[]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append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2467" y="3995635"/>
            <a:ext cx="3068789" cy="83099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input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"Введіть число: "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)]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2" y="2067461"/>
            <a:ext cx="1709738" cy="5774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1" y="3995635"/>
            <a:ext cx="1831831" cy="618698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2467" y="5592570"/>
            <a:ext cx="4459298" cy="58477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input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"Ведіть число: "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)))]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666" y="5592569"/>
            <a:ext cx="161397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672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3199"/>
            <a:ext cx="11785600" cy="642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/>
              <a:t>List Comprehensions </a:t>
            </a:r>
            <a:r>
              <a:rPr lang="uk-UA" sz="1800" b="1" dirty="0"/>
              <a:t>як обробник списків </a:t>
            </a:r>
          </a:p>
          <a:p>
            <a:pPr marL="0" indent="0">
              <a:buNone/>
            </a:pPr>
            <a:r>
              <a:rPr lang="uk-UA" sz="1800" dirty="0"/>
              <a:t>У мові </a:t>
            </a:r>
            <a:r>
              <a:rPr lang="en-US" sz="1800" dirty="0"/>
              <a:t>Python </a:t>
            </a:r>
            <a:r>
              <a:rPr lang="uk-UA" sz="1800" dirty="0"/>
              <a:t>є дві дуже потужні функції для роботи з колекціями: </a:t>
            </a:r>
            <a:r>
              <a:rPr lang="en-US" sz="1800" b="1" dirty="0"/>
              <a:t>map</a:t>
            </a:r>
            <a:r>
              <a:rPr lang="en-US" sz="1800" dirty="0"/>
              <a:t> </a:t>
            </a:r>
            <a:r>
              <a:rPr lang="uk-UA" sz="1800" dirty="0"/>
              <a:t>і </a:t>
            </a:r>
            <a:r>
              <a:rPr lang="en-US" sz="1800" b="1" dirty="0"/>
              <a:t>filter</a:t>
            </a:r>
            <a:r>
              <a:rPr lang="en-US" sz="1800" dirty="0"/>
              <a:t>. </a:t>
            </a:r>
            <a:r>
              <a:rPr lang="uk-UA" sz="1800" dirty="0"/>
              <a:t>Вони дозволяють використовувати функціональний стиль програмування, не вдаючись до допомоги циклів, для роботи з такими типами як </a:t>
            </a:r>
            <a:r>
              <a:rPr lang="en-US" sz="1800" dirty="0"/>
              <a:t>list, tuple, set, </a:t>
            </a:r>
            <a:r>
              <a:rPr lang="en-US" sz="1800" dirty="0" err="1"/>
              <a:t>dict</a:t>
            </a:r>
            <a:r>
              <a:rPr lang="en-US" sz="1800" dirty="0"/>
              <a:t> </a:t>
            </a:r>
            <a:r>
              <a:rPr lang="uk-UA" sz="1800" dirty="0"/>
              <a:t>і т.п. Спискові включення дозволяють обійтися без цих функцій. </a:t>
            </a:r>
          </a:p>
          <a:p>
            <a:pPr marL="0" indent="0">
              <a:buNone/>
            </a:pPr>
            <a:r>
              <a:rPr lang="uk-UA" sz="1800" dirty="0"/>
              <a:t>Наприклад - заміною функції </a:t>
            </a:r>
            <a:r>
              <a:rPr lang="en-US" sz="1800" dirty="0"/>
              <a:t>map. </a:t>
            </a:r>
            <a:r>
              <a:rPr lang="uk-UA" sz="1800" dirty="0"/>
              <a:t>Нехай є список і потрібно отримати на базі нього новий, який містить елементи першого, зведені в квадрат. З використанням циклів це вирішувалось би так: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1800" dirty="0"/>
              <a:t>Таке ж завдання, вирішен</a:t>
            </a:r>
            <a:r>
              <a:rPr lang="uk-UA" sz="1800" dirty="0"/>
              <a:t>е</a:t>
            </a:r>
            <a:r>
              <a:rPr lang="ru-RU" sz="1800" dirty="0"/>
              <a:t> з використанням </a:t>
            </a:r>
            <a:r>
              <a:rPr lang="ru-RU" sz="1800" b="1" dirty="0"/>
              <a:t>map()</a:t>
            </a:r>
            <a:r>
              <a:rPr lang="ru-RU" sz="1800" dirty="0"/>
              <a:t>, буде виглядати так: 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ru-RU" sz="1800" dirty="0"/>
              <a:t>В даному випадку застосована </a:t>
            </a:r>
            <a:r>
              <a:rPr lang="ru-RU" sz="1800" u="sng" dirty="0"/>
              <a:t>lambda-функці</a:t>
            </a:r>
            <a:r>
              <a:rPr lang="ru-RU" sz="1800" dirty="0"/>
              <a:t>я. </a:t>
            </a:r>
            <a:r>
              <a:rPr lang="ru-RU" sz="1800" i="1" dirty="0"/>
              <a:t>Забігаючи наперед</a:t>
            </a:r>
            <a:r>
              <a:rPr lang="ru-RU" sz="1800" dirty="0"/>
              <a:t>, </a:t>
            </a:r>
            <a:r>
              <a:rPr lang="uk-UA" sz="1800" dirty="0"/>
              <a:t>це безіменна функція з довільним числом аргументів, що обчислює один вираз. Тіло такої функції не може містити більше однієї інструкції (або виразу). Дану функцію можна використовувати в рамках будь-яких конвеєрних обчислень (наприклад всередині </a:t>
            </a:r>
            <a:r>
              <a:rPr lang="en-US" sz="1800" dirty="0"/>
              <a:t>filter(), map() </a:t>
            </a:r>
            <a:r>
              <a:rPr lang="uk-UA" sz="1800" dirty="0"/>
              <a:t>і </a:t>
            </a:r>
            <a:r>
              <a:rPr lang="en-US" sz="1800" dirty="0"/>
              <a:t>reduce()) </a:t>
            </a:r>
            <a:r>
              <a:rPr lang="uk-UA" sz="1800" dirty="0"/>
              <a:t>або самостійно, в тих місцях, де потрібно провести якісь обчислення, які зручно "загорнути" в функцію.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Lambda-</a:t>
            </a:r>
            <a:r>
              <a:rPr lang="uk-UA" sz="1800" dirty="0"/>
              <a:t>функцію можна присвоїти будь-якій змінній і надалі використовувати її в якості імені функції </a:t>
            </a:r>
            <a:endParaRPr lang="en-US" sz="18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6199" y="1969723"/>
            <a:ext cx="2069797" cy="116955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6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7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[]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append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**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f"a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 \n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b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28" y="1969724"/>
            <a:ext cx="2601005" cy="64521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6199" y="3510497"/>
            <a:ext cx="2646878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6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7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map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lambda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**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f"a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 \n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b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028" y="3510498"/>
            <a:ext cx="2589772" cy="642424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6199" y="5400301"/>
            <a:ext cx="2143536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((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lambda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**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475" y="5374874"/>
            <a:ext cx="333204" cy="3332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56400" y="3510497"/>
            <a:ext cx="47672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/>
              <a:t>Функція map приймає два аргументи, перший - це функція, яка буде застосована до кожного елементу списку, а другий - це список, який потрібно обробити.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6199" y="6106179"/>
            <a:ext cx="1991251" cy="52322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sqrt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lambda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**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0.5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sqrt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9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974" y="6106179"/>
            <a:ext cx="452264" cy="26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339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67" y="143933"/>
            <a:ext cx="11785600" cy="642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/>
              <a:t>Повертаємось до списків.</a:t>
            </a:r>
          </a:p>
          <a:p>
            <a:pPr marL="0" indent="0">
              <a:buNone/>
            </a:pPr>
            <a:r>
              <a:rPr lang="ru-RU" sz="1800" dirty="0"/>
              <a:t>Через спискові включення попередня задача буде вирішена так: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uk-UA" sz="1800" dirty="0"/>
              <a:t>Приклад з заміною функції </a:t>
            </a:r>
            <a:r>
              <a:rPr lang="en-US" sz="1800" b="1" dirty="0"/>
              <a:t>filter()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uk-UA" sz="1800" dirty="0"/>
              <a:t>Побудуємо на базі існуючого списку новий, що складається тільки з парних чисел: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uk-UA" sz="1800" dirty="0"/>
              <a:t>Ця ж</a:t>
            </a:r>
            <a:r>
              <a:rPr lang="ru-RU" sz="1800" dirty="0"/>
              <a:t> задача, але з використанням </a:t>
            </a:r>
            <a:r>
              <a:rPr lang="ru-RU" sz="1800" b="1" dirty="0"/>
              <a:t>filter()</a:t>
            </a:r>
            <a:r>
              <a:rPr lang="ru-RU" sz="1800" dirty="0"/>
              <a:t>:  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uk-UA" sz="1800" dirty="0"/>
              <a:t>Рішення через спискові включення: 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5467" y="892201"/>
            <a:ext cx="2069797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6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7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**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f"a 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 \n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b 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08" y="892201"/>
            <a:ext cx="2381250" cy="523875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5467" y="2778836"/>
            <a:ext cx="2069797" cy="138499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6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7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[]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append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f"a 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 \n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b 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08" y="2778835"/>
            <a:ext cx="2423011" cy="531631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5467" y="4628318"/>
            <a:ext cx="3163045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6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7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filter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lambda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f"a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 \n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b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056" y="4656291"/>
            <a:ext cx="2423011" cy="531631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35467" y="5694381"/>
            <a:ext cx="2308645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6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7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f"a 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 \n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b 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722" y="5702742"/>
            <a:ext cx="2423011" cy="53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454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9333"/>
            <a:ext cx="11819467" cy="6451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000" b="1" dirty="0"/>
              <a:t>Слайси / Зрізи </a:t>
            </a:r>
          </a:p>
          <a:p>
            <a:pPr marL="0" indent="0">
              <a:buNone/>
            </a:pPr>
            <a:r>
              <a:rPr lang="uk-UA" sz="1800" dirty="0"/>
              <a:t>Слайси (зрізи) є дуже потужною складовою </a:t>
            </a:r>
            <a:r>
              <a:rPr lang="en-US" sz="1800" dirty="0"/>
              <a:t>Python, </a:t>
            </a:r>
            <a:r>
              <a:rPr lang="uk-UA" sz="1800" dirty="0"/>
              <a:t>яка дозволяє швидко і лаконічно вирішувати завдання вибірки елементів зі списку.Створимо список для експериментів: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uk-UA" sz="1800" dirty="0"/>
              <a:t>Слайс задається трійкою чисел, розділених двокрапко:    </a:t>
            </a:r>
            <a:r>
              <a:rPr lang="en-US" sz="1800" b="1" i="1" dirty="0"/>
              <a:t>start: stop: step</a:t>
            </a:r>
            <a:r>
              <a:rPr lang="en-US" sz="1800" dirty="0"/>
              <a:t>. </a:t>
            </a:r>
            <a:endParaRPr lang="uk-UA" sz="1800" dirty="0"/>
          </a:p>
          <a:p>
            <a:pPr>
              <a:spcBef>
                <a:spcPts val="0"/>
              </a:spcBef>
            </a:pPr>
            <a:r>
              <a:rPr lang="en-US" sz="1800" dirty="0"/>
              <a:t>start - </a:t>
            </a:r>
            <a:r>
              <a:rPr lang="uk-UA" sz="1800" dirty="0"/>
              <a:t>позиція з якої потрібно розпочати вибірку,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stop - </a:t>
            </a:r>
            <a:r>
              <a:rPr lang="uk-UA" sz="1800" dirty="0"/>
              <a:t>кінцева позиція,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step - </a:t>
            </a:r>
            <a:r>
              <a:rPr lang="uk-UA" sz="1800" dirty="0"/>
              <a:t>крок. </a:t>
            </a:r>
          </a:p>
          <a:p>
            <a:pPr marL="0" indent="0">
              <a:buNone/>
            </a:pPr>
            <a:r>
              <a:rPr lang="uk-UA" sz="1800" dirty="0"/>
              <a:t>При цьому необхідно пам'ятати, що </a:t>
            </a:r>
            <a:r>
              <a:rPr lang="uk-UA" sz="1800" u="sng" dirty="0"/>
              <a:t>вибірка не включає елемент, що визначається параметром </a:t>
            </a:r>
            <a:r>
              <a:rPr lang="en-US" sz="1800" b="1" i="1" u="sng" dirty="0"/>
              <a:t>stop</a:t>
            </a:r>
            <a:r>
              <a:rPr lang="en-US" sz="1800" dirty="0"/>
              <a:t>. </a:t>
            </a:r>
            <a:r>
              <a:rPr lang="uk-UA" sz="1800" dirty="0"/>
              <a:t> 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uk-UA" sz="1800" dirty="0"/>
              <a:t>Слайси можна сконструювати заздалегідь, а потім вже використовувати в міру необхідності. Це можливо зробити, з огляду на те, що слайс - це об'єкт класу </a:t>
            </a:r>
            <a:r>
              <a:rPr lang="en-US" sz="1800" dirty="0"/>
              <a:t>slice. </a:t>
            </a:r>
            <a:r>
              <a:rPr lang="uk-UA" sz="1800" dirty="0"/>
              <a:t> </a:t>
            </a:r>
            <a:endParaRPr lang="ru-RU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467" y="1149978"/>
            <a:ext cx="1988045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)]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3028607"/>
            <a:ext cx="5271892" cy="160043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)]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[:])    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#Отримати копію списку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#Отримати перші п’ять елементів списку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7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#Отримати елементи з 3-го по 7-й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[::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 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#Отримати елементи зі списку з кроком 2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8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#Отримати елементи з 2-го по 8-й з кроком 2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158" y="3198063"/>
            <a:ext cx="2307273" cy="1430867"/>
          </a:xfrm>
          <a:prstGeom prst="rect">
            <a:avLst/>
          </a:prstGeom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5157969"/>
            <a:ext cx="1988045" cy="138499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)]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slice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slice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8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346" y="5459941"/>
            <a:ext cx="24098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276" y="142875"/>
            <a:ext cx="11610974" cy="62103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uk-UA" sz="3500" b="1" dirty="0"/>
              <a:t>Ігри </a:t>
            </a:r>
            <a:endParaRPr lang="en-US" sz="3500" b="1" dirty="0"/>
          </a:p>
          <a:p>
            <a:pPr algn="l"/>
            <a:r>
              <a:rPr lang="uk-UA" dirty="0"/>
              <a:t>Багато комп'ютерних ігор були повністю або частково написані на </a:t>
            </a:r>
            <a:r>
              <a:rPr lang="en-US" dirty="0"/>
              <a:t>Python. </a:t>
            </a:r>
            <a:r>
              <a:rPr lang="uk-UA" dirty="0"/>
              <a:t>Існує хибна думка, що ця мова не підходить для серйозних проектів, але насправді він використовувався в розробці таких хітів, як: </a:t>
            </a:r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Battlefield 2;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World of Tanks;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Civilization IV;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EVE Online. </a:t>
            </a:r>
          </a:p>
          <a:p>
            <a:pPr algn="l"/>
            <a:endParaRPr lang="en-US" dirty="0"/>
          </a:p>
          <a:p>
            <a:pPr algn="l"/>
            <a:r>
              <a:rPr lang="uk-UA" dirty="0"/>
              <a:t>Незважаючи на можливість реалізації </a:t>
            </a:r>
            <a:r>
              <a:rPr lang="en-US" dirty="0"/>
              <a:t>GUI </a:t>
            </a:r>
            <a:r>
              <a:rPr lang="uk-UA" dirty="0"/>
              <a:t>і роботи з графікою, на </a:t>
            </a:r>
            <a:r>
              <a:rPr lang="en-US" dirty="0"/>
              <a:t>Python </a:t>
            </a:r>
            <a:r>
              <a:rPr lang="uk-UA" dirty="0"/>
              <a:t>в основному пишуть </a:t>
            </a:r>
            <a:r>
              <a:rPr lang="uk-UA" dirty="0" err="1"/>
              <a:t>скрипти</a:t>
            </a:r>
            <a:r>
              <a:rPr lang="uk-UA" dirty="0"/>
              <a:t> - наприклад, взаємодії персонажів, запуску сцен, а також обробки подій. 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3000" b="1" dirty="0"/>
              <a:t>C</a:t>
            </a:r>
            <a:r>
              <a:rPr lang="uk-UA" sz="3000" b="1" dirty="0"/>
              <a:t>творення </a:t>
            </a:r>
            <a:r>
              <a:rPr lang="uk-UA" sz="3000" b="1" dirty="0" err="1"/>
              <a:t>скриптів</a:t>
            </a:r>
            <a:r>
              <a:rPr lang="uk-UA" sz="3000" b="1" dirty="0"/>
              <a:t> </a:t>
            </a:r>
            <a:endParaRPr lang="en-US" sz="3000" b="1" dirty="0"/>
          </a:p>
          <a:p>
            <a:pPr algn="l"/>
            <a:r>
              <a:rPr lang="en-US" dirty="0"/>
              <a:t>Python </a:t>
            </a:r>
            <a:r>
              <a:rPr lang="uk-UA" dirty="0"/>
              <a:t>підходить для написання </a:t>
            </a:r>
            <a:r>
              <a:rPr lang="uk-UA" dirty="0" err="1"/>
              <a:t>плагінів</a:t>
            </a:r>
            <a:r>
              <a:rPr lang="uk-UA" dirty="0"/>
              <a:t> і </a:t>
            </a:r>
            <a:r>
              <a:rPr lang="uk-UA" dirty="0" err="1"/>
              <a:t>скриптів</a:t>
            </a:r>
            <a:r>
              <a:rPr lang="uk-UA" dirty="0"/>
              <a:t> до вже готових програмах. Наприклад, для реалізації ігрової логіки або створення додаткових модулів. </a:t>
            </a:r>
            <a:r>
              <a:rPr lang="uk-UA" dirty="0" err="1"/>
              <a:t>Скрипти</a:t>
            </a:r>
            <a:r>
              <a:rPr lang="uk-UA" dirty="0"/>
              <a:t> на </a:t>
            </a:r>
            <a:r>
              <a:rPr lang="en-US" dirty="0"/>
              <a:t>Python </a:t>
            </a:r>
            <a:r>
              <a:rPr lang="uk-UA" dirty="0"/>
              <a:t>вбудовують і в програми на інших мовах, щоб автоматизувати будь-які завдання.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49375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94733"/>
            <a:ext cx="11785600" cy="642620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000" b="1" dirty="0"/>
              <a:t>List Comprehensions </a:t>
            </a:r>
            <a:r>
              <a:rPr lang="ru-RU" sz="2000" b="1" dirty="0"/>
              <a:t>через генератор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Є ще один спосіб створення списків, який схожий на спискові включення, але результатом роботи є не об'єкт класу list, а </a:t>
            </a:r>
            <a:r>
              <a:rPr lang="ru-RU" sz="1800" b="1" u="sng" dirty="0"/>
              <a:t>генератор</a:t>
            </a:r>
            <a:r>
              <a:rPr lang="ru-RU" sz="1800" dirty="0"/>
              <a:t>. 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Попередньо імпортуємо модуль sys, він нам знадобиться: 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Створимо список, використовуючи спискові включення: 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перевіримо тип змінної a: 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і подивимося скільки вона займає пам'яті в байтах: 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Для створення </a:t>
            </a:r>
            <a:r>
              <a:rPr lang="ru-RU" sz="1800" u="sng" dirty="0"/>
              <a:t>об'єкта-генератора</a:t>
            </a:r>
            <a:r>
              <a:rPr lang="ru-RU" sz="1800" dirty="0"/>
              <a:t>, використовується синтаксис такий же як і для спискового включення, тільки замість квадратних дужок використовуються </a:t>
            </a:r>
            <a:r>
              <a:rPr lang="ru-RU" sz="1800" u="sng" dirty="0"/>
              <a:t>круглі</a:t>
            </a:r>
            <a:r>
              <a:rPr lang="ru-RU" sz="1800" dirty="0"/>
              <a:t>: 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r>
              <a:rPr lang="uk-UA" sz="1800" dirty="0"/>
              <a:t>Зверніть увагу, що тип цього об'єкта </a:t>
            </a:r>
            <a:r>
              <a:rPr lang="uk-UA" sz="1800" u="sng" dirty="0"/>
              <a:t>'</a:t>
            </a:r>
            <a:r>
              <a:rPr lang="en-US" sz="1800" u="sng" dirty="0"/>
              <a:t>generator'</a:t>
            </a:r>
            <a:r>
              <a:rPr lang="en-US" sz="1800" dirty="0"/>
              <a:t>, </a:t>
            </a:r>
            <a:r>
              <a:rPr lang="uk-UA" sz="1800" dirty="0"/>
              <a:t>і в пам'яті він </a:t>
            </a:r>
            <a:r>
              <a:rPr lang="uk-UA" sz="1800" u="sng" dirty="0"/>
              <a:t>займає місця менше, ніж список</a:t>
            </a:r>
            <a:r>
              <a:rPr lang="uk-UA" sz="1800" dirty="0"/>
              <a:t>, це пояснюється тим, що в першому випадку в пам'яті зберігається </a:t>
            </a:r>
            <a:r>
              <a:rPr lang="uk-UA" sz="1800" u="sng" dirty="0"/>
              <a:t>весь набір чисел від 0 до 9</a:t>
            </a:r>
            <a:r>
              <a:rPr lang="uk-UA" sz="1800" dirty="0"/>
              <a:t>, а в другому </a:t>
            </a:r>
            <a:r>
              <a:rPr lang="uk-UA" sz="1800" u="sng" dirty="0"/>
              <a:t>функція</a:t>
            </a:r>
            <a:r>
              <a:rPr lang="uk-UA" sz="1800" dirty="0"/>
              <a:t>, яка </a:t>
            </a:r>
            <a:r>
              <a:rPr lang="uk-UA" sz="1800" u="sng" dirty="0"/>
              <a:t>буде</a:t>
            </a:r>
            <a:r>
              <a:rPr lang="uk-UA" sz="1800" dirty="0"/>
              <a:t> нам </a:t>
            </a:r>
            <a:r>
              <a:rPr lang="uk-UA" sz="1800" u="sng" dirty="0"/>
              <a:t>генерувати числа від 0 до 9</a:t>
            </a:r>
            <a:r>
              <a:rPr lang="uk-UA" sz="18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1800" dirty="0"/>
              <a:t>Для наших прикладів різниця в розмірі не суттєва, розглянемо варіант з 10000 елементами: </a:t>
            </a:r>
            <a:endParaRPr lang="ru-RU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4000" y="1226177"/>
            <a:ext cx="1000595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sys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4000" y="1717244"/>
            <a:ext cx="1988045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)]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4000" y="2208311"/>
            <a:ext cx="1207382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type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4000" y="2748688"/>
            <a:ext cx="1904689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sys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getsizeof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066" y="2355343"/>
            <a:ext cx="1879601" cy="701121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4764" y="3746265"/>
            <a:ext cx="2007281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type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sys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getsizeof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483" y="3746265"/>
            <a:ext cx="2349509" cy="673335"/>
          </a:xfrm>
          <a:prstGeom prst="rect">
            <a:avLst/>
          </a:prstGeom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54000" y="5729119"/>
            <a:ext cx="2305439" cy="95410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10000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)]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sys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getsizeof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10000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sys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getsizeof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483" y="5729119"/>
            <a:ext cx="1102784" cy="82708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24400" y="58194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/>
              <a:t>Розмір генератора в даному випадку не буде залежати від кількості чисел, які він повинен створити </a:t>
            </a:r>
          </a:p>
        </p:txBody>
      </p:sp>
    </p:spTree>
    <p:extLst>
      <p:ext uri="{BB962C8B-B14F-4D97-AF65-F5344CB8AC3E}">
        <p14:creationId xmlns:p14="http://schemas.microsoft.com/office/powerpoint/2010/main" val="32702167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94733"/>
            <a:ext cx="11785600" cy="642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Якщо ви вирішуєте задачу обходу списку, то принципової різниці між списком і генератором не буде: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1800" dirty="0"/>
              <a:t>Але з генератором не можна працювати також як і зі списком: не можна звернутися до елементу за індексом і т.п. 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1733" y="582192"/>
            <a:ext cx="2007281" cy="181588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)]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val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val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end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 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type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val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val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end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 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type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95" y="947208"/>
            <a:ext cx="4037544" cy="70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093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26916" y="1470199"/>
            <a:ext cx="7405734" cy="3448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uk-UA" sz="4000" b="1" dirty="0"/>
          </a:p>
          <a:p>
            <a:pPr marL="0" indent="0" algn="ctr">
              <a:buNone/>
            </a:pPr>
            <a:r>
              <a:rPr lang="uk-UA" b="1" dirty="0"/>
              <a:t>частина </a:t>
            </a:r>
            <a:r>
              <a:rPr lang="en-US" b="1" dirty="0"/>
              <a:t>4</a:t>
            </a:r>
            <a:endParaRPr lang="uk-UA" b="1" dirty="0"/>
          </a:p>
          <a:p>
            <a:pPr marL="0" indent="0" algn="ctr">
              <a:buNone/>
            </a:pPr>
            <a:endParaRPr lang="uk-UA" b="1" dirty="0"/>
          </a:p>
          <a:p>
            <a:pPr marL="0" indent="0" algn="ctr">
              <a:buNone/>
            </a:pPr>
            <a:r>
              <a:rPr lang="ru-RU" sz="4400" b="1" dirty="0"/>
              <a:t>Кортежі</a:t>
            </a:r>
          </a:p>
        </p:txBody>
      </p:sp>
    </p:spTree>
    <p:extLst>
      <p:ext uri="{BB962C8B-B14F-4D97-AF65-F5344CB8AC3E}">
        <p14:creationId xmlns:p14="http://schemas.microsoft.com/office/powerpoint/2010/main" val="28587648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6" y="194732"/>
            <a:ext cx="12005733" cy="666326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b="1" dirty="0"/>
              <a:t>Кортеж (tuple) </a:t>
            </a:r>
            <a:r>
              <a:rPr lang="ru-RU" sz="1800" dirty="0"/>
              <a:t>- це незмінна структура даних, яка за своєю подобою дуже схожа на список.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Список - це змінний тип даних. Тобто якщо у нас є список a = [1, 2, 3] і ми хочемо замінити другий елемент з 2 на 15, то </a:t>
            </a:r>
            <a:r>
              <a:rPr lang="ru-RU" sz="1800"/>
              <a:t>ми можемо </a:t>
            </a:r>
            <a:r>
              <a:rPr lang="ru-RU" sz="1800" dirty="0"/>
              <a:t>це зробити, безпосередньо звернувшись до елемента списку. 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З кортежем проводити такі операції не можна, тому що елементи не можна зм</a:t>
            </a:r>
            <a:r>
              <a:rPr lang="uk-UA" sz="1800" dirty="0"/>
              <a:t>інювати</a:t>
            </a:r>
            <a:r>
              <a:rPr lang="ru-RU" sz="18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spcBef>
                <a:spcPts val="0"/>
              </a:spcBef>
              <a:buNone/>
            </a:pPr>
            <a:r>
              <a:rPr lang="uk-UA" sz="1800" u="sng" dirty="0"/>
              <a:t>Навіщо потрібні кортежі </a:t>
            </a:r>
            <a:r>
              <a:rPr lang="uk-UA" sz="1800" dirty="0"/>
              <a:t>в </a:t>
            </a:r>
            <a:r>
              <a:rPr lang="en-US" sz="1800" dirty="0"/>
              <a:t>Python? </a:t>
            </a:r>
            <a:r>
              <a:rPr lang="uk-UA" sz="1800" dirty="0"/>
              <a:t>Існує кілька причин, з якимх варто використовувати кортежі замість списків. Одна з них - це </a:t>
            </a:r>
            <a:r>
              <a:rPr lang="uk-UA" sz="1800" u="sng" dirty="0"/>
              <a:t>убезпечити дані від випадкових змін</a:t>
            </a:r>
            <a:r>
              <a:rPr lang="uk-UA" sz="1800" dirty="0"/>
              <a:t>. Якщо ми отримали звідкись масив даних, і у нас є бажання попрацювати з ним, але при цьому безпосередньо змінювати дані ми не збираємося, тоді, це як раз той випадок, коли кортежі припадуть як не можна до речі. </a:t>
            </a:r>
          </a:p>
          <a:p>
            <a:pPr marL="0" indent="0"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spcBef>
                <a:spcPts val="0"/>
              </a:spcBef>
              <a:buNone/>
            </a:pPr>
            <a:r>
              <a:rPr lang="uk-UA" sz="1800" dirty="0"/>
              <a:t>Використовуючи їх, ми додатково отримуємо відразу кілька бонусів - по-перше, це </a:t>
            </a:r>
            <a:r>
              <a:rPr lang="uk-UA" sz="1800" u="sng" dirty="0"/>
              <a:t>економія місця</a:t>
            </a:r>
            <a:r>
              <a:rPr lang="uk-UA" sz="1800" dirty="0"/>
              <a:t>. Справа в тому, що кортежі в пам'яті займають менший об'єм в порівнянні зі списками. </a:t>
            </a:r>
          </a:p>
          <a:p>
            <a:pPr marL="0" indent="0"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spcBef>
                <a:spcPts val="0"/>
              </a:spcBef>
              <a:buNone/>
            </a:pPr>
            <a:r>
              <a:rPr lang="uk-UA" sz="1800" dirty="0"/>
              <a:t>По-друге - приріст продуктивності, який пов'язаний з тим, що </a:t>
            </a:r>
            <a:r>
              <a:rPr lang="uk-UA" sz="1800" u="sng" dirty="0"/>
              <a:t>кортежі працюють швидше, ніж списки </a:t>
            </a:r>
            <a:r>
              <a:rPr lang="uk-UA" sz="1800" dirty="0"/>
              <a:t>(тобто на операції перебору елементів і т.п. </a:t>
            </a:r>
            <a:r>
              <a:rPr lang="uk-UA" sz="1800" u="sng" dirty="0"/>
              <a:t>буде витрачатися менше часу</a:t>
            </a:r>
            <a:r>
              <a:rPr lang="uk-UA" sz="1800" dirty="0"/>
              <a:t>).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1800" dirty="0"/>
              <a:t>Важливо також відзначити, що кортежі </a:t>
            </a:r>
            <a:r>
              <a:rPr lang="uk-UA" sz="1800" u="sng" dirty="0"/>
              <a:t>можна використовувати в якості ключа у словниках</a:t>
            </a:r>
            <a:r>
              <a:rPr lang="uk-UA" sz="1800" dirty="0"/>
              <a:t>. </a:t>
            </a:r>
            <a:endParaRPr lang="ru-RU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6334" y="978669"/>
            <a:ext cx="1083951" cy="95410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15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633" y="978669"/>
            <a:ext cx="1003300" cy="638464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6334" y="2239658"/>
            <a:ext cx="1103187" cy="95410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15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755" y="2239658"/>
            <a:ext cx="4854046" cy="970809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6334" y="4943062"/>
            <a:ext cx="1874231" cy="95410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lst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tpl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lst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__sizeof__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tpl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__sizeof__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283" y="5341132"/>
            <a:ext cx="408517" cy="5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349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94733"/>
            <a:ext cx="11785600" cy="642620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2000" b="1" dirty="0"/>
              <a:t>Створення, видалення кортежів і робота з його елементами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/>
              <a:t>Створення кортежів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Для створення пустого кортежу можна скористатися однією з наступних команд 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Кортеж із заданим вмістом створюється також як список, тільки </a:t>
            </a:r>
            <a:r>
              <a:rPr lang="ru-RU" sz="1800" u="sng" dirty="0"/>
              <a:t>замість квадратних дужок </a:t>
            </a:r>
            <a:r>
              <a:rPr lang="ru-RU" sz="1800" dirty="0"/>
              <a:t>використовуються </a:t>
            </a:r>
            <a:r>
              <a:rPr lang="ru-RU" sz="1800" u="sng" dirty="0"/>
              <a:t>круглі</a:t>
            </a:r>
            <a:r>
              <a:rPr lang="ru-RU" sz="1800" dirty="0"/>
              <a:t>. 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uk-UA" sz="1800" dirty="0"/>
              <a:t>Або </a:t>
            </a:r>
            <a:r>
              <a:rPr lang="ru-RU" sz="1800" dirty="0"/>
              <a:t>можна скористатися функцією </a:t>
            </a:r>
            <a:r>
              <a:rPr lang="ru-RU" sz="1800" b="1" dirty="0"/>
              <a:t>tuple()</a:t>
            </a:r>
          </a:p>
          <a:p>
            <a:pPr marL="0" indent="0">
              <a:spcBef>
                <a:spcPts val="0"/>
              </a:spcBef>
              <a:buNone/>
            </a:pPr>
            <a:endParaRPr lang="uk-UA" sz="1800" b="1" dirty="0"/>
          </a:p>
          <a:p>
            <a:pPr marL="0" indent="0">
              <a:spcBef>
                <a:spcPts val="0"/>
              </a:spcBef>
              <a:buNone/>
            </a:pPr>
            <a:endParaRPr lang="uk-UA" sz="1800" b="1" dirty="0"/>
          </a:p>
          <a:p>
            <a:pPr marL="0" indent="0">
              <a:spcBef>
                <a:spcPts val="0"/>
              </a:spcBef>
              <a:buNone/>
            </a:pPr>
            <a:endParaRPr lang="uk-UA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/>
              <a:t>Доступ до елементів кортежу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Доступ до елементів кортежу здійснюється також як до елементів списку - через вказівку індексу.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Але </a:t>
            </a:r>
            <a:r>
              <a:rPr lang="ru-RU" sz="1800" u="sng" dirty="0"/>
              <a:t>змінювати елементи кортежу не можна</a:t>
            </a:r>
            <a:r>
              <a:rPr lang="ru-RU" sz="1800" dirty="0"/>
              <a:t>! 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467" y="1362559"/>
            <a:ext cx="1207382" cy="116955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()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type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tuple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type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690159"/>
            <a:ext cx="1343025" cy="51435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2467" y="3038501"/>
            <a:ext cx="1500732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type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7" y="3166535"/>
            <a:ext cx="1323975" cy="533400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2467" y="4283556"/>
            <a:ext cx="1808508" cy="52322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tuple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050" y="4490134"/>
            <a:ext cx="1181100" cy="295275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62467" y="5813879"/>
            <a:ext cx="1500732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579" y="5748822"/>
            <a:ext cx="4753953" cy="8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217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94733"/>
            <a:ext cx="11785600" cy="64262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b="1" dirty="0"/>
              <a:t>Видалення кортежів 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u="sng" dirty="0"/>
              <a:t>Видалити окремі елементи з кортежу неможливо</a:t>
            </a:r>
            <a:r>
              <a:rPr lang="ru-RU" sz="18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Але можна видалити кортеж повністю</a:t>
            </a:r>
          </a:p>
          <a:p>
            <a:pPr marL="0" indent="0"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/>
              <a:t>Перетворення кортежу в список і назад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На базі кортежу можна створити список, і навпаки. Для перетворення списку в кортеж достатньо передати його в якості аргументу функції </a:t>
            </a:r>
            <a:r>
              <a:rPr lang="ru-RU" sz="1800" b="1" dirty="0"/>
              <a:t>tuple()</a:t>
            </a: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 </a:t>
            </a:r>
            <a:endParaRPr lang="uk-UA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4000" y="1042257"/>
            <a:ext cx="1500732" cy="52322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del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167" y="1042258"/>
            <a:ext cx="5363633" cy="880476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4000" y="2280735"/>
            <a:ext cx="1500732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del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167" y="2280735"/>
            <a:ext cx="5363633" cy="811707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4000" y="3981103"/>
            <a:ext cx="1561646" cy="138499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lst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type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lst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lst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tpl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tuple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lst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type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tpl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tpl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00" y="4280248"/>
            <a:ext cx="1447800" cy="1085850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62859" y="5420774"/>
            <a:ext cx="1689886" cy="138499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tpl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6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8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type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tpl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tpl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lst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tpl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type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1700" y="5719588"/>
            <a:ext cx="1343025" cy="10191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56915" y="5928605"/>
            <a:ext cx="404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Зворотна операція також є коректною. </a:t>
            </a:r>
          </a:p>
        </p:txBody>
      </p:sp>
    </p:spTree>
    <p:extLst>
      <p:ext uri="{BB962C8B-B14F-4D97-AF65-F5344CB8AC3E}">
        <p14:creationId xmlns:p14="http://schemas.microsoft.com/office/powerpoint/2010/main" val="7030482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26916" y="1470199"/>
            <a:ext cx="7405734" cy="3448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uk-UA" sz="4000" b="1" dirty="0"/>
          </a:p>
          <a:p>
            <a:pPr marL="0" indent="0" algn="ctr">
              <a:buNone/>
            </a:pPr>
            <a:r>
              <a:rPr lang="uk-UA" b="1" dirty="0"/>
              <a:t>частина </a:t>
            </a:r>
            <a:r>
              <a:rPr lang="en-US" b="1" dirty="0"/>
              <a:t>5</a:t>
            </a:r>
            <a:endParaRPr lang="uk-UA" b="1" dirty="0"/>
          </a:p>
          <a:p>
            <a:pPr marL="0" indent="0" algn="ctr">
              <a:buNone/>
            </a:pPr>
            <a:endParaRPr lang="uk-UA" b="1" dirty="0"/>
          </a:p>
          <a:p>
            <a:pPr marL="0" indent="0" algn="ctr">
              <a:buNone/>
            </a:pPr>
            <a:r>
              <a:rPr lang="ru-RU" sz="4400" b="1" dirty="0"/>
              <a:t>Рядки</a:t>
            </a:r>
          </a:p>
        </p:txBody>
      </p:sp>
    </p:spTree>
    <p:extLst>
      <p:ext uri="{BB962C8B-B14F-4D97-AF65-F5344CB8AC3E}">
        <p14:creationId xmlns:p14="http://schemas.microsoft.com/office/powerpoint/2010/main" val="18360786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94733"/>
            <a:ext cx="11785600" cy="642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b="1" dirty="0"/>
              <a:t>Рядок</a:t>
            </a:r>
            <a:r>
              <a:rPr lang="uk-UA" sz="1800" dirty="0"/>
              <a:t> - це послідовність символів, розміщених в одинарних або подвійних лапках. </a:t>
            </a:r>
          </a:p>
          <a:p>
            <a:pPr marL="0" indent="0">
              <a:buNone/>
            </a:pPr>
            <a:r>
              <a:rPr lang="uk-UA" sz="1800" dirty="0"/>
              <a:t>В </a:t>
            </a:r>
            <a:r>
              <a:rPr lang="en-US" sz="1800" dirty="0"/>
              <a:t>Python </a:t>
            </a:r>
            <a:r>
              <a:rPr lang="uk-UA" sz="1800" dirty="0"/>
              <a:t>немає символьного типу, тобто типу даних, об'єктами якого є поодинокі символи. Однак </a:t>
            </a:r>
            <a:r>
              <a:rPr lang="en-US" sz="1800" dirty="0"/>
              <a:t>Python</a:t>
            </a:r>
            <a:r>
              <a:rPr lang="uk-UA" sz="1800" dirty="0"/>
              <a:t> дозволяє розглядати рядки як об'єкти, що складаються з рядків довжиною в один і більше символів. При цьому, на відміну від списків, рядки не прийнято відносити до структур даних. Мабуть тому, що структури даних складаються з більш простих типів даних, а для рядків в </a:t>
            </a:r>
            <a:r>
              <a:rPr lang="en-US" sz="1800" dirty="0"/>
              <a:t>Python </a:t>
            </a:r>
            <a:r>
              <a:rPr lang="uk-UA" sz="1800" dirty="0"/>
              <a:t>немає більш простого (символьного) типу. </a:t>
            </a:r>
          </a:p>
          <a:p>
            <a:pPr marL="0" indent="0">
              <a:buNone/>
            </a:pPr>
            <a:r>
              <a:rPr lang="uk-UA" sz="1800" dirty="0"/>
              <a:t>Рядок, як і список, - це впорядкована послідовність елементів. Отже, з неї можна витягувати окремі символи і зрізи.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uk-UA" sz="1800" dirty="0"/>
              <a:t>Важливою відмінністю від списків є </a:t>
            </a:r>
            <a:r>
              <a:rPr lang="uk-UA" sz="1800" i="1" dirty="0"/>
              <a:t>незмінюваність рядків </a:t>
            </a:r>
            <a:r>
              <a:rPr lang="uk-UA" sz="1800" dirty="0"/>
              <a:t>в </a:t>
            </a:r>
            <a:r>
              <a:rPr lang="en-US" sz="1800" dirty="0"/>
              <a:t>Python. </a:t>
            </a:r>
            <a:r>
              <a:rPr lang="uk-UA" sz="1800" dirty="0"/>
              <a:t>Перезаписати якийсь окремий символ або зріз в рядку не можна :  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uk-UA" sz="1800" dirty="0"/>
              <a:t>Якщо потрібно змінити рядок, то слід створити новий з зрізів старого: </a:t>
            </a:r>
            <a:endParaRPr lang="en-US" sz="18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800" y="2062948"/>
            <a:ext cx="1628907" cy="95410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"Hello, World!"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7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:])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[::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317" y="2255055"/>
            <a:ext cx="876300" cy="76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71333" y="249383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1400" i="1" dirty="0"/>
              <a:t>В останньому випадку витяг йде з кроком, рівним двом, тобто витягується кожний другий символ.</a:t>
            </a:r>
            <a:endParaRPr lang="ru-RU" sz="1400" i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813201"/>
            <a:ext cx="1628907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"Hello, World!"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[-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"?"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317" y="3718477"/>
            <a:ext cx="4933950" cy="8333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09933" y="3814811"/>
            <a:ext cx="39454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i="1" dirty="0"/>
              <a:t>Інтерпретатор повідомляє, що об'єкт типу </a:t>
            </a:r>
            <a:r>
              <a:rPr lang="en-US" sz="1400" i="1" dirty="0" err="1"/>
              <a:t>str</a:t>
            </a:r>
            <a:r>
              <a:rPr lang="en-US" sz="1400" i="1" dirty="0"/>
              <a:t> </a:t>
            </a:r>
            <a:r>
              <a:rPr lang="uk-UA" sz="1400" i="1" dirty="0"/>
              <a:t>не підтримує присвоєння елементів. </a:t>
            </a:r>
            <a:endParaRPr lang="ru-RU" sz="1400" i="1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04799" y="4885270"/>
            <a:ext cx="1628907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"Hello, World!"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:-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+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'?'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4317" y="5269590"/>
            <a:ext cx="1171575" cy="361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801533" y="489287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i="1" dirty="0"/>
              <a:t>Береться зріз з початкового рядка, з'єднується з іншого рядком. </a:t>
            </a:r>
          </a:p>
          <a:p>
            <a:r>
              <a:rPr lang="ru-RU" sz="1400" i="1" dirty="0"/>
              <a:t>Виходить новий рядок, який присвоюється змінній s. </a:t>
            </a:r>
          </a:p>
          <a:p>
            <a:r>
              <a:rPr lang="ru-RU" sz="1400" i="1" dirty="0"/>
              <a:t>Її старе значення при цьому втрачається. </a:t>
            </a:r>
          </a:p>
        </p:txBody>
      </p:sp>
    </p:spTree>
    <p:extLst>
      <p:ext uri="{BB962C8B-B14F-4D97-AF65-F5344CB8AC3E}">
        <p14:creationId xmlns:p14="http://schemas.microsoft.com/office/powerpoint/2010/main" val="21306944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94733"/>
            <a:ext cx="11785600" cy="642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b="1" dirty="0"/>
              <a:t>Методи рядків </a:t>
            </a:r>
          </a:p>
          <a:p>
            <a:pPr marL="0" indent="0">
              <a:buNone/>
            </a:pPr>
            <a:r>
              <a:rPr lang="uk-UA" sz="1800" dirty="0"/>
              <a:t>В Python для рядків є безліч методів. Подивитися їх можна по команді </a:t>
            </a:r>
            <a:r>
              <a:rPr lang="uk-UA" sz="1800" b="1" dirty="0"/>
              <a:t>dir(str</a:t>
            </a:r>
            <a:r>
              <a:rPr lang="uk-UA" sz="1800" dirty="0"/>
              <a:t>), отримати інформацію по кожному - </a:t>
            </a:r>
            <a:r>
              <a:rPr lang="uk-UA" sz="1800" b="1" dirty="0"/>
              <a:t>help(str.імя_метода)</a:t>
            </a:r>
          </a:p>
          <a:p>
            <a:pPr marL="0" indent="0">
              <a:buNone/>
            </a:pPr>
            <a:r>
              <a:rPr lang="uk-UA" sz="1800" dirty="0"/>
              <a:t>Метод </a:t>
            </a:r>
            <a:r>
              <a:rPr lang="uk-UA" sz="1800" b="1" dirty="0"/>
              <a:t>split() </a:t>
            </a:r>
            <a:r>
              <a:rPr lang="uk-UA" sz="1800" dirty="0"/>
              <a:t>дозволяє </a:t>
            </a:r>
            <a:r>
              <a:rPr lang="uk-UA" sz="1800" u="sng" dirty="0"/>
              <a:t>розбити рядок по пробілам</a:t>
            </a:r>
            <a:r>
              <a:rPr lang="uk-UA" sz="1800" dirty="0"/>
              <a:t>. В результаті виходить список слів. 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uk-UA" sz="1800" dirty="0"/>
              <a:t>Метод </a:t>
            </a:r>
            <a:r>
              <a:rPr lang="uk-UA" sz="1800" b="1" dirty="0"/>
              <a:t>split() </a:t>
            </a:r>
            <a:r>
              <a:rPr lang="uk-UA" sz="1800" dirty="0"/>
              <a:t>може приймати необов'язковий аргумент-рядок, що вказує з якого символу або підрядка слід виконати розділення: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uk-UA" sz="1800" dirty="0"/>
              <a:t>Метод </a:t>
            </a:r>
            <a:r>
              <a:rPr lang="uk-UA" sz="1800" b="1" dirty="0"/>
              <a:t>join() </a:t>
            </a:r>
            <a:r>
              <a:rPr lang="uk-UA" sz="1800" dirty="0"/>
              <a:t>виконує зворотну дію. Він формує зі списку рядок. Оскільки це рядковий метод, то попереду ставиться рядок-роздільник, а в дужках - передається список: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uk-UA" sz="1800" dirty="0"/>
              <a:t>Якщо роздільник не потрібний, то метод застосовується до порожнього рядка: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6267" y="1552601"/>
            <a:ext cx="2326278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"red blue orange white"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s1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split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12" y="1924363"/>
            <a:ext cx="2695575" cy="34290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6267" y="2887212"/>
            <a:ext cx="2326278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"red blue orange white"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s1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split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'e'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812" y="3279800"/>
            <a:ext cx="2905125" cy="314325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86267" y="4221823"/>
            <a:ext cx="2715808" cy="95410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'red'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'blue'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'orange'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'white'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s2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'-'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join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type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903" y="4568060"/>
            <a:ext cx="1837513" cy="529453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86267" y="5771877"/>
            <a:ext cx="2715808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'red'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'blue'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'orange'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'white'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s2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join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903" y="6187801"/>
            <a:ext cx="15049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800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7" y="166158"/>
            <a:ext cx="11760200" cy="6514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b="1" dirty="0"/>
              <a:t>Методи </a:t>
            </a:r>
            <a:r>
              <a:rPr lang="en-US" sz="1800" b="1" dirty="0"/>
              <a:t>find() </a:t>
            </a:r>
            <a:r>
              <a:rPr lang="uk-UA" sz="1800" b="1" dirty="0"/>
              <a:t>і </a:t>
            </a:r>
            <a:r>
              <a:rPr lang="en-US" sz="1800" b="1" dirty="0"/>
              <a:t>replace() </a:t>
            </a:r>
            <a:endParaRPr lang="uk-UA" sz="1800" b="1" dirty="0"/>
          </a:p>
          <a:p>
            <a:pPr marL="0" indent="0">
              <a:buNone/>
            </a:pPr>
            <a:r>
              <a:rPr lang="uk-UA" sz="1800" dirty="0"/>
              <a:t>Метод </a:t>
            </a:r>
            <a:r>
              <a:rPr lang="en-US" sz="1800" b="1" dirty="0"/>
              <a:t>find() </a:t>
            </a:r>
            <a:r>
              <a:rPr lang="uk-UA" sz="1800" dirty="0"/>
              <a:t>шукає підрядок в рядку і повертає індекс першого елемента знайденго підрядка. Якщо підрядок не знайдено, то повертає -1.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1800" dirty="0"/>
              <a:t>Пошук може проводитися не </a:t>
            </a:r>
            <a:r>
              <a:rPr lang="uk-UA" sz="1800" dirty="0"/>
              <a:t>по</a:t>
            </a:r>
            <a:r>
              <a:rPr lang="ru-RU" sz="1800" dirty="0"/>
              <a:t> всьому рядку, а лише на якомусь його відрізку. В цьому випадку вказується перший і останній індекси відрізка. Якщо останній не вказано, то шукається до кінця рядка: 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uk-UA" sz="1800" dirty="0"/>
              <a:t>Метод </a:t>
            </a:r>
            <a:r>
              <a:rPr lang="uk-UA" sz="1800" b="1" dirty="0"/>
              <a:t>replace()</a:t>
            </a:r>
            <a:r>
              <a:rPr lang="uk-UA" sz="1800" dirty="0"/>
              <a:t> замінює однин відрізок рядка на інший: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uk-UA" sz="1800" dirty="0"/>
              <a:t>Метод </a:t>
            </a:r>
            <a:r>
              <a:rPr lang="uk-UA" sz="1800" b="1" dirty="0"/>
              <a:t>format()</a:t>
            </a: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7067" y="1146201"/>
            <a:ext cx="2265364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'red blue orange white'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find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'blue'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find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'black'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841" y="1332415"/>
            <a:ext cx="552450" cy="55245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7067" y="2495576"/>
            <a:ext cx="2310248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letters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'ABCDACFDA'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letters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find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'A'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letters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find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'DA'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6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275" y="2757990"/>
            <a:ext cx="257175" cy="476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80410" y="2518885"/>
            <a:ext cx="85406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i="1" dirty="0"/>
              <a:t>Тут ми шукаємо з третього індексу і до кінця, а також з першого і до шостого. </a:t>
            </a:r>
          </a:p>
          <a:p>
            <a:r>
              <a:rPr lang="uk-UA" sz="1400" i="1" dirty="0"/>
              <a:t>Зверніть увагу, що метод </a:t>
            </a:r>
            <a:r>
              <a:rPr lang="en-US" sz="1400" i="1" dirty="0"/>
              <a:t>find() </a:t>
            </a:r>
            <a:r>
              <a:rPr lang="uk-UA" sz="1400" i="1" dirty="0"/>
              <a:t>повертає тільки перший знайдений індекс. </a:t>
            </a:r>
          </a:p>
          <a:p>
            <a:r>
              <a:rPr lang="uk-UA" sz="1400" i="1" dirty="0"/>
              <a:t>Так вираз </a:t>
            </a:r>
            <a:r>
              <a:rPr lang="en-US" sz="1400" i="1" dirty="0" err="1"/>
              <a:t>letters.find</a:t>
            </a:r>
            <a:r>
              <a:rPr lang="en-US" sz="1400" i="1" dirty="0"/>
              <a:t> ('A', 3) </a:t>
            </a:r>
            <a:r>
              <a:rPr lang="uk-UA" sz="1400" i="1" dirty="0"/>
              <a:t>останню букву '</a:t>
            </a:r>
            <a:r>
              <a:rPr lang="en-US" sz="1400" i="1" dirty="0"/>
              <a:t>A' </a:t>
            </a:r>
            <a:r>
              <a:rPr lang="uk-UA" sz="1400" i="1" dirty="0"/>
              <a:t>не знаходить, так як '</a:t>
            </a:r>
            <a:r>
              <a:rPr lang="en-US" sz="1400" i="1" dirty="0"/>
              <a:t>A' </a:t>
            </a:r>
            <a:r>
              <a:rPr lang="uk-UA" sz="1400" i="1" dirty="0"/>
              <a:t>йому вже зустрілася під індексом 4. </a:t>
            </a:r>
            <a:endParaRPr lang="ru-RU" sz="1400" i="1" dirty="0"/>
          </a:p>
        </p:txBody>
      </p:sp>
      <p:sp>
        <p:nvSpPr>
          <p:cNvPr id="10" name="Rectangle 9"/>
          <p:cNvSpPr/>
          <p:nvPr/>
        </p:nvSpPr>
        <p:spPr>
          <a:xfrm>
            <a:off x="5217733" y="4465065"/>
            <a:ext cx="3513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400" i="1" dirty="0"/>
              <a:t>Початковий </a:t>
            </a:r>
            <a:r>
              <a:rPr lang="ru-RU" sz="1400" i="1" dirty="0"/>
              <a:t>рядок, звісно, не змінюється: 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7067" y="4034178"/>
            <a:ext cx="2577950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'red blue orange white'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replace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'white'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"black"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450" y="4239442"/>
            <a:ext cx="1847850" cy="533400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37067" y="5516434"/>
            <a:ext cx="3358612" cy="52322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size1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"length - {}, width - {}, height - {}"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size1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format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6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2.3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879" y="5756632"/>
            <a:ext cx="28098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1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5" y="161925"/>
            <a:ext cx="11782425" cy="6467475"/>
          </a:xfrm>
        </p:spPr>
        <p:txBody>
          <a:bodyPr>
            <a:normAutofit lnSpcReduction="10000"/>
          </a:bodyPr>
          <a:lstStyle/>
          <a:p>
            <a:pPr algn="l"/>
            <a:r>
              <a:rPr lang="uk-UA" sz="2800" b="1" dirty="0"/>
              <a:t>Системне адміністрування </a:t>
            </a:r>
            <a:endParaRPr lang="en-US" sz="2800" b="1" dirty="0"/>
          </a:p>
          <a:p>
            <a:pPr algn="l"/>
            <a:r>
              <a:rPr lang="uk-UA" dirty="0"/>
              <a:t>Системним адміністраторам </a:t>
            </a:r>
            <a:r>
              <a:rPr lang="en-US" dirty="0"/>
              <a:t>Python </a:t>
            </a:r>
            <a:r>
              <a:rPr lang="uk-UA" dirty="0"/>
              <a:t>потрібен для автоматизації завдань. Він простий, потужний і підтримує спеціальні пакети, які підвищують його ефективність. І, найголовніше, він за замовчуванням встановлений на всі сервери з ОС </a:t>
            </a:r>
            <a:r>
              <a:rPr lang="en-US" dirty="0"/>
              <a:t>Linux. </a:t>
            </a:r>
            <a:r>
              <a:rPr lang="uk-UA" dirty="0"/>
              <a:t>Завдяки лаконічності </a:t>
            </a:r>
            <a:r>
              <a:rPr lang="en-US" dirty="0"/>
              <a:t>Python </a:t>
            </a:r>
            <a:r>
              <a:rPr lang="uk-UA" dirty="0"/>
              <a:t>можна швидко прочитати код і знайти слабкі місця. 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uk-UA" sz="2800" b="1" dirty="0"/>
              <a:t>Наукові дослідження </a:t>
            </a:r>
            <a:endParaRPr lang="en-US" sz="2800" b="1" dirty="0"/>
          </a:p>
          <a:p>
            <a:pPr algn="l"/>
            <a:r>
              <a:rPr lang="uk-UA" dirty="0"/>
              <a:t>В </a:t>
            </a:r>
            <a:r>
              <a:rPr lang="en-US" dirty="0"/>
              <a:t>Python </a:t>
            </a:r>
            <a:r>
              <a:rPr lang="uk-UA" dirty="0"/>
              <a:t>є кілька бібліотек, які широко використовуються для проведення досліджень і обчислень: </a:t>
            </a:r>
            <a:endParaRPr lang="en-US" dirty="0"/>
          </a:p>
          <a:p>
            <a:pPr algn="l"/>
            <a:r>
              <a:rPr lang="en-US" dirty="0" err="1"/>
              <a:t>SciPy</a:t>
            </a:r>
            <a:r>
              <a:rPr lang="en-US" dirty="0"/>
              <a:t> - </a:t>
            </a:r>
            <a:r>
              <a:rPr lang="uk-UA" dirty="0"/>
              <a:t>бібліотека з науковими математичними інструментами; </a:t>
            </a:r>
            <a:endParaRPr lang="en-US" dirty="0"/>
          </a:p>
          <a:p>
            <a:pPr algn="l"/>
            <a:r>
              <a:rPr lang="en-US" dirty="0" err="1"/>
              <a:t>NumPy</a:t>
            </a:r>
            <a:r>
              <a:rPr lang="en-US" dirty="0"/>
              <a:t> - </a:t>
            </a:r>
            <a:r>
              <a:rPr lang="uk-UA" dirty="0"/>
              <a:t>розширення, яке додає підтримку матриць і багатовимірних масивів, а також математичні функції для роботи з ними; </a:t>
            </a:r>
            <a:endParaRPr lang="en-US" dirty="0"/>
          </a:p>
          <a:p>
            <a:pPr algn="l"/>
            <a:r>
              <a:rPr lang="en-US" dirty="0" err="1"/>
              <a:t>Matplotlib</a:t>
            </a:r>
            <a:r>
              <a:rPr lang="en-US" dirty="0"/>
              <a:t> - </a:t>
            </a:r>
            <a:r>
              <a:rPr lang="uk-UA" dirty="0"/>
              <a:t>бібліотека для роботи з 2</a:t>
            </a:r>
            <a:r>
              <a:rPr lang="en-US" dirty="0"/>
              <a:t>D- </a:t>
            </a:r>
            <a:r>
              <a:rPr lang="uk-UA" dirty="0"/>
              <a:t>і 3</a:t>
            </a:r>
            <a:r>
              <a:rPr lang="en-US" dirty="0"/>
              <a:t>D-</a:t>
            </a:r>
            <a:r>
              <a:rPr lang="uk-UA" dirty="0"/>
              <a:t>графікою. </a:t>
            </a:r>
            <a:endParaRPr lang="en-US" dirty="0"/>
          </a:p>
          <a:p>
            <a:pPr algn="l"/>
            <a:r>
              <a:rPr lang="uk-UA" dirty="0"/>
              <a:t>Завдяки бібліотекам і простоті освоєння мови багато вчених вибирають </a:t>
            </a:r>
            <a:r>
              <a:rPr lang="en-US" dirty="0"/>
              <a:t>Python - </a:t>
            </a:r>
            <a:r>
              <a:rPr lang="uk-UA" dirty="0"/>
              <a:t>особливо він популярний у математиків і фізиків.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60635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7" y="166158"/>
            <a:ext cx="11760200" cy="6514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/>
              <a:t>Якщо фігурні дужки початкового рядка порожні, то підстановка аргументів йде згідно з порядком їх слідування. </a:t>
            </a:r>
          </a:p>
          <a:p>
            <a:pPr marL="0" indent="0">
              <a:buNone/>
            </a:pPr>
            <a:r>
              <a:rPr lang="uk-UA" sz="1800" dirty="0"/>
              <a:t>Якщо в фігурних дужках рядка вказані індекси аргументів, порядок підстановки може бути змінений: 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ru-RU" sz="1800" dirty="0"/>
              <a:t>Крім того, аргументи можуть передаватися по слову-ключу: 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uk-UA" sz="1800" dirty="0"/>
              <a:t>Приклад форматування дійсних чисел: 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0867" y="966056"/>
            <a:ext cx="3656770" cy="52322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size2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"height - {2}, length - {0}, width - {1}"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size2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format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6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2.3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1184476"/>
            <a:ext cx="2781300" cy="30480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0867" y="2100590"/>
            <a:ext cx="3671198" cy="52322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info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"This is a {subj}. It's {prop}."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info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format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subj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"table"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prop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"small"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0" y="2328535"/>
            <a:ext cx="2247900" cy="295275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60867" y="3192791"/>
            <a:ext cx="3530134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"{1:.2f} {0:.3f}"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format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3.33333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6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550" y="3262443"/>
            <a:ext cx="9048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826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7" y="166158"/>
            <a:ext cx="11760200" cy="65140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/>
              <a:t>f-</a:t>
            </a:r>
            <a:r>
              <a:rPr lang="uk-UA" sz="2000" b="1" dirty="0"/>
              <a:t>рядки</a:t>
            </a: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uk-UA" sz="1800" dirty="0"/>
              <a:t>Зараз вважається більш доцільним замість методу </a:t>
            </a:r>
            <a:r>
              <a:rPr lang="en-US" sz="1800" b="1" dirty="0"/>
              <a:t>format() </a:t>
            </a:r>
            <a:r>
              <a:rPr lang="en-US" sz="1800" dirty="0"/>
              <a:t> </a:t>
            </a:r>
            <a:r>
              <a:rPr lang="uk-UA" sz="1800" dirty="0"/>
              <a:t>використовувати </a:t>
            </a:r>
            <a:r>
              <a:rPr lang="en-US" sz="1800" b="1" dirty="0"/>
              <a:t>f-</a:t>
            </a:r>
            <a:r>
              <a:rPr lang="uk-UA" sz="1800" b="1" dirty="0"/>
              <a:t>рядки</a:t>
            </a: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uk-UA" sz="1800" dirty="0"/>
              <a:t>Вони дозволять виконувати арифметичні дії прямо в середині рядків: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uk-UA" sz="1800" dirty="0"/>
              <a:t>Якщо потрібно відобразити спеціальні символи, такі як </a:t>
            </a:r>
            <a:r>
              <a:rPr lang="uk-UA" sz="1800" i="1" dirty="0"/>
              <a:t>{}, \ ', \ </a:t>
            </a:r>
            <a:r>
              <a:rPr lang="uk-UA" sz="1800" dirty="0"/>
              <a:t>можна всередині </a:t>
            </a:r>
            <a:r>
              <a:rPr lang="en-US" sz="1800" dirty="0"/>
              <a:t>f-</a:t>
            </a:r>
            <a:r>
              <a:rPr lang="uk-UA" sz="1800" dirty="0"/>
              <a:t>рядків використовувати екранування.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1800" dirty="0"/>
              <a:t>Потрібно бути обережним, працюючи з ключами словника в f-рядк</a:t>
            </a:r>
            <a:r>
              <a:rPr lang="uk-UA" sz="1800" dirty="0"/>
              <a:t>ах</a:t>
            </a:r>
            <a:r>
              <a:rPr lang="ru-RU" sz="1800" dirty="0"/>
              <a:t>. Необхідно використовувати інші лапки по відношенню до ключів. Вони не повинні бути тими ж, в яких розміщено f-рядок. 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867" y="1480206"/>
            <a:ext cx="2826415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lang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"Python"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mood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"fun"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f"Learning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lang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is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mood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958" y="1938866"/>
            <a:ext cx="2321700" cy="280004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0867" y="2814709"/>
            <a:ext cx="1316386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0867" y="3718325"/>
            <a:ext cx="2993127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lang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"Python"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mood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"fun"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f"Learning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lang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is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\'{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mood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}\'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958" y="4163785"/>
            <a:ext cx="2000250" cy="285750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60867" y="5247817"/>
            <a:ext cx="3850734" cy="52322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person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{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"name"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"Petro"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"age"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19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person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'name'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]}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person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'age'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]}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років."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108" y="5447187"/>
            <a:ext cx="1352550" cy="3238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40967" y="5509427"/>
            <a:ext cx="4300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i="1" dirty="0"/>
              <a:t>Приклад доступу до елементів словника по ключу </a:t>
            </a:r>
          </a:p>
        </p:txBody>
      </p:sp>
    </p:spTree>
    <p:extLst>
      <p:ext uri="{BB962C8B-B14F-4D97-AF65-F5344CB8AC3E}">
        <p14:creationId xmlns:p14="http://schemas.microsoft.com/office/powerpoint/2010/main" val="36862603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7" y="166158"/>
            <a:ext cx="11760200" cy="6514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f-рядки також підтримують розширене форматування чисел: 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ru-RU" sz="1800" dirty="0"/>
              <a:t>Дозволяють звертатися до значень списків за індексом: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uk-UA" sz="1800" dirty="0"/>
              <a:t>Головною ж перевагою </a:t>
            </a:r>
            <a:r>
              <a:rPr lang="ru-RU" sz="1800" dirty="0"/>
              <a:t>f-рядків є те, що вони </a:t>
            </a:r>
            <a:r>
              <a:rPr lang="ru-RU" sz="1800" u="sng" dirty="0"/>
              <a:t>працюють швидше </a:t>
            </a:r>
            <a:r>
              <a:rPr lang="ru-RU" sz="1800" dirty="0"/>
              <a:t>інших методів форматування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2376" y="604333"/>
            <a:ext cx="2953886" cy="52322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math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f"Значення числа pi: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.2f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778" y="879903"/>
            <a:ext cx="2009775" cy="247650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2376" y="1751806"/>
            <a:ext cx="4225003" cy="52322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planets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"Меркурій"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"Венера"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"Земля"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"Марс"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f"Ми живемо на планеті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planets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]}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465" y="1951176"/>
            <a:ext cx="21621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832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26916" y="1470199"/>
            <a:ext cx="7405734" cy="3448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uk-UA" sz="4000" b="1" dirty="0"/>
          </a:p>
          <a:p>
            <a:pPr marL="0" indent="0" algn="ctr">
              <a:buNone/>
            </a:pPr>
            <a:r>
              <a:rPr lang="uk-UA" b="1" dirty="0"/>
              <a:t>частина </a:t>
            </a:r>
            <a:r>
              <a:rPr lang="en-US" b="1" dirty="0"/>
              <a:t>6</a:t>
            </a:r>
            <a:endParaRPr lang="uk-UA" b="1" dirty="0"/>
          </a:p>
          <a:p>
            <a:pPr marL="0" indent="0" algn="ctr">
              <a:buNone/>
            </a:pPr>
            <a:endParaRPr lang="uk-UA" b="1" dirty="0"/>
          </a:p>
          <a:p>
            <a:pPr marL="0" indent="0" algn="ctr">
              <a:buNone/>
            </a:pPr>
            <a:r>
              <a:rPr lang="ru-RU" sz="4400" b="1" dirty="0"/>
              <a:t>Словники</a:t>
            </a:r>
          </a:p>
        </p:txBody>
      </p:sp>
    </p:spTree>
    <p:extLst>
      <p:ext uri="{BB962C8B-B14F-4D97-AF65-F5344CB8AC3E}">
        <p14:creationId xmlns:p14="http://schemas.microsoft.com/office/powerpoint/2010/main" val="11731635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94733"/>
            <a:ext cx="11785600" cy="64262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b="1" dirty="0"/>
              <a:t>Словник (dict) </a:t>
            </a:r>
            <a:r>
              <a:rPr lang="ru-RU" sz="1800" dirty="0"/>
              <a:t>являє собою структуру даних (яка ще називається асоціативний масив), призначену для зберігання довільних об'єктів з доступом по ключу.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Дані в словнику зберігаються в форматі ключ - значення.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Якщо згадати таку структуру як список, то доступ до його елементів здійснюється за індексом, який являє собою ціле невід'ємне число, причому ми самі, безпосередньо, не беремо участі в його створенні (індексу).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У словнику аналогом індексу є ключ, при цьому відповідальність за його формування лягає на програміста. 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ru-RU" sz="1800" b="1" dirty="0"/>
              <a:t>Створення, зміна, видалення словників і робота з його елементами створення словника 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u="sng" dirty="0"/>
              <a:t>Порожній словник </a:t>
            </a:r>
            <a:r>
              <a:rPr lang="ru-RU" sz="1800" dirty="0"/>
              <a:t>можна створити використовуючи функцію </a:t>
            </a:r>
            <a:r>
              <a:rPr lang="ru-RU" sz="1800" b="1" dirty="0"/>
              <a:t>dict()</a:t>
            </a:r>
            <a:r>
              <a:rPr lang="ru-RU" sz="1800" dirty="0"/>
              <a:t>, або просто вказавши порожні фігурні дужки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Якщо необхідно створити словник з заздалегідь підготовленим набором даних, то можна використовувати один з перерахованих вище підходів, але </a:t>
            </a:r>
            <a:r>
              <a:rPr lang="ru-RU" sz="1800" u="sng" dirty="0"/>
              <a:t>з перерахуванням груп ключ-значення</a:t>
            </a:r>
            <a:r>
              <a:rPr lang="ru-RU" sz="18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5534" y="2823057"/>
            <a:ext cx="1306768" cy="116955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d1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dict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type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d2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{}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type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d2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220" y="2975457"/>
            <a:ext cx="1440226" cy="656743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5534" y="5058256"/>
            <a:ext cx="3526928" cy="116955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d1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dict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Ivan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"manager"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Mark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"worker"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d2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{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"A1"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"123"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"A2"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"456"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832" y="5232399"/>
            <a:ext cx="4003677" cy="82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675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94733"/>
            <a:ext cx="11785600" cy="64262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b="1" dirty="0"/>
              <a:t>Додавання і видалення елемента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Щоб додати елемент в словник потрібно вказати новий ключ і значення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Для видалення елемента зі словника можна скористатися командою </a:t>
            </a:r>
            <a:r>
              <a:rPr lang="ru-RU" sz="1800" b="1" dirty="0"/>
              <a:t>del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/>
              <a:t>Робота зі словником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Перевірка наявності ключа в словнику проводиться за допомогою оператора </a:t>
            </a:r>
            <a:r>
              <a:rPr lang="ru-RU" sz="1800" b="1" dirty="0"/>
              <a:t>in</a:t>
            </a:r>
            <a:endParaRPr lang="en-US" sz="1800" b="1" dirty="0"/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Доступ до елементу словника, здійснюється </a:t>
            </a:r>
            <a:r>
              <a:rPr lang="uk-UA" sz="1800" dirty="0"/>
              <a:t>так само як </a:t>
            </a:r>
            <a:r>
              <a:rPr lang="ru-RU" sz="1800" dirty="0"/>
              <a:t>доступ до елемента списку, тільки в якості індексу вказується ключ 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4000" y="875268"/>
            <a:ext cx="3526928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d1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dict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Ivan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"manager"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Mark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"worker"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"Petro"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"unemployed"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354" y="875268"/>
            <a:ext cx="4695825" cy="37147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4000" y="2035202"/>
            <a:ext cx="5261377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d1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dict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Ivan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"manager"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Mark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"worker"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Petro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"unemployed"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del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'Petro'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179" y="2035202"/>
            <a:ext cx="3048000" cy="333375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4000" y="3516197"/>
            <a:ext cx="5261377" cy="52322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d1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dict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Ivan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"manager"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Mark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"worker"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Petro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"unemployed"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'Petro'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179" y="3516197"/>
            <a:ext cx="713542" cy="310736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4000" y="4781748"/>
            <a:ext cx="5261377" cy="52322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d1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dict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Ivan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"manager"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Mark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"worker"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Petro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"unemployed"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'Petro'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9179" y="4809678"/>
            <a:ext cx="1153661" cy="32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827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94733"/>
            <a:ext cx="11785600" cy="642620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1800" b="1" dirty="0"/>
              <a:t>Методи словників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У словників доступний наступний набір методів. 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/>
              <a:t>clear() </a:t>
            </a:r>
            <a:r>
              <a:rPr lang="ru-RU" sz="1800" dirty="0"/>
              <a:t>-видаляє всі елементи словника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/>
              <a:t>copy() </a:t>
            </a:r>
            <a:r>
              <a:rPr lang="ru-RU" sz="1800" dirty="0"/>
              <a:t>-створюється нова копія словника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/>
              <a:t>fromkeys</a:t>
            </a:r>
            <a:r>
              <a:rPr lang="en-US" sz="1800" b="1" dirty="0"/>
              <a:t> (</a:t>
            </a:r>
            <a:r>
              <a:rPr lang="en-US" sz="1800" b="1" dirty="0" err="1"/>
              <a:t>seq</a:t>
            </a:r>
            <a:r>
              <a:rPr lang="en-US" sz="1800" b="1" dirty="0"/>
              <a:t> [, value]) </a:t>
            </a:r>
            <a:r>
              <a:rPr lang="ru-RU" sz="1800" dirty="0"/>
              <a:t>- с</a:t>
            </a:r>
            <a:r>
              <a:rPr lang="uk-UA" sz="1800" dirty="0"/>
              <a:t>творює новий словник з ключами з </a:t>
            </a:r>
            <a:r>
              <a:rPr lang="en-US" sz="1800" dirty="0" err="1"/>
              <a:t>seq</a:t>
            </a:r>
            <a:r>
              <a:rPr lang="en-US" sz="1800" dirty="0"/>
              <a:t> </a:t>
            </a:r>
            <a:r>
              <a:rPr lang="uk-UA" sz="1800" dirty="0"/>
              <a:t>і значеннями з </a:t>
            </a:r>
            <a:r>
              <a:rPr lang="en-US" sz="1800" dirty="0"/>
              <a:t>value. </a:t>
            </a:r>
            <a:r>
              <a:rPr lang="uk-UA" sz="1800" dirty="0"/>
              <a:t>За замовчуванням </a:t>
            </a:r>
            <a:r>
              <a:rPr lang="en-US" sz="1800" dirty="0"/>
              <a:t>value </a:t>
            </a:r>
            <a:r>
              <a:rPr lang="uk-UA" sz="1800" dirty="0"/>
              <a:t>присвоюється значення </a:t>
            </a:r>
            <a:r>
              <a:rPr lang="en-US" sz="1800" dirty="0"/>
              <a:t>None. </a:t>
            </a:r>
            <a:r>
              <a:rPr lang="ru-RU" sz="1800" dirty="0"/>
              <a:t>Метод надає допоміжний конструктор, що дозволяє створювати словники з послідовностей. 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get(key) </a:t>
            </a:r>
            <a:r>
              <a:rPr lang="uk-UA" sz="1800" dirty="0"/>
              <a:t>Повертає значення зі словника по ключу </a:t>
            </a:r>
            <a:r>
              <a:rPr lang="en-US" sz="1800" dirty="0"/>
              <a:t>key. </a:t>
            </a: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6267" y="1301803"/>
            <a:ext cx="5261377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d1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dict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Ivan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"manager"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Mark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"worker"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Petro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"unemployed"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clear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092" y="1332468"/>
            <a:ext cx="494244" cy="403199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6267" y="2524837"/>
            <a:ext cx="5261377" cy="138499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d1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dict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Ivan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"manager"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Mark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"worker"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Petro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"unemployed"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d2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copy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d2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d2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087" y="2683934"/>
            <a:ext cx="5396140" cy="1225898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2467" y="4866566"/>
            <a:ext cx="6873998" cy="52322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my_new_dict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dict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fromkeys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'one'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'two'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  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{'one': None, 'two': None, 3: None}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my_new_dict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dict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fromkeys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'one'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'two'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{'one': 10, 'two': 10, 3: 10}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62467" y="5857300"/>
            <a:ext cx="2353529" cy="52322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{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"A1"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"123"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"A2"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"456"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"A1"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5870000"/>
            <a:ext cx="4572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54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94733"/>
            <a:ext cx="11785600" cy="642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b="1" dirty="0"/>
              <a:t>items() </a:t>
            </a:r>
            <a:r>
              <a:rPr lang="uk-UA" sz="1800" dirty="0"/>
              <a:t>- для отримання елементів словника (ключ, значення) в відформатированному вигляді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uk-UA" sz="1800" b="1" dirty="0"/>
              <a:t>keys() </a:t>
            </a:r>
            <a:r>
              <a:rPr lang="uk-UA" sz="1800" dirty="0"/>
              <a:t>- повертає ключі словника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uk-UA" sz="1800" b="1" dirty="0"/>
              <a:t>pop(key [, default]) </a:t>
            </a:r>
            <a:r>
              <a:rPr lang="ru-RU" sz="1800" dirty="0"/>
              <a:t>-</a:t>
            </a:r>
            <a:r>
              <a:rPr lang="uk-UA" sz="1800" dirty="0"/>
              <a:t>якщо ключ </a:t>
            </a:r>
            <a:r>
              <a:rPr lang="uk-UA" sz="1800" b="1" i="1" dirty="0"/>
              <a:t>key</a:t>
            </a:r>
            <a:r>
              <a:rPr lang="uk-UA" sz="1800" dirty="0"/>
              <a:t> є в словнику, то даний об'єкт буде видалений зі словника і по цьому ключу буде повернено значення. Якщо ключ відсутній в словнику, то буде повернуто значення </a:t>
            </a:r>
            <a:r>
              <a:rPr lang="uk-UA" sz="1800" b="1" i="1" dirty="0"/>
              <a:t>default</a:t>
            </a:r>
            <a:r>
              <a:rPr lang="uk-UA" sz="1800" dirty="0"/>
              <a:t>. Якщо </a:t>
            </a:r>
            <a:r>
              <a:rPr lang="uk-UA" sz="1800" b="1" i="1" dirty="0"/>
              <a:t>default</a:t>
            </a:r>
            <a:r>
              <a:rPr lang="uk-UA" sz="1800" dirty="0"/>
              <a:t> невідомий і ключ, що запитували відсутній в словнику, то буде викликано виключення </a:t>
            </a:r>
            <a:r>
              <a:rPr lang="uk-UA" sz="1800" b="1" i="1" dirty="0"/>
              <a:t>KeyError</a:t>
            </a:r>
            <a:r>
              <a:rPr lang="uk-UA" sz="1800" dirty="0"/>
              <a:t>.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uk-UA" sz="1800" b="1" dirty="0"/>
              <a:t>popitem() </a:t>
            </a:r>
            <a:r>
              <a:rPr lang="ru-RU" sz="1800" dirty="0"/>
              <a:t>в</a:t>
            </a:r>
            <a:r>
              <a:rPr lang="uk-UA" sz="1800" dirty="0"/>
              <a:t>идаляє і повертає останню пару (ключ, значення) зі словника. Якщо словник порожній, то буде викликано виключення </a:t>
            </a:r>
            <a:r>
              <a:rPr lang="uk-UA" sz="1800" b="1" i="1" dirty="0"/>
              <a:t>KeyError</a:t>
            </a: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6267" y="568124"/>
            <a:ext cx="2353529" cy="52322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{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"A1"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"123"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"A2"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"456"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items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267" y="770467"/>
            <a:ext cx="4033882" cy="320877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6267" y="1634924"/>
            <a:ext cx="2353529" cy="52322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{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"A1"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"123"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"A2"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"456"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keys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267" y="1820332"/>
            <a:ext cx="2395376" cy="333377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86267" y="3285923"/>
            <a:ext cx="2353529" cy="52322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{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"A1"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"123"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"A2"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"456"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"A1"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754" y="3481488"/>
            <a:ext cx="339357" cy="327655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86266" y="4676802"/>
            <a:ext cx="2353529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{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"A1"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"123"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"A2"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"456"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popitem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267" y="4809067"/>
            <a:ext cx="1347032" cy="56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024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" y="194733"/>
            <a:ext cx="11904134" cy="64262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uk-UA" sz="1800" b="1" dirty="0"/>
              <a:t>setdefault(key [, default])</a:t>
            </a:r>
            <a:r>
              <a:rPr lang="uk-UA" sz="1800" dirty="0"/>
              <a:t> - якщо ключ </a:t>
            </a:r>
            <a:r>
              <a:rPr lang="uk-UA" sz="1800" b="1" i="1" dirty="0"/>
              <a:t>key</a:t>
            </a:r>
            <a:r>
              <a:rPr lang="uk-UA" sz="1800" dirty="0"/>
              <a:t> є в словнику, то повертається значення по ключу. Якщо такого ключа немає, то в словник вставляється елемент з ключем </a:t>
            </a:r>
            <a:r>
              <a:rPr lang="uk-UA" sz="1800" b="1" i="1" dirty="0"/>
              <a:t>key</a:t>
            </a:r>
            <a:r>
              <a:rPr lang="uk-UA" sz="1800" dirty="0"/>
              <a:t> і значенням </a:t>
            </a:r>
            <a:r>
              <a:rPr lang="uk-UA" sz="1800" b="1" i="1" dirty="0"/>
              <a:t>default</a:t>
            </a:r>
            <a:r>
              <a:rPr lang="uk-UA" sz="1800" dirty="0"/>
              <a:t>, якщо </a:t>
            </a:r>
            <a:r>
              <a:rPr lang="uk-UA" sz="1800" b="1" i="1" dirty="0"/>
              <a:t>default</a:t>
            </a:r>
            <a:r>
              <a:rPr lang="uk-UA" sz="1800" dirty="0"/>
              <a:t> не визначений, то за замовчуванням присвоюється </a:t>
            </a:r>
            <a:r>
              <a:rPr lang="uk-UA" sz="1800" b="1" i="1" dirty="0"/>
              <a:t>None</a:t>
            </a:r>
            <a:r>
              <a:rPr lang="uk-UA" sz="18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update([other]) </a:t>
            </a:r>
            <a:r>
              <a:rPr lang="ru-RU" sz="1800" dirty="0"/>
              <a:t>-о</a:t>
            </a:r>
            <a:r>
              <a:rPr lang="uk-UA" sz="1800" dirty="0"/>
              <a:t>новлює словник парами </a:t>
            </a:r>
            <a:r>
              <a:rPr lang="uk-UA" sz="1800" b="1" i="1" dirty="0"/>
              <a:t>(</a:t>
            </a:r>
            <a:r>
              <a:rPr lang="en-US" sz="1800" b="1" i="1" dirty="0"/>
              <a:t>key/value)</a:t>
            </a:r>
            <a:r>
              <a:rPr lang="en-US" sz="1800" dirty="0"/>
              <a:t> </a:t>
            </a:r>
            <a:r>
              <a:rPr lang="uk-UA" sz="1800" dirty="0"/>
              <a:t>з </a:t>
            </a:r>
            <a:r>
              <a:rPr lang="en-US" sz="1800" b="1" i="1" dirty="0"/>
              <a:t>other</a:t>
            </a:r>
            <a:r>
              <a:rPr lang="en-US" sz="1800" dirty="0"/>
              <a:t>, </a:t>
            </a:r>
            <a:r>
              <a:rPr lang="uk-UA" sz="1800" dirty="0"/>
              <a:t>якщо ключі вже існують, то оновлює їх значення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values() </a:t>
            </a:r>
            <a:r>
              <a:rPr lang="en-US" sz="1800" dirty="0"/>
              <a:t>-</a:t>
            </a:r>
            <a:r>
              <a:rPr lang="ru-RU" sz="1800" dirty="0"/>
              <a:t>п</a:t>
            </a:r>
            <a:r>
              <a:rPr lang="uk-UA" sz="1800" dirty="0"/>
              <a:t>овертає значення елементів словника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" y="1006959"/>
            <a:ext cx="2353529" cy="116955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{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"A1"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"123"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"A2"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"456"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setdefault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"A3"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"777"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setdefault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"A1"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1334558"/>
            <a:ext cx="3608148" cy="595841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3532" y="2573237"/>
            <a:ext cx="6309741" cy="83099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{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"Petro"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"developer"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"Ivan"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"QA Software tester"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update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({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"Petro"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"driver"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"Ivan"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"unemployed"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"Nick"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"homeless"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72" y="2946400"/>
            <a:ext cx="5361187" cy="385235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3532" y="3717723"/>
            <a:ext cx="4373057" cy="52322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{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"Petro"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"developer"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"Ivan"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"QA Software tester"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values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392" y="3723222"/>
            <a:ext cx="37909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2436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783" y="101175"/>
            <a:ext cx="3963186" cy="784945"/>
          </a:xfrm>
        </p:spPr>
        <p:txBody>
          <a:bodyPr/>
          <a:lstStyle/>
          <a:p>
            <a:pPr algn="ctr"/>
            <a:r>
              <a:rPr lang="uk-UA" b="1" dirty="0"/>
              <a:t>Що почитати?</a:t>
            </a:r>
            <a:endParaRPr lang="ru-RU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6120"/>
            <a:ext cx="2644131" cy="3463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131" y="886120"/>
            <a:ext cx="2610006" cy="3463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62" y="886120"/>
            <a:ext cx="2435492" cy="34638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879" y="886120"/>
            <a:ext cx="2407678" cy="34077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4258" y="3695306"/>
            <a:ext cx="2226393" cy="3162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2346" y="3695306"/>
            <a:ext cx="2241852" cy="31626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0651" y="3695306"/>
            <a:ext cx="2102250" cy="316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6" y="276225"/>
            <a:ext cx="11059656" cy="5862025"/>
          </a:xfrm>
        </p:spPr>
        <p:txBody>
          <a:bodyPr/>
          <a:lstStyle/>
          <a:p>
            <a:pPr algn="l"/>
            <a:r>
              <a:rPr lang="en-US" sz="2800" b="1" dirty="0"/>
              <a:t>Data Science </a:t>
            </a:r>
          </a:p>
          <a:p>
            <a:pPr algn="l"/>
            <a:r>
              <a:rPr lang="en-US" dirty="0"/>
              <a:t>Python - </a:t>
            </a:r>
            <a:r>
              <a:rPr lang="uk-UA" dirty="0"/>
              <a:t>одна з найбільш використовуваних в </a:t>
            </a:r>
            <a:r>
              <a:rPr lang="en-US" dirty="0"/>
              <a:t>Data Science </a:t>
            </a:r>
            <a:r>
              <a:rPr lang="uk-UA" dirty="0"/>
              <a:t>мов. На ньому пишуть алгоритми програм з машинним навчанням і аналітичні програми. За допомогою нього обслуговують сховища даних і хмарні сервіси. Також він допомагає </a:t>
            </a:r>
            <a:r>
              <a:rPr lang="uk-UA" dirty="0" err="1"/>
              <a:t>парсити</a:t>
            </a:r>
            <a:r>
              <a:rPr lang="uk-UA" dirty="0"/>
              <a:t> дані з </a:t>
            </a:r>
            <a:r>
              <a:rPr lang="uk-UA" dirty="0" err="1"/>
              <a:t>інтернету</a:t>
            </a:r>
            <a:r>
              <a:rPr lang="uk-UA" dirty="0"/>
              <a:t>. Наприклад, в </a:t>
            </a:r>
            <a:r>
              <a:rPr lang="en-US" dirty="0"/>
              <a:t>Google Python </a:t>
            </a:r>
            <a:r>
              <a:rPr lang="uk-UA" dirty="0"/>
              <a:t>застосовують для індексації сайтів. </a:t>
            </a:r>
          </a:p>
          <a:p>
            <a:pPr algn="l"/>
            <a:endParaRPr lang="uk-UA" dirty="0"/>
          </a:p>
          <a:p>
            <a:pPr algn="l"/>
            <a:r>
              <a:rPr lang="uk-UA" dirty="0"/>
              <a:t>Бібліотеки і </a:t>
            </a:r>
            <a:r>
              <a:rPr lang="uk-UA" dirty="0" err="1"/>
              <a:t>фреймворки</a:t>
            </a:r>
            <a:r>
              <a:rPr lang="uk-UA" dirty="0"/>
              <a:t> </a:t>
            </a:r>
            <a:r>
              <a:rPr lang="en-US" dirty="0"/>
              <a:t>Python </a:t>
            </a:r>
            <a:r>
              <a:rPr lang="uk-UA" dirty="0"/>
              <a:t>пропонують чудове рішення для машинного навчання, комп'ютерного зору, </a:t>
            </a:r>
            <a:r>
              <a:rPr lang="en-US" dirty="0"/>
              <a:t>NLP </a:t>
            </a:r>
            <a:r>
              <a:rPr lang="uk-UA" dirty="0"/>
              <a:t>та науки про дані: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Theano</a:t>
            </a:r>
            <a:r>
              <a:rPr lang="en-US" dirty="0"/>
              <a:t>, Pandas, </a:t>
            </a:r>
            <a:r>
              <a:rPr lang="en-US" dirty="0" err="1"/>
              <a:t>Scikit</a:t>
            </a:r>
            <a:r>
              <a:rPr lang="en-US" dirty="0"/>
              <a:t>-Learn,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3074" name="Picture 2" descr="Картинки по запросу &quot;python data scienc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675" y="3931402"/>
            <a:ext cx="4939963" cy="282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9494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066" y="2541582"/>
            <a:ext cx="5693790" cy="1039819"/>
          </a:xfrm>
        </p:spPr>
        <p:txBody>
          <a:bodyPr/>
          <a:lstStyle/>
          <a:p>
            <a:pPr algn="ctr"/>
            <a:r>
              <a:rPr lang="uk-UA" b="1" dirty="0"/>
              <a:t>Дякую за увагу!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9457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11168</Words>
  <Application>Microsoft Office PowerPoint</Application>
  <PresentationFormat>Широкоэкранный</PresentationFormat>
  <Paragraphs>1174</Paragraphs>
  <Slides>90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90</vt:i4>
      </vt:variant>
    </vt:vector>
  </HeadingPairs>
  <TitlesOfParts>
    <vt:vector size="97" baseType="lpstr">
      <vt:lpstr>Arial</vt:lpstr>
      <vt:lpstr>Arial Unicode MS</vt:lpstr>
      <vt:lpstr>Calibri</vt:lpstr>
      <vt:lpstr>Calibri Light</vt:lpstr>
      <vt:lpstr>Courier New</vt:lpstr>
      <vt:lpstr>JetBrains Mono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Що почитати?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Пользователь Windows</dc:creator>
  <cp:lastModifiedBy>ADMIN</cp:lastModifiedBy>
  <cp:revision>68</cp:revision>
  <dcterms:created xsi:type="dcterms:W3CDTF">2021-02-07T18:10:48Z</dcterms:created>
  <dcterms:modified xsi:type="dcterms:W3CDTF">2022-09-06T06:39:09Z</dcterms:modified>
</cp:coreProperties>
</file>