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0" r:id="rId2"/>
    <p:sldId id="447" r:id="rId3"/>
    <p:sldId id="491" r:id="rId4"/>
    <p:sldId id="492" r:id="rId5"/>
    <p:sldId id="493" r:id="rId6"/>
    <p:sldId id="499" r:id="rId7"/>
    <p:sldId id="494" r:id="rId8"/>
    <p:sldId id="496" r:id="rId9"/>
    <p:sldId id="448" r:id="rId10"/>
    <p:sldId id="449" r:id="rId11"/>
    <p:sldId id="450" r:id="rId12"/>
    <p:sldId id="451" r:id="rId13"/>
    <p:sldId id="453" r:id="rId14"/>
    <p:sldId id="474" r:id="rId15"/>
    <p:sldId id="475" r:id="rId16"/>
    <p:sldId id="476" r:id="rId17"/>
    <p:sldId id="477" r:id="rId18"/>
    <p:sldId id="478" r:id="rId19"/>
    <p:sldId id="454" r:id="rId20"/>
    <p:sldId id="479" r:id="rId21"/>
    <p:sldId id="480" r:id="rId22"/>
    <p:sldId id="482" r:id="rId23"/>
    <p:sldId id="483" r:id="rId24"/>
    <p:sldId id="455" r:id="rId25"/>
    <p:sldId id="457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29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4E8A3-EC81-49D4-9057-0DC63CE113E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C04B0-5B91-418F-AC12-6B78ED4A40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9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7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3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9B5D-D8AE-4476-B1A2-C3258E3A5D2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privatbank.ua/p24api/pubinfo?json&amp;exchange&amp;coursid=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openweathermap.org/curr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openweathermap.org/weather-condi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-telegram-bot/python-telegram-bot" TargetMode="External"/><Relationship Id="rId2" Type="http://schemas.openxmlformats.org/officeDocument/2006/relationships/hyperlink" Target="https://github.com/aiogram/aio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ternnoir/pyTelegramBotAPI/tree/master/examples" TargetMode="External"/><Relationship Id="rId5" Type="http://schemas.openxmlformats.org/officeDocument/2006/relationships/hyperlink" Target="https://github.com/eternnoir/pyTelegramBotAPI" TargetMode="External"/><Relationship Id="rId4" Type="http://schemas.openxmlformats.org/officeDocument/2006/relationships/hyperlink" Target="https://python-telegram-bot.readthedocs.io/en/stabl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#download-and-instal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ore.telegram.org/bots/#inline-keyboards-and-on-the-fly-upda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re.telegram.org/bots/in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464" y="1149790"/>
            <a:ext cx="9144000" cy="3313568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+mn-lt"/>
              </a:rPr>
            </a:br>
            <a:r>
              <a:rPr lang="uk-UA" b="1" dirty="0">
                <a:latin typeface="+mn-lt"/>
              </a:rPr>
              <a:t>ЛЕКЦІЯ </a:t>
            </a:r>
            <a:r>
              <a:rPr lang="ru-RU" b="1" dirty="0">
                <a:latin typeface="+mn-lt"/>
              </a:rPr>
              <a:t>1</a:t>
            </a:r>
            <a:r>
              <a:rPr lang="uk-UA" b="1" dirty="0">
                <a:latin typeface="+mn-lt"/>
              </a:rPr>
              <a:t>3</a:t>
            </a:r>
            <a:br>
              <a:rPr lang="uk-UA" b="1" dirty="0">
                <a:latin typeface="+mn-lt"/>
              </a:rPr>
            </a:br>
            <a:br>
              <a:rPr lang="uk-UA" b="1" dirty="0">
                <a:latin typeface="+mn-lt"/>
              </a:rPr>
            </a:br>
            <a:r>
              <a:rPr lang="uk-UA" b="1" dirty="0">
                <a:latin typeface="+mn-lt"/>
              </a:rPr>
              <a:t>Написання ботів для </a:t>
            </a:r>
            <a:r>
              <a:rPr lang="en-US" b="1" dirty="0">
                <a:latin typeface="+mn-lt"/>
              </a:rPr>
              <a:t>Telegram</a:t>
            </a:r>
            <a:endParaRPr lang="ru-RU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2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6678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dirty="0"/>
              <a:t>Як отримувати повідомлення користувача? </a:t>
            </a:r>
          </a:p>
          <a:p>
            <a:pPr marL="0" indent="0" algn="just">
              <a:buNone/>
            </a:pPr>
            <a:r>
              <a:rPr lang="uk-UA" sz="1600" dirty="0"/>
              <a:t>Є два варіанта. </a:t>
            </a:r>
          </a:p>
          <a:p>
            <a:pPr marL="0" indent="0" algn="just">
              <a:buNone/>
            </a:pPr>
            <a:r>
              <a:rPr lang="uk-UA" sz="1600" dirty="0"/>
              <a:t>Перший — створювати запити вручну за допомогою методу </a:t>
            </a:r>
            <a:r>
              <a:rPr lang="en-US" sz="1600" b="1" i="1" dirty="0" err="1"/>
              <a:t>getUpdates</a:t>
            </a:r>
            <a:r>
              <a:rPr lang="en-US" sz="1600" dirty="0"/>
              <a:t>. </a:t>
            </a:r>
            <a:r>
              <a:rPr lang="uk-UA" sz="1600" dirty="0"/>
              <a:t>Як об'єкт ви отримаєте масив об'єктів </a:t>
            </a:r>
            <a:r>
              <a:rPr lang="en-US" sz="1600" dirty="0"/>
              <a:t>Update. </a:t>
            </a:r>
            <a:r>
              <a:rPr lang="uk-UA" sz="1600" dirty="0"/>
              <a:t>Цей метод працює як технологія довгих опитувань (</a:t>
            </a:r>
            <a:r>
              <a:rPr lang="en-US" sz="1600" dirty="0"/>
              <a:t>long polling), </a:t>
            </a:r>
            <a:r>
              <a:rPr lang="uk-UA" sz="1600" dirty="0"/>
              <a:t>коли ви надсилаєте запит, обробляєте дані та починаєте повторювати процес. Щоб уникнути повторної обробки тих самих даних рекомендується використовувати параметр </a:t>
            </a:r>
            <a:r>
              <a:rPr lang="en-US" sz="1600" b="1" i="1" dirty="0"/>
              <a:t>offset</a:t>
            </a:r>
            <a:r>
              <a:rPr lang="en-US" sz="1600" dirty="0"/>
              <a:t>. </a:t>
            </a:r>
            <a:endParaRPr lang="uk-UA" sz="1600" dirty="0"/>
          </a:p>
          <a:p>
            <a:pPr marL="0" indent="0" algn="just">
              <a:buNone/>
            </a:pPr>
            <a:r>
              <a:rPr lang="uk-UA" sz="1600" dirty="0"/>
              <a:t>Другий варіант – використовувати </a:t>
            </a:r>
            <a:r>
              <a:rPr lang="en-US" sz="1600" dirty="0" err="1"/>
              <a:t>webhooks</a:t>
            </a:r>
            <a:r>
              <a:rPr lang="en-US" sz="1600" dirty="0"/>
              <a:t>. </a:t>
            </a:r>
            <a:r>
              <a:rPr lang="uk-UA" sz="1600" dirty="0"/>
              <a:t>Метод </a:t>
            </a:r>
            <a:r>
              <a:rPr lang="en-US" sz="1600" dirty="0" err="1"/>
              <a:t>setWebhook</a:t>
            </a:r>
            <a:r>
              <a:rPr lang="en-US" sz="1600" dirty="0"/>
              <a:t> </a:t>
            </a:r>
            <a:r>
              <a:rPr lang="uk-UA" sz="1600" dirty="0"/>
              <a:t>потрібно буде застосувати лише один раз. Після цього </a:t>
            </a:r>
            <a:r>
              <a:rPr lang="en-US" sz="1600" dirty="0"/>
              <a:t>Telegram </a:t>
            </a:r>
            <a:r>
              <a:rPr lang="uk-UA" sz="1600" dirty="0"/>
              <a:t>надсилатиме всі оновлення на конкретну </a:t>
            </a:r>
            <a:r>
              <a:rPr lang="en-US" sz="1600" dirty="0"/>
              <a:t>URL-</a:t>
            </a:r>
            <a:r>
              <a:rPr lang="uk-UA" sz="1600" dirty="0"/>
              <a:t>адресу, як тільки вони з'являться. Єдине обмеження - необхідний </a:t>
            </a:r>
            <a:r>
              <a:rPr lang="en-US" sz="1600" dirty="0"/>
              <a:t>HTTPS, </a:t>
            </a:r>
            <a:r>
              <a:rPr lang="uk-UA" sz="1600" dirty="0"/>
              <a:t>але можна використовувати сертифікати, завірені самостійно. </a:t>
            </a:r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  <a:p>
            <a:pPr marL="0" indent="0" algn="just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9" y="2496176"/>
            <a:ext cx="9399425" cy="38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Як вибрати оптимальний метод?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Метод </a:t>
            </a:r>
            <a:r>
              <a:rPr lang="en-US" sz="1800" b="1" i="1" dirty="0" err="1"/>
              <a:t>getUpdates</a:t>
            </a:r>
            <a:r>
              <a:rPr lang="en-US" sz="1800" dirty="0"/>
              <a:t> </a:t>
            </a:r>
            <a:r>
              <a:rPr lang="uk-UA" sz="1800" dirty="0"/>
              <a:t>найкраще підходить, якщо: </a:t>
            </a:r>
          </a:p>
          <a:p>
            <a:r>
              <a:rPr lang="uk-UA" sz="1800" dirty="0"/>
              <a:t>Ви не бажаєте або не можете настроювати </a:t>
            </a:r>
            <a:r>
              <a:rPr lang="en-US" sz="1800" dirty="0"/>
              <a:t>HTTPS </a:t>
            </a:r>
            <a:r>
              <a:rPr lang="uk-UA" sz="1800" dirty="0"/>
              <a:t>під час розробки. </a:t>
            </a:r>
          </a:p>
          <a:p>
            <a:r>
              <a:rPr lang="uk-UA" sz="1800" dirty="0"/>
              <a:t>Ви працюєте зі скриптовими мовами, які складно інтегрувати у веб-сервер. </a:t>
            </a:r>
          </a:p>
          <a:p>
            <a:r>
              <a:rPr lang="uk-UA" sz="1800" dirty="0"/>
              <a:t>У бота високе навантаження. </a:t>
            </a:r>
          </a:p>
          <a:p>
            <a:r>
              <a:rPr lang="uk-UA" sz="1800" dirty="0"/>
              <a:t>Ви міняєте сервер бота час від часу. </a:t>
            </a:r>
            <a:endParaRPr lang="uk-UA" sz="1800" b="1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Метод з </a:t>
            </a:r>
            <a:r>
              <a:rPr lang="en-US" sz="1800" b="1" i="1" dirty="0" err="1"/>
              <a:t>Webhook</a:t>
            </a:r>
            <a:r>
              <a:rPr lang="en-US" sz="1800" dirty="0"/>
              <a:t> </a:t>
            </a:r>
            <a:r>
              <a:rPr lang="uk-UA" sz="1800" dirty="0"/>
              <a:t>краще підійде у таких випадках: </a:t>
            </a:r>
          </a:p>
          <a:p>
            <a:r>
              <a:rPr lang="uk-UA" sz="1800" dirty="0"/>
              <a:t>Ви використовуєте веб-мови (наприклад, </a:t>
            </a:r>
            <a:r>
              <a:rPr lang="en-US" sz="1800" dirty="0"/>
              <a:t>PHP). </a:t>
            </a:r>
            <a:endParaRPr lang="uk-UA" sz="1800" dirty="0"/>
          </a:p>
          <a:p>
            <a:r>
              <a:rPr lang="uk-UA" sz="1800" dirty="0"/>
              <a:t>Бот має низьке навантаження, і немає сенсу робити запити вручну. </a:t>
            </a:r>
          </a:p>
          <a:p>
            <a:r>
              <a:rPr lang="uk-UA" sz="1800" dirty="0"/>
              <a:t>Бот постійно інтегрований у веб-сервер.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В першому прикладі буде використано метод </a:t>
            </a:r>
            <a:r>
              <a:rPr lang="en-US" sz="1800" b="1" i="1" dirty="0" err="1"/>
              <a:t>getUpdates</a:t>
            </a:r>
            <a:r>
              <a:rPr lang="en-US" sz="1800" dirty="0"/>
              <a:t>. 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413925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i="1" dirty="0"/>
              <a:t>Як створити і зареєструвати бота? </a:t>
            </a:r>
          </a:p>
          <a:p>
            <a:pPr marL="0" indent="0" algn="ctr">
              <a:buNone/>
            </a:pPr>
            <a:endParaRPr lang="uk-UA" sz="1600" dirty="0"/>
          </a:p>
          <a:p>
            <a:pPr marL="0" indent="0" algn="ctr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1" y="1599015"/>
            <a:ext cx="3042767" cy="27632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550" y="611234"/>
            <a:ext cx="6328373" cy="84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i="1" dirty="0"/>
              <a:t>@</a:t>
            </a:r>
            <a:r>
              <a:rPr lang="en-US" sz="1600" b="1" i="1" dirty="0" err="1"/>
              <a:t>BotFather</a:t>
            </a:r>
            <a:r>
              <a:rPr lang="en-US" sz="1600" b="1" i="1" dirty="0"/>
              <a:t> </a:t>
            </a:r>
            <a:r>
              <a:rPr lang="uk-UA" sz="1600" dirty="0"/>
              <a:t>використовується для створення ботів в </a:t>
            </a:r>
            <a:r>
              <a:rPr lang="en-US" sz="1600" dirty="0"/>
              <a:t>Telegram. </a:t>
            </a:r>
            <a:r>
              <a:rPr lang="uk-UA" sz="1600" dirty="0"/>
              <a:t>Він також відповідає за базове налаштування (опис, фото профілю, вбудована підтримка тощо).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45" y="823085"/>
            <a:ext cx="42386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1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49" y="190122"/>
            <a:ext cx="11778559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Використовуючи </a:t>
            </a:r>
            <a:r>
              <a:rPr lang="en-US" sz="1600" dirty="0"/>
              <a:t>@</a:t>
            </a:r>
            <a:r>
              <a:rPr lang="en-US" sz="1600" dirty="0" err="1"/>
              <a:t>BotFather</a:t>
            </a:r>
            <a:r>
              <a:rPr lang="en-US" sz="1600" dirty="0"/>
              <a:t> </a:t>
            </a:r>
            <a:r>
              <a:rPr lang="uk-UA" sz="1600" dirty="0"/>
              <a:t>створюємо перший бот, даючи йому </a:t>
            </a:r>
            <a:r>
              <a:rPr lang="en-US" sz="1600" i="1" dirty="0"/>
              <a:t>name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i="1" dirty="0"/>
              <a:t>username.</a:t>
            </a:r>
            <a:endParaRPr lang="uk-UA" sz="16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626104"/>
            <a:ext cx="4610100" cy="4972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572" y="626104"/>
            <a:ext cx="3676650" cy="2543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54996" y="3376940"/>
            <a:ext cx="6956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/>
              <a:t>В результаті ми отримуємо посилання на бот і токен для доступу до </a:t>
            </a:r>
            <a:r>
              <a:rPr lang="en-US" sz="1600" dirty="0"/>
              <a:t>HTTP API.</a:t>
            </a:r>
          </a:p>
          <a:p>
            <a:r>
              <a:rPr lang="uk-UA" sz="1600" dirty="0"/>
              <a:t>Він буде використовуватись для ідентифікації вашого бота на сервері </a:t>
            </a:r>
            <a:r>
              <a:rPr lang="en-US" sz="1600" dirty="0"/>
              <a:t>Telegram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420646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Основною задачею першого бота буде отримання поточного курсу валют від </a:t>
            </a:r>
            <a:r>
              <a:rPr lang="en-US" sz="1600" dirty="0"/>
              <a:t>API </a:t>
            </a:r>
            <a:r>
              <a:rPr lang="uk-UA" sz="1600" dirty="0"/>
              <a:t>Приватбанку. </a:t>
            </a:r>
          </a:p>
          <a:p>
            <a:pPr marL="0" indent="0">
              <a:buNone/>
            </a:pPr>
            <a:r>
              <a:rPr lang="uk-UA" sz="1600" dirty="0"/>
              <a:t>Тому напишемо програму, яка реалізовуватиме логіку конкретних запитів курсів валют. </a:t>
            </a:r>
          </a:p>
          <a:p>
            <a:pPr marL="0" indent="0">
              <a:buNone/>
            </a:pPr>
            <a:r>
              <a:rPr lang="uk-UA" sz="1600" dirty="0"/>
              <a:t>Використовуватимемо </a:t>
            </a:r>
            <a:r>
              <a:rPr lang="en-US" sz="1600" dirty="0" err="1"/>
              <a:t>PrivatBank</a:t>
            </a:r>
            <a:r>
              <a:rPr lang="en-US" sz="1600" dirty="0"/>
              <a:t> API. URL: </a:t>
            </a:r>
            <a:r>
              <a:rPr lang="en-US" sz="1600" dirty="0">
                <a:hlinkClick r:id="rId2"/>
              </a:rPr>
              <a:t>https://api.privatbank.ua/p24api/pubinfo?json&amp;exchange&amp;coursid=5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Приклад </a:t>
            </a:r>
            <a:r>
              <a:rPr lang="uk-UA" sz="1600" noProof="1"/>
              <a:t>відповіді</a:t>
            </a:r>
            <a:r>
              <a:rPr lang="uk-UA" sz="1600" dirty="0"/>
              <a:t>: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566127"/>
            <a:ext cx="1643399" cy="489364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ccy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"USD"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base_ccy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"UAH"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buy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"25.90000"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sale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"26.25000"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ccy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"EUR"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base_ccy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"UAH"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buy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"29.10000"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sale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"29.85000"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ccy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"RUR"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base_ccy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"UAH"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buy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"0.37800"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sale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"0.41800"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ccy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"BTC"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base_ccy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"USD"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buy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"11220.0384"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sale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"12401.0950"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endParaRPr kumimoji="0" lang="ru-RU" altLang="ru-RU" sz="2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79003" y="1566127"/>
            <a:ext cx="5298951" cy="489364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json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URL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https://api.privatbank.ua/p24api/pubinfo?json&amp;exchange&amp;coursid=5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load_exchange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json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URL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get_exchange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ccy_key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load_exchange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ccy_key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'ccy'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False</a:t>
            </a:r>
            <a:b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get_exchanges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ccy_pattern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ccy_pattern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escape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ccy_pattern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'.*'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load_exchange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match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ccy_pattern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'ccy'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IGNORECASE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is not None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9003" y="1227573"/>
            <a:ext cx="667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pb.py</a:t>
            </a:r>
            <a:endParaRPr lang="uk-UA" sz="1600" b="1" i="1" dirty="0"/>
          </a:p>
        </p:txBody>
      </p:sp>
      <p:sp>
        <p:nvSpPr>
          <p:cNvPr id="6" name="Rectangle 5"/>
          <p:cNvSpPr/>
          <p:nvPr/>
        </p:nvSpPr>
        <p:spPr>
          <a:xfrm>
            <a:off x="8177955" y="1566127"/>
            <a:ext cx="3881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Було реалізовано три методи: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load_exchange</a:t>
            </a:r>
            <a:r>
              <a:rPr lang="en-US" sz="1600" dirty="0"/>
              <a:t>: </a:t>
            </a:r>
            <a:r>
              <a:rPr lang="uk-UA" sz="1600" dirty="0"/>
              <a:t>завантажує курси валют за вказаною </a:t>
            </a:r>
            <a:r>
              <a:rPr lang="en-US" sz="1600" dirty="0"/>
              <a:t>URL-</a:t>
            </a:r>
            <a:r>
              <a:rPr lang="uk-UA" sz="1600" dirty="0"/>
              <a:t>адресою та повертає їх у форматі словника (</a:t>
            </a:r>
            <a:r>
              <a:rPr lang="en-US" sz="1600" dirty="0" err="1"/>
              <a:t>dict</a:t>
            </a:r>
            <a:r>
              <a:rPr lang="en-US" sz="16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get_exchange</a:t>
            </a:r>
            <a:r>
              <a:rPr lang="en-US" sz="1600" dirty="0"/>
              <a:t>: </a:t>
            </a:r>
            <a:r>
              <a:rPr lang="uk-UA" sz="1600" dirty="0"/>
              <a:t>повертає курси валют за запитаною валютою.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get_exchanges</a:t>
            </a:r>
            <a:r>
              <a:rPr lang="en-US" sz="1600" dirty="0"/>
              <a:t>: </a:t>
            </a:r>
            <a:r>
              <a:rPr lang="uk-UA" sz="1600" dirty="0"/>
              <a:t>повертає список валют відповідно до шаблону (потрібний для пошуку валют у вбудованих запитах). </a:t>
            </a:r>
          </a:p>
        </p:txBody>
      </p:sp>
    </p:spTree>
    <p:extLst>
      <p:ext uri="{BB962C8B-B14F-4D97-AF65-F5344CB8AC3E}">
        <p14:creationId xmlns:p14="http://schemas.microsoft.com/office/powerpoint/2010/main" val="126978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Створимо конфігураційний файл </a:t>
            </a:r>
            <a:r>
              <a:rPr lang="en-US" sz="1600" b="1" i="1" dirty="0"/>
              <a:t>config.py</a:t>
            </a:r>
            <a:r>
              <a:rPr lang="uk-UA" sz="1600" dirty="0"/>
              <a:t>: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uk-UA" sz="1600" dirty="0"/>
              <a:t>У цьому файлі вказано: токен бота та часовий пояс, в якому той буде працювати (це знадобиться в майбутньому для визначення часу оновлення повідомлень. </a:t>
            </a:r>
            <a:r>
              <a:rPr lang="en-US" sz="1600" dirty="0"/>
              <a:t>API Telegram </a:t>
            </a:r>
            <a:r>
              <a:rPr lang="uk-UA" sz="1600" dirty="0"/>
              <a:t>не дозволяє бачити часову зону користувача, тому час оновлення повинен відображатися підказкою про часовий пояс). </a:t>
            </a:r>
            <a:endParaRPr lang="en-US" sz="1600" dirty="0"/>
          </a:p>
          <a:p>
            <a:pPr marL="0" indent="0">
              <a:buNone/>
            </a:pPr>
            <a:r>
              <a:rPr lang="uk-UA" sz="1600" dirty="0"/>
              <a:t>Створимо файл </a:t>
            </a:r>
            <a:r>
              <a:rPr lang="en-US" sz="1600" b="1" i="1" dirty="0"/>
              <a:t>bot.py</a:t>
            </a:r>
            <a:r>
              <a:rPr lang="en-US" sz="1600" dirty="0"/>
              <a:t>. </a:t>
            </a:r>
            <a:r>
              <a:rPr lang="uk-UA" sz="1600" dirty="0"/>
              <a:t>Потрібно імпортувати всі необхідні бібліотеки, файли з налаштуваннями та попередньо створений </a:t>
            </a:r>
            <a:r>
              <a:rPr lang="en-US" sz="1600" b="1" i="1" dirty="0"/>
              <a:t>pb.py</a:t>
            </a:r>
            <a:r>
              <a:rPr lang="en-US" sz="1600" dirty="0"/>
              <a:t>.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502964"/>
            <a:ext cx="5095369" cy="64633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TOKEN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'214627813:AAFesfAwLwBORGxqP6GcXjSEbL-Wc47G43w'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'Europe/Kiev'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TIMEZONE_COMMON_NAME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'Kiev'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5925" y="2395304"/>
            <a:ext cx="5878532" cy="310854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pb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pytz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json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traceback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P_TIMEZONE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pytz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timezone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TIMEZONE_COMMON_NAME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TIMEZONE_COMMON_NAME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TOKEN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polling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none_stop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6836" y="4825993"/>
            <a:ext cx="5570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Створення бота за допомогою бібліотеки pyTelegramBotAPI. Для цього конструктору потрібно передати токен</a:t>
            </a:r>
          </a:p>
        </p:txBody>
      </p:sp>
    </p:spTree>
    <p:extLst>
      <p:ext uri="{BB962C8B-B14F-4D97-AF65-F5344CB8AC3E}">
        <p14:creationId xmlns:p14="http://schemas.microsoft.com/office/powerpoint/2010/main" val="133519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i="1" dirty="0"/>
              <a:t>Обробник команди /</a:t>
            </a:r>
            <a:r>
              <a:rPr lang="en-US" sz="1600" b="1" i="1" dirty="0"/>
              <a:t>start </a:t>
            </a:r>
            <a:endParaRPr lang="uk-UA" sz="1600" b="1" i="1" dirty="0"/>
          </a:p>
          <a:p>
            <a:pPr marL="0" indent="0">
              <a:buNone/>
            </a:pPr>
            <a:r>
              <a:rPr lang="uk-UA" sz="1600" dirty="0"/>
              <a:t>Тепер чат-бот на </a:t>
            </a:r>
            <a:r>
              <a:rPr lang="en-US" sz="1600" dirty="0"/>
              <a:t>Python </a:t>
            </a:r>
            <a:r>
              <a:rPr lang="uk-UA" sz="1600" dirty="0"/>
              <a:t>працює і постійно надсилає запити за допомогою методу </a:t>
            </a:r>
            <a:r>
              <a:rPr lang="en-US" sz="1600" b="1" i="1" dirty="0" err="1"/>
              <a:t>getUpdates</a:t>
            </a:r>
            <a:r>
              <a:rPr lang="en-US" sz="1600" dirty="0"/>
              <a:t>. </a:t>
            </a:r>
            <a:r>
              <a:rPr lang="uk-UA" sz="1600" dirty="0"/>
              <a:t>Параметр </a:t>
            </a:r>
            <a:r>
              <a:rPr lang="en-US" sz="1600" b="1" i="1" dirty="0" err="1"/>
              <a:t>none_stop</a:t>
            </a:r>
            <a:r>
              <a:rPr lang="en-US" sz="1600" dirty="0"/>
              <a:t> </a:t>
            </a:r>
            <a:r>
              <a:rPr lang="uk-UA" sz="1600" dirty="0"/>
              <a:t>відповідає за те, щоб запити надсилалися, навіть якщо </a:t>
            </a:r>
            <a:r>
              <a:rPr lang="en-US" sz="1600" dirty="0"/>
              <a:t>API </a:t>
            </a:r>
            <a:r>
              <a:rPr lang="uk-UA" sz="1600" dirty="0"/>
              <a:t>повертає помилку під час виконання методу. </a:t>
            </a:r>
          </a:p>
          <a:p>
            <a:pPr marL="0" indent="0">
              <a:buNone/>
            </a:pPr>
            <a:r>
              <a:rPr lang="uk-UA" sz="1600" dirty="0"/>
              <a:t>Зі змінної бота можна викликати будь-які методи </a:t>
            </a:r>
            <a:r>
              <a:rPr lang="en-US" sz="1600" dirty="0"/>
              <a:t>API Telegram-</a:t>
            </a:r>
            <a:r>
              <a:rPr lang="uk-UA" sz="1600" dirty="0"/>
              <a:t>бота. </a:t>
            </a:r>
          </a:p>
          <a:p>
            <a:pPr marL="0" indent="0">
              <a:buNone/>
            </a:pPr>
            <a:r>
              <a:rPr lang="uk-UA" sz="1600" dirty="0"/>
              <a:t>Для початку потрібно написати обробник команди </a:t>
            </a:r>
            <a:r>
              <a:rPr lang="uk-UA" sz="1600" b="1" i="1" dirty="0"/>
              <a:t>/</a:t>
            </a:r>
            <a:r>
              <a:rPr lang="en-US" sz="1600" b="1" i="1" dirty="0"/>
              <a:t>start </a:t>
            </a:r>
            <a:r>
              <a:rPr lang="uk-UA" sz="1600" dirty="0"/>
              <a:t>і додамо його перед рядком </a:t>
            </a:r>
            <a:r>
              <a:rPr lang="en-US" sz="1600" b="1" i="1" dirty="0" err="1"/>
              <a:t>bot.polling</a:t>
            </a:r>
            <a:r>
              <a:rPr lang="en-US" sz="1600" b="1" i="1" dirty="0"/>
              <a:t>(</a:t>
            </a:r>
            <a:r>
              <a:rPr lang="en-US" sz="1600" b="1" i="1" dirty="0" err="1"/>
              <a:t>none_stop</a:t>
            </a:r>
            <a:r>
              <a:rPr lang="en-US" sz="1600" b="1" i="1" dirty="0"/>
              <a:t>=True)</a:t>
            </a:r>
            <a:r>
              <a:rPr lang="en-US" sz="1600" dirty="0"/>
              <a:t>: </a:t>
            </a:r>
            <a:endParaRPr lang="uk-UA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550" y="1904700"/>
            <a:ext cx="5070619" cy="452431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pb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pytz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json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traceback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P_TIMEZONE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pytz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timezone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TIMEZONE_COMMON_NAME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TIMEZONE_COMMON_NAME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TOKEN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@bot.message_handler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commands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'start'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start_command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 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send_message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 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chat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'Greetings! I can show you exchange rates.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'To get the exchange rates press /exchange.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'To get help press /help.' 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polling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none_stop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5764" y="190470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/>
              <a:t>pyTelegramBotApi</a:t>
            </a:r>
            <a:r>
              <a:rPr lang="en-US" sz="1600" b="1" dirty="0"/>
              <a:t> </a:t>
            </a:r>
            <a:r>
              <a:rPr lang="uk-UA" sz="1600" dirty="0"/>
              <a:t>використовує декоратори </a:t>
            </a:r>
            <a:r>
              <a:rPr lang="en-US" sz="1600" dirty="0"/>
              <a:t>Python </a:t>
            </a:r>
            <a:r>
              <a:rPr lang="uk-UA" sz="1600" dirty="0"/>
              <a:t>для запуску обробників різних команд </a:t>
            </a:r>
            <a:r>
              <a:rPr lang="en-US" sz="1600" dirty="0"/>
              <a:t>Telegram. </a:t>
            </a:r>
            <a:endParaRPr lang="uk-UA" sz="1600" dirty="0"/>
          </a:p>
          <a:p>
            <a:r>
              <a:rPr lang="uk-UA" sz="1600" dirty="0"/>
              <a:t>Також можна перехоплювати повідомлення за допомогою регулярних виразів, дізнаватися про тип вмісту в них і лямбда-функції. </a:t>
            </a:r>
          </a:p>
          <a:p>
            <a:endParaRPr lang="uk-UA" sz="1600" dirty="0"/>
          </a:p>
          <a:p>
            <a:r>
              <a:rPr lang="uk-UA" sz="1600" dirty="0"/>
              <a:t>У разі якщо умова </a:t>
            </a:r>
            <a:r>
              <a:rPr lang="en-US" sz="1600" b="1" i="1" dirty="0"/>
              <a:t>commands=['start']</a:t>
            </a:r>
            <a:r>
              <a:rPr lang="en-US" sz="1600" dirty="0"/>
              <a:t> </a:t>
            </a:r>
            <a:r>
              <a:rPr lang="uk-UA" sz="1600" dirty="0"/>
              <a:t>дорівнює </a:t>
            </a:r>
            <a:r>
              <a:rPr lang="en-US" sz="1600" b="1" i="1" dirty="0"/>
              <a:t>True</a:t>
            </a:r>
            <a:r>
              <a:rPr lang="en-US" sz="1600" dirty="0"/>
              <a:t>, </a:t>
            </a:r>
            <a:r>
              <a:rPr lang="uk-UA" sz="1600" dirty="0"/>
              <a:t>тоді буде викликана функція </a:t>
            </a:r>
            <a:r>
              <a:rPr lang="en-US" sz="1600" b="1" i="1" dirty="0" err="1"/>
              <a:t>start_command</a:t>
            </a:r>
            <a:r>
              <a:rPr lang="en-US" sz="1600" dirty="0"/>
              <a:t>. </a:t>
            </a:r>
            <a:r>
              <a:rPr lang="uk-UA" sz="1600" dirty="0"/>
              <a:t>Об'єкт повідомлення (десеріалізований тип </a:t>
            </a:r>
            <a:r>
              <a:rPr lang="en-US" sz="1600" i="1" dirty="0"/>
              <a:t>message</a:t>
            </a:r>
            <a:r>
              <a:rPr lang="en-US" sz="1600" dirty="0"/>
              <a:t>) </a:t>
            </a:r>
            <a:r>
              <a:rPr lang="uk-UA" sz="1600" dirty="0"/>
              <a:t>буде передано функції. </a:t>
            </a:r>
          </a:p>
          <a:p>
            <a:r>
              <a:rPr lang="uk-UA" sz="1600" dirty="0"/>
              <a:t>Після цього з’явиться можливість запустити </a:t>
            </a:r>
            <a:r>
              <a:rPr lang="en-US" sz="1600" b="1" i="1" dirty="0" err="1"/>
              <a:t>send_message</a:t>
            </a:r>
            <a:r>
              <a:rPr lang="en-US" sz="1600" dirty="0"/>
              <a:t> </a:t>
            </a:r>
            <a:r>
              <a:rPr lang="uk-UA" sz="1600" dirty="0"/>
              <a:t>у тому ж чаті з конкретним повідомленням.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52" y="5041493"/>
            <a:ext cx="4495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0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i="1" dirty="0"/>
              <a:t>Обробник команди /</a:t>
            </a:r>
            <a:r>
              <a:rPr lang="en-US" sz="1600" b="1" i="1" dirty="0"/>
              <a:t>help </a:t>
            </a:r>
            <a:endParaRPr lang="uk-UA" sz="1600" b="1" i="1" dirty="0"/>
          </a:p>
          <a:p>
            <a:pPr marL="0" indent="0">
              <a:buNone/>
            </a:pPr>
            <a:r>
              <a:rPr lang="uk-UA" sz="1600" dirty="0"/>
              <a:t>Додамо обробник команди </a:t>
            </a:r>
            <a:r>
              <a:rPr lang="uk-UA" sz="1600" b="1" i="1" dirty="0"/>
              <a:t>/</a:t>
            </a:r>
            <a:r>
              <a:rPr lang="en-US" sz="1600" b="1" i="1" dirty="0"/>
              <a:t>help </a:t>
            </a:r>
            <a:r>
              <a:rPr lang="uk-UA" sz="1600" dirty="0"/>
              <a:t>за допомогою вбудованої кнопки з посиланням на обліковий запис розробника у </a:t>
            </a:r>
            <a:r>
              <a:rPr lang="en-US" sz="1600" dirty="0"/>
              <a:t>Telegram. </a:t>
            </a:r>
            <a:r>
              <a:rPr lang="uk-UA" sz="1600" dirty="0"/>
              <a:t>Кнопку можна назвати “</a:t>
            </a:r>
            <a:r>
              <a:rPr lang="en-US" sz="1600" b="1" i="1" dirty="0"/>
              <a:t>Message the developer</a:t>
            </a:r>
            <a:r>
              <a:rPr lang="en-US" sz="1600" dirty="0"/>
              <a:t>”. </a:t>
            </a:r>
            <a:endParaRPr lang="uk-UA" sz="1600" dirty="0"/>
          </a:p>
        </p:txBody>
      </p:sp>
      <p:sp>
        <p:nvSpPr>
          <p:cNvPr id="5" name="Rectangle 4"/>
          <p:cNvSpPr/>
          <p:nvPr/>
        </p:nvSpPr>
        <p:spPr>
          <a:xfrm>
            <a:off x="8052453" y="1098880"/>
            <a:ext cx="39382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Було використано додатковий параметр (</a:t>
            </a:r>
            <a:r>
              <a:rPr lang="en-US" sz="1600" b="1" i="1" dirty="0" err="1"/>
              <a:t>reply_markup</a:t>
            </a:r>
            <a:r>
              <a:rPr lang="en-US" sz="1600" dirty="0"/>
              <a:t>) </a:t>
            </a:r>
            <a:r>
              <a:rPr lang="uk-UA" sz="1600" dirty="0"/>
              <a:t>для методу </a:t>
            </a:r>
            <a:r>
              <a:rPr lang="en-US" sz="1600" b="1" i="1" dirty="0" err="1"/>
              <a:t>send_message</a:t>
            </a:r>
            <a:r>
              <a:rPr lang="en-US" sz="1600" dirty="0"/>
              <a:t>. </a:t>
            </a:r>
            <a:r>
              <a:rPr lang="uk-UA" sz="1600" dirty="0"/>
              <a:t>Метод отримав вбудовану клавіатуру (</a:t>
            </a:r>
            <a:r>
              <a:rPr lang="en-US" sz="1600" b="1" i="1" dirty="0" err="1"/>
              <a:t>InlineKeyboardMarkup</a:t>
            </a:r>
            <a:r>
              <a:rPr lang="en-US" sz="1600" dirty="0"/>
              <a:t>) </a:t>
            </a:r>
            <a:r>
              <a:rPr lang="uk-UA" sz="1600" dirty="0"/>
              <a:t>з однією кнопкою (</a:t>
            </a:r>
            <a:r>
              <a:rPr lang="en-US" sz="1600" b="1" i="1" dirty="0" err="1"/>
              <a:t>InlineKeyboardButton</a:t>
            </a:r>
            <a:r>
              <a:rPr lang="en-US" sz="1600" dirty="0"/>
              <a:t>) </a:t>
            </a:r>
            <a:r>
              <a:rPr lang="uk-UA" sz="1600" dirty="0"/>
              <a:t>та наступним текстом: “</a:t>
            </a:r>
            <a:r>
              <a:rPr lang="en-US" sz="1600" b="1" i="1" dirty="0"/>
              <a:t>Message the developer</a:t>
            </a:r>
            <a:r>
              <a:rPr lang="en-US" sz="1600" dirty="0"/>
              <a:t>” </a:t>
            </a:r>
            <a:r>
              <a:rPr lang="uk-UA" sz="1600" dirty="0"/>
              <a:t>та </a:t>
            </a:r>
            <a:r>
              <a:rPr lang="en-US" sz="1600" b="1" i="1" dirty="0" err="1"/>
              <a:t>url</a:t>
            </a:r>
            <a:r>
              <a:rPr lang="en-US" sz="1600" b="1" i="1" dirty="0"/>
              <a:t>='</a:t>
            </a:r>
            <a:r>
              <a:rPr lang="ru-RU" altLang="ru-RU" sz="1600" b="1" i="1" dirty="0"/>
              <a:t>telegram.me/zhpolpython</a:t>
            </a:r>
            <a:r>
              <a:rPr lang="en-US" sz="1600" dirty="0"/>
              <a:t>'. </a:t>
            </a:r>
            <a:endParaRPr lang="uk-UA" sz="1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550" y="1162255"/>
            <a:ext cx="7680308" cy="286232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@bot.message_handler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commands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'help'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help_command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InlineKeyboardMarkup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InlineKeyboardButton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'Message the developer'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url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'telegram.me/</a:t>
            </a:r>
            <a:r>
              <a:rPr lang="en-US" altLang="ru-RU" sz="1200" dirty="0" err="1">
                <a:solidFill>
                  <a:srgbClr val="C3E88D"/>
                </a:solidFill>
                <a:latin typeface="JetBrains Mono"/>
              </a:rPr>
              <a:t>zhpolypython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'1) To receive a list of available currencies press /exchange.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'2) Click on the currency you are interested in.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'3) You will receive a message containing information regarding the source and the target currencies, '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'buying rates and selling rates.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'4) Click “Update” to receive the current information regarding the request. '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'The bot will also show the difference between the previous and the current exchange rates.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'5) The bot supports inline. Type @lesson12_firstbot in any chat and the first letters of a currency.'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4190418"/>
            <a:ext cx="4572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3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i="1" dirty="0"/>
              <a:t>Додавання обробника команди /</a:t>
            </a:r>
            <a:r>
              <a:rPr lang="en-US" sz="1600" b="1" i="1" dirty="0"/>
              <a:t>exchange </a:t>
            </a:r>
            <a:endParaRPr lang="uk-UA" sz="1600" b="1" i="1" dirty="0"/>
          </a:p>
          <a:p>
            <a:pPr marL="0" indent="0">
              <a:buNone/>
            </a:pPr>
            <a:r>
              <a:rPr lang="uk-UA" sz="1600" dirty="0"/>
              <a:t>Обробник команди /</a:t>
            </a:r>
            <a:r>
              <a:rPr lang="en-US" sz="1600" dirty="0"/>
              <a:t>exchange </a:t>
            </a:r>
            <a:r>
              <a:rPr lang="uk-UA" sz="1600" dirty="0"/>
              <a:t>відображає меню вибору валюти та вбудовану клавіатуру з 2 кнопками: </a:t>
            </a:r>
            <a:r>
              <a:rPr lang="en-US" sz="1600" dirty="0"/>
              <a:t>USD</a:t>
            </a:r>
            <a:r>
              <a:rPr lang="uk-UA" sz="1600" dirty="0"/>
              <a:t> та </a:t>
            </a:r>
            <a:r>
              <a:rPr lang="en-US" sz="1600" dirty="0"/>
              <a:t>EUR (</a:t>
            </a:r>
            <a:r>
              <a:rPr lang="uk-UA" sz="1600" dirty="0"/>
              <a:t>це валюти, що підтримуються </a:t>
            </a:r>
            <a:r>
              <a:rPr lang="en-US" sz="1600" dirty="0"/>
              <a:t>API </a:t>
            </a:r>
            <a:r>
              <a:rPr lang="uk-UA" sz="1600" dirty="0"/>
              <a:t>банку).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115127"/>
            <a:ext cx="5152373" cy="286232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@bot.message_handler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commands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'exchange'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exchange_command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InlineKeyboardMarkup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InlineKeyboardButton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'USD'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callback_data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'get-USD'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InlineKeyboardButton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'EUR'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callback_data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'get-EUR'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send_message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chat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'Click on the currency of choice:'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83" y="3018677"/>
            <a:ext cx="4591050" cy="160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6641" y="137758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dirty="0"/>
              <a:t>Як працює </a:t>
            </a:r>
            <a:r>
              <a:rPr lang="en-US" sz="1600" b="1" i="1" dirty="0" err="1"/>
              <a:t>InlineKeyboardButton</a:t>
            </a:r>
            <a:r>
              <a:rPr lang="en-US" sz="1600" dirty="0"/>
              <a:t>. </a:t>
            </a:r>
            <a:r>
              <a:rPr lang="uk-UA" sz="1600" dirty="0"/>
              <a:t>Коли користувач натискає кнопку, ви отримуєте </a:t>
            </a:r>
            <a:r>
              <a:rPr lang="en-US" sz="1600" b="1" i="1" dirty="0" err="1"/>
              <a:t>CallbackQuery</a:t>
            </a:r>
            <a:r>
              <a:rPr lang="en-US" sz="1600" dirty="0"/>
              <a:t> (</a:t>
            </a:r>
            <a:r>
              <a:rPr lang="uk-UA" sz="1600" dirty="0"/>
              <a:t>у параметрі </a:t>
            </a:r>
            <a:r>
              <a:rPr lang="en-US" sz="1600" b="1" i="1" dirty="0"/>
              <a:t>data</a:t>
            </a:r>
            <a:r>
              <a:rPr lang="en-US" sz="1600" dirty="0"/>
              <a:t> </a:t>
            </a:r>
            <a:r>
              <a:rPr lang="uk-UA" sz="1600" dirty="0"/>
              <a:t>міститься </a:t>
            </a:r>
            <a:r>
              <a:rPr lang="en-US" sz="1600" b="1" i="1" dirty="0"/>
              <a:t>callback-data</a:t>
            </a:r>
            <a:r>
              <a:rPr lang="en-US" sz="1600" dirty="0"/>
              <a:t>) </a:t>
            </a:r>
            <a:r>
              <a:rPr lang="uk-UA" sz="1600" dirty="0"/>
              <a:t>в </a:t>
            </a:r>
            <a:r>
              <a:rPr lang="en-US" sz="1600" b="1" i="1" dirty="0" err="1"/>
              <a:t>getUpdates</a:t>
            </a:r>
            <a:r>
              <a:rPr lang="en-US" sz="1600" dirty="0"/>
              <a:t>. </a:t>
            </a:r>
            <a:r>
              <a:rPr lang="uk-UA" sz="1600" dirty="0"/>
              <a:t>Таким чином ви знаєте, яку саме кнопку натиснув користувач, і як правильно її обробити. </a:t>
            </a:r>
          </a:p>
          <a:p>
            <a:endParaRPr lang="uk-UA" sz="1600" dirty="0"/>
          </a:p>
          <a:p>
            <a:r>
              <a:rPr lang="uk-UA" sz="1600" dirty="0"/>
              <a:t>Ось як працює відповідь </a:t>
            </a:r>
            <a:r>
              <a:rPr lang="uk-UA" sz="1600" b="1" i="1" dirty="0"/>
              <a:t>/</a:t>
            </a:r>
            <a:r>
              <a:rPr lang="en-US" sz="1600" b="1" i="1" dirty="0"/>
              <a:t>exchange</a:t>
            </a:r>
            <a:r>
              <a:rPr lang="en-US" sz="1600" dirty="0"/>
              <a:t>: 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20547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i="1" dirty="0"/>
              <a:t>Обробник для кнопок вбудованої клавіатури </a:t>
            </a:r>
          </a:p>
          <a:p>
            <a:pPr marL="0" indent="0">
              <a:buNone/>
            </a:pPr>
            <a:r>
              <a:rPr lang="uk-UA" sz="1600" dirty="0"/>
              <a:t>У бібліотеці </a:t>
            </a:r>
            <a:r>
              <a:rPr lang="en-US" sz="1600" dirty="0" err="1"/>
              <a:t>pyTelegramBot</a:t>
            </a:r>
            <a:r>
              <a:rPr lang="en-US" sz="1600" dirty="0"/>
              <a:t> </a:t>
            </a:r>
            <a:r>
              <a:rPr lang="en-US" sz="1600" dirty="0" err="1"/>
              <a:t>Api</a:t>
            </a:r>
            <a:r>
              <a:rPr lang="en-US" sz="1600" dirty="0"/>
              <a:t> </a:t>
            </a:r>
            <a:r>
              <a:rPr lang="uk-UA" sz="1600" dirty="0"/>
              <a:t>є декоратор </a:t>
            </a:r>
            <a:r>
              <a:rPr lang="uk-UA" sz="1600" b="1" i="1" dirty="0"/>
              <a:t>@</a:t>
            </a:r>
            <a:r>
              <a:rPr lang="en-US" sz="1600" b="1" i="1" dirty="0" err="1"/>
              <a:t>bot.callback_query_handler</a:t>
            </a:r>
            <a:r>
              <a:rPr lang="en-US" sz="1600" dirty="0"/>
              <a:t>, </a:t>
            </a:r>
            <a:r>
              <a:rPr lang="uk-UA" sz="1600" dirty="0"/>
              <a:t>який передає об'єкт </a:t>
            </a:r>
            <a:r>
              <a:rPr lang="en-US" sz="1600" b="1" i="1" dirty="0" err="1"/>
              <a:t>CallbackQuery</a:t>
            </a:r>
            <a:r>
              <a:rPr lang="en-US" sz="1600" dirty="0"/>
              <a:t> </a:t>
            </a:r>
            <a:r>
              <a:rPr lang="uk-UA" sz="1600" dirty="0"/>
              <a:t>у вкладену функцію.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реалізуємо метод </a:t>
            </a:r>
            <a:r>
              <a:rPr lang="en-US" sz="1600" b="1" i="1" dirty="0" err="1"/>
              <a:t>get_ex_callback</a:t>
            </a:r>
            <a:r>
              <a:rPr lang="en-US" sz="1600" dirty="0"/>
              <a:t>: </a:t>
            </a:r>
            <a:r>
              <a:rPr lang="uk-UA" sz="1600" dirty="0"/>
              <a:t>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Метод </a:t>
            </a:r>
            <a:r>
              <a:rPr lang="en-US" sz="1600" b="1" dirty="0" err="1"/>
              <a:t>answer_callback_query</a:t>
            </a:r>
            <a:r>
              <a:rPr lang="en-US" sz="1600" dirty="0"/>
              <a:t> </a:t>
            </a:r>
            <a:r>
              <a:rPr lang="uk-UA" sz="1600" dirty="0"/>
              <a:t>потрібен, щоб усунути стан завантаження, до якого переходить бот після натискання кнопки. Надішлімо повідомлення </a:t>
            </a:r>
            <a:r>
              <a:rPr lang="en-US" sz="1600" b="1" i="1" dirty="0" err="1"/>
              <a:t>send_exchange_query</a:t>
            </a:r>
            <a:r>
              <a:rPr lang="en-US" sz="1600" dirty="0"/>
              <a:t>. </a:t>
            </a:r>
            <a:r>
              <a:rPr lang="uk-UA" sz="1600" dirty="0"/>
              <a:t>Йому потрібно передати </a:t>
            </a:r>
            <a:r>
              <a:rPr lang="en-US" sz="1600" dirty="0"/>
              <a:t>Message </a:t>
            </a:r>
            <a:r>
              <a:rPr lang="uk-UA" sz="1600" dirty="0"/>
              <a:t>та код валюти (отримати її можна з </a:t>
            </a:r>
            <a:r>
              <a:rPr lang="en-US" sz="1600" b="1" i="1" dirty="0" err="1"/>
              <a:t>query.data</a:t>
            </a:r>
            <a:r>
              <a:rPr lang="en-US" sz="1600" dirty="0"/>
              <a:t>. </a:t>
            </a:r>
            <a:r>
              <a:rPr lang="uk-UA" sz="1600" dirty="0"/>
              <a:t>Якщо це, наприклад, </a:t>
            </a:r>
            <a:r>
              <a:rPr lang="en-US" sz="1600" dirty="0"/>
              <a:t>get-USD, </a:t>
            </a:r>
            <a:r>
              <a:rPr lang="uk-UA" sz="1600" dirty="0"/>
              <a:t>передавайте </a:t>
            </a:r>
            <a:r>
              <a:rPr lang="en-US" sz="1600" dirty="0"/>
              <a:t>USD).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Реалізуємо </a:t>
            </a:r>
            <a:r>
              <a:rPr lang="en-US" sz="1600" b="1" i="1" dirty="0" err="1"/>
              <a:t>send_exchange_result</a:t>
            </a:r>
            <a:r>
              <a:rPr lang="en-US" sz="1600" dirty="0"/>
              <a:t>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956578"/>
            <a:ext cx="4475392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@bot.callback_query_handler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func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lambda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call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iq_callback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startswith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'get-'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get_ex_callback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550" y="2523253"/>
            <a:ext cx="4691284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get_ex_callback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answer_callback_query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send_exchange_result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:])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550" y="4535456"/>
            <a:ext cx="4150495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send_exchange_result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ex_code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send_chat_action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'typing'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get_exchange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ex_code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send_message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serialize_ex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get_update_keyboard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parse_mode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'HTML'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942" y="4750899"/>
            <a:ext cx="70496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/>
              <a:t>Спочатку відправимо стан введення в чат, щоб бот показував індикатор «набору тексту», поки </a:t>
            </a:r>
            <a:r>
              <a:rPr lang="en-US" sz="1400" dirty="0"/>
              <a:t>API </a:t>
            </a:r>
            <a:r>
              <a:rPr lang="uk-UA" sz="1400" dirty="0"/>
              <a:t>банку отримує запит. Тепер викличемо метод </a:t>
            </a:r>
            <a:r>
              <a:rPr lang="en-US" sz="1400" b="1" i="1" dirty="0" err="1"/>
              <a:t>get_exchange</a:t>
            </a:r>
            <a:r>
              <a:rPr lang="en-US" sz="1400" dirty="0"/>
              <a:t> </a:t>
            </a:r>
            <a:r>
              <a:rPr lang="uk-UA" sz="1400" dirty="0"/>
              <a:t>із файлу </a:t>
            </a:r>
            <a:r>
              <a:rPr lang="en-US" sz="1400" b="1" i="1" dirty="0"/>
              <a:t>pb.py</a:t>
            </a:r>
            <a:r>
              <a:rPr lang="en-US" sz="1400" dirty="0"/>
              <a:t>, </a:t>
            </a:r>
            <a:r>
              <a:rPr lang="uk-UA" sz="1400" dirty="0"/>
              <a:t>який отримає код валюти (наприклад, </a:t>
            </a:r>
            <a:r>
              <a:rPr lang="en-US" sz="1400" dirty="0"/>
              <a:t>USD). </a:t>
            </a:r>
            <a:r>
              <a:rPr lang="uk-UA" sz="1400" dirty="0"/>
              <a:t>Також потрібно викликати два нових методи в </a:t>
            </a:r>
            <a:r>
              <a:rPr lang="en-US" sz="1400" b="1" i="1" dirty="0" err="1"/>
              <a:t>send_message</a:t>
            </a:r>
            <a:r>
              <a:rPr lang="en-US" sz="1400" b="1" i="1" dirty="0"/>
              <a:t>: </a:t>
            </a:r>
            <a:r>
              <a:rPr lang="en-US" sz="1400" b="1" i="1" dirty="0" err="1"/>
              <a:t>serialize_ex</a:t>
            </a:r>
            <a:r>
              <a:rPr lang="en-US" sz="1400" dirty="0"/>
              <a:t>, </a:t>
            </a:r>
            <a:r>
              <a:rPr lang="uk-UA" sz="1400" dirty="0"/>
              <a:t>серіалізатор валюти та </a:t>
            </a:r>
            <a:r>
              <a:rPr lang="en-US" sz="1400" b="1" i="1" dirty="0" err="1"/>
              <a:t>get_update_keyboard</a:t>
            </a:r>
            <a:r>
              <a:rPr lang="en-US" sz="1400" dirty="0"/>
              <a:t> (</a:t>
            </a:r>
            <a:r>
              <a:rPr lang="uk-UA" sz="1400" dirty="0"/>
              <a:t>який повертає клавіатурі кнопки “</a:t>
            </a:r>
            <a:r>
              <a:rPr lang="en-US" sz="1400" dirty="0"/>
              <a:t>Update” </a:t>
            </a:r>
            <a:r>
              <a:rPr lang="uk-UA" sz="1400" dirty="0"/>
              <a:t>та “</a:t>
            </a:r>
            <a:r>
              <a:rPr lang="en-US" sz="1400" dirty="0"/>
              <a:t>Share”). 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55800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Про </a:t>
            </a:r>
            <a:r>
              <a:rPr lang="en-US" sz="1600" b="1" dirty="0"/>
              <a:t>Telegram API </a:t>
            </a:r>
            <a:r>
              <a:rPr lang="uk-UA" sz="1600" b="1" dirty="0"/>
              <a:t>і </a:t>
            </a:r>
            <a:r>
              <a:rPr lang="en-US" sz="1600" b="1" dirty="0"/>
              <a:t>Telegram Bot API</a:t>
            </a:r>
          </a:p>
          <a:p>
            <a:pPr marL="0" indent="0">
              <a:buNone/>
            </a:pPr>
            <a:r>
              <a:rPr lang="uk-UA" sz="1600" dirty="0"/>
              <a:t>Телеграм використовує власний протокол шифрування </a:t>
            </a:r>
            <a:r>
              <a:rPr lang="en-US" sz="1600" dirty="0" err="1"/>
              <a:t>MTProto</a:t>
            </a:r>
            <a:r>
              <a:rPr lang="en-US" sz="1600" dirty="0"/>
              <a:t>. </a:t>
            </a:r>
            <a:r>
              <a:rPr lang="uk-UA" sz="1600" dirty="0"/>
              <a:t>  </a:t>
            </a:r>
            <a:r>
              <a:rPr lang="en-US" sz="1600" dirty="0" err="1"/>
              <a:t>MTProto</a:t>
            </a:r>
            <a:r>
              <a:rPr lang="en-US" sz="1600" dirty="0"/>
              <a:t> API (</a:t>
            </a:r>
            <a:r>
              <a:rPr lang="uk-UA" sz="1600" dirty="0"/>
              <a:t>він же </a:t>
            </a:r>
            <a:r>
              <a:rPr lang="en-US" sz="1600" dirty="0"/>
              <a:t>Telegram API) - </a:t>
            </a:r>
            <a:r>
              <a:rPr lang="uk-UA" sz="1600" dirty="0"/>
              <a:t>це </a:t>
            </a:r>
            <a:r>
              <a:rPr lang="en-US" sz="1600" dirty="0"/>
              <a:t>API, </a:t>
            </a:r>
            <a:r>
              <a:rPr lang="uk-UA" sz="1600" dirty="0"/>
              <a:t>через який додаток Телеграм зв'язується з сервером. </a:t>
            </a:r>
            <a:r>
              <a:rPr lang="en-US" sz="1600" dirty="0"/>
              <a:t>Telegram API </a:t>
            </a:r>
            <a:r>
              <a:rPr lang="uk-UA" sz="1600" dirty="0"/>
              <a:t>повністю відкритий, тому будь-який розробник може написати свій клієнт месенджера. Для написання ботів було створено </a:t>
            </a:r>
            <a:r>
              <a:rPr lang="en-US" sz="1600" dirty="0"/>
              <a:t>Telegram Bot API – </a:t>
            </a:r>
            <a:r>
              <a:rPr lang="uk-UA" sz="1600" dirty="0"/>
              <a:t>надбудову над </a:t>
            </a:r>
            <a:r>
              <a:rPr lang="en-US" sz="1600" dirty="0"/>
              <a:t>Telegram API. </a:t>
            </a:r>
            <a:endParaRPr lang="ru-RU" sz="1600" dirty="0"/>
          </a:p>
          <a:p>
            <a:pPr marL="0" indent="0">
              <a:buNone/>
            </a:pPr>
            <a:r>
              <a:rPr lang="uk-UA" sz="1600" dirty="0"/>
              <a:t>Переклад з офіційного сайту: </a:t>
            </a:r>
          </a:p>
          <a:p>
            <a:pPr marL="0" indent="0">
              <a:buNone/>
            </a:pPr>
            <a:r>
              <a:rPr lang="uk-UA" sz="1600" i="1" dirty="0"/>
              <a:t>Щоб використовувати </a:t>
            </a:r>
            <a:r>
              <a:rPr lang="en-US" sz="1600" i="1" dirty="0"/>
              <a:t>Bot API, </a:t>
            </a:r>
            <a:r>
              <a:rPr lang="uk-UA" sz="1600" i="1" dirty="0"/>
              <a:t>вам не потрібно нічого знати про те, як працює протокол </a:t>
            </a:r>
            <a:r>
              <a:rPr lang="en-US" sz="1600" i="1" dirty="0" err="1"/>
              <a:t>MTProto</a:t>
            </a:r>
            <a:r>
              <a:rPr lang="en-US" sz="1600" i="1" dirty="0"/>
              <a:t> </a:t>
            </a:r>
            <a:r>
              <a:rPr lang="uk-UA" sz="1600" i="1" dirty="0"/>
              <a:t>шифрування - наш допоміжний сервер буде сам обробляти все шифрування і зв'язок з </a:t>
            </a:r>
            <a:r>
              <a:rPr lang="en-US" sz="1600" i="1" dirty="0"/>
              <a:t>Telegram API. </a:t>
            </a:r>
            <a:r>
              <a:rPr lang="uk-UA" sz="1600" i="1" dirty="0"/>
              <a:t>Ви з'єднуєтеся з сервером через простий інтерфейс </a:t>
            </a:r>
            <a:r>
              <a:rPr lang="en-US" sz="1600" i="1" dirty="0"/>
              <a:t>HTTPS, </a:t>
            </a:r>
            <a:r>
              <a:rPr lang="uk-UA" sz="1600" i="1" dirty="0"/>
              <a:t>який надає просту версію </a:t>
            </a:r>
            <a:r>
              <a:rPr lang="en-US" sz="1600" i="1" dirty="0"/>
              <a:t>Telegram API. </a:t>
            </a:r>
            <a:endParaRPr lang="ru-RU" sz="1600" i="1" dirty="0"/>
          </a:p>
          <a:p>
            <a:pPr marL="0" indent="0">
              <a:buNone/>
            </a:pPr>
            <a:r>
              <a:rPr lang="uk-UA" sz="1600" dirty="0"/>
              <a:t>Серед спрощень </a:t>
            </a:r>
            <a:r>
              <a:rPr lang="en-US" sz="1600" dirty="0"/>
              <a:t>Bot API: </a:t>
            </a:r>
            <a:r>
              <a:rPr lang="uk-UA" sz="1600" dirty="0"/>
              <a:t>робота через вебхуки, спрощена розмітка повідомлень та інше.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8" y="2786865"/>
            <a:ext cx="4180114" cy="40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400" y="1303698"/>
            <a:ext cx="5754973" cy="375487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get_update_keyboard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InlineKeyboardMarkup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row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InlineKeyboardButton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'Update'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callback_data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json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dumps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({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{  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'buy'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'sale'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'ccy'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}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}).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),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telebot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InlineKeyboardButton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'Share'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switch_inline_query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'ccy'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keyboard</a:t>
            </a:r>
            <a:endParaRPr kumimoji="0" lang="ru-RU" altLang="ru-RU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974" y="107700"/>
            <a:ext cx="11331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Запишемо в </a:t>
            </a:r>
            <a:r>
              <a:rPr lang="en-US" sz="1600" b="1" i="1" dirty="0" err="1"/>
              <a:t>get_update_keyboard</a:t>
            </a:r>
            <a:r>
              <a:rPr lang="en-US" sz="1600" dirty="0"/>
              <a:t> </a:t>
            </a:r>
            <a:r>
              <a:rPr lang="uk-UA" sz="1600" dirty="0"/>
              <a:t>поточний курс валют у </a:t>
            </a:r>
            <a:r>
              <a:rPr lang="en-US" sz="1600" b="1" i="1" dirty="0" err="1"/>
              <a:t>callback_data</a:t>
            </a:r>
            <a:r>
              <a:rPr lang="en-US" sz="1600" dirty="0"/>
              <a:t> </a:t>
            </a:r>
            <a:r>
              <a:rPr lang="uk-UA" sz="1600" dirty="0"/>
              <a:t>у формі </a:t>
            </a:r>
            <a:r>
              <a:rPr lang="en-US" sz="1600" dirty="0"/>
              <a:t>JSON. JSON </a:t>
            </a:r>
            <a:r>
              <a:rPr lang="uk-UA" sz="1600" dirty="0"/>
              <a:t>стискається, тому що максимальний дозволений розмір файлу дорівнює 64 байтам. Кнопка </a:t>
            </a:r>
            <a:r>
              <a:rPr lang="en-US" sz="1600" b="1" i="1" dirty="0"/>
              <a:t>t</a:t>
            </a:r>
            <a:r>
              <a:rPr lang="en-US" sz="1600" dirty="0"/>
              <a:t> </a:t>
            </a:r>
            <a:r>
              <a:rPr lang="uk-UA" sz="1600" dirty="0"/>
              <a:t>означає тип, а </a:t>
            </a:r>
            <a:r>
              <a:rPr lang="en-US" sz="1600" b="1" i="1" dirty="0"/>
              <a:t>e</a:t>
            </a:r>
            <a:r>
              <a:rPr lang="en-US" sz="1600" dirty="0"/>
              <a:t> </a:t>
            </a:r>
            <a:r>
              <a:rPr lang="uk-UA" sz="1600" dirty="0"/>
              <a:t>обмін. Решту виконано за тим самим принципом. Кнопка </a:t>
            </a:r>
            <a:r>
              <a:rPr lang="en-US" sz="1600" b="1" i="1" dirty="0"/>
              <a:t>Share</a:t>
            </a:r>
            <a:r>
              <a:rPr lang="en-US" sz="1600" dirty="0"/>
              <a:t> </a:t>
            </a:r>
            <a:r>
              <a:rPr lang="uk-UA" sz="1600" dirty="0"/>
              <a:t>має параметр </a:t>
            </a:r>
            <a:r>
              <a:rPr lang="en-US" sz="1600" b="1" i="1" dirty="0" err="1"/>
              <a:t>switch_inline_query</a:t>
            </a:r>
            <a:r>
              <a:rPr lang="en-US" sz="1600" dirty="0"/>
              <a:t>. </a:t>
            </a:r>
            <a:r>
              <a:rPr lang="uk-UA" sz="1600" dirty="0"/>
              <a:t>Після натискання кнопки користувачеві буде запропоновано вибрати один із чатів, відкрити цей чат і ввести ім'я бота та певний запит у полі введення. </a:t>
            </a:r>
          </a:p>
          <a:p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85063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45" y="79280"/>
            <a:ext cx="11401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Методи </a:t>
            </a:r>
            <a:r>
              <a:rPr lang="en-US" sz="1600" b="1" dirty="0" err="1"/>
              <a:t>serialize_ex</a:t>
            </a:r>
            <a:r>
              <a:rPr lang="en-US" sz="1600" dirty="0"/>
              <a:t> </a:t>
            </a:r>
            <a:r>
              <a:rPr lang="uk-UA" sz="1600" dirty="0"/>
              <a:t>та додатковий </a:t>
            </a:r>
            <a:r>
              <a:rPr lang="en-US" sz="1600" b="1" i="1" dirty="0" err="1"/>
              <a:t>serialize_exchange_diff</a:t>
            </a:r>
            <a:r>
              <a:rPr lang="en-US" sz="1600" dirty="0"/>
              <a:t> </a:t>
            </a:r>
            <a:r>
              <a:rPr lang="uk-UA" sz="1600" dirty="0"/>
              <a:t>потрібні, щоб показувати різницю між поточним та старими курсами валют після натискання кнопки </a:t>
            </a:r>
            <a:r>
              <a:rPr lang="en-US" sz="1600" dirty="0"/>
              <a:t>Update </a:t>
            </a:r>
            <a:endParaRPr lang="uk-UA" sz="1600" dirty="0"/>
          </a:p>
        </p:txBody>
      </p:sp>
      <p:sp>
        <p:nvSpPr>
          <p:cNvPr id="5" name="Rectangle 4"/>
          <p:cNvSpPr/>
          <p:nvPr/>
        </p:nvSpPr>
        <p:spPr>
          <a:xfrm>
            <a:off x="3914116" y="1002951"/>
            <a:ext cx="7782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метод </a:t>
            </a:r>
            <a:r>
              <a:rPr lang="en-US" sz="1600" dirty="0" err="1"/>
              <a:t>serialize_ex</a:t>
            </a:r>
            <a:r>
              <a:rPr lang="en-US" sz="1600" dirty="0"/>
              <a:t> </a:t>
            </a:r>
            <a:r>
              <a:rPr lang="uk-UA" sz="1600" dirty="0"/>
              <a:t>отримує необов'язковий параметр </a:t>
            </a:r>
            <a:r>
              <a:rPr lang="en-US" sz="1600" dirty="0"/>
              <a:t>diff. </a:t>
            </a:r>
            <a:r>
              <a:rPr lang="uk-UA" sz="1600" dirty="0"/>
              <a:t>Йому передаватиметься різниця між курсами обміну у форматі {'</a:t>
            </a:r>
            <a:r>
              <a:rPr lang="en-US" sz="1600" dirty="0" err="1"/>
              <a:t>buy_diff</a:t>
            </a:r>
            <a:r>
              <a:rPr lang="en-US" sz="1600" dirty="0"/>
              <a:t>': &lt;float&gt;, '</a:t>
            </a:r>
            <a:r>
              <a:rPr lang="en-US" sz="1600" dirty="0" err="1"/>
              <a:t>sale_diff</a:t>
            </a:r>
            <a:r>
              <a:rPr lang="en-US" sz="1600" dirty="0"/>
              <a:t>': &lt;float&gt;}. </a:t>
            </a:r>
            <a:r>
              <a:rPr lang="uk-UA" sz="1600" dirty="0"/>
              <a:t>Це відбуватиметься під час серіалізації після натискання кнопки </a:t>
            </a:r>
            <a:r>
              <a:rPr lang="en-US" sz="1600" dirty="0"/>
              <a:t>Update. </a:t>
            </a:r>
            <a:r>
              <a:rPr lang="uk-UA" sz="1600" dirty="0"/>
              <a:t>Коли курси валют відображаються вперше, він нам не потрібен.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7406" y="895963"/>
            <a:ext cx="3205814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serialize_exchange_diff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diff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''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diff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'('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diff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'↗)'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diff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'('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diff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)[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:] +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'↘)'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</a:t>
            </a:r>
            <a:endParaRPr kumimoji="0" lang="ru-RU" altLang="ru-RU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0" y="3535047"/>
            <a:ext cx="4581525" cy="2847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5745" y="3026514"/>
            <a:ext cx="4944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Ось як виглядатиме бот після натискання кнопки USD: 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51369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02" y="0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i="1" dirty="0" err="1"/>
              <a:t>Реалізаціяи</a:t>
            </a:r>
            <a:r>
              <a:rPr lang="uk-UA" sz="1600" b="1" i="1" dirty="0"/>
              <a:t> обробника кнопки оновлення (</a:t>
            </a:r>
            <a:r>
              <a:rPr lang="en-US" sz="1600" b="1" i="1" dirty="0"/>
              <a:t>Update)</a:t>
            </a:r>
            <a:endParaRPr lang="uk-UA" sz="1600" b="1" i="1" dirty="0"/>
          </a:p>
          <a:p>
            <a:pPr marL="0" indent="0">
              <a:buNone/>
            </a:pPr>
            <a:r>
              <a:rPr lang="uk-UA" sz="1600" dirty="0"/>
              <a:t>Тепер можна створити кнопки </a:t>
            </a:r>
            <a:r>
              <a:rPr lang="en-US" sz="1600" dirty="0"/>
              <a:t>Update. </a:t>
            </a:r>
            <a:r>
              <a:rPr lang="uk-UA" sz="1600" dirty="0"/>
              <a:t>Після доповнення методу </a:t>
            </a:r>
            <a:r>
              <a:rPr lang="en-US" sz="1600" b="1" i="1" dirty="0" err="1"/>
              <a:t>iq_callback_method</a:t>
            </a:r>
            <a:r>
              <a:rPr lang="en-US" sz="1600" dirty="0"/>
              <a:t> </a:t>
            </a:r>
            <a:r>
              <a:rPr lang="uk-UA" sz="1600" dirty="0"/>
              <a:t>він виглядатиме так: </a:t>
            </a:r>
            <a:r>
              <a:rPr lang="uk-UA" sz="1600" b="1" i="1" dirty="0"/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443" y="645225"/>
            <a:ext cx="4574779" cy="246221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@bot.callback_query_handler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func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lambda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call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iq_callback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startswith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'get-'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get_ex_callback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json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edit_message_callback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except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ValueError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801" y="3313905"/>
            <a:ext cx="6581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/>
              <a:t>Якщо дані зворотного виклику починаються з </a:t>
            </a:r>
            <a:r>
              <a:rPr lang="en-US" sz="1400" dirty="0"/>
              <a:t>get-(get-USD, get-EUR </a:t>
            </a:r>
            <a:r>
              <a:rPr lang="uk-UA" sz="1400" dirty="0"/>
              <a:t>тощо), тоді потрібно викликати </a:t>
            </a:r>
            <a:r>
              <a:rPr lang="en-US" sz="1400" dirty="0" err="1"/>
              <a:t>get_ex_callback</a:t>
            </a:r>
            <a:r>
              <a:rPr lang="en-US" sz="1400" dirty="0"/>
              <a:t>, </a:t>
            </a:r>
            <a:r>
              <a:rPr lang="uk-UA" sz="1400" dirty="0"/>
              <a:t>як раніше. В іншому випадку варто спробувати розібрати рядок </a:t>
            </a:r>
            <a:r>
              <a:rPr lang="en-US" sz="1400" dirty="0"/>
              <a:t>JSON </a:t>
            </a:r>
            <a:r>
              <a:rPr lang="uk-UA" sz="1400" dirty="0"/>
              <a:t>та отримати його ключ </a:t>
            </a:r>
            <a:r>
              <a:rPr lang="en-US" sz="1400" dirty="0"/>
              <a:t>t. </a:t>
            </a:r>
            <a:r>
              <a:rPr lang="uk-UA" sz="1400" dirty="0"/>
              <a:t>Якщо значення дорівнює </a:t>
            </a:r>
            <a:r>
              <a:rPr lang="en-US" sz="1400" dirty="0"/>
              <a:t>u, </a:t>
            </a:r>
            <a:r>
              <a:rPr lang="uk-UA" sz="1400" dirty="0"/>
              <a:t>тоді потрібно викликати метод </a:t>
            </a:r>
            <a:r>
              <a:rPr lang="en-US" sz="1400" dirty="0" err="1"/>
              <a:t>edit_message_callback</a:t>
            </a:r>
            <a:r>
              <a:rPr lang="en-US" sz="1400" dirty="0"/>
              <a:t>. </a:t>
            </a:r>
            <a:r>
              <a:rPr lang="uk-UA" sz="1400" dirty="0"/>
              <a:t>Реалізуємо це: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61703" y="1119829"/>
            <a:ext cx="4921540" cy="547842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edit_message_callback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exchange_now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get_exchange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serialize_ex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exchange_now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get_exchange_diff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get_ex_from_iq_data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exchange_now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) 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get_edited_signature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edit_message_text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get_update_keyboard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exchange_now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parse_mode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'HTML'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inline_message_id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edit_message_text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inline_message_id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inline_message_id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get_update_keyboard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exchange_now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parse_mode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'HTML'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757" y="4739524"/>
            <a:ext cx="67302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/>
              <a:t>Як це працює: </a:t>
            </a:r>
          </a:p>
          <a:p>
            <a:pPr marL="342900" indent="-342900">
              <a:buAutoNum type="arabicPeriod"/>
            </a:pPr>
            <a:r>
              <a:rPr lang="uk-UA" sz="1400" dirty="0"/>
              <a:t>Завантажуємо поточний курс валюти (</a:t>
            </a:r>
            <a:r>
              <a:rPr lang="en-US" sz="1400" dirty="0" err="1"/>
              <a:t>exchange_now</a:t>
            </a:r>
            <a:r>
              <a:rPr lang="en-US" sz="1400" dirty="0"/>
              <a:t> = </a:t>
            </a:r>
            <a:r>
              <a:rPr lang="en-US" sz="1400" dirty="0" err="1"/>
              <a:t>pb.get_exchange</a:t>
            </a:r>
            <a:r>
              <a:rPr lang="en-US" sz="1400" dirty="0"/>
              <a:t>(data['c'])). </a:t>
            </a:r>
            <a:endParaRPr lang="uk-UA" sz="1400" dirty="0"/>
          </a:p>
          <a:p>
            <a:pPr marL="342900" indent="-342900">
              <a:buAutoNum type="arabicPeriod"/>
            </a:pPr>
            <a:r>
              <a:rPr lang="uk-UA" sz="1400" dirty="0"/>
              <a:t>Генеруємо текст нового повідомлення шляхом серіалізації поточного курсу валют із параметром </a:t>
            </a:r>
            <a:r>
              <a:rPr lang="en-US" sz="1400" dirty="0"/>
              <a:t>diff, </a:t>
            </a:r>
            <a:r>
              <a:rPr lang="uk-UA" sz="1400" dirty="0"/>
              <a:t>який можна отримати за допомогою нових методів (про них далі). Також потрібно додати підпис – </a:t>
            </a:r>
            <a:r>
              <a:rPr lang="en-US" sz="1400" dirty="0" err="1"/>
              <a:t>get_edited_signature</a:t>
            </a:r>
            <a:r>
              <a:rPr lang="en-US" sz="1400" dirty="0"/>
              <a:t>. </a:t>
            </a:r>
            <a:endParaRPr lang="uk-UA" sz="1400" dirty="0"/>
          </a:p>
          <a:p>
            <a:pPr marL="342900" indent="-342900">
              <a:buAutoNum type="arabicPeriod"/>
            </a:pPr>
            <a:r>
              <a:rPr lang="uk-UA" sz="1400" dirty="0"/>
              <a:t>Викликаємо метод </a:t>
            </a:r>
            <a:r>
              <a:rPr lang="en-US" sz="1400" dirty="0" err="1"/>
              <a:t>edit_message_text</a:t>
            </a:r>
            <a:r>
              <a:rPr lang="en-US" sz="1400" dirty="0"/>
              <a:t>, </a:t>
            </a:r>
            <a:r>
              <a:rPr lang="uk-UA" sz="1400" dirty="0"/>
              <a:t>якщо оригінальне повідомлення не змінилося. Якщо це відповідь на вбудований запит, надаємо інші параметри. </a:t>
            </a:r>
          </a:p>
        </p:txBody>
      </p:sp>
    </p:spTree>
    <p:extLst>
      <p:ext uri="{BB962C8B-B14F-4D97-AF65-F5344CB8AC3E}">
        <p14:creationId xmlns:p14="http://schemas.microsoft.com/office/powerpoint/2010/main" val="11785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/>
              <a:t>Метод </a:t>
            </a:r>
            <a:r>
              <a:rPr lang="en-US" sz="1400" b="1" i="1" dirty="0" err="1"/>
              <a:t>get_ex_from_iq_data</a:t>
            </a:r>
            <a:r>
              <a:rPr lang="en-US" sz="1400" b="1" i="1" dirty="0"/>
              <a:t> </a:t>
            </a:r>
            <a:r>
              <a:rPr lang="uk-UA" sz="1400" dirty="0"/>
              <a:t>розбирає </a:t>
            </a:r>
            <a:r>
              <a:rPr lang="en-US" sz="1400" dirty="0"/>
              <a:t>JSON </a:t>
            </a:r>
            <a:r>
              <a:rPr lang="uk-UA" sz="1400" dirty="0"/>
              <a:t>із </a:t>
            </a:r>
            <a:r>
              <a:rPr lang="en-US" sz="1400" b="1" i="1" dirty="0" err="1"/>
              <a:t>callback_data</a:t>
            </a:r>
            <a:r>
              <a:rPr lang="en-US" sz="1400" dirty="0"/>
              <a:t>:</a:t>
            </a:r>
            <a:endParaRPr lang="uk-UA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r>
              <a:rPr lang="uk-UA" sz="1400" dirty="0"/>
              <a:t>Метод </a:t>
            </a:r>
            <a:r>
              <a:rPr lang="en-US" sz="1400" b="1" i="1" dirty="0" err="1"/>
              <a:t>get_exchange_diff</a:t>
            </a:r>
            <a:r>
              <a:rPr lang="en-US" sz="1400" b="1" i="1" dirty="0"/>
              <a:t> </a:t>
            </a:r>
            <a:r>
              <a:rPr lang="uk-UA" sz="1400" dirty="0"/>
              <a:t>отримує старе та поточне значення курсів валют і повертає різницю у форматі </a:t>
            </a:r>
            <a:r>
              <a:rPr lang="uk-UA" sz="1400" b="1" i="1" dirty="0"/>
              <a:t>{'</a:t>
            </a:r>
            <a:r>
              <a:rPr lang="en-US" sz="1400" b="1" i="1" dirty="0" err="1"/>
              <a:t>buy_diff</a:t>
            </a:r>
            <a:r>
              <a:rPr lang="en-US" sz="1400" b="1" i="1" dirty="0"/>
              <a:t>': &lt;float&gt;, '</a:t>
            </a:r>
            <a:r>
              <a:rPr lang="en-US" sz="1400" b="1" i="1" dirty="0" err="1"/>
              <a:t>sale_diff</a:t>
            </a:r>
            <a:r>
              <a:rPr lang="en-US" sz="1400" b="1" i="1" dirty="0"/>
              <a:t>': &lt;float&gt;}</a:t>
            </a:r>
            <a:r>
              <a:rPr lang="en-US" sz="1400" dirty="0"/>
              <a:t>:</a:t>
            </a:r>
            <a:endParaRPr lang="uk-UA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r>
              <a:rPr lang="en-US" sz="1400" b="1" i="1" dirty="0" err="1"/>
              <a:t>get_edited_signature</a:t>
            </a:r>
            <a:r>
              <a:rPr lang="en-US" sz="1400" b="1" i="1" dirty="0"/>
              <a:t> </a:t>
            </a:r>
            <a:r>
              <a:rPr lang="uk-UA" sz="1400" dirty="0"/>
              <a:t>генерує текст “</a:t>
            </a:r>
            <a:r>
              <a:rPr lang="en-US" sz="1400" dirty="0"/>
              <a:t>Updated…”:   </a:t>
            </a:r>
            <a:endParaRPr lang="uk-UA" sz="1400" dirty="0"/>
          </a:p>
          <a:p>
            <a:pPr marL="0" indent="0">
              <a:buNone/>
            </a:pPr>
            <a:endParaRPr lang="uk-UA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4031" y="531064"/>
            <a:ext cx="2894190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get_ex_from_iq_data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exc_json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  </a:t>
            </a:r>
            <a:b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  </a:t>
            </a:r>
            <a:b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'buy'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exc_json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'b'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  </a:t>
            </a:r>
            <a:b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'sale'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exc_json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's'</a:t>
            </a: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 </a:t>
            </a:r>
            <a:b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}</a:t>
            </a:r>
            <a:endParaRPr kumimoji="0" lang="uk-UA" altLang="ru-RU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031" y="2163559"/>
            <a:ext cx="5554662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get_exchange_diff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last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now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'sale_diff'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float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"%.6f"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 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float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now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'sale'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-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float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last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'sale'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]))),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'buy_diff'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float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"%.6f"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 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float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now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'buy'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-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float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last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'buy'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])))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7396" y="3796054"/>
            <a:ext cx="6268063" cy="9541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get_edited_signature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'&lt;i&gt;Updated '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\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now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P_TIMEZONE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strftime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'%H:%M:%S'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 +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\  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 ('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TIMEZONE_COMMON_NAME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')&lt;/i&gt;'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0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Ось як виглядає повідомлення після поновлення, якщо курси валют не змінилися: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І ось так – якщо змінилися: 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endParaRPr lang="uk-UA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22" y="3428999"/>
            <a:ext cx="3886074" cy="1770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23" y="628892"/>
            <a:ext cx="3886074" cy="21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6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Створення </a:t>
            </a:r>
            <a:r>
              <a:rPr lang="en-US" sz="1800" b="1" dirty="0"/>
              <a:t>telegram-</a:t>
            </a:r>
            <a:r>
              <a:rPr lang="uk-UA" sz="1800" b="1" dirty="0"/>
              <a:t>бота для отримання інформації про погоду за допомогою </a:t>
            </a:r>
            <a:r>
              <a:rPr lang="en-US" sz="1800" b="1" dirty="0" err="1"/>
              <a:t>Aiogram</a:t>
            </a:r>
            <a:endParaRPr lang="uk-UA" sz="1800" b="1" dirty="0"/>
          </a:p>
          <a:p>
            <a:pPr marL="0" indent="0" algn="ctr">
              <a:buNone/>
            </a:pPr>
            <a:endParaRPr lang="uk-UA" sz="1600" b="1" dirty="0"/>
          </a:p>
          <a:p>
            <a:pPr marL="0" indent="0">
              <a:buNone/>
            </a:pPr>
            <a:r>
              <a:rPr lang="uk-UA" sz="1600" dirty="0"/>
              <a:t>До початку створення бота потрібно отримати токен для </a:t>
            </a:r>
            <a:r>
              <a:rPr lang="en-US" sz="1600" dirty="0" err="1"/>
              <a:t>openweather</a:t>
            </a:r>
            <a:r>
              <a:rPr lang="en-US" sz="1600" dirty="0"/>
              <a:t> </a:t>
            </a:r>
            <a:r>
              <a:rPr lang="en-US" sz="1600" dirty="0" err="1"/>
              <a:t>api</a:t>
            </a:r>
            <a:r>
              <a:rPr lang="en-US" sz="1600" dirty="0"/>
              <a:t>  </a:t>
            </a:r>
            <a:r>
              <a:rPr lang="en-US" sz="1600" dirty="0">
                <a:hlinkClick r:id="rId2"/>
              </a:rPr>
              <a:t>https://openweathermap.org/api</a:t>
            </a:r>
            <a:endParaRPr lang="en-US" sz="1600" dirty="0"/>
          </a:p>
          <a:p>
            <a:pPr marL="0" indent="0">
              <a:buNone/>
            </a:pPr>
            <a:r>
              <a:rPr lang="uk-UA" sz="1600" dirty="0"/>
              <a:t>Для цього реєструємося на сайті і переходимо в </a:t>
            </a:r>
            <a:r>
              <a:rPr lang="en-US" sz="1600" dirty="0"/>
              <a:t>My API Key, </a:t>
            </a:r>
            <a:r>
              <a:rPr lang="uk-UA" sz="1600" dirty="0"/>
              <a:t> копіюємо токен і зберігаємо його в файл </a:t>
            </a:r>
            <a:r>
              <a:rPr lang="en-US" sz="1600" dirty="0"/>
              <a:t>config.py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1585771"/>
            <a:ext cx="8145837" cy="2243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50" y="3901855"/>
            <a:ext cx="7358770" cy="188366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3085" y="6295816"/>
            <a:ext cx="4551054" cy="27699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"f9478e11f667d5acf86be3b3d441b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9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8c"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085" y="5926484"/>
            <a:ext cx="105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config.py</a:t>
            </a:r>
          </a:p>
        </p:txBody>
      </p:sp>
    </p:spTree>
    <p:extLst>
      <p:ext uri="{BB962C8B-B14F-4D97-AF65-F5344CB8AC3E}">
        <p14:creationId xmlns:p14="http://schemas.microsoft.com/office/powerpoint/2010/main" val="268081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Для здійснення </a:t>
            </a:r>
            <a:r>
              <a:rPr lang="en-US" sz="1600" dirty="0"/>
              <a:t>GET-</a:t>
            </a:r>
            <a:r>
              <a:rPr lang="uk-UA" sz="1600" dirty="0"/>
              <a:t>запитів до </a:t>
            </a:r>
            <a:r>
              <a:rPr lang="en-US" sz="1600" dirty="0"/>
              <a:t>API </a:t>
            </a:r>
            <a:r>
              <a:rPr lang="en-US" sz="1600" dirty="0" err="1"/>
              <a:t>openweathermap</a:t>
            </a:r>
            <a:r>
              <a:rPr lang="en-US" sz="1600" dirty="0"/>
              <a:t> </a:t>
            </a:r>
            <a:r>
              <a:rPr lang="uk-UA" sz="1600" dirty="0"/>
              <a:t>необхідно встановити бібліотеку </a:t>
            </a:r>
            <a:r>
              <a:rPr lang="en-US" sz="1600" dirty="0"/>
              <a:t>requests</a:t>
            </a:r>
          </a:p>
          <a:p>
            <a:pPr marL="0" indent="0">
              <a:buNone/>
            </a:pPr>
            <a:r>
              <a:rPr lang="uk-UA" sz="1600" dirty="0"/>
              <a:t>Документацію по формату запитів до </a:t>
            </a:r>
            <a:r>
              <a:rPr lang="en-US" sz="1600" dirty="0" err="1"/>
              <a:t>api</a:t>
            </a:r>
            <a:r>
              <a:rPr lang="en-US" sz="1600" dirty="0"/>
              <a:t> </a:t>
            </a:r>
            <a:r>
              <a:rPr lang="uk-UA" sz="1600" dirty="0"/>
              <a:t>можна знайти по посиланню </a:t>
            </a:r>
            <a:r>
              <a:rPr lang="en-US" sz="1600" dirty="0">
                <a:hlinkClick r:id="rId2"/>
              </a:rPr>
              <a:t>https://openweathermap.org/current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Тому необхідно створити функцію </a:t>
            </a:r>
            <a:r>
              <a:rPr lang="en-US" sz="1600" dirty="0" err="1"/>
              <a:t>get_weather</a:t>
            </a:r>
            <a:r>
              <a:rPr lang="en-US" sz="1600" dirty="0"/>
              <a:t>() </a:t>
            </a:r>
            <a:r>
              <a:rPr lang="uk-UA" sz="1600" dirty="0"/>
              <a:t>що прийматиме два параметри – місто і токен</a:t>
            </a:r>
            <a:r>
              <a:rPr lang="ru-RU" sz="1600" dirty="0"/>
              <a:t>,  а також запитати у користувача </a:t>
            </a:r>
            <a:r>
              <a:rPr lang="uk-UA" sz="1600" dirty="0"/>
              <a:t>про  місто всередині функції </a:t>
            </a:r>
            <a:r>
              <a:rPr lang="en-US" sz="1600" dirty="0"/>
              <a:t>main()</a:t>
            </a:r>
            <a:r>
              <a:rPr lang="uk-UA" sz="16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989" y="190122"/>
            <a:ext cx="1704975" cy="3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50" y="830180"/>
            <a:ext cx="4698749" cy="1076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3064" y="1112491"/>
            <a:ext cx="5100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Відповідно, для запиту потрібно два параметри: місто і токен.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2962" y="2427677"/>
            <a:ext cx="7795034" cy="437019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pprint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pprint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get_weather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open_weather_token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http://api.openweathermap.org/data/2.5/weather?q=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&amp;appid=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open_weather_token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&amp;units=metric"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pprint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except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Exception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"Перевірте назву міста"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input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"Введіть місто: 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get_weather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'__main__'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426" y="2427677"/>
            <a:ext cx="3712451" cy="43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5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Іконки з </a:t>
            </a:r>
            <a:r>
              <a:rPr lang="en-US" sz="1600" dirty="0"/>
              <a:t>weather conditions </a:t>
            </a:r>
            <a:r>
              <a:rPr lang="en-US" sz="1600" dirty="0">
                <a:hlinkClick r:id="rId2"/>
              </a:rPr>
              <a:t>https://openweathermap.org/weather-conditions</a:t>
            </a: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425511"/>
            <a:ext cx="3086115" cy="3304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87" y="1092679"/>
            <a:ext cx="4838700" cy="923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3687" y="692498"/>
            <a:ext cx="4350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/>
              <a:t>Отримати іконку можна ще одним </a:t>
            </a:r>
            <a:r>
              <a:rPr lang="en-US" sz="1600" dirty="0"/>
              <a:t>get-</a:t>
            </a:r>
            <a:r>
              <a:rPr lang="uk-UA" sz="1600" dirty="0"/>
              <a:t>запитом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2534" y="2016604"/>
            <a:ext cx="66171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Але з точки зору швидкодії вигідніше відображати іконки погоди через </a:t>
            </a:r>
            <a:r>
              <a:rPr lang="en-US" sz="1600" dirty="0"/>
              <a:t>emoji </a:t>
            </a:r>
            <a:r>
              <a:rPr lang="uk-UA" sz="1600" dirty="0"/>
              <a:t>за допомогою </a:t>
            </a:r>
            <a:r>
              <a:rPr lang="en-US" sz="1600" dirty="0" err="1"/>
              <a:t>unicode</a:t>
            </a:r>
            <a:r>
              <a:rPr lang="uk-UA" sz="1600" dirty="0"/>
              <a:t>. Наприклад для смайла це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534" y="2601379"/>
            <a:ext cx="3540593" cy="1934407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36996" y="2657551"/>
            <a:ext cx="1919115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smile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\U0001F600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smile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997" y="3381468"/>
            <a:ext cx="4886325" cy="1057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413" y="4171936"/>
            <a:ext cx="3083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/>
              <a:t>Тому створимо словник станів погоди + </a:t>
            </a:r>
            <a:r>
              <a:rPr lang="en-US" sz="1400" dirty="0"/>
              <a:t>emoji</a:t>
            </a:r>
            <a:endParaRPr lang="uk-UA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712" y="4695156"/>
            <a:ext cx="3127010" cy="175432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code_to_smile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"Clear"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"Ясно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"Clouds"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"Хмарно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\U00002601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"Rain"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"Дощь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\U00002614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"Drizzle"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"Мряка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\U00002614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"Thunderstorm"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"Гроза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\U000026A1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"Snow"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"Сніг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\U0001F328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"Mist"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"Туман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\U0001F32B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916" y="4695156"/>
            <a:ext cx="22669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3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201010" cy="671722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pprint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pprint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get_weather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city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open_weather_token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code_to_smile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"Clear"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"Ясно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\U00002600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"Clouds"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"Хмарно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\U00002601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"Rain"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"Дощь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\U00002614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"Drizzle"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"Мряка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\U00002614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"Thunderstorm"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"Гроза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\U000026A1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"Snow"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"Сніг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\U0001F328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"Mist"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"Туман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\U0001F32B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http://api.openweathermap.org/data/2.5/weather?q=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city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&amp;appid=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open_weather_token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&amp;units=metric"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pprint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"name"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cur_weather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"main"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"temp"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weather_description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"weather"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"main"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weather_description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code_to_smile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wd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code_to_smile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weather_description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wd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"Уявлення не маю, що там за погода!"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humidity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"main"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"humidity"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pressure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"main"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"pressure"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wind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"wind"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"speed"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sunrise_timestamp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fromtimestamp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"sys"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"sunrise"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sunset_timestamp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fromtimestamp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"sys"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"sunset"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length_of_the_day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fromtimestamp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"sys"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"sunset"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-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fromtimestamp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"sys"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"sunrise"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29087" y="0"/>
            <a:ext cx="7362913" cy="3162404"/>
          </a:xfrm>
          <a:prstGeom prst="rect">
            <a:avLst/>
          </a:prstGeom>
          <a:solidFill>
            <a:srgbClr val="263238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f"***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now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strftime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'%Y-%m-%d %H:%M'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***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f"Погода в місті: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city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Температура: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cur_weather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C°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f"Вологість: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humidity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%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Тиск: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pressure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мм.рт.ст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Вітер: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wind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м/с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f"Схід сонця: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sunrise_timestamp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Захід сонця: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sunset_timestamp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Тривалість дня: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length_of_the_day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f"Вдалого дня!"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except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Exception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"Перевірте назву міста"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input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"Введіть місто: 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get_weather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'__main__'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99" y="3358611"/>
            <a:ext cx="26289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Встановлюємо бібліотеку </a:t>
            </a:r>
            <a:r>
              <a:rPr lang="en-US" sz="1600" b="1" i="1" dirty="0" err="1"/>
              <a:t>aiogram</a:t>
            </a:r>
            <a:endParaRPr lang="en-US" sz="1600" b="1" i="1" dirty="0"/>
          </a:p>
          <a:p>
            <a:pPr marL="0" indent="0">
              <a:buNone/>
            </a:pPr>
            <a:r>
              <a:rPr lang="uk-UA" sz="1600" dirty="0"/>
              <a:t>Заходимо на </a:t>
            </a:r>
            <a:r>
              <a:rPr lang="en-US" sz="1600" dirty="0"/>
              <a:t>@</a:t>
            </a:r>
            <a:r>
              <a:rPr lang="en-US" sz="1600" dirty="0" err="1"/>
              <a:t>BotFather</a:t>
            </a:r>
            <a:r>
              <a:rPr lang="en-US" sz="1600" dirty="0"/>
              <a:t> </a:t>
            </a:r>
            <a:r>
              <a:rPr lang="uk-UA" sz="1600" dirty="0"/>
              <a:t>і отримуємо новий токен для нового бота. Записуємо його теж в </a:t>
            </a:r>
            <a:r>
              <a:rPr lang="en-US" sz="1600" dirty="0"/>
              <a:t>config.py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uk-UA" sz="1600" dirty="0"/>
              <a:t>Створюємо новий файл для бота і імпортуємо туди необхідні бібілотеки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882" y="190122"/>
            <a:ext cx="1724025" cy="27622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550" y="875955"/>
            <a:ext cx="5691238" cy="46166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"f9478e11f667d5acf86be3b3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dd66dd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b8c"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tg_bot_token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"2125591704:AAGYueLHEElnOZt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dd66dd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qwQ-AWQwDvNkP_J0"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7444" y="3402771"/>
            <a:ext cx="3998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В </a:t>
            </a:r>
            <a:r>
              <a:rPr lang="en-US" dirty="0" err="1"/>
              <a:t>aiogram</a:t>
            </a:r>
            <a:r>
              <a:rPr lang="en-US" dirty="0"/>
              <a:t> handler’</a:t>
            </a:r>
            <a:r>
              <a:rPr lang="uk-UA" dirty="0"/>
              <a:t>ами керує</a:t>
            </a:r>
            <a:r>
              <a:rPr lang="en-US" dirty="0"/>
              <a:t> Dispatcher</a:t>
            </a:r>
            <a:endParaRPr lang="uk-UA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2550" y="1879277"/>
            <a:ext cx="6869958" cy="34163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tg_bot_token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aiogram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aiogram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dispatcher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Dispatcher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aiogram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utils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executor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token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tg_bot_token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dp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Dispatcher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@dp.message_handler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commands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"start"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start_command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types.Message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await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reply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"Привіт! Напиши мені назву міста і я пришлю інформацію про погоду!"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'__main__'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start_polling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5367268"/>
            <a:ext cx="4552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6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3" y="92952"/>
            <a:ext cx="3930498" cy="676504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00" b="1" dirty="0" err="1"/>
              <a:t>Aiogram</a:t>
            </a:r>
            <a:r>
              <a:rPr lang="en-US" sz="1800" b="1" dirty="0"/>
              <a:t> </a:t>
            </a:r>
            <a:endParaRPr lang="uk-UA" sz="1800" b="1" dirty="0"/>
          </a:p>
          <a:p>
            <a:pPr marL="0" indent="0">
              <a:buNone/>
            </a:pPr>
            <a:r>
              <a:rPr lang="en-US" sz="1800" b="1" dirty="0">
                <a:hlinkClick r:id="rId2"/>
              </a:rPr>
              <a:t>https://github.com/aiogram/aiogram</a:t>
            </a:r>
            <a:endParaRPr lang="ru-RU" sz="1800" b="1" dirty="0"/>
          </a:p>
          <a:p>
            <a:pPr marL="0" indent="0">
              <a:buNone/>
            </a:pPr>
            <a:r>
              <a:rPr lang="uk-UA" sz="1600" dirty="0"/>
              <a:t>Асинхронна бібліотека, що стрімко розвивається.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Плюси: </a:t>
            </a:r>
          </a:p>
          <a:p>
            <a:pPr marL="0" indent="0">
              <a:buNone/>
            </a:pPr>
            <a:r>
              <a:rPr lang="uk-UA" sz="1600" dirty="0"/>
              <a:t>➕ Стабільність роботи. </a:t>
            </a:r>
          </a:p>
          <a:p>
            <a:pPr marL="0" indent="0">
              <a:buNone/>
            </a:pPr>
            <a:r>
              <a:rPr lang="uk-UA" sz="1600" dirty="0"/>
              <a:t>➕ Анотація типів (для підказок під час написання коду). </a:t>
            </a:r>
          </a:p>
          <a:p>
            <a:pPr marL="0" indent="0">
              <a:buNone/>
            </a:pPr>
            <a:r>
              <a:rPr lang="uk-UA" sz="1600" dirty="0"/>
              <a:t>➕ Наявність машини станів (</a:t>
            </a:r>
            <a:r>
              <a:rPr lang="en-US" sz="1600" dirty="0"/>
              <a:t>FSM), </a:t>
            </a:r>
            <a:r>
              <a:rPr lang="uk-UA" sz="1600" dirty="0"/>
              <a:t>що дозволяє зручно організувати логіку в роботі. </a:t>
            </a:r>
          </a:p>
          <a:p>
            <a:pPr marL="0" indent="0">
              <a:buNone/>
            </a:pPr>
            <a:r>
              <a:rPr lang="uk-UA" sz="1600" dirty="0"/>
              <a:t>➕ Наявність </a:t>
            </a:r>
            <a:r>
              <a:rPr lang="en-US" sz="1600" dirty="0"/>
              <a:t>Middleware </a:t>
            </a:r>
            <a:r>
              <a:rPr lang="uk-UA" sz="1600" dirty="0"/>
              <a:t>та фільтрів, що спрощує написання коду обробників повідомлень. </a:t>
            </a:r>
          </a:p>
          <a:p>
            <a:pPr marL="0" indent="0">
              <a:buNone/>
            </a:pPr>
            <a:r>
              <a:rPr lang="uk-UA" sz="1600" dirty="0"/>
              <a:t>➕ Зручний обробник помилок та винятків. </a:t>
            </a:r>
          </a:p>
          <a:p>
            <a:pPr marL="0" indent="0">
              <a:buNone/>
            </a:pPr>
            <a:r>
              <a:rPr lang="uk-UA" sz="1600" dirty="0"/>
              <a:t>➕ Якісно написаний код бібліотеки.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Мінуси: </a:t>
            </a:r>
          </a:p>
          <a:p>
            <a:pPr marL="0" indent="0">
              <a:buNone/>
            </a:pPr>
            <a:r>
              <a:rPr lang="uk-UA" sz="1600" dirty="0"/>
              <a:t>➖ Відсутня широка офіційна докладна документація (зате є багато прикладів, а також текстових уроків та відеоуроків) </a:t>
            </a:r>
          </a:p>
          <a:p>
            <a:pPr marL="0" indent="0">
              <a:buNone/>
            </a:pPr>
            <a:r>
              <a:rPr lang="uk-UA" sz="1600" dirty="0"/>
              <a:t>➖ Високий поріг входження, необхідно розібратися в асинхронній роботі </a:t>
            </a:r>
            <a:r>
              <a:rPr lang="en-US" sz="1600" dirty="0"/>
              <a:t>Python.</a:t>
            </a:r>
            <a:endParaRPr lang="uk-UA" sz="1600" dirty="0"/>
          </a:p>
        </p:txBody>
      </p:sp>
      <p:sp>
        <p:nvSpPr>
          <p:cNvPr id="2" name="Rectangle 1"/>
          <p:cNvSpPr/>
          <p:nvPr/>
        </p:nvSpPr>
        <p:spPr>
          <a:xfrm>
            <a:off x="4065038" y="92953"/>
            <a:ext cx="4220545" cy="6140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python-telegram-bot </a:t>
            </a:r>
            <a:endParaRPr lang="uk-UA" b="1" dirty="0"/>
          </a:p>
          <a:p>
            <a:r>
              <a:rPr lang="en-US" sz="1500" b="1" dirty="0">
                <a:hlinkClick r:id="rId3"/>
              </a:rPr>
              <a:t>https://github.com/python-telegram-bot/python-telegram-bot</a:t>
            </a:r>
            <a:endParaRPr lang="ru-RU" sz="1500" b="1" dirty="0"/>
          </a:p>
          <a:p>
            <a:r>
              <a:rPr lang="uk-UA" sz="1500" dirty="0"/>
              <a:t>Одна з перших бібліотек, що теж досить активно розвивається, має велике </a:t>
            </a:r>
            <a:r>
              <a:rPr lang="uk-UA" sz="1500" dirty="0" err="1"/>
              <a:t>ком'юніті</a:t>
            </a:r>
            <a:r>
              <a:rPr lang="uk-UA" sz="1500" dirty="0"/>
              <a:t>. </a:t>
            </a:r>
          </a:p>
          <a:p>
            <a:endParaRPr lang="uk-UA" sz="1500" dirty="0"/>
          </a:p>
          <a:p>
            <a:endParaRPr lang="uk-UA" sz="1500" dirty="0"/>
          </a:p>
          <a:p>
            <a:r>
              <a:rPr lang="uk-UA" sz="1500" dirty="0"/>
              <a:t>Плюси: </a:t>
            </a:r>
          </a:p>
          <a:p>
            <a:endParaRPr lang="uk-UA" sz="1500" dirty="0"/>
          </a:p>
          <a:p>
            <a:r>
              <a:rPr lang="uk-UA" sz="1500" dirty="0"/>
              <a:t>➕ Велике </a:t>
            </a:r>
            <a:r>
              <a:rPr lang="uk-UA" sz="1500" dirty="0" err="1"/>
              <a:t>ком'юніті</a:t>
            </a:r>
            <a:r>
              <a:rPr lang="uk-UA" sz="1500" dirty="0"/>
              <a:t> </a:t>
            </a:r>
          </a:p>
          <a:p>
            <a:r>
              <a:rPr lang="uk-UA" sz="1500" dirty="0"/>
              <a:t>➕ Анотація типів (для підказок під час написання коду). </a:t>
            </a:r>
          </a:p>
          <a:p>
            <a:r>
              <a:rPr lang="uk-UA" sz="1500" dirty="0"/>
              <a:t>➕ Найзріліша бібліотека </a:t>
            </a:r>
          </a:p>
          <a:p>
            <a:r>
              <a:rPr lang="uk-UA" sz="1500" dirty="0"/>
              <a:t>➕ </a:t>
            </a:r>
            <a:r>
              <a:rPr lang="uk-UA" sz="1500" dirty="0">
                <a:hlinkClick r:id="rId4"/>
              </a:rPr>
              <a:t>Детальна документація </a:t>
            </a:r>
            <a:endParaRPr lang="uk-UA" sz="1500" dirty="0"/>
          </a:p>
          <a:p>
            <a:r>
              <a:rPr lang="uk-UA" sz="1500" dirty="0"/>
              <a:t>➕ Немає необхідності навчати </a:t>
            </a:r>
            <a:r>
              <a:rPr lang="en-US" sz="1500" dirty="0" err="1"/>
              <a:t>Asyncio</a:t>
            </a:r>
            <a:r>
              <a:rPr lang="en-US" sz="1500" dirty="0"/>
              <a:t> (</a:t>
            </a:r>
            <a:r>
              <a:rPr lang="uk-UA" sz="1500" dirty="0"/>
              <a:t>поки що) </a:t>
            </a:r>
          </a:p>
          <a:p>
            <a:r>
              <a:rPr lang="uk-UA" sz="1500" dirty="0"/>
              <a:t>➕ Дуже якісно написаний код самої бібліотеки </a:t>
            </a:r>
          </a:p>
          <a:p>
            <a:r>
              <a:rPr lang="uk-UA" sz="1500" dirty="0"/>
              <a:t>➕ Бібліотека відносно швидко оновлюється </a:t>
            </a:r>
          </a:p>
          <a:p>
            <a:endParaRPr lang="uk-UA" sz="1500" dirty="0"/>
          </a:p>
          <a:p>
            <a:endParaRPr lang="uk-UA" sz="1500" dirty="0"/>
          </a:p>
          <a:p>
            <a:endParaRPr lang="uk-UA" sz="1500" dirty="0"/>
          </a:p>
          <a:p>
            <a:endParaRPr lang="uk-UA" sz="1500" dirty="0"/>
          </a:p>
          <a:p>
            <a:r>
              <a:rPr lang="uk-UA" sz="1500" dirty="0"/>
              <a:t>Мінуси </a:t>
            </a:r>
          </a:p>
          <a:p>
            <a:endParaRPr lang="uk-UA" sz="1500" dirty="0"/>
          </a:p>
          <a:p>
            <a:r>
              <a:rPr lang="uk-UA" sz="1500" dirty="0"/>
              <a:t>➖ Високий поріг входження.</a:t>
            </a:r>
          </a:p>
          <a:p>
            <a:r>
              <a:rPr lang="uk-UA" sz="1500" dirty="0"/>
              <a:t>➖ Немає асинхронності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6450" y="92953"/>
            <a:ext cx="3825550" cy="6401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PyTelegramBotApi</a:t>
            </a:r>
            <a:r>
              <a:rPr lang="ru-RU" b="1" dirty="0"/>
              <a:t> (</a:t>
            </a:r>
            <a:r>
              <a:rPr lang="en-US" b="1" dirty="0" err="1"/>
              <a:t>telebot</a:t>
            </a:r>
            <a:r>
              <a:rPr lang="en-US" b="1" dirty="0"/>
              <a:t>)</a:t>
            </a:r>
            <a:endParaRPr lang="uk-UA" b="1" dirty="0"/>
          </a:p>
          <a:p>
            <a:r>
              <a:rPr lang="en-US" sz="1600" b="1" dirty="0">
                <a:hlinkClick r:id="rId5"/>
              </a:rPr>
              <a:t>https://github.com/eternnoir/pyTelegramBotAPI</a:t>
            </a:r>
            <a:endParaRPr lang="en-US" sz="1600" b="1" dirty="0"/>
          </a:p>
          <a:p>
            <a:r>
              <a:rPr lang="uk-UA" sz="1500" dirty="0"/>
              <a:t>Проста і зручна бібліотека для тих хто починає писати Телеграм-боти</a:t>
            </a:r>
          </a:p>
          <a:p>
            <a:endParaRPr lang="uk-UA" sz="1500" dirty="0"/>
          </a:p>
          <a:p>
            <a:endParaRPr lang="uk-UA" sz="1500" dirty="0"/>
          </a:p>
          <a:p>
            <a:endParaRPr lang="uk-UA" sz="1500" dirty="0"/>
          </a:p>
          <a:p>
            <a:endParaRPr lang="uk-UA" sz="1500" dirty="0"/>
          </a:p>
          <a:p>
            <a:r>
              <a:rPr lang="uk-UA" sz="1500" dirty="0"/>
              <a:t>Плюси </a:t>
            </a:r>
          </a:p>
          <a:p>
            <a:r>
              <a:rPr lang="uk-UA" sz="1500" dirty="0"/>
              <a:t>➕ Низький поріг входження </a:t>
            </a:r>
          </a:p>
          <a:p>
            <a:r>
              <a:rPr lang="uk-UA" sz="1500" dirty="0"/>
              <a:t>➕ </a:t>
            </a:r>
            <a:r>
              <a:rPr lang="uk-UA" sz="1500" dirty="0">
                <a:hlinkClick r:id="rId6"/>
              </a:rPr>
              <a:t>Безліч інструкцій та уроків </a:t>
            </a:r>
            <a:endParaRPr lang="uk-UA" sz="1500" dirty="0"/>
          </a:p>
          <a:p>
            <a:r>
              <a:rPr lang="uk-UA" sz="1500" dirty="0"/>
              <a:t>➕ Популярність </a:t>
            </a:r>
          </a:p>
          <a:p>
            <a:endParaRPr lang="uk-UA" sz="1500" dirty="0"/>
          </a:p>
          <a:p>
            <a:endParaRPr lang="uk-UA" sz="1500" dirty="0"/>
          </a:p>
          <a:p>
            <a:endParaRPr lang="uk-UA" sz="1500" dirty="0"/>
          </a:p>
          <a:p>
            <a:endParaRPr lang="uk-UA" sz="1500" dirty="0"/>
          </a:p>
          <a:p>
            <a:r>
              <a:rPr lang="uk-UA" sz="1500" dirty="0"/>
              <a:t>Мінуси </a:t>
            </a:r>
          </a:p>
          <a:p>
            <a:r>
              <a:rPr lang="uk-UA" sz="1500" dirty="0"/>
              <a:t>➖ Дуже нестабільна робота, боти часто ламаються самі собою. </a:t>
            </a:r>
          </a:p>
          <a:p>
            <a:r>
              <a:rPr lang="uk-UA" sz="1500" dirty="0"/>
              <a:t>➖ Відсутні анотації типів для підказок в </a:t>
            </a:r>
            <a:r>
              <a:rPr lang="en-US" sz="1500" dirty="0"/>
              <a:t>IDE, </a:t>
            </a:r>
            <a:r>
              <a:rPr lang="uk-UA" sz="1500" dirty="0"/>
              <a:t>що ускладнює написання коду </a:t>
            </a:r>
          </a:p>
          <a:p>
            <a:r>
              <a:rPr lang="uk-UA" sz="1500" dirty="0"/>
              <a:t>➖ Не фреймворк, а просто обгортка над </a:t>
            </a:r>
            <a:r>
              <a:rPr lang="en-US" sz="1500" dirty="0"/>
              <a:t>Telegram Bot API, </a:t>
            </a:r>
            <a:r>
              <a:rPr lang="uk-UA" sz="1500" dirty="0"/>
              <a:t>тому багато речей доводиться писати власноруч</a:t>
            </a:r>
          </a:p>
          <a:p>
            <a:r>
              <a:rPr lang="uk-UA" sz="1500" dirty="0"/>
              <a:t>➖ Дуже повільно оновлюється бібліотека та виправляються помилки </a:t>
            </a:r>
          </a:p>
        </p:txBody>
      </p:sp>
    </p:spTree>
    <p:extLst>
      <p:ext uri="{BB962C8B-B14F-4D97-AF65-F5344CB8AC3E}">
        <p14:creationId xmlns:p14="http://schemas.microsoft.com/office/powerpoint/2010/main" val="3896620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7739619" cy="686341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tg_bot_token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aiogram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aiogram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dispatcher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Dispatcher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aiogram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utils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executor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Bot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token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tg_bot_token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dp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Dispatcher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@dp.message_handler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commands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"start"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start_command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types.Message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await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reply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"Привіт! Напиши мені назву міста і я пришлю інформацію про погоду!"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@dp.message_handler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get_weather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types.Message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code_to_smile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"Clear"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"Ясно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\U00002600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"Clouds"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"Хмарно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\U00002601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"Rain"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"Дощь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\U00002614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"Drizzle"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"Мряка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\U00002614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"Thunderstorm"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"Гроза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\U000026A1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"Snow"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"Сніг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\U0001F328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"Mist"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"Туман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\U0001F32B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http://api.openweathermap.org/data/2.5/weather?q=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&amp;appid=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open_weather_token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&amp;units=metric"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json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"name"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cur_weather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"main"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"temp"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weather_description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"weather"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"main"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weather_description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code_to_smile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wd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code_to_smile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weather_description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wd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"Уявлення не маю що там за  погода!"</a:t>
            </a:r>
            <a:endParaRPr kumimoji="0" lang="ru-RU" altLang="ru-R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9087" y="0"/>
            <a:ext cx="7362913" cy="3485570"/>
          </a:xfrm>
          <a:prstGeom prst="rect">
            <a:avLst/>
          </a:prstGeom>
          <a:solidFill>
            <a:srgbClr val="263238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humidity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"main"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"humidity"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pressure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"main"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"pressure"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wind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"wind"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"speed"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sunrise_timestamp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fromtimestamp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"sys"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"sunrise"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sunset_timestamp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fromtimestamp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"sys"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"sunset"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length_of_the_day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fromtimestamp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"sys"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"sunset"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 -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fromtimestamp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"sys"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"sunrise"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await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reply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f"***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now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strftime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'%Y-%m-%d %H:%M'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)}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***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f"Погода в місті: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Температура: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cur_weather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C°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wd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f"Вологість: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humidity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%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Тиск: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pressure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мм.рт.ст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Вітер: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wind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м/с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f"Схід сонця: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sunrise_timestamp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Захід сонця: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sunset_timestamp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Тривалість дня: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length_of_the_day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}\n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f"***Вдалого дня!***"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except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await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reply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\U00002620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Перевірте назву міста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\U00002620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'__main__'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start_polling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21" y="3603279"/>
            <a:ext cx="4250376" cy="26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64" y="544575"/>
            <a:ext cx="5334000" cy="1133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1469" y="111835"/>
            <a:ext cx="9761455" cy="7232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Deploy </a:t>
            </a:r>
            <a:r>
              <a:rPr lang="uk-UA" sz="1600" dirty="0"/>
              <a:t>на </a:t>
            </a:r>
            <a:r>
              <a:rPr lang="en-US" sz="1600" dirty="0"/>
              <a:t>Heroku </a:t>
            </a:r>
            <a:r>
              <a:rPr lang="uk-UA" sz="1600" dirty="0"/>
              <a:t>починаємо зі стандартної команди (попередньо встановивши </a:t>
            </a:r>
            <a:r>
              <a:rPr lang="en-US" sz="1600" dirty="0">
                <a:hlinkClick r:id="rId3"/>
              </a:rPr>
              <a:t>Heroku CLI</a:t>
            </a:r>
            <a:r>
              <a:rPr lang="ru-RU" sz="1600" dirty="0"/>
              <a:t>)  </a:t>
            </a:r>
            <a:r>
              <a:rPr lang="en-US" sz="1600" b="1" i="1" dirty="0" err="1"/>
              <a:t>heroku</a:t>
            </a:r>
            <a:r>
              <a:rPr lang="en-US" sz="1600" b="1" i="1" dirty="0"/>
              <a:t> login</a:t>
            </a:r>
          </a:p>
          <a:p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/>
          </a:p>
          <a:p>
            <a:endParaRPr lang="en-US" sz="1600" b="1" i="1" dirty="0"/>
          </a:p>
          <a:p>
            <a:r>
              <a:rPr lang="uk-UA" sz="1600" dirty="0"/>
              <a:t>В директорії</a:t>
            </a:r>
            <a:r>
              <a:rPr lang="en-US" sz="1600" dirty="0"/>
              <a:t> </a:t>
            </a:r>
            <a:r>
              <a:rPr lang="uk-UA" sz="1600" dirty="0"/>
              <a:t> проекту створюємо три файли.</a:t>
            </a:r>
          </a:p>
          <a:p>
            <a:endParaRPr lang="uk-UA" sz="1600" dirty="0"/>
          </a:p>
          <a:p>
            <a:r>
              <a:rPr lang="uk-UA" sz="1600" dirty="0"/>
              <a:t>В першому (</a:t>
            </a:r>
            <a:r>
              <a:rPr lang="en-US" sz="1600" b="1" i="1" dirty="0"/>
              <a:t>runtime.txt</a:t>
            </a:r>
            <a:r>
              <a:rPr lang="en-US" sz="1600" dirty="0"/>
              <a:t>) </a:t>
            </a:r>
            <a:r>
              <a:rPr lang="uk-UA" sz="1600" dirty="0"/>
              <a:t>вказується версія </a:t>
            </a:r>
            <a:r>
              <a:rPr lang="en-US" sz="1600" dirty="0"/>
              <a:t>python </a:t>
            </a:r>
            <a:r>
              <a:rPr lang="uk-UA" sz="1600" dirty="0"/>
              <a:t>яка потрібна для роботи бота</a:t>
            </a:r>
          </a:p>
          <a:p>
            <a:endParaRPr lang="uk-UA" sz="1600" dirty="0"/>
          </a:p>
          <a:p>
            <a:r>
              <a:rPr lang="uk-UA" sz="1600" dirty="0"/>
              <a:t>Другий файл (</a:t>
            </a:r>
            <a:r>
              <a:rPr lang="en-US" sz="1600" b="1" i="1" dirty="0"/>
              <a:t>requirements.txt</a:t>
            </a:r>
            <a:r>
              <a:rPr lang="en-US" sz="1600" dirty="0"/>
              <a:t>) </a:t>
            </a:r>
            <a:r>
              <a:rPr lang="uk-UA" sz="1600" dirty="0"/>
              <a:t>міститиме необхідні для роботи проекта бібліотеки і його можна згенерувати </a:t>
            </a:r>
          </a:p>
          <a:p>
            <a:r>
              <a:rPr lang="uk-UA" sz="1600" dirty="0"/>
              <a:t>командою</a:t>
            </a:r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r>
              <a:rPr lang="uk-UA" sz="1600" dirty="0"/>
              <a:t>Третій файл (</a:t>
            </a:r>
            <a:r>
              <a:rPr lang="en-US" sz="1600" b="1" i="1" dirty="0" err="1"/>
              <a:t>Procfile</a:t>
            </a:r>
            <a:r>
              <a:rPr lang="en-US" sz="1600" dirty="0"/>
              <a:t>   </a:t>
            </a:r>
            <a:r>
              <a:rPr lang="uk-UA" sz="1600" dirty="0"/>
              <a:t>- так, без розширення!)</a:t>
            </a:r>
            <a:r>
              <a:rPr lang="en-US" sz="1600" dirty="0"/>
              <a:t> </a:t>
            </a:r>
            <a:r>
              <a:rPr lang="uk-UA" sz="1600" dirty="0"/>
              <a:t>необхідно записати команду запуску бота з відповідного файлу</a:t>
            </a:r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33719" y="2313336"/>
            <a:ext cx="1122423" cy="27699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python-3.10.0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39" y="3095531"/>
            <a:ext cx="2352675" cy="3048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65590" y="3095531"/>
            <a:ext cx="1827744" cy="280076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aiogram==2.16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aiohttp==3.8.1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aiosignal==1.2.0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async-timeout==4.0.1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attrs==21.2.0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Babel==2.9.1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certifi==2021.10.8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charset-normalizer==2.0.7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frozenlist==1.2.0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idna==3.3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multidict==5.2.0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pytz==2021.3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requests==2.26.0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typing-extensions==4.0.0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urllib3==1.26.7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yarl==1.7.2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2987" y="6377597"/>
            <a:ext cx="3366627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worker: python main_weather_tg_bot.py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48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Далі виконуємо наступні команди: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Тепер треба визначити чи запущений </a:t>
            </a:r>
            <a:r>
              <a:rPr lang="en-US" sz="1600" b="1" i="1" dirty="0"/>
              <a:t>worker</a:t>
            </a:r>
            <a:r>
              <a:rPr lang="en-US" sz="1600" dirty="0"/>
              <a:t>: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Запускаємо </a:t>
            </a:r>
            <a:r>
              <a:rPr lang="en-US" sz="1600" b="1" i="1" dirty="0"/>
              <a:t>worker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uk-UA" sz="1600" dirty="0"/>
              <a:t>Знову перевіряємо: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569143"/>
            <a:ext cx="1057275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" y="986264"/>
            <a:ext cx="1047750" cy="285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72830" y="959862"/>
            <a:ext cx="6135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i="1" dirty="0"/>
              <a:t>Не забудьте створити і заповнити </a:t>
            </a:r>
            <a:r>
              <a:rPr lang="en-US" sz="1600" i="1" dirty="0"/>
              <a:t>.</a:t>
            </a:r>
            <a:r>
              <a:rPr lang="en-US" sz="1600" i="1" dirty="0" err="1"/>
              <a:t>gitignore</a:t>
            </a:r>
            <a:r>
              <a:rPr lang="en-US" sz="1600" i="1" dirty="0"/>
              <a:t> </a:t>
            </a:r>
            <a:r>
              <a:rPr lang="uk-UA" sz="1600" i="1" dirty="0"/>
              <a:t>для вашого проекту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5" y="1505570"/>
            <a:ext cx="2886075" cy="3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50" y="2017941"/>
            <a:ext cx="2743200" cy="381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58150" y="2053451"/>
            <a:ext cx="77986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i="1" dirty="0"/>
              <a:t>Дайте ім’я вашому додатку на </a:t>
            </a:r>
            <a:r>
              <a:rPr lang="en-US" sz="1600" i="1" dirty="0"/>
              <a:t>Heroku</a:t>
            </a:r>
            <a:r>
              <a:rPr lang="uk-UA" sz="1600" i="1" dirty="0"/>
              <a:t>. Пам’ятайте про деякі обмеження для імен: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899" y="2489622"/>
            <a:ext cx="1174432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075" y="3008810"/>
            <a:ext cx="1409700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550" y="3435344"/>
            <a:ext cx="2266950" cy="314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275" y="4242479"/>
            <a:ext cx="1047750" cy="342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462" y="4616795"/>
            <a:ext cx="2781300" cy="3143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421376" y="4585379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i="1" dirty="0"/>
              <a:t>Як і очікувалось - ні</a:t>
            </a:r>
            <a:endParaRPr lang="uk-UA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2651" y="4999317"/>
            <a:ext cx="2457450" cy="323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462" y="6114626"/>
            <a:ext cx="5067300" cy="371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0400" y="5685012"/>
            <a:ext cx="1047750" cy="3429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583645" y="6168561"/>
            <a:ext cx="1260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i="1" dirty="0"/>
              <a:t>Все працює!</a:t>
            </a:r>
            <a:endParaRPr lang="uk-UA" sz="1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6893" y="4597693"/>
            <a:ext cx="3385947" cy="20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4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3" y="2362955"/>
            <a:ext cx="11295708" cy="851026"/>
          </a:xfrm>
        </p:spPr>
        <p:txBody>
          <a:bodyPr>
            <a:normAutofit/>
          </a:bodyPr>
          <a:lstStyle/>
          <a:p>
            <a:r>
              <a:rPr lang="ru-RU" sz="5400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888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240" y="1043731"/>
            <a:ext cx="6990503" cy="477053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asyncio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aiogram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Dispatcher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start_handler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types.Message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await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answer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f"Hello,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event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from_user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get_mention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as_html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)}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?!"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parse_mode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types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ParseMode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HTML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token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TOKEN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Dispatcher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bot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register_message_handler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start_handler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commands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={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"start"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"restart"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await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start_polling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finally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await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close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asyncio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endParaRPr kumimoji="0" lang="ru-RU" altLang="ru-RU" sz="3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240" y="247761"/>
            <a:ext cx="4403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/>
              <a:t>Приклад Телеграм-боту на </a:t>
            </a:r>
            <a:r>
              <a:rPr lang="en-US" b="1" dirty="0" err="1"/>
              <a:t>aiogram</a:t>
            </a:r>
            <a:endParaRPr lang="en-US" b="1" dirty="0"/>
          </a:p>
          <a:p>
            <a:r>
              <a:rPr lang="en-US" i="1" dirty="0"/>
              <a:t>Poll </a:t>
            </a:r>
            <a:r>
              <a:rPr lang="en-US" i="1" dirty="0" err="1"/>
              <a:t>BotAPI</a:t>
            </a:r>
            <a:r>
              <a:rPr lang="en-US" i="1" dirty="0"/>
              <a:t> for updates and process updates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8019" y="1043731"/>
            <a:ext cx="4771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Mention – </a:t>
            </a:r>
            <a:r>
              <a:rPr lang="uk-UA" i="1" dirty="0"/>
              <a:t>Згадка про користувача — текст, схожий на посилання, натискання якого відкриває профіль користувача. Щоб вставити у повідомлення згадку про користувача, у </a:t>
            </a:r>
            <a:r>
              <a:rPr lang="en-US" i="1" dirty="0"/>
              <a:t>Bot API </a:t>
            </a:r>
            <a:r>
              <a:rPr lang="uk-UA" i="1" dirty="0"/>
              <a:t>потрібно вбудувати посилання типу    </a:t>
            </a:r>
            <a:r>
              <a:rPr lang="en-US" i="1" dirty="0"/>
              <a:t>tg://user?id=123456789. </a:t>
            </a:r>
            <a:endParaRPr lang="uk-UA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273D1-A031-408D-8738-0DAD1C662DC7}"/>
              </a:ext>
            </a:extLst>
          </p:cNvPr>
          <p:cNvSpPr txBox="1"/>
          <p:nvPr/>
        </p:nvSpPr>
        <p:spPr>
          <a:xfrm>
            <a:off x="7338019" y="3244332"/>
            <a:ext cx="3522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BOT-TOKEN  -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замість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цієї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змінної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необхідно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проставити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токен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відповідного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телеграм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-боту,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що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буде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згенеровано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effectLst/>
              </a:rPr>
              <a:t>від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effectLst/>
              </a:rPr>
              <a:t>@BotFather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1806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23" y="235390"/>
            <a:ext cx="11733291" cy="6491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id користувачів та чатів </a:t>
            </a:r>
            <a:endParaRPr lang="en-US" sz="2000" b="1" dirty="0"/>
          </a:p>
          <a:p>
            <a:pPr marL="0" indent="0">
              <a:buNone/>
            </a:pPr>
            <a:r>
              <a:rPr lang="uk-UA" sz="1800" dirty="0"/>
              <a:t>У кожного користувача, бота, групи, каналу в телеграм є власний id. Розрізняти чати в коді бота слід саме за ID, тому що він ніколи не змінюється. </a:t>
            </a:r>
            <a:endParaRPr lang="en-US" sz="1800" dirty="0"/>
          </a:p>
          <a:p>
            <a:pPr marL="0" indent="0">
              <a:buNone/>
            </a:pPr>
            <a:r>
              <a:rPr lang="uk-UA" sz="1800" dirty="0"/>
              <a:t>У токені бота перша частина - це його id. Наприклад, токен </a:t>
            </a:r>
            <a:r>
              <a:rPr lang="uk-UA" sz="1800" b="1" i="1" dirty="0"/>
              <a:t>110201874:AAHdqTcvCH1vGWJxfSeofSAs0K5PALDsaw</a:t>
            </a:r>
            <a:r>
              <a:rPr lang="uk-UA" sz="1800" dirty="0"/>
              <a:t> належить боту з id </a:t>
            </a:r>
            <a:r>
              <a:rPr lang="uk-UA" sz="1800" b="1" i="1" dirty="0"/>
              <a:t>110201874</a:t>
            </a:r>
            <a:r>
              <a:rPr lang="uk-UA" sz="1800" dirty="0"/>
              <a:t>. </a:t>
            </a:r>
            <a:endParaRPr lang="en-US" sz="1800" dirty="0"/>
          </a:p>
          <a:p>
            <a:pPr marL="0" indent="0">
              <a:buNone/>
            </a:pPr>
            <a:r>
              <a:rPr lang="uk-UA" sz="1800" dirty="0"/>
              <a:t>У Bot API перед id супергруп і каналів пишеться </a:t>
            </a:r>
            <a:r>
              <a:rPr lang="uk-UA" sz="1800" b="1" i="1" dirty="0"/>
              <a:t>-100</a:t>
            </a:r>
            <a:r>
              <a:rPr lang="uk-UA" sz="1800" dirty="0"/>
              <a:t>. Так, id </a:t>
            </a:r>
            <a:r>
              <a:rPr lang="uk-UA" sz="1800" b="1" i="1" dirty="0"/>
              <a:t>1356415630</a:t>
            </a:r>
            <a:r>
              <a:rPr lang="uk-UA" sz="1800" dirty="0"/>
              <a:t> перетворюється на </a:t>
            </a:r>
            <a:r>
              <a:rPr lang="uk-UA" sz="1800" b="1" i="1" dirty="0"/>
              <a:t>-1001356415630</a:t>
            </a:r>
            <a:r>
              <a:rPr lang="uk-UA" sz="1800" dirty="0"/>
              <a:t>. </a:t>
            </a:r>
            <a:endParaRPr lang="en-US" sz="18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uk-UA" sz="2000" b="1" dirty="0" err="1"/>
              <a:t>id</a:t>
            </a:r>
            <a:r>
              <a:rPr lang="uk-UA" sz="2000" b="1" dirty="0"/>
              <a:t> повідомлень </a:t>
            </a:r>
            <a:endParaRPr lang="en-US" sz="2000" b="1" dirty="0"/>
          </a:p>
          <a:p>
            <a:pPr marL="0" indent="0">
              <a:buNone/>
            </a:pPr>
            <a:r>
              <a:rPr lang="uk-UA" sz="1800" dirty="0"/>
              <a:t>Кожне повідомлення у телеграмі має свій id. Це стосується і системних повідомлень (користувач зайшов до групи, змінилася назва групи тощо). Через Telegram API боти можуть отримувати на запит повідомлення в будь-якому чаті за їх </a:t>
            </a:r>
            <a:r>
              <a:rPr lang="uk-UA" sz="1800" dirty="0" err="1"/>
              <a:t>id</a:t>
            </a:r>
            <a:r>
              <a:rPr lang="uk-UA" sz="1800" dirty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 </a:t>
            </a:r>
            <a:r>
              <a:rPr lang="uk-UA" sz="1800" i="1" dirty="0" err="1"/>
              <a:t>id</a:t>
            </a:r>
            <a:r>
              <a:rPr lang="uk-UA" sz="1800" i="1" dirty="0"/>
              <a:t> повідомлення у супергрупах і каналах </a:t>
            </a:r>
            <a:r>
              <a:rPr lang="uk-UA" sz="1800" dirty="0"/>
              <a:t>є унікальними для чату: перше повідомлення в чаті має номер 1, друге має номер 2 і так далі. </a:t>
            </a:r>
          </a:p>
          <a:p>
            <a:pPr marL="0" indent="0">
              <a:buNone/>
            </a:pPr>
            <a:r>
              <a:rPr lang="uk-UA" sz="1800" i="1" dirty="0" err="1"/>
              <a:t>id</a:t>
            </a:r>
            <a:r>
              <a:rPr lang="uk-UA" sz="1800" i="1" dirty="0"/>
              <a:t> повідомлень у особистих повідомленнях та звичайних групах </a:t>
            </a:r>
            <a:r>
              <a:rPr lang="uk-UA" sz="1800" dirty="0"/>
              <a:t>працюють інакше. Там, можна сказати, нумерація наскрізна: id повідомлення унікально для кожного користувача, що його відправив. </a:t>
            </a:r>
          </a:p>
          <a:p>
            <a:pPr marL="0" indent="0">
              <a:buNone/>
            </a:pPr>
            <a:r>
              <a:rPr lang="uk-UA" sz="1800" dirty="0"/>
              <a:t>Так, перше повідомлення від користувача у всіх особи і групах має номер 1, друге повідомлення від того ж користувача має номер 2 і так далі.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729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4C4A82-36E8-4D78-9A22-3CDA42AE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64" y="323397"/>
            <a:ext cx="11692813" cy="6637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Видимість повідомлень у групах </a:t>
            </a:r>
            <a:endParaRPr lang="en-US" sz="2000" b="1" dirty="0"/>
          </a:p>
          <a:p>
            <a:pPr marL="0" indent="0">
              <a:buNone/>
            </a:pPr>
            <a:r>
              <a:rPr lang="uk-UA" sz="1800" dirty="0"/>
              <a:t>Зазвичай бот має реагувати саме на команди. Телеграм не повідомляє бота про інші повідомлення, і це гарантує </a:t>
            </a:r>
            <a:r>
              <a:rPr lang="uk-UA" sz="1800" dirty="0" err="1"/>
              <a:t>приватність</a:t>
            </a:r>
            <a:r>
              <a:rPr lang="uk-UA" sz="1800" dirty="0"/>
              <a:t> листування. </a:t>
            </a:r>
          </a:p>
          <a:p>
            <a:pPr marL="0" indent="0">
              <a:buNone/>
            </a:pPr>
            <a:r>
              <a:rPr lang="uk-UA" sz="1800" dirty="0"/>
              <a:t>Але якщо боту потрібно бачити всі повідомлення в групі (наприклад, якщо це чат-бот або </a:t>
            </a:r>
            <a:r>
              <a:rPr lang="uk-UA" sz="1800" dirty="0" err="1"/>
              <a:t>антиспам</a:t>
            </a:r>
            <a:r>
              <a:rPr lang="uk-UA" sz="1800" dirty="0"/>
              <a:t>-бот), для нього можна вимкнути </a:t>
            </a:r>
            <a:r>
              <a:rPr lang="uk-UA" sz="1800" b="1" i="1" dirty="0" err="1"/>
              <a:t>Privacy</a:t>
            </a:r>
            <a:r>
              <a:rPr lang="uk-UA" sz="1800" b="1" i="1" dirty="0"/>
              <a:t> </a:t>
            </a:r>
            <a:r>
              <a:rPr lang="uk-UA" sz="1800" b="1" i="1" dirty="0" err="1"/>
              <a:t>mode</a:t>
            </a:r>
            <a:r>
              <a:rPr lang="uk-UA" sz="1800" dirty="0"/>
              <a:t>.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b="1" i="1" dirty="0" err="1"/>
              <a:t>Privacy</a:t>
            </a:r>
            <a:r>
              <a:rPr lang="uk-UA" sz="1800" b="1" i="1" dirty="0"/>
              <a:t> </a:t>
            </a:r>
            <a:r>
              <a:rPr lang="uk-UA" sz="1800" b="1" i="1" dirty="0" err="1"/>
              <a:t>mode</a:t>
            </a:r>
            <a:r>
              <a:rPr lang="uk-UA" sz="1800" b="1" i="1" dirty="0"/>
              <a:t> </a:t>
            </a:r>
            <a:r>
              <a:rPr lang="uk-UA" sz="1800" dirty="0"/>
              <a:t>— налаштування </a:t>
            </a:r>
            <a:r>
              <a:rPr lang="en-US" sz="1800" dirty="0"/>
              <a:t>@</a:t>
            </a:r>
            <a:r>
              <a:rPr lang="uk-UA" sz="1800" dirty="0" err="1"/>
              <a:t>BotFather</a:t>
            </a:r>
            <a:r>
              <a:rPr lang="uk-UA" sz="1800" dirty="0"/>
              <a:t>, яке за замовчуванням </a:t>
            </a:r>
            <a:r>
              <a:rPr lang="uk-UA" sz="1800" dirty="0" err="1"/>
              <a:t>увімкнено</a:t>
            </a:r>
            <a:r>
              <a:rPr lang="uk-UA" sz="1800" dirty="0"/>
              <a:t>. </a:t>
            </a:r>
            <a:endParaRPr lang="en-US" sz="1800" dirty="0"/>
          </a:p>
          <a:p>
            <a:pPr marL="0" indent="0">
              <a:buNone/>
            </a:pPr>
            <a:r>
              <a:rPr lang="uk-UA" sz="1800" dirty="0"/>
              <a:t>У такому режимі бот у групах бачить лише такі повідомлення: </a:t>
            </a:r>
            <a:endParaRPr lang="en-US" sz="1800" dirty="0"/>
          </a:p>
          <a:p>
            <a:r>
              <a:rPr lang="uk-UA" sz="1800" dirty="0"/>
              <a:t>Повідомлення зі згадкою бота, </a:t>
            </a:r>
            <a:endParaRPr lang="en-US" sz="1800" dirty="0"/>
          </a:p>
          <a:p>
            <a:r>
              <a:rPr lang="uk-UA" sz="1800" dirty="0"/>
              <a:t>Відповіді на повідомлення робота, відповіді на відповіді і так далі, </a:t>
            </a:r>
            <a:endParaRPr lang="en-US" sz="1800" dirty="0"/>
          </a:p>
          <a:p>
            <a:r>
              <a:rPr lang="uk-UA" sz="1800" dirty="0"/>
              <a:t>Системні повідомлення, </a:t>
            </a:r>
            <a:endParaRPr lang="en-US" sz="1800" dirty="0"/>
          </a:p>
          <a:p>
            <a:r>
              <a:rPr lang="uk-UA" sz="1800" dirty="0"/>
              <a:t>Команди.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А якщо </a:t>
            </a:r>
            <a:r>
              <a:rPr lang="uk-UA" sz="1800" b="1" i="1" dirty="0" err="1"/>
              <a:t>Privacy</a:t>
            </a:r>
            <a:r>
              <a:rPr lang="uk-UA" sz="1800" b="1" i="1" dirty="0"/>
              <a:t> </a:t>
            </a:r>
            <a:r>
              <a:rPr lang="uk-UA" sz="1800" b="1" i="1" dirty="0" err="1"/>
              <a:t>mode</a:t>
            </a:r>
            <a:r>
              <a:rPr lang="uk-UA" sz="1800" b="1" i="1" dirty="0"/>
              <a:t> </a:t>
            </a:r>
            <a:r>
              <a:rPr lang="uk-UA" sz="1800" dirty="0"/>
              <a:t>вимкнено, то бот бачить всі повідомлення в групі. </a:t>
            </a:r>
            <a:endParaRPr lang="en-US" sz="1800" dirty="0"/>
          </a:p>
          <a:p>
            <a:pPr marL="0" indent="0">
              <a:buNone/>
            </a:pPr>
            <a:r>
              <a:rPr lang="uk-UA" sz="1800" dirty="0"/>
              <a:t>Якщо бот - </a:t>
            </a:r>
            <a:r>
              <a:rPr lang="uk-UA" sz="1800" dirty="0" err="1"/>
              <a:t>адмін</a:t>
            </a:r>
            <a:r>
              <a:rPr lang="uk-UA" sz="1800" dirty="0"/>
              <a:t> у групі, то він у будь-якому випадку бачить усі повідомлення.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Бот, що працює через </a:t>
            </a:r>
            <a:r>
              <a:rPr lang="uk-UA" sz="1800" dirty="0" err="1"/>
              <a:t>Bot</a:t>
            </a:r>
            <a:r>
              <a:rPr lang="uk-UA" sz="1800" dirty="0"/>
              <a:t> API, у жодному разі не бачитиме повідомлення від інших ботів.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46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42" y="117694"/>
            <a:ext cx="11805718" cy="65275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Кнопки 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           </a:t>
            </a:r>
            <a:r>
              <a:rPr lang="uk-UA" sz="1800" b="1" dirty="0" err="1"/>
              <a:t>Інлайн</a:t>
            </a:r>
            <a:r>
              <a:rPr lang="uk-UA" sz="1800" b="1" dirty="0"/>
              <a:t>-кнопки </a:t>
            </a:r>
            <a:endParaRPr lang="en-US" sz="1800" b="1" dirty="0"/>
          </a:p>
          <a:p>
            <a:pPr marL="0" indent="0">
              <a:buNone/>
            </a:pPr>
            <a:r>
              <a:rPr lang="uk-UA" sz="1800" dirty="0"/>
              <a:t>Бот може залишати кнопки під повідомленнями. </a:t>
            </a:r>
            <a:r>
              <a:rPr lang="uk-UA" sz="1800" dirty="0">
                <a:hlinkClick r:id="rId2"/>
              </a:rPr>
              <a:t>Кнопки під повідомленнями </a:t>
            </a:r>
            <a:r>
              <a:rPr lang="uk-UA" sz="1800" dirty="0"/>
              <a:t>(вони ж </a:t>
            </a:r>
            <a:r>
              <a:rPr lang="uk-UA" sz="1800" dirty="0" err="1"/>
              <a:t>inline</a:t>
            </a:r>
            <a:r>
              <a:rPr lang="uk-UA" sz="1800" dirty="0"/>
              <a:t> </a:t>
            </a:r>
            <a:r>
              <a:rPr lang="uk-UA" sz="1800" dirty="0" err="1"/>
              <a:t>keyboards</a:t>
            </a:r>
            <a:r>
              <a:rPr lang="uk-UA" sz="1800" dirty="0"/>
              <a:t>/</a:t>
            </a:r>
            <a:r>
              <a:rPr lang="uk-UA" sz="1800" dirty="0" err="1"/>
              <a:t>inline</a:t>
            </a:r>
            <a:r>
              <a:rPr lang="uk-UA" sz="1800" dirty="0"/>
              <a:t> buttons) переважно бувають трьох видів: </a:t>
            </a:r>
            <a:endParaRPr lang="en-US" sz="1800" dirty="0"/>
          </a:p>
          <a:p>
            <a:r>
              <a:rPr lang="uk-UA" sz="1800" b="1" i="1" dirty="0"/>
              <a:t>URL button </a:t>
            </a:r>
            <a:r>
              <a:rPr lang="uk-UA" sz="1800" dirty="0"/>
              <a:t>– кнопка з посиланням. </a:t>
            </a:r>
            <a:endParaRPr lang="en-US" sz="1800" dirty="0"/>
          </a:p>
          <a:p>
            <a:r>
              <a:rPr lang="uk-UA" sz="1800" b="1" i="1" dirty="0" err="1"/>
              <a:t>Callback</a:t>
            </a:r>
            <a:r>
              <a:rPr lang="uk-UA" sz="1800" b="1" i="1" dirty="0"/>
              <a:t> button</a:t>
            </a:r>
            <a:r>
              <a:rPr lang="uk-UA" sz="1800" dirty="0"/>
              <a:t>. При натисканні на таку кнопку прийде апдейт. Зі створенням кнопки можна вказати параметр, який буде вказаний у цьому апдейті (до 64 байтів). Зазвичай після натискання на такі кнопки боти змінюють вихідне повідомлення або показують notification або alert. </a:t>
            </a:r>
            <a:endParaRPr lang="en-US" sz="1800" dirty="0"/>
          </a:p>
          <a:p>
            <a:r>
              <a:rPr lang="uk-UA" sz="1800" b="1" i="1" dirty="0" err="1"/>
              <a:t>Switch</a:t>
            </a:r>
            <a:r>
              <a:rPr lang="uk-UA" sz="1800" b="1" i="1" dirty="0"/>
              <a:t> to inline button</a:t>
            </a:r>
            <a:r>
              <a:rPr lang="uk-UA" sz="1800" dirty="0"/>
              <a:t>. Кнопка для перемикання в інлайн-режим (про інлайн-режим див. нижче). Кнопка може відкривати інлайн у тому самому чаті або відкривати меню для вибору чату. Можна вказати в кнопці запит, який з'явиться поряд з </a:t>
            </a:r>
            <a:r>
              <a:rPr lang="uk-UA" sz="1800" dirty="0" err="1"/>
              <a:t>нікнеймом</a:t>
            </a:r>
            <a:r>
              <a:rPr lang="uk-UA" sz="1800" dirty="0"/>
              <a:t> бота при натисканні на кнопку. 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011CCE-3522-4340-AFCC-45FFE8FEB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0" y="4258421"/>
            <a:ext cx="3153747" cy="23968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DB2AA4-FB27-4F77-AF89-32020ACF2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37" y="4115325"/>
            <a:ext cx="3231621" cy="24818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74C3CB-4F9B-4E14-B437-CA7240F1D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434" y="4811582"/>
            <a:ext cx="2533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9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02" y="162962"/>
            <a:ext cx="11217998" cy="601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err="1"/>
              <a:t>Інлайн</a:t>
            </a:r>
            <a:r>
              <a:rPr lang="uk-UA" sz="1800" dirty="0"/>
              <a:t>-режим (</a:t>
            </a:r>
            <a:r>
              <a:rPr lang="uk-UA" sz="1800" dirty="0">
                <a:hlinkClick r:id="rId2"/>
              </a:rPr>
              <a:t>inline mode</a:t>
            </a:r>
            <a:r>
              <a:rPr lang="uk-UA" sz="1800" dirty="0"/>
              <a:t>) – це спеціальний режим роботи бота, за допомогою якого користувач може використовувати бота у всіх чатах. Виглядає так: користувач вводить юзернейм робота в полі для введення повідомлення. Після користувача можна ще записати запит (текст до 256 знаків). З'являється меню з результатами. Вибираючи результат, користувач надсилає повідомлення. Інлайн-режим можна включити в BotFather, там можна вибрати плейсхолдер замість стандартного «Search…» </a:t>
            </a:r>
            <a:endParaRPr lang="en-US" sz="1800" dirty="0"/>
          </a:p>
          <a:p>
            <a:pPr marL="0" indent="0">
              <a:buNone/>
            </a:pPr>
            <a:r>
              <a:rPr lang="uk-UA" sz="1800" dirty="0"/>
              <a:t>У групі можна заборонити використання інлайну всім або деяким учасникам. В офіційних програмах Телеграм це обмеження поєднане з обмеженням на відправку стікерів та GIF. Результати можна відображати двома способами: 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5" name="Rectangle 4"/>
          <p:cNvSpPr/>
          <p:nvPr/>
        </p:nvSpPr>
        <p:spPr>
          <a:xfrm>
            <a:off x="6426925" y="2445791"/>
            <a:ext cx="530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Вертикальним</a:t>
            </a:r>
            <a:r>
              <a:rPr lang="ru-RU" b="1" dirty="0"/>
              <a:t> списком</a:t>
            </a:r>
            <a:r>
              <a:rPr lang="ru-RU" i="1" dirty="0"/>
              <a:t>. </a:t>
            </a:r>
            <a:r>
              <a:rPr lang="ru-RU" i="1" dirty="0" err="1"/>
              <a:t>Зручно</a:t>
            </a:r>
            <a:r>
              <a:rPr lang="ru-RU" i="1" dirty="0"/>
              <a:t> для </a:t>
            </a:r>
            <a:r>
              <a:rPr lang="ru-RU" i="1" dirty="0" err="1"/>
              <a:t>видачі</a:t>
            </a:r>
            <a:r>
              <a:rPr lang="ru-RU" i="1" dirty="0"/>
              <a:t> тексту.</a:t>
            </a:r>
            <a:endParaRPr lang="uk-UA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A085F1-4211-453F-837B-441FF11BB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55" y="2979994"/>
            <a:ext cx="2841996" cy="3664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EB9A6-60E4-4BE2-A6EA-56B5A3E264FF}"/>
              </a:ext>
            </a:extLst>
          </p:cNvPr>
          <p:cNvSpPr txBox="1"/>
          <p:nvPr/>
        </p:nvSpPr>
        <p:spPr>
          <a:xfrm>
            <a:off x="512367" y="2469917"/>
            <a:ext cx="4675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b="1" dirty="0"/>
              <a:t>Сіткою</a:t>
            </a:r>
            <a:r>
              <a:rPr lang="uk-UA" dirty="0"/>
              <a:t>. </a:t>
            </a:r>
            <a:r>
              <a:rPr lang="uk-UA" i="1" dirty="0"/>
              <a:t>Зручно для видачі картинок</a:t>
            </a:r>
            <a:r>
              <a:rPr lang="uk-UA" dirty="0"/>
              <a:t>.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68D231-AFDD-4DEB-8F67-91779E32B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32" y="3126828"/>
            <a:ext cx="2978215" cy="37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Для читання повідомлень надісланих користувачами та для надсилання повідомлень назад використовується API HTML. Це вимагає використання URL: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Токен – унікальний рядок із символів, який потрібний для того, щоб встановити справжність бота в системі. Токен генерується під час створення бота. </a:t>
            </a:r>
            <a:r>
              <a:rPr lang="en-US" sz="1600" dirty="0"/>
              <a:t>METHOD_NAME </a:t>
            </a:r>
            <a:r>
              <a:rPr lang="uk-UA" sz="1600" dirty="0"/>
              <a:t>це метод, наприклад, </a:t>
            </a:r>
            <a:r>
              <a:rPr lang="en-US" sz="1600" b="1" i="1" dirty="0" err="1"/>
              <a:t>getUpdates</a:t>
            </a:r>
            <a:r>
              <a:rPr lang="en-US" sz="1600" dirty="0"/>
              <a:t>, </a:t>
            </a:r>
            <a:r>
              <a:rPr lang="en-US" sz="1600" b="1" i="1" dirty="0" err="1"/>
              <a:t>sendMessage</a:t>
            </a:r>
            <a:r>
              <a:rPr lang="en-US" sz="1600" dirty="0"/>
              <a:t>, </a:t>
            </a:r>
            <a:r>
              <a:rPr lang="en-US" sz="1600" b="1" i="1" dirty="0" err="1"/>
              <a:t>getChat</a:t>
            </a:r>
            <a:r>
              <a:rPr lang="en-US" sz="1600" dirty="0"/>
              <a:t> </a:t>
            </a:r>
            <a:r>
              <a:rPr lang="uk-UA" sz="1600" dirty="0"/>
              <a:t>і т.д. </a:t>
            </a:r>
          </a:p>
          <a:p>
            <a:pPr marL="0" indent="0">
              <a:buNone/>
            </a:pPr>
            <a:r>
              <a:rPr lang="uk-UA" sz="1600" dirty="0"/>
              <a:t>Токен виглядає приблизно так:</a:t>
            </a:r>
          </a:p>
          <a:p>
            <a:pPr marL="0" indent="0">
              <a:buNone/>
            </a:pPr>
            <a:r>
              <a:rPr lang="uk-UA" sz="1600" dirty="0"/>
              <a:t>Для виконання запитів використовуються як </a:t>
            </a:r>
            <a:r>
              <a:rPr lang="en-US" sz="1600" dirty="0"/>
              <a:t>GET, </a:t>
            </a:r>
            <a:r>
              <a:rPr lang="uk-UA" sz="1600" dirty="0"/>
              <a:t>і </a:t>
            </a:r>
            <a:r>
              <a:rPr lang="en-US" sz="1600" dirty="0"/>
              <a:t>POST </a:t>
            </a:r>
            <a:r>
              <a:rPr lang="uk-UA" sz="1600" dirty="0"/>
              <a:t>запити. Багато методів потребують додаткових параметрів (метод </a:t>
            </a:r>
            <a:r>
              <a:rPr lang="en-US" sz="1600" b="1" i="1" dirty="0" err="1"/>
              <a:t>sendMessage</a:t>
            </a:r>
            <a:r>
              <a:rPr lang="en-US" sz="1600" dirty="0"/>
              <a:t>, </a:t>
            </a:r>
            <a:r>
              <a:rPr lang="uk-UA" sz="1600" dirty="0"/>
              <a:t>наприклад, потрібно передати </a:t>
            </a:r>
            <a:r>
              <a:rPr lang="en-US" sz="1600" b="1" i="1" dirty="0" err="1"/>
              <a:t>chat_id</a:t>
            </a:r>
            <a:r>
              <a:rPr lang="en-US" sz="1600" b="1" i="1" dirty="0"/>
              <a:t> </a:t>
            </a:r>
            <a:r>
              <a:rPr lang="uk-UA" sz="1600" dirty="0"/>
              <a:t>і текст). Ці параметри можуть бути передані як рядок запиту </a:t>
            </a:r>
            <a:r>
              <a:rPr lang="en-US" sz="1600" dirty="0"/>
              <a:t>URL, application/x-www-form-</a:t>
            </a:r>
            <a:r>
              <a:rPr lang="en-US" sz="1600" dirty="0" err="1"/>
              <a:t>urlencoded</a:t>
            </a:r>
            <a:r>
              <a:rPr lang="en-US" sz="1600" dirty="0"/>
              <a:t> </a:t>
            </a:r>
            <a:r>
              <a:rPr lang="uk-UA" sz="1600" dirty="0"/>
              <a:t>та </a:t>
            </a:r>
            <a:r>
              <a:rPr lang="en-US" sz="1600" dirty="0"/>
              <a:t>application-</a:t>
            </a:r>
            <a:r>
              <a:rPr lang="en-US" sz="1600" dirty="0" err="1"/>
              <a:t>json</a:t>
            </a:r>
            <a:r>
              <a:rPr lang="en-US" sz="1600" dirty="0"/>
              <a:t> (</a:t>
            </a:r>
            <a:r>
              <a:rPr lang="uk-UA" sz="1600" dirty="0"/>
              <a:t>крім завантаження файлів). Ще одна вимога – кодування </a:t>
            </a:r>
            <a:r>
              <a:rPr lang="en-US" sz="1600" dirty="0"/>
              <a:t>UTF-8. </a:t>
            </a:r>
            <a:r>
              <a:rPr lang="uk-UA" sz="1600" dirty="0"/>
              <a:t>Після надсилання запиту до </a:t>
            </a:r>
            <a:r>
              <a:rPr lang="en-US" sz="1600" dirty="0"/>
              <a:t>API </a:t>
            </a:r>
            <a:r>
              <a:rPr lang="uk-UA" sz="1600" dirty="0"/>
              <a:t> відповідь отримується форматі </a:t>
            </a:r>
            <a:r>
              <a:rPr lang="en-US" sz="1600" dirty="0"/>
              <a:t>JSON. </a:t>
            </a:r>
            <a:r>
              <a:rPr lang="uk-UA" sz="1600" dirty="0"/>
              <a:t>Наприклад, якщо отримати дані за допомогою методу </a:t>
            </a:r>
            <a:r>
              <a:rPr lang="en-US" sz="1600" b="1" i="1" dirty="0" err="1"/>
              <a:t>getME</a:t>
            </a:r>
            <a:r>
              <a:rPr lang="en-US" sz="1600" dirty="0"/>
              <a:t>, </a:t>
            </a:r>
            <a:r>
              <a:rPr lang="uk-UA" sz="1600" dirty="0"/>
              <a:t>відповідь буде такою: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Якщо значення </a:t>
            </a:r>
            <a:r>
              <a:rPr lang="en-US" sz="1600" dirty="0"/>
              <a:t>ok - true, </a:t>
            </a:r>
            <a:r>
              <a:rPr lang="uk-UA" sz="1600" dirty="0"/>
              <a:t>значить запит був успішним і результат відобразиться в полі </a:t>
            </a:r>
            <a:r>
              <a:rPr lang="en-US" sz="1600" dirty="0"/>
              <a:t>field. </a:t>
            </a:r>
            <a:r>
              <a:rPr lang="uk-UA" sz="1600" dirty="0"/>
              <a:t>Якщо </a:t>
            </a:r>
            <a:r>
              <a:rPr lang="en-US" sz="1600" dirty="0"/>
              <a:t>false – </a:t>
            </a:r>
            <a:r>
              <a:rPr lang="uk-UA" sz="1600" dirty="0"/>
              <a:t>у полі '</a:t>
            </a:r>
            <a:r>
              <a:rPr lang="en-US" sz="1600" dirty="0"/>
              <a:t>description' </a:t>
            </a:r>
            <a:r>
              <a:rPr lang="uk-UA" sz="1600" dirty="0"/>
              <a:t>буде повідомлення про помилку. </a:t>
            </a:r>
          </a:p>
          <a:p>
            <a:pPr marL="0" indent="0">
              <a:buNone/>
            </a:pPr>
            <a:r>
              <a:rPr lang="uk-UA" sz="1600" dirty="0"/>
              <a:t>Список всіх типів даних і методів </a:t>
            </a:r>
            <a:r>
              <a:rPr lang="en-US" sz="1600" dirty="0"/>
              <a:t>API Telegram-</a:t>
            </a:r>
            <a:r>
              <a:rPr lang="uk-UA" sz="1600" dirty="0"/>
              <a:t>бота можна знайти тут </a:t>
            </a:r>
            <a:r>
              <a:rPr lang="en-US" sz="1600" dirty="0">
                <a:hlinkClick r:id="rId2"/>
              </a:rPr>
              <a:t>https://core.telegram.org/bots/api</a:t>
            </a:r>
            <a:r>
              <a:rPr lang="uk-UA" sz="1600" dirty="0"/>
              <a:t>.  </a:t>
            </a: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3086" y="756441"/>
            <a:ext cx="4280339" cy="33855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https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://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telegram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org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METHOD_NAME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14392" y="1636675"/>
            <a:ext cx="419326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123456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ABC-DEF1234ghIkl-zyx57W2v1u123ew11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3086" y="3049075"/>
            <a:ext cx="2765501" cy="156966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ok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result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231757398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first_name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"Exchange Rate Bot"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"exchangetestbot"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1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</TotalTime>
  <Words>6595</Words>
  <Application>Microsoft Office PowerPoint</Application>
  <PresentationFormat>Широкоэкранный</PresentationFormat>
  <Paragraphs>331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JetBrains Mono</vt:lpstr>
      <vt:lpstr>Office Theme</vt:lpstr>
      <vt:lpstr> ЛЕКЦІЯ 13  Написання ботів для Telegram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Робота з файлами  в Python</dc:title>
  <dc:creator>Пользователь Windows</dc:creator>
  <cp:lastModifiedBy>ADMIN</cp:lastModifiedBy>
  <cp:revision>514</cp:revision>
  <dcterms:created xsi:type="dcterms:W3CDTF">2020-12-19T15:10:55Z</dcterms:created>
  <dcterms:modified xsi:type="dcterms:W3CDTF">2021-11-22T10:32:41Z</dcterms:modified>
</cp:coreProperties>
</file>