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70" r:id="rId2"/>
    <p:sldId id="297" r:id="rId3"/>
    <p:sldId id="357" r:id="rId4"/>
    <p:sldId id="298" r:id="rId5"/>
    <p:sldId id="331" r:id="rId6"/>
    <p:sldId id="299" r:id="rId7"/>
    <p:sldId id="300" r:id="rId8"/>
    <p:sldId id="301" r:id="rId9"/>
    <p:sldId id="302" r:id="rId10"/>
    <p:sldId id="303" r:id="rId11"/>
    <p:sldId id="330" r:id="rId12"/>
    <p:sldId id="332" r:id="rId13"/>
    <p:sldId id="358" r:id="rId14"/>
    <p:sldId id="333" r:id="rId15"/>
    <p:sldId id="359" r:id="rId16"/>
    <p:sldId id="335" r:id="rId17"/>
    <p:sldId id="360" r:id="rId18"/>
    <p:sldId id="336" r:id="rId19"/>
    <p:sldId id="361" r:id="rId20"/>
    <p:sldId id="337" r:id="rId21"/>
    <p:sldId id="304" r:id="rId22"/>
    <p:sldId id="305" r:id="rId23"/>
    <p:sldId id="306" r:id="rId24"/>
    <p:sldId id="307" r:id="rId25"/>
    <p:sldId id="308" r:id="rId26"/>
    <p:sldId id="334" r:id="rId27"/>
    <p:sldId id="309" r:id="rId28"/>
    <p:sldId id="338" r:id="rId29"/>
    <p:sldId id="340" r:id="rId30"/>
    <p:sldId id="310" r:id="rId31"/>
    <p:sldId id="311" r:id="rId32"/>
    <p:sldId id="341" r:id="rId33"/>
    <p:sldId id="343" r:id="rId34"/>
    <p:sldId id="342" r:id="rId35"/>
    <p:sldId id="344" r:id="rId36"/>
    <p:sldId id="312" r:id="rId37"/>
    <p:sldId id="346" r:id="rId38"/>
    <p:sldId id="345" r:id="rId39"/>
    <p:sldId id="313" r:id="rId40"/>
    <p:sldId id="314" r:id="rId41"/>
    <p:sldId id="315" r:id="rId42"/>
    <p:sldId id="354" r:id="rId43"/>
    <p:sldId id="355" r:id="rId44"/>
    <p:sldId id="356" r:id="rId45"/>
    <p:sldId id="316" r:id="rId46"/>
    <p:sldId id="317" r:id="rId47"/>
    <p:sldId id="318" r:id="rId48"/>
    <p:sldId id="321" r:id="rId49"/>
    <p:sldId id="322" r:id="rId50"/>
    <p:sldId id="323" r:id="rId51"/>
    <p:sldId id="324" r:id="rId52"/>
    <p:sldId id="347" r:id="rId53"/>
    <p:sldId id="348" r:id="rId54"/>
    <p:sldId id="349" r:id="rId55"/>
    <p:sldId id="350" r:id="rId56"/>
    <p:sldId id="351" r:id="rId57"/>
    <p:sldId id="352" r:id="rId58"/>
    <p:sldId id="353" r:id="rId59"/>
    <p:sldId id="325" r:id="rId60"/>
    <p:sldId id="328" r:id="rId61"/>
    <p:sldId id="296" r:id="rId6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4E8A3-EC81-49D4-9057-0DC63CE113EA}" type="datetimeFigureOut">
              <a:rPr lang="ru-RU" smtClean="0"/>
              <a:t>22.10.2021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C04B0-5B91-418F-AC12-6B78ED4A40C1}" type="slidenum">
              <a:rPr lang="ru-RU" smtClean="0"/>
              <a:t>‹#›</a:t>
            </a:fld>
            <a:endParaRPr lang="ru-RU"/>
          </a:p>
        </p:txBody>
      </p:sp>
    </p:spTree>
    <p:extLst>
      <p:ext uri="{BB962C8B-B14F-4D97-AF65-F5344CB8AC3E}">
        <p14:creationId xmlns:p14="http://schemas.microsoft.com/office/powerpoint/2010/main" val="164608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280405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8656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245848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36618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29B5D-D8AE-4476-B1A2-C3258E3A5D23}" type="datetimeFigureOut">
              <a:rPr lang="ru-RU" smtClean="0"/>
              <a:t>22.10.2021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62551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34B29B5D-D8AE-4476-B1A2-C3258E3A5D23}" type="datetimeFigureOut">
              <a:rPr lang="ru-RU" smtClean="0"/>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2819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34B29B5D-D8AE-4476-B1A2-C3258E3A5D23}" type="datetimeFigureOut">
              <a:rPr lang="ru-RU" smtClean="0"/>
              <a:t>22.10.2021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71465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34B29B5D-D8AE-4476-B1A2-C3258E3A5D23}" type="datetimeFigureOut">
              <a:rPr lang="ru-RU" smtClean="0"/>
              <a:t>22.10.2021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158329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9B5D-D8AE-4476-B1A2-C3258E3A5D23}" type="datetimeFigureOut">
              <a:rPr lang="ru-RU" smtClean="0"/>
              <a:t>22.10.2021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74037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29B5D-D8AE-4476-B1A2-C3258E3A5D23}" type="datetimeFigureOut">
              <a:rPr lang="ru-RU" smtClean="0"/>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196232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29B5D-D8AE-4476-B1A2-C3258E3A5D23}" type="datetimeFigureOut">
              <a:rPr lang="ru-RU" smtClean="0"/>
              <a:t>22.10.2021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375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29B5D-D8AE-4476-B1A2-C3258E3A5D23}" type="datetimeFigureOut">
              <a:rPr lang="ru-RU" smtClean="0"/>
              <a:t>22.10.2021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A45FD-7AF6-46FC-B3A6-359139CD6804}" type="slidenum">
              <a:rPr lang="ru-RU" smtClean="0"/>
              <a:t>‹#›</a:t>
            </a:fld>
            <a:endParaRPr lang="ru-RU"/>
          </a:p>
        </p:txBody>
      </p:sp>
    </p:spTree>
    <p:extLst>
      <p:ext uri="{BB962C8B-B14F-4D97-AF65-F5344CB8AC3E}">
        <p14:creationId xmlns:p14="http://schemas.microsoft.com/office/powerpoint/2010/main" val="34109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docs.python.org/3/library/operator.html#mapping-operators-to-functions"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716" y="688063"/>
            <a:ext cx="9144000" cy="4807390"/>
          </a:xfrm>
        </p:spPr>
        <p:txBody>
          <a:bodyPr>
            <a:normAutofit fontScale="90000"/>
          </a:bodyPr>
          <a:lstStyle/>
          <a:p>
            <a:r>
              <a:rPr lang="uk-UA" b="1" dirty="0">
                <a:latin typeface="+mn-lt"/>
              </a:rPr>
              <a:t/>
            </a:r>
            <a:br>
              <a:rPr lang="uk-UA" b="1" dirty="0">
                <a:latin typeface="+mn-lt"/>
              </a:rPr>
            </a:br>
            <a:r>
              <a:rPr lang="uk-UA" b="1" dirty="0">
                <a:latin typeface="+mn-lt"/>
              </a:rPr>
              <a:t>ЛЕКЦІЇ </a:t>
            </a:r>
            <a:r>
              <a:rPr lang="en-US" b="1" dirty="0">
                <a:latin typeface="+mn-lt"/>
              </a:rPr>
              <a:t>6</a:t>
            </a:r>
            <a:r>
              <a:rPr lang="uk-UA" b="1" dirty="0">
                <a:latin typeface="+mn-lt"/>
              </a:rPr>
              <a:t>-</a:t>
            </a:r>
            <a:r>
              <a:rPr lang="en-US" b="1" dirty="0">
                <a:latin typeface="+mn-lt"/>
              </a:rPr>
              <a:t>7</a:t>
            </a:r>
            <a:r>
              <a:rPr lang="uk-UA" b="1" dirty="0">
                <a:latin typeface="+mn-lt"/>
              </a:rPr>
              <a:t/>
            </a:r>
            <a:br>
              <a:rPr lang="uk-UA" b="1" dirty="0">
                <a:latin typeface="+mn-lt"/>
              </a:rPr>
            </a:br>
            <a:r>
              <a:rPr lang="uk-UA" b="1" dirty="0">
                <a:latin typeface="+mn-lt"/>
              </a:rPr>
              <a:t/>
            </a:r>
            <a:br>
              <a:rPr lang="uk-UA" b="1" dirty="0">
                <a:latin typeface="+mn-lt"/>
              </a:rPr>
            </a:br>
            <a:r>
              <a:rPr lang="uk-UA" b="1" dirty="0">
                <a:latin typeface="+mn-lt"/>
              </a:rPr>
              <a:t>Об’єктно-орієнтоване програмування </a:t>
            </a:r>
            <a:br>
              <a:rPr lang="uk-UA" b="1" dirty="0">
                <a:latin typeface="+mn-lt"/>
              </a:rPr>
            </a:br>
            <a:r>
              <a:rPr lang="uk-UA" b="1" dirty="0">
                <a:latin typeface="+mn-lt"/>
              </a:rPr>
              <a:t>в мові </a:t>
            </a:r>
            <a:r>
              <a:rPr lang="en-US" b="1" dirty="0">
                <a:latin typeface="+mn-lt"/>
              </a:rPr>
              <a:t>Python</a:t>
            </a:r>
            <a:endParaRPr lang="ru-RU" b="1" dirty="0">
              <a:latin typeface="+mn-lt"/>
            </a:endParaRPr>
          </a:p>
        </p:txBody>
      </p:sp>
    </p:spTree>
    <p:extLst>
      <p:ext uri="{BB962C8B-B14F-4D97-AF65-F5344CB8AC3E}">
        <p14:creationId xmlns:p14="http://schemas.microsoft.com/office/powerpoint/2010/main" val="278820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2000" b="1" dirty="0"/>
              <a:t>Створення класу </a:t>
            </a:r>
          </a:p>
          <a:p>
            <a:pPr lvl="0" algn="l" eaLnBrk="0" fontAlgn="base" hangingPunct="0">
              <a:lnSpc>
                <a:spcPct val="100000"/>
              </a:lnSpc>
              <a:spcBef>
                <a:spcPct val="0"/>
              </a:spcBef>
              <a:spcAft>
                <a:spcPct val="0"/>
              </a:spcAft>
            </a:pPr>
            <a:endParaRPr lang="uk-UA" sz="2000" dirty="0"/>
          </a:p>
          <a:p>
            <a:pPr lvl="0" algn="l" eaLnBrk="0" fontAlgn="base" hangingPunct="0">
              <a:lnSpc>
                <a:spcPct val="100000"/>
              </a:lnSpc>
              <a:spcBef>
                <a:spcPct val="0"/>
              </a:spcBef>
              <a:spcAft>
                <a:spcPct val="0"/>
              </a:spcAft>
            </a:pPr>
            <a:r>
              <a:rPr lang="en-US" sz="1800" dirty="0"/>
              <a:t>Python </a:t>
            </a:r>
            <a:r>
              <a:rPr lang="uk-UA" sz="1800" dirty="0"/>
              <a:t>дозволяє створювати власні класи, що володіють довільним функціоналом. </a:t>
            </a:r>
            <a:endParaRPr lang="en-US" sz="1800" dirty="0"/>
          </a:p>
          <a:p>
            <a:pPr lvl="0" algn="l" eaLnBrk="0" fontAlgn="base" hangingPunct="0">
              <a:lnSpc>
                <a:spcPct val="100000"/>
              </a:lnSpc>
              <a:spcBef>
                <a:spcPct val="0"/>
              </a:spcBef>
              <a:spcAft>
                <a:spcPct val="0"/>
              </a:spcAft>
            </a:pPr>
            <a:r>
              <a:rPr lang="uk-UA" sz="1800" dirty="0"/>
              <a:t>Що каже про класи </a:t>
            </a:r>
            <a:r>
              <a:rPr lang="en-US" sz="1800" dirty="0"/>
              <a:t>PEP-8:</a:t>
            </a:r>
            <a:endParaRPr lang="uk-UA" sz="1800"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i="1" dirty="0"/>
              <a:t>для імен класів використовуйте регістр </a:t>
            </a:r>
            <a:r>
              <a:rPr lang="en-US" sz="1800" i="1" dirty="0" err="1"/>
              <a:t>CamelCase</a:t>
            </a:r>
            <a:r>
              <a:rPr lang="en-US" sz="1800" i="1" dirty="0"/>
              <a:t>: </a:t>
            </a:r>
            <a:r>
              <a:rPr lang="en-US" sz="1800" b="1" dirty="0" err="1"/>
              <a:t>MyPoint</a:t>
            </a:r>
            <a:r>
              <a:rPr lang="en-US" sz="1800" i="1" dirty="0"/>
              <a:t>, </a:t>
            </a:r>
            <a:r>
              <a:rPr lang="en-US" sz="1800" b="1" dirty="0" err="1"/>
              <a:t>UserBankAccount</a:t>
            </a:r>
            <a:r>
              <a:rPr lang="en-US" sz="1800" i="1" dirty="0"/>
              <a:t>; </a:t>
            </a:r>
            <a:endParaRPr lang="uk-UA" sz="1800" i="1"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i="1" dirty="0"/>
              <a:t>використовуйте </a:t>
            </a:r>
            <a:r>
              <a:rPr lang="en-US" sz="1800" b="1" i="1" dirty="0" err="1"/>
              <a:t>docstring</a:t>
            </a:r>
            <a:r>
              <a:rPr lang="uk-UA" sz="1800" i="1" dirty="0"/>
              <a:t>. </a:t>
            </a:r>
          </a:p>
          <a:p>
            <a:pPr lvl="0" algn="l" eaLnBrk="0" fontAlgn="base" hangingPunct="0">
              <a:lnSpc>
                <a:spcPct val="100000"/>
              </a:lnSpc>
              <a:spcBef>
                <a:spcPct val="0"/>
              </a:spcBef>
              <a:spcAft>
                <a:spcPct val="0"/>
              </a:spcAft>
            </a:pPr>
            <a:endParaRPr lang="uk-UA" sz="1800" i="1" dirty="0"/>
          </a:p>
          <a:p>
            <a:pPr lvl="0" algn="l" eaLnBrk="0" fontAlgn="base" hangingPunct="0">
              <a:lnSpc>
                <a:spcPct val="100000"/>
              </a:lnSpc>
              <a:spcBef>
                <a:spcPct val="0"/>
              </a:spcBef>
              <a:spcAft>
                <a:spcPct val="0"/>
              </a:spcAft>
            </a:pPr>
            <a:r>
              <a:rPr lang="ru-RU" sz="1800" dirty="0"/>
              <a:t>Створення класу починається з ключового слова </a:t>
            </a:r>
            <a:r>
              <a:rPr lang="ru-RU" sz="1800" b="1" dirty="0"/>
              <a:t>class</a:t>
            </a:r>
            <a:r>
              <a:rPr lang="ru-RU" sz="1800" dirty="0"/>
              <a:t> і зазначення імені класу. </a:t>
            </a:r>
            <a:endParaRPr lang="en-US" sz="1800" i="1" dirty="0"/>
          </a:p>
        </p:txBody>
      </p:sp>
      <p:sp>
        <p:nvSpPr>
          <p:cNvPr id="6" name="Rectangle 5"/>
          <p:cNvSpPr/>
          <p:nvPr/>
        </p:nvSpPr>
        <p:spPr>
          <a:xfrm>
            <a:off x="6147303" y="2936515"/>
            <a:ext cx="5758004" cy="1477328"/>
          </a:xfrm>
          <a:prstGeom prst="rect">
            <a:avLst/>
          </a:prstGeom>
        </p:spPr>
        <p:txBody>
          <a:bodyPr wrap="square">
            <a:spAutoFit/>
          </a:bodyPr>
          <a:lstStyle/>
          <a:p>
            <a:r>
              <a:rPr lang="ru-RU" dirty="0"/>
              <a:t>Цей код можна записати і так. Але є різниця як він себе поведе, коли модуль (файл з кодом), що містить </a:t>
            </a:r>
            <a:r>
              <a:rPr lang="uk-UA" dirty="0"/>
              <a:t>наш </a:t>
            </a:r>
            <a:r>
              <a:rPr lang="ru-RU" dirty="0"/>
              <a:t>клас </a:t>
            </a:r>
            <a:r>
              <a:rPr lang="en-US" b="1" i="1" dirty="0"/>
              <a:t>Point2D </a:t>
            </a:r>
            <a:r>
              <a:rPr lang="ru-RU" b="1" i="1" dirty="0"/>
              <a:t> </a:t>
            </a:r>
            <a:r>
              <a:rPr lang="ru-RU" dirty="0"/>
              <a:t>імпортують в інший модуль (файл), щоб використати його там.</a:t>
            </a:r>
          </a:p>
          <a:p>
            <a:r>
              <a:rPr lang="ru-RU" dirty="0"/>
              <a:t>А так, зазвичай, і працюють з ООП в </a:t>
            </a:r>
            <a:r>
              <a:rPr lang="en-US" dirty="0"/>
              <a:t>Python</a:t>
            </a:r>
            <a:endParaRPr lang="uk-UA" dirty="0"/>
          </a:p>
        </p:txBody>
      </p:sp>
      <p:sp>
        <p:nvSpPr>
          <p:cNvPr id="7" name="Rectangle 1"/>
          <p:cNvSpPr>
            <a:spLocks noChangeArrowheads="1"/>
          </p:cNvSpPr>
          <p:nvPr/>
        </p:nvSpPr>
        <p:spPr bwMode="auto">
          <a:xfrm>
            <a:off x="232002" y="2936515"/>
            <a:ext cx="4250844" cy="255454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000080"/>
                </a:solidFill>
                <a:effectLst/>
                <a:latin typeface="JetBrains Mono"/>
              </a:rPr>
              <a:t>class </a:t>
            </a:r>
            <a:r>
              <a:rPr kumimoji="0" lang="ru-RU" altLang="ru-RU" sz="1600" b="0" i="0" u="none" strike="noStrike" cap="none" normalizeH="0" baseline="0" dirty="0">
                <a:ln>
                  <a:noFill/>
                </a:ln>
                <a:solidFill>
                  <a:srgbClr val="000000"/>
                </a:solidFill>
                <a:effectLst/>
                <a:latin typeface="JetBrains Mono"/>
              </a:rPr>
              <a:t>Point2D</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1" i="1" u="none" strike="noStrike" cap="none" normalizeH="0" baseline="0" dirty="0">
                <a:ln>
                  <a:noFill/>
                </a:ln>
                <a:solidFill>
                  <a:srgbClr val="0F9503"/>
                </a:solidFill>
                <a:effectLst/>
                <a:latin typeface="JetBrains Mono"/>
              </a:rPr>
              <a:t>"""Точка на площині</a:t>
            </a:r>
            <a:br>
              <a:rPr kumimoji="0" lang="ru-RU" altLang="ru-RU" sz="1600" b="1" i="1" u="none" strike="noStrike" cap="none" normalizeH="0" baseline="0" dirty="0">
                <a:ln>
                  <a:noFill/>
                </a:ln>
                <a:solidFill>
                  <a:srgbClr val="0F9503"/>
                </a:solidFill>
                <a:effectLst/>
                <a:latin typeface="JetBrains Mono"/>
              </a:rPr>
            </a:br>
            <a:r>
              <a:rPr kumimoji="0" lang="ru-RU" altLang="ru-RU" sz="1600" b="1" i="1" u="none" strike="noStrike" cap="none" normalizeH="0" baseline="0" dirty="0">
                <a:ln>
                  <a:noFill/>
                </a:ln>
                <a:solidFill>
                  <a:srgbClr val="0F9503"/>
                </a:solidFill>
                <a:effectLst/>
                <a:latin typeface="JetBrains Mono"/>
              </a:rPr>
              <a:t>    Цей напис і є docstring"""</a:t>
            </a:r>
            <a:br>
              <a:rPr kumimoji="0" lang="ru-RU" altLang="ru-RU" sz="1600" b="1" i="1" u="none" strike="noStrike" cap="none" normalizeH="0" baseline="0" dirty="0">
                <a:ln>
                  <a:noFill/>
                </a:ln>
                <a:solidFill>
                  <a:srgbClr val="0F9503"/>
                </a:solidFill>
                <a:effectLst/>
                <a:latin typeface="JetBrains Mono"/>
              </a:rPr>
            </a:br>
            <a:r>
              <a:rPr kumimoji="0" lang="ru-RU" altLang="ru-RU" sz="1600" b="1" i="1" u="none" strike="noStrike" cap="none" normalizeH="0" baseline="0" dirty="0">
                <a:ln>
                  <a:noFill/>
                </a:ln>
                <a:solidFill>
                  <a:srgbClr val="0F9503"/>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pass</a:t>
            </a:r>
            <a:br>
              <a:rPr kumimoji="0" lang="ru-RU" altLang="ru-RU" sz="1600" b="0" i="0" u="none" strike="noStrike" cap="none" normalizeH="0" baseline="0" dirty="0">
                <a:ln>
                  <a:noFill/>
                </a:ln>
                <a:solidFill>
                  <a:srgbClr val="000080"/>
                </a:solidFill>
                <a:effectLst/>
                <a:latin typeface="JetBrains Mono"/>
              </a:rPr>
            </a:br>
            <a:r>
              <a:rPr kumimoji="0" lang="ru-RU" altLang="ru-RU" sz="1600" b="0" i="0" u="none" strike="noStrike" cap="none" normalizeH="0" baseline="0" dirty="0">
                <a:ln>
                  <a:noFill/>
                </a:ln>
                <a:solidFill>
                  <a:srgbClr val="000080"/>
                </a:solidFill>
                <a:effectLst/>
                <a:latin typeface="JetBrains Mono"/>
              </a:rPr>
              <a:t/>
            </a:r>
            <a:br>
              <a:rPr kumimoji="0" lang="ru-RU" altLang="ru-RU" sz="1600" b="0" i="0" u="none" strike="noStrike" cap="none" normalizeH="0" baseline="0" dirty="0">
                <a:ln>
                  <a:noFill/>
                </a:ln>
                <a:solidFill>
                  <a:srgbClr val="000080"/>
                </a:solidFill>
                <a:effectLst/>
                <a:latin typeface="JetBrains Mono"/>
              </a:rPr>
            </a:br>
            <a:r>
              <a:rPr kumimoji="0" lang="ru-RU" altLang="ru-RU" sz="1600" b="0" i="0" u="none" strike="noStrike" cap="none" normalizeH="0" baseline="0" dirty="0">
                <a:ln>
                  <a:noFill/>
                </a:ln>
                <a:solidFill>
                  <a:srgbClr val="000080"/>
                </a:solidFill>
                <a:effectLst/>
                <a:latin typeface="JetBrains Mono"/>
              </a:rPr>
              <a:t>if </a:t>
            </a:r>
            <a:r>
              <a:rPr kumimoji="0" lang="ru-RU" altLang="ru-RU" sz="1600" b="0" i="0" u="none" strike="noStrike" cap="none" normalizeH="0" baseline="0" dirty="0">
                <a:ln>
                  <a:noFill/>
                </a:ln>
                <a:solidFill>
                  <a:srgbClr val="262626"/>
                </a:solidFill>
                <a:effectLst/>
                <a:latin typeface="JetBrains Mono"/>
              </a:rPr>
              <a:t>__name__ == </a:t>
            </a:r>
            <a:r>
              <a:rPr kumimoji="0" lang="ru-RU" altLang="ru-RU" sz="1600" b="0" i="0" u="none" strike="noStrike" cap="none" normalizeH="0" baseline="0" dirty="0">
                <a:ln>
                  <a:noFill/>
                </a:ln>
                <a:solidFill>
                  <a:srgbClr val="00733B"/>
                </a:solidFill>
                <a:effectLst/>
                <a:latin typeface="JetBrains Mono"/>
              </a:rPr>
              <a:t>"__main__"</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1" i="0" u="none" strike="noStrike" cap="none" normalizeH="0" baseline="0" dirty="0">
                <a:ln>
                  <a:noFill/>
                </a:ln>
                <a:solidFill>
                  <a:srgbClr val="137D00"/>
                </a:solidFill>
                <a:effectLst/>
                <a:latin typeface="JetBrains Mono"/>
              </a:rPr>
              <a:t># створення об’єкту (екземпляру класа)</a:t>
            </a:r>
            <a:br>
              <a:rPr kumimoji="0" lang="ru-RU" altLang="ru-RU" sz="1600" b="1" i="0" u="none" strike="noStrike" cap="none" normalizeH="0" baseline="0" dirty="0">
                <a:ln>
                  <a:noFill/>
                </a:ln>
                <a:solidFill>
                  <a:srgbClr val="137D00"/>
                </a:solidFill>
                <a:effectLst/>
                <a:latin typeface="JetBrains Mono"/>
              </a:rPr>
            </a:br>
            <a:r>
              <a:rPr kumimoji="0" lang="ru-RU" altLang="ru-RU" sz="1600" b="1" i="0" u="none" strike="noStrike" cap="none" normalizeH="0" baseline="0" dirty="0">
                <a:ln>
                  <a:noFill/>
                </a:ln>
                <a:solidFill>
                  <a:srgbClr val="137D00"/>
                </a:solidFill>
                <a:effectLst/>
                <a:latin typeface="JetBrains Mono"/>
              </a:rPr>
              <a:t>    </a:t>
            </a:r>
            <a:r>
              <a:rPr kumimoji="0" lang="ru-RU" altLang="ru-RU" sz="1600" b="0" i="0" u="none" strike="noStrike" cap="none" normalizeH="0" baseline="0" dirty="0">
                <a:ln>
                  <a:noFill/>
                </a:ln>
                <a:solidFill>
                  <a:srgbClr val="262626"/>
                </a:solidFill>
                <a:effectLst/>
                <a:latin typeface="JetBrains Mono"/>
              </a:rPr>
              <a:t>p = </a:t>
            </a:r>
            <a:r>
              <a:rPr kumimoji="0" lang="ru-RU" altLang="ru-RU" sz="1600" b="0" i="0" u="none" strike="noStrike" cap="none" normalizeH="0" baseline="0" dirty="0">
                <a:ln>
                  <a:noFill/>
                </a:ln>
                <a:solidFill>
                  <a:srgbClr val="000000"/>
                </a:solidFill>
                <a:effectLst/>
                <a:latin typeface="JetBrains Mono"/>
              </a:rPr>
              <a:t>Point2D</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(p)</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0080"/>
                </a:solidFill>
                <a:effectLst/>
                <a:latin typeface="JetBrains Mono"/>
              </a:rPr>
              <a:t>type</a:t>
            </a:r>
            <a:r>
              <a:rPr kumimoji="0" lang="ru-RU" altLang="ru-RU" sz="1600" b="0" i="0" u="none" strike="noStrike" cap="none" normalizeH="0" baseline="0" dirty="0">
                <a:ln>
                  <a:noFill/>
                </a:ln>
                <a:solidFill>
                  <a:srgbClr val="262626"/>
                </a:solidFill>
                <a:effectLst/>
                <a:latin typeface="JetBrains Mono"/>
              </a:rPr>
              <a:t>(p))  </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32002" y="5850537"/>
            <a:ext cx="4648200" cy="561975"/>
          </a:xfrm>
          <a:prstGeom prst="rect">
            <a:avLst/>
          </a:prstGeom>
          <a:ln>
            <a:solidFill>
              <a:schemeClr val="tx1"/>
            </a:solidFill>
          </a:ln>
        </p:spPr>
      </p:pic>
      <p:sp>
        <p:nvSpPr>
          <p:cNvPr id="9" name="TextBox 8">
            <a:extLst>
              <a:ext uri="{FF2B5EF4-FFF2-40B4-BE49-F238E27FC236}">
                <a16:creationId xmlns:a16="http://schemas.microsoft.com/office/drawing/2014/main" xmlns="" id="{ECD3B4F2-7D01-4538-B743-85A76C4DF62D}"/>
              </a:ext>
            </a:extLst>
          </p:cNvPr>
          <p:cNvSpPr txBox="1"/>
          <p:nvPr/>
        </p:nvSpPr>
        <p:spPr>
          <a:xfrm>
            <a:off x="6193956" y="4651480"/>
            <a:ext cx="1812471" cy="923330"/>
          </a:xfrm>
          <a:prstGeom prst="rect">
            <a:avLst/>
          </a:prstGeom>
          <a:solidFill>
            <a:schemeClr val="bg1">
              <a:lumMod val="95000"/>
            </a:schemeClr>
          </a:solidFill>
          <a:ln>
            <a:solidFill>
              <a:schemeClr val="tx1"/>
            </a:solidFill>
          </a:ln>
        </p:spPr>
        <p:txBody>
          <a:bodyPr wrap="square">
            <a:spAutoFit/>
          </a:bodyPr>
          <a:lstStyle/>
          <a:p>
            <a:r>
              <a:rPr kumimoji="0" lang="ru-RU" altLang="ru-RU" sz="1800" b="1" i="0" u="none" strike="noStrike" cap="none" normalizeH="0" baseline="0" dirty="0">
                <a:ln>
                  <a:noFill/>
                </a:ln>
                <a:solidFill>
                  <a:srgbClr val="137D00"/>
                </a:solidFill>
                <a:effectLst/>
                <a:latin typeface="JetBrains Mono"/>
              </a:rPr>
              <a:t> </a:t>
            </a:r>
            <a:r>
              <a:rPr kumimoji="0" lang="ru-RU" altLang="ru-RU" sz="1800" b="0" i="0" u="none" strike="noStrike" cap="none" normalizeH="0" baseline="0" dirty="0">
                <a:ln>
                  <a:noFill/>
                </a:ln>
                <a:solidFill>
                  <a:srgbClr val="262626"/>
                </a:solidFill>
                <a:effectLst/>
                <a:latin typeface="JetBrains Mono"/>
              </a:rPr>
              <a:t>p = </a:t>
            </a:r>
            <a:r>
              <a:rPr kumimoji="0" lang="ru-RU" altLang="ru-RU" sz="1800" b="0" i="0" u="none" strike="noStrike" cap="none" normalizeH="0" baseline="0" dirty="0">
                <a:ln>
                  <a:noFill/>
                </a:ln>
                <a:solidFill>
                  <a:srgbClr val="000000"/>
                </a:solidFill>
                <a:effectLst/>
                <a:latin typeface="JetBrains Mono"/>
              </a:rPr>
              <a:t>Point2D</a:t>
            </a:r>
            <a:r>
              <a:rPr kumimoji="0" lang="ru-RU" altLang="ru-RU" sz="1800" b="0" i="0" u="none" strike="noStrike" cap="none" normalizeH="0" baseline="0" dirty="0">
                <a:ln>
                  <a:noFill/>
                </a:ln>
                <a:solidFill>
                  <a:srgbClr val="262626"/>
                </a:solidFill>
                <a:effectLst/>
                <a:latin typeface="JetBrains Mono"/>
              </a:rPr>
              <a:t>()</a:t>
            </a:r>
            <a:br>
              <a:rPr kumimoji="0" lang="ru-RU" altLang="ru-RU" sz="1800" b="0" i="0" u="none" strike="noStrike" cap="none" normalizeH="0" baseline="0" dirty="0">
                <a:ln>
                  <a:noFill/>
                </a:ln>
                <a:solidFill>
                  <a:srgbClr val="262626"/>
                </a:solidFill>
                <a:effectLst/>
                <a:latin typeface="JetBrains Mono"/>
              </a:rPr>
            </a:br>
            <a:r>
              <a:rPr kumimoji="0" lang="ru-RU" altLang="ru-RU" sz="1800" b="0" i="0" u="none" strike="noStrike" cap="none" normalizeH="0" baseline="0" dirty="0">
                <a:ln>
                  <a:noFill/>
                </a:ln>
                <a:solidFill>
                  <a:srgbClr val="262626"/>
                </a:solidFill>
                <a:effectLst/>
                <a:latin typeface="JetBrains Mono"/>
              </a:rPr>
              <a:t> </a:t>
            </a:r>
            <a:r>
              <a:rPr kumimoji="0" lang="ru-RU" altLang="ru-RU" sz="1800" b="0" i="0" u="none" strike="noStrike" cap="none" normalizeH="0" baseline="0" dirty="0" err="1">
                <a:ln>
                  <a:noFill/>
                </a:ln>
                <a:solidFill>
                  <a:srgbClr val="000080"/>
                </a:solidFill>
                <a:effectLst/>
                <a:latin typeface="JetBrains Mono"/>
              </a:rPr>
              <a:t>print</a:t>
            </a:r>
            <a:r>
              <a:rPr kumimoji="0" lang="ru-RU" altLang="ru-RU" sz="1800" b="0" i="0" u="none" strike="noStrike" cap="none" normalizeH="0" baseline="0" dirty="0">
                <a:ln>
                  <a:noFill/>
                </a:ln>
                <a:solidFill>
                  <a:srgbClr val="262626"/>
                </a:solidFill>
                <a:effectLst/>
                <a:latin typeface="JetBrains Mono"/>
              </a:rPr>
              <a:t>(p)</a:t>
            </a:r>
            <a:br>
              <a:rPr kumimoji="0" lang="ru-RU" altLang="ru-RU" sz="1800" b="0" i="0" u="none" strike="noStrike" cap="none" normalizeH="0" baseline="0" dirty="0">
                <a:ln>
                  <a:noFill/>
                </a:ln>
                <a:solidFill>
                  <a:srgbClr val="262626"/>
                </a:solidFill>
                <a:effectLst/>
                <a:latin typeface="JetBrains Mono"/>
              </a:rPr>
            </a:br>
            <a:r>
              <a:rPr kumimoji="0" lang="ru-RU" altLang="ru-RU" sz="1800" b="0" i="0" u="none" strike="noStrike" cap="none" normalizeH="0" baseline="0" dirty="0">
                <a:ln>
                  <a:noFill/>
                </a:ln>
                <a:solidFill>
                  <a:srgbClr val="262626"/>
                </a:solidFill>
                <a:effectLst/>
                <a:latin typeface="JetBrains Mono"/>
              </a:rPr>
              <a:t> </a:t>
            </a:r>
            <a:r>
              <a:rPr kumimoji="0" lang="ru-RU" altLang="ru-RU" sz="1800" b="0" i="0" u="none" strike="noStrike" cap="none" normalizeH="0" baseline="0" dirty="0" err="1">
                <a:ln>
                  <a:noFill/>
                </a:ln>
                <a:solidFill>
                  <a:srgbClr val="000080"/>
                </a:solidFill>
                <a:effectLst/>
                <a:latin typeface="JetBrains Mono"/>
              </a:rPr>
              <a:t>print</a:t>
            </a:r>
            <a:r>
              <a:rPr kumimoji="0" lang="ru-RU" altLang="ru-RU" sz="1800" b="0" i="0" u="none" strike="noStrike" cap="none" normalizeH="0" baseline="0" dirty="0">
                <a:ln>
                  <a:noFill/>
                </a:ln>
                <a:solidFill>
                  <a:srgbClr val="262626"/>
                </a:solidFill>
                <a:effectLst/>
                <a:latin typeface="JetBrains Mono"/>
              </a:rPr>
              <a:t>(</a:t>
            </a:r>
            <a:r>
              <a:rPr kumimoji="0" lang="ru-RU" altLang="ru-RU" sz="1800" b="0" i="0" u="none" strike="noStrike" cap="none" normalizeH="0" baseline="0" dirty="0" err="1">
                <a:ln>
                  <a:noFill/>
                </a:ln>
                <a:solidFill>
                  <a:srgbClr val="000080"/>
                </a:solidFill>
                <a:effectLst/>
                <a:latin typeface="JetBrains Mono"/>
              </a:rPr>
              <a:t>type</a:t>
            </a:r>
            <a:r>
              <a:rPr kumimoji="0" lang="ru-RU" altLang="ru-RU" sz="1800" b="0" i="0" u="none" strike="noStrike" cap="none" normalizeH="0" baseline="0" dirty="0">
                <a:ln>
                  <a:noFill/>
                </a:ln>
                <a:solidFill>
                  <a:srgbClr val="262626"/>
                </a:solidFill>
                <a:effectLst/>
                <a:latin typeface="JetBrains Mono"/>
              </a:rPr>
              <a:t>(p)) </a:t>
            </a:r>
            <a:endParaRPr lang="ru-RU" dirty="0"/>
          </a:p>
        </p:txBody>
      </p:sp>
    </p:spTree>
    <p:extLst>
      <p:ext uri="{BB962C8B-B14F-4D97-AF65-F5344CB8AC3E}">
        <p14:creationId xmlns:p14="http://schemas.microsoft.com/office/powerpoint/2010/main" val="267793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082" y="65252"/>
            <a:ext cx="11957507" cy="6482281"/>
          </a:xfrm>
        </p:spPr>
        <p:txBody>
          <a:bodyPr>
            <a:normAutofit/>
          </a:bodyPr>
          <a:lstStyle/>
          <a:p>
            <a:pPr marL="0" indent="0" algn="ctr">
              <a:buNone/>
            </a:pPr>
            <a:r>
              <a:rPr lang="en-US" sz="2000" b="1" i="1" dirty="0"/>
              <a:t>If __name__  == “__main__”</a:t>
            </a:r>
          </a:p>
          <a:p>
            <a:pPr marL="0" indent="0">
              <a:buNone/>
            </a:pPr>
            <a:r>
              <a:rPr lang="uk-UA" sz="1800" dirty="0"/>
              <a:t>Коли інтерпретатор </a:t>
            </a:r>
            <a:r>
              <a:rPr lang="en-US" sz="1800" dirty="0"/>
              <a:t>Python </a:t>
            </a:r>
            <a:r>
              <a:rPr lang="uk-UA" sz="1800" dirty="0"/>
              <a:t>зчитує файл з кодом, він спочатку визначає кілька спеціальних змінних. Одна з них - змінна </a:t>
            </a:r>
            <a:r>
              <a:rPr lang="uk-UA" sz="1800" b="1" i="1" dirty="0"/>
              <a:t>__</a:t>
            </a:r>
            <a:r>
              <a:rPr lang="en-US" sz="1800" b="1" i="1" dirty="0"/>
              <a:t>name__</a:t>
            </a:r>
            <a:endParaRPr lang="ru-RU" sz="1800" b="1" i="1" dirty="0"/>
          </a:p>
          <a:p>
            <a:pPr marL="0" indent="0">
              <a:buNone/>
            </a:pPr>
            <a:r>
              <a:rPr lang="ru-RU" sz="1800" dirty="0"/>
              <a:t>Якщо модуль (вихідний файл) запуска</a:t>
            </a:r>
            <a:r>
              <a:rPr lang="uk-UA" sz="1800" dirty="0"/>
              <a:t>ється</a:t>
            </a:r>
            <a:r>
              <a:rPr lang="ru-RU" sz="1800" dirty="0"/>
              <a:t> в якості основної програми, інтерпретатор призначить значеня  </a:t>
            </a:r>
            <a:r>
              <a:rPr lang="ru-RU" sz="1800" b="1" i="1" dirty="0"/>
              <a:t>"__main__"</a:t>
            </a:r>
            <a:r>
              <a:rPr lang="ru-RU" sz="1800" dirty="0"/>
              <a:t> змінній </a:t>
            </a:r>
            <a:r>
              <a:rPr lang="ru-RU" sz="1800" b="1" i="1" dirty="0"/>
              <a:t>__name__</a:t>
            </a:r>
            <a:r>
              <a:rPr lang="ru-RU" sz="1800" dirty="0"/>
              <a:t>. </a:t>
            </a:r>
            <a:r>
              <a:rPr lang="en-US" sz="1800" b="1" i="1" dirty="0"/>
              <a:t> </a:t>
            </a:r>
            <a:r>
              <a:rPr lang="uk-UA" sz="1800" dirty="0"/>
              <a:t>Але якщо файл з кодом (функція, класи і т.д.) імпортується в інший файл, то змінна </a:t>
            </a:r>
            <a:r>
              <a:rPr lang="ru-RU" sz="1800" b="1" dirty="0"/>
              <a:t>__name__ </a:t>
            </a:r>
            <a:r>
              <a:rPr lang="ru-RU" sz="1800" dirty="0"/>
              <a:t>отримає в якості значення ім’я модуля, що імпортується.</a:t>
            </a:r>
          </a:p>
          <a:p>
            <a:pPr marL="0" indent="0">
              <a:buNone/>
            </a:pPr>
            <a:r>
              <a:rPr lang="ru-RU" sz="1800" dirty="0"/>
              <a:t>Приклад. Нехай є два файли</a:t>
            </a:r>
            <a:r>
              <a:rPr lang="en-US" sz="1800" dirty="0"/>
              <a:t> </a:t>
            </a:r>
            <a:r>
              <a:rPr lang="en-US" sz="1800" b="1" i="1" dirty="0"/>
              <a:t>just_file.py</a:t>
            </a:r>
            <a:r>
              <a:rPr lang="en-US" sz="1800" dirty="0"/>
              <a:t> </a:t>
            </a:r>
            <a:r>
              <a:rPr lang="uk-UA" sz="1800" dirty="0"/>
              <a:t>і </a:t>
            </a:r>
            <a:r>
              <a:rPr lang="en-US" sz="1800" b="1" i="1" dirty="0"/>
              <a:t>for_fun.py</a:t>
            </a:r>
            <a:r>
              <a:rPr lang="ru-RU" sz="1800" dirty="0"/>
              <a:t>: </a:t>
            </a:r>
          </a:p>
          <a:p>
            <a:pPr marL="0" indent="0">
              <a:buNone/>
            </a:pPr>
            <a:endParaRPr lang="ru-RU" sz="1600" b="1" dirty="0"/>
          </a:p>
          <a:p>
            <a:pPr marL="0" indent="0">
              <a:buNone/>
            </a:pPr>
            <a:endParaRPr lang="ru-RU" sz="1600" b="1" dirty="0"/>
          </a:p>
          <a:p>
            <a:pPr marL="0" indent="0">
              <a:buNone/>
            </a:pPr>
            <a:endParaRPr lang="ru-RU" sz="1600" b="1" dirty="0"/>
          </a:p>
          <a:p>
            <a:pPr marL="0" indent="0">
              <a:buNone/>
            </a:pPr>
            <a:endParaRPr lang="ru-RU" sz="1600" b="1" dirty="0"/>
          </a:p>
          <a:p>
            <a:pPr marL="0" indent="0">
              <a:buNone/>
            </a:pPr>
            <a:endParaRPr lang="ru-RU" sz="1600" b="1" dirty="0"/>
          </a:p>
          <a:p>
            <a:pPr marL="0" indent="0">
              <a:buNone/>
            </a:pPr>
            <a:endParaRPr lang="ru-RU" sz="1600" b="1" dirty="0"/>
          </a:p>
          <a:p>
            <a:pPr marL="0" indent="0">
              <a:buNone/>
            </a:pPr>
            <a:endParaRPr lang="ru-RU" sz="1600" b="1" dirty="0"/>
          </a:p>
          <a:p>
            <a:pPr marL="0" indent="0">
              <a:buNone/>
            </a:pPr>
            <a:endParaRPr lang="uk-UA" sz="1600" dirty="0"/>
          </a:p>
        </p:txBody>
      </p:sp>
      <p:sp>
        <p:nvSpPr>
          <p:cNvPr id="6" name="Rectangle 5"/>
          <p:cNvSpPr/>
          <p:nvPr/>
        </p:nvSpPr>
        <p:spPr>
          <a:xfrm>
            <a:off x="6217343" y="1957759"/>
            <a:ext cx="5760423" cy="338554"/>
          </a:xfrm>
          <a:prstGeom prst="rect">
            <a:avLst/>
          </a:prstGeom>
        </p:spPr>
        <p:txBody>
          <a:bodyPr wrap="none">
            <a:spAutoFit/>
          </a:bodyPr>
          <a:lstStyle/>
          <a:p>
            <a:r>
              <a:rPr lang="uk-UA" sz="1600" dirty="0"/>
              <a:t>Але якщо ми хочемо використати нашу функцію в іншому файлі</a:t>
            </a:r>
            <a:endParaRPr lang="ru-RU" sz="1600" dirty="0"/>
          </a:p>
        </p:txBody>
      </p:sp>
      <p:sp>
        <p:nvSpPr>
          <p:cNvPr id="9" name="Rectangle 8"/>
          <p:cNvSpPr/>
          <p:nvPr/>
        </p:nvSpPr>
        <p:spPr>
          <a:xfrm>
            <a:off x="7773795" y="3633324"/>
            <a:ext cx="1403654" cy="338554"/>
          </a:xfrm>
          <a:prstGeom prst="rect">
            <a:avLst/>
          </a:prstGeom>
        </p:spPr>
        <p:txBody>
          <a:bodyPr wrap="none">
            <a:spAutoFit/>
          </a:bodyPr>
          <a:lstStyle/>
          <a:p>
            <a:r>
              <a:rPr lang="uk-UA" sz="1600" dirty="0"/>
              <a:t>То отримаємо</a:t>
            </a:r>
            <a:endParaRPr lang="ru-RU" sz="1600" dirty="0"/>
          </a:p>
        </p:txBody>
      </p:sp>
      <p:sp>
        <p:nvSpPr>
          <p:cNvPr id="11" name="Rectangle 10"/>
          <p:cNvSpPr/>
          <p:nvPr/>
        </p:nvSpPr>
        <p:spPr>
          <a:xfrm>
            <a:off x="74353" y="5986903"/>
            <a:ext cx="11528555" cy="830997"/>
          </a:xfrm>
          <a:prstGeom prst="rect">
            <a:avLst/>
          </a:prstGeom>
        </p:spPr>
        <p:txBody>
          <a:bodyPr wrap="square">
            <a:spAutoFit/>
          </a:bodyPr>
          <a:lstStyle/>
          <a:p>
            <a:r>
              <a:rPr lang="uk-UA" sz="1600" b="1" dirty="0"/>
              <a:t>Чому це працює саме так? </a:t>
            </a:r>
          </a:p>
          <a:p>
            <a:r>
              <a:rPr lang="uk-UA" sz="1600" dirty="0"/>
              <a:t>Іноді необхідно написати файл .</a:t>
            </a:r>
            <a:r>
              <a:rPr lang="en-US" sz="1600" dirty="0" err="1"/>
              <a:t>py</a:t>
            </a:r>
            <a:r>
              <a:rPr lang="en-US" sz="1600" dirty="0"/>
              <a:t>, </a:t>
            </a:r>
            <a:r>
              <a:rPr lang="uk-UA" sz="1600" dirty="0"/>
              <a:t>який може використовуватися іншими програмами і/або модулями як модуль, а також може бути запущений як самостійна програма. Останній варіант часто зустрічається для написання тестів і демонстрації роботи модулів.</a:t>
            </a:r>
          </a:p>
        </p:txBody>
      </p:sp>
      <p:sp>
        <p:nvSpPr>
          <p:cNvPr id="2" name="Rectangle 1"/>
          <p:cNvSpPr>
            <a:spLocks noChangeArrowheads="1"/>
          </p:cNvSpPr>
          <p:nvPr/>
        </p:nvSpPr>
        <p:spPr bwMode="auto">
          <a:xfrm>
            <a:off x="165082" y="2417606"/>
            <a:ext cx="6727483" cy="310854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137D00"/>
                </a:solidFill>
                <a:effectLst/>
                <a:latin typeface="JetBrains Mono"/>
              </a:rPr>
              <a:t># =================  Це файл for_fun.py ====================#</a:t>
            </a:r>
            <a:br>
              <a:rPr kumimoji="0" lang="ru-RU" altLang="ru-RU" sz="1400" b="1" i="0" u="none" strike="noStrike" cap="none" normalizeH="0" baseline="0" dirty="0">
                <a:ln>
                  <a:noFill/>
                </a:ln>
                <a:solidFill>
                  <a:srgbClr val="137D00"/>
                </a:solidFill>
                <a:effectLst/>
                <a:latin typeface="JetBrains Mono"/>
              </a:rPr>
            </a:b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000000"/>
                </a:solidFill>
                <a:effectLst/>
                <a:latin typeface="JetBrains Mono"/>
              </a:rPr>
              <a:t>some_func</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3B"/>
                </a:solidFill>
                <a:effectLst/>
                <a:latin typeface="JetBrains Mono"/>
              </a:rPr>
              <a:t>"Це функція some_func з файлу for_fun.py"</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br>
              <a:rPr kumimoji="0" lang="ru-RU" altLang="ru-RU" sz="1400" b="0" i="0" u="none" strike="noStrike" cap="none" normalizeH="0" baseline="0" dirty="0">
                <a:ln>
                  <a:noFill/>
                </a:ln>
                <a:solidFill>
                  <a:srgbClr val="262626"/>
                </a:solidFill>
                <a:effectLst/>
                <a:latin typeface="JetBrains Mono"/>
              </a:rPr>
            </a:br>
            <a:r>
              <a:rPr kumimoji="0" lang="ru-RU" altLang="ru-RU" sz="1400" b="1" i="0" u="none" strike="noStrike" cap="none" normalizeH="0" baseline="0" dirty="0">
                <a:ln>
                  <a:noFill/>
                </a:ln>
                <a:solidFill>
                  <a:srgbClr val="137D00"/>
                </a:solidFill>
                <a:effectLst/>
                <a:latin typeface="JetBrains Mono"/>
              </a:rPr>
              <a:t># При </a:t>
            </a:r>
            <a:r>
              <a:rPr kumimoji="0" lang="ru-RU" altLang="ru-RU" sz="1400" b="1" i="0" u="none" strike="noStrike" cap="none" normalizeH="0" baseline="0" dirty="0" err="1">
                <a:ln>
                  <a:noFill/>
                </a:ln>
                <a:solidFill>
                  <a:srgbClr val="137D00"/>
                </a:solidFill>
                <a:effectLst/>
                <a:latin typeface="JetBrains Mono"/>
              </a:rPr>
              <a:t>імпортуванні</a:t>
            </a:r>
            <a:r>
              <a:rPr kumimoji="0" lang="ru-RU" altLang="ru-RU" sz="1400" b="1" i="0" u="none" strike="noStrike" cap="none" normalizeH="0" baseline="0" dirty="0">
                <a:ln>
                  <a:noFill/>
                </a:ln>
                <a:solidFill>
                  <a:srgbClr val="137D00"/>
                </a:solidFill>
                <a:effectLst/>
                <a:latin typeface="JetBrains Mono"/>
              </a:rPr>
              <a:t> модуля весь код модуля читається і виконується повністю!</a:t>
            </a:r>
            <a:br>
              <a:rPr kumimoji="0" lang="ru-RU" altLang="ru-RU" sz="1400" b="1" i="0" u="none" strike="noStrike" cap="none" normalizeH="0" baseline="0" dirty="0">
                <a:ln>
                  <a:noFill/>
                </a:ln>
                <a:solidFill>
                  <a:srgbClr val="137D00"/>
                </a:solidFill>
                <a:effectLst/>
                <a:latin typeface="JetBrains Mono"/>
              </a:rPr>
            </a:br>
            <a:r>
              <a:rPr kumimoji="0" lang="ru-RU" altLang="ru-RU" sz="1400" b="1" i="0" u="none" strike="noStrike" cap="none" normalizeH="0" baseline="0" dirty="0">
                <a:ln>
                  <a:noFill/>
                </a:ln>
                <a:solidFill>
                  <a:srgbClr val="137D00"/>
                </a:solidFill>
                <a:effectLst/>
                <a:latin typeface="JetBrains Mono"/>
              </a:rPr>
              <a:t/>
            </a:r>
            <a:br>
              <a:rPr kumimoji="0" lang="ru-RU" altLang="ru-RU" sz="1400" b="1" i="0" u="none" strike="noStrike" cap="none" normalizeH="0" baseline="0" dirty="0">
                <a:ln>
                  <a:noFill/>
                </a:ln>
                <a:solidFill>
                  <a:srgbClr val="137D00"/>
                </a:solidFill>
                <a:effectLst/>
                <a:latin typeface="JetBrains Mono"/>
              </a:rPr>
            </a:br>
            <a:r>
              <a:rPr kumimoji="0" lang="ru-RU" altLang="ru-RU" sz="1400" b="1" i="0" u="none" strike="noStrike" cap="none" normalizeH="0" baseline="0" dirty="0">
                <a:ln>
                  <a:noFill/>
                </a:ln>
                <a:solidFill>
                  <a:srgbClr val="137D00"/>
                </a:solidFill>
                <a:effectLst/>
                <a:latin typeface="JetBrains Mono"/>
              </a:rPr>
              <a:t># Але що робити, якщо ми хочемо запускати функцію в файлі коли використовуємо</a:t>
            </a:r>
            <a:br>
              <a:rPr kumimoji="0" lang="ru-RU" altLang="ru-RU" sz="1400" b="1" i="0" u="none" strike="noStrike" cap="none" normalizeH="0" baseline="0" dirty="0">
                <a:ln>
                  <a:noFill/>
                </a:ln>
                <a:solidFill>
                  <a:srgbClr val="137D00"/>
                </a:solidFill>
                <a:effectLst/>
                <a:latin typeface="JetBrains Mono"/>
              </a:rPr>
            </a:br>
            <a:r>
              <a:rPr kumimoji="0" lang="ru-RU" altLang="ru-RU" sz="1400" b="1" i="0" u="none" strike="noStrike" cap="none" normalizeH="0" baseline="0" dirty="0">
                <a:ln>
                  <a:noFill/>
                </a:ln>
                <a:solidFill>
                  <a:srgbClr val="137D00"/>
                </a:solidFill>
                <a:effectLst/>
                <a:latin typeface="JetBrains Mono"/>
              </a:rPr>
              <a:t># його окремо і не запускати її якщо просто потрібно імпортувати цю функцію в</a:t>
            </a:r>
            <a:br>
              <a:rPr kumimoji="0" lang="ru-RU" altLang="ru-RU" sz="1400" b="1" i="0" u="none" strike="noStrike" cap="none" normalizeH="0" baseline="0" dirty="0">
                <a:ln>
                  <a:noFill/>
                </a:ln>
                <a:solidFill>
                  <a:srgbClr val="137D00"/>
                </a:solidFill>
                <a:effectLst/>
                <a:latin typeface="JetBrains Mono"/>
              </a:rPr>
            </a:br>
            <a:r>
              <a:rPr kumimoji="0" lang="ru-RU" altLang="ru-RU" sz="1400" b="1" i="0" u="none" strike="noStrike" cap="none" normalizeH="0" baseline="0" dirty="0">
                <a:ln>
                  <a:noFill/>
                </a:ln>
                <a:solidFill>
                  <a:srgbClr val="137D00"/>
                </a:solidFill>
                <a:effectLst/>
                <a:latin typeface="JetBrains Mono"/>
              </a:rPr>
              <a:t># інший файл і використовувати її там?</a:t>
            </a:r>
            <a:br>
              <a:rPr kumimoji="0" lang="ru-RU" altLang="ru-RU" sz="1400" b="1" i="0" u="none" strike="noStrike" cap="none" normalizeH="0" baseline="0" dirty="0">
                <a:ln>
                  <a:noFill/>
                </a:ln>
                <a:solidFill>
                  <a:srgbClr val="137D00"/>
                </a:solidFill>
                <a:effectLst/>
                <a:latin typeface="JetBrains Mono"/>
              </a:rPr>
            </a:br>
            <a:r>
              <a:rPr kumimoji="0" lang="ru-RU" altLang="ru-RU" sz="1400" b="1" i="0" u="none" strike="noStrike" cap="none" normalizeH="0" baseline="0" dirty="0">
                <a:ln>
                  <a:noFill/>
                </a:ln>
                <a:solidFill>
                  <a:srgbClr val="137D00"/>
                </a:solidFill>
                <a:effectLst/>
                <a:latin typeface="JetBrains Mono"/>
              </a:rPr>
              <a:t/>
            </a:r>
            <a:br>
              <a:rPr kumimoji="0" lang="ru-RU" altLang="ru-RU" sz="1400" b="1" i="0" u="none" strike="noStrike" cap="none" normalizeH="0" baseline="0" dirty="0">
                <a:ln>
                  <a:noFill/>
                </a:ln>
                <a:solidFill>
                  <a:srgbClr val="137D00"/>
                </a:solidFill>
                <a:effectLst/>
                <a:latin typeface="JetBrains Mono"/>
              </a:rPr>
            </a:br>
            <a:r>
              <a:rPr kumimoji="0" lang="ru-RU" altLang="ru-RU" sz="1400" b="0" i="0" u="none" strike="noStrike" cap="none" normalizeH="0" baseline="0" dirty="0">
                <a:ln>
                  <a:noFill/>
                </a:ln>
                <a:solidFill>
                  <a:srgbClr val="000080"/>
                </a:solidFill>
                <a:effectLst/>
                <a:latin typeface="JetBrains Mono"/>
              </a:rPr>
              <a:t>if </a:t>
            </a:r>
            <a:r>
              <a:rPr kumimoji="0" lang="ru-RU" altLang="ru-RU" sz="1400" b="0" i="0" u="none" strike="noStrike" cap="none" normalizeH="0" baseline="0" dirty="0">
                <a:ln>
                  <a:noFill/>
                </a:ln>
                <a:solidFill>
                  <a:srgbClr val="262626"/>
                </a:solidFill>
                <a:effectLst/>
                <a:latin typeface="JetBrains Mono"/>
              </a:rPr>
              <a:t>__name__ == </a:t>
            </a:r>
            <a:r>
              <a:rPr kumimoji="0" lang="ru-RU" altLang="ru-RU" sz="1400" b="0" i="0" u="none" strike="noStrike" cap="none" normalizeH="0" baseline="0" dirty="0">
                <a:ln>
                  <a:noFill/>
                </a:ln>
                <a:solidFill>
                  <a:srgbClr val="00733B"/>
                </a:solidFill>
                <a:effectLst/>
                <a:latin typeface="JetBrains Mono"/>
              </a:rPr>
              <a:t>"__main__"</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00"/>
                </a:solidFill>
                <a:effectLst/>
                <a:latin typeface="JetBrains Mono"/>
              </a:rPr>
              <a:t>some_func</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else</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3B"/>
                </a:solidFill>
                <a:effectLst/>
                <a:latin typeface="JetBrains Mono"/>
              </a:rPr>
              <a:t>"А ось ця частина коду виконається якщо наша функція буде імпортована"</a:t>
            </a:r>
            <a:r>
              <a:rPr kumimoji="0" lang="ru-RU" altLang="ru-RU" sz="1400" b="0" i="0" u="none" strike="noStrike" cap="none" normalizeH="0" baseline="0" dirty="0">
                <a:ln>
                  <a:noFill/>
                </a:ln>
                <a:solidFill>
                  <a:srgbClr val="262626"/>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74353" y="5648293"/>
            <a:ext cx="2970172" cy="369332"/>
          </a:xfrm>
          <a:prstGeom prst="rect">
            <a:avLst/>
          </a:prstGeom>
        </p:spPr>
        <p:txBody>
          <a:bodyPr wrap="none">
            <a:spAutoFit/>
          </a:bodyPr>
          <a:lstStyle/>
          <a:p>
            <a:r>
              <a:rPr lang="uk-UA" dirty="0"/>
              <a:t>Якщо його виконати окремо</a:t>
            </a:r>
            <a:endParaRPr lang="ru-RU" dirty="0"/>
          </a:p>
        </p:txBody>
      </p:sp>
      <p:sp>
        <p:nvSpPr>
          <p:cNvPr id="8" name="Rectangle 2"/>
          <p:cNvSpPr>
            <a:spLocks noChangeArrowheads="1"/>
          </p:cNvSpPr>
          <p:nvPr/>
        </p:nvSpPr>
        <p:spPr bwMode="auto">
          <a:xfrm>
            <a:off x="7773795" y="2385399"/>
            <a:ext cx="4203971" cy="95410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a:ln>
                  <a:noFill/>
                </a:ln>
                <a:solidFill>
                  <a:srgbClr val="137D00"/>
                </a:solidFill>
                <a:effectLst/>
                <a:latin typeface="JetBrains Mono"/>
              </a:rPr>
              <a:t># ========  Це файл just_file.py ==========#</a:t>
            </a:r>
            <a:br>
              <a:rPr kumimoji="0" lang="ru-RU" altLang="ru-RU" sz="1400" b="1" i="0" u="none" strike="noStrike" cap="none" normalizeH="0" baseline="0" dirty="0">
                <a:ln>
                  <a:noFill/>
                </a:ln>
                <a:solidFill>
                  <a:srgbClr val="137D00"/>
                </a:solidFill>
                <a:effectLst/>
                <a:latin typeface="JetBrains Mono"/>
              </a:rPr>
            </a:br>
            <a:r>
              <a:rPr kumimoji="0" lang="ru-RU" altLang="ru-RU" sz="1400" b="0" i="0" u="none" strike="noStrike" cap="none" normalizeH="0" baseline="0" dirty="0">
                <a:ln>
                  <a:noFill/>
                </a:ln>
                <a:solidFill>
                  <a:srgbClr val="000080"/>
                </a:solidFill>
                <a:effectLst/>
                <a:latin typeface="JetBrains Mono"/>
              </a:rPr>
              <a:t>from </a:t>
            </a:r>
            <a:r>
              <a:rPr kumimoji="0" lang="ru-RU" altLang="ru-RU" sz="1400" b="0" i="0" u="none" strike="noStrike" cap="none" normalizeH="0" baseline="0" dirty="0">
                <a:ln>
                  <a:noFill/>
                </a:ln>
                <a:solidFill>
                  <a:srgbClr val="262626"/>
                </a:solidFill>
                <a:effectLst/>
                <a:latin typeface="JetBrains Mono"/>
              </a:rPr>
              <a:t>for_fun </a:t>
            </a:r>
            <a:r>
              <a:rPr kumimoji="0" lang="ru-RU" altLang="ru-RU" sz="1400" b="0" i="0" u="none" strike="noStrike" cap="none" normalizeH="0" baseline="0" dirty="0">
                <a:ln>
                  <a:noFill/>
                </a:ln>
                <a:solidFill>
                  <a:srgbClr val="000080"/>
                </a:solidFill>
                <a:effectLst/>
                <a:latin typeface="JetBrains Mono"/>
              </a:rPr>
              <a:t>import </a:t>
            </a:r>
            <a:r>
              <a:rPr kumimoji="0" lang="ru-RU" altLang="ru-RU" sz="1400" b="0" i="0" u="none" strike="noStrike" cap="none" normalizeH="0" baseline="0" dirty="0">
                <a:ln>
                  <a:noFill/>
                </a:ln>
                <a:solidFill>
                  <a:srgbClr val="262626"/>
                </a:solidFill>
                <a:effectLst/>
                <a:latin typeface="JetBrains Mono"/>
              </a:rPr>
              <a:t>some_func</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00"/>
                </a:solidFill>
                <a:effectLst/>
                <a:latin typeface="JetBrains Mono"/>
              </a:rPr>
              <a:t>some_func</a:t>
            </a:r>
            <a:r>
              <a:rPr kumimoji="0" lang="ru-RU" altLang="ru-RU" sz="1400" b="0" i="0" u="none" strike="noStrike" cap="none" normalizeH="0" baseline="0" dirty="0">
                <a:ln>
                  <a:noFill/>
                </a:ln>
                <a:solidFill>
                  <a:srgbClr val="262626"/>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3135255" y="5642419"/>
            <a:ext cx="3914775" cy="447675"/>
          </a:xfrm>
          <a:prstGeom prst="rect">
            <a:avLst/>
          </a:prstGeom>
          <a:ln>
            <a:solidFill>
              <a:schemeClr val="tx1"/>
            </a:solidFill>
          </a:ln>
        </p:spPr>
      </p:pic>
      <p:pic>
        <p:nvPicPr>
          <p:cNvPr id="15" name="Picture 14"/>
          <p:cNvPicPr>
            <a:picLocks noChangeAspect="1"/>
          </p:cNvPicPr>
          <p:nvPr/>
        </p:nvPicPr>
        <p:blipFill>
          <a:blip r:embed="rId3"/>
          <a:stretch>
            <a:fillRect/>
          </a:stretch>
        </p:blipFill>
        <p:spPr>
          <a:xfrm>
            <a:off x="7696200" y="4052422"/>
            <a:ext cx="4495800" cy="1257300"/>
          </a:xfrm>
          <a:prstGeom prst="rect">
            <a:avLst/>
          </a:prstGeom>
        </p:spPr>
      </p:pic>
    </p:spTree>
    <p:extLst>
      <p:ext uri="{BB962C8B-B14F-4D97-AF65-F5344CB8AC3E}">
        <p14:creationId xmlns:p14="http://schemas.microsoft.com/office/powerpoint/2010/main" val="84438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123" y="135802"/>
            <a:ext cx="11660863" cy="6545655"/>
          </a:xfrm>
        </p:spPr>
        <p:txBody>
          <a:bodyPr>
            <a:normAutofit/>
          </a:bodyPr>
          <a:lstStyle/>
          <a:p>
            <a:pPr marL="0" indent="0" algn="ctr">
              <a:buNone/>
            </a:pPr>
            <a:r>
              <a:rPr lang="uk-UA" sz="2400" b="1" dirty="0"/>
              <a:t>Атрибути</a:t>
            </a:r>
          </a:p>
          <a:p>
            <a:pPr marL="0" indent="0">
              <a:buNone/>
            </a:pPr>
            <a:r>
              <a:rPr lang="uk-UA" sz="2000" dirty="0"/>
              <a:t>Атрибут класу/об’єкту - будь-який елемент класу/об’єкту (змінна, метод, підклас), на який ми можемо послатися через символ крапки. Тобто: </a:t>
            </a:r>
            <a:r>
              <a:rPr lang="uk-UA" sz="2000" b="1" i="1" dirty="0"/>
              <a:t>MyClass. атрибут </a:t>
            </a:r>
            <a:r>
              <a:rPr lang="uk-UA" sz="2000" dirty="0"/>
              <a:t>або </a:t>
            </a:r>
            <a:r>
              <a:rPr lang="uk-UA" sz="2000" b="1" i="1" dirty="0"/>
              <a:t>my_object.атрибут</a:t>
            </a:r>
            <a:r>
              <a:rPr lang="uk-UA" sz="2000" dirty="0"/>
              <a:t>. </a:t>
            </a:r>
          </a:p>
          <a:p>
            <a:pPr marL="0" indent="0">
              <a:buNone/>
            </a:pPr>
            <a:endParaRPr lang="uk-UA" sz="2000" dirty="0"/>
          </a:p>
          <a:p>
            <a:pPr marL="0" indent="0">
              <a:buNone/>
            </a:pPr>
            <a:r>
              <a:rPr lang="uk-UA" sz="2000" dirty="0"/>
              <a:t>Всі атрибути можна розділити на 2 групи: </a:t>
            </a:r>
          </a:p>
          <a:p>
            <a:pPr>
              <a:spcBef>
                <a:spcPts val="0"/>
              </a:spcBef>
            </a:pPr>
            <a:r>
              <a:rPr lang="uk-UA" sz="2000" dirty="0"/>
              <a:t>Вбудовані (службові) атрибути </a:t>
            </a:r>
          </a:p>
          <a:p>
            <a:pPr>
              <a:spcBef>
                <a:spcPts val="0"/>
              </a:spcBef>
            </a:pPr>
            <a:r>
              <a:rPr lang="uk-UA" sz="2000" dirty="0"/>
              <a:t>Користувацькі атрибути</a:t>
            </a:r>
          </a:p>
          <a:p>
            <a:pPr marL="0" indent="0">
              <a:spcBef>
                <a:spcPts val="0"/>
              </a:spcBef>
              <a:buNone/>
            </a:pPr>
            <a:endParaRPr lang="ru-RU" sz="2000" dirty="0"/>
          </a:p>
          <a:p>
            <a:pPr marL="0" indent="0">
              <a:spcBef>
                <a:spcPts val="0"/>
              </a:spcBef>
              <a:buNone/>
            </a:pPr>
            <a:endParaRPr lang="uk-UA" sz="2000" dirty="0"/>
          </a:p>
          <a:p>
            <a:pPr marL="987425" indent="0">
              <a:spcBef>
                <a:spcPts val="0"/>
              </a:spcBef>
              <a:buNone/>
            </a:pPr>
            <a:r>
              <a:rPr lang="uk-UA" sz="2000" b="1" dirty="0"/>
              <a:t>Вбудовані атрибути</a:t>
            </a:r>
          </a:p>
          <a:p>
            <a:pPr marL="987425" indent="0">
              <a:spcBef>
                <a:spcPts val="0"/>
              </a:spcBef>
              <a:buNone/>
            </a:pPr>
            <a:endParaRPr lang="uk-UA" sz="2000" b="1" dirty="0"/>
          </a:p>
          <a:p>
            <a:pPr marL="0" indent="0">
              <a:spcBef>
                <a:spcPts val="0"/>
              </a:spcBef>
              <a:buNone/>
            </a:pPr>
            <a:r>
              <a:rPr lang="uk-UA" sz="2000" dirty="0"/>
              <a:t>Всі класи в Python (починаючи з 3-й версії) мають один загальний батьківський клас - </a:t>
            </a:r>
            <a:r>
              <a:rPr lang="uk-UA" sz="2000" b="1" i="1" dirty="0"/>
              <a:t>object</a:t>
            </a:r>
            <a:r>
              <a:rPr lang="uk-UA" sz="2000" dirty="0"/>
              <a:t>. </a:t>
            </a:r>
          </a:p>
          <a:p>
            <a:pPr marL="0" indent="0">
              <a:spcBef>
                <a:spcPts val="0"/>
              </a:spcBef>
              <a:buNone/>
            </a:pPr>
            <a:endParaRPr lang="uk-UA" sz="2000" dirty="0"/>
          </a:p>
          <a:p>
            <a:pPr marL="0" indent="0">
              <a:spcBef>
                <a:spcPts val="0"/>
              </a:spcBef>
              <a:buNone/>
            </a:pPr>
            <a:r>
              <a:rPr lang="uk-UA" sz="2000" dirty="0"/>
              <a:t>Це означає, що коли створюється новий клас, він неявно успадковуєте його атрибути від класу </a:t>
            </a:r>
            <a:r>
              <a:rPr lang="uk-UA" sz="2000" b="1" i="1" dirty="0"/>
              <a:t>object</a:t>
            </a:r>
            <a:r>
              <a:rPr lang="uk-UA" sz="2000" dirty="0"/>
              <a:t>, і тому створений клас також успадковує його атрибути. Саме їх і називають вбудованими (службовими). </a:t>
            </a:r>
          </a:p>
        </p:txBody>
      </p:sp>
    </p:spTree>
    <p:extLst>
      <p:ext uri="{BB962C8B-B14F-4D97-AF65-F5344CB8AC3E}">
        <p14:creationId xmlns:p14="http://schemas.microsoft.com/office/powerpoint/2010/main" val="29763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123" y="135802"/>
            <a:ext cx="11660863" cy="6545655"/>
          </a:xfrm>
        </p:spPr>
        <p:txBody>
          <a:bodyPr>
            <a:normAutofit/>
          </a:bodyPr>
          <a:lstStyle/>
          <a:p>
            <a:pPr marL="0" indent="0">
              <a:spcBef>
                <a:spcPts val="0"/>
              </a:spcBef>
              <a:buNone/>
            </a:pPr>
            <a:r>
              <a:rPr lang="uk-UA" sz="1800" dirty="0"/>
              <a:t>Ось деякі з вбудованих атрибутів (зауважте, що в списку є як поля, так і методи):</a:t>
            </a:r>
            <a:endParaRPr lang="uk-UA" sz="1800" b="1" dirty="0"/>
          </a:p>
        </p:txBody>
      </p:sp>
      <p:graphicFrame>
        <p:nvGraphicFramePr>
          <p:cNvPr id="4" name="Table 3"/>
          <p:cNvGraphicFramePr>
            <a:graphicFrameLocks noGrp="1"/>
          </p:cNvGraphicFramePr>
          <p:nvPr>
            <p:extLst>
              <p:ext uri="{D42A27DB-BD31-4B8C-83A1-F6EECF244321}">
                <p14:modId xmlns:p14="http://schemas.microsoft.com/office/powerpoint/2010/main" val="3112691760"/>
              </p:ext>
            </p:extLst>
          </p:nvPr>
        </p:nvGraphicFramePr>
        <p:xfrm>
          <a:off x="190123" y="506995"/>
          <a:ext cx="10565394" cy="3939659"/>
        </p:xfrm>
        <a:graphic>
          <a:graphicData uri="http://schemas.openxmlformats.org/drawingml/2006/table">
            <a:tbl>
              <a:tblPr/>
              <a:tblGrid>
                <a:gridCol w="2553077">
                  <a:extLst>
                    <a:ext uri="{9D8B030D-6E8A-4147-A177-3AD203B41FA5}">
                      <a16:colId xmlns:a16="http://schemas.microsoft.com/office/drawing/2014/main" xmlns="" val="20000"/>
                    </a:ext>
                  </a:extLst>
                </a:gridCol>
                <a:gridCol w="4173648">
                  <a:extLst>
                    <a:ext uri="{9D8B030D-6E8A-4147-A177-3AD203B41FA5}">
                      <a16:colId xmlns:a16="http://schemas.microsoft.com/office/drawing/2014/main" xmlns="" val="20001"/>
                    </a:ext>
                  </a:extLst>
                </a:gridCol>
                <a:gridCol w="3838669">
                  <a:extLst>
                    <a:ext uri="{9D8B030D-6E8A-4147-A177-3AD203B41FA5}">
                      <a16:colId xmlns:a16="http://schemas.microsoft.com/office/drawing/2014/main" xmlns="" val="20002"/>
                    </a:ext>
                  </a:extLst>
                </a:gridCol>
              </a:tblGrid>
              <a:tr h="425512">
                <a:tc>
                  <a:txBody>
                    <a:bodyPr/>
                    <a:lstStyle/>
                    <a:p>
                      <a:pPr algn="ctr"/>
                      <a:r>
                        <a:rPr lang="ru-RU" sz="1400" dirty="0"/>
                        <a:t>Атрибут</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ru-RU" sz="1400" dirty="0"/>
                        <a:t>Призначення</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ru-RU" sz="1400" dirty="0"/>
                        <a:t>Тип</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xmlns="" val="10000"/>
                  </a:ext>
                </a:extLst>
              </a:tr>
              <a:tr h="597529">
                <a:tc>
                  <a:txBody>
                    <a:bodyPr/>
                    <a:lstStyle/>
                    <a:p>
                      <a:r>
                        <a:rPr lang="en-US" sz="1400" dirty="0"/>
                        <a:t>__new__(</a:t>
                      </a:r>
                      <a:r>
                        <a:rPr lang="en-US" sz="1400" dirty="0" err="1"/>
                        <a:t>cls</a:t>
                      </a:r>
                      <a:r>
                        <a:rPr lang="en-US" sz="1400" dirty="0"/>
                        <a:t>[, ...])</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Конструктор. Створює екземпляр (об'єкт) класу. Сам клас передається в якості аргументу. </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Функція</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484458">
                <a:tc>
                  <a:txBody>
                    <a:bodyPr/>
                    <a:lstStyle/>
                    <a:p>
                      <a:r>
                        <a:rPr lang="en-US" sz="1400"/>
                        <a:t>__init__(self[, ...])</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err="1"/>
                        <a:t>Ініціалізатор</a:t>
                      </a:r>
                      <a:r>
                        <a:rPr lang="ru-RU" sz="1400" dirty="0"/>
                        <a:t>. Створює екземпляр (об'єкт) класу. Сам </a:t>
                      </a:r>
                      <a:r>
                        <a:rPr lang="ru-RU" sz="1400" dirty="0" err="1"/>
                        <a:t>об’єкт</a:t>
                      </a:r>
                      <a:r>
                        <a:rPr lang="ru-RU" sz="1400" dirty="0"/>
                        <a:t> передається в якості аргументу. </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a:t>Функція</a:t>
                      </a:r>
                      <a:endParaRPr lang="ru-RU" sz="14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r h="484458">
                <a:tc>
                  <a:txBody>
                    <a:bodyPr/>
                    <a:lstStyle/>
                    <a:p>
                      <a:r>
                        <a:rPr lang="en-US" sz="1400"/>
                        <a:t>__del__(self)</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Деструктор. Викликається при видаленні </a:t>
                      </a:r>
                      <a:r>
                        <a:rPr lang="ru-RU" sz="1400" dirty="0" err="1"/>
                        <a:t>об'єкта</a:t>
                      </a:r>
                      <a:r>
                        <a:rPr lang="ru-RU" sz="1400" dirty="0"/>
                        <a:t> </a:t>
                      </a:r>
                      <a:r>
                        <a:rPr lang="ru-RU" sz="1400" dirty="0" err="1"/>
                        <a:t>збирачем</a:t>
                      </a:r>
                      <a:r>
                        <a:rPr lang="ru-RU" sz="1400" dirty="0"/>
                        <a:t> сміття </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a:t>Функція</a:t>
                      </a:r>
                      <a:endParaRPr lang="ru-RU" sz="14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3"/>
                  </a:ext>
                </a:extLst>
              </a:tr>
              <a:tr h="276833">
                <a:tc>
                  <a:txBody>
                    <a:bodyPr/>
                    <a:lstStyle/>
                    <a:p>
                      <a:r>
                        <a:rPr lang="en-US" sz="1400"/>
                        <a:t>__str__(self)</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uk-UA" sz="1400" dirty="0"/>
                        <a:t>Повертає строкове представлення об'єкту. </a:t>
                      </a:r>
                      <a:endParaRPr lang="ru-RU" sz="14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Функція</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4"/>
                  </a:ext>
                </a:extLst>
              </a:tr>
              <a:tr h="276833">
                <a:tc>
                  <a:txBody>
                    <a:bodyPr/>
                    <a:lstStyle/>
                    <a:p>
                      <a:r>
                        <a:rPr lang="en-US" sz="1400"/>
                        <a:t>__hash__(self)</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uk-UA" sz="1400" dirty="0"/>
                        <a:t>Повертає хеш-суму об'єкта. </a:t>
                      </a:r>
                      <a:endParaRPr lang="ru-RU" sz="14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a:t>Функція</a:t>
                      </a:r>
                      <a:endParaRPr lang="ru-RU" sz="14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5"/>
                  </a:ext>
                </a:extLst>
              </a:tr>
              <a:tr h="484458">
                <a:tc>
                  <a:txBody>
                    <a:bodyPr/>
                    <a:lstStyle/>
                    <a:p>
                      <a:r>
                        <a:rPr lang="en-US" sz="1400"/>
                        <a:t>__setattr__(self, attr, val)</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uk-UA" sz="1400" dirty="0"/>
                        <a:t>Створює новий атрибут для об'єкта класу з ім'ям </a:t>
                      </a:r>
                      <a:r>
                        <a:rPr lang="en-US" sz="1400" dirty="0" err="1"/>
                        <a:t>attr</a:t>
                      </a:r>
                      <a:r>
                        <a:rPr lang="en-US" sz="1400" dirty="0"/>
                        <a:t> </a:t>
                      </a:r>
                      <a:r>
                        <a:rPr lang="uk-UA" sz="1400" dirty="0"/>
                        <a:t>і значенням </a:t>
                      </a:r>
                      <a:r>
                        <a:rPr lang="en-US" sz="1400" dirty="0" err="1"/>
                        <a:t>val</a:t>
                      </a:r>
                      <a:r>
                        <a:rPr lang="en-US" sz="1400" dirty="0"/>
                        <a:t> </a:t>
                      </a:r>
                      <a:endParaRPr lang="ru-RU" sz="14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Функція</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6"/>
                  </a:ext>
                </a:extLst>
              </a:tr>
              <a:tr h="276833">
                <a:tc>
                  <a:txBody>
                    <a:bodyPr/>
                    <a:lstStyle/>
                    <a:p>
                      <a:r>
                        <a:rPr lang="en-US" sz="1400"/>
                        <a:t>__doc__</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uk-UA" sz="1400" dirty="0"/>
                        <a:t>Документація класу. </a:t>
                      </a:r>
                      <a:endParaRPr lang="ru-RU" sz="14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a:t>Строка (тип </a:t>
                      </a:r>
                      <a:r>
                        <a:rPr lang="en-US" sz="1400"/>
                        <a:t>str)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7"/>
                  </a:ext>
                </a:extLst>
              </a:tr>
              <a:tr h="484458">
                <a:tc>
                  <a:txBody>
                    <a:bodyPr/>
                    <a:lstStyle/>
                    <a:p>
                      <a:r>
                        <a:rPr lang="en-US" sz="1400"/>
                        <a:t>__dict__</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Словник, в якому зберігається простір імен класу </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Словник (тип </a:t>
                      </a:r>
                      <a:r>
                        <a:rPr lang="en-US" sz="1400" dirty="0" err="1"/>
                        <a:t>dict</a:t>
                      </a:r>
                      <a:r>
                        <a:rPr lang="en-US" sz="1400" dirty="0"/>
                        <a: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8"/>
                  </a:ext>
                </a:extLst>
              </a:tr>
            </a:tbl>
          </a:graphicData>
        </a:graphic>
      </p:graphicFrame>
      <p:sp>
        <p:nvSpPr>
          <p:cNvPr id="5" name="Rectangle 4"/>
          <p:cNvSpPr/>
          <p:nvPr/>
        </p:nvSpPr>
        <p:spPr>
          <a:xfrm>
            <a:off x="81481" y="4542339"/>
            <a:ext cx="11534114" cy="1877437"/>
          </a:xfrm>
          <a:prstGeom prst="rect">
            <a:avLst/>
          </a:prstGeom>
        </p:spPr>
        <p:txBody>
          <a:bodyPr wrap="square">
            <a:spAutoFit/>
          </a:bodyPr>
          <a:lstStyle/>
          <a:p>
            <a:r>
              <a:rPr lang="uk-UA" sz="1600" dirty="0"/>
              <a:t>В теорії ООП </a:t>
            </a:r>
            <a:r>
              <a:rPr lang="uk-UA" sz="1600" i="1" dirty="0"/>
              <a:t>конструктор</a:t>
            </a:r>
            <a:r>
              <a:rPr lang="uk-UA" sz="1600" dirty="0"/>
              <a:t> класу - це спеціальний блок інструкцій, який викликається при створенні об'єкта. При роботі з </a:t>
            </a:r>
            <a:r>
              <a:rPr lang="en-US" sz="1600" dirty="0"/>
              <a:t>Python</a:t>
            </a:r>
            <a:r>
              <a:rPr lang="uk-UA" sz="1600" dirty="0"/>
              <a:t> може виникнути думка, що метод </a:t>
            </a:r>
            <a:r>
              <a:rPr lang="uk-UA" sz="1600" b="1" i="1" dirty="0"/>
              <a:t>__</a:t>
            </a:r>
            <a:r>
              <a:rPr lang="en-US" sz="1600" b="1" i="1" dirty="0" err="1"/>
              <a:t>init</a:t>
            </a:r>
            <a:r>
              <a:rPr lang="en-US" sz="1600" b="1" i="1" dirty="0"/>
              <a:t> __(self) </a:t>
            </a:r>
            <a:r>
              <a:rPr lang="en-US" sz="1600" dirty="0"/>
              <a:t>- </a:t>
            </a:r>
            <a:r>
              <a:rPr lang="uk-UA" sz="1600" dirty="0"/>
              <a:t>це і є конструктор, але це не зовсім так. Насправді, при створенні об'єкта в </a:t>
            </a:r>
            <a:r>
              <a:rPr lang="en-US" sz="1600" dirty="0"/>
              <a:t>Python </a:t>
            </a:r>
            <a:r>
              <a:rPr lang="uk-UA" sz="1600" dirty="0"/>
              <a:t>викликається метод </a:t>
            </a:r>
            <a:r>
              <a:rPr lang="uk-UA" sz="1600" b="1" i="1" dirty="0"/>
              <a:t>__</a:t>
            </a:r>
            <a:r>
              <a:rPr lang="en-US" sz="1600" b="1" i="1" dirty="0"/>
              <a:t>new __(</a:t>
            </a:r>
            <a:r>
              <a:rPr lang="en-US" sz="1600" b="1" i="1" dirty="0" err="1"/>
              <a:t>cls</a:t>
            </a:r>
            <a:r>
              <a:rPr lang="en-US" sz="1600" b="1" i="1" dirty="0"/>
              <a:t>, * </a:t>
            </a:r>
            <a:r>
              <a:rPr lang="en-US" sz="1600" b="1" i="1" dirty="0" err="1"/>
              <a:t>args</a:t>
            </a:r>
            <a:r>
              <a:rPr lang="en-US" sz="1600" b="1" i="1" dirty="0"/>
              <a:t>, ** </a:t>
            </a:r>
            <a:r>
              <a:rPr lang="en-US" sz="1600" b="1" i="1" dirty="0" err="1"/>
              <a:t>kwargs</a:t>
            </a:r>
            <a:r>
              <a:rPr lang="en-US" sz="1600" b="1" i="1" dirty="0"/>
              <a:t>)</a:t>
            </a:r>
            <a:r>
              <a:rPr lang="en-US" sz="1600" dirty="0"/>
              <a:t> </a:t>
            </a:r>
            <a:r>
              <a:rPr lang="uk-UA" sz="1600" dirty="0"/>
              <a:t>і саме він є конструктором класу. </a:t>
            </a:r>
          </a:p>
          <a:p>
            <a:r>
              <a:rPr lang="uk-UA" sz="1600" dirty="0"/>
              <a:t>Також зверніть увагу, що </a:t>
            </a:r>
            <a:r>
              <a:rPr lang="uk-UA" sz="1600" b="1" i="1" dirty="0"/>
              <a:t>__</a:t>
            </a:r>
            <a:r>
              <a:rPr lang="en-US" sz="1600" b="1" i="1" dirty="0"/>
              <a:t>new __()</a:t>
            </a:r>
            <a:r>
              <a:rPr lang="en-US" sz="1600" dirty="0"/>
              <a:t> - </a:t>
            </a:r>
            <a:r>
              <a:rPr lang="uk-UA" sz="1600" dirty="0"/>
              <a:t>це метод класу, тому його перший параметр </a:t>
            </a:r>
            <a:r>
              <a:rPr lang="en-US" sz="1600" b="1" i="1" dirty="0" err="1"/>
              <a:t>cls</a:t>
            </a:r>
            <a:r>
              <a:rPr lang="en-US" sz="1600" dirty="0"/>
              <a:t> - </a:t>
            </a:r>
            <a:r>
              <a:rPr lang="uk-UA" sz="1600" dirty="0"/>
              <a:t>посилання на поточний клас. У свою чергу, метод </a:t>
            </a:r>
            <a:r>
              <a:rPr lang="uk-UA" sz="1600" b="1" i="1" dirty="0"/>
              <a:t>__</a:t>
            </a:r>
            <a:r>
              <a:rPr lang="en-US" sz="1600" b="1" i="1" dirty="0" err="1"/>
              <a:t>init</a:t>
            </a:r>
            <a:r>
              <a:rPr lang="en-US" sz="1600" b="1" i="1" dirty="0"/>
              <a:t> __()</a:t>
            </a:r>
            <a:r>
              <a:rPr lang="en-US" sz="1600" dirty="0"/>
              <a:t> </a:t>
            </a:r>
            <a:r>
              <a:rPr lang="uk-UA" sz="1600" dirty="0"/>
              <a:t>є так званим ініціалізатор класу. Саме цей метод перший приймає створений конструктором об'єкт. </a:t>
            </a:r>
          </a:p>
          <a:p>
            <a:r>
              <a:rPr lang="uk-UA" sz="1600" dirty="0"/>
              <a:t>Метод </a:t>
            </a:r>
            <a:r>
              <a:rPr lang="uk-UA" sz="1600" b="1" i="1" dirty="0"/>
              <a:t>__</a:t>
            </a:r>
            <a:r>
              <a:rPr lang="en-US" sz="1600" b="1" i="1" dirty="0" err="1"/>
              <a:t>init</a:t>
            </a:r>
            <a:r>
              <a:rPr lang="en-US" sz="1600" b="1" i="1" dirty="0"/>
              <a:t> __() </a:t>
            </a:r>
            <a:r>
              <a:rPr lang="uk-UA" sz="1600" dirty="0"/>
              <a:t>часто </a:t>
            </a:r>
            <a:r>
              <a:rPr lang="uk-UA" sz="1600" dirty="0" err="1"/>
              <a:t>перевизначається</a:t>
            </a:r>
            <a:r>
              <a:rPr lang="uk-UA" sz="1600" dirty="0"/>
              <a:t> всередині класу самим розробником. Це дозволяє зручно задавати параметри майбутнього об'єкта при його створенні. </a:t>
            </a:r>
          </a:p>
        </p:txBody>
      </p:sp>
    </p:spTree>
    <p:extLst>
      <p:ext uri="{BB962C8B-B14F-4D97-AF65-F5344CB8AC3E}">
        <p14:creationId xmlns:p14="http://schemas.microsoft.com/office/powerpoint/2010/main" val="382658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29" y="208230"/>
            <a:ext cx="11905307" cy="6536602"/>
          </a:xfrm>
        </p:spPr>
        <p:txBody>
          <a:bodyPr>
            <a:normAutofit/>
          </a:bodyPr>
          <a:lstStyle/>
          <a:p>
            <a:pPr marL="0" indent="0" algn="ctr">
              <a:buNone/>
            </a:pPr>
            <a:r>
              <a:rPr lang="uk-UA" sz="1800" b="1" dirty="0"/>
              <a:t>Користувацькі атрибути </a:t>
            </a:r>
          </a:p>
          <a:p>
            <a:pPr marL="0" indent="0">
              <a:buNone/>
            </a:pPr>
            <a:r>
              <a:rPr lang="uk-UA" sz="1800" dirty="0"/>
              <a:t>Це атрибути, які безпосередньо складають основний функціонал класу. Якщо службові атрибути успадковуються від базового класу </a:t>
            </a:r>
            <a:r>
              <a:rPr lang="uk-UA" sz="1800" b="1" i="1" dirty="0"/>
              <a:t>object</a:t>
            </a:r>
            <a:r>
              <a:rPr lang="uk-UA" sz="1800" dirty="0"/>
              <a:t>, то призначені для користувача - пишуться розробником під час реалізації вмісту класу і подальшої роботи з ним.</a:t>
            </a:r>
          </a:p>
          <a:p>
            <a:pPr marL="0" indent="0">
              <a:buNone/>
            </a:pPr>
            <a:r>
              <a:rPr lang="uk-UA" sz="1800" dirty="0"/>
              <a:t>Список атрибутів класу/об’єкту можна отримати за допомогою команди </a:t>
            </a:r>
            <a:r>
              <a:rPr lang="uk-UA" sz="1800" b="1" i="1" dirty="0"/>
              <a:t>dir()</a:t>
            </a:r>
            <a:r>
              <a:rPr lang="uk-UA" sz="1800" dirty="0"/>
              <a:t>. Якщо взяти найпростіший клас:</a:t>
            </a:r>
          </a:p>
          <a:p>
            <a:pPr marL="0" indent="0">
              <a:buNone/>
            </a:pPr>
            <a:endParaRPr lang="uk-UA" sz="1800" dirty="0"/>
          </a:p>
          <a:p>
            <a:pPr marL="0" indent="0">
              <a:buNone/>
            </a:pPr>
            <a:endParaRPr lang="uk-UA" sz="1800"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endParaRPr lang="uk-UA" sz="1600" b="1" dirty="0"/>
          </a:p>
          <a:p>
            <a:pPr marL="0" indent="0">
              <a:buNone/>
            </a:pPr>
            <a:r>
              <a:rPr lang="uk-UA" sz="1800" dirty="0"/>
              <a:t>Як бачите, за допомогою команди </a:t>
            </a:r>
            <a:r>
              <a:rPr lang="uk-UA" sz="1800" b="1" i="1" dirty="0"/>
              <a:t>dir() </a:t>
            </a:r>
            <a:r>
              <a:rPr lang="uk-UA" sz="1800" i="1" dirty="0"/>
              <a:t>можна побачити всі атрибути класу/об’єкту. І службові, ікористувацькі.</a:t>
            </a:r>
            <a:endParaRPr lang="uk-UA" sz="1800" dirty="0"/>
          </a:p>
        </p:txBody>
      </p:sp>
      <p:sp>
        <p:nvSpPr>
          <p:cNvPr id="2" name="Rectangle 1"/>
          <p:cNvSpPr>
            <a:spLocks noChangeArrowheads="1"/>
          </p:cNvSpPr>
          <p:nvPr/>
        </p:nvSpPr>
        <p:spPr bwMode="auto">
          <a:xfrm>
            <a:off x="266773" y="1827008"/>
            <a:ext cx="6106800" cy="280076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Student</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name, group, age):</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.name = name</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.group = group</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.age = age</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000000"/>
                </a:solidFill>
                <a:effectLst/>
                <a:latin typeface="JetBrains Mono"/>
              </a:rPr>
              <a:t>print_info</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f"Student's name is </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.name</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 He studies in a </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.group</a:t>
            </a:r>
            <a:r>
              <a:rPr kumimoji="0" lang="ru-RU" altLang="ru-RU" sz="1600" b="0" i="0" u="none" strike="noStrike" cap="none" normalizeH="0" baseline="0" noProof="1">
                <a:ln>
                  <a:noFill/>
                </a:ln>
                <a:solidFill>
                  <a:srgbClr val="000080"/>
                </a:solidFill>
                <a:effectLst/>
                <a:latin typeface="JetBrains Mono"/>
              </a:rPr>
              <a:t>} </a:t>
            </a:r>
            <a:r>
              <a:rPr kumimoji="0" lang="ru-RU" altLang="ru-RU" sz="1600" b="0" i="0" u="none" strike="noStrike" cap="none" normalizeH="0" baseline="0" noProof="1">
                <a:ln>
                  <a:noFill/>
                </a:ln>
                <a:solidFill>
                  <a:srgbClr val="00733B"/>
                </a:solidFill>
                <a:effectLst/>
                <a:latin typeface="JetBrains Mono"/>
              </a:rPr>
              <a:t>"</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petro = </a:t>
            </a:r>
            <a:r>
              <a:rPr kumimoji="0" lang="ru-RU" altLang="ru-RU" sz="1600" b="0" i="0" u="none" strike="noStrike" cap="none" normalizeH="0" baseline="0" noProof="1">
                <a:ln>
                  <a:noFill/>
                </a:ln>
                <a:solidFill>
                  <a:srgbClr val="000000"/>
                </a:solidFill>
                <a:effectLst/>
                <a:latin typeface="JetBrains Mono"/>
              </a:rPr>
              <a:t>Student</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"Petro"</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3B"/>
                </a:solidFill>
                <a:effectLst/>
                <a:latin typeface="JetBrains Mono"/>
              </a:rPr>
              <a:t>"IPZ-00"</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20</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petro.</a:t>
            </a:r>
            <a:r>
              <a:rPr kumimoji="0" lang="ru-RU" altLang="ru-RU" sz="1600" b="0" i="0" u="none" strike="noStrike" cap="none" normalizeH="0" baseline="0" noProof="1">
                <a:ln>
                  <a:noFill/>
                </a:ln>
                <a:solidFill>
                  <a:srgbClr val="000000"/>
                </a:solidFill>
                <a:effectLst/>
                <a:latin typeface="JetBrains Mono"/>
              </a:rPr>
              <a:t>print_info</a:t>
            </a:r>
            <a:r>
              <a:rPr kumimoji="0" lang="ru-RU" altLang="ru-RU" sz="1600" b="0" i="0" u="none" strike="noStrike" cap="none" normalizeH="0" baseline="0" noProof="1">
                <a:ln>
                  <a:noFill/>
                </a:ln>
                <a:solidFill>
                  <a:srgbClr val="262626"/>
                </a:solidFill>
                <a:effectLst/>
                <a:latin typeface="JetBrains Mono"/>
              </a:rPr>
              <a:t>()</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7183810" y="4001977"/>
            <a:ext cx="4714875" cy="400050"/>
          </a:xfrm>
          <a:prstGeom prst="rect">
            <a:avLst/>
          </a:prstGeom>
          <a:ln>
            <a:solidFill>
              <a:schemeClr val="tx1"/>
            </a:solidFill>
          </a:ln>
        </p:spPr>
      </p:pic>
      <p:sp>
        <p:nvSpPr>
          <p:cNvPr id="12" name="Rectangle 2"/>
          <p:cNvSpPr>
            <a:spLocks noChangeArrowheads="1"/>
          </p:cNvSpPr>
          <p:nvPr/>
        </p:nvSpPr>
        <p:spPr bwMode="auto">
          <a:xfrm>
            <a:off x="266773" y="4696267"/>
            <a:ext cx="1716496" cy="58477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0080"/>
                </a:solidFill>
                <a:effectLst/>
                <a:latin typeface="JetBrains Mono"/>
              </a:rPr>
              <a:t>dir</a:t>
            </a:r>
            <a:r>
              <a:rPr kumimoji="0" lang="ru-RU" altLang="ru-RU" sz="1600" b="0" i="0" u="none" strike="noStrike" cap="none" normalizeH="0" baseline="0" noProof="1">
                <a:ln>
                  <a:noFill/>
                </a:ln>
                <a:solidFill>
                  <a:srgbClr val="262626"/>
                </a:solidFill>
                <a:effectLst/>
                <a:latin typeface="JetBrains Mono"/>
              </a:rPr>
              <a:t>(Student))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0080"/>
                </a:solidFill>
                <a:effectLst/>
                <a:latin typeface="JetBrains Mono"/>
              </a:rPr>
              <a:t>dir</a:t>
            </a:r>
            <a:r>
              <a:rPr kumimoji="0" lang="ru-RU" altLang="ru-RU" sz="1600" b="0" i="0" u="none" strike="noStrike" cap="none" normalizeH="0" baseline="0" noProof="1">
                <a:ln>
                  <a:noFill/>
                </a:ln>
                <a:solidFill>
                  <a:srgbClr val="262626"/>
                </a:solidFill>
                <a:effectLst/>
                <a:latin typeface="JetBrains Mono"/>
              </a:rPr>
              <a:t>(petro))</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stretch>
            <a:fillRect/>
          </a:stretch>
        </p:blipFill>
        <p:spPr>
          <a:xfrm>
            <a:off x="208229" y="5550457"/>
            <a:ext cx="6296025" cy="619125"/>
          </a:xfrm>
          <a:prstGeom prst="rect">
            <a:avLst/>
          </a:prstGeom>
          <a:ln>
            <a:solidFill>
              <a:schemeClr val="tx1"/>
            </a:solidFill>
          </a:ln>
        </p:spPr>
      </p:pic>
      <p:pic>
        <p:nvPicPr>
          <p:cNvPr id="15" name="Picture 14"/>
          <p:cNvPicPr>
            <a:picLocks noChangeAspect="1"/>
          </p:cNvPicPr>
          <p:nvPr/>
        </p:nvPicPr>
        <p:blipFill>
          <a:blip r:embed="rId4"/>
          <a:stretch>
            <a:fillRect/>
          </a:stretch>
        </p:blipFill>
        <p:spPr>
          <a:xfrm>
            <a:off x="6799057" y="5540932"/>
            <a:ext cx="5019675" cy="628650"/>
          </a:xfrm>
          <a:prstGeom prst="rect">
            <a:avLst/>
          </a:prstGeom>
          <a:ln>
            <a:solidFill>
              <a:schemeClr val="tx1"/>
            </a:solidFill>
          </a:ln>
        </p:spPr>
      </p:pic>
    </p:spTree>
    <p:extLst>
      <p:ext uri="{BB962C8B-B14F-4D97-AF65-F5344CB8AC3E}">
        <p14:creationId xmlns:p14="http://schemas.microsoft.com/office/powerpoint/2010/main" val="376332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06692" y="38855"/>
            <a:ext cx="5415805" cy="6705977"/>
          </a:xfrm>
          <a:prstGeom prst="rect">
            <a:avLst/>
          </a:prstGeom>
          <a:ln>
            <a:solidFill>
              <a:schemeClr val="tx1"/>
            </a:solidFill>
          </a:ln>
        </p:spPr>
      </p:pic>
      <p:sp>
        <p:nvSpPr>
          <p:cNvPr id="12" name="Rectangle 11"/>
          <p:cNvSpPr/>
          <p:nvPr/>
        </p:nvSpPr>
        <p:spPr>
          <a:xfrm>
            <a:off x="214265" y="332777"/>
            <a:ext cx="6096000" cy="923330"/>
          </a:xfrm>
          <a:prstGeom prst="rect">
            <a:avLst/>
          </a:prstGeom>
        </p:spPr>
        <p:txBody>
          <a:bodyPr>
            <a:spAutoFit/>
          </a:bodyPr>
          <a:lstStyle/>
          <a:p>
            <a:r>
              <a:rPr lang="uk-UA" i="1" dirty="0"/>
              <a:t>В </a:t>
            </a:r>
            <a:r>
              <a:rPr lang="en-US" i="1" dirty="0"/>
              <a:t>PyCharm </a:t>
            </a:r>
            <a:r>
              <a:rPr lang="uk-UA" i="1" dirty="0"/>
              <a:t>є зручні інструменти для роботи з класами</a:t>
            </a:r>
            <a:r>
              <a:rPr lang="en-US" i="1" dirty="0"/>
              <a:t> </a:t>
            </a:r>
            <a:r>
              <a:rPr lang="uk-UA" i="1" dirty="0"/>
              <a:t>і об’єктами. </a:t>
            </a:r>
          </a:p>
          <a:p>
            <a:r>
              <a:rPr lang="uk-UA" i="1" dirty="0"/>
              <a:t>Вкладка </a:t>
            </a:r>
            <a:r>
              <a:rPr lang="en-US" b="1" i="1" dirty="0"/>
              <a:t>Structure </a:t>
            </a:r>
            <a:r>
              <a:rPr lang="uk-UA" i="1" dirty="0"/>
              <a:t>викликається командою  </a:t>
            </a:r>
            <a:r>
              <a:rPr lang="en-US" b="1" i="1" dirty="0"/>
              <a:t>Alt+7</a:t>
            </a:r>
            <a:endParaRPr lang="uk-UA" b="1" i="1" dirty="0"/>
          </a:p>
        </p:txBody>
      </p:sp>
    </p:spTree>
    <p:extLst>
      <p:ext uri="{BB962C8B-B14F-4D97-AF65-F5344CB8AC3E}">
        <p14:creationId xmlns:p14="http://schemas.microsoft.com/office/powerpoint/2010/main" val="210777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1444" y="830301"/>
            <a:ext cx="5270611" cy="2030593"/>
          </a:xfrm>
        </p:spPr>
        <p:txBody>
          <a:bodyPr>
            <a:noAutofit/>
          </a:bodyPr>
          <a:lstStyle/>
          <a:p>
            <a:pPr marL="0" indent="0">
              <a:buNone/>
            </a:pPr>
            <a:r>
              <a:rPr lang="en-US" sz="1800" b="1" i="1" noProof="1"/>
              <a:t>emp_count</a:t>
            </a:r>
            <a:r>
              <a:rPr lang="en-US" sz="1800" dirty="0"/>
              <a:t>  - </a:t>
            </a:r>
            <a:r>
              <a:rPr lang="uk-UA" sz="1800" dirty="0"/>
              <a:t>атрибут класу. Доступний як з будь-якого об’єкту (екземпляру класу) так і з самого класу навіть без створення екземплярів класу. </a:t>
            </a:r>
          </a:p>
          <a:p>
            <a:pPr marL="0" indent="0">
              <a:buNone/>
            </a:pPr>
            <a:r>
              <a:rPr lang="uk-UA" sz="1800" dirty="0"/>
              <a:t>Зміни, що вносяться в атрибут класу з будь-якого місця відображаються для всіх.</a:t>
            </a:r>
          </a:p>
        </p:txBody>
      </p:sp>
      <p:sp>
        <p:nvSpPr>
          <p:cNvPr id="2" name="Rectangle 1"/>
          <p:cNvSpPr>
            <a:spLocks noChangeArrowheads="1"/>
          </p:cNvSpPr>
          <p:nvPr/>
        </p:nvSpPr>
        <p:spPr bwMode="auto">
          <a:xfrm>
            <a:off x="159945" y="183238"/>
            <a:ext cx="5888215" cy="5355312"/>
          </a:xfrm>
          <a:prstGeom prst="rect">
            <a:avLst/>
          </a:prstGeom>
          <a:solidFill>
            <a:srgbClr val="F2F3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noProof="1">
                <a:ln>
                  <a:noFill/>
                </a:ln>
                <a:solidFill>
                  <a:srgbClr val="000080"/>
                </a:solidFill>
                <a:effectLst/>
                <a:latin typeface="JetBrains Mono"/>
              </a:rPr>
              <a:t>class </a:t>
            </a:r>
            <a:r>
              <a:rPr kumimoji="0" lang="ru-RU" altLang="ru-RU" b="0" i="0" u="none" strike="noStrike" cap="none" normalizeH="0" baseline="0" noProof="1">
                <a:ln>
                  <a:noFill/>
                </a:ln>
                <a:solidFill>
                  <a:srgbClr val="000000"/>
                </a:solidFill>
                <a:effectLst/>
                <a:latin typeface="JetBrains Mono"/>
              </a:rPr>
              <a:t>Employee</a:t>
            </a:r>
            <a:r>
              <a:rPr kumimoji="0" lang="ru-RU" altLang="ru-RU" b="0" i="0" u="none" strike="noStrike" cap="none" normalizeH="0" baseline="0" noProof="1">
                <a:ln>
                  <a:noFill/>
                </a:ln>
                <a:solidFill>
                  <a:srgbClr val="262626"/>
                </a:solidFill>
                <a:effectLst/>
                <a:latin typeface="JetBrains Mono"/>
              </a:rPr>
              <a:t>:</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t>
            </a:r>
            <a:r>
              <a:rPr kumimoji="0" lang="ru-RU" altLang="ru-RU" b="1" i="1" u="none" strike="noStrike" cap="none" normalizeH="0" baseline="0" noProof="1">
                <a:ln>
                  <a:noFill/>
                </a:ln>
                <a:solidFill>
                  <a:srgbClr val="0F9503"/>
                </a:solidFill>
                <a:effectLst/>
                <a:latin typeface="JetBrains Mono"/>
              </a:rPr>
              <a:t>"""Базовий клас для всіх співробітників"""</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1" u="none" strike="noStrike" cap="none" normalizeH="0" baseline="0" noProof="1">
                <a:ln>
                  <a:noFill/>
                </a:ln>
                <a:solidFill>
                  <a:srgbClr val="0F9503"/>
                </a:solidFill>
                <a:effectLst/>
                <a:latin typeface="JetBrains Mono"/>
              </a:rPr>
              <a:t/>
            </a:r>
            <a:br>
              <a:rPr kumimoji="0" lang="ru-RU" altLang="ru-RU" b="1" i="1" u="none" strike="noStrike" cap="none" normalizeH="0" baseline="0" noProof="1">
                <a:ln>
                  <a:noFill/>
                </a:ln>
                <a:solidFill>
                  <a:srgbClr val="0F9503"/>
                </a:solidFill>
                <a:effectLst/>
                <a:latin typeface="JetBrains Mono"/>
              </a:rPr>
            </a:br>
            <a:r>
              <a:rPr kumimoji="0" lang="ru-RU" altLang="ru-RU" b="1" i="1" u="none" strike="noStrike" cap="none" normalizeH="0" baseline="0" noProof="1">
                <a:ln>
                  <a:noFill/>
                </a:ln>
                <a:solidFill>
                  <a:srgbClr val="0F9503"/>
                </a:solidFill>
                <a:effectLst/>
                <a:latin typeface="JetBrains Mono"/>
              </a:rPr>
              <a:t>    </a:t>
            </a:r>
            <a:r>
              <a:rPr kumimoji="0" lang="ru-RU" altLang="ru-RU" b="0" i="0" u="none" strike="noStrike" cap="none" normalizeH="0" baseline="0" noProof="1">
                <a:ln>
                  <a:noFill/>
                </a:ln>
                <a:solidFill>
                  <a:srgbClr val="262626"/>
                </a:solidFill>
                <a:effectLst/>
                <a:latin typeface="JetBrains Mono"/>
              </a:rPr>
              <a:t>emp_count = </a:t>
            </a:r>
            <a:r>
              <a:rPr kumimoji="0" lang="ru-RU" altLang="ru-RU" b="0" i="0" u="none" strike="noStrike" cap="none" normalizeH="0" baseline="0" noProof="1">
                <a:ln>
                  <a:noFill/>
                </a:ln>
                <a:solidFill>
                  <a:srgbClr val="0073E6"/>
                </a:solidFill>
                <a:effectLst/>
                <a:latin typeface="JetBrains Mono"/>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noProof="1">
                <a:ln>
                  <a:noFill/>
                </a:ln>
                <a:solidFill>
                  <a:srgbClr val="0073E6"/>
                </a:solidFill>
                <a:effectLst/>
                <a:latin typeface="JetBrains Mono"/>
              </a:rPr>
              <a:t/>
            </a:r>
            <a:br>
              <a:rPr kumimoji="0" lang="ru-RU" altLang="ru-RU" b="0" i="0" u="none" strike="noStrike" cap="none" normalizeH="0" baseline="0" noProof="1">
                <a:ln>
                  <a:noFill/>
                </a:ln>
                <a:solidFill>
                  <a:srgbClr val="0073E6"/>
                </a:solidFill>
                <a:effectLst/>
                <a:latin typeface="JetBrains Mono"/>
              </a:rPr>
            </a:br>
            <a:r>
              <a:rPr kumimoji="0" lang="ru-RU" altLang="ru-RU" b="0" i="0" u="none" strike="noStrike" cap="none" normalizeH="0" baseline="0" noProof="1">
                <a:ln>
                  <a:noFill/>
                </a:ln>
                <a:solidFill>
                  <a:srgbClr val="0073E6"/>
                </a:solidFill>
                <a:effectLst/>
                <a:latin typeface="JetBrains Mono"/>
              </a:rPr>
              <a:t>    </a:t>
            </a:r>
            <a:r>
              <a:rPr kumimoji="0" lang="ru-RU" altLang="ru-RU" b="0" i="0" u="none" strike="noStrike" cap="none" normalizeH="0" baseline="0" noProof="1">
                <a:ln>
                  <a:noFill/>
                </a:ln>
                <a:solidFill>
                  <a:srgbClr val="000080"/>
                </a:solidFill>
                <a:effectLst/>
                <a:latin typeface="JetBrains Mono"/>
              </a:rPr>
              <a:t>def </a:t>
            </a:r>
            <a:r>
              <a:rPr kumimoji="0" lang="ru-RU" altLang="ru-RU" b="0" i="0" u="none" strike="noStrike" cap="none" normalizeH="0" baseline="0" noProof="1">
                <a:ln>
                  <a:noFill/>
                </a:ln>
                <a:solidFill>
                  <a:srgbClr val="B200B2"/>
                </a:solidFill>
                <a:effectLst/>
                <a:latin typeface="JetBrains Mono"/>
              </a:rPr>
              <a:t>__init__</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94558D"/>
                </a:solidFill>
                <a:effectLst/>
                <a:latin typeface="JetBrains Mono"/>
              </a:rPr>
              <a:t>self</a:t>
            </a:r>
            <a:r>
              <a:rPr kumimoji="0" lang="ru-RU" altLang="ru-RU" b="0" i="0" u="none" strike="noStrike" cap="none" normalizeH="0" baseline="0" noProof="1">
                <a:ln>
                  <a:noFill/>
                </a:ln>
                <a:solidFill>
                  <a:srgbClr val="262626"/>
                </a:solidFill>
                <a:effectLst/>
                <a:latin typeface="JetBrains Mono"/>
              </a:rPr>
              <a:t>, name, salary):</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94558D"/>
                </a:solidFill>
                <a:effectLst/>
                <a:latin typeface="JetBrains Mono"/>
              </a:rPr>
              <a:t>self</a:t>
            </a:r>
            <a:r>
              <a:rPr kumimoji="0" lang="ru-RU" altLang="ru-RU" b="0" i="0" u="none" strike="noStrike" cap="none" normalizeH="0" baseline="0" noProof="1">
                <a:ln>
                  <a:noFill/>
                </a:ln>
                <a:solidFill>
                  <a:srgbClr val="262626"/>
                </a:solidFill>
                <a:effectLst/>
                <a:latin typeface="JetBrains Mono"/>
              </a:rPr>
              <a:t>.name = name</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94558D"/>
                </a:solidFill>
                <a:effectLst/>
                <a:latin typeface="JetBrains Mono"/>
              </a:rPr>
              <a:t>self</a:t>
            </a:r>
            <a:r>
              <a:rPr kumimoji="0" lang="ru-RU" altLang="ru-RU" b="0" i="0" u="none" strike="noStrike" cap="none" normalizeH="0" baseline="0" noProof="1">
                <a:ln>
                  <a:noFill/>
                </a:ln>
                <a:solidFill>
                  <a:srgbClr val="262626"/>
                </a:solidFill>
                <a:effectLst/>
                <a:latin typeface="JetBrains Mono"/>
              </a:rPr>
              <a:t>.salary = salary</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Employee.emp_count += </a:t>
            </a:r>
            <a:r>
              <a:rPr kumimoji="0" lang="ru-RU" altLang="ru-RU" b="0" i="0" u="none" strike="noStrike" cap="none" normalizeH="0" baseline="0" noProof="1">
                <a:ln>
                  <a:noFill/>
                </a:ln>
                <a:solidFill>
                  <a:srgbClr val="0073E6"/>
                </a:solidFill>
                <a:effectLst/>
                <a:latin typeface="JetBrains Mono"/>
              </a:rPr>
              <a:t>1</a:t>
            </a:r>
            <a:br>
              <a:rPr kumimoji="0" lang="ru-RU" altLang="ru-RU" b="0" i="0" u="none" strike="noStrike" cap="none" normalizeH="0" baseline="0" noProof="1">
                <a:ln>
                  <a:noFill/>
                </a:ln>
                <a:solidFill>
                  <a:srgbClr val="0073E6"/>
                </a:solidFill>
                <a:effectLst/>
                <a:latin typeface="JetBrains Mono"/>
              </a:rPr>
            </a:br>
            <a:r>
              <a:rPr kumimoji="0" lang="ru-RU" altLang="ru-RU" b="0" i="0" u="none" strike="noStrike" cap="none" normalizeH="0" baseline="0" noProof="1">
                <a:ln>
                  <a:noFill/>
                </a:ln>
                <a:solidFill>
                  <a:srgbClr val="0073E6"/>
                </a:solidFill>
                <a:effectLst/>
                <a:latin typeface="JetBrains Mono"/>
              </a:rPr>
              <a:t/>
            </a:r>
            <a:br>
              <a:rPr kumimoji="0" lang="ru-RU" altLang="ru-RU" b="0" i="0" u="none" strike="noStrike" cap="none" normalizeH="0" baseline="0" noProof="1">
                <a:ln>
                  <a:noFill/>
                </a:ln>
                <a:solidFill>
                  <a:srgbClr val="0073E6"/>
                </a:solidFill>
                <a:effectLst/>
                <a:latin typeface="JetBrains Mono"/>
              </a:rPr>
            </a:br>
            <a:r>
              <a:rPr kumimoji="0" lang="ru-RU" altLang="ru-RU" b="0" i="0" u="none" strike="noStrike" cap="none" normalizeH="0" baseline="0" noProof="1">
                <a:ln>
                  <a:noFill/>
                </a:ln>
                <a:solidFill>
                  <a:srgbClr val="0073E6"/>
                </a:solidFill>
                <a:effectLst/>
                <a:latin typeface="JetBrains Mono"/>
              </a:rPr>
              <a:t>    </a:t>
            </a:r>
            <a:r>
              <a:rPr kumimoji="0" lang="ru-RU" altLang="ru-RU" b="0" i="0" u="none" strike="noStrike" cap="none" normalizeH="0" baseline="0" noProof="1">
                <a:ln>
                  <a:noFill/>
                </a:ln>
                <a:solidFill>
                  <a:srgbClr val="000080"/>
                </a:solidFill>
                <a:effectLst/>
                <a:latin typeface="JetBrains Mono"/>
              </a:rPr>
              <a:t>def </a:t>
            </a:r>
            <a:r>
              <a:rPr kumimoji="0" lang="ru-RU" altLang="ru-RU" b="0" i="0" u="none" strike="noStrike" cap="none" normalizeH="0" baseline="0" noProof="1">
                <a:ln>
                  <a:noFill/>
                </a:ln>
                <a:solidFill>
                  <a:srgbClr val="000000"/>
                </a:solidFill>
                <a:effectLst/>
                <a:latin typeface="JetBrains Mono"/>
              </a:rPr>
              <a:t>display_count</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94558D"/>
                </a:solidFill>
                <a:effectLst/>
                <a:latin typeface="JetBrains Mono"/>
              </a:rPr>
              <a:t>self</a:t>
            </a:r>
            <a:r>
              <a:rPr kumimoji="0" lang="ru-RU" altLang="ru-RU" b="0" i="0" u="none" strike="noStrike" cap="none" normalizeH="0" baseline="0" noProof="1">
                <a:ln>
                  <a:noFill/>
                </a:ln>
                <a:solidFill>
                  <a:srgbClr val="262626"/>
                </a:solidFill>
                <a:effectLst/>
                <a:latin typeface="JetBrains Mono"/>
              </a:rPr>
              <a:t>):</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000080"/>
                </a:solidFill>
                <a:effectLst/>
                <a:latin typeface="JetBrains Mono"/>
              </a:rPr>
              <a:t>print</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00733B"/>
                </a:solidFill>
                <a:effectLst/>
                <a:latin typeface="JetBrains Mono"/>
              </a:rPr>
              <a:t>f"Всього співробітників: </a:t>
            </a:r>
            <a:r>
              <a:rPr kumimoji="0" lang="ru-RU" altLang="ru-RU" b="0" i="0" u="none" strike="noStrike" cap="none" normalizeH="0" baseline="0" noProof="1">
                <a:ln>
                  <a:noFill/>
                </a:ln>
                <a:solidFill>
                  <a:srgbClr val="000080"/>
                </a:solidFill>
                <a:effectLst/>
                <a:latin typeface="JetBrains Mono"/>
              </a:rPr>
              <a:t>{</a:t>
            </a:r>
            <a:r>
              <a:rPr kumimoji="0" lang="ru-RU" altLang="ru-RU" b="0" i="0" u="none" strike="noStrike" cap="none" normalizeH="0" baseline="0" noProof="1">
                <a:ln>
                  <a:noFill/>
                </a:ln>
                <a:solidFill>
                  <a:srgbClr val="262626"/>
                </a:solidFill>
                <a:effectLst/>
                <a:latin typeface="JetBrains Mono"/>
              </a:rPr>
              <a:t>Employee.emp_count</a:t>
            </a:r>
            <a:r>
              <a:rPr kumimoji="0" lang="ru-RU" altLang="ru-RU" b="0" i="0" u="none" strike="noStrike" cap="none" normalizeH="0" baseline="0" noProof="1">
                <a:ln>
                  <a:noFill/>
                </a:ln>
                <a:solidFill>
                  <a:srgbClr val="000080"/>
                </a:solidFill>
                <a:effectLst/>
                <a:latin typeface="JetBrains Mono"/>
              </a:rPr>
              <a:t>}</a:t>
            </a:r>
            <a:r>
              <a:rPr kumimoji="0" lang="ru-RU" altLang="ru-RU" b="0" i="0" u="none" strike="noStrike" cap="none" normalizeH="0" baseline="0" noProof="1">
                <a:ln>
                  <a:noFill/>
                </a:ln>
                <a:solidFill>
                  <a:srgbClr val="00733B"/>
                </a:solidFill>
                <a:effectLst/>
                <a:latin typeface="JetBrains Mono"/>
              </a:rPr>
              <a:t>"</a:t>
            </a:r>
            <a:r>
              <a:rPr kumimoji="0" lang="ru-RU" altLang="ru-RU" b="0" i="0" u="none" strike="noStrike" cap="none" normalizeH="0" baseline="0" noProof="1">
                <a:ln>
                  <a:noFill/>
                </a:ln>
                <a:solidFill>
                  <a:srgbClr val="262626"/>
                </a:solidFill>
                <a:effectLst/>
                <a:latin typeface="JetBrains Mono"/>
              </a:rPr>
              <a:t>)</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000080"/>
                </a:solidFill>
                <a:effectLst/>
                <a:latin typeface="JetBrains Mono"/>
              </a:rPr>
              <a:t>def </a:t>
            </a:r>
            <a:r>
              <a:rPr kumimoji="0" lang="ru-RU" altLang="ru-RU" b="0" i="0" u="none" strike="noStrike" cap="none" normalizeH="0" baseline="0" noProof="1">
                <a:ln>
                  <a:noFill/>
                </a:ln>
                <a:solidFill>
                  <a:srgbClr val="000000"/>
                </a:solidFill>
                <a:effectLst/>
                <a:latin typeface="JetBrains Mono"/>
              </a:rPr>
              <a:t>display_employee</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94558D"/>
                </a:solidFill>
                <a:effectLst/>
                <a:latin typeface="JetBrains Mono"/>
              </a:rPr>
              <a:t>self</a:t>
            </a:r>
            <a:r>
              <a:rPr kumimoji="0" lang="ru-RU" altLang="ru-RU" b="0" i="0" u="none" strike="noStrike" cap="none" normalizeH="0" baseline="0" noProof="1">
                <a:ln>
                  <a:noFill/>
                </a:ln>
                <a:solidFill>
                  <a:srgbClr val="262626"/>
                </a:solidFill>
                <a:effectLst/>
                <a:latin typeface="JetBrains Mono"/>
              </a:rPr>
              <a:t>):</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000080"/>
                </a:solidFill>
                <a:effectLst/>
                <a:latin typeface="JetBrains Mono"/>
              </a:rPr>
              <a:t>print</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00733B"/>
                </a:solidFill>
                <a:effectLst/>
                <a:latin typeface="JetBrains Mono"/>
              </a:rPr>
              <a:t>f"Ім\’я: </a:t>
            </a:r>
            <a:r>
              <a:rPr kumimoji="0" lang="ru-RU" altLang="ru-RU" b="0" i="0" u="none" strike="noStrike" cap="none" normalizeH="0" baseline="0" noProof="1">
                <a:ln>
                  <a:noFill/>
                </a:ln>
                <a:solidFill>
                  <a:srgbClr val="000080"/>
                </a:solidFill>
                <a:effectLst/>
                <a:latin typeface="JetBrains Mono"/>
              </a:rPr>
              <a:t>{</a:t>
            </a:r>
            <a:r>
              <a:rPr kumimoji="0" lang="ru-RU" altLang="ru-RU" b="0" i="0" u="none" strike="noStrike" cap="none" normalizeH="0" baseline="0" noProof="1">
                <a:ln>
                  <a:noFill/>
                </a:ln>
                <a:solidFill>
                  <a:srgbClr val="94558D"/>
                </a:solidFill>
                <a:effectLst/>
                <a:latin typeface="JetBrains Mono"/>
              </a:rPr>
              <a:t>self</a:t>
            </a:r>
            <a:r>
              <a:rPr kumimoji="0" lang="ru-RU" altLang="ru-RU" b="0" i="0" u="none" strike="noStrike" cap="none" normalizeH="0" baseline="0" noProof="1">
                <a:ln>
                  <a:noFill/>
                </a:ln>
                <a:solidFill>
                  <a:srgbClr val="262626"/>
                </a:solidFill>
                <a:effectLst/>
                <a:latin typeface="JetBrains Mono"/>
              </a:rPr>
              <a:t>.name</a:t>
            </a:r>
            <a:r>
              <a:rPr kumimoji="0" lang="ru-RU" altLang="ru-RU" b="0" i="0" u="none" strike="noStrike" cap="none" normalizeH="0" baseline="0" noProof="1">
                <a:ln>
                  <a:noFill/>
                </a:ln>
                <a:solidFill>
                  <a:srgbClr val="000080"/>
                </a:solidFill>
                <a:effectLst/>
                <a:latin typeface="JetBrains Mono"/>
              </a:rPr>
              <a:t>}</a:t>
            </a:r>
            <a:r>
              <a:rPr kumimoji="0" lang="ru-RU" altLang="ru-RU" b="0" i="0" u="none" strike="noStrike" cap="none" normalizeH="0" baseline="0" noProof="1">
                <a:ln>
                  <a:noFill/>
                </a:ln>
                <a:solidFill>
                  <a:srgbClr val="00733B"/>
                </a:solidFill>
                <a:effectLst/>
                <a:latin typeface="JetBrains Mono"/>
              </a:rPr>
              <a:t>. Зарплата: </a:t>
            </a:r>
            <a:r>
              <a:rPr kumimoji="0" lang="ru-RU" altLang="ru-RU" b="0" i="0" u="none" strike="noStrike" cap="none" normalizeH="0" baseline="0" noProof="1">
                <a:ln>
                  <a:noFill/>
                </a:ln>
                <a:solidFill>
                  <a:srgbClr val="000080"/>
                </a:solidFill>
                <a:effectLst/>
                <a:latin typeface="JetBrains Mono"/>
              </a:rPr>
              <a:t>{</a:t>
            </a:r>
            <a:r>
              <a:rPr kumimoji="0" lang="ru-RU" altLang="ru-RU" b="0" i="0" u="none" strike="noStrike" cap="none" normalizeH="0" baseline="0" noProof="1">
                <a:ln>
                  <a:noFill/>
                </a:ln>
                <a:solidFill>
                  <a:srgbClr val="94558D"/>
                </a:solidFill>
                <a:effectLst/>
                <a:latin typeface="JetBrains Mono"/>
              </a:rPr>
              <a:t>self</a:t>
            </a:r>
            <a:r>
              <a:rPr kumimoji="0" lang="ru-RU" altLang="ru-RU" b="0" i="0" u="none" strike="noStrike" cap="none" normalizeH="0" baseline="0" noProof="1">
                <a:ln>
                  <a:noFill/>
                </a:ln>
                <a:solidFill>
                  <a:srgbClr val="262626"/>
                </a:solidFill>
                <a:effectLst/>
                <a:latin typeface="JetBrains Mono"/>
              </a:rPr>
              <a:t>.salary</a:t>
            </a:r>
            <a:r>
              <a:rPr kumimoji="0" lang="ru-RU" altLang="ru-RU" b="0" i="0" u="none" strike="noStrike" cap="none" normalizeH="0" baseline="0" noProof="1">
                <a:ln>
                  <a:noFill/>
                </a:ln>
                <a:solidFill>
                  <a:srgbClr val="000080"/>
                </a:solidFill>
                <a:effectLst/>
                <a:latin typeface="JetBrains Mono"/>
              </a:rPr>
              <a:t>}</a:t>
            </a:r>
            <a:r>
              <a:rPr kumimoji="0" lang="ru-RU" altLang="ru-RU" b="0" i="0" u="none" strike="noStrike" cap="none" normalizeH="0" baseline="0" noProof="1">
                <a:ln>
                  <a:noFill/>
                </a:ln>
                <a:solidFill>
                  <a:srgbClr val="00733B"/>
                </a:solidFill>
                <a:effectLst/>
                <a:latin typeface="JetBrains Mono"/>
              </a:rPr>
              <a:t>"</a:t>
            </a:r>
            <a:r>
              <a:rPr kumimoji="0" lang="ru-RU" altLang="ru-RU" b="0" i="0" u="none" strike="noStrike" cap="none" normalizeH="0" baseline="0" noProof="1">
                <a:ln>
                  <a:noFill/>
                </a:ln>
                <a:solidFill>
                  <a:srgbClr val="262626"/>
                </a:solidFill>
                <a:effectLst/>
                <a:latin typeface="JetBrains Mono"/>
              </a:rPr>
              <a:t>)</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petro = </a:t>
            </a:r>
            <a:r>
              <a:rPr kumimoji="0" lang="ru-RU" altLang="ru-RU" b="0" i="0" u="none" strike="noStrike" cap="none" normalizeH="0" baseline="0" noProof="1">
                <a:ln>
                  <a:noFill/>
                </a:ln>
                <a:solidFill>
                  <a:srgbClr val="000000"/>
                </a:solidFill>
                <a:effectLst/>
                <a:latin typeface="JetBrains Mono"/>
              </a:rPr>
              <a:t>Employee</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00733B"/>
                </a:solidFill>
                <a:effectLst/>
                <a:latin typeface="JetBrains Mono"/>
              </a:rPr>
              <a:t>"Petro"</a:t>
            </a: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0073E6"/>
                </a:solidFill>
                <a:effectLst/>
                <a:latin typeface="JetBrains Mono"/>
              </a:rPr>
              <a:t>20000</a:t>
            </a:r>
            <a:r>
              <a:rPr kumimoji="0" lang="ru-RU" altLang="ru-RU" b="0" i="0" u="none" strike="noStrike" cap="none" normalizeH="0" baseline="0" noProof="1">
                <a:ln>
                  <a:noFill/>
                </a:ln>
                <a:solidFill>
                  <a:srgbClr val="262626"/>
                </a:solidFill>
                <a:effectLst/>
                <a:latin typeface="JetBrains Mono"/>
              </a:rPr>
              <a:t>)</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maria = </a:t>
            </a:r>
            <a:r>
              <a:rPr kumimoji="0" lang="ru-RU" altLang="ru-RU" b="0" i="0" u="none" strike="noStrike" cap="none" normalizeH="0" baseline="0" noProof="1">
                <a:ln>
                  <a:noFill/>
                </a:ln>
                <a:solidFill>
                  <a:srgbClr val="000000"/>
                </a:solidFill>
                <a:effectLst/>
                <a:latin typeface="JetBrains Mono"/>
              </a:rPr>
              <a:t>Employee</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00733B"/>
                </a:solidFill>
                <a:effectLst/>
                <a:latin typeface="JetBrains Mono"/>
              </a:rPr>
              <a:t>"Maria"</a:t>
            </a: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0073E6"/>
                </a:solidFill>
                <a:effectLst/>
                <a:latin typeface="JetBrains Mono"/>
              </a:rPr>
              <a:t>22000</a:t>
            </a:r>
            <a:r>
              <a:rPr kumimoji="0" lang="ru-RU" altLang="ru-RU" b="0" i="0" u="none" strike="noStrike" cap="none" normalizeH="0" baseline="0" noProof="1">
                <a:ln>
                  <a:noFill/>
                </a:ln>
                <a:solidFill>
                  <a:srgbClr val="262626"/>
                </a:solidFill>
                <a:effectLst/>
                <a:latin typeface="JetBrains Mono"/>
              </a:rPr>
              <a:t>)</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262626"/>
                </a:solidFill>
                <a:effectLst/>
                <a:latin typeface="JetBrains Mono"/>
              </a:rPr>
              <a:t>mark = </a:t>
            </a:r>
            <a:r>
              <a:rPr kumimoji="0" lang="ru-RU" altLang="ru-RU" b="0" i="0" u="none" strike="noStrike" cap="none" normalizeH="0" baseline="0" noProof="1">
                <a:ln>
                  <a:noFill/>
                </a:ln>
                <a:solidFill>
                  <a:srgbClr val="000000"/>
                </a:solidFill>
                <a:effectLst/>
                <a:latin typeface="JetBrains Mono"/>
              </a:rPr>
              <a:t>Employee</a:t>
            </a:r>
            <a:r>
              <a:rPr kumimoji="0" lang="ru-RU" altLang="ru-RU" b="0" i="0" u="none" strike="noStrike" cap="none" normalizeH="0" baseline="0" noProof="1">
                <a:ln>
                  <a:noFill/>
                </a:ln>
                <a:solidFill>
                  <a:srgbClr val="262626"/>
                </a:solidFill>
                <a:effectLst/>
                <a:latin typeface="JetBrains Mono"/>
              </a:rPr>
              <a:t>(</a:t>
            </a:r>
            <a:r>
              <a:rPr kumimoji="0" lang="ru-RU" altLang="ru-RU" b="0" i="0" u="none" strike="noStrike" cap="none" normalizeH="0" baseline="0" noProof="1">
                <a:ln>
                  <a:noFill/>
                </a:ln>
                <a:solidFill>
                  <a:srgbClr val="00733B"/>
                </a:solidFill>
                <a:effectLst/>
                <a:latin typeface="JetBrains Mono"/>
              </a:rPr>
              <a:t>"Mark"</a:t>
            </a:r>
            <a:r>
              <a:rPr kumimoji="0" lang="ru-RU" altLang="ru-RU" b="0" i="0" u="none" strike="noStrike" cap="none" normalizeH="0" baseline="0" noProof="1">
                <a:ln>
                  <a:noFill/>
                </a:ln>
                <a:solidFill>
                  <a:srgbClr val="262626"/>
                </a:solidFill>
                <a:effectLst/>
                <a:latin typeface="JetBrains Mono"/>
              </a:rPr>
              <a:t>, </a:t>
            </a:r>
            <a:r>
              <a:rPr kumimoji="0" lang="ru-RU" altLang="ru-RU" b="0" i="0" u="none" strike="noStrike" cap="none" normalizeH="0" baseline="0" noProof="1">
                <a:ln>
                  <a:noFill/>
                </a:ln>
                <a:solidFill>
                  <a:srgbClr val="0073E6"/>
                </a:solidFill>
                <a:effectLst/>
                <a:latin typeface="JetBrains Mono"/>
              </a:rPr>
              <a:t>19000</a:t>
            </a:r>
            <a:r>
              <a:rPr kumimoji="0" lang="ru-RU" altLang="ru-RU" b="0" i="0" u="none" strike="noStrike" cap="none" normalizeH="0" baseline="0" noProof="1">
                <a:ln>
                  <a:noFill/>
                </a:ln>
                <a:solidFill>
                  <a:srgbClr val="262626"/>
                </a:solidFill>
                <a:effectLst/>
                <a:latin typeface="JetBrains Mono"/>
              </a:rPr>
              <a:t>)</a:t>
            </a:r>
            <a:endParaRPr kumimoji="0" lang="ru-RU" altLang="ru-RU" sz="40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612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2562131" y="220609"/>
            <a:ext cx="9316015" cy="13275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b="1" i="1" dirty="0"/>
              <a:t>name</a:t>
            </a:r>
            <a:r>
              <a:rPr lang="en-US" sz="1800" dirty="0"/>
              <a:t>  - </a:t>
            </a:r>
            <a:r>
              <a:rPr lang="uk-UA" sz="1800" dirty="0"/>
              <a:t>атрибут об’єкту (екземпляру класу). </a:t>
            </a:r>
          </a:p>
          <a:p>
            <a:pPr marL="0" indent="0">
              <a:spcBef>
                <a:spcPts val="0"/>
              </a:spcBef>
              <a:buFont typeface="Arial" panose="020B0604020202020204" pitchFamily="34" charset="0"/>
              <a:buNone/>
            </a:pPr>
            <a:r>
              <a:rPr lang="uk-UA" sz="1800" dirty="0"/>
              <a:t>Доступний через свій об’єкт (екземпляр класу). </a:t>
            </a:r>
          </a:p>
          <a:p>
            <a:pPr marL="0" indent="0">
              <a:spcBef>
                <a:spcPts val="0"/>
              </a:spcBef>
              <a:buFont typeface="Arial" panose="020B0604020202020204" pitchFamily="34" charset="0"/>
              <a:buNone/>
            </a:pPr>
            <a:r>
              <a:rPr lang="uk-UA" sz="1800" dirty="0"/>
              <a:t>Зміни, що вносяться в атрибут об’єкту не впливають на одноіменні атрибути в інших об’єктах з цього ж класу.</a:t>
            </a:r>
          </a:p>
        </p:txBody>
      </p:sp>
      <p:sp>
        <p:nvSpPr>
          <p:cNvPr id="4" name="Rectangle 1"/>
          <p:cNvSpPr>
            <a:spLocks noChangeArrowheads="1"/>
          </p:cNvSpPr>
          <p:nvPr/>
        </p:nvSpPr>
        <p:spPr bwMode="auto">
          <a:xfrm>
            <a:off x="199176" y="220609"/>
            <a:ext cx="1805302" cy="83099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(petro.name)</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(maria.name)</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(mark.name)</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99176" y="1563991"/>
            <a:ext cx="4593309" cy="230832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137D00"/>
                </a:solidFill>
                <a:effectLst/>
                <a:latin typeface="JetBrains Mono"/>
              </a:rPr>
              <a:t>#  Доступ і видалення атрибутів класу</a:t>
            </a:r>
            <a:br>
              <a:rPr kumimoji="0" lang="ru-RU" altLang="ru-RU" b="1" i="0" u="none" strike="noStrike" cap="none" normalizeH="0" baseline="0" dirty="0">
                <a:ln>
                  <a:noFill/>
                </a:ln>
                <a:solidFill>
                  <a:srgbClr val="137D00"/>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(Employee.emp_count)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(mark.emp_count)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maria.</a:t>
            </a:r>
            <a:r>
              <a:rPr kumimoji="0" lang="ru-RU" altLang="ru-RU" b="0" i="0" u="none" strike="noStrike" cap="none" normalizeH="0" baseline="0" dirty="0">
                <a:ln>
                  <a:noFill/>
                </a:ln>
                <a:solidFill>
                  <a:srgbClr val="000000"/>
                </a:solidFill>
                <a:effectLst/>
                <a:latin typeface="JetBrains Mono"/>
              </a:rPr>
              <a:t>display_count</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del </a:t>
            </a:r>
            <a:r>
              <a:rPr kumimoji="0" lang="ru-RU" altLang="ru-RU" b="0" i="0" u="none" strike="noStrike" cap="none" normalizeH="0" baseline="0" dirty="0">
                <a:ln>
                  <a:noFill/>
                </a:ln>
                <a:solidFill>
                  <a:srgbClr val="262626"/>
                </a:solidFill>
                <a:effectLst/>
                <a:latin typeface="JetBrains Mono"/>
              </a:rPr>
              <a:t>Employee.emp_count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(Employee.emp_count)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petro.</a:t>
            </a:r>
            <a:r>
              <a:rPr kumimoji="0" lang="ru-RU" altLang="ru-RU" b="0" i="0" u="none" strike="noStrike" cap="none" normalizeH="0" baseline="0" dirty="0">
                <a:ln>
                  <a:noFill/>
                </a:ln>
                <a:solidFill>
                  <a:srgbClr val="000000"/>
                </a:solidFill>
                <a:effectLst/>
                <a:latin typeface="JetBrains Mono"/>
              </a:rPr>
              <a:t>display_count</a:t>
            </a:r>
            <a:r>
              <a:rPr kumimoji="0" lang="ru-RU" altLang="ru-RU" b="0" i="0" u="none" strike="noStrike" cap="none" normalizeH="0" baseline="0" dirty="0">
                <a:ln>
                  <a:noFill/>
                </a:ln>
                <a:solidFill>
                  <a:srgbClr val="262626"/>
                </a:solidFill>
                <a:effectLst/>
                <a:latin typeface="JetBrains Mono"/>
              </a:rPr>
              <a:t>()</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2"/>
          <a:stretch>
            <a:fillRect/>
          </a:stretch>
        </p:blipFill>
        <p:spPr>
          <a:xfrm>
            <a:off x="5390490" y="2486166"/>
            <a:ext cx="2533650" cy="876300"/>
          </a:xfrm>
          <a:prstGeom prst="rect">
            <a:avLst/>
          </a:prstGeom>
          <a:ln>
            <a:solidFill>
              <a:schemeClr val="tx1"/>
            </a:solidFill>
          </a:ln>
        </p:spPr>
      </p:pic>
      <p:pic>
        <p:nvPicPr>
          <p:cNvPr id="15" name="Picture 14"/>
          <p:cNvPicPr>
            <a:picLocks noChangeAspect="1"/>
          </p:cNvPicPr>
          <p:nvPr/>
        </p:nvPicPr>
        <p:blipFill>
          <a:blip r:embed="rId3"/>
          <a:stretch>
            <a:fillRect/>
          </a:stretch>
        </p:blipFill>
        <p:spPr>
          <a:xfrm>
            <a:off x="5390490" y="3514189"/>
            <a:ext cx="6610350" cy="314325"/>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2562131" y="4913986"/>
            <a:ext cx="5524500" cy="257175"/>
          </a:xfrm>
          <a:prstGeom prst="rect">
            <a:avLst/>
          </a:prstGeom>
          <a:ln>
            <a:solidFill>
              <a:schemeClr val="tx1"/>
            </a:solidFill>
          </a:ln>
        </p:spPr>
      </p:pic>
      <p:sp>
        <p:nvSpPr>
          <p:cNvPr id="17" name="Rectangle 3"/>
          <p:cNvSpPr>
            <a:spLocks noChangeArrowheads="1"/>
          </p:cNvSpPr>
          <p:nvPr/>
        </p:nvSpPr>
        <p:spPr bwMode="auto">
          <a:xfrm>
            <a:off x="251297" y="4524830"/>
            <a:ext cx="1878399" cy="64633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noProof="1">
                <a:ln>
                  <a:noFill/>
                </a:ln>
                <a:solidFill>
                  <a:srgbClr val="000080"/>
                </a:solidFill>
                <a:effectLst/>
                <a:latin typeface="JetBrains Mono"/>
              </a:rPr>
              <a:t>del </a:t>
            </a:r>
            <a:r>
              <a:rPr kumimoji="0" lang="ru-RU" altLang="ru-RU" b="0" i="0" u="none" strike="noStrike" cap="none" normalizeH="0" baseline="0" noProof="1">
                <a:ln>
                  <a:noFill/>
                </a:ln>
                <a:solidFill>
                  <a:srgbClr val="262626"/>
                </a:solidFill>
                <a:effectLst/>
                <a:latin typeface="JetBrains Mono"/>
              </a:rPr>
              <a:t>petro.name</a:t>
            </a:r>
            <a:br>
              <a:rPr kumimoji="0" lang="ru-RU" altLang="ru-RU" b="0" i="0" u="none" strike="noStrike" cap="none" normalizeH="0" baseline="0" noProof="1">
                <a:ln>
                  <a:noFill/>
                </a:ln>
                <a:solidFill>
                  <a:srgbClr val="262626"/>
                </a:solidFill>
                <a:effectLst/>
                <a:latin typeface="JetBrains Mono"/>
              </a:rPr>
            </a:br>
            <a:r>
              <a:rPr kumimoji="0" lang="ru-RU" altLang="ru-RU" b="0" i="0" u="none" strike="noStrike" cap="none" normalizeH="0" baseline="0" noProof="1">
                <a:ln>
                  <a:noFill/>
                </a:ln>
                <a:solidFill>
                  <a:srgbClr val="000080"/>
                </a:solidFill>
                <a:effectLst/>
                <a:latin typeface="JetBrains Mono"/>
              </a:rPr>
              <a:t>print</a:t>
            </a:r>
            <a:r>
              <a:rPr kumimoji="0" lang="ru-RU" altLang="ru-RU" b="0" i="0" u="none" strike="noStrike" cap="none" normalizeH="0" baseline="0" noProof="1">
                <a:ln>
                  <a:noFill/>
                </a:ln>
                <a:solidFill>
                  <a:srgbClr val="262626"/>
                </a:solidFill>
                <a:effectLst/>
                <a:latin typeface="JetBrains Mono"/>
              </a:rPr>
              <a:t>(petro.name)</a:t>
            </a:r>
            <a:endParaRPr kumimoji="0" lang="ru-RU" altLang="ru-RU" sz="40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218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711" y="2320229"/>
            <a:ext cx="11443580" cy="1240325"/>
          </a:xfrm>
        </p:spPr>
        <p:txBody>
          <a:bodyPr>
            <a:noAutofit/>
          </a:bodyPr>
          <a:lstStyle/>
          <a:p>
            <a:pPr marL="0" indent="0">
              <a:spcBef>
                <a:spcPts val="0"/>
              </a:spcBef>
              <a:buNone/>
            </a:pPr>
            <a:r>
              <a:rPr lang="uk-UA" sz="1800" b="1" i="1" dirty="0"/>
              <a:t>__</a:t>
            </a:r>
            <a:r>
              <a:rPr lang="en-US" sz="1800" b="1" i="1" dirty="0"/>
              <a:t>doc__ </a:t>
            </a:r>
            <a:r>
              <a:rPr lang="en-US" sz="1800" dirty="0"/>
              <a:t>- </a:t>
            </a:r>
            <a:r>
              <a:rPr lang="uk-UA" sz="1800" dirty="0"/>
              <a:t>рядок документації класу. </a:t>
            </a:r>
            <a:r>
              <a:rPr lang="en-US" sz="1800" dirty="0"/>
              <a:t>None </a:t>
            </a:r>
            <a:r>
              <a:rPr lang="uk-UA" sz="1800" dirty="0"/>
              <a:t>якщо, документація відсутня.</a:t>
            </a:r>
          </a:p>
          <a:p>
            <a:pPr marL="0" indent="0">
              <a:spcBef>
                <a:spcPts val="0"/>
              </a:spcBef>
              <a:buNone/>
            </a:pPr>
            <a:r>
              <a:rPr lang="uk-UA" sz="1800" b="1" i="1" dirty="0"/>
              <a:t>__</a:t>
            </a:r>
            <a:r>
              <a:rPr lang="en-US" sz="1800" b="1" i="1" dirty="0"/>
              <a:t>name__ </a:t>
            </a:r>
            <a:r>
              <a:rPr lang="en-US" sz="1800" dirty="0"/>
              <a:t>- </a:t>
            </a:r>
            <a:r>
              <a:rPr lang="uk-UA" sz="1800" dirty="0"/>
              <a:t>ім'я класу.</a:t>
            </a:r>
          </a:p>
          <a:p>
            <a:pPr marL="0" indent="0">
              <a:spcBef>
                <a:spcPts val="0"/>
              </a:spcBef>
              <a:buNone/>
            </a:pPr>
            <a:r>
              <a:rPr lang="uk-UA" sz="1800" b="1" i="1" dirty="0"/>
              <a:t>__</a:t>
            </a:r>
            <a:r>
              <a:rPr lang="en-US" sz="1800" b="1" i="1" dirty="0"/>
              <a:t>module__ </a:t>
            </a:r>
            <a:r>
              <a:rPr lang="en-US" sz="1800" dirty="0"/>
              <a:t>- </a:t>
            </a:r>
            <a:r>
              <a:rPr lang="uk-UA" sz="1800" dirty="0"/>
              <a:t>ім'я модуля, в якому визначається клас. Цей атрибут __</a:t>
            </a:r>
            <a:r>
              <a:rPr lang="en-US" sz="1800" dirty="0"/>
              <a:t>main__ </a:t>
            </a:r>
            <a:r>
              <a:rPr lang="uk-UA" sz="1800" dirty="0"/>
              <a:t>в інтерактивному режимі.</a:t>
            </a:r>
          </a:p>
          <a:p>
            <a:pPr marL="0" indent="0">
              <a:spcBef>
                <a:spcPts val="0"/>
              </a:spcBef>
              <a:buNone/>
            </a:pPr>
            <a:r>
              <a:rPr lang="uk-UA" sz="1800" b="1" i="1" dirty="0"/>
              <a:t>__</a:t>
            </a:r>
            <a:r>
              <a:rPr lang="en-US" sz="1800" b="1" i="1" dirty="0"/>
              <a:t>bases__ </a:t>
            </a:r>
            <a:r>
              <a:rPr lang="en-US" sz="1800" dirty="0"/>
              <a:t>- </a:t>
            </a:r>
            <a:r>
              <a:rPr lang="uk-UA" sz="1800" dirty="0"/>
              <a:t>можуть бути порожні </a:t>
            </a:r>
            <a:r>
              <a:rPr lang="en-US" sz="1800" dirty="0"/>
              <a:t>tuple, </a:t>
            </a:r>
            <a:r>
              <a:rPr lang="uk-UA" sz="1800" dirty="0"/>
              <a:t>що містять базові класи, в порядку їх появи в списку базового класу. </a:t>
            </a:r>
          </a:p>
          <a:p>
            <a:pPr marL="0" indent="0">
              <a:spcBef>
                <a:spcPts val="0"/>
              </a:spcBef>
              <a:buNone/>
            </a:pPr>
            <a:r>
              <a:rPr lang="en-US" sz="1800" b="1" i="1" dirty="0"/>
              <a:t>__</a:t>
            </a:r>
            <a:r>
              <a:rPr lang="en-US" sz="1800" b="1" i="1" dirty="0" err="1"/>
              <a:t>dict</a:t>
            </a:r>
            <a:r>
              <a:rPr lang="en-US" sz="1800" b="1" i="1" dirty="0"/>
              <a:t>__ </a:t>
            </a:r>
            <a:r>
              <a:rPr lang="en-US" sz="1800" dirty="0"/>
              <a:t>- </a:t>
            </a:r>
            <a:r>
              <a:rPr lang="uk-UA" sz="1800" dirty="0"/>
              <a:t>словник, що містить простір імен класу.</a:t>
            </a:r>
          </a:p>
        </p:txBody>
      </p:sp>
      <p:sp>
        <p:nvSpPr>
          <p:cNvPr id="2" name="Rectangle 1"/>
          <p:cNvSpPr>
            <a:spLocks noChangeArrowheads="1"/>
          </p:cNvSpPr>
          <p:nvPr/>
        </p:nvSpPr>
        <p:spPr bwMode="auto">
          <a:xfrm>
            <a:off x="117694" y="149444"/>
            <a:ext cx="5862502" cy="1754326"/>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"Employee.__doc__:"</a:t>
            </a:r>
            <a:r>
              <a:rPr kumimoji="0" lang="ru-RU" altLang="ru-RU" b="0" i="0" u="none" strike="noStrike" cap="none" normalizeH="0" baseline="0" dirty="0">
                <a:ln>
                  <a:noFill/>
                </a:ln>
                <a:solidFill>
                  <a:srgbClr val="262626"/>
                </a:solidFill>
                <a:effectLst/>
                <a:latin typeface="JetBrains Mono"/>
              </a:rPr>
              <a:t>, Employee.</a:t>
            </a:r>
            <a:r>
              <a:rPr kumimoji="0" lang="ru-RU" altLang="ru-RU" b="0" i="0" u="none" strike="noStrike" cap="none" normalizeH="0" baseline="0" dirty="0">
                <a:ln>
                  <a:noFill/>
                </a:ln>
                <a:solidFill>
                  <a:srgbClr val="B200B2"/>
                </a:solidFill>
                <a:effectLst/>
                <a:latin typeface="JetBrains Mono"/>
              </a:rPr>
              <a:t>__doc__</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"Employee.__name__:"</a:t>
            </a:r>
            <a:r>
              <a:rPr kumimoji="0" lang="ru-RU" altLang="ru-RU" b="0" i="0" u="none" strike="noStrike" cap="none" normalizeH="0" baseline="0" dirty="0">
                <a:ln>
                  <a:noFill/>
                </a:ln>
                <a:solidFill>
                  <a:srgbClr val="262626"/>
                </a:solidFill>
                <a:effectLst/>
                <a:latin typeface="JetBrains Mono"/>
              </a:rPr>
              <a:t>, Employee.</a:t>
            </a:r>
            <a:r>
              <a:rPr kumimoji="0" lang="ru-RU" altLang="ru-RU" b="0" i="0" u="none" strike="noStrike" cap="none" normalizeH="0" baseline="0" dirty="0">
                <a:ln>
                  <a:noFill/>
                </a:ln>
                <a:solidFill>
                  <a:srgbClr val="B200B2"/>
                </a:solidFill>
                <a:effectLst/>
                <a:latin typeface="JetBrains Mono"/>
              </a:rPr>
              <a:t>__name__</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"Employee.__module__:"</a:t>
            </a:r>
            <a:r>
              <a:rPr kumimoji="0" lang="ru-RU" altLang="ru-RU" b="0" i="0" u="none" strike="noStrike" cap="none" normalizeH="0" baseline="0" dirty="0">
                <a:ln>
                  <a:noFill/>
                </a:ln>
                <a:solidFill>
                  <a:srgbClr val="262626"/>
                </a:solidFill>
                <a:effectLst/>
                <a:latin typeface="JetBrains Mono"/>
              </a:rPr>
              <a:t>, Employee.</a:t>
            </a:r>
            <a:r>
              <a:rPr kumimoji="0" lang="ru-RU" altLang="ru-RU" b="0" i="0" u="none" strike="noStrike" cap="none" normalizeH="0" baseline="0" dirty="0">
                <a:ln>
                  <a:noFill/>
                </a:ln>
                <a:solidFill>
                  <a:srgbClr val="B200B2"/>
                </a:solidFill>
                <a:effectLst/>
                <a:latin typeface="JetBrains Mono"/>
              </a:rPr>
              <a:t>__module__</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"Employee.__bases__:"</a:t>
            </a:r>
            <a:r>
              <a:rPr kumimoji="0" lang="ru-RU" altLang="ru-RU" b="0" i="0" u="none" strike="noStrike" cap="none" normalizeH="0" baseline="0" dirty="0">
                <a:ln>
                  <a:noFill/>
                </a:ln>
                <a:solidFill>
                  <a:srgbClr val="262626"/>
                </a:solidFill>
                <a:effectLst/>
                <a:latin typeface="JetBrains Mono"/>
              </a:rPr>
              <a:t>, Employee.</a:t>
            </a:r>
            <a:r>
              <a:rPr kumimoji="0" lang="ru-RU" altLang="ru-RU" b="0" i="0" u="none" strike="noStrike" cap="none" normalizeH="0" baseline="0" dirty="0">
                <a:ln>
                  <a:noFill/>
                </a:ln>
                <a:solidFill>
                  <a:srgbClr val="B200B2"/>
                </a:solidFill>
                <a:effectLst/>
                <a:latin typeface="JetBrains Mono"/>
              </a:rPr>
              <a:t>__bases__</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"Employee.__dict__:"</a:t>
            </a:r>
            <a:r>
              <a:rPr kumimoji="0" lang="ru-RU" altLang="ru-RU" b="0" i="0" u="none" strike="noStrike" cap="none" normalizeH="0" baseline="0" dirty="0">
                <a:ln>
                  <a:noFill/>
                </a:ln>
                <a:solidFill>
                  <a:srgbClr val="262626"/>
                </a:solidFill>
                <a:effectLst/>
                <a:latin typeface="JetBrains Mono"/>
              </a:rPr>
              <a:t>, Employee.</a:t>
            </a:r>
            <a:r>
              <a:rPr kumimoji="0" lang="ru-RU" altLang="ru-RU" b="0" i="0" u="none" strike="noStrike" cap="none" normalizeH="0" baseline="0" dirty="0">
                <a:ln>
                  <a:noFill/>
                </a:ln>
                <a:solidFill>
                  <a:srgbClr val="B200B2"/>
                </a:solidFill>
                <a:effectLst/>
                <a:latin typeface="JetBrains Mono"/>
              </a:rPr>
              <a:t>__dict__</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000080"/>
                </a:solidFill>
                <a:effectLst/>
                <a:latin typeface="JetBrains Mono"/>
              </a:rPr>
              <a:t>print</a:t>
            </a:r>
            <a:r>
              <a:rPr kumimoji="0" lang="ru-RU" altLang="ru-RU" b="0" i="0" u="none" strike="noStrike" cap="none" normalizeH="0" baseline="0" dirty="0">
                <a:ln>
                  <a:noFill/>
                </a:ln>
                <a:solidFill>
                  <a:srgbClr val="262626"/>
                </a:solidFill>
                <a:effectLst/>
                <a:latin typeface="JetBrains Mono"/>
              </a:rPr>
              <a:t>(</a:t>
            </a:r>
            <a:r>
              <a:rPr kumimoji="0" lang="ru-RU" altLang="ru-RU" b="0" i="0" u="none" strike="noStrike" cap="none" normalizeH="0" baseline="0" dirty="0">
                <a:ln>
                  <a:noFill/>
                </a:ln>
                <a:solidFill>
                  <a:srgbClr val="00733B"/>
                </a:solidFill>
                <a:effectLst/>
                <a:latin typeface="JetBrains Mono"/>
              </a:rPr>
              <a:t>"Employee.dir():"</a:t>
            </a: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0080"/>
                </a:solidFill>
                <a:effectLst/>
                <a:latin typeface="JetBrains Mono"/>
              </a:rPr>
              <a:t>dir</a:t>
            </a:r>
            <a:r>
              <a:rPr kumimoji="0" lang="ru-RU" altLang="ru-RU" b="0" i="0" u="none" strike="noStrike" cap="none" normalizeH="0" baseline="0" dirty="0">
                <a:ln>
                  <a:noFill/>
                </a:ln>
                <a:solidFill>
                  <a:srgbClr val="262626"/>
                </a:solidFill>
                <a:effectLst/>
                <a:latin typeface="JetBrains Mono"/>
              </a:rPr>
              <a:t>(Employee))</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2"/>
          <a:stretch>
            <a:fillRect/>
          </a:stretch>
        </p:blipFill>
        <p:spPr>
          <a:xfrm>
            <a:off x="175508" y="3977013"/>
            <a:ext cx="11673524" cy="1826258"/>
          </a:xfrm>
          <a:prstGeom prst="rect">
            <a:avLst/>
          </a:prstGeom>
          <a:ln>
            <a:solidFill>
              <a:schemeClr val="tx1"/>
            </a:solidFill>
          </a:ln>
        </p:spPr>
      </p:pic>
    </p:spTree>
    <p:extLst>
      <p:ext uri="{BB962C8B-B14F-4D97-AF65-F5344CB8AC3E}">
        <p14:creationId xmlns:p14="http://schemas.microsoft.com/office/powerpoint/2010/main" val="1200923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2428" y="4275149"/>
            <a:ext cx="4491871" cy="369332"/>
          </a:xfrm>
          <a:prstGeom prst="rect">
            <a:avLst/>
          </a:prstGeom>
        </p:spPr>
        <p:txBody>
          <a:bodyPr wrap="none">
            <a:spAutoFit/>
          </a:bodyPr>
          <a:lstStyle/>
          <a:p>
            <a:r>
              <a:rPr lang="uk-UA" dirty="0"/>
              <a:t>Якщо потрібні тільки методи, без атрибутів:</a:t>
            </a:r>
          </a:p>
        </p:txBody>
      </p:sp>
      <p:sp>
        <p:nvSpPr>
          <p:cNvPr id="4" name="Rectangle 1"/>
          <p:cNvSpPr>
            <a:spLocks noChangeArrowheads="1"/>
          </p:cNvSpPr>
          <p:nvPr/>
        </p:nvSpPr>
        <p:spPr bwMode="auto">
          <a:xfrm>
            <a:off x="72428" y="262179"/>
            <a:ext cx="4862228" cy="120032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a:ln>
                  <a:noFill/>
                </a:ln>
                <a:solidFill>
                  <a:srgbClr val="000080"/>
                </a:solidFill>
                <a:effectLst/>
                <a:latin typeface="JetBrains Mono"/>
              </a:rPr>
              <a:t>print</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733B"/>
                </a:solidFill>
                <a:effectLst/>
                <a:latin typeface="JetBrains Mono"/>
              </a:rPr>
              <a:t>"petro.__doc__:"</a:t>
            </a:r>
            <a:r>
              <a:rPr kumimoji="0" lang="ru-RU" altLang="ru-RU" b="0" i="0" u="none" strike="noStrike" cap="none" normalizeH="0" baseline="0">
                <a:ln>
                  <a:noFill/>
                </a:ln>
                <a:solidFill>
                  <a:srgbClr val="262626"/>
                </a:solidFill>
                <a:effectLst/>
                <a:latin typeface="JetBrains Mono"/>
              </a:rPr>
              <a:t>, petro.</a:t>
            </a:r>
            <a:r>
              <a:rPr kumimoji="0" lang="ru-RU" altLang="ru-RU" b="0" i="0" u="none" strike="noStrike" cap="none" normalizeH="0" baseline="0">
                <a:ln>
                  <a:noFill/>
                </a:ln>
                <a:solidFill>
                  <a:srgbClr val="B200B2"/>
                </a:solidFill>
                <a:effectLst/>
                <a:latin typeface="JetBrains Mono"/>
              </a:rPr>
              <a:t>__doc__</a:t>
            </a:r>
            <a:r>
              <a:rPr kumimoji="0" lang="ru-RU" altLang="ru-RU" b="0" i="0" u="none" strike="noStrike" cap="none" normalizeH="0" baseline="0">
                <a:ln>
                  <a:noFill/>
                </a:ln>
                <a:solidFill>
                  <a:srgbClr val="262626"/>
                </a:solidFill>
                <a:effectLst/>
                <a:latin typeface="JetBrains Mono"/>
              </a:rPr>
              <a:t>)</a:t>
            </a:r>
            <a:br>
              <a:rPr kumimoji="0" lang="ru-RU" altLang="ru-RU" b="0" i="0" u="none" strike="noStrike" cap="none" normalizeH="0" baseline="0">
                <a:ln>
                  <a:noFill/>
                </a:ln>
                <a:solidFill>
                  <a:srgbClr val="262626"/>
                </a:solidFill>
                <a:effectLst/>
                <a:latin typeface="JetBrains Mono"/>
              </a:rPr>
            </a:br>
            <a:r>
              <a:rPr kumimoji="0" lang="ru-RU" altLang="ru-RU" b="0" i="0" u="none" strike="noStrike" cap="none" normalizeH="0" baseline="0">
                <a:ln>
                  <a:noFill/>
                </a:ln>
                <a:solidFill>
                  <a:srgbClr val="000080"/>
                </a:solidFill>
                <a:effectLst/>
                <a:latin typeface="JetBrains Mono"/>
              </a:rPr>
              <a:t>print</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733B"/>
                </a:solidFill>
                <a:effectLst/>
                <a:latin typeface="JetBrains Mono"/>
              </a:rPr>
              <a:t>"petro.__module__:"</a:t>
            </a:r>
            <a:r>
              <a:rPr kumimoji="0" lang="ru-RU" altLang="ru-RU" b="0" i="0" u="none" strike="noStrike" cap="none" normalizeH="0" baseline="0">
                <a:ln>
                  <a:noFill/>
                </a:ln>
                <a:solidFill>
                  <a:srgbClr val="262626"/>
                </a:solidFill>
                <a:effectLst/>
                <a:latin typeface="JetBrains Mono"/>
              </a:rPr>
              <a:t>, petro.</a:t>
            </a:r>
            <a:r>
              <a:rPr kumimoji="0" lang="ru-RU" altLang="ru-RU" b="0" i="0" u="none" strike="noStrike" cap="none" normalizeH="0" baseline="0">
                <a:ln>
                  <a:noFill/>
                </a:ln>
                <a:solidFill>
                  <a:srgbClr val="B200B2"/>
                </a:solidFill>
                <a:effectLst/>
                <a:latin typeface="JetBrains Mono"/>
              </a:rPr>
              <a:t>__module__</a:t>
            </a:r>
            <a:r>
              <a:rPr kumimoji="0" lang="ru-RU" altLang="ru-RU" b="0" i="0" u="none" strike="noStrike" cap="none" normalizeH="0" baseline="0">
                <a:ln>
                  <a:noFill/>
                </a:ln>
                <a:solidFill>
                  <a:srgbClr val="262626"/>
                </a:solidFill>
                <a:effectLst/>
                <a:latin typeface="JetBrains Mono"/>
              </a:rPr>
              <a:t>)</a:t>
            </a:r>
            <a:br>
              <a:rPr kumimoji="0" lang="ru-RU" altLang="ru-RU" b="0" i="0" u="none" strike="noStrike" cap="none" normalizeH="0" baseline="0">
                <a:ln>
                  <a:noFill/>
                </a:ln>
                <a:solidFill>
                  <a:srgbClr val="262626"/>
                </a:solidFill>
                <a:effectLst/>
                <a:latin typeface="JetBrains Mono"/>
              </a:rPr>
            </a:br>
            <a:r>
              <a:rPr kumimoji="0" lang="ru-RU" altLang="ru-RU" b="0" i="0" u="none" strike="noStrike" cap="none" normalizeH="0" baseline="0">
                <a:ln>
                  <a:noFill/>
                </a:ln>
                <a:solidFill>
                  <a:srgbClr val="000080"/>
                </a:solidFill>
                <a:effectLst/>
                <a:latin typeface="JetBrains Mono"/>
              </a:rPr>
              <a:t>print</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733B"/>
                </a:solidFill>
                <a:effectLst/>
                <a:latin typeface="JetBrains Mono"/>
              </a:rPr>
              <a:t>"petro.__dict__:"</a:t>
            </a:r>
            <a:r>
              <a:rPr kumimoji="0" lang="ru-RU" altLang="ru-RU" b="0" i="0" u="none" strike="noStrike" cap="none" normalizeH="0" baseline="0">
                <a:ln>
                  <a:noFill/>
                </a:ln>
                <a:solidFill>
                  <a:srgbClr val="262626"/>
                </a:solidFill>
                <a:effectLst/>
                <a:latin typeface="JetBrains Mono"/>
              </a:rPr>
              <a:t>, petro.</a:t>
            </a:r>
            <a:r>
              <a:rPr kumimoji="0" lang="ru-RU" altLang="ru-RU" b="0" i="0" u="none" strike="noStrike" cap="none" normalizeH="0" baseline="0">
                <a:ln>
                  <a:noFill/>
                </a:ln>
                <a:solidFill>
                  <a:srgbClr val="B200B2"/>
                </a:solidFill>
                <a:effectLst/>
                <a:latin typeface="JetBrains Mono"/>
              </a:rPr>
              <a:t>__dict__</a:t>
            </a:r>
            <a:r>
              <a:rPr kumimoji="0" lang="ru-RU" altLang="ru-RU" b="0" i="0" u="none" strike="noStrike" cap="none" normalizeH="0" baseline="0">
                <a:ln>
                  <a:noFill/>
                </a:ln>
                <a:solidFill>
                  <a:srgbClr val="262626"/>
                </a:solidFill>
                <a:effectLst/>
                <a:latin typeface="JetBrains Mono"/>
              </a:rPr>
              <a:t>)</a:t>
            </a:r>
            <a:br>
              <a:rPr kumimoji="0" lang="ru-RU" altLang="ru-RU" b="0" i="0" u="none" strike="noStrike" cap="none" normalizeH="0" baseline="0">
                <a:ln>
                  <a:noFill/>
                </a:ln>
                <a:solidFill>
                  <a:srgbClr val="262626"/>
                </a:solidFill>
                <a:effectLst/>
                <a:latin typeface="JetBrains Mono"/>
              </a:rPr>
            </a:br>
            <a:r>
              <a:rPr kumimoji="0" lang="ru-RU" altLang="ru-RU" b="0" i="0" u="none" strike="noStrike" cap="none" normalizeH="0" baseline="0">
                <a:ln>
                  <a:noFill/>
                </a:ln>
                <a:solidFill>
                  <a:srgbClr val="000080"/>
                </a:solidFill>
                <a:effectLst/>
                <a:latin typeface="JetBrains Mono"/>
              </a:rPr>
              <a:t>print</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733B"/>
                </a:solidFill>
                <a:effectLst/>
                <a:latin typeface="JetBrains Mono"/>
              </a:rPr>
              <a:t>"petro.dir():"</a:t>
            </a:r>
            <a:r>
              <a:rPr kumimoji="0" lang="ru-RU" altLang="ru-RU" b="0" i="0" u="none" strike="noStrike" cap="none" normalizeH="0" baseline="0">
                <a:ln>
                  <a:noFill/>
                </a:ln>
                <a:solidFill>
                  <a:srgbClr val="262626"/>
                </a:solidFill>
                <a:effectLst/>
                <a:latin typeface="JetBrains Mono"/>
              </a:rPr>
              <a:t>, </a:t>
            </a:r>
            <a:r>
              <a:rPr kumimoji="0" lang="ru-RU" altLang="ru-RU" b="0" i="0" u="none" strike="noStrike" cap="none" normalizeH="0" baseline="0">
                <a:ln>
                  <a:noFill/>
                </a:ln>
                <a:solidFill>
                  <a:srgbClr val="000080"/>
                </a:solidFill>
                <a:effectLst/>
                <a:latin typeface="JetBrains Mono"/>
              </a:rPr>
              <a:t>dir</a:t>
            </a:r>
            <a:r>
              <a:rPr kumimoji="0" lang="ru-RU" altLang="ru-RU" b="0" i="0" u="none" strike="noStrike" cap="none" normalizeH="0" baseline="0">
                <a:ln>
                  <a:noFill/>
                </a:ln>
                <a:solidFill>
                  <a:srgbClr val="262626"/>
                </a:solidFill>
                <a:effectLst/>
                <a:latin typeface="JetBrains Mono"/>
              </a:rPr>
              <a:t>(petro))</a:t>
            </a:r>
            <a:endParaRPr kumimoji="0" lang="ru-RU" altLang="ru-RU" sz="4000" b="0" i="0" u="none" strike="noStrike" cap="none" normalizeH="0" baseline="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2"/>
          <a:stretch>
            <a:fillRect/>
          </a:stretch>
        </p:blipFill>
        <p:spPr>
          <a:xfrm>
            <a:off x="72428" y="1903067"/>
            <a:ext cx="10467975" cy="1114425"/>
          </a:xfrm>
          <a:prstGeom prst="rect">
            <a:avLst/>
          </a:prstGeom>
          <a:ln>
            <a:solidFill>
              <a:schemeClr val="tx1"/>
            </a:solidFill>
          </a:ln>
        </p:spPr>
      </p:pic>
      <p:pic>
        <p:nvPicPr>
          <p:cNvPr id="14" name="Picture 13"/>
          <p:cNvPicPr>
            <a:picLocks noChangeAspect="1"/>
          </p:cNvPicPr>
          <p:nvPr/>
        </p:nvPicPr>
        <p:blipFill>
          <a:blip r:embed="rId3"/>
          <a:stretch>
            <a:fillRect/>
          </a:stretch>
        </p:blipFill>
        <p:spPr>
          <a:xfrm>
            <a:off x="4604583" y="3065537"/>
            <a:ext cx="7400925" cy="676275"/>
          </a:xfrm>
          <a:prstGeom prst="rect">
            <a:avLst/>
          </a:prstGeom>
          <a:ln>
            <a:solidFill>
              <a:schemeClr val="tx1"/>
            </a:solidFill>
          </a:ln>
        </p:spPr>
      </p:pic>
      <p:sp>
        <p:nvSpPr>
          <p:cNvPr id="15" name="Rectangle 2"/>
          <p:cNvSpPr>
            <a:spLocks noChangeArrowheads="1"/>
          </p:cNvSpPr>
          <p:nvPr/>
        </p:nvSpPr>
        <p:spPr bwMode="auto">
          <a:xfrm>
            <a:off x="72428" y="4968691"/>
            <a:ext cx="9743693" cy="64633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a:ln>
                  <a:noFill/>
                </a:ln>
                <a:solidFill>
                  <a:srgbClr val="262626"/>
                </a:solidFill>
                <a:effectLst/>
                <a:latin typeface="JetBrains Mono"/>
              </a:rPr>
              <a:t>method_list = [func </a:t>
            </a:r>
            <a:r>
              <a:rPr kumimoji="0" lang="ru-RU" altLang="ru-RU" b="0" i="0" u="none" strike="noStrike" cap="none" normalizeH="0" baseline="0">
                <a:ln>
                  <a:noFill/>
                </a:ln>
                <a:solidFill>
                  <a:srgbClr val="000080"/>
                </a:solidFill>
                <a:effectLst/>
                <a:latin typeface="JetBrains Mono"/>
              </a:rPr>
              <a:t>for </a:t>
            </a:r>
            <a:r>
              <a:rPr kumimoji="0" lang="ru-RU" altLang="ru-RU" b="0" i="0" u="none" strike="noStrike" cap="none" normalizeH="0" baseline="0">
                <a:ln>
                  <a:noFill/>
                </a:ln>
                <a:solidFill>
                  <a:srgbClr val="262626"/>
                </a:solidFill>
                <a:effectLst/>
                <a:latin typeface="JetBrains Mono"/>
              </a:rPr>
              <a:t>func </a:t>
            </a:r>
            <a:r>
              <a:rPr kumimoji="0" lang="ru-RU" altLang="ru-RU" b="0" i="0" u="none" strike="noStrike" cap="none" normalizeH="0" baseline="0">
                <a:ln>
                  <a:noFill/>
                </a:ln>
                <a:solidFill>
                  <a:srgbClr val="000080"/>
                </a:solidFill>
                <a:effectLst/>
                <a:latin typeface="JetBrains Mono"/>
              </a:rPr>
              <a:t>in dir</a:t>
            </a:r>
            <a:r>
              <a:rPr kumimoji="0" lang="ru-RU" altLang="ru-RU" b="0" i="0" u="none" strike="noStrike" cap="none" normalizeH="0" baseline="0">
                <a:ln>
                  <a:noFill/>
                </a:ln>
                <a:solidFill>
                  <a:srgbClr val="262626"/>
                </a:solidFill>
                <a:effectLst/>
                <a:latin typeface="JetBrains Mono"/>
              </a:rPr>
              <a:t>(petro) </a:t>
            </a:r>
            <a:r>
              <a:rPr kumimoji="0" lang="ru-RU" altLang="ru-RU" b="0" i="0" u="none" strike="noStrike" cap="none" normalizeH="0" baseline="0">
                <a:ln>
                  <a:noFill/>
                </a:ln>
                <a:solidFill>
                  <a:srgbClr val="000080"/>
                </a:solidFill>
                <a:effectLst/>
                <a:latin typeface="JetBrains Mono"/>
              </a:rPr>
              <a:t>if callable</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0080"/>
                </a:solidFill>
                <a:effectLst/>
                <a:latin typeface="JetBrains Mono"/>
              </a:rPr>
              <a:t>getattr</a:t>
            </a:r>
            <a:r>
              <a:rPr kumimoji="0" lang="ru-RU" altLang="ru-RU" b="0" i="0" u="none" strike="noStrike" cap="none" normalizeH="0" baseline="0">
                <a:ln>
                  <a:noFill/>
                </a:ln>
                <a:solidFill>
                  <a:srgbClr val="262626"/>
                </a:solidFill>
                <a:effectLst/>
                <a:latin typeface="JetBrains Mono"/>
              </a:rPr>
              <a:t>(petro, func)) </a:t>
            </a:r>
            <a:r>
              <a:rPr kumimoji="0" lang="ru-RU" altLang="ru-RU" b="0" i="0" u="none" strike="noStrike" cap="none" normalizeH="0" baseline="0">
                <a:ln>
                  <a:noFill/>
                </a:ln>
                <a:solidFill>
                  <a:srgbClr val="000080"/>
                </a:solidFill>
                <a:effectLst/>
                <a:latin typeface="JetBrains Mono"/>
              </a:rPr>
              <a:t>and not </a:t>
            </a:r>
            <a:r>
              <a:rPr kumimoji="0" lang="ru-RU" altLang="ru-RU" b="0" i="0" u="none" strike="noStrike" cap="none" normalizeH="0" baseline="0">
                <a:ln>
                  <a:noFill/>
                </a:ln>
                <a:solidFill>
                  <a:srgbClr val="262626"/>
                </a:solidFill>
                <a:effectLst/>
                <a:latin typeface="JetBrains Mono"/>
              </a:rPr>
              <a:t>func.</a:t>
            </a:r>
            <a:r>
              <a:rPr kumimoji="0" lang="ru-RU" altLang="ru-RU" b="0" i="0" u="none" strike="noStrike" cap="none" normalizeH="0" baseline="0">
                <a:ln>
                  <a:noFill/>
                </a:ln>
                <a:solidFill>
                  <a:srgbClr val="000000"/>
                </a:solidFill>
                <a:effectLst/>
                <a:latin typeface="JetBrains Mono"/>
              </a:rPr>
              <a:t>startswith</a:t>
            </a:r>
            <a:r>
              <a:rPr kumimoji="0" lang="ru-RU" altLang="ru-RU" b="0" i="0" u="none" strike="noStrike" cap="none" normalizeH="0" baseline="0">
                <a:ln>
                  <a:noFill/>
                </a:ln>
                <a:solidFill>
                  <a:srgbClr val="262626"/>
                </a:solidFill>
                <a:effectLst/>
                <a:latin typeface="JetBrains Mono"/>
              </a:rPr>
              <a:t>(</a:t>
            </a:r>
            <a:r>
              <a:rPr kumimoji="0" lang="ru-RU" altLang="ru-RU" b="0" i="0" u="none" strike="noStrike" cap="none" normalizeH="0" baseline="0">
                <a:ln>
                  <a:noFill/>
                </a:ln>
                <a:solidFill>
                  <a:srgbClr val="00733B"/>
                </a:solidFill>
                <a:effectLst/>
                <a:latin typeface="JetBrains Mono"/>
              </a:rPr>
              <a:t>"__"</a:t>
            </a:r>
            <a:r>
              <a:rPr kumimoji="0" lang="ru-RU" altLang="ru-RU" b="0" i="0" u="none" strike="noStrike" cap="none" normalizeH="0" baseline="0">
                <a:ln>
                  <a:noFill/>
                </a:ln>
                <a:solidFill>
                  <a:srgbClr val="262626"/>
                </a:solidFill>
                <a:effectLst/>
                <a:latin typeface="JetBrains Mono"/>
              </a:rPr>
              <a:t>)]</a:t>
            </a:r>
            <a:br>
              <a:rPr kumimoji="0" lang="ru-RU" altLang="ru-RU" b="0" i="0" u="none" strike="noStrike" cap="none" normalizeH="0" baseline="0">
                <a:ln>
                  <a:noFill/>
                </a:ln>
                <a:solidFill>
                  <a:srgbClr val="262626"/>
                </a:solidFill>
                <a:effectLst/>
                <a:latin typeface="JetBrains Mono"/>
              </a:rPr>
            </a:br>
            <a:r>
              <a:rPr kumimoji="0" lang="ru-RU" altLang="ru-RU" b="0" i="0" u="none" strike="noStrike" cap="none" normalizeH="0" baseline="0">
                <a:ln>
                  <a:noFill/>
                </a:ln>
                <a:solidFill>
                  <a:srgbClr val="000080"/>
                </a:solidFill>
                <a:effectLst/>
                <a:latin typeface="JetBrains Mono"/>
              </a:rPr>
              <a:t>print</a:t>
            </a:r>
            <a:r>
              <a:rPr kumimoji="0" lang="ru-RU" altLang="ru-RU" b="0" i="0" u="none" strike="noStrike" cap="none" normalizeH="0" baseline="0">
                <a:ln>
                  <a:noFill/>
                </a:ln>
                <a:solidFill>
                  <a:srgbClr val="262626"/>
                </a:solidFill>
                <a:effectLst/>
                <a:latin typeface="JetBrains Mono"/>
              </a:rPr>
              <a:t>(method_list)</a:t>
            </a:r>
            <a:endParaRPr kumimoji="0" lang="ru-RU" altLang="ru-RU" sz="4000" b="0" i="0" u="none" strike="noStrike" cap="none" normalizeH="0" baseline="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4"/>
          <a:stretch>
            <a:fillRect/>
          </a:stretch>
        </p:blipFill>
        <p:spPr>
          <a:xfrm>
            <a:off x="72427" y="5767782"/>
            <a:ext cx="5165667" cy="474398"/>
          </a:xfrm>
          <a:prstGeom prst="rect">
            <a:avLst/>
          </a:prstGeom>
          <a:ln>
            <a:solidFill>
              <a:schemeClr val="tx1"/>
            </a:solidFill>
          </a:ln>
        </p:spPr>
      </p:pic>
    </p:spTree>
    <p:extLst>
      <p:ext uri="{BB962C8B-B14F-4D97-AF65-F5344CB8AC3E}">
        <p14:creationId xmlns:p14="http://schemas.microsoft.com/office/powerpoint/2010/main" val="290584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ru-RU" b="1" dirty="0"/>
              <a:t>Об'єктно-орієнтоване програмування </a:t>
            </a:r>
            <a:r>
              <a:rPr lang="ru-RU" dirty="0"/>
              <a:t>- парадигма програмування, заснована на представленні програми у вигляді сукупності об'єктів, кожен з яких є екземпляром певного класу, а класи утворюють </a:t>
            </a:r>
            <a:r>
              <a:rPr lang="ru-RU" dirty="0" err="1"/>
              <a:t>ієрархію</a:t>
            </a:r>
            <a:r>
              <a:rPr lang="ru-RU" dirty="0"/>
              <a:t> </a:t>
            </a:r>
            <a:r>
              <a:rPr lang="ru-RU" dirty="0" err="1"/>
              <a:t>спадкування</a:t>
            </a:r>
            <a:r>
              <a:rPr lang="ru-RU" dirty="0"/>
              <a:t>. У програмі при цьому в якості основних логічних конструктивних елементів використовуються об'єкти, а не алгоритми. </a:t>
            </a:r>
          </a:p>
          <a:p>
            <a:pPr lvl="0" algn="l" eaLnBrk="0" fontAlgn="base" hangingPunct="0">
              <a:lnSpc>
                <a:spcPct val="100000"/>
              </a:lnSpc>
              <a:spcBef>
                <a:spcPct val="0"/>
              </a:spcBef>
              <a:spcAft>
                <a:spcPct val="0"/>
              </a:spcAft>
            </a:pPr>
            <a:endParaRPr lang="en-US" u="sng" dirty="0"/>
          </a:p>
          <a:p>
            <a:pPr lvl="0" algn="l" eaLnBrk="0" fontAlgn="base" hangingPunct="0">
              <a:lnSpc>
                <a:spcPct val="100000"/>
              </a:lnSpc>
              <a:spcBef>
                <a:spcPct val="0"/>
              </a:spcBef>
              <a:spcAft>
                <a:spcPct val="0"/>
              </a:spcAft>
            </a:pPr>
            <a:endParaRPr lang="uk-UA" u="sng" dirty="0"/>
          </a:p>
          <a:p>
            <a:pPr lvl="0" algn="l" eaLnBrk="0" fontAlgn="base" hangingPunct="0">
              <a:lnSpc>
                <a:spcPct val="100000"/>
              </a:lnSpc>
              <a:spcBef>
                <a:spcPct val="0"/>
              </a:spcBef>
              <a:spcAft>
                <a:spcPct val="0"/>
              </a:spcAft>
            </a:pPr>
            <a:r>
              <a:rPr lang="uk-UA" u="sng" dirty="0"/>
              <a:t>Мета об'єктно-орієнтованого підходу </a:t>
            </a:r>
            <a:r>
              <a:rPr lang="uk-UA" dirty="0"/>
              <a:t>- розбити програму на достатню кількість класів і модулів, кожен з яких призначений для виконання одного чітко окресленого завдання, яке буде виконувати окремий об'єкт. </a:t>
            </a:r>
          </a:p>
          <a:p>
            <a:pPr lvl="0" algn="l" eaLnBrk="0" fontAlgn="base" hangingPunct="0">
              <a:lnSpc>
                <a:spcPct val="100000"/>
              </a:lnSpc>
              <a:spcBef>
                <a:spcPct val="0"/>
              </a:spcBef>
              <a:spcAft>
                <a:spcPct val="0"/>
              </a:spcAft>
            </a:pPr>
            <a:endParaRPr lang="en-US" b="1" dirty="0"/>
          </a:p>
          <a:p>
            <a:pPr lvl="0" algn="l" eaLnBrk="0" fontAlgn="base" hangingPunct="0">
              <a:lnSpc>
                <a:spcPct val="100000"/>
              </a:lnSpc>
              <a:spcBef>
                <a:spcPct val="0"/>
              </a:spcBef>
              <a:spcAft>
                <a:spcPct val="0"/>
              </a:spcAft>
            </a:pPr>
            <a:endParaRPr lang="uk-UA" b="1" dirty="0"/>
          </a:p>
          <a:p>
            <a:pPr lvl="0" algn="l" eaLnBrk="0" fontAlgn="base" hangingPunct="0">
              <a:lnSpc>
                <a:spcPct val="100000"/>
              </a:lnSpc>
              <a:spcBef>
                <a:spcPct val="0"/>
              </a:spcBef>
              <a:spcAft>
                <a:spcPct val="0"/>
              </a:spcAft>
            </a:pPr>
            <a:r>
              <a:rPr lang="uk-UA" b="1" dirty="0"/>
              <a:t>Переваги</a:t>
            </a:r>
            <a:r>
              <a:rPr lang="uk-UA" dirty="0"/>
              <a:t> такого підходу полягають в тому, що декомпозиція дозволяє: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i="1" dirty="0"/>
              <a:t>спростити архітектуру програми </a:t>
            </a:r>
            <a:r>
              <a:rPr lang="uk-UA" dirty="0"/>
              <a:t>(фактично, зробивши її абстракцією реального світу);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i="1" dirty="0"/>
              <a:t>полегшити командну розробку </a:t>
            </a:r>
            <a:r>
              <a:rPr lang="uk-UA" dirty="0"/>
              <a:t>(кожен розробник зайнятий роботою над окремим об'єктом коду і при взаємодії з іншими об'єктами йому потрібно знати лише «що об'єкт робить», без необхідності дізнаватися «як він це робить»).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p:txBody>
      </p:sp>
    </p:spTree>
    <p:extLst>
      <p:ext uri="{BB962C8B-B14F-4D97-AF65-F5344CB8AC3E}">
        <p14:creationId xmlns:p14="http://schemas.microsoft.com/office/powerpoint/2010/main" val="92138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8863" y="334978"/>
            <a:ext cx="4816443" cy="651850"/>
          </a:xfrm>
        </p:spPr>
        <p:txBody>
          <a:bodyPr>
            <a:noAutofit/>
          </a:bodyPr>
          <a:lstStyle/>
          <a:p>
            <a:pPr marL="0" indent="0">
              <a:buNone/>
            </a:pPr>
            <a:r>
              <a:rPr lang="uk-UA" sz="1800" dirty="0"/>
              <a:t>За потреби атрибути можуть мати значення за замовчуванням</a:t>
            </a:r>
          </a:p>
        </p:txBody>
      </p:sp>
      <p:sp>
        <p:nvSpPr>
          <p:cNvPr id="11" name="Content Placeholder 2"/>
          <p:cNvSpPr txBox="1">
            <a:spLocks/>
          </p:cNvSpPr>
          <p:nvPr/>
        </p:nvSpPr>
        <p:spPr>
          <a:xfrm>
            <a:off x="5353614" y="4331043"/>
            <a:ext cx="6717671" cy="67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uk-UA" sz="1800" dirty="0"/>
              <a:t>В класі-нащадку значення за замовчуванням потрібно буде вказати ще раз</a:t>
            </a:r>
          </a:p>
        </p:txBody>
      </p:sp>
      <p:sp>
        <p:nvSpPr>
          <p:cNvPr id="2" name="Rectangle 1"/>
          <p:cNvSpPr>
            <a:spLocks noChangeArrowheads="1"/>
          </p:cNvSpPr>
          <p:nvPr/>
        </p:nvSpPr>
        <p:spPr bwMode="auto">
          <a:xfrm>
            <a:off x="153694" y="305710"/>
            <a:ext cx="6107313" cy="329320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Table</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l=</a:t>
            </a:r>
            <a:r>
              <a:rPr kumimoji="0" lang="ru-RU" altLang="ru-RU" sz="1600" b="0" i="0" u="none" strike="noStrike" cap="none" normalizeH="0" baseline="0" noProof="1">
                <a:ln>
                  <a:noFill/>
                </a:ln>
                <a:solidFill>
                  <a:srgbClr val="0073E6"/>
                </a:solidFill>
                <a:effectLst/>
                <a:latin typeface="JetBrains Mono"/>
              </a:rPr>
              <a:t>100</a:t>
            </a:r>
            <a:r>
              <a:rPr kumimoji="0" lang="ru-RU" altLang="ru-RU" sz="1600" b="0" i="0" u="none" strike="noStrike" cap="none" normalizeH="0" baseline="0" noProof="1">
                <a:ln>
                  <a:noFill/>
                </a:ln>
                <a:solidFill>
                  <a:srgbClr val="262626"/>
                </a:solidFill>
                <a:effectLst/>
                <a:latin typeface="JetBrains Mono"/>
              </a:rPr>
              <a:t>, w=</a:t>
            </a:r>
            <a:r>
              <a:rPr kumimoji="0" lang="ru-RU" altLang="ru-RU" sz="1600" b="0" i="0" u="none" strike="noStrike" cap="none" normalizeH="0" baseline="0" noProof="1">
                <a:ln>
                  <a:noFill/>
                </a:ln>
                <a:solidFill>
                  <a:srgbClr val="0073E6"/>
                </a:solidFill>
                <a:effectLst/>
                <a:latin typeface="JetBrains Mono"/>
              </a:rPr>
              <a:t>100</a:t>
            </a:r>
            <a:r>
              <a:rPr kumimoji="0" lang="ru-RU" altLang="ru-RU" sz="1600" b="0" i="0" u="none" strike="noStrike" cap="none" normalizeH="0" baseline="0" noProof="1">
                <a:ln>
                  <a:noFill/>
                </a:ln>
                <a:solidFill>
                  <a:srgbClr val="262626"/>
                </a:solidFill>
                <a:effectLst/>
                <a:latin typeface="JetBrains Mono"/>
              </a:rPr>
              <a:t>, h=</a:t>
            </a:r>
            <a:r>
              <a:rPr kumimoji="0" lang="ru-RU" altLang="ru-RU" sz="1600" b="0" i="0" u="none" strike="noStrike" cap="none" normalizeH="0" baseline="0" noProof="1">
                <a:ln>
                  <a:noFill/>
                </a:ln>
                <a:solidFill>
                  <a:srgbClr val="0073E6"/>
                </a:solidFill>
                <a:effectLst/>
                <a:latin typeface="JetBrains Mono"/>
              </a:rPr>
              <a:t>80</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.length = l</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.width = w</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.height = h</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__str__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return </a:t>
            </a:r>
            <a:r>
              <a:rPr kumimoji="0" lang="ru-RU" altLang="ru-RU" sz="1600" b="0" i="0" u="none" strike="noStrike" cap="none" normalizeH="0" baseline="0" noProof="1">
                <a:ln>
                  <a:noFill/>
                </a:ln>
                <a:solidFill>
                  <a:srgbClr val="00733B"/>
                </a:solidFill>
                <a:effectLst/>
                <a:latin typeface="JetBrains Mono"/>
              </a:rPr>
              <a:t>f"Стіл розмірами </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.length</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.width</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.height</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 см"</a:t>
            </a:r>
            <a:br>
              <a:rPr kumimoji="0" lang="ru-RU" altLang="ru-RU" sz="1600" b="0" i="0" u="none" strike="noStrike" cap="none" normalizeH="0" baseline="0" noProof="1">
                <a:ln>
                  <a:noFill/>
                </a:ln>
                <a:solidFill>
                  <a:srgbClr val="00733B"/>
                </a:solidFill>
                <a:effectLst/>
                <a:latin typeface="JetBrains Mono"/>
              </a:rPr>
            </a:br>
            <a:r>
              <a:rPr kumimoji="0" lang="ru-RU" altLang="ru-RU" sz="1600" b="0" i="0" u="none" strike="noStrike" cap="none" normalizeH="0" baseline="0" noProof="1">
                <a:ln>
                  <a:noFill/>
                </a:ln>
                <a:solidFill>
                  <a:srgbClr val="00733B"/>
                </a:solidFill>
                <a:effectLst/>
                <a:latin typeface="JetBrains Mono"/>
              </a:rPr>
              <a:t/>
            </a:r>
            <a:br>
              <a:rPr kumimoji="0" lang="ru-RU" altLang="ru-RU" sz="1600" b="0" i="0" u="none" strike="noStrike" cap="none" normalizeH="0" baseline="0" noProof="1">
                <a:ln>
                  <a:noFill/>
                </a:ln>
                <a:solidFill>
                  <a:srgbClr val="00733B"/>
                </a:solidFill>
                <a:effectLst/>
                <a:latin typeface="JetBrains Mono"/>
              </a:rPr>
            </a:br>
            <a:r>
              <a:rPr kumimoji="0" lang="ru-RU" altLang="ru-RU" sz="1600" b="0" i="0" u="none" strike="noStrike" cap="none" normalizeH="0" baseline="0" noProof="1">
                <a:ln>
                  <a:noFill/>
                </a:ln>
                <a:solidFill>
                  <a:srgbClr val="262626"/>
                </a:solidFill>
                <a:effectLst/>
                <a:latin typeface="JetBrains Mono"/>
              </a:rPr>
              <a:t>small = </a:t>
            </a:r>
            <a:r>
              <a:rPr kumimoji="0" lang="ru-RU" altLang="ru-RU" sz="1600" b="0" i="0" u="none" strike="noStrike" cap="none" normalizeH="0" baseline="0" noProof="1">
                <a:ln>
                  <a:noFill/>
                </a:ln>
                <a:solidFill>
                  <a:srgbClr val="000000"/>
                </a:solidFill>
                <a:effectLst/>
                <a:latin typeface="JetBrains Mono"/>
              </a:rPr>
              <a:t>Table</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(small)</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big = </a:t>
            </a:r>
            <a:r>
              <a:rPr kumimoji="0" lang="ru-RU" altLang="ru-RU" sz="1600" b="0" i="0" u="none" strike="noStrike" cap="none" normalizeH="0" baseline="0" noProof="1">
                <a:ln>
                  <a:noFill/>
                </a:ln>
                <a:solidFill>
                  <a:srgbClr val="000000"/>
                </a:solidFill>
                <a:effectLst/>
                <a:latin typeface="JetBrains Mono"/>
              </a:rPr>
              <a:t>Table</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E6"/>
                </a:solidFill>
                <a:effectLst/>
                <a:latin typeface="JetBrains Mono"/>
              </a:rPr>
              <a:t>100</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200</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80</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(big)</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7221788" y="2991199"/>
            <a:ext cx="2981325" cy="609600"/>
          </a:xfrm>
          <a:prstGeom prst="rect">
            <a:avLst/>
          </a:prstGeom>
          <a:ln>
            <a:solidFill>
              <a:schemeClr val="tx1"/>
            </a:solidFill>
          </a:ln>
        </p:spPr>
      </p:pic>
      <p:sp>
        <p:nvSpPr>
          <p:cNvPr id="7" name="Rectangle 2"/>
          <p:cNvSpPr>
            <a:spLocks noChangeArrowheads="1"/>
          </p:cNvSpPr>
          <p:nvPr/>
        </p:nvSpPr>
        <p:spPr bwMode="auto">
          <a:xfrm>
            <a:off x="153694" y="4113760"/>
            <a:ext cx="3974165" cy="255454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KitchenTable</a:t>
            </a:r>
            <a:r>
              <a:rPr kumimoji="0" lang="ru-RU" altLang="ru-RU" sz="1600" b="0" i="0" u="none" strike="noStrike" cap="none" normalizeH="0" baseline="0" noProof="1">
                <a:ln>
                  <a:noFill/>
                </a:ln>
                <a:solidFill>
                  <a:srgbClr val="262626"/>
                </a:solidFill>
                <a:effectLst/>
                <a:latin typeface="JetBrains Mono"/>
              </a:rPr>
              <a:t>(Table):</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l=</a:t>
            </a:r>
            <a:r>
              <a:rPr kumimoji="0" lang="ru-RU" altLang="ru-RU" sz="1600" b="0" i="0" u="none" strike="noStrike" cap="none" normalizeH="0" baseline="0" noProof="1">
                <a:ln>
                  <a:noFill/>
                </a:ln>
                <a:solidFill>
                  <a:srgbClr val="0073E6"/>
                </a:solidFill>
                <a:effectLst/>
                <a:latin typeface="JetBrains Mono"/>
              </a:rPr>
              <a:t>100</a:t>
            </a:r>
            <a:r>
              <a:rPr kumimoji="0" lang="ru-RU" altLang="ru-RU" sz="1600" b="0" i="0" u="none" strike="noStrike" cap="none" normalizeH="0" baseline="0" noProof="1">
                <a:ln>
                  <a:noFill/>
                </a:ln>
                <a:solidFill>
                  <a:srgbClr val="262626"/>
                </a:solidFill>
                <a:effectLst/>
                <a:latin typeface="JetBrains Mono"/>
              </a:rPr>
              <a:t>, w=</a:t>
            </a:r>
            <a:r>
              <a:rPr kumimoji="0" lang="ru-RU" altLang="ru-RU" sz="1600" b="0" i="0" u="none" strike="noStrike" cap="none" normalizeH="0" baseline="0" noProof="1">
                <a:ln>
                  <a:noFill/>
                </a:ln>
                <a:solidFill>
                  <a:srgbClr val="0073E6"/>
                </a:solidFill>
                <a:effectLst/>
                <a:latin typeface="JetBrains Mono"/>
              </a:rPr>
              <a:t>100</a:t>
            </a:r>
            <a:r>
              <a:rPr kumimoji="0" lang="ru-RU" altLang="ru-RU" sz="1600" b="0" i="0" u="none" strike="noStrike" cap="none" normalizeH="0" baseline="0" noProof="1">
                <a:ln>
                  <a:noFill/>
                </a:ln>
                <a:solidFill>
                  <a:srgbClr val="262626"/>
                </a:solidFill>
                <a:effectLst/>
                <a:latin typeface="JetBrains Mono"/>
              </a:rPr>
              <a:t>, h=</a:t>
            </a:r>
            <a:r>
              <a:rPr kumimoji="0" lang="ru-RU" altLang="ru-RU" sz="1600" b="0" i="0" u="none" strike="noStrike" cap="none" normalizeH="0" baseline="0" noProof="1">
                <a:ln>
                  <a:noFill/>
                </a:ln>
                <a:solidFill>
                  <a:srgbClr val="0073E6"/>
                </a:solidFill>
                <a:effectLst/>
                <a:latin typeface="JetBrains Mono"/>
              </a:rPr>
              <a:t>80</a:t>
            </a:r>
            <a:r>
              <a:rPr kumimoji="0" lang="ru-RU" altLang="ru-RU" sz="1600" b="0" i="0" u="none" strike="noStrike" cap="none" normalizeH="0" baseline="0" noProof="1">
                <a:ln>
                  <a:noFill/>
                </a:ln>
                <a:solidFill>
                  <a:srgbClr val="262626"/>
                </a:solidFill>
                <a:effectLst/>
                <a:latin typeface="JetBrains Mono"/>
              </a:rPr>
              <a:t>, p=</a:t>
            </a:r>
            <a:r>
              <a:rPr kumimoji="0" lang="ru-RU" altLang="ru-RU" sz="1600" b="0" i="0" u="none" strike="noStrike" cap="none" normalizeH="0" baseline="0" noProof="1">
                <a:ln>
                  <a:noFill/>
                </a:ln>
                <a:solidFill>
                  <a:srgbClr val="0073E6"/>
                </a:solidFill>
                <a:effectLst/>
                <a:latin typeface="JetBrains Mono"/>
              </a:rPr>
              <a:t>4</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Table.</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l, w, h)</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.places = p</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ltlKitchen = </a:t>
            </a:r>
            <a:r>
              <a:rPr kumimoji="0" lang="ru-RU" altLang="ru-RU" sz="1600" b="0" i="0" u="none" strike="noStrike" cap="none" normalizeH="0" baseline="0" noProof="1">
                <a:ln>
                  <a:noFill/>
                </a:ln>
                <a:solidFill>
                  <a:srgbClr val="000000"/>
                </a:solidFill>
                <a:effectLst/>
                <a:latin typeface="JetBrains Mono"/>
              </a:rPr>
              <a:t>KitchenTable</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(ltlKitchen)</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bigKitchen = </a:t>
            </a:r>
            <a:r>
              <a:rPr kumimoji="0" lang="ru-RU" altLang="ru-RU" sz="1600" b="0" i="0" u="none" strike="noStrike" cap="none" normalizeH="0" baseline="0" noProof="1">
                <a:ln>
                  <a:noFill/>
                </a:ln>
                <a:solidFill>
                  <a:srgbClr val="000000"/>
                </a:solidFill>
                <a:effectLst/>
                <a:latin typeface="JetBrains Mono"/>
              </a:rPr>
              <a:t>KitchenTable</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E6"/>
                </a:solidFill>
                <a:effectLst/>
                <a:latin typeface="JetBrains Mono"/>
              </a:rPr>
              <a:t>100</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200</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80</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6</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(bigKitchen)</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353614" y="5327065"/>
            <a:ext cx="2905125" cy="552450"/>
          </a:xfrm>
          <a:prstGeom prst="rect">
            <a:avLst/>
          </a:prstGeom>
          <a:ln>
            <a:solidFill>
              <a:schemeClr val="tx1"/>
            </a:solidFill>
          </a:ln>
        </p:spPr>
      </p:pic>
    </p:spTree>
    <p:extLst>
      <p:ext uri="{BB962C8B-B14F-4D97-AF65-F5344CB8AC3E}">
        <p14:creationId xmlns:p14="http://schemas.microsoft.com/office/powerpoint/2010/main" val="3792151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28384" y="129847"/>
            <a:ext cx="4078252" cy="2061825"/>
          </a:xfrm>
        </p:spPr>
        <p:txBody>
          <a:bodyPr>
            <a:normAutofit/>
          </a:bodyPr>
          <a:lstStyle/>
          <a:p>
            <a:pPr lvl="0" algn="l" eaLnBrk="0" fontAlgn="base" hangingPunct="0">
              <a:lnSpc>
                <a:spcPct val="100000"/>
              </a:lnSpc>
              <a:spcBef>
                <a:spcPct val="0"/>
              </a:spcBef>
              <a:spcAft>
                <a:spcPct val="0"/>
              </a:spcAft>
            </a:pPr>
            <a:r>
              <a:rPr lang="uk-UA" sz="1600" dirty="0"/>
              <a:t>При створенні екземпляра класу, як правило, потрібно проводити його </a:t>
            </a:r>
            <a:r>
              <a:rPr lang="uk-UA" sz="1600" b="1" dirty="0"/>
              <a:t>ініціалізацію</a:t>
            </a:r>
            <a:r>
              <a:rPr lang="uk-UA" sz="1600" dirty="0"/>
              <a:t> (наприклад, встановлювати початкові значення полів), для чого в </a:t>
            </a:r>
            <a:r>
              <a:rPr lang="en-US" sz="1600" dirty="0"/>
              <a:t>Python </a:t>
            </a:r>
            <a:r>
              <a:rPr lang="uk-UA" sz="1600" dirty="0"/>
              <a:t>призначений спеціальний метод </a:t>
            </a:r>
            <a:r>
              <a:rPr lang="uk-UA" sz="1600" b="1" i="1" dirty="0"/>
              <a:t>__</a:t>
            </a:r>
            <a:r>
              <a:rPr lang="en-US" sz="1600" b="1" i="1" dirty="0" err="1"/>
              <a:t>init</a:t>
            </a:r>
            <a:r>
              <a:rPr lang="en-US" sz="1600" b="1" i="1" dirty="0"/>
              <a:t>__</a:t>
            </a:r>
            <a:endParaRPr lang="en-US" sz="1600" dirty="0"/>
          </a:p>
        </p:txBody>
      </p:sp>
      <p:sp>
        <p:nvSpPr>
          <p:cNvPr id="4" name="Rectangle 3"/>
          <p:cNvSpPr/>
          <p:nvPr/>
        </p:nvSpPr>
        <p:spPr>
          <a:xfrm>
            <a:off x="7763070" y="2412376"/>
            <a:ext cx="4324080" cy="2062103"/>
          </a:xfrm>
          <a:prstGeom prst="rect">
            <a:avLst/>
          </a:prstGeom>
        </p:spPr>
        <p:txBody>
          <a:bodyPr wrap="square">
            <a:spAutoFit/>
          </a:bodyPr>
          <a:lstStyle/>
          <a:p>
            <a:r>
              <a:rPr lang="ru-RU" sz="1600" dirty="0"/>
              <a:t>О</a:t>
            </a:r>
            <a:r>
              <a:rPr lang="uk-UA" sz="1600" dirty="0"/>
              <a:t>голошені: </a:t>
            </a:r>
            <a:endParaRPr lang="en-US" sz="1600" dirty="0"/>
          </a:p>
          <a:p>
            <a:pPr marL="285750" indent="-285750">
              <a:buFont typeface="Arial" panose="020B0604020202020204" pitchFamily="34" charset="0"/>
              <a:buChar char="•"/>
            </a:pPr>
            <a:r>
              <a:rPr lang="uk-UA" sz="1600" dirty="0"/>
              <a:t>2 поля </a:t>
            </a:r>
            <a:r>
              <a:rPr lang="en-US" sz="1600" dirty="0"/>
              <a:t>x </a:t>
            </a:r>
            <a:r>
              <a:rPr lang="uk-UA" sz="1600" dirty="0"/>
              <a:t>і </a:t>
            </a:r>
            <a:r>
              <a:rPr lang="en-US" sz="1600" dirty="0"/>
              <a:t>y; </a:t>
            </a:r>
          </a:p>
          <a:p>
            <a:pPr marL="285750" indent="-285750">
              <a:buFont typeface="Arial" panose="020B0604020202020204" pitchFamily="34" charset="0"/>
              <a:buChar char="•"/>
            </a:pPr>
            <a:r>
              <a:rPr lang="uk-UA" sz="1600" dirty="0"/>
              <a:t>метод ініціалізації </a:t>
            </a:r>
            <a:r>
              <a:rPr lang="uk-UA" sz="1600" i="1" dirty="0"/>
              <a:t>__</a:t>
            </a:r>
            <a:r>
              <a:rPr lang="en-US" sz="1600" i="1" dirty="0" err="1"/>
              <a:t>init</a:t>
            </a:r>
            <a:r>
              <a:rPr lang="en-US" sz="1600" i="1" dirty="0"/>
              <a:t> __()</a:t>
            </a:r>
            <a:r>
              <a:rPr lang="en-US" sz="1600" dirty="0"/>
              <a:t>; </a:t>
            </a:r>
          </a:p>
          <a:p>
            <a:pPr marL="285750" indent="-285750">
              <a:buFont typeface="Arial" panose="020B0604020202020204" pitchFamily="34" charset="0"/>
              <a:buChar char="•"/>
            </a:pPr>
            <a:r>
              <a:rPr lang="uk-UA" sz="1600" dirty="0"/>
              <a:t>метод екземпляру класу </a:t>
            </a:r>
            <a:r>
              <a:rPr lang="en-US" sz="1600" i="1" dirty="0"/>
              <a:t>distance()</a:t>
            </a:r>
            <a:r>
              <a:rPr lang="en-US" sz="1600" dirty="0"/>
              <a:t>. </a:t>
            </a:r>
          </a:p>
          <a:p>
            <a:endParaRPr lang="en-US" sz="1600" dirty="0"/>
          </a:p>
          <a:p>
            <a:r>
              <a:rPr lang="uk-UA" sz="1600" dirty="0"/>
              <a:t>Першим параметром методу йде параметр </a:t>
            </a:r>
            <a:r>
              <a:rPr lang="en-US" sz="1600" b="1" dirty="0"/>
              <a:t>self</a:t>
            </a:r>
            <a:r>
              <a:rPr lang="en-US" sz="1600" dirty="0"/>
              <a:t>, </a:t>
            </a:r>
            <a:r>
              <a:rPr lang="uk-UA" sz="1600" dirty="0"/>
              <a:t>в якому міститься посилання на екземпляр, який викликав даний метод. </a:t>
            </a:r>
          </a:p>
        </p:txBody>
      </p:sp>
      <p:sp>
        <p:nvSpPr>
          <p:cNvPr id="6" name="Rectangle 1"/>
          <p:cNvSpPr>
            <a:spLocks noChangeArrowheads="1"/>
          </p:cNvSpPr>
          <p:nvPr/>
        </p:nvSpPr>
        <p:spPr bwMode="auto">
          <a:xfrm>
            <a:off x="72426" y="129847"/>
            <a:ext cx="7502438" cy="655564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Point2D</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1" u="none" strike="noStrike" cap="none" normalizeH="0" baseline="0" noProof="1">
                <a:ln>
                  <a:noFill/>
                </a:ln>
                <a:solidFill>
                  <a:srgbClr val="0F9503"/>
                </a:solidFill>
                <a:effectLst/>
                <a:latin typeface="JetBrains Mono"/>
              </a:rPr>
              <a:t>"""Точка на площині""</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1" u="none" strike="noStrike" cap="none" normalizeH="0" baseline="0" noProof="1">
                <a:ln>
                  <a:noFill/>
                </a:ln>
                <a:solidFill>
                  <a:srgbClr val="0F9503"/>
                </a:solidFill>
                <a:effectLst/>
                <a:latin typeface="JetBrains Mono"/>
              </a:rPr>
              <a:t/>
            </a:r>
            <a:br>
              <a:rPr kumimoji="0" lang="ru-RU" altLang="ru-RU" sz="1400" b="1" i="1" u="none" strike="noStrike" cap="none" normalizeH="0" baseline="0" noProof="1">
                <a:ln>
                  <a:noFill/>
                </a:ln>
                <a:solidFill>
                  <a:srgbClr val="0F9503"/>
                </a:solidFill>
                <a:effectLst/>
                <a:latin typeface="JetBrains Mono"/>
              </a:rPr>
            </a:br>
            <a:r>
              <a:rPr kumimoji="0" lang="ru-RU" altLang="ru-RU" sz="1400" b="1" i="1" u="none" strike="noStrike" cap="none" normalizeH="0" baseline="0" noProof="1">
                <a:ln>
                  <a:noFill/>
                </a:ln>
                <a:solidFill>
                  <a:srgbClr val="0F9503"/>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Метод ініціалізації (спеціальний метод, що починається з двох знаків __)</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x, y):</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.x = x  </a:t>
            </a:r>
            <a:r>
              <a:rPr kumimoji="0" lang="ru-RU" altLang="ru-RU" sz="1400" b="1" i="0" u="none" strike="noStrike" cap="none" normalizeH="0" baseline="0" noProof="1">
                <a:ln>
                  <a:noFill/>
                </a:ln>
                <a:solidFill>
                  <a:srgbClr val="137D00"/>
                </a:solidFill>
                <a:effectLst/>
                <a:latin typeface="JetBrains Mono"/>
              </a:rPr>
              <a:t># Поля читаються і записуються через 'self'</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.y = y  </a:t>
            </a:r>
            <a:r>
              <a:rPr kumimoji="0" lang="ru-RU" altLang="ru-RU" sz="1400" b="1" i="0" u="none" strike="noStrike" cap="none" normalizeH="0" baseline="0" noProof="1">
                <a:ln>
                  <a:noFill/>
                </a:ln>
                <a:solidFill>
                  <a:srgbClr val="137D00"/>
                </a:solidFill>
                <a:effectLst/>
                <a:latin typeface="JetBrains Mono"/>
              </a:rPr>
              <a:t># 'self' вказує на поточний екземпляр класу</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Звичайний метод об’єкту (метод екземпляру класу) містить ті ж правила,</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імена, що й звичайні функції</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noProof="1">
                <a:ln>
                  <a:noFill/>
                </a:ln>
                <a:solidFill>
                  <a:srgbClr val="137D00"/>
                </a:solidFill>
                <a:effectLst/>
                <a:latin typeface="JetBrains Mono"/>
              </a:rPr>
              <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distance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1" u="none" strike="noStrike" cap="none" normalizeH="0" baseline="0" noProof="1">
                <a:ln>
                  <a:noFill/>
                </a:ln>
                <a:solidFill>
                  <a:srgbClr val="0F9503"/>
                </a:solidFill>
                <a:effectLst/>
                <a:latin typeface="JetBrains Mono"/>
              </a:rPr>
              <a:t>"""Повернути відстань до початку координат. Ще один docstring. Вже для методу."""</a:t>
            </a:r>
            <a:br>
              <a:rPr kumimoji="0" lang="ru-RU" altLang="ru-RU" sz="1400" b="1" i="1" u="none" strike="noStrike" cap="none" normalizeH="0" baseline="0" noProof="1">
                <a:ln>
                  <a:noFill/>
                </a:ln>
                <a:solidFill>
                  <a:srgbClr val="0F9503"/>
                </a:solidFill>
                <a:effectLst/>
                <a:latin typeface="JetBrains Mono"/>
              </a:rPr>
            </a:br>
            <a:r>
              <a:rPr kumimoji="0" lang="ru-RU" altLang="ru-RU" sz="1400" b="1" i="1" u="none" strike="noStrike" cap="none" normalizeH="0" baseline="0" noProof="1">
                <a:ln>
                  <a:noFill/>
                </a:ln>
                <a:solidFill>
                  <a:srgbClr val="0F9503"/>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.x**</a:t>
            </a:r>
            <a:r>
              <a:rPr kumimoji="0" lang="ru-RU" altLang="ru-RU" sz="1400" b="0" i="0" u="none" strike="noStrike" cap="none" normalizeH="0" baseline="0" noProof="1">
                <a:ln>
                  <a:noFill/>
                </a:ln>
                <a:solidFill>
                  <a:srgbClr val="0073E6"/>
                </a:solidFill>
                <a:effectLst/>
                <a:latin typeface="JetBrains Mono"/>
              </a:rPr>
              <a:t>2 </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.y**</a:t>
            </a:r>
            <a:r>
              <a:rPr kumimoji="0" lang="ru-RU" altLang="ru-RU" sz="1400" b="0" i="0" u="none" strike="noStrike" cap="none" normalizeH="0" baseline="0" noProof="1">
                <a:ln>
                  <a:noFill/>
                </a:ln>
                <a:solidFill>
                  <a:srgbClr val="0073E6"/>
                </a:solidFill>
                <a:effectLst/>
                <a:latin typeface="JetBrains Mono"/>
              </a:rPr>
              <a:t>2</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E6"/>
                </a:solidFill>
                <a:effectLst/>
                <a:latin typeface="JetBrains Mono"/>
              </a:rPr>
              <a:t>0.5</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0073E6"/>
                </a:solidFill>
                <a:effectLst/>
                <a:latin typeface="JetBrains Mono"/>
              </a:rPr>
              <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if </a:t>
            </a:r>
            <a:r>
              <a:rPr kumimoji="0" lang="ru-RU" altLang="ru-RU" sz="1400" b="0" i="0" u="none" strike="noStrike" cap="none" normalizeH="0" baseline="0" noProof="1">
                <a:ln>
                  <a:noFill/>
                </a:ln>
                <a:solidFill>
                  <a:srgbClr val="262626"/>
                </a:solidFill>
                <a:effectLst/>
                <a:latin typeface="JetBrains Mono"/>
              </a:rPr>
              <a:t>__name__ == </a:t>
            </a:r>
            <a:r>
              <a:rPr kumimoji="0" lang="ru-RU" altLang="ru-RU" sz="1400" b="0" i="0" u="none" strike="noStrike" cap="none" normalizeH="0" baseline="0" noProof="1">
                <a:ln>
                  <a:noFill/>
                </a:ln>
                <a:solidFill>
                  <a:srgbClr val="00733B"/>
                </a:solidFill>
                <a:effectLst/>
                <a:latin typeface="JetBrains Mono"/>
              </a:rPr>
              <a:t>"__main__"</a:t>
            </a:r>
            <a:r>
              <a:rPr kumimoji="0" lang="ru-RU" altLang="ru-RU" sz="1400" b="0" i="0" u="none" strike="noStrike" cap="none" normalizeH="0" baseline="0" noProof="1">
                <a:ln>
                  <a:noFill/>
                </a:ln>
                <a:solidFill>
                  <a:srgbClr val="26262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Створення об’єкту (екземпляру класу)</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Передаємо необхідні параметри '__init__()'</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Параметр 'self' не передається явно, але містить посилання на 'p'</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262626"/>
                </a:solidFill>
                <a:effectLst/>
                <a:latin typeface="JetBrains Mono"/>
              </a:rPr>
              <a:t>p = </a:t>
            </a:r>
            <a:r>
              <a:rPr kumimoji="0" lang="ru-RU" altLang="ru-RU" sz="1400" b="0" i="0" u="none" strike="noStrike" cap="none" normalizeH="0" baseline="0" noProof="1">
                <a:ln>
                  <a:noFill/>
                </a:ln>
                <a:solidFill>
                  <a:srgbClr val="000000"/>
                </a:solidFill>
                <a:effectLst/>
                <a:latin typeface="JetBrains Mono"/>
              </a:rPr>
              <a:t>Point2D</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E6"/>
                </a:solidFill>
                <a:effectLst/>
                <a:latin typeface="JetBrains Mono"/>
              </a:rPr>
              <a:t>3</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73E6"/>
                </a:solidFill>
                <a:effectLst/>
                <a:latin typeface="JetBrains Mono"/>
              </a:rPr>
              <a:t>4</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При виведенні об'єкта на екран за замовчуванням відображається ім'я класу</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(p)</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Після ініціалізації доступні атрибути 'p.x' і 'p.y',</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Де зберігаються передані при створенні об'єкта значення</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(p.x, p.y)</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Виклик звичайного методу</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f"Відстань до центру координат: </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262626"/>
                </a:solidFill>
                <a:effectLst/>
                <a:latin typeface="JetBrains Mono"/>
              </a:rPr>
              <a:t>p.</a:t>
            </a:r>
            <a:r>
              <a:rPr kumimoji="0" lang="ru-RU" altLang="ru-RU" sz="1400" b="0" i="0" u="none" strike="noStrike" cap="none" normalizeH="0" baseline="0" noProof="1">
                <a:ln>
                  <a:noFill/>
                </a:ln>
                <a:solidFill>
                  <a:srgbClr val="000000"/>
                </a:solidFill>
                <a:effectLst/>
                <a:latin typeface="JetBrains Mono"/>
              </a:rPr>
              <a:t>distance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.2f</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a:t>
            </a:r>
            <a:r>
              <a:rPr kumimoji="0" lang="ru-RU" altLang="ru-RU" sz="1400" b="0" i="0" u="none" strike="noStrike" cap="none" normalizeH="0" baseline="0" noProof="1">
                <a:ln>
                  <a:noFill/>
                </a:ln>
                <a:solidFill>
                  <a:srgbClr val="262626"/>
                </a:solidFill>
                <a:effectLst/>
                <a:latin typeface="JetBrains Mono"/>
              </a:rPr>
              <a:t>)</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421390" y="5712123"/>
            <a:ext cx="4610100" cy="847725"/>
          </a:xfrm>
          <a:prstGeom prst="rect">
            <a:avLst/>
          </a:prstGeom>
          <a:ln>
            <a:solidFill>
              <a:schemeClr val="tx1"/>
            </a:solidFill>
          </a:ln>
        </p:spPr>
      </p:pic>
    </p:spTree>
    <p:extLst>
      <p:ext uri="{BB962C8B-B14F-4D97-AF65-F5344CB8AC3E}">
        <p14:creationId xmlns:p14="http://schemas.microsoft.com/office/powerpoint/2010/main" val="132343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r>
              <a:rPr lang="ru-RU" sz="1800" dirty="0"/>
              <a:t>Ще одним спеціальним методом, </a:t>
            </a:r>
            <a:r>
              <a:rPr lang="uk-UA" sz="1800" dirty="0"/>
              <a:t>що</a:t>
            </a:r>
            <a:r>
              <a:rPr lang="ru-RU" sz="1800" dirty="0"/>
              <a:t> часто використовується є спеціальний метод  </a:t>
            </a:r>
            <a:r>
              <a:rPr lang="ru-RU" sz="1800" b="1" i="1" dirty="0"/>
              <a:t>__str__</a:t>
            </a:r>
            <a:r>
              <a:rPr lang="ru-RU" sz="1800" dirty="0"/>
              <a:t>, який повертає строкове представлення класу </a:t>
            </a:r>
            <a:endParaRPr lang="en-US" sz="1800" dirty="0"/>
          </a:p>
        </p:txBody>
      </p:sp>
      <p:sp>
        <p:nvSpPr>
          <p:cNvPr id="6" name="Rectangle 5"/>
          <p:cNvSpPr/>
          <p:nvPr/>
        </p:nvSpPr>
        <p:spPr>
          <a:xfrm>
            <a:off x="117695" y="5797953"/>
            <a:ext cx="11479794" cy="646331"/>
          </a:xfrm>
          <a:prstGeom prst="rect">
            <a:avLst/>
          </a:prstGeom>
        </p:spPr>
        <p:txBody>
          <a:bodyPr wrap="square">
            <a:spAutoFit/>
          </a:bodyPr>
          <a:lstStyle/>
          <a:p>
            <a:r>
              <a:rPr lang="uk-UA" dirty="0"/>
              <a:t>Методи, імена яких обрамляются </a:t>
            </a:r>
            <a:r>
              <a:rPr lang="uk-UA" b="1" dirty="0"/>
              <a:t>__</a:t>
            </a:r>
            <a:r>
              <a:rPr lang="uk-UA" dirty="0"/>
              <a:t>, </a:t>
            </a:r>
            <a:r>
              <a:rPr lang="en-US" dirty="0"/>
              <a:t>Python </a:t>
            </a:r>
            <a:r>
              <a:rPr lang="uk-UA" dirty="0"/>
              <a:t>трактує як спеціальні, наприклад, </a:t>
            </a:r>
            <a:r>
              <a:rPr lang="uk-UA" b="1" i="1" dirty="0"/>
              <a:t>__</a:t>
            </a:r>
            <a:r>
              <a:rPr lang="en-US" b="1" i="1" dirty="0" err="1"/>
              <a:t>init</a:t>
            </a:r>
            <a:r>
              <a:rPr lang="en-US" b="1" i="1" dirty="0"/>
              <a:t>__ </a:t>
            </a:r>
            <a:r>
              <a:rPr lang="en-US" dirty="0"/>
              <a:t>(</a:t>
            </a:r>
            <a:r>
              <a:rPr lang="uk-UA" dirty="0"/>
              <a:t>ініціалізація) або </a:t>
            </a:r>
            <a:r>
              <a:rPr lang="uk-UA" b="1" i="1" dirty="0"/>
              <a:t>__</a:t>
            </a:r>
            <a:r>
              <a:rPr lang="en-US" b="1" i="1" dirty="0" err="1"/>
              <a:t>str</a:t>
            </a:r>
            <a:r>
              <a:rPr lang="en-US" b="1" i="1" dirty="0"/>
              <a:t>__ </a:t>
            </a:r>
            <a:r>
              <a:rPr lang="en-US" dirty="0"/>
              <a:t>(</a:t>
            </a:r>
            <a:r>
              <a:rPr lang="uk-UA" dirty="0"/>
              <a:t>строкове представлення). Спеціальні методи, як правило, йдуть першими при оголошенні класу. </a:t>
            </a:r>
          </a:p>
        </p:txBody>
      </p:sp>
      <p:sp>
        <p:nvSpPr>
          <p:cNvPr id="2" name="Rectangle 1"/>
          <p:cNvSpPr>
            <a:spLocks noChangeArrowheads="1"/>
          </p:cNvSpPr>
          <p:nvPr/>
        </p:nvSpPr>
        <p:spPr bwMode="auto">
          <a:xfrm>
            <a:off x="250500" y="902173"/>
            <a:ext cx="5020733" cy="477053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Point2D</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1" i="1" u="none" strike="noStrike" cap="none" normalizeH="0" baseline="0" noProof="1">
                <a:ln>
                  <a:noFill/>
                </a:ln>
                <a:solidFill>
                  <a:srgbClr val="0F9503"/>
                </a:solidFill>
                <a:effectLst/>
                <a:latin typeface="JetBrains Mono"/>
              </a:rPr>
              <a:t>"""Точка на площині"""</a:t>
            </a:r>
            <a:br>
              <a:rPr kumimoji="0" lang="ru-RU" altLang="ru-RU" sz="1600" b="1" i="1" u="none" strike="noStrike" cap="none" normalizeH="0" baseline="0" noProof="1">
                <a:ln>
                  <a:noFill/>
                </a:ln>
                <a:solidFill>
                  <a:srgbClr val="0F9503"/>
                </a:solidFill>
                <a:effectLst/>
                <a:latin typeface="JetBrains Mono"/>
              </a:rPr>
            </a:br>
            <a:r>
              <a:rPr kumimoji="0" lang="ru-RU" altLang="ru-RU" sz="1600" b="1" i="1" u="none" strike="noStrike" cap="none" normalizeH="0" baseline="0" noProof="1">
                <a:ln>
                  <a:noFill/>
                </a:ln>
                <a:solidFill>
                  <a:srgbClr val="0F9503"/>
                </a:solidFill>
                <a:effectLst/>
                <a:latin typeface="JetBrains Mono"/>
              </a:rPr>
              <a:t>    </a:t>
            </a:r>
            <a:r>
              <a:rPr kumimoji="0" lang="ru-RU" altLang="ru-RU" sz="1600" b="1" i="0" u="none" strike="noStrike" cap="none" normalizeH="0" baseline="0" noProof="1">
                <a:ln>
                  <a:noFill/>
                </a:ln>
                <a:solidFill>
                  <a:srgbClr val="137D00"/>
                </a:solidFill>
                <a:effectLst/>
                <a:latin typeface="JetBrains Mono"/>
              </a:rPr>
              <a:t># Метод ініціалізації</a:t>
            </a:r>
            <a:br>
              <a:rPr kumimoji="0" lang="ru-RU" altLang="ru-RU" sz="1600" b="1" i="0" u="none" strike="noStrike" cap="none" normalizeH="0" baseline="0" noProof="1">
                <a:ln>
                  <a:noFill/>
                </a:ln>
                <a:solidFill>
                  <a:srgbClr val="137D00"/>
                </a:solidFill>
                <a:effectLst/>
                <a:latin typeface="JetBrains Mono"/>
              </a:rPr>
            </a:br>
            <a:r>
              <a:rPr kumimoji="0" lang="ru-RU" altLang="ru-RU" sz="1600" b="1" i="0" u="none" strike="noStrike" cap="none" normalizeH="0" baseline="0" noProof="1">
                <a:ln>
                  <a:noFill/>
                </a:ln>
                <a:solidFill>
                  <a:srgbClr val="137D00"/>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x, y):</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.x = x</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.y = y</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1" i="0" u="none" strike="noStrike" cap="none" normalizeH="0" baseline="0" noProof="1">
                <a:ln>
                  <a:noFill/>
                </a:ln>
                <a:solidFill>
                  <a:srgbClr val="137D00"/>
                </a:solidFill>
                <a:effectLst/>
                <a:latin typeface="JetBrains Mono"/>
              </a:rPr>
              <a:t># строкове представлення класу</a:t>
            </a:r>
            <a:br>
              <a:rPr kumimoji="0" lang="ru-RU" altLang="ru-RU" sz="1600" b="1" i="0" u="none" strike="noStrike" cap="none" normalizeH="0" baseline="0" noProof="1">
                <a:ln>
                  <a:noFill/>
                </a:ln>
                <a:solidFill>
                  <a:srgbClr val="137D00"/>
                </a:solidFill>
                <a:effectLst/>
                <a:latin typeface="JetBrains Mono"/>
              </a:rPr>
            </a:br>
            <a:r>
              <a:rPr kumimoji="0" lang="ru-RU" altLang="ru-RU" sz="1600" b="1" i="0" u="none" strike="noStrike" cap="none" normalizeH="0" baseline="0" noProof="1">
                <a:ln>
                  <a:noFill/>
                </a:ln>
                <a:solidFill>
                  <a:srgbClr val="137D00"/>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__str__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1" i="1" u="none" strike="noStrike" cap="none" normalizeH="0" baseline="0" noProof="1">
                <a:ln>
                  <a:noFill/>
                </a:ln>
                <a:solidFill>
                  <a:srgbClr val="0F9503"/>
                </a:solidFill>
                <a:effectLst/>
                <a:latin typeface="JetBrains Mono"/>
              </a:rPr>
              <a:t>"""Повертає строку у вигляді 'Точка 2D (x, y)'."""</a:t>
            </a:r>
            <a:br>
              <a:rPr kumimoji="0" lang="ru-RU" altLang="ru-RU" sz="1600" b="1" i="1" u="none" strike="noStrike" cap="none" normalizeH="0" baseline="0" noProof="1">
                <a:ln>
                  <a:noFill/>
                </a:ln>
                <a:solidFill>
                  <a:srgbClr val="0F9503"/>
                </a:solidFill>
                <a:effectLst/>
                <a:latin typeface="JetBrains Mono"/>
              </a:rPr>
            </a:br>
            <a:r>
              <a:rPr kumimoji="0" lang="ru-RU" altLang="ru-RU" sz="1600" b="1" i="1" u="none" strike="noStrike" cap="none" normalizeH="0" baseline="0" noProof="1">
                <a:ln>
                  <a:noFill/>
                </a:ln>
                <a:solidFill>
                  <a:srgbClr val="0F9503"/>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return </a:t>
            </a:r>
            <a:r>
              <a:rPr kumimoji="0" lang="ru-RU" altLang="ru-RU" sz="1600" b="0" i="0" u="none" strike="noStrike" cap="none" normalizeH="0" baseline="0" noProof="1">
                <a:ln>
                  <a:noFill/>
                </a:ln>
                <a:solidFill>
                  <a:srgbClr val="00733B"/>
                </a:solidFill>
                <a:effectLst/>
                <a:latin typeface="JetBrains Mono"/>
              </a:rPr>
              <a:t>f"Точка 2D (</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.x</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.y</a:t>
            </a:r>
            <a:r>
              <a:rPr kumimoji="0" lang="ru-RU" altLang="ru-RU" sz="1600" b="0" i="0" u="none" strike="noStrike" cap="none" normalizeH="0" baseline="0" noProof="1">
                <a:ln>
                  <a:noFill/>
                </a:ln>
                <a:solidFill>
                  <a:srgbClr val="000080"/>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733B"/>
                </a:solidFill>
                <a:effectLst/>
                <a:latin typeface="JetBrains Mono"/>
              </a:rPr>
              <a:t/>
            </a:r>
            <a:br>
              <a:rPr kumimoji="0" lang="ru-RU" altLang="ru-RU" sz="1600" b="0" i="0" u="none" strike="noStrike" cap="none" normalizeH="0" baseline="0" noProof="1">
                <a:ln>
                  <a:noFill/>
                </a:ln>
                <a:solidFill>
                  <a:srgbClr val="00733B"/>
                </a:solidFill>
                <a:effectLst/>
                <a:latin typeface="JetBrains Mono"/>
              </a:rPr>
            </a:br>
            <a:r>
              <a:rPr kumimoji="0" lang="ru-RU" altLang="ru-RU" sz="1600" b="0" i="0" u="none" strike="noStrike" cap="none" normalizeH="0" baseline="0" noProof="1">
                <a:ln>
                  <a:noFill/>
                </a:ln>
                <a:solidFill>
                  <a:srgbClr val="00733B"/>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000000"/>
                </a:solidFill>
                <a:effectLst/>
                <a:latin typeface="JetBrains Mono"/>
              </a:rPr>
              <a:t>distance</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1" i="1" u="none" strike="noStrike" cap="none" normalizeH="0" baseline="0" noProof="1">
                <a:ln>
                  <a:noFill/>
                </a:ln>
                <a:solidFill>
                  <a:srgbClr val="0F9503"/>
                </a:solidFill>
                <a:effectLst/>
                <a:latin typeface="JetBrains Mono"/>
              </a:rPr>
              <a:t>"""Повертає відстань до центру координат"""</a:t>
            </a:r>
            <a:br>
              <a:rPr kumimoji="0" lang="ru-RU" altLang="ru-RU" sz="1600" b="1" i="1" u="none" strike="noStrike" cap="none" normalizeH="0" baseline="0" noProof="1">
                <a:ln>
                  <a:noFill/>
                </a:ln>
                <a:solidFill>
                  <a:srgbClr val="0F9503"/>
                </a:solidFill>
                <a:effectLst/>
                <a:latin typeface="JetBrains Mono"/>
              </a:rPr>
            </a:br>
            <a:r>
              <a:rPr kumimoji="0" lang="ru-RU" altLang="ru-RU" sz="1600" b="1" i="1" u="none" strike="noStrike" cap="none" normalizeH="0" baseline="0" noProof="1">
                <a:ln>
                  <a:noFill/>
                </a:ln>
                <a:solidFill>
                  <a:srgbClr val="0F9503"/>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return </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.x**</a:t>
            </a:r>
            <a:r>
              <a:rPr kumimoji="0" lang="ru-RU" altLang="ru-RU" sz="1600" b="0" i="0" u="none" strike="noStrike" cap="none" normalizeH="0" baseline="0" noProof="1">
                <a:ln>
                  <a:noFill/>
                </a:ln>
                <a:solidFill>
                  <a:srgbClr val="0073E6"/>
                </a:solidFill>
                <a:effectLst/>
                <a:latin typeface="JetBrains Mono"/>
              </a:rPr>
              <a:t>2 </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.y**</a:t>
            </a:r>
            <a:r>
              <a:rPr kumimoji="0" lang="ru-RU" altLang="ru-RU" sz="1600" b="0" i="0" u="none" strike="noStrike" cap="none" normalizeH="0" baseline="0" noProof="1">
                <a:ln>
                  <a:noFill/>
                </a:ln>
                <a:solidFill>
                  <a:srgbClr val="0073E6"/>
                </a:solidFill>
                <a:effectLst/>
                <a:latin typeface="JetBrains Mono"/>
              </a:rPr>
              <a:t>2</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E6"/>
                </a:solidFill>
                <a:effectLst/>
                <a:latin typeface="JetBrains Mono"/>
              </a:rPr>
              <a:t>0.5</a:t>
            </a:r>
            <a:br>
              <a:rPr kumimoji="0" lang="ru-RU" altLang="ru-RU" sz="1600" b="0" i="0" u="none" strike="noStrike" cap="none" normalizeH="0" baseline="0" noProof="1">
                <a:ln>
                  <a:noFill/>
                </a:ln>
                <a:solidFill>
                  <a:srgbClr val="0073E6"/>
                </a:solidFill>
                <a:effectLst/>
                <a:latin typeface="JetBrains Mono"/>
              </a:rPr>
            </a:br>
            <a:r>
              <a:rPr kumimoji="0" lang="ru-RU" altLang="ru-RU" sz="1600" b="0" i="0" u="none" strike="noStrike" cap="none" normalizeH="0" baseline="0" noProof="1">
                <a:ln>
                  <a:noFill/>
                </a:ln>
                <a:solidFill>
                  <a:srgbClr val="0073E6"/>
                </a:solidFill>
                <a:effectLst/>
                <a:latin typeface="JetBrains Mono"/>
              </a:rPr>
              <a:t/>
            </a:r>
            <a:br>
              <a:rPr kumimoji="0" lang="ru-RU" altLang="ru-RU" sz="1600" b="0" i="0" u="none" strike="noStrike" cap="none" normalizeH="0" baseline="0" noProof="1">
                <a:ln>
                  <a:noFill/>
                </a:ln>
                <a:solidFill>
                  <a:srgbClr val="0073E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if </a:t>
            </a:r>
            <a:r>
              <a:rPr kumimoji="0" lang="ru-RU" altLang="ru-RU" sz="1600" b="0" i="0" u="none" strike="noStrike" cap="none" normalizeH="0" baseline="0" noProof="1">
                <a:ln>
                  <a:noFill/>
                </a:ln>
                <a:solidFill>
                  <a:srgbClr val="262626"/>
                </a:solidFill>
                <a:effectLst/>
                <a:latin typeface="JetBrains Mono"/>
              </a:rPr>
              <a:t>__name__ == </a:t>
            </a:r>
            <a:r>
              <a:rPr kumimoji="0" lang="ru-RU" altLang="ru-RU" sz="1600" b="0" i="0" u="none" strike="noStrike" cap="none" normalizeH="0" baseline="0" noProof="1">
                <a:ln>
                  <a:noFill/>
                </a:ln>
                <a:solidFill>
                  <a:srgbClr val="00733B"/>
                </a:solidFill>
                <a:effectLst/>
                <a:latin typeface="JetBrains Mono"/>
              </a:rPr>
              <a:t>"__main__"</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p = </a:t>
            </a:r>
            <a:r>
              <a:rPr kumimoji="0" lang="ru-RU" altLang="ru-RU" sz="1600" b="0" i="0" u="none" strike="noStrike" cap="none" normalizeH="0" baseline="0" noProof="1">
                <a:ln>
                  <a:noFill/>
                </a:ln>
                <a:solidFill>
                  <a:srgbClr val="000000"/>
                </a:solidFill>
                <a:effectLst/>
                <a:latin typeface="JetBrains Mono"/>
              </a:rPr>
              <a:t>Point2D</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E6"/>
                </a:solidFill>
                <a:effectLst/>
                <a:latin typeface="JetBrains Mono"/>
              </a:rPr>
              <a:t>3</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4</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(p)</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58091" y="4929679"/>
            <a:ext cx="1666875" cy="342900"/>
          </a:xfrm>
          <a:prstGeom prst="rect">
            <a:avLst/>
          </a:prstGeom>
          <a:ln>
            <a:solidFill>
              <a:schemeClr val="tx1"/>
            </a:solidFill>
          </a:ln>
        </p:spPr>
      </p:pic>
    </p:spTree>
    <p:extLst>
      <p:ext uri="{BB962C8B-B14F-4D97-AF65-F5344CB8AC3E}">
        <p14:creationId xmlns:p14="http://schemas.microsoft.com/office/powerpoint/2010/main" val="327167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5142" y="144856"/>
            <a:ext cx="6966857" cy="2172832"/>
          </a:xfrm>
        </p:spPr>
        <p:txBody>
          <a:bodyPr>
            <a:normAutofit fontScale="92500" lnSpcReduction="20000"/>
          </a:bodyPr>
          <a:lstStyle/>
          <a:p>
            <a:pPr lvl="0" algn="l" eaLnBrk="0" fontAlgn="base" hangingPunct="0">
              <a:lnSpc>
                <a:spcPct val="100000"/>
              </a:lnSpc>
              <a:spcBef>
                <a:spcPct val="0"/>
              </a:spcBef>
              <a:spcAft>
                <a:spcPct val="0"/>
              </a:spcAft>
            </a:pPr>
            <a:r>
              <a:rPr lang="uk-UA" sz="1800" dirty="0"/>
              <a:t>Спеціальні методи також можуть бути використані, якщо необхідно додати можливість виконання стандартних операцій над класами, тобто визначити зміст операторів</a:t>
            </a:r>
            <a:r>
              <a:rPr lang="en-US" sz="1800" dirty="0"/>
              <a:t> </a:t>
            </a:r>
            <a:r>
              <a:rPr lang="uk-UA" sz="1800" dirty="0"/>
              <a:t>накшталт</a:t>
            </a:r>
            <a:r>
              <a:rPr lang="en-US" sz="1800" dirty="0"/>
              <a:t>  </a:t>
            </a:r>
            <a:r>
              <a:rPr lang="uk-UA" sz="1800" dirty="0"/>
              <a:t> </a:t>
            </a:r>
            <a:r>
              <a:rPr lang="uk-UA" sz="1800" b="1" dirty="0"/>
              <a:t>+</a:t>
            </a:r>
            <a:r>
              <a:rPr lang="uk-UA" sz="1800" dirty="0"/>
              <a:t> </a:t>
            </a:r>
            <a:r>
              <a:rPr lang="en-US" sz="1800" dirty="0"/>
              <a:t>  </a:t>
            </a:r>
            <a:r>
              <a:rPr lang="uk-UA" sz="1800" dirty="0"/>
              <a:t>і т.д. для класу, що створюється. Звичайно, для цього можна створити додаткові методи (наприклад, </a:t>
            </a:r>
            <a:r>
              <a:rPr lang="en-US" sz="1800" b="1" i="1" dirty="0"/>
              <a:t>add()</a:t>
            </a:r>
            <a:r>
              <a:rPr lang="en-US" sz="1800" dirty="0"/>
              <a:t>), </a:t>
            </a:r>
            <a:r>
              <a:rPr lang="uk-UA" sz="1800" dirty="0"/>
              <a:t>проте визначення дій операторів є більш лаконічним способом.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i="1" dirty="0"/>
              <a:t>Приклад визначення операторів для додавання/відніманняі двох об'єктів класу </a:t>
            </a:r>
            <a:r>
              <a:rPr lang="en-US" sz="1800" i="1" dirty="0"/>
              <a:t>Point2D, </a:t>
            </a:r>
            <a:r>
              <a:rPr lang="uk-UA" sz="1800" i="1" dirty="0"/>
              <a:t>а також інверсії їх координат і рівності/нерівності. </a:t>
            </a:r>
            <a:endParaRPr lang="en-US" sz="1800" i="1" dirty="0"/>
          </a:p>
        </p:txBody>
      </p:sp>
      <p:sp>
        <p:nvSpPr>
          <p:cNvPr id="6" name="Rectangle 1"/>
          <p:cNvSpPr>
            <a:spLocks noChangeArrowheads="1"/>
          </p:cNvSpPr>
          <p:nvPr/>
        </p:nvSpPr>
        <p:spPr bwMode="auto">
          <a:xfrm>
            <a:off x="0" y="0"/>
            <a:ext cx="5020092" cy="692497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Point2D</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"""Точка на площині"""</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x, 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x</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__str__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"""Повернути строку у вигляді 'Точка 2D (x, y)'."""</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3B"/>
                </a:solidFill>
                <a:effectLst/>
                <a:latin typeface="JetBrains Mono"/>
              </a:rPr>
              <a:t>f"Точка 2D (</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__add__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other):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"""Створити новий об’єкт як суму координат 'self' і 'other'."""</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1" i="0" u="none" strike="noStrike" cap="none" normalizeH="0" baseline="0" noProof="1">
                <a:ln>
                  <a:noFill/>
                </a:ln>
                <a:solidFill>
                  <a:srgbClr val="137D00"/>
                </a:solidFill>
                <a:effectLst/>
                <a:latin typeface="JetBrains Mono"/>
              </a:rPr>
              <a:t># Замість Point2D можна використовувати self.__class__,</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 що дозволить не прив’язуватись до імені класу і бути</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 валідним для нащадків</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0000"/>
                </a:solidFill>
                <a:effectLst/>
                <a:latin typeface="JetBrains Mono"/>
              </a:rPr>
              <a:t>Point2D</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other.x,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other.y)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__sub__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other):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"""Створити новий об’єкт як різницю координат 'self' і 'other'."""</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0000"/>
                </a:solidFill>
                <a:effectLst/>
                <a:latin typeface="JetBrains Mono"/>
              </a:rPr>
              <a:t>Point2D</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other.x,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other.y)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__neg__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"""Повернути новий об’єкт інвертуючи координати"""</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0000"/>
                </a:solidFill>
                <a:effectLst/>
                <a:latin typeface="JetBrains Mono"/>
              </a:rPr>
              <a:t>Point2D</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__eq__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other):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"""Повернути відповідь, чи є точки однаковими"""</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other.x </a:t>
            </a:r>
            <a:r>
              <a:rPr kumimoji="0" lang="ru-RU" altLang="ru-RU" sz="1200" b="0" i="0" u="none" strike="noStrike" cap="none" normalizeH="0" baseline="0" noProof="1">
                <a:ln>
                  <a:noFill/>
                </a:ln>
                <a:solidFill>
                  <a:srgbClr val="000080"/>
                </a:solidFill>
                <a:effectLst/>
                <a:latin typeface="JetBrains Mono"/>
              </a:rPr>
              <a:t>and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other.y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__ne__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other):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"""Повернути відповідь чи є точки різними.</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використовуючи вже реалізовану операцію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not </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 </a:t>
            </a:r>
            <a:r>
              <a:rPr kumimoji="0" lang="ru-RU" altLang="ru-RU" sz="1200" b="0" i="0" u="none" strike="noStrike" cap="none" normalizeH="0" baseline="0" noProof="1">
                <a:ln>
                  <a:noFill/>
                </a:ln>
                <a:solidFill>
                  <a:srgbClr val="262626"/>
                </a:solidFill>
                <a:effectLst/>
                <a:latin typeface="JetBrains Mono"/>
              </a:rPr>
              <a:t>== other)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distance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"""Повернути відстань до центру координат."""</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a:t>
            </a:r>
            <a:r>
              <a:rPr kumimoji="0" lang="ru-RU" altLang="ru-RU" sz="1200" b="0" i="0" u="none" strike="noStrike" cap="none" normalizeH="0" baseline="0" noProof="1">
                <a:ln>
                  <a:noFill/>
                </a:ln>
                <a:solidFill>
                  <a:srgbClr val="0073E6"/>
                </a:solidFill>
                <a:effectLst/>
                <a:latin typeface="JetBrains Mono"/>
              </a:rPr>
              <a:t>2 </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a:t>
            </a:r>
            <a:r>
              <a:rPr kumimoji="0" lang="ru-RU" altLang="ru-RU" sz="1200" b="0" i="0" u="none" strike="noStrike" cap="none" normalizeH="0" baseline="0" noProof="1">
                <a:ln>
                  <a:noFill/>
                </a:ln>
                <a:solidFill>
                  <a:srgbClr val="0073E6"/>
                </a:solidFill>
                <a:effectLst/>
                <a:latin typeface="JetBrains Mono"/>
              </a:rPr>
              <a:t>2</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0.5</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6074875" y="2274838"/>
            <a:ext cx="5043753" cy="230832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if </a:t>
            </a:r>
            <a:r>
              <a:rPr kumimoji="0" lang="ru-RU" altLang="ru-RU" sz="1200" b="0" i="0" u="none" strike="noStrike" cap="none" normalizeH="0" baseline="0" noProof="1">
                <a:ln>
                  <a:noFill/>
                </a:ln>
                <a:solidFill>
                  <a:srgbClr val="262626"/>
                </a:solidFill>
                <a:effectLst/>
                <a:latin typeface="JetBrains Mono"/>
              </a:rPr>
              <a:t>__name__ == </a:t>
            </a:r>
            <a:r>
              <a:rPr kumimoji="0" lang="ru-RU" altLang="ru-RU" sz="1200" b="0" i="0" u="none" strike="noStrike" cap="none" normalizeH="0" baseline="0" noProof="1">
                <a:ln>
                  <a:noFill/>
                </a:ln>
                <a:solidFill>
                  <a:srgbClr val="00733B"/>
                </a:solidFill>
                <a:effectLst/>
                <a:latin typeface="JetBrains Mono"/>
              </a:rPr>
              <a:t>"__main__"</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p1 = </a:t>
            </a:r>
            <a:r>
              <a:rPr kumimoji="0" lang="ru-RU" altLang="ru-RU" sz="1200" b="0" i="0" u="none" strike="noStrike" cap="none" normalizeH="0" baseline="0" noProof="1">
                <a:ln>
                  <a:noFill/>
                </a:ln>
                <a:solidFill>
                  <a:srgbClr val="000000"/>
                </a:solidFill>
                <a:effectLst/>
                <a:latin typeface="JetBrains Mono"/>
              </a:rPr>
              <a:t>Point2D</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5</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p2 = </a:t>
            </a:r>
            <a:r>
              <a:rPr kumimoji="0" lang="ru-RU" altLang="ru-RU" sz="1200" b="0" i="0" u="none" strike="noStrike" cap="none" normalizeH="0" baseline="0" noProof="1">
                <a:ln>
                  <a:noFill/>
                </a:ln>
                <a:solidFill>
                  <a:srgbClr val="000000"/>
                </a:solidFill>
                <a:effectLst/>
                <a:latin typeface="JetBrains Mono"/>
              </a:rPr>
              <a:t>Point2D</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5</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10</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0" u="none" strike="noStrike" cap="none" normalizeH="0" baseline="0" noProof="1">
                <a:ln>
                  <a:noFill/>
                </a:ln>
                <a:solidFill>
                  <a:srgbClr val="137D00"/>
                </a:solidFill>
                <a:effectLst/>
                <a:latin typeface="JetBrains Mono"/>
              </a:rPr>
              <a:t># Якщо Python не знайде у визначенні класу методу '__add __()',</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 Рядок нижче згенерує виняток:</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 'TypeError: unsupported operand type (s) for +:' Point2D 'and' Point2D ''</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(p1 + p2)</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(p1 - p2)</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(-p2)</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(p1 == p2, p1 != p2)</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f"Відстань до центру координат для точки p1: </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262626"/>
                </a:solidFill>
                <a:effectLst/>
                <a:latin typeface="JetBrains Mono"/>
              </a:rPr>
              <a:t>p1.</a:t>
            </a:r>
            <a:r>
              <a:rPr kumimoji="0" lang="ru-RU" altLang="ru-RU" sz="1200" b="0" i="0" u="none" strike="noStrike" cap="none" normalizeH="0" baseline="0" noProof="1">
                <a:ln>
                  <a:noFill/>
                </a:ln>
                <a:solidFill>
                  <a:srgbClr val="000000"/>
                </a:solidFill>
                <a:effectLst/>
                <a:latin typeface="JetBrains Mono"/>
              </a:rPr>
              <a:t>distance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.2f</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f"Відстань до центру координат для точки p2: </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262626"/>
                </a:solidFill>
                <a:effectLst/>
                <a:latin typeface="JetBrains Mono"/>
              </a:rPr>
              <a:t>p2.</a:t>
            </a:r>
            <a:r>
              <a:rPr kumimoji="0" lang="ru-RU" altLang="ru-RU" sz="1200" b="0" i="0" u="none" strike="noStrike" cap="none" normalizeH="0" baseline="0" noProof="1">
                <a:ln>
                  <a:noFill/>
                </a:ln>
                <a:solidFill>
                  <a:srgbClr val="000000"/>
                </a:solidFill>
                <a:effectLst/>
                <a:latin typeface="JetBrains Mono"/>
              </a:rPr>
              <a:t>distance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.2f</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a:t>
            </a:r>
            <a:r>
              <a:rPr kumimoji="0" lang="ru-RU" altLang="ru-RU" sz="1200" b="0" i="0" u="none" strike="noStrike" cap="none" normalizeH="0" baseline="0" noProof="1">
                <a:ln>
                  <a:noFill/>
                </a:ln>
                <a:solidFill>
                  <a:srgbClr val="262626"/>
                </a:solidFill>
                <a:effectLst/>
                <a:latin typeface="JetBrains Mono"/>
              </a:rPr>
              <a:t>)</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074875" y="5143500"/>
            <a:ext cx="4733925" cy="1714500"/>
          </a:xfrm>
          <a:prstGeom prst="rect">
            <a:avLst/>
          </a:prstGeom>
          <a:ln>
            <a:solidFill>
              <a:schemeClr val="tx1"/>
            </a:solidFill>
          </a:ln>
        </p:spPr>
      </p:pic>
    </p:spTree>
    <p:extLst>
      <p:ext uri="{BB962C8B-B14F-4D97-AF65-F5344CB8AC3E}">
        <p14:creationId xmlns:p14="http://schemas.microsoft.com/office/powerpoint/2010/main" val="278966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7110" y="81481"/>
            <a:ext cx="6151738" cy="6590923"/>
          </a:xfrm>
        </p:spPr>
        <p:txBody>
          <a:bodyPr>
            <a:normAutofit/>
          </a:bodyPr>
          <a:lstStyle/>
          <a:p>
            <a:pPr lvl="0" algn="l" eaLnBrk="0" fontAlgn="base" hangingPunct="0">
              <a:lnSpc>
                <a:spcPct val="100000"/>
              </a:lnSpc>
              <a:spcBef>
                <a:spcPct val="0"/>
              </a:spcBef>
              <a:spcAft>
                <a:spcPct val="0"/>
              </a:spcAft>
            </a:pPr>
            <a:r>
              <a:rPr lang="ru-RU" sz="1800" dirty="0"/>
              <a:t>Деякі оператори і відповідні їм спеціальні функції (повний список доступний за </a:t>
            </a:r>
            <a:r>
              <a:rPr lang="ru-RU" sz="1800" dirty="0">
                <a:hlinkClick r:id="rId2"/>
              </a:rPr>
              <a:t>посиланням</a:t>
            </a:r>
            <a:r>
              <a:rPr lang="ru-RU" sz="1800" dirty="0"/>
              <a:t>) </a:t>
            </a:r>
            <a:endParaRPr 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1932818417"/>
              </p:ext>
            </p:extLst>
          </p:nvPr>
        </p:nvGraphicFramePr>
        <p:xfrm>
          <a:off x="149289" y="115574"/>
          <a:ext cx="4917233" cy="6626851"/>
        </p:xfrm>
        <a:graphic>
          <a:graphicData uri="http://schemas.openxmlformats.org/drawingml/2006/table">
            <a:tbl>
              <a:tblPr/>
              <a:tblGrid>
                <a:gridCol w="1548968">
                  <a:extLst>
                    <a:ext uri="{9D8B030D-6E8A-4147-A177-3AD203B41FA5}">
                      <a16:colId xmlns:a16="http://schemas.microsoft.com/office/drawing/2014/main" xmlns="" val="20000"/>
                    </a:ext>
                  </a:extLst>
                </a:gridCol>
                <a:gridCol w="1548968">
                  <a:extLst>
                    <a:ext uri="{9D8B030D-6E8A-4147-A177-3AD203B41FA5}">
                      <a16:colId xmlns:a16="http://schemas.microsoft.com/office/drawing/2014/main" xmlns="" val="20001"/>
                    </a:ext>
                  </a:extLst>
                </a:gridCol>
                <a:gridCol w="1819297">
                  <a:extLst>
                    <a:ext uri="{9D8B030D-6E8A-4147-A177-3AD203B41FA5}">
                      <a16:colId xmlns:a16="http://schemas.microsoft.com/office/drawing/2014/main" xmlns="" val="20002"/>
                    </a:ext>
                  </a:extLst>
                </a:gridCol>
              </a:tblGrid>
              <a:tr h="137050">
                <a:tc gridSpan="3">
                  <a:txBody>
                    <a:bodyPr/>
                    <a:lstStyle/>
                    <a:p>
                      <a:pPr algn="ctr"/>
                      <a:r>
                        <a:rPr lang="ru-RU" sz="1100" dirty="0"/>
                        <a:t>Деякі оператори і відповідні</a:t>
                      </a:r>
                      <a:r>
                        <a:rPr lang="ru-RU" sz="1100" baseline="0" dirty="0"/>
                        <a:t> їм спеціальні функції</a:t>
                      </a:r>
                      <a:endParaRPr lang="ru-RU" sz="11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uk-UA"/>
                    </a:p>
                  </a:txBody>
                  <a:tcPr/>
                </a:tc>
                <a:tc hMerge="1">
                  <a:txBody>
                    <a:bodyPr/>
                    <a:lstStyle/>
                    <a:p>
                      <a:endParaRPr lang="uk-UA"/>
                    </a:p>
                  </a:txBody>
                  <a:tcPr/>
                </a:tc>
                <a:extLst>
                  <a:ext uri="{0D108BD9-81ED-4DB2-BD59-A6C34878D82A}">
                    <a16:rowId xmlns:a16="http://schemas.microsoft.com/office/drawing/2014/main" xmlns="" val="10000"/>
                  </a:ext>
                </a:extLst>
              </a:tr>
              <a:tr h="137050">
                <a:tc>
                  <a:txBody>
                    <a:bodyPr/>
                    <a:lstStyle/>
                    <a:p>
                      <a:pPr algn="ctr"/>
                      <a:r>
                        <a:rPr lang="ru-RU" sz="1100" dirty="0"/>
                        <a:t>Операція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1100" dirty="0"/>
                        <a:t>Синтаксис</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1100" dirty="0"/>
                        <a:t>Функція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1"/>
                  </a:ext>
                </a:extLst>
              </a:tr>
              <a:tr h="137050">
                <a:tc gridSpan="3">
                  <a:txBody>
                    <a:bodyPr/>
                    <a:lstStyle/>
                    <a:p>
                      <a:pPr algn="ctr"/>
                      <a:r>
                        <a:rPr lang="ru-RU" sz="1100" b="1" dirty="0"/>
                        <a:t>Арифметичні</a:t>
                      </a:r>
                      <a:endParaRPr lang="ru-RU" sz="11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ru-RU" sz="10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uk-UA"/>
                    </a:p>
                  </a:txBody>
                  <a:tcPr/>
                </a:tc>
                <a:extLst>
                  <a:ext uri="{0D108BD9-81ED-4DB2-BD59-A6C34878D82A}">
                    <a16:rowId xmlns:a16="http://schemas.microsoft.com/office/drawing/2014/main" xmlns="" val="10002"/>
                  </a:ext>
                </a:extLst>
              </a:tr>
              <a:tr h="234511">
                <a:tc>
                  <a:txBody>
                    <a:bodyPr/>
                    <a:lstStyle/>
                    <a:p>
                      <a:r>
                        <a:rPr lang="ru-RU" sz="1100" dirty="0"/>
                        <a:t>Заперечення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__neg__(a)</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137050">
                <a:tc>
                  <a:txBody>
                    <a:bodyPr/>
                    <a:lstStyle/>
                    <a:p>
                      <a:r>
                        <a:rPr lang="ru-RU" sz="1100" dirty="0"/>
                        <a:t>“Не” заперечення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a:t>
                      </a:r>
                      <a:r>
                        <a:rPr lang="en-US" sz="1100" dirty="0" err="1"/>
                        <a:t>pos</a:t>
                      </a:r>
                      <a:r>
                        <a:rPr lang="en-US" sz="1100" dirty="0"/>
                        <a:t>__(a)</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4"/>
                  </a:ext>
                </a:extLst>
              </a:tr>
              <a:tr h="137050">
                <a:tc>
                  <a:txBody>
                    <a:bodyPr/>
                    <a:lstStyle/>
                    <a:p>
                      <a:r>
                        <a:rPr lang="ru-RU" sz="1100" dirty="0"/>
                        <a:t>Додавання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__add__(a,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5"/>
                  </a:ext>
                </a:extLst>
              </a:tr>
              <a:tr h="137050">
                <a:tc>
                  <a:txBody>
                    <a:bodyPr/>
                    <a:lstStyle/>
                    <a:p>
                      <a:r>
                        <a:rPr lang="ru-RU" sz="1100" dirty="0"/>
                        <a:t>Віднімання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__sub__(a,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6"/>
                  </a:ext>
                </a:extLst>
              </a:tr>
              <a:tr h="137050">
                <a:tc>
                  <a:txBody>
                    <a:bodyPr/>
                    <a:lstStyle/>
                    <a:p>
                      <a:r>
                        <a:rPr lang="ru-RU" sz="1100" dirty="0"/>
                        <a:t>Множення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__mul__(a,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7"/>
                  </a:ext>
                </a:extLst>
              </a:tr>
              <a:tr h="137050">
                <a:tc>
                  <a:txBody>
                    <a:bodyPr/>
                    <a:lstStyle/>
                    <a:p>
                      <a:r>
                        <a:rPr lang="ru-RU" sz="1100" dirty="0"/>
                        <a:t>Ділення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a:t>
                      </a:r>
                      <a:r>
                        <a:rPr lang="en-US" sz="1100" dirty="0" err="1"/>
                        <a:t>truediv</a:t>
                      </a:r>
                      <a:r>
                        <a:rPr lang="en-US" sz="1100" dirty="0"/>
                        <a:t>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8"/>
                  </a:ext>
                </a:extLst>
              </a:tr>
              <a:tr h="137050">
                <a:tc>
                  <a:txBody>
                    <a:bodyPr/>
                    <a:lstStyle/>
                    <a:p>
                      <a:r>
                        <a:rPr lang="ru-RU" sz="1100" dirty="0"/>
                        <a:t>Цілочисельне</a:t>
                      </a:r>
                      <a:r>
                        <a:rPr lang="ru-RU" sz="1100" baseline="0" dirty="0"/>
                        <a:t> ділення</a:t>
                      </a:r>
                      <a:endParaRPr lang="ru-RU" sz="11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a:t>
                      </a:r>
                      <a:r>
                        <a:rPr lang="en-US" sz="1100" dirty="0" err="1"/>
                        <a:t>floordiv</a:t>
                      </a:r>
                      <a:r>
                        <a:rPr lang="en-US" sz="1100" dirty="0"/>
                        <a:t>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9"/>
                  </a:ext>
                </a:extLst>
              </a:tr>
              <a:tr h="137050">
                <a:tc>
                  <a:txBody>
                    <a:bodyPr/>
                    <a:lstStyle/>
                    <a:p>
                      <a:r>
                        <a:rPr lang="ru-RU" sz="1100" dirty="0"/>
                        <a:t>Залишок від ділення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__mod__(a,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0"/>
                  </a:ext>
                </a:extLst>
              </a:tr>
              <a:tr h="137050">
                <a:tc>
                  <a:txBody>
                    <a:bodyPr/>
                    <a:lstStyle/>
                    <a:p>
                      <a:r>
                        <a:rPr lang="ru-RU" sz="1100" dirty="0"/>
                        <a:t>Підесення до степеня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__pow__(a,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1"/>
                  </a:ext>
                </a:extLst>
              </a:tr>
              <a:tr h="137050">
                <a:tc gridSpan="3">
                  <a:txBody>
                    <a:bodyPr/>
                    <a:lstStyle/>
                    <a:p>
                      <a:pPr algn="ctr"/>
                      <a:r>
                        <a:rPr lang="ru-RU" sz="1100" b="1" dirty="0"/>
                        <a:t>Індексація і зрізи</a:t>
                      </a:r>
                      <a:endParaRPr lang="ru-RU" sz="11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ru-RU" sz="10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uk-UA"/>
                    </a:p>
                  </a:txBody>
                  <a:tcPr/>
                </a:tc>
                <a:extLst>
                  <a:ext uri="{0D108BD9-81ED-4DB2-BD59-A6C34878D82A}">
                    <a16:rowId xmlns:a16="http://schemas.microsoft.com/office/drawing/2014/main" xmlns="" val="10012"/>
                  </a:ext>
                </a:extLst>
              </a:tr>
              <a:tr h="137050">
                <a:tc>
                  <a:txBody>
                    <a:bodyPr/>
                    <a:lstStyle/>
                    <a:p>
                      <a:r>
                        <a:rPr lang="ru-RU" sz="1100" dirty="0"/>
                        <a:t>Доступ по індексу</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err="1"/>
                        <a:t>obj</a:t>
                      </a:r>
                      <a:r>
                        <a:rPr lang="en-US" sz="1100" dirty="0"/>
                        <a:t>[k]</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a:t>
                      </a:r>
                      <a:r>
                        <a:rPr lang="en-US" sz="1100" dirty="0" err="1"/>
                        <a:t>getitem</a:t>
                      </a:r>
                      <a:r>
                        <a:rPr lang="en-US" sz="1100" dirty="0"/>
                        <a:t>__(</a:t>
                      </a:r>
                      <a:r>
                        <a:rPr lang="en-US" sz="1100" dirty="0" err="1"/>
                        <a:t>obj</a:t>
                      </a:r>
                      <a:r>
                        <a:rPr lang="en-US" sz="1100" dirty="0"/>
                        <a:t>, k)</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3"/>
                  </a:ext>
                </a:extLst>
              </a:tr>
              <a:tr h="137050">
                <a:tc>
                  <a:txBody>
                    <a:bodyPr/>
                    <a:lstStyle/>
                    <a:p>
                      <a:r>
                        <a:rPr lang="ru-RU" sz="1100" dirty="0"/>
                        <a:t>Присвоєння по індексу</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obj[k] = v</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__setitem__(obj, k, v)</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4"/>
                  </a:ext>
                </a:extLst>
              </a:tr>
              <a:tr h="137050">
                <a:tc>
                  <a:txBody>
                    <a:bodyPr/>
                    <a:lstStyle/>
                    <a:p>
                      <a:r>
                        <a:rPr lang="ru-RU" sz="1100" dirty="0"/>
                        <a:t>Видалення по індексу</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del obj[k]</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__delitem__(obj, k)</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5"/>
                  </a:ext>
                </a:extLst>
              </a:tr>
              <a:tr h="137050">
                <a:tc>
                  <a:txBody>
                    <a:bodyPr/>
                    <a:lstStyle/>
                    <a:p>
                      <a:r>
                        <a:rPr lang="ru-RU" sz="1100" dirty="0"/>
                        <a:t>Зріз</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seq[i:j]</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__getitem__(seq, slice(i, j))</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6"/>
                  </a:ext>
                </a:extLst>
              </a:tr>
              <a:tr h="137050">
                <a:tc>
                  <a:txBody>
                    <a:bodyPr/>
                    <a:lstStyle/>
                    <a:p>
                      <a:r>
                        <a:rPr lang="ru-RU" sz="1100" dirty="0"/>
                        <a:t>Присвоєння зрізу</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err="1"/>
                        <a:t>seq</a:t>
                      </a:r>
                      <a:r>
                        <a:rPr lang="en-US" sz="1100" dirty="0"/>
                        <a:t>[</a:t>
                      </a:r>
                      <a:r>
                        <a:rPr lang="en-US" sz="1100" dirty="0" err="1"/>
                        <a:t>i:j</a:t>
                      </a:r>
                      <a:r>
                        <a:rPr lang="en-US" sz="1100" dirty="0"/>
                        <a:t>] = values</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__setitem__(seq, slice(i, j), values)</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7"/>
                  </a:ext>
                </a:extLst>
              </a:tr>
              <a:tr h="137050">
                <a:tc>
                  <a:txBody>
                    <a:bodyPr/>
                    <a:lstStyle/>
                    <a:p>
                      <a:r>
                        <a:rPr lang="ru-RU" sz="1100" dirty="0"/>
                        <a:t>Видалення зрізу</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del </a:t>
                      </a:r>
                      <a:r>
                        <a:rPr lang="en-US" sz="1100" dirty="0" err="1"/>
                        <a:t>seq</a:t>
                      </a:r>
                      <a:r>
                        <a:rPr lang="en-US" sz="1100" dirty="0"/>
                        <a:t>[</a:t>
                      </a:r>
                      <a:r>
                        <a:rPr lang="en-US" sz="1100" dirty="0" err="1"/>
                        <a:t>i:j</a:t>
                      </a:r>
                      <a:r>
                        <a:rPr lang="en-US" sz="1100" dirty="0"/>
                        <a:t>]</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__delitem__(seq, slice(i, j))</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8"/>
                  </a:ext>
                </a:extLst>
              </a:tr>
              <a:tr h="137050">
                <a:tc>
                  <a:txBody>
                    <a:bodyPr/>
                    <a:lstStyle/>
                    <a:p>
                      <a:r>
                        <a:rPr lang="ru-RU" sz="1100" dirty="0"/>
                        <a:t>Конкатенація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seq1 + seq2</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__concat__(seq1, seq2)</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9"/>
                  </a:ext>
                </a:extLst>
              </a:tr>
              <a:tr h="137050">
                <a:tc gridSpan="3">
                  <a:txBody>
                    <a:bodyPr/>
                    <a:lstStyle/>
                    <a:p>
                      <a:pPr algn="ctr"/>
                      <a:r>
                        <a:rPr lang="ru-RU" sz="1100" b="1" dirty="0"/>
                        <a:t>Ідентифікація і</a:t>
                      </a:r>
                      <a:r>
                        <a:rPr lang="ru-RU" sz="1100" b="1" baseline="0" dirty="0"/>
                        <a:t> порівняння</a:t>
                      </a:r>
                      <a:endParaRPr lang="ru-RU" sz="11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ru-RU" sz="10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uk-UA"/>
                    </a:p>
                  </a:txBody>
                  <a:tcPr/>
                </a:tc>
                <a:extLst>
                  <a:ext uri="{0D108BD9-81ED-4DB2-BD59-A6C34878D82A}">
                    <a16:rowId xmlns:a16="http://schemas.microsoft.com/office/drawing/2014/main" xmlns="" val="10020"/>
                  </a:ext>
                </a:extLst>
              </a:tr>
              <a:tr h="137050">
                <a:tc>
                  <a:txBody>
                    <a:bodyPr/>
                    <a:lstStyle/>
                    <a:p>
                      <a:r>
                        <a:rPr lang="ru-RU" sz="1100" dirty="0"/>
                        <a:t>Ідентифікація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a is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__is__(a,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1"/>
                  </a:ext>
                </a:extLst>
              </a:tr>
              <a:tr h="137050">
                <a:tc>
                  <a:txBody>
                    <a:bodyPr/>
                    <a:lstStyle/>
                    <a:p>
                      <a:endParaRPr lang="ru-RU" sz="110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a:t>a is not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__is_not__(a,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2"/>
                  </a:ext>
                </a:extLst>
              </a:tr>
              <a:tr h="137050">
                <a:tc>
                  <a:txBody>
                    <a:bodyPr/>
                    <a:lstStyle/>
                    <a:p>
                      <a:r>
                        <a:rPr lang="ru-RU" sz="1100" dirty="0"/>
                        <a:t>Перевірка на входження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err="1"/>
                        <a:t>obj</a:t>
                      </a:r>
                      <a:r>
                        <a:rPr lang="en-US" sz="1100" dirty="0"/>
                        <a:t> in </a:t>
                      </a:r>
                      <a:r>
                        <a:rPr lang="en-US" sz="1100" dirty="0" err="1"/>
                        <a:t>seq</a:t>
                      </a:r>
                      <a:endParaRPr lang="en-US" sz="11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__contains__(seq, obj)</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3"/>
                  </a:ext>
                </a:extLst>
              </a:tr>
              <a:tr h="239838">
                <a:tc>
                  <a:txBody>
                    <a:bodyPr/>
                    <a:lstStyle/>
                    <a:p>
                      <a:r>
                        <a:rPr lang="ru-RU" sz="1100" dirty="0"/>
                        <a:t>Перетворення в</a:t>
                      </a:r>
                      <a:r>
                        <a:rPr lang="ru-RU" sz="1100" baseline="0" dirty="0"/>
                        <a:t> логічний тип</a:t>
                      </a:r>
                      <a:endParaRPr lang="ru-RU" sz="1100" dirty="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err="1"/>
                        <a:t>bool</a:t>
                      </a:r>
                      <a:r>
                        <a:rPr lang="en-US" sz="1100" dirty="0"/>
                        <a:t>(</a:t>
                      </a:r>
                      <a:r>
                        <a:rPr lang="en-US" sz="1100" dirty="0" err="1"/>
                        <a:t>obj</a:t>
                      </a:r>
                      <a:r>
                        <a:rPr lang="en-US" sz="1100" dirty="0"/>
                        <a:t>)</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__truth__(obj)</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4"/>
                  </a:ext>
                </a:extLst>
              </a:tr>
              <a:tr h="137050">
                <a:tc>
                  <a:txBody>
                    <a:bodyPr/>
                    <a:lstStyle/>
                    <a:p>
                      <a:r>
                        <a:rPr lang="ru-RU" sz="1100" dirty="0"/>
                        <a:t>Рівність</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__eq__(a,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5"/>
                  </a:ext>
                </a:extLst>
              </a:tr>
              <a:tr h="137050">
                <a:tc>
                  <a:txBody>
                    <a:bodyPr/>
                    <a:lstStyle/>
                    <a:p>
                      <a:r>
                        <a:rPr lang="ru-RU" sz="1100" dirty="0"/>
                        <a:t>Нерівність</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__ne__(a,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6"/>
                  </a:ext>
                </a:extLst>
              </a:tr>
              <a:tr h="137050">
                <a:tc>
                  <a:txBody>
                    <a:bodyPr/>
                    <a:lstStyle/>
                    <a:p>
                      <a:r>
                        <a:rPr lang="ru-RU" sz="1100" dirty="0"/>
                        <a:t>Порівняння</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&lt;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__lt__(a,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7"/>
                  </a:ext>
                </a:extLst>
              </a:tr>
              <a:tr h="137050">
                <a:tc>
                  <a:txBody>
                    <a:bodyPr/>
                    <a:lstStyle/>
                    <a:p>
                      <a:endParaRPr lang="ru-RU" sz="110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&gt;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__gt__(a,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8"/>
                  </a:ext>
                </a:extLst>
              </a:tr>
              <a:tr h="137050">
                <a:tc>
                  <a:txBody>
                    <a:bodyPr/>
                    <a:lstStyle/>
                    <a:p>
                      <a:endParaRPr lang="ru-RU" sz="110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&lt;=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a:t>__le__(a,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29"/>
                  </a:ext>
                </a:extLst>
              </a:tr>
              <a:tr h="137050">
                <a:tc>
                  <a:txBody>
                    <a:bodyPr/>
                    <a:lstStyle/>
                    <a:p>
                      <a:endParaRPr lang="ru-RU" sz="1100"/>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100" dirty="0"/>
                        <a:t>a &gt;=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100" dirty="0"/>
                        <a:t>__</a:t>
                      </a:r>
                      <a:r>
                        <a:rPr lang="en-US" sz="1100" dirty="0" err="1"/>
                        <a:t>ge</a:t>
                      </a:r>
                      <a:r>
                        <a:rPr lang="en-US" sz="1100" dirty="0"/>
                        <a:t>__(a, b)</a:t>
                      </a:r>
                    </a:p>
                  </a:txBody>
                  <a:tcPr marL="34263" marR="34263" marT="17131" marB="171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30"/>
                  </a:ext>
                </a:extLst>
              </a:tr>
            </a:tbl>
          </a:graphicData>
        </a:graphic>
      </p:graphicFrame>
    </p:spTree>
    <p:extLst>
      <p:ext uri="{BB962C8B-B14F-4D97-AF65-F5344CB8AC3E}">
        <p14:creationId xmlns:p14="http://schemas.microsoft.com/office/powerpoint/2010/main" val="3421295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5106155" cy="6590923"/>
          </a:xfrm>
        </p:spPr>
        <p:txBody>
          <a:bodyPr>
            <a:normAutofit/>
          </a:bodyPr>
          <a:lstStyle/>
          <a:p>
            <a:pPr lvl="0" eaLnBrk="0" fontAlgn="base" hangingPunct="0">
              <a:lnSpc>
                <a:spcPct val="100000"/>
              </a:lnSpc>
              <a:spcBef>
                <a:spcPct val="0"/>
              </a:spcBef>
              <a:spcAft>
                <a:spcPct val="0"/>
              </a:spcAft>
            </a:pPr>
            <a:r>
              <a:rPr lang="uk-UA" sz="1600" b="1" dirty="0"/>
              <a:t>Перевірка типів </a:t>
            </a:r>
          </a:p>
          <a:p>
            <a:pPr lvl="0" algn="l" eaLnBrk="0" fontAlgn="base" hangingPunct="0">
              <a:lnSpc>
                <a:spcPct val="100000"/>
              </a:lnSpc>
              <a:spcBef>
                <a:spcPct val="0"/>
              </a:spcBef>
              <a:spcAft>
                <a:spcPct val="0"/>
              </a:spcAft>
            </a:pPr>
            <a:r>
              <a:rPr lang="uk-UA" sz="1600" dirty="0"/>
              <a:t>Визначення операторів надає зручний синтаксис роботи з класом, однак з огляду на те, що точний тип переданих аргументів ніхто не знає (</a:t>
            </a:r>
            <a:r>
              <a:rPr lang="en-US" sz="1600" dirty="0"/>
              <a:t>Python - </a:t>
            </a:r>
            <a:r>
              <a:rPr lang="uk-UA" sz="1600" dirty="0"/>
              <a:t>це мова з неявною динамічною типізацією), можуть виникнути проблеми при передачі «не очікуваних» значень.</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dirty="0"/>
              <a:t>Виходячи з цього, перед дією рекомендується перевірити, екземпляром якого класу є переданий об'єкт. Виконати таку перевірку можна використовуючи функції </a:t>
            </a:r>
            <a:r>
              <a:rPr lang="en-US" sz="1600" b="1" i="1" dirty="0"/>
              <a:t>type()</a:t>
            </a:r>
            <a:r>
              <a:rPr lang="en-US" sz="1600" dirty="0"/>
              <a:t> </a:t>
            </a:r>
            <a:r>
              <a:rPr lang="uk-UA" sz="1600" dirty="0"/>
              <a:t>або </a:t>
            </a:r>
            <a:r>
              <a:rPr lang="en-US" sz="1600" b="1" i="1" dirty="0" err="1"/>
              <a:t>isinstance</a:t>
            </a:r>
            <a:r>
              <a:rPr lang="en-US" sz="1600" b="1" i="1" dirty="0"/>
              <a:t>(</a:t>
            </a:r>
            <a:r>
              <a:rPr lang="en-US" sz="1600" b="1" i="1" dirty="0" err="1"/>
              <a:t>obj</a:t>
            </a:r>
            <a:r>
              <a:rPr lang="en-US" sz="1600" b="1" i="1" dirty="0"/>
              <a:t>, class)</a:t>
            </a:r>
            <a:r>
              <a:rPr lang="en-US" sz="1600" dirty="0"/>
              <a:t> </a:t>
            </a:r>
          </a:p>
        </p:txBody>
      </p:sp>
      <p:sp>
        <p:nvSpPr>
          <p:cNvPr id="7" name="Rectangle 1"/>
          <p:cNvSpPr>
            <a:spLocks noChangeArrowheads="1"/>
          </p:cNvSpPr>
          <p:nvPr/>
        </p:nvSpPr>
        <p:spPr bwMode="auto">
          <a:xfrm>
            <a:off x="117695" y="1727843"/>
            <a:ext cx="2770310" cy="1077218"/>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rgbClr val="000080"/>
                </a:solidFill>
                <a:effectLst/>
                <a:latin typeface="JetBrains Mono"/>
              </a:rPr>
              <a:t>if </a:t>
            </a:r>
            <a:r>
              <a:rPr kumimoji="0" lang="ru-RU" altLang="ru-RU" sz="1600" b="0" i="0" u="none" strike="noStrike" cap="none" normalizeH="0" baseline="0" dirty="0">
                <a:ln>
                  <a:noFill/>
                </a:ln>
                <a:solidFill>
                  <a:srgbClr val="262626"/>
                </a:solidFill>
                <a:effectLst/>
                <a:latin typeface="JetBrains Mono"/>
              </a:rPr>
              <a:t>__name__ == </a:t>
            </a:r>
            <a:r>
              <a:rPr kumimoji="0" lang="ru-RU" altLang="ru-RU" sz="1600" b="0" i="0" u="none" strike="noStrike" cap="none" normalizeH="0" baseline="0" dirty="0">
                <a:ln>
                  <a:noFill/>
                </a:ln>
                <a:solidFill>
                  <a:srgbClr val="00733B"/>
                </a:solidFill>
                <a:effectLst/>
                <a:latin typeface="JetBrains Mono"/>
              </a:rPr>
              <a:t>"__main__"</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p1 = </a:t>
            </a:r>
            <a:r>
              <a:rPr kumimoji="0" lang="ru-RU" altLang="ru-RU" sz="1600" b="0" i="0" u="none" strike="noStrike" cap="none" normalizeH="0" baseline="0" dirty="0">
                <a:ln>
                  <a:noFill/>
                </a:ln>
                <a:solidFill>
                  <a:srgbClr val="000000"/>
                </a:solidFill>
                <a:effectLst/>
                <a:latin typeface="JetBrains Mono"/>
              </a:rPr>
              <a:t>Point2D</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E6"/>
                </a:solidFill>
                <a:effectLst/>
                <a:latin typeface="JetBrains Mono"/>
              </a:rPr>
              <a:t>0</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E6"/>
                </a:solidFill>
                <a:effectLst/>
                <a:latin typeface="JetBrains Mono"/>
              </a:rPr>
              <a:t>5</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p2 = </a:t>
            </a:r>
            <a:r>
              <a:rPr kumimoji="0" lang="ru-RU" altLang="ru-RU" sz="1600" b="0" i="0" u="none" strike="noStrike" cap="none" normalizeH="0" baseline="0" dirty="0">
                <a:ln>
                  <a:noFill/>
                </a:ln>
                <a:solidFill>
                  <a:srgbClr val="000000"/>
                </a:solidFill>
                <a:effectLst/>
                <a:latin typeface="JetBrains Mono"/>
              </a:rPr>
              <a:t>Point2D</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E6"/>
                </a:solidFill>
                <a:effectLst/>
                <a:latin typeface="JetBrains Mono"/>
              </a:rPr>
              <a:t>5</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73E6"/>
                </a:solidFill>
                <a:effectLst/>
                <a:latin typeface="JetBrains Mono"/>
              </a:rPr>
              <a:t>10</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a:ln>
                  <a:noFill/>
                </a:ln>
                <a:solidFill>
                  <a:srgbClr val="000080"/>
                </a:solidFill>
                <a:effectLst/>
                <a:latin typeface="JetBrains Mono"/>
              </a:rPr>
              <a:t>print</a:t>
            </a:r>
            <a:r>
              <a:rPr kumimoji="0" lang="ru-RU" altLang="ru-RU" sz="1600" b="0" i="0" u="none" strike="noStrike" cap="none" normalizeH="0" baseline="0" dirty="0">
                <a:ln>
                  <a:noFill/>
                </a:ln>
                <a:solidFill>
                  <a:srgbClr val="262626"/>
                </a:solidFill>
                <a:effectLst/>
                <a:latin typeface="JetBrains Mono"/>
              </a:rPr>
              <a:t>(p1 + </a:t>
            </a:r>
            <a:r>
              <a:rPr kumimoji="0" lang="ru-RU" altLang="ru-RU" sz="1600" b="0" i="0" u="none" strike="noStrike" cap="none" normalizeH="0" baseline="0" dirty="0">
                <a:ln>
                  <a:noFill/>
                </a:ln>
                <a:solidFill>
                  <a:srgbClr val="0073E6"/>
                </a:solidFill>
                <a:effectLst/>
                <a:latin typeface="JetBrains Mono"/>
              </a:rPr>
              <a:t>2</a:t>
            </a:r>
            <a:r>
              <a:rPr kumimoji="0" lang="ru-RU" altLang="ru-RU" sz="1600" b="0" i="0" u="none" strike="noStrike" cap="none" normalizeH="0" baseline="0" dirty="0">
                <a:ln>
                  <a:noFill/>
                </a:ln>
                <a:solidFill>
                  <a:srgbClr val="262626"/>
                </a:solidFill>
                <a:effectLst/>
                <a:latin typeface="JetBrains Mono"/>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17695" y="2992282"/>
            <a:ext cx="4772025" cy="342900"/>
          </a:xfrm>
          <a:prstGeom prst="rect">
            <a:avLst/>
          </a:prstGeom>
          <a:ln>
            <a:solidFill>
              <a:schemeClr val="tx1"/>
            </a:solidFill>
          </a:ln>
        </p:spPr>
      </p:pic>
      <p:sp>
        <p:nvSpPr>
          <p:cNvPr id="9" name="Rectangle 2"/>
          <p:cNvSpPr>
            <a:spLocks noChangeArrowheads="1"/>
          </p:cNvSpPr>
          <p:nvPr/>
        </p:nvSpPr>
        <p:spPr bwMode="auto">
          <a:xfrm>
            <a:off x="5303126" y="0"/>
            <a:ext cx="6007094" cy="677108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Point2D</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1" u="none" strike="noStrike" cap="none" normalizeH="0" baseline="0" noProof="1">
                <a:ln>
                  <a:noFill/>
                </a:ln>
                <a:solidFill>
                  <a:srgbClr val="0F9503"/>
                </a:solidFill>
                <a:effectLst/>
                <a:latin typeface="JetBrains Mono"/>
              </a:rPr>
              <a:t>"""Точка на площині"""</a:t>
            </a:r>
            <a:br>
              <a:rPr kumimoji="0" lang="ru-RU" altLang="ru-RU" sz="1400" b="1" i="1" u="none" strike="noStrike" cap="none" normalizeH="0" baseline="0" noProof="1">
                <a:ln>
                  <a:noFill/>
                </a:ln>
                <a:solidFill>
                  <a:srgbClr val="0F9503"/>
                </a:solidFill>
                <a:effectLst/>
                <a:latin typeface="JetBrains Mono"/>
              </a:rPr>
            </a:br>
            <a:r>
              <a:rPr kumimoji="0" lang="ru-RU" altLang="ru-RU" sz="1400" b="1" i="1" u="none" strike="noStrike" cap="none" normalizeH="0" baseline="0" noProof="1">
                <a:ln>
                  <a:noFill/>
                </a:ln>
                <a:solidFill>
                  <a:srgbClr val="0F9503"/>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x, y):</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.x = x</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.y = y</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__str__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1" u="none" strike="noStrike" cap="none" normalizeH="0" baseline="0" noProof="1">
                <a:ln>
                  <a:noFill/>
                </a:ln>
                <a:solidFill>
                  <a:srgbClr val="0F9503"/>
                </a:solidFill>
                <a:effectLst/>
                <a:latin typeface="JetBrains Mono"/>
              </a:rPr>
              <a:t>"""Повернути строку у вигляді 'Точка 2D (x, y)'."""</a:t>
            </a:r>
            <a:br>
              <a:rPr kumimoji="0" lang="ru-RU" altLang="ru-RU" sz="1400" b="1" i="1" u="none" strike="noStrike" cap="none" normalizeH="0" baseline="0" noProof="1">
                <a:ln>
                  <a:noFill/>
                </a:ln>
                <a:solidFill>
                  <a:srgbClr val="0F9503"/>
                </a:solidFill>
                <a:effectLst/>
                <a:latin typeface="JetBrains Mono"/>
              </a:rPr>
            </a:br>
            <a:r>
              <a:rPr kumimoji="0" lang="ru-RU" altLang="ru-RU" sz="1400" b="1" i="1" u="none" strike="noStrike" cap="none" normalizeH="0" baseline="0" noProof="1">
                <a:ln>
                  <a:noFill/>
                </a:ln>
                <a:solidFill>
                  <a:srgbClr val="0F9503"/>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00733B"/>
                </a:solidFill>
                <a:effectLst/>
                <a:latin typeface="JetBrains Mono"/>
              </a:rPr>
              <a:t>f"Точка 2D (</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.x</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.y</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a:t>
            </a:r>
            <a:br>
              <a:rPr kumimoji="0" lang="ru-RU" altLang="ru-RU" sz="1400" b="0" i="0" u="none" strike="noStrike" cap="none" normalizeH="0" baseline="0" noProof="1">
                <a:ln>
                  <a:noFill/>
                </a:ln>
                <a:solidFill>
                  <a:srgbClr val="00733B"/>
                </a:solidFill>
                <a:effectLst/>
                <a:latin typeface="JetBrains Mono"/>
              </a:rPr>
            </a:br>
            <a:r>
              <a:rPr kumimoji="0" lang="ru-RU" altLang="ru-RU" sz="1400" b="0" i="0" u="none" strike="noStrike" cap="none" normalizeH="0" baseline="0" noProof="1">
                <a:ln>
                  <a:noFill/>
                </a:ln>
                <a:solidFill>
                  <a:srgbClr val="00733B"/>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__add__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other):</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1" u="none" strike="noStrike" cap="none" normalizeH="0" baseline="0" noProof="1">
                <a:ln>
                  <a:noFill/>
                </a:ln>
                <a:solidFill>
                  <a:srgbClr val="0F9503"/>
                </a:solidFill>
                <a:effectLst/>
                <a:latin typeface="JetBrains Mono"/>
              </a:rPr>
              <a:t>"""Створити новий об’єкт як суму координат 'self' і 'other'."""</a:t>
            </a:r>
            <a:br>
              <a:rPr kumimoji="0" lang="ru-RU" altLang="ru-RU" sz="1400" b="1" i="1" u="none" strike="noStrike" cap="none" normalizeH="0" baseline="0" noProof="1">
                <a:ln>
                  <a:noFill/>
                </a:ln>
                <a:solidFill>
                  <a:srgbClr val="0F9503"/>
                </a:solidFill>
                <a:effectLst/>
                <a:latin typeface="JetBrains Mono"/>
              </a:rPr>
            </a:br>
            <a:r>
              <a:rPr kumimoji="0" lang="ru-RU" altLang="ru-RU" sz="1400" b="1" i="1" u="none" strike="noStrike" cap="none" normalizeH="0" baseline="0" noProof="1">
                <a:ln>
                  <a:noFill/>
                </a:ln>
                <a:solidFill>
                  <a:srgbClr val="0F9503"/>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if isinstance</a:t>
            </a:r>
            <a:r>
              <a:rPr kumimoji="0" lang="ru-RU" altLang="ru-RU" sz="1400" b="0" i="0" u="none" strike="noStrike" cap="none" normalizeH="0" baseline="0" noProof="1">
                <a:ln>
                  <a:noFill/>
                </a:ln>
                <a:solidFill>
                  <a:srgbClr val="262626"/>
                </a:solidFill>
                <a:effectLst/>
                <a:latin typeface="JetBrains Mono"/>
              </a:rPr>
              <a:t>(other,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.__class__):</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Точка з точкою.</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Повертає новий об’єкт!</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000000"/>
                </a:solidFill>
                <a:effectLst/>
                <a:latin typeface="JetBrains Mono"/>
              </a:rPr>
              <a:t>Point2D</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.x + other.x,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.y + other.y)</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elif isinstance</a:t>
            </a:r>
            <a:r>
              <a:rPr kumimoji="0" lang="ru-RU" altLang="ru-RU" sz="1400" b="0" i="0" u="none" strike="noStrike" cap="none" normalizeH="0" baseline="0" noProof="1">
                <a:ln>
                  <a:noFill/>
                </a:ln>
                <a:solidFill>
                  <a:srgbClr val="262626"/>
                </a:solidFill>
                <a:effectLst/>
                <a:latin typeface="JetBrains Mono"/>
              </a:rPr>
              <a:t>(other, (</a:t>
            </a:r>
            <a:r>
              <a:rPr kumimoji="0" lang="ru-RU" altLang="ru-RU" sz="1400" b="0" i="0" u="none" strike="noStrike" cap="none" normalizeH="0" baseline="0" noProof="1">
                <a:ln>
                  <a:noFill/>
                </a:ln>
                <a:solidFill>
                  <a:srgbClr val="000080"/>
                </a:solidFill>
                <a:effectLst/>
                <a:latin typeface="JetBrains Mono"/>
              </a:rPr>
              <a:t>int</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float</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Точка і число</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Додаємо до обох координат  self число other повернемо результат</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 повертає старий, але змінений об’єкт!</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.x += other</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.y += other</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94558D"/>
                </a:solidFill>
                <a:effectLst/>
                <a:latin typeface="JetBrains Mono"/>
              </a:rPr>
              <a:t>self</a:t>
            </a:r>
            <a:br>
              <a:rPr kumimoji="0" lang="ru-RU" altLang="ru-RU" sz="1400" b="0" i="0" u="none" strike="noStrike" cap="none" normalizeH="0" baseline="0" noProof="1">
                <a:ln>
                  <a:noFill/>
                </a:ln>
                <a:solidFill>
                  <a:srgbClr val="94558D"/>
                </a:solidFill>
                <a:effectLst/>
                <a:latin typeface="JetBrains Mono"/>
              </a:rPr>
            </a:br>
            <a:r>
              <a:rPr kumimoji="0" lang="ru-RU" altLang="ru-RU" sz="1400" b="0" i="0" u="none" strike="noStrike" cap="none" normalizeH="0" baseline="0" noProof="1">
                <a:ln>
                  <a:noFill/>
                </a:ln>
                <a:solidFill>
                  <a:srgbClr val="94558D"/>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else</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Якщо нічого не вийшло</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raise TypeError</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f"Не можу додати </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.__class__</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 до </a:t>
            </a:r>
            <a:r>
              <a:rPr kumimoji="0" lang="ru-RU" altLang="ru-RU" sz="1400" b="0" i="0" u="none" strike="noStrike" cap="none" normalizeH="0" baseline="0" noProof="1">
                <a:ln>
                  <a:noFill/>
                </a:ln>
                <a:solidFill>
                  <a:srgbClr val="000080"/>
                </a:solidFill>
                <a:effectLst/>
                <a:latin typeface="JetBrains Mono"/>
              </a:rPr>
              <a:t>{type</a:t>
            </a:r>
            <a:r>
              <a:rPr kumimoji="0" lang="ru-RU" altLang="ru-RU" sz="1400" b="0" i="0" u="none" strike="noStrike" cap="none" normalizeH="0" baseline="0" noProof="1">
                <a:ln>
                  <a:noFill/>
                </a:ln>
                <a:solidFill>
                  <a:srgbClr val="262626"/>
                </a:solidFill>
                <a:effectLst/>
                <a:latin typeface="JetBrains Mono"/>
              </a:rPr>
              <a:t>(other)</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if </a:t>
            </a:r>
            <a:r>
              <a:rPr kumimoji="0" lang="ru-RU" altLang="ru-RU" sz="1400" b="0" i="0" u="none" strike="noStrike" cap="none" normalizeH="0" baseline="0" noProof="1">
                <a:ln>
                  <a:noFill/>
                </a:ln>
                <a:solidFill>
                  <a:srgbClr val="262626"/>
                </a:solidFill>
                <a:effectLst/>
                <a:latin typeface="JetBrains Mono"/>
              </a:rPr>
              <a:t>__name__ == </a:t>
            </a:r>
            <a:r>
              <a:rPr kumimoji="0" lang="ru-RU" altLang="ru-RU" sz="1400" b="0" i="0" u="none" strike="noStrike" cap="none" normalizeH="0" baseline="0" noProof="1">
                <a:ln>
                  <a:noFill/>
                </a:ln>
                <a:solidFill>
                  <a:srgbClr val="00733B"/>
                </a:solidFill>
                <a:effectLst/>
                <a:latin typeface="JetBrains Mono"/>
              </a:rPr>
              <a:t>"__main__"</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p1 = </a:t>
            </a:r>
            <a:r>
              <a:rPr kumimoji="0" lang="ru-RU" altLang="ru-RU" sz="1400" b="0" i="0" u="none" strike="noStrike" cap="none" normalizeH="0" baseline="0" noProof="1">
                <a:ln>
                  <a:noFill/>
                </a:ln>
                <a:solidFill>
                  <a:srgbClr val="000000"/>
                </a:solidFill>
                <a:effectLst/>
                <a:latin typeface="JetBrains Mono"/>
              </a:rPr>
              <a:t>Point2D</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E6"/>
                </a:solidFill>
                <a:effectLst/>
                <a:latin typeface="JetBrains Mono"/>
              </a:rPr>
              <a:t>0</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73E6"/>
                </a:solidFill>
                <a:effectLst/>
                <a:latin typeface="JetBrains Mono"/>
              </a:rPr>
              <a:t>5</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p2 = </a:t>
            </a:r>
            <a:r>
              <a:rPr kumimoji="0" lang="ru-RU" altLang="ru-RU" sz="1400" b="0" i="0" u="none" strike="noStrike" cap="none" normalizeH="0" baseline="0" noProof="1">
                <a:ln>
                  <a:noFill/>
                </a:ln>
                <a:solidFill>
                  <a:srgbClr val="000000"/>
                </a:solidFill>
                <a:effectLst/>
                <a:latin typeface="JetBrains Mono"/>
              </a:rPr>
              <a:t>Point2D</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E6"/>
                </a:solidFill>
                <a:effectLst/>
                <a:latin typeface="JetBrains Mono"/>
              </a:rPr>
              <a:t>5</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73E6"/>
                </a:solidFill>
                <a:effectLst/>
                <a:latin typeface="JetBrains Mono"/>
              </a:rPr>
              <a:t>10</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(p1 + </a:t>
            </a:r>
            <a:r>
              <a:rPr kumimoji="0" lang="ru-RU" altLang="ru-RU" sz="1400" b="0" i="0" u="none" strike="noStrike" cap="none" normalizeH="0" baseline="0" noProof="1">
                <a:ln>
                  <a:noFill/>
                </a:ln>
                <a:solidFill>
                  <a:srgbClr val="0073E6"/>
                </a:solidFill>
                <a:effectLst/>
                <a:latin typeface="JetBrains Mono"/>
              </a:rPr>
              <a:t>2</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(p1 + </a:t>
            </a:r>
            <a:r>
              <a:rPr kumimoji="0" lang="ru-RU" altLang="ru-RU" sz="1400" b="0" i="0" u="none" strike="noStrike" cap="none" normalizeH="0" baseline="0" noProof="1">
                <a:ln>
                  <a:noFill/>
                </a:ln>
                <a:solidFill>
                  <a:srgbClr val="0073E6"/>
                </a:solidFill>
                <a:effectLst/>
                <a:latin typeface="JetBrains Mono"/>
              </a:rPr>
              <a:t>5.0</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(p1 + </a:t>
            </a:r>
            <a:r>
              <a:rPr kumimoji="0" lang="ru-RU" altLang="ru-RU" sz="1400" b="0" i="0" u="none" strike="noStrike" cap="none" normalizeH="0" baseline="0" noProof="1">
                <a:ln>
                  <a:noFill/>
                </a:ln>
                <a:solidFill>
                  <a:srgbClr val="00733B"/>
                </a:solidFill>
                <a:effectLst/>
                <a:latin typeface="JetBrains Mono"/>
              </a:rPr>
              <a:t>"я строка"</a:t>
            </a:r>
            <a:r>
              <a:rPr kumimoji="0" lang="ru-RU" altLang="ru-RU" sz="1400" b="0" i="0" u="none" strike="noStrike" cap="none" normalizeH="0" baseline="0" noProof="1">
                <a:ln>
                  <a:noFill/>
                </a:ln>
                <a:solidFill>
                  <a:srgbClr val="262626"/>
                </a:solidFill>
                <a:effectLst/>
                <a:latin typeface="JetBrains Mono"/>
              </a:rPr>
              <a:t>)</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117695" y="6082843"/>
            <a:ext cx="5051277" cy="652935"/>
          </a:xfrm>
          <a:prstGeom prst="rect">
            <a:avLst/>
          </a:prstGeom>
          <a:ln>
            <a:solidFill>
              <a:schemeClr val="tx1"/>
            </a:solidFill>
          </a:ln>
        </p:spPr>
      </p:pic>
    </p:spTree>
    <p:extLst>
      <p:ext uri="{BB962C8B-B14F-4D97-AF65-F5344CB8AC3E}">
        <p14:creationId xmlns:p14="http://schemas.microsoft.com/office/powerpoint/2010/main" val="3645280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069" y="63374"/>
            <a:ext cx="11172731" cy="6113589"/>
          </a:xfrm>
        </p:spPr>
        <p:txBody>
          <a:bodyPr>
            <a:normAutofit/>
          </a:bodyPr>
          <a:lstStyle/>
          <a:p>
            <a:pPr marL="0" indent="0" algn="ctr">
              <a:buNone/>
            </a:pPr>
            <a:r>
              <a:rPr lang="uk-UA" sz="1600" b="1" dirty="0"/>
              <a:t>Простір імен в класах і об’єктах</a:t>
            </a:r>
          </a:p>
          <a:p>
            <a:pPr marL="0" indent="0">
              <a:buNone/>
            </a:pPr>
            <a:endParaRPr lang="uk-UA" sz="1600" dirty="0"/>
          </a:p>
        </p:txBody>
      </p:sp>
      <p:sp>
        <p:nvSpPr>
          <p:cNvPr id="7" name="Rectangle 6"/>
          <p:cNvSpPr/>
          <p:nvPr/>
        </p:nvSpPr>
        <p:spPr>
          <a:xfrm>
            <a:off x="181069" y="5972289"/>
            <a:ext cx="4685386" cy="584775"/>
          </a:xfrm>
          <a:prstGeom prst="rect">
            <a:avLst/>
          </a:prstGeom>
        </p:spPr>
        <p:txBody>
          <a:bodyPr wrap="square">
            <a:spAutoFit/>
          </a:bodyPr>
          <a:lstStyle/>
          <a:p>
            <a:r>
              <a:rPr lang="ru-RU" sz="1600" dirty="0"/>
              <a:t>Намагайтеся не писати однакові імена в різних областях (контекстах)! </a:t>
            </a:r>
            <a:endParaRPr lang="uk-UA" sz="1600" dirty="0"/>
          </a:p>
        </p:txBody>
      </p:sp>
      <p:sp>
        <p:nvSpPr>
          <p:cNvPr id="2" name="Rectangle 1"/>
          <p:cNvSpPr>
            <a:spLocks noChangeArrowheads="1"/>
          </p:cNvSpPr>
          <p:nvPr/>
        </p:nvSpPr>
        <p:spPr bwMode="auto">
          <a:xfrm>
            <a:off x="148874" y="443475"/>
            <a:ext cx="5350888" cy="526297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a:ln>
                  <a:noFill/>
                </a:ln>
                <a:solidFill>
                  <a:srgbClr val="137D00"/>
                </a:solidFill>
                <a:effectLst/>
                <a:latin typeface="JetBrains Mono"/>
              </a:rPr>
              <a:t># ============ файл main.py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X = </a:t>
            </a:r>
            <a:r>
              <a:rPr kumimoji="0" lang="ru-RU" altLang="ru-RU" sz="1200" b="0" i="0" u="none" strike="noStrike" cap="none" normalizeH="0" baseline="0" dirty="0">
                <a:ln>
                  <a:noFill/>
                </a:ln>
                <a:solidFill>
                  <a:srgbClr val="0073E6"/>
                </a:solidFill>
                <a:effectLst/>
                <a:latin typeface="JetBrains Mono"/>
              </a:rPr>
              <a:t>11 </a:t>
            </a:r>
            <a:r>
              <a:rPr kumimoji="0" lang="ru-RU" altLang="ru-RU" sz="1200" b="1" i="0" u="none" strike="noStrike" cap="none" normalizeH="0" baseline="0" dirty="0">
                <a:ln>
                  <a:noFill/>
                </a:ln>
                <a:solidFill>
                  <a:srgbClr val="137D00"/>
                </a:solidFill>
                <a:effectLst/>
                <a:latin typeface="JetBrains Mono"/>
              </a:rPr>
              <a:t># Глобальне (в модулі) ім’я/атрибут (X, або main.X)</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f</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(X) </a:t>
            </a:r>
            <a:r>
              <a:rPr kumimoji="0" lang="ru-RU" altLang="ru-RU" sz="1200" b="1" i="0" u="none" strike="noStrike" cap="none" normalizeH="0" baseline="0" dirty="0">
                <a:ln>
                  <a:noFill/>
                </a:ln>
                <a:solidFill>
                  <a:srgbClr val="137D00"/>
                </a:solidFill>
                <a:effectLst/>
                <a:latin typeface="JetBrains Mono"/>
              </a:rPr>
              <a:t># Звертання до глобального X (11)</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a:ln>
                  <a:noFill/>
                </a:ln>
                <a:solidFill>
                  <a:srgbClr val="137D00"/>
                </a:solidFill>
                <a:effectLst/>
                <a:latin typeface="JetBrains Mono"/>
              </a:rPr>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g</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X </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22 </a:t>
            </a:r>
            <a:r>
              <a:rPr kumimoji="0" lang="ru-RU" altLang="ru-RU" sz="1200" b="1" i="0" u="none" strike="noStrike" cap="none" normalizeH="0" baseline="0" dirty="0">
                <a:ln>
                  <a:noFill/>
                </a:ln>
                <a:solidFill>
                  <a:srgbClr val="137D00"/>
                </a:solidFill>
                <a:effectLst/>
                <a:latin typeface="JetBrains Mono"/>
              </a:rPr>
              <a:t># Локальна (в функції) змінна (X, приховує ім’я X в модулі)</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(X)</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000080"/>
                </a:solidFill>
                <a:effectLst/>
                <a:latin typeface="JetBrains Mono"/>
              </a:rPr>
              <a:t>class </a:t>
            </a:r>
            <a:r>
              <a:rPr kumimoji="0" lang="ru-RU" altLang="ru-RU" sz="1200" b="0" i="0" u="none" strike="noStrike" cap="none" normalizeH="0" baseline="0" dirty="0">
                <a:ln>
                  <a:noFill/>
                </a:ln>
                <a:solidFill>
                  <a:srgbClr val="000000"/>
                </a:solidFill>
                <a:effectLst/>
                <a:latin typeface="JetBrains Mono"/>
              </a:rPr>
              <a:t>C</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X = </a:t>
            </a:r>
            <a:r>
              <a:rPr kumimoji="0" lang="ru-RU" altLang="ru-RU" sz="1200" b="0" i="0" u="none" strike="noStrike" cap="none" normalizeH="0" baseline="0" dirty="0">
                <a:ln>
                  <a:noFill/>
                </a:ln>
                <a:solidFill>
                  <a:srgbClr val="0073E6"/>
                </a:solidFill>
                <a:effectLst/>
                <a:latin typeface="JetBrains Mono"/>
              </a:rPr>
              <a:t>33 </a:t>
            </a:r>
            <a:r>
              <a:rPr kumimoji="0" lang="ru-RU" altLang="ru-RU" sz="1200" b="1" i="0" u="none" strike="noStrike" cap="none" normalizeH="0" baseline="0" dirty="0">
                <a:ln>
                  <a:noFill/>
                </a:ln>
                <a:solidFill>
                  <a:srgbClr val="137D00"/>
                </a:solidFill>
                <a:effectLst/>
                <a:latin typeface="JetBrains Mono"/>
              </a:rPr>
              <a:t># Атрибут класу (C.X)</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a:ln>
                  <a:noFill/>
                </a:ln>
                <a:solidFill>
                  <a:srgbClr val="137D00"/>
                </a:solidFill>
                <a:effectLst/>
                <a:latin typeface="JetBrains Mono"/>
              </a:rPr>
              <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m</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X </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44 </a:t>
            </a:r>
            <a:r>
              <a:rPr kumimoji="0" lang="ru-RU" altLang="ru-RU" sz="1200" b="1" i="0" u="none" strike="noStrike" cap="none" normalizeH="0" baseline="0" dirty="0">
                <a:ln>
                  <a:noFill/>
                </a:ln>
                <a:solidFill>
                  <a:srgbClr val="137D00"/>
                </a:solidFill>
                <a:effectLst/>
                <a:latin typeface="JetBrains Mono"/>
              </a:rPr>
              <a:t># Локальна змінна в методі (X)</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err="1">
                <a:ln>
                  <a:noFill/>
                </a:ln>
                <a:solidFill>
                  <a:srgbClr val="94558D"/>
                </a:solidFill>
                <a:effectLst/>
                <a:latin typeface="JetBrains Mono"/>
              </a:rPr>
              <a:t>self</a:t>
            </a:r>
            <a:r>
              <a:rPr kumimoji="0" lang="ru-RU" altLang="ru-RU" sz="1200" b="0" i="0" u="none" strike="noStrike" cap="none" normalizeH="0" baseline="0" dirty="0" err="1">
                <a:ln>
                  <a:noFill/>
                </a:ln>
                <a:solidFill>
                  <a:srgbClr val="262626"/>
                </a:solidFill>
                <a:effectLst/>
                <a:latin typeface="JetBrains Mono"/>
              </a:rPr>
              <a:t>.X</a:t>
            </a:r>
            <a:r>
              <a:rPr kumimoji="0" lang="ru-RU" altLang="ru-RU" sz="1200" b="0" i="0" u="none" strike="noStrike" cap="none" normalizeH="0" baseline="0" dirty="0">
                <a:ln>
                  <a:noFill/>
                </a:ln>
                <a:solidFill>
                  <a:srgbClr val="262626"/>
                </a:solidFill>
                <a:effectLst/>
                <a:latin typeface="JetBrains Mono"/>
              </a:rPr>
              <a:t> = </a:t>
            </a:r>
            <a:r>
              <a:rPr kumimoji="0" lang="ru-RU" altLang="ru-RU" sz="1200" b="0" i="0" u="none" strike="noStrike" cap="none" normalizeH="0" baseline="0" dirty="0">
                <a:ln>
                  <a:noFill/>
                </a:ln>
                <a:solidFill>
                  <a:srgbClr val="0073E6"/>
                </a:solidFill>
                <a:effectLst/>
                <a:latin typeface="JetBrains Mono"/>
              </a:rPr>
              <a:t>55 </a:t>
            </a:r>
            <a:r>
              <a:rPr kumimoji="0" lang="ru-RU" altLang="ru-RU" sz="1200" b="1" i="0" u="none" strike="noStrike" cap="none" normalizeH="0" baseline="0" dirty="0">
                <a:ln>
                  <a:noFill/>
                </a:ln>
                <a:solidFill>
                  <a:srgbClr val="137D00"/>
                </a:solidFill>
                <a:effectLst/>
                <a:latin typeface="JetBrains Mono"/>
              </a:rPr>
              <a:t># Атрибут екземпляра (instance.X)</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a:ln>
                  <a:noFill/>
                </a:ln>
                <a:solidFill>
                  <a:srgbClr val="137D00"/>
                </a:solidFill>
                <a:effectLst/>
                <a:latin typeface="JetBrains Mono"/>
              </a:rPr>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if </a:t>
            </a:r>
            <a:r>
              <a:rPr kumimoji="0" lang="ru-RU" altLang="ru-RU" sz="1200" b="0" i="0" u="none" strike="noStrike" cap="none" normalizeH="0" baseline="0" dirty="0">
                <a:ln>
                  <a:noFill/>
                </a:ln>
                <a:solidFill>
                  <a:srgbClr val="262626"/>
                </a:solidFill>
                <a:effectLst/>
                <a:latin typeface="JetBrains Mono"/>
              </a:rPr>
              <a:t>__name__ == </a:t>
            </a:r>
            <a:r>
              <a:rPr kumimoji="0" lang="ru-RU" altLang="ru-RU" sz="1200" b="0" i="0" u="none" strike="noStrike" cap="none" normalizeH="0" baseline="0" dirty="0">
                <a:ln>
                  <a:noFill/>
                </a:ln>
                <a:solidFill>
                  <a:srgbClr val="00733B"/>
                </a:solidFill>
                <a:effectLst/>
                <a:latin typeface="JetBrains Mono"/>
              </a:rPr>
              <a:t>'__main__'</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(X)            </a:t>
            </a:r>
            <a:r>
              <a:rPr kumimoji="0" lang="ru-RU" altLang="ru-RU" sz="1200" b="1" i="0" u="none" strike="noStrike" cap="none" normalizeH="0" baseline="0" dirty="0">
                <a:ln>
                  <a:noFill/>
                </a:ln>
                <a:solidFill>
                  <a:srgbClr val="137D00"/>
                </a:solidFill>
                <a:effectLst/>
                <a:latin typeface="JetBrains Mono"/>
              </a:rPr>
              <a:t># 11: модуль (за межами файлу main.X)</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00"/>
                </a:solidFill>
                <a:effectLst/>
                <a:latin typeface="JetBrains Mono"/>
              </a:rPr>
              <a:t>f</a:t>
            </a: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11: глобальна</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00"/>
                </a:solidFill>
                <a:effectLst/>
                <a:latin typeface="JetBrains Mono"/>
              </a:rPr>
              <a:t>g</a:t>
            </a: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22: локальна</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(X)            </a:t>
            </a:r>
            <a:r>
              <a:rPr kumimoji="0" lang="ru-RU" altLang="ru-RU" sz="1200" b="1" i="0" u="none" strike="noStrike" cap="none" normalizeH="0" baseline="0" dirty="0">
                <a:ln>
                  <a:noFill/>
                </a:ln>
                <a:solidFill>
                  <a:srgbClr val="137D00"/>
                </a:solidFill>
                <a:effectLst/>
                <a:latin typeface="JetBrains Mono"/>
              </a:rPr>
              <a:t># 11: змінна модуля не змінилась</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262626"/>
                </a:solidFill>
                <a:effectLst/>
                <a:latin typeface="JetBrains Mono"/>
              </a:rPr>
              <a:t>obj = </a:t>
            </a:r>
            <a:r>
              <a:rPr kumimoji="0" lang="ru-RU" altLang="ru-RU" sz="1200" b="0" i="0" u="none" strike="noStrike" cap="none" normalizeH="0" baseline="0" dirty="0">
                <a:ln>
                  <a:noFill/>
                </a:ln>
                <a:solidFill>
                  <a:srgbClr val="000000"/>
                </a:solidFill>
                <a:effectLst/>
                <a:latin typeface="JetBrains Mono"/>
              </a:rPr>
              <a:t>C</a:t>
            </a: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Створити екземпляр</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(obj.X)      </a:t>
            </a:r>
            <a:r>
              <a:rPr kumimoji="0" lang="ru-RU" altLang="ru-RU" sz="1200" b="1" i="0" u="none" strike="noStrike" cap="none" normalizeH="0" baseline="0" dirty="0">
                <a:ln>
                  <a:noFill/>
                </a:ln>
                <a:solidFill>
                  <a:srgbClr val="137D00"/>
                </a:solidFill>
                <a:effectLst/>
                <a:latin typeface="JetBrains Mono"/>
              </a:rPr>
              <a:t># 33: змінна класу, успадкована екземпляром</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262626"/>
                </a:solidFill>
                <a:effectLst/>
                <a:latin typeface="JetBrains Mono"/>
              </a:rPr>
              <a:t>obj.</a:t>
            </a:r>
            <a:r>
              <a:rPr kumimoji="0" lang="ru-RU" altLang="ru-RU" sz="1200" b="0" i="0" u="none" strike="noStrike" cap="none" normalizeH="0" baseline="0" dirty="0">
                <a:ln>
                  <a:noFill/>
                </a:ln>
                <a:solidFill>
                  <a:srgbClr val="000000"/>
                </a:solidFill>
                <a:effectLst/>
                <a:latin typeface="JetBrains Mono"/>
              </a:rPr>
              <a:t>m</a:t>
            </a: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приєднати атрибут  X до екземпляру</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(obj.X)      </a:t>
            </a:r>
            <a:r>
              <a:rPr kumimoji="0" lang="ru-RU" altLang="ru-RU" sz="1200" b="1" i="0" u="none" strike="noStrike" cap="none" normalizeH="0" baseline="0" dirty="0">
                <a:ln>
                  <a:noFill/>
                </a:ln>
                <a:solidFill>
                  <a:srgbClr val="137D00"/>
                </a:solidFill>
                <a:effectLst/>
                <a:latin typeface="JetBrains Mono"/>
              </a:rPr>
              <a:t># 55: екземпляр</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(C.X)         </a:t>
            </a:r>
            <a:r>
              <a:rPr kumimoji="0" lang="ru-RU" altLang="ru-RU" sz="1200" b="1" i="0" u="none" strike="noStrike" cap="none" normalizeH="0" baseline="0" dirty="0">
                <a:ln>
                  <a:noFill/>
                </a:ln>
                <a:solidFill>
                  <a:srgbClr val="137D00"/>
                </a:solidFill>
                <a:effectLst/>
                <a:latin typeface="JetBrains Mono"/>
              </a:rPr>
              <a:t># 33: клас (вона ж obj.X, якщо в екземплярі немає X)</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#print(C.m.X)     # ПОМИЛКА: видима тільки в методі</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#print(g.X)         # ПОМИЛКА: видима тільки в функції</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5610129" y="443475"/>
            <a:ext cx="5801716" cy="249299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a:ln>
                  <a:noFill/>
                </a:ln>
                <a:solidFill>
                  <a:srgbClr val="137D00"/>
                </a:solidFill>
                <a:effectLst/>
                <a:latin typeface="JetBrains Mono"/>
              </a:rPr>
              <a:t># ======== файл   second.py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import </a:t>
            </a:r>
            <a:r>
              <a:rPr kumimoji="0" lang="ru-RU" altLang="ru-RU" sz="1200" b="0" i="0" u="none" strike="noStrike" cap="none" normalizeH="0" baseline="0" dirty="0">
                <a:ln>
                  <a:noFill/>
                </a:ln>
                <a:solidFill>
                  <a:srgbClr val="262626"/>
                </a:solidFill>
                <a:effectLst/>
                <a:latin typeface="JetBrains Mono"/>
              </a:rPr>
              <a:t>main</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X = </a:t>
            </a:r>
            <a:r>
              <a:rPr kumimoji="0" lang="ru-RU" altLang="ru-RU" sz="1200" b="0" i="0" u="none" strike="noStrike" cap="none" normalizeH="0" baseline="0" dirty="0">
                <a:ln>
                  <a:noFill/>
                </a:ln>
                <a:solidFill>
                  <a:srgbClr val="0073E6"/>
                </a:solidFill>
                <a:effectLst/>
                <a:latin typeface="JetBrains Mono"/>
              </a:rPr>
              <a:t>66</a:t>
            </a:r>
            <a:br>
              <a:rPr kumimoji="0" lang="ru-RU" altLang="ru-RU" sz="1200" b="0" i="0" u="none" strike="noStrike" cap="none" normalizeH="0" baseline="0" dirty="0">
                <a:ln>
                  <a:noFill/>
                </a:ln>
                <a:solidFill>
                  <a:srgbClr val="0073E6"/>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(X)                </a:t>
            </a:r>
            <a:r>
              <a:rPr kumimoji="0" lang="ru-RU" altLang="ru-RU" sz="1200" b="1" i="0" u="none" strike="noStrike" cap="none" normalizeH="0" baseline="0" dirty="0">
                <a:ln>
                  <a:noFill/>
                </a:ln>
                <a:solidFill>
                  <a:srgbClr val="137D00"/>
                </a:solidFill>
                <a:effectLst/>
                <a:latin typeface="JetBrains Mono"/>
              </a:rPr>
              <a:t># 66: місцева глобальна змінна</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(main.X)       </a:t>
            </a:r>
            <a:r>
              <a:rPr kumimoji="0" lang="ru-RU" altLang="ru-RU" sz="1200" b="1" i="0" u="none" strike="noStrike" cap="none" normalizeH="0" baseline="0" dirty="0">
                <a:ln>
                  <a:noFill/>
                </a:ln>
                <a:solidFill>
                  <a:srgbClr val="137D00"/>
                </a:solidFill>
                <a:effectLst/>
                <a:latin typeface="JetBrains Mono"/>
              </a:rPr>
              <a:t># 11: глобальна, що стала атрибутом в результаті імпорту</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main.</a:t>
            </a:r>
            <a:r>
              <a:rPr kumimoji="0" lang="ru-RU" altLang="ru-RU" sz="1200" b="0" i="0" u="none" strike="noStrike" cap="none" normalizeH="0" baseline="0" dirty="0">
                <a:ln>
                  <a:noFill/>
                </a:ln>
                <a:solidFill>
                  <a:srgbClr val="000000"/>
                </a:solidFill>
                <a:effectLst/>
                <a:latin typeface="JetBrains Mono"/>
              </a:rPr>
              <a:t>f</a:t>
            </a: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11: X в main, не місцева глобальна</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main.</a:t>
            </a:r>
            <a:r>
              <a:rPr kumimoji="0" lang="ru-RU" altLang="ru-RU" sz="1200" b="0" i="0" u="none" strike="noStrike" cap="none" normalizeH="0" baseline="0" dirty="0">
                <a:ln>
                  <a:noFill/>
                </a:ln>
                <a:solidFill>
                  <a:srgbClr val="000000"/>
                </a:solidFill>
                <a:effectLst/>
                <a:latin typeface="JetBrains Mono"/>
              </a:rPr>
              <a:t>g</a:t>
            </a:r>
            <a:r>
              <a:rPr kumimoji="0" lang="ru-RU" altLang="ru-RU" sz="1200" b="0" i="0" u="none" strike="noStrike" cap="none" normalizeH="0" baseline="0" dirty="0">
                <a:ln>
                  <a:noFill/>
                </a:ln>
                <a:solidFill>
                  <a:srgbClr val="262626"/>
                </a:solidFill>
                <a:effectLst/>
                <a:latin typeface="JetBrains Mono"/>
              </a:rPr>
              <a:t>()               </a:t>
            </a:r>
            <a:r>
              <a:rPr kumimoji="0" lang="ru-RU" altLang="ru-RU" sz="1200" b="1" i="0" u="none" strike="noStrike" cap="none" normalizeH="0" baseline="0" dirty="0">
                <a:ln>
                  <a:noFill/>
                </a:ln>
                <a:solidFill>
                  <a:srgbClr val="137D00"/>
                </a:solidFill>
                <a:effectLst/>
                <a:latin typeface="JetBrains Mono"/>
              </a:rPr>
              <a:t># 22: локальна в функції, в іншому файлі</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(main.C.X)    </a:t>
            </a:r>
            <a:r>
              <a:rPr kumimoji="0" lang="ru-RU" altLang="ru-RU" sz="1200" b="1" i="0" u="none" strike="noStrike" cap="none" normalizeH="0" baseline="0" dirty="0">
                <a:ln>
                  <a:noFill/>
                </a:ln>
                <a:solidFill>
                  <a:srgbClr val="137D00"/>
                </a:solidFill>
                <a:effectLst/>
                <a:latin typeface="JetBrains Mono"/>
              </a:rPr>
              <a:t># 33: атрибут класу в іншому модулі</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I = main.</a:t>
            </a:r>
            <a:r>
              <a:rPr kumimoji="0" lang="ru-RU" altLang="ru-RU" sz="1200" b="0" i="0" u="none" strike="noStrike" cap="none" normalizeH="0" baseline="0" dirty="0">
                <a:ln>
                  <a:noFill/>
                </a:ln>
                <a:solidFill>
                  <a:srgbClr val="000000"/>
                </a:solidFill>
                <a:effectLst/>
                <a:latin typeface="JetBrains Mono"/>
              </a:rPr>
              <a:t>C</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(I.X)               </a:t>
            </a:r>
            <a:r>
              <a:rPr kumimoji="0" lang="ru-RU" altLang="ru-RU" sz="1200" b="1" i="0" u="none" strike="noStrike" cap="none" normalizeH="0" baseline="0" dirty="0">
                <a:ln>
                  <a:noFill/>
                </a:ln>
                <a:solidFill>
                  <a:srgbClr val="137D00"/>
                </a:solidFill>
                <a:effectLst/>
                <a:latin typeface="JetBrains Mono"/>
              </a:rPr>
              <a:t># 33: досі атрибут класу</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I.</a:t>
            </a:r>
            <a:r>
              <a:rPr kumimoji="0" lang="ru-RU" altLang="ru-RU" sz="1200" b="0" i="0" u="none" strike="noStrike" cap="none" normalizeH="0" baseline="0" dirty="0">
                <a:ln>
                  <a:noFill/>
                </a:ln>
                <a:solidFill>
                  <a:srgbClr val="000000"/>
                </a:solidFill>
                <a:effectLst/>
                <a:latin typeface="JetBrains Mono"/>
              </a:rPr>
              <a:t>m</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(I.X)               </a:t>
            </a:r>
            <a:r>
              <a:rPr kumimoji="0" lang="ru-RU" altLang="ru-RU" sz="1200" b="1" i="0" u="none" strike="noStrike" cap="none" normalizeH="0" baseline="0" dirty="0">
                <a:ln>
                  <a:noFill/>
                </a:ln>
                <a:solidFill>
                  <a:srgbClr val="137D00"/>
                </a:solidFill>
                <a:effectLst/>
                <a:latin typeface="JetBrains Mono"/>
              </a:rPr>
              <a:t># 55: а тепер атрибут екземпляру!</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5610129" y="3140744"/>
            <a:ext cx="6500389" cy="341632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262626"/>
                </a:solidFill>
                <a:effectLst/>
                <a:latin typeface="JetBrains Mono"/>
              </a:rPr>
              <a:t>X = </a:t>
            </a:r>
            <a:r>
              <a:rPr kumimoji="0" lang="ru-RU" altLang="ru-RU" sz="1200" b="0" i="0" u="none" strike="noStrike" cap="none" normalizeH="0" baseline="0" dirty="0">
                <a:ln>
                  <a:noFill/>
                </a:ln>
                <a:solidFill>
                  <a:srgbClr val="0073E6"/>
                </a:solidFill>
                <a:effectLst/>
                <a:latin typeface="JetBrains Mono"/>
              </a:rPr>
              <a:t>11              </a:t>
            </a:r>
            <a:r>
              <a:rPr kumimoji="0" lang="ru-RU" altLang="ru-RU" sz="1200" b="1" i="0" u="none" strike="noStrike" cap="none" normalizeH="0" baseline="0" dirty="0">
                <a:ln>
                  <a:noFill/>
                </a:ln>
                <a:solidFill>
                  <a:srgbClr val="137D00"/>
                </a:solidFill>
                <a:effectLst/>
                <a:latin typeface="JetBrains Mono"/>
              </a:rPr>
              <a:t># Глобальна в модулі</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g1</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(X)        </a:t>
            </a:r>
            <a:r>
              <a:rPr kumimoji="0" lang="ru-RU" altLang="ru-RU" sz="1200" b="1" i="0" u="none" strike="noStrike" cap="none" normalizeH="0" baseline="0" dirty="0">
                <a:ln>
                  <a:noFill/>
                </a:ln>
                <a:solidFill>
                  <a:srgbClr val="137D00"/>
                </a:solidFill>
                <a:effectLst/>
                <a:latin typeface="JetBrains Mono"/>
              </a:rPr>
              <a:t># Посилання на глобальну змінну в модулі</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g2</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global </a:t>
            </a:r>
            <a:r>
              <a:rPr kumimoji="0" lang="ru-RU" altLang="ru-RU" sz="1200" b="0" i="0" u="none" strike="noStrike" cap="none" normalizeH="0" baseline="0" dirty="0">
                <a:ln>
                  <a:noFill/>
                </a:ln>
                <a:solidFill>
                  <a:srgbClr val="262626"/>
                </a:solidFill>
                <a:effectLst/>
                <a:latin typeface="JetBrains Mono"/>
              </a:rPr>
              <a:t>X</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X = </a:t>
            </a:r>
            <a:r>
              <a:rPr kumimoji="0" lang="ru-RU" altLang="ru-RU" sz="1200" b="0" i="0" u="none" strike="noStrike" cap="none" normalizeH="0" baseline="0" dirty="0">
                <a:ln>
                  <a:noFill/>
                </a:ln>
                <a:solidFill>
                  <a:srgbClr val="0073E6"/>
                </a:solidFill>
                <a:effectLst/>
                <a:latin typeface="JetBrains Mono"/>
              </a:rPr>
              <a:t>22          </a:t>
            </a:r>
            <a:r>
              <a:rPr kumimoji="0" lang="ru-RU" altLang="ru-RU" sz="1200" b="1" i="0" u="none" strike="noStrike" cap="none" normalizeH="0" baseline="0" dirty="0">
                <a:ln>
                  <a:noFill/>
                </a:ln>
                <a:solidFill>
                  <a:srgbClr val="137D00"/>
                </a:solidFill>
                <a:effectLst/>
                <a:latin typeface="JetBrains Mono"/>
              </a:rPr>
              <a:t># Змінить глобальну змінну в модулі</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h1</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X = </a:t>
            </a:r>
            <a:r>
              <a:rPr kumimoji="0" lang="ru-RU" altLang="ru-RU" sz="1200" b="0" i="0" u="none" strike="noStrike" cap="none" normalizeH="0" baseline="0" dirty="0">
                <a:ln>
                  <a:noFill/>
                </a:ln>
                <a:solidFill>
                  <a:srgbClr val="0073E6"/>
                </a:solidFill>
                <a:effectLst/>
                <a:latin typeface="JetBrains Mono"/>
              </a:rPr>
              <a:t>33          </a:t>
            </a:r>
            <a:r>
              <a:rPr kumimoji="0" lang="ru-RU" altLang="ru-RU" sz="1200" b="1" i="0" u="none" strike="noStrike" cap="none" normalizeH="0" baseline="0" dirty="0">
                <a:ln>
                  <a:noFill/>
                </a:ln>
                <a:solidFill>
                  <a:srgbClr val="137D00"/>
                </a:solidFill>
                <a:effectLst/>
                <a:latin typeface="JetBrains Mono"/>
              </a:rPr>
              <a:t># Локальна в функції</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808080"/>
                </a:solidFill>
                <a:effectLst/>
                <a:latin typeface="JetBrains Mono"/>
              </a:rPr>
              <a:t>nested</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(X)    </a:t>
            </a:r>
            <a:r>
              <a:rPr kumimoji="0" lang="ru-RU" altLang="ru-RU" sz="1200" b="1" i="0" u="none" strike="noStrike" cap="none" normalizeH="0" baseline="0" dirty="0">
                <a:ln>
                  <a:noFill/>
                </a:ln>
                <a:solidFill>
                  <a:srgbClr val="137D00"/>
                </a:solidFill>
                <a:effectLst/>
                <a:latin typeface="JetBrains Mono"/>
              </a:rPr>
              <a:t># Посилання на локальну функцію  в enclosed функції</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h2</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808080"/>
                </a:solidFill>
                <a:effectLst/>
                <a:latin typeface="JetBrains Mono"/>
              </a:rPr>
              <a:t>X </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33          </a:t>
            </a:r>
            <a:r>
              <a:rPr kumimoji="0" lang="ru-RU" altLang="ru-RU" sz="1200" b="1" i="0" u="none" strike="noStrike" cap="none" normalizeH="0" baseline="0" dirty="0">
                <a:ln>
                  <a:noFill/>
                </a:ln>
                <a:solidFill>
                  <a:srgbClr val="137D00"/>
                </a:solidFill>
                <a:effectLst/>
                <a:latin typeface="JetBrains Mono"/>
              </a:rPr>
              <a:t># Локальна в функції</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808080"/>
                </a:solidFill>
                <a:effectLst/>
                <a:latin typeface="JetBrains Mono"/>
              </a:rPr>
              <a:t>nested</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nonlocal </a:t>
            </a:r>
            <a:r>
              <a:rPr kumimoji="0" lang="ru-RU" altLang="ru-RU" sz="1200" b="0" i="0" u="none" strike="noStrike" cap="none" normalizeH="0" baseline="0" dirty="0">
                <a:ln>
                  <a:noFill/>
                </a:ln>
                <a:solidFill>
                  <a:srgbClr val="262626"/>
                </a:solidFill>
                <a:effectLst/>
                <a:latin typeface="JetBrains Mono"/>
              </a:rPr>
              <a:t>X</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X = </a:t>
            </a:r>
            <a:r>
              <a:rPr kumimoji="0" lang="ru-RU" altLang="ru-RU" sz="1200" b="0" i="0" u="none" strike="noStrike" cap="none" normalizeH="0" baseline="0" dirty="0">
                <a:ln>
                  <a:noFill/>
                </a:ln>
                <a:solidFill>
                  <a:srgbClr val="0073E6"/>
                </a:solidFill>
                <a:effectLst/>
                <a:latin typeface="JetBrains Mono"/>
              </a:rPr>
              <a:t>44      </a:t>
            </a:r>
            <a:r>
              <a:rPr kumimoji="0" lang="ru-RU" altLang="ru-RU" sz="1200" b="1" i="0" u="none" strike="noStrike" cap="none" normalizeH="0" baseline="0" dirty="0">
                <a:ln>
                  <a:noFill/>
                </a:ln>
                <a:solidFill>
                  <a:srgbClr val="137D00"/>
                </a:solidFill>
                <a:effectLst/>
                <a:latin typeface="JetBrains Mono"/>
              </a:rPr>
              <a:t># Змінить на локальну змінну  в enclosed функції</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643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fontScale="92500" lnSpcReduction="20000"/>
          </a:bodyPr>
          <a:lstStyle/>
          <a:p>
            <a:pPr lvl="0" eaLnBrk="0" fontAlgn="base" hangingPunct="0">
              <a:lnSpc>
                <a:spcPct val="100000"/>
              </a:lnSpc>
              <a:spcBef>
                <a:spcPct val="0"/>
              </a:spcBef>
              <a:spcAft>
                <a:spcPct val="0"/>
              </a:spcAft>
            </a:pPr>
            <a:r>
              <a:rPr lang="uk-UA" sz="1900" b="1" dirty="0"/>
              <a:t>Методи об'єкта і методи класу </a:t>
            </a:r>
          </a:p>
          <a:p>
            <a:pPr lvl="0" algn="l" eaLnBrk="0" fontAlgn="base" hangingPunct="0">
              <a:lnSpc>
                <a:spcPct val="100000"/>
              </a:lnSpc>
              <a:spcBef>
                <a:spcPct val="0"/>
              </a:spcBef>
              <a:spcAft>
                <a:spcPct val="0"/>
              </a:spcAft>
            </a:pPr>
            <a:endParaRPr lang="uk-UA" sz="1900" dirty="0"/>
          </a:p>
          <a:p>
            <a:pPr lvl="0" algn="l" eaLnBrk="0" fontAlgn="base" hangingPunct="0">
              <a:lnSpc>
                <a:spcPct val="100000"/>
              </a:lnSpc>
              <a:spcBef>
                <a:spcPct val="0"/>
              </a:spcBef>
              <a:spcAft>
                <a:spcPct val="0"/>
              </a:spcAft>
            </a:pPr>
            <a:r>
              <a:rPr lang="uk-UA" sz="1900" dirty="0"/>
              <a:t>Реалізовані раніше екземпляри класу належать об'єкту, тобто отримати до них доступ можна тільки попередньо створивши екземпляр класу (</a:t>
            </a:r>
            <a:r>
              <a:rPr lang="en-US" sz="1900" i="1" dirty="0"/>
              <a:t>Instance Methods</a:t>
            </a:r>
            <a:r>
              <a:rPr lang="en-US" sz="1900" dirty="0"/>
              <a:t>). </a:t>
            </a:r>
            <a:r>
              <a:rPr lang="uk-UA" sz="1900" dirty="0"/>
              <a:t>У ряді випадків існує необхідність мати поле або метод, доступний через ім'я самого класу (наприклад, для атрибутів, що відносяться до всього класу цілком, а не конкретному екземпляру). </a:t>
            </a:r>
          </a:p>
          <a:p>
            <a:pPr lvl="0" algn="l" eaLnBrk="0" fontAlgn="base" hangingPunct="0">
              <a:lnSpc>
                <a:spcPct val="100000"/>
              </a:lnSpc>
              <a:spcBef>
                <a:spcPct val="0"/>
              </a:spcBef>
              <a:spcAft>
                <a:spcPct val="0"/>
              </a:spcAft>
            </a:pPr>
            <a:endParaRPr lang="uk-UA" sz="1900" dirty="0"/>
          </a:p>
          <a:p>
            <a:pPr lvl="0" algn="l" eaLnBrk="0" fontAlgn="base" hangingPunct="0">
              <a:lnSpc>
                <a:spcPct val="100000"/>
              </a:lnSpc>
              <a:spcBef>
                <a:spcPct val="0"/>
              </a:spcBef>
              <a:spcAft>
                <a:spcPct val="0"/>
              </a:spcAft>
            </a:pPr>
            <a:r>
              <a:rPr lang="uk-UA" sz="1900" dirty="0"/>
              <a:t>В </a:t>
            </a:r>
            <a:r>
              <a:rPr lang="en-US" sz="1900" dirty="0"/>
              <a:t>Python </a:t>
            </a:r>
            <a:r>
              <a:rPr lang="uk-UA" sz="1900" dirty="0"/>
              <a:t>для цього призначені: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900" b="1" i="1" dirty="0"/>
              <a:t>методи класу </a:t>
            </a:r>
            <a:r>
              <a:rPr lang="uk-UA" sz="1900" dirty="0"/>
              <a:t>(</a:t>
            </a:r>
            <a:r>
              <a:rPr lang="en-US" sz="1900" i="1" dirty="0"/>
              <a:t>Class Methods</a:t>
            </a:r>
            <a:r>
              <a:rPr lang="en-US" sz="1900" dirty="0"/>
              <a:t>): </a:t>
            </a:r>
            <a:endParaRPr lang="uk-UA" sz="1900" dirty="0"/>
          </a:p>
          <a:p>
            <a:pPr marL="430213" lvl="0" algn="l" eaLnBrk="0" fontAlgn="base" hangingPunct="0">
              <a:lnSpc>
                <a:spcPct val="100000"/>
              </a:lnSpc>
              <a:spcBef>
                <a:spcPct val="0"/>
              </a:spcBef>
              <a:spcAft>
                <a:spcPct val="0"/>
              </a:spcAft>
            </a:pPr>
            <a:r>
              <a:rPr lang="uk-UA" sz="1900" dirty="0"/>
              <a:t>Методи класу приймають в якості першого параметра </a:t>
            </a:r>
            <a:r>
              <a:rPr lang="en-US" sz="1900" b="1" i="1" dirty="0" err="1"/>
              <a:t>cls</a:t>
            </a:r>
            <a:r>
              <a:rPr lang="en-US" sz="1900" dirty="0"/>
              <a:t> (</a:t>
            </a:r>
            <a:r>
              <a:rPr lang="uk-UA" sz="1900" dirty="0"/>
              <a:t>замість </a:t>
            </a:r>
            <a:r>
              <a:rPr lang="en-US" sz="1900" b="1" i="1" dirty="0"/>
              <a:t>self</a:t>
            </a:r>
            <a:r>
              <a:rPr lang="en-US" sz="1900" dirty="0"/>
              <a:t> </a:t>
            </a:r>
            <a:r>
              <a:rPr lang="uk-UA" sz="1900" dirty="0"/>
              <a:t>в звичайних методах) - клас, на якому був викликаний метод. </a:t>
            </a:r>
            <a:r>
              <a:rPr lang="ru-RU" sz="1900" dirty="0"/>
              <a:t>Методи класу прив'язані до самого класу, а не його примірника. Вони можуть змінювати стан класу, що відіб'ється на всіх об'єктах цього класу, але не можуть змінювати конкретний об'єкт </a:t>
            </a:r>
            <a:r>
              <a:rPr lang="uk-UA" sz="1900" dirty="0"/>
              <a:t>. </a:t>
            </a:r>
          </a:p>
          <a:p>
            <a:pPr marL="430213" lvl="0" algn="l" eaLnBrk="0" fontAlgn="base" hangingPunct="0">
              <a:lnSpc>
                <a:spcPct val="100000"/>
              </a:lnSpc>
              <a:spcBef>
                <a:spcPct val="0"/>
              </a:spcBef>
              <a:spcAft>
                <a:spcPct val="0"/>
              </a:spcAft>
            </a:pPr>
            <a:r>
              <a:rPr lang="uk-UA" sz="1900" dirty="0"/>
              <a:t>Поля класу вказуються без вказівки </a:t>
            </a:r>
            <a:r>
              <a:rPr lang="en-US" sz="1900" b="1" i="1" dirty="0"/>
              <a:t>self</a:t>
            </a:r>
            <a:r>
              <a:rPr lang="en-US" sz="1900" dirty="0"/>
              <a:t>. </a:t>
            </a:r>
            <a:r>
              <a:rPr lang="uk-UA" sz="1900" dirty="0"/>
              <a:t>Методи класу позначаються декоратором </a:t>
            </a:r>
            <a:r>
              <a:rPr lang="uk-UA" sz="1900" b="1" i="1" dirty="0"/>
              <a:t>@</a:t>
            </a:r>
            <a:r>
              <a:rPr lang="en-US" sz="1900" b="1" i="1" dirty="0" err="1"/>
              <a:t>classmethod</a:t>
            </a:r>
            <a:r>
              <a:rPr lang="en-US" sz="1900" dirty="0"/>
              <a:t>. </a:t>
            </a:r>
            <a:endParaRPr lang="ru-RU" sz="1900" dirty="0"/>
          </a:p>
          <a:p>
            <a:pPr marL="430213" lvl="0" algn="l" eaLnBrk="0" fontAlgn="base" hangingPunct="0">
              <a:lnSpc>
                <a:spcPct val="100000"/>
              </a:lnSpc>
              <a:spcBef>
                <a:spcPct val="0"/>
              </a:spcBef>
              <a:spcAft>
                <a:spcPct val="0"/>
              </a:spcAft>
            </a:pPr>
            <a:endParaRPr lang="uk-UA" sz="1900"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900" b="1" i="1" dirty="0"/>
              <a:t>статичні методи </a:t>
            </a:r>
            <a:r>
              <a:rPr lang="uk-UA" sz="1900" dirty="0"/>
              <a:t>(</a:t>
            </a:r>
            <a:r>
              <a:rPr lang="en-US" sz="1900" i="1" dirty="0"/>
              <a:t>Static Methods</a:t>
            </a:r>
            <a:r>
              <a:rPr lang="en-US" sz="1900" dirty="0"/>
              <a:t>): </a:t>
            </a:r>
            <a:endParaRPr lang="uk-UA" sz="1900" dirty="0"/>
          </a:p>
          <a:p>
            <a:pPr marL="442912" lvl="0" algn="l" eaLnBrk="0" fontAlgn="base" hangingPunct="0">
              <a:lnSpc>
                <a:spcPct val="100000"/>
              </a:lnSpc>
              <a:spcBef>
                <a:spcPct val="0"/>
              </a:spcBef>
              <a:spcAft>
                <a:spcPct val="0"/>
              </a:spcAft>
            </a:pPr>
            <a:r>
              <a:rPr lang="uk-UA" sz="1900" dirty="0"/>
              <a:t>Статичні методи нічого не знають про клас або про об'єкт, на якому вони викликаються, просто приймаючи параметри без будь-якого спеціального аргументу типу </a:t>
            </a:r>
            <a:r>
              <a:rPr lang="en-US" sz="1900" b="1" i="1" dirty="0"/>
              <a:t>self</a:t>
            </a:r>
            <a:r>
              <a:rPr lang="en-US" sz="1900" dirty="0"/>
              <a:t> </a:t>
            </a:r>
            <a:r>
              <a:rPr lang="uk-UA" sz="1900" dirty="0"/>
              <a:t>і можуть бути викликані, як через сам клас, так і через його екземпляр. </a:t>
            </a:r>
            <a:r>
              <a:rPr lang="ru-RU" sz="1900" dirty="0"/>
              <a:t>Статичні методи прикріплені до класу лише для зручності і не можуть змінювати стан ані класу, ані його примірника </a:t>
            </a:r>
            <a:r>
              <a:rPr lang="uk-UA" sz="1900" dirty="0"/>
              <a:t>. </a:t>
            </a:r>
          </a:p>
          <a:p>
            <a:pPr marL="442912" lvl="0" algn="l" eaLnBrk="0" fontAlgn="base" hangingPunct="0">
              <a:lnSpc>
                <a:spcPct val="100000"/>
              </a:lnSpc>
              <a:spcBef>
                <a:spcPct val="0"/>
              </a:spcBef>
              <a:spcAft>
                <a:spcPct val="0"/>
              </a:spcAft>
            </a:pPr>
            <a:r>
              <a:rPr lang="uk-UA" sz="1900" dirty="0"/>
              <a:t>Статичні методи позначаються декоратором </a:t>
            </a:r>
            <a:r>
              <a:rPr lang="uk-UA" sz="1900" b="1" i="1" dirty="0"/>
              <a:t>@</a:t>
            </a:r>
            <a:r>
              <a:rPr lang="en-US" sz="1900" b="1" i="1" dirty="0" err="1"/>
              <a:t>staticmethod</a:t>
            </a:r>
            <a:r>
              <a:rPr lang="en-US" sz="1900" dirty="0"/>
              <a:t>. </a:t>
            </a:r>
            <a:endParaRPr lang="uk-UA" sz="1900" dirty="0"/>
          </a:p>
          <a:p>
            <a:pPr marL="442912" lvl="0" algn="l" eaLnBrk="0" fontAlgn="base" hangingPunct="0">
              <a:lnSpc>
                <a:spcPct val="100000"/>
              </a:lnSpc>
              <a:spcBef>
                <a:spcPct val="0"/>
              </a:spcBef>
              <a:spcAft>
                <a:spcPct val="0"/>
              </a:spcAft>
            </a:pPr>
            <a:endParaRPr lang="uk-UA" sz="1900"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900" b="1" i="1" dirty="0"/>
              <a:t>методи </a:t>
            </a:r>
            <a:r>
              <a:rPr lang="ru-RU" sz="1900" b="1" i="1" dirty="0"/>
              <a:t>примірника класу </a:t>
            </a:r>
            <a:r>
              <a:rPr lang="uk-UA" sz="1900" b="1" i="1" dirty="0"/>
              <a:t>(</a:t>
            </a:r>
            <a:r>
              <a:rPr lang="en-US" sz="1900" b="1" i="1" dirty="0"/>
              <a:t>Instance  method)</a:t>
            </a:r>
            <a:r>
              <a:rPr lang="uk-UA" sz="1900" b="1" i="1" dirty="0"/>
              <a:t>:</a:t>
            </a:r>
          </a:p>
          <a:p>
            <a:pPr marL="361950" lvl="0" algn="l" eaLnBrk="0" fontAlgn="base" hangingPunct="0">
              <a:lnSpc>
                <a:spcPct val="100000"/>
              </a:lnSpc>
              <a:spcBef>
                <a:spcPct val="0"/>
              </a:spcBef>
              <a:spcAft>
                <a:spcPct val="0"/>
              </a:spcAft>
            </a:pPr>
            <a:r>
              <a:rPr lang="uk-UA" sz="1900" dirty="0"/>
              <a:t>Це найбільш часто використовуваний вид методів. Методи примірника класу приймають об'єкт класу як перший аргумент, який прийнято називати </a:t>
            </a:r>
            <a:r>
              <a:rPr lang="en-US" sz="1900" b="1" i="1" dirty="0"/>
              <a:t>self</a:t>
            </a:r>
            <a:r>
              <a:rPr lang="en-US" sz="1900" dirty="0"/>
              <a:t> </a:t>
            </a:r>
            <a:r>
              <a:rPr lang="uk-UA" sz="1900" dirty="0"/>
              <a:t>і який вказує на сам екземпляр. Кількість параметрів методу не обмежена. </a:t>
            </a:r>
            <a:endParaRPr lang="uk-UA" sz="1900" b="1" i="1" dirty="0"/>
          </a:p>
          <a:p>
            <a:pPr marL="361950" algn="l" eaLnBrk="0" fontAlgn="base" hangingPunct="0">
              <a:lnSpc>
                <a:spcPct val="100000"/>
              </a:lnSpc>
              <a:spcBef>
                <a:spcPct val="0"/>
              </a:spcBef>
              <a:spcAft>
                <a:spcPct val="0"/>
              </a:spcAft>
            </a:pPr>
            <a:r>
              <a:rPr lang="uk-UA" sz="1900" dirty="0"/>
              <a:t>Використовуючи атрибут </a:t>
            </a:r>
            <a:r>
              <a:rPr lang="en-US" sz="1900" b="1" i="1" dirty="0"/>
              <a:t>self .__ class__</a:t>
            </a:r>
            <a:r>
              <a:rPr lang="en-US" sz="1900" dirty="0"/>
              <a:t>, </a:t>
            </a:r>
            <a:r>
              <a:rPr lang="uk-UA" sz="1900" dirty="0"/>
              <a:t>ми отримуємо доступ до атрибутів класу і можливості змінювати стан самого класу. Тобто методи примірників класу дозволяють змінювати як стан певного об'єкта, так і класу. </a:t>
            </a:r>
          </a:p>
          <a:p>
            <a:pPr lvl="0" algn="l" eaLnBrk="0" fontAlgn="base" hangingPunct="0">
              <a:lnSpc>
                <a:spcPct val="100000"/>
              </a:lnSpc>
              <a:spcBef>
                <a:spcPct val="0"/>
              </a:spcBef>
              <a:spcAft>
                <a:spcPct val="0"/>
              </a:spcAft>
            </a:pPr>
            <a:endParaRPr lang="ru-RU" sz="1600" b="1" i="1" dirty="0"/>
          </a:p>
          <a:p>
            <a:pPr lvl="0" algn="l" eaLnBrk="0" fontAlgn="base" hangingPunct="0">
              <a:lnSpc>
                <a:spcPct val="100000"/>
              </a:lnSpc>
              <a:spcBef>
                <a:spcPct val="0"/>
              </a:spcBef>
              <a:spcAft>
                <a:spcPct val="0"/>
              </a:spcAft>
            </a:pPr>
            <a:r>
              <a:rPr lang="uk-UA" sz="1900" b="1" i="1" dirty="0"/>
              <a:t>Абстрактні методи </a:t>
            </a:r>
            <a:r>
              <a:rPr lang="uk-UA" sz="1900" dirty="0"/>
              <a:t>– методи, що визначені в батьківському класі, проте не мають реалізації. Передбачається, що реалізація цих методів буде визначена в класах-назадках.</a:t>
            </a:r>
          </a:p>
        </p:txBody>
      </p:sp>
    </p:spTree>
    <p:extLst>
      <p:ext uri="{BB962C8B-B14F-4D97-AF65-F5344CB8AC3E}">
        <p14:creationId xmlns:p14="http://schemas.microsoft.com/office/powerpoint/2010/main" val="3418450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496" y="90536"/>
            <a:ext cx="11516009" cy="6319318"/>
          </a:xfrm>
        </p:spPr>
        <p:txBody>
          <a:bodyPr>
            <a:normAutofit/>
          </a:bodyPr>
          <a:lstStyle/>
          <a:p>
            <a:pPr marL="0" indent="0" algn="ctr">
              <a:buNone/>
            </a:pPr>
            <a:r>
              <a:rPr lang="en-US" sz="2000" b="1" dirty="0"/>
              <a:t>@</a:t>
            </a:r>
            <a:r>
              <a:rPr lang="en-US" sz="2000" b="1" dirty="0" err="1"/>
              <a:t>staticmethod</a:t>
            </a:r>
            <a:endParaRPr lang="uk-UA" sz="2000" b="1" dirty="0"/>
          </a:p>
        </p:txBody>
      </p:sp>
      <p:sp>
        <p:nvSpPr>
          <p:cNvPr id="5" name="Rectangle 4"/>
          <p:cNvSpPr/>
          <p:nvPr/>
        </p:nvSpPr>
        <p:spPr>
          <a:xfrm>
            <a:off x="2465560" y="546056"/>
            <a:ext cx="9530282" cy="1200329"/>
          </a:xfrm>
          <a:prstGeom prst="rect">
            <a:avLst/>
          </a:prstGeom>
        </p:spPr>
        <p:txBody>
          <a:bodyPr wrap="square">
            <a:spAutoFit/>
          </a:bodyPr>
          <a:lstStyle/>
          <a:p>
            <a:r>
              <a:rPr lang="uk-UA" dirty="0"/>
              <a:t>Якщо в тілі методу не використовується </a:t>
            </a:r>
            <a:r>
              <a:rPr lang="uk-UA" b="1" i="1" dirty="0"/>
              <a:t>self</a:t>
            </a:r>
            <a:r>
              <a:rPr lang="uk-UA" dirty="0"/>
              <a:t>, тобто посилання на конкретний об'єкт, слід задуматися, щоб зробити метод статичним. </a:t>
            </a:r>
          </a:p>
          <a:p>
            <a:r>
              <a:rPr lang="uk-UA" dirty="0"/>
              <a:t>Якщо такий метод необхідний тільки для забезпечення внутрішніх механізмів роботи класу,</a:t>
            </a:r>
          </a:p>
          <a:p>
            <a:r>
              <a:rPr lang="uk-UA" dirty="0"/>
              <a:t>то можливо його не тільки треба оголосити статичним, а й приховати від доступу ззовні</a:t>
            </a:r>
          </a:p>
        </p:txBody>
      </p:sp>
      <p:sp>
        <p:nvSpPr>
          <p:cNvPr id="9" name="Rectangle 8"/>
          <p:cNvSpPr/>
          <p:nvPr/>
        </p:nvSpPr>
        <p:spPr>
          <a:xfrm>
            <a:off x="4751715" y="2567214"/>
            <a:ext cx="7354432" cy="1200329"/>
          </a:xfrm>
          <a:prstGeom prst="rect">
            <a:avLst/>
          </a:prstGeom>
        </p:spPr>
        <p:txBody>
          <a:bodyPr wrap="square">
            <a:spAutoFit/>
          </a:bodyPr>
          <a:lstStyle/>
          <a:p>
            <a:r>
              <a:rPr lang="uk-UA" dirty="0"/>
              <a:t>У прикладі виклик </a:t>
            </a:r>
            <a:r>
              <a:rPr lang="uk-UA" b="1" i="1" dirty="0"/>
              <a:t>make_area() </a:t>
            </a:r>
            <a:r>
              <a:rPr lang="uk-UA" dirty="0"/>
              <a:t>за межами класу можливий в тому числі через екземпляр. При цьому зрозуміло, в даному випадку властивість </a:t>
            </a:r>
            <a:r>
              <a:rPr lang="uk-UA" b="1" i="1" dirty="0"/>
              <a:t>area</a:t>
            </a:r>
            <a:r>
              <a:rPr lang="uk-UA" dirty="0"/>
              <a:t> самого об'єкта </a:t>
            </a:r>
            <a:r>
              <a:rPr lang="uk-UA" b="1" i="1" dirty="0"/>
              <a:t>a</a:t>
            </a:r>
            <a:r>
              <a:rPr lang="uk-UA" dirty="0"/>
              <a:t> не змінюється. Ми просто викликаємо функцію,  що знаходиться в просторі імен класу</a:t>
            </a:r>
          </a:p>
        </p:txBody>
      </p:sp>
      <p:sp>
        <p:nvSpPr>
          <p:cNvPr id="10" name="Rectangle 9"/>
          <p:cNvSpPr/>
          <p:nvPr/>
        </p:nvSpPr>
        <p:spPr>
          <a:xfrm>
            <a:off x="3363536" y="1976681"/>
            <a:ext cx="5796460" cy="369332"/>
          </a:xfrm>
          <a:prstGeom prst="rect">
            <a:avLst/>
          </a:prstGeom>
        </p:spPr>
        <p:txBody>
          <a:bodyPr wrap="none">
            <a:spAutoFit/>
          </a:bodyPr>
          <a:lstStyle/>
          <a:p>
            <a:pPr algn="ctr"/>
            <a:r>
              <a:rPr lang="en-US" i="1" dirty="0"/>
              <a:t>@</a:t>
            </a:r>
            <a:r>
              <a:rPr lang="en-US" i="1" dirty="0" err="1"/>
              <a:t>staticmethod</a:t>
            </a:r>
            <a:r>
              <a:rPr lang="en-US" i="1" dirty="0"/>
              <a:t> </a:t>
            </a:r>
            <a:r>
              <a:rPr lang="uk-UA" dirty="0"/>
              <a:t>можна викликати як з класу так і з об’єкту</a:t>
            </a:r>
          </a:p>
        </p:txBody>
      </p:sp>
      <p:sp>
        <p:nvSpPr>
          <p:cNvPr id="2" name="Rectangle 1"/>
          <p:cNvSpPr>
            <a:spLocks noChangeArrowheads="1"/>
          </p:cNvSpPr>
          <p:nvPr/>
        </p:nvSpPr>
        <p:spPr bwMode="auto">
          <a:xfrm>
            <a:off x="143191" y="420802"/>
            <a:ext cx="1687641" cy="206210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A</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808000"/>
                </a:solidFill>
                <a:effectLst/>
                <a:latin typeface="JetBrains Mono"/>
              </a:rPr>
              <a:t>@staticmethod</a:t>
            </a:r>
            <a:br>
              <a:rPr kumimoji="0" lang="ru-RU" altLang="ru-RU" sz="1600" b="0" i="0" u="none" strike="noStrike" cap="none" normalizeH="0" baseline="0" noProof="1">
                <a:ln>
                  <a:noFill/>
                </a:ln>
                <a:solidFill>
                  <a:srgbClr val="808000"/>
                </a:solidFill>
                <a:effectLst/>
                <a:latin typeface="JetBrains Mono"/>
              </a:rPr>
            </a:br>
            <a:r>
              <a:rPr kumimoji="0" lang="ru-RU" altLang="ru-RU" sz="1600" b="0" i="0" u="none" strike="noStrike" cap="none" normalizeH="0" baseline="0" noProof="1">
                <a:ln>
                  <a:noFill/>
                </a:ln>
                <a:solidFill>
                  <a:srgbClr val="808000"/>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000000"/>
                </a:solidFill>
                <a:effectLst/>
                <a:latin typeface="JetBrains Mono"/>
              </a:rPr>
              <a:t>method</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"static"</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a = </a:t>
            </a:r>
            <a:r>
              <a:rPr kumimoji="0" lang="ru-RU" altLang="ru-RU" sz="1600" b="0" i="0" u="none" strike="noStrike" cap="none" normalizeH="0" baseline="0" noProof="1">
                <a:ln>
                  <a:noFill/>
                </a:ln>
                <a:solidFill>
                  <a:srgbClr val="000000"/>
                </a:solidFill>
                <a:effectLst/>
                <a:latin typeface="JetBrains Mono"/>
              </a:rPr>
              <a:t>A</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A.</a:t>
            </a:r>
            <a:r>
              <a:rPr kumimoji="0" lang="ru-RU" altLang="ru-RU" sz="1600" b="0" i="0" u="none" strike="noStrike" cap="none" normalizeH="0" baseline="0" noProof="1">
                <a:ln>
                  <a:noFill/>
                </a:ln>
                <a:solidFill>
                  <a:srgbClr val="000000"/>
                </a:solidFill>
                <a:effectLst/>
                <a:latin typeface="JetBrains Mono"/>
              </a:rPr>
              <a:t>method</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a.</a:t>
            </a:r>
            <a:r>
              <a:rPr kumimoji="0" lang="ru-RU" altLang="ru-RU" sz="1600" b="0" i="0" u="none" strike="noStrike" cap="none" normalizeH="0" baseline="0" noProof="1">
                <a:ln>
                  <a:noFill/>
                </a:ln>
                <a:solidFill>
                  <a:srgbClr val="000000"/>
                </a:solidFill>
                <a:effectLst/>
                <a:latin typeface="JetBrains Mono"/>
              </a:rPr>
              <a:t>method</a:t>
            </a:r>
            <a:r>
              <a:rPr kumimoji="0" lang="ru-RU" altLang="ru-RU" sz="1600" b="0" i="0" u="none" strike="noStrike" cap="none" normalizeH="0" baseline="0" noProof="1">
                <a:ln>
                  <a:noFill/>
                </a:ln>
                <a:solidFill>
                  <a:srgbClr val="262626"/>
                </a:solidFill>
                <a:effectLst/>
                <a:latin typeface="JetBrains Mono"/>
              </a:rPr>
              <a:t>()</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2256766" y="1870835"/>
            <a:ext cx="800100" cy="581025"/>
          </a:xfrm>
          <a:prstGeom prst="rect">
            <a:avLst/>
          </a:prstGeom>
          <a:ln>
            <a:solidFill>
              <a:schemeClr val="tx1"/>
            </a:solidFill>
          </a:ln>
        </p:spPr>
      </p:pic>
      <p:sp>
        <p:nvSpPr>
          <p:cNvPr id="12" name="Rectangle 2"/>
          <p:cNvSpPr>
            <a:spLocks noChangeArrowheads="1"/>
          </p:cNvSpPr>
          <p:nvPr/>
        </p:nvSpPr>
        <p:spPr bwMode="auto">
          <a:xfrm>
            <a:off x="88038" y="2567214"/>
            <a:ext cx="4019755" cy="427809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from </a:t>
            </a:r>
            <a:r>
              <a:rPr kumimoji="0" lang="ru-RU" altLang="ru-RU" sz="1600" b="0" i="0" u="none" strike="noStrike" cap="none" normalizeH="0" baseline="0" noProof="1">
                <a:ln>
                  <a:noFill/>
                </a:ln>
                <a:solidFill>
                  <a:srgbClr val="262626"/>
                </a:solidFill>
                <a:effectLst/>
                <a:latin typeface="JetBrains Mono"/>
              </a:rPr>
              <a:t>math </a:t>
            </a:r>
            <a:r>
              <a:rPr kumimoji="0" lang="ru-RU" altLang="ru-RU" sz="1600" b="0" i="0" u="none" strike="noStrike" cap="none" normalizeH="0" baseline="0" noProof="1">
                <a:ln>
                  <a:noFill/>
                </a:ln>
                <a:solidFill>
                  <a:srgbClr val="000080"/>
                </a:solidFill>
                <a:effectLst/>
                <a:latin typeface="JetBrains Mono"/>
              </a:rPr>
              <a:t>import </a:t>
            </a:r>
            <a:r>
              <a:rPr kumimoji="0" lang="ru-RU" altLang="ru-RU" sz="1600" b="0" i="0" u="none" strike="noStrike" cap="none" normalizeH="0" baseline="0" noProof="1">
                <a:ln>
                  <a:noFill/>
                </a:ln>
                <a:solidFill>
                  <a:srgbClr val="262626"/>
                </a:solidFill>
                <a:effectLst/>
                <a:latin typeface="JetBrains Mono"/>
              </a:rPr>
              <a:t>pi</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Cylinder</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808000"/>
                </a:solidFill>
                <a:effectLst/>
                <a:latin typeface="JetBrains Mono"/>
              </a:rPr>
              <a:t>@staticmethod</a:t>
            </a:r>
            <a:br>
              <a:rPr kumimoji="0" lang="ru-RU" altLang="ru-RU" sz="1600" b="0" i="0" u="none" strike="noStrike" cap="none" normalizeH="0" baseline="0" noProof="1">
                <a:ln>
                  <a:noFill/>
                </a:ln>
                <a:solidFill>
                  <a:srgbClr val="808000"/>
                </a:solidFill>
                <a:effectLst/>
                <a:latin typeface="JetBrains Mono"/>
              </a:rPr>
            </a:br>
            <a:r>
              <a:rPr kumimoji="0" lang="ru-RU" altLang="ru-RU" sz="1600" b="0" i="0" u="none" strike="noStrike" cap="none" normalizeH="0" baseline="0" noProof="1">
                <a:ln>
                  <a:noFill/>
                </a:ln>
                <a:solidFill>
                  <a:srgbClr val="808000"/>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000000"/>
                </a:solidFill>
                <a:effectLst/>
                <a:latin typeface="JetBrains Mono"/>
              </a:rPr>
              <a:t>make_area</a:t>
            </a:r>
            <a:r>
              <a:rPr kumimoji="0" lang="ru-RU" altLang="ru-RU" sz="1600" b="0" i="0" u="none" strike="noStrike" cap="none" normalizeH="0" baseline="0" noProof="1">
                <a:ln>
                  <a:noFill/>
                </a:ln>
                <a:solidFill>
                  <a:srgbClr val="262626"/>
                </a:solidFill>
                <a:effectLst/>
                <a:latin typeface="JetBrains Mono"/>
              </a:rPr>
              <a:t>(d, h):</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circle = pi * d ** </a:t>
            </a:r>
            <a:r>
              <a:rPr kumimoji="0" lang="ru-RU" altLang="ru-RU" sz="1600" b="0" i="0" u="none" strike="noStrike" cap="none" normalizeH="0" baseline="0" noProof="1">
                <a:ln>
                  <a:noFill/>
                </a:ln>
                <a:solidFill>
                  <a:srgbClr val="0073E6"/>
                </a:solidFill>
                <a:effectLst/>
                <a:latin typeface="JetBrains Mono"/>
              </a:rPr>
              <a:t>2 </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4</a:t>
            </a:r>
            <a:br>
              <a:rPr kumimoji="0" lang="ru-RU" altLang="ru-RU" sz="1600" b="0" i="0" u="none" strike="noStrike" cap="none" normalizeH="0" baseline="0" noProof="1">
                <a:ln>
                  <a:noFill/>
                </a:ln>
                <a:solidFill>
                  <a:srgbClr val="0073E6"/>
                </a:solidFill>
                <a:effectLst/>
                <a:latin typeface="JetBrains Mono"/>
              </a:rPr>
            </a:br>
            <a:r>
              <a:rPr kumimoji="0" lang="ru-RU" altLang="ru-RU" sz="1600" b="0" i="0" u="none" strike="noStrike" cap="none" normalizeH="0" baseline="0" noProof="1">
                <a:ln>
                  <a:noFill/>
                </a:ln>
                <a:solidFill>
                  <a:srgbClr val="0073E6"/>
                </a:solidFill>
                <a:effectLst/>
                <a:latin typeface="JetBrains Mono"/>
              </a:rPr>
              <a:t>        </a:t>
            </a:r>
            <a:r>
              <a:rPr kumimoji="0" lang="ru-RU" altLang="ru-RU" sz="1600" b="0" i="0" u="none" strike="noStrike" cap="none" normalizeH="0" baseline="0" noProof="1">
                <a:ln>
                  <a:noFill/>
                </a:ln>
                <a:solidFill>
                  <a:srgbClr val="262626"/>
                </a:solidFill>
                <a:effectLst/>
                <a:latin typeface="JetBrains Mono"/>
              </a:rPr>
              <a:t>side = pi * d * h</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return round</a:t>
            </a:r>
            <a:r>
              <a:rPr kumimoji="0" lang="ru-RU" altLang="ru-RU" sz="1600" b="0" i="0" u="none" strike="noStrike" cap="none" normalizeH="0" baseline="0" noProof="1">
                <a:ln>
                  <a:noFill/>
                </a:ln>
                <a:solidFill>
                  <a:srgbClr val="262626"/>
                </a:solidFill>
                <a:effectLst/>
                <a:latin typeface="JetBrains Mono"/>
              </a:rPr>
              <a:t>(circle * </a:t>
            </a:r>
            <a:r>
              <a:rPr kumimoji="0" lang="ru-RU" altLang="ru-RU" sz="1600" b="0" i="0" u="none" strike="noStrike" cap="none" normalizeH="0" baseline="0" noProof="1">
                <a:ln>
                  <a:noFill/>
                </a:ln>
                <a:solidFill>
                  <a:srgbClr val="0073E6"/>
                </a:solidFill>
                <a:effectLst/>
                <a:latin typeface="JetBrains Mono"/>
              </a:rPr>
              <a:t>2 </a:t>
            </a:r>
            <a:r>
              <a:rPr kumimoji="0" lang="ru-RU" altLang="ru-RU" sz="1600" b="0" i="0" u="none" strike="noStrike" cap="none" normalizeH="0" baseline="0" noProof="1">
                <a:ln>
                  <a:noFill/>
                </a:ln>
                <a:solidFill>
                  <a:srgbClr val="262626"/>
                </a:solidFill>
                <a:effectLst/>
                <a:latin typeface="JetBrains Mono"/>
              </a:rPr>
              <a:t>+ side, </a:t>
            </a:r>
            <a:r>
              <a:rPr kumimoji="0" lang="ru-RU" altLang="ru-RU" sz="1600" b="0" i="0" u="none" strike="noStrike" cap="none" normalizeH="0" baseline="0" noProof="1">
                <a:ln>
                  <a:noFill/>
                </a:ln>
                <a:solidFill>
                  <a:srgbClr val="0073E6"/>
                </a:solidFill>
                <a:effectLst/>
                <a:latin typeface="JetBrains Mono"/>
              </a:rPr>
              <a:t>2</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diameter, high):</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.dia = diameter</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.h = high</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.area =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0000"/>
                </a:solidFill>
                <a:effectLst/>
                <a:latin typeface="JetBrains Mono"/>
              </a:rPr>
              <a:t>make_area</a:t>
            </a:r>
            <a:r>
              <a:rPr kumimoji="0" lang="ru-RU" altLang="ru-RU" sz="1600" b="0" i="0" u="none" strike="noStrike" cap="none" normalizeH="0" baseline="0" noProof="1">
                <a:ln>
                  <a:noFill/>
                </a:ln>
                <a:solidFill>
                  <a:srgbClr val="262626"/>
                </a:solidFill>
                <a:effectLst/>
                <a:latin typeface="JetBrains Mono"/>
              </a:rPr>
              <a:t>(diameter, high)</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a = </a:t>
            </a:r>
            <a:r>
              <a:rPr kumimoji="0" lang="ru-RU" altLang="ru-RU" sz="1600" b="0" i="0" u="none" strike="noStrike" cap="none" normalizeH="0" baseline="0" noProof="1">
                <a:ln>
                  <a:noFill/>
                </a:ln>
                <a:solidFill>
                  <a:srgbClr val="000000"/>
                </a:solidFill>
                <a:effectLst/>
                <a:latin typeface="JetBrains Mono"/>
              </a:rPr>
              <a:t>Cylinder</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E6"/>
                </a:solidFill>
                <a:effectLst/>
                <a:latin typeface="JetBrains Mono"/>
              </a:rPr>
              <a:t>1</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2</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(a.area)</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(a.</a:t>
            </a:r>
            <a:r>
              <a:rPr kumimoji="0" lang="ru-RU" altLang="ru-RU" sz="1600" b="0" i="0" u="none" strike="noStrike" cap="none" normalizeH="0" baseline="0" noProof="1">
                <a:ln>
                  <a:noFill/>
                </a:ln>
                <a:solidFill>
                  <a:srgbClr val="000000"/>
                </a:solidFill>
                <a:effectLst/>
                <a:latin typeface="JetBrains Mono"/>
              </a:rPr>
              <a:t>make_area</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E6"/>
                </a:solidFill>
                <a:effectLst/>
                <a:latin typeface="JetBrains Mono"/>
              </a:rPr>
              <a:t>2</a:t>
            </a: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73E6"/>
                </a:solidFill>
                <a:effectLst/>
                <a:latin typeface="JetBrains Mono"/>
              </a:rPr>
              <a:t>2</a:t>
            </a:r>
            <a:r>
              <a:rPr kumimoji="0" lang="ru-RU" altLang="ru-RU" sz="1600" b="0" i="0" u="none" strike="noStrike" cap="none" normalizeH="0" baseline="0" noProof="1">
                <a:ln>
                  <a:noFill/>
                </a:ln>
                <a:solidFill>
                  <a:srgbClr val="262626"/>
                </a:solidFill>
                <a:effectLst/>
                <a:latin typeface="JetBrains Mono"/>
              </a:rPr>
              <a:t>))</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stretch>
            <a:fillRect/>
          </a:stretch>
        </p:blipFill>
        <p:spPr>
          <a:xfrm>
            <a:off x="4932582" y="6143467"/>
            <a:ext cx="733425" cy="657225"/>
          </a:xfrm>
          <a:prstGeom prst="rect">
            <a:avLst/>
          </a:prstGeom>
          <a:ln>
            <a:solidFill>
              <a:schemeClr val="tx1"/>
            </a:solidFill>
          </a:ln>
        </p:spPr>
      </p:pic>
    </p:spTree>
    <p:extLst>
      <p:ext uri="{BB962C8B-B14F-4D97-AF65-F5344CB8AC3E}">
        <p14:creationId xmlns:p14="http://schemas.microsoft.com/office/powerpoint/2010/main" val="3330721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962" y="7750"/>
            <a:ext cx="11787612" cy="3043268"/>
          </a:xfrm>
        </p:spPr>
        <p:txBody>
          <a:bodyPr>
            <a:normAutofit/>
          </a:bodyPr>
          <a:lstStyle/>
          <a:p>
            <a:pPr marL="0" indent="0" algn="ctr">
              <a:buNone/>
            </a:pPr>
            <a:r>
              <a:rPr lang="en-US" sz="2000" b="1" dirty="0"/>
              <a:t>@</a:t>
            </a:r>
            <a:r>
              <a:rPr lang="en-US" sz="2000" b="1" dirty="0" err="1"/>
              <a:t>classmethod</a:t>
            </a:r>
            <a:endParaRPr lang="ru-RU" sz="2000" b="1" dirty="0"/>
          </a:p>
          <a:p>
            <a:pPr marL="0" indent="0">
              <a:buNone/>
            </a:pPr>
            <a:r>
              <a:rPr lang="ru-RU" sz="1800" b="1" i="1" dirty="0"/>
              <a:t>@classmethod </a:t>
            </a:r>
            <a:r>
              <a:rPr lang="ru-RU" sz="1800" dirty="0"/>
              <a:t>- це метод, який отримує клас як неявний першой аргумент, точно так само, як звичайний метод екземпляру отримує </a:t>
            </a:r>
            <a:r>
              <a:rPr lang="uk-UA" sz="1800" dirty="0"/>
              <a:t>посилання на </a:t>
            </a:r>
            <a:r>
              <a:rPr lang="ru-RU" sz="1800" dirty="0"/>
              <a:t>екземпляр (</a:t>
            </a:r>
            <a:r>
              <a:rPr lang="en-US" sz="1800" b="1" i="1" dirty="0"/>
              <a:t>self</a:t>
            </a:r>
            <a:r>
              <a:rPr lang="en-US" sz="1800" dirty="0"/>
              <a:t>)</a:t>
            </a:r>
            <a:r>
              <a:rPr lang="ru-RU" sz="1800" dirty="0"/>
              <a:t>. Це дозволяє </a:t>
            </a:r>
            <a:r>
              <a:rPr lang="ru-RU" sz="1800" i="1" dirty="0"/>
              <a:t>використовувати клас і його властивості всередині цього методу</a:t>
            </a:r>
            <a:r>
              <a:rPr lang="ru-RU" sz="1800" dirty="0"/>
              <a:t>, а не конкретного екземпляра. </a:t>
            </a:r>
          </a:p>
          <a:p>
            <a:pPr marL="0" indent="0">
              <a:buNone/>
            </a:pPr>
            <a:r>
              <a:rPr lang="ru-RU" sz="1800" dirty="0"/>
              <a:t>Простіше кажучи, </a:t>
            </a:r>
            <a:r>
              <a:rPr lang="ru-RU" sz="1800" b="1" i="1" dirty="0"/>
              <a:t>@classmethod</a:t>
            </a:r>
            <a:r>
              <a:rPr lang="ru-RU" sz="1800" dirty="0"/>
              <a:t> - це звичайний метод класу, який має доступ до всіх атрибутів класу, через який він був викликаний. Отже, classmethod - це метод, який прив'язаний до класу, а не до примірника класу. </a:t>
            </a:r>
          </a:p>
          <a:p>
            <a:pPr marL="0" indent="0">
              <a:buNone/>
            </a:pPr>
            <a:r>
              <a:rPr lang="ru-RU" sz="1800" dirty="0"/>
              <a:t>Він використовується, коли нам потрібно отримати методи, які не відносяться до якогось конкретного екземпляру, але тим не менш, якимось чином прив'язані до класу. Тому, якщо потрібно отримати доступ до властивості класу в цілому, а не до властивості конкретного екземпляра цього класу, використовуйте </a:t>
            </a:r>
            <a:r>
              <a:rPr lang="ru-RU" sz="1800" i="1" dirty="0"/>
              <a:t>classmethod</a:t>
            </a:r>
            <a:r>
              <a:rPr lang="ru-RU" sz="1800" dirty="0"/>
              <a:t>. </a:t>
            </a:r>
          </a:p>
          <a:p>
            <a:pPr marL="0" indent="0" algn="ctr">
              <a:buNone/>
            </a:pPr>
            <a:endParaRPr lang="uk-UA" sz="1600" b="1" dirty="0"/>
          </a:p>
          <a:p>
            <a:pPr marL="0" indent="0" algn="ctr">
              <a:buNone/>
            </a:pPr>
            <a:endParaRPr lang="uk-UA" sz="1600" dirty="0"/>
          </a:p>
        </p:txBody>
      </p:sp>
      <p:sp>
        <p:nvSpPr>
          <p:cNvPr id="5" name="Rectangle 4"/>
          <p:cNvSpPr/>
          <p:nvPr/>
        </p:nvSpPr>
        <p:spPr>
          <a:xfrm>
            <a:off x="6953061" y="2789201"/>
            <a:ext cx="5126290" cy="646331"/>
          </a:xfrm>
          <a:prstGeom prst="rect">
            <a:avLst/>
          </a:prstGeom>
        </p:spPr>
        <p:txBody>
          <a:bodyPr wrap="square">
            <a:spAutoFit/>
          </a:bodyPr>
          <a:lstStyle/>
          <a:p>
            <a:r>
              <a:rPr lang="ru-RU" i="1" dirty="0"/>
              <a:t>Метод класу можна викликати без створення екземпляра класу</a:t>
            </a:r>
            <a:r>
              <a:rPr lang="ru-RU" dirty="0"/>
              <a:t>. </a:t>
            </a:r>
            <a:endParaRPr lang="uk-UA" dirty="0"/>
          </a:p>
        </p:txBody>
      </p:sp>
      <p:sp>
        <p:nvSpPr>
          <p:cNvPr id="9" name="Rectangle 8"/>
          <p:cNvSpPr/>
          <p:nvPr/>
        </p:nvSpPr>
        <p:spPr>
          <a:xfrm>
            <a:off x="7515884" y="5479971"/>
            <a:ext cx="4563467" cy="1077218"/>
          </a:xfrm>
          <a:prstGeom prst="rect">
            <a:avLst/>
          </a:prstGeom>
        </p:spPr>
        <p:txBody>
          <a:bodyPr wrap="square">
            <a:spAutoFit/>
          </a:bodyPr>
          <a:lstStyle/>
          <a:p>
            <a:r>
              <a:rPr lang="uk-UA" sz="1600" dirty="0"/>
              <a:t>Якщо ми успадкуємо цей клас в дочірній клас і оголосимо там змінну </a:t>
            </a:r>
            <a:r>
              <a:rPr lang="en-US" sz="1600" i="1" dirty="0"/>
              <a:t>TOTAL_OBJECTS</a:t>
            </a:r>
            <a:r>
              <a:rPr lang="en-US" sz="1600" dirty="0"/>
              <a:t> </a:t>
            </a:r>
            <a:r>
              <a:rPr lang="uk-UA" sz="1600" dirty="0"/>
              <a:t>і викличемо метод класу з дочірнього класу, він поверне загальну кількість об'єктів для дочірнього класу. </a:t>
            </a:r>
          </a:p>
        </p:txBody>
      </p:sp>
      <p:sp>
        <p:nvSpPr>
          <p:cNvPr id="2" name="Rectangle 1"/>
          <p:cNvSpPr>
            <a:spLocks noChangeArrowheads="1"/>
          </p:cNvSpPr>
          <p:nvPr/>
        </p:nvSpPr>
        <p:spPr bwMode="auto">
          <a:xfrm>
            <a:off x="6953061" y="3443330"/>
            <a:ext cx="2821670" cy="156966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MyClass</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808000"/>
                </a:solidFill>
                <a:effectLst/>
                <a:latin typeface="JetBrains Mono"/>
              </a:rPr>
              <a:t>@classmethod</a:t>
            </a:r>
            <a:br>
              <a:rPr kumimoji="0" lang="ru-RU" altLang="ru-RU" sz="1600" b="0" i="0" u="none" strike="noStrike" cap="none" normalizeH="0" baseline="0" noProof="1">
                <a:ln>
                  <a:noFill/>
                </a:ln>
                <a:solidFill>
                  <a:srgbClr val="808000"/>
                </a:solidFill>
                <a:effectLst/>
                <a:latin typeface="JetBrains Mono"/>
              </a:rPr>
            </a:br>
            <a:r>
              <a:rPr kumimoji="0" lang="ru-RU" altLang="ru-RU" sz="1600" b="0" i="0" u="none" strike="noStrike" cap="none" normalizeH="0" baseline="0" noProof="1">
                <a:ln>
                  <a:noFill/>
                </a:ln>
                <a:solidFill>
                  <a:srgbClr val="808000"/>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000000"/>
                </a:solidFill>
                <a:effectLst/>
                <a:latin typeface="JetBrains Mono"/>
              </a:rPr>
              <a:t>classmethod</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cls</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print</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00733B"/>
                </a:solidFill>
                <a:effectLst/>
                <a:latin typeface="JetBrains Mono"/>
              </a:rPr>
              <a:t>'Class method called'</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MyClass.</a:t>
            </a:r>
            <a:r>
              <a:rPr kumimoji="0" lang="ru-RU" altLang="ru-RU" sz="1600" b="0" i="0" u="none" strike="noStrike" cap="none" normalizeH="0" baseline="0" noProof="1">
                <a:ln>
                  <a:noFill/>
                </a:ln>
                <a:solidFill>
                  <a:srgbClr val="000000"/>
                </a:solidFill>
                <a:effectLst/>
                <a:latin typeface="JetBrains Mono"/>
              </a:rPr>
              <a:t>classmethod</a:t>
            </a:r>
            <a:r>
              <a:rPr kumimoji="0" lang="ru-RU" altLang="ru-RU" sz="1600" b="0" i="0" u="none" strike="noStrike" cap="none" normalizeH="0" baseline="0" noProof="1">
                <a:ln>
                  <a:noFill/>
                </a:ln>
                <a:solidFill>
                  <a:srgbClr val="262626"/>
                </a:solidFill>
                <a:effectLst/>
                <a:latin typeface="JetBrains Mono"/>
              </a:rPr>
              <a:t>()</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62962" y="2672239"/>
            <a:ext cx="4534896" cy="418576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MyClass</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TOTAL_OBJECTS = </a:t>
            </a:r>
            <a:r>
              <a:rPr kumimoji="0" lang="ru-RU" altLang="ru-RU" sz="1400" b="0" i="0" u="none" strike="noStrike" cap="none" normalizeH="0" baseline="0" noProof="1">
                <a:ln>
                  <a:noFill/>
                </a:ln>
                <a:solidFill>
                  <a:srgbClr val="0073E6"/>
                </a:solidFill>
                <a:effectLst/>
                <a:latin typeface="JetBrains Mono"/>
              </a:rPr>
              <a:t>0</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0073E6"/>
                </a:solidFill>
                <a:effectLst/>
                <a:latin typeface="JetBrains Mono"/>
              </a:rPr>
              <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0073E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MyClass.TOTAL_OBJECTS = MyClass.TOTAL_OBJECTS + </a:t>
            </a:r>
            <a:r>
              <a:rPr kumimoji="0" lang="ru-RU" altLang="ru-RU" sz="1400" b="0" i="0" u="none" strike="noStrike" cap="none" normalizeH="0" baseline="0" noProof="1">
                <a:ln>
                  <a:noFill/>
                </a:ln>
                <a:solidFill>
                  <a:srgbClr val="0073E6"/>
                </a:solidFill>
                <a:effectLst/>
                <a:latin typeface="JetBrains Mono"/>
              </a:rPr>
              <a:t>1</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0073E6"/>
                </a:solidFill>
                <a:effectLst/>
                <a:latin typeface="JetBrains Mono"/>
              </a:rPr>
              <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0073E6"/>
                </a:solidFill>
                <a:effectLst/>
                <a:latin typeface="JetBrains Mono"/>
              </a:rPr>
              <a:t>    </a:t>
            </a:r>
            <a:r>
              <a:rPr kumimoji="0" lang="ru-RU" altLang="ru-RU" sz="1400" b="0" i="0" u="none" strike="noStrike" cap="none" normalizeH="0" baseline="0" noProof="1">
                <a:ln>
                  <a:noFill/>
                </a:ln>
                <a:solidFill>
                  <a:srgbClr val="808000"/>
                </a:solidFill>
                <a:effectLst/>
                <a:latin typeface="JetBrains Mono"/>
              </a:rPr>
              <a:t>@classmethod</a:t>
            </a:r>
            <a:br>
              <a:rPr kumimoji="0" lang="ru-RU" altLang="ru-RU" sz="1400" b="0" i="0" u="none" strike="noStrike" cap="none" normalizeH="0" baseline="0" noProof="1">
                <a:ln>
                  <a:noFill/>
                </a:ln>
                <a:solidFill>
                  <a:srgbClr val="808000"/>
                </a:solidFill>
                <a:effectLst/>
                <a:latin typeface="JetBrains Mono"/>
              </a:rPr>
            </a:br>
            <a:r>
              <a:rPr kumimoji="0" lang="ru-RU" altLang="ru-RU" sz="1400" b="0" i="0" u="none" strike="noStrike" cap="none" normalizeH="0" baseline="0" noProof="1">
                <a:ln>
                  <a:noFill/>
                </a:ln>
                <a:solidFill>
                  <a:srgbClr val="8080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total_objects</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cls</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"Total objects: "</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cls</a:t>
            </a:r>
            <a:r>
              <a:rPr kumimoji="0" lang="ru-RU" altLang="ru-RU" sz="1400" b="0" i="0" u="none" strike="noStrike" cap="none" normalizeH="0" baseline="0" noProof="1">
                <a:ln>
                  <a:noFill/>
                </a:ln>
                <a:solidFill>
                  <a:srgbClr val="262626"/>
                </a:solidFill>
                <a:effectLst/>
                <a:latin typeface="JetBrains Mono"/>
              </a:rPr>
              <a:t>.TOTAL_OBJECTS)</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my_obj1 = </a:t>
            </a:r>
            <a:r>
              <a:rPr kumimoji="0" lang="ru-RU" altLang="ru-RU" sz="1400" b="0" i="0" u="none" strike="noStrike" cap="none" normalizeH="0" baseline="0" noProof="1">
                <a:ln>
                  <a:noFill/>
                </a:ln>
                <a:solidFill>
                  <a:srgbClr val="000000"/>
                </a:solidFill>
                <a:effectLst/>
                <a:latin typeface="JetBrains Mono"/>
              </a:rPr>
              <a:t>MyClass</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my_obj2 = </a:t>
            </a:r>
            <a:r>
              <a:rPr kumimoji="0" lang="ru-RU" altLang="ru-RU" sz="1400" b="0" i="0" u="none" strike="noStrike" cap="none" normalizeH="0" baseline="0" noProof="1">
                <a:ln>
                  <a:noFill/>
                </a:ln>
                <a:solidFill>
                  <a:srgbClr val="000000"/>
                </a:solidFill>
                <a:effectLst/>
                <a:latin typeface="JetBrains Mono"/>
              </a:rPr>
              <a:t>MyClass</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MyClass.</a:t>
            </a:r>
            <a:r>
              <a:rPr kumimoji="0" lang="ru-RU" altLang="ru-RU" sz="1400" b="0" i="0" u="none" strike="noStrike" cap="none" normalizeH="0" baseline="0" noProof="1">
                <a:ln>
                  <a:noFill/>
                </a:ln>
                <a:solidFill>
                  <a:srgbClr val="000000"/>
                </a:solidFill>
                <a:effectLst/>
                <a:latin typeface="JetBrains Mono"/>
              </a:rPr>
              <a:t>total_objects</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ChildClass</a:t>
            </a:r>
            <a:r>
              <a:rPr kumimoji="0" lang="ru-RU" altLang="ru-RU" sz="1400" b="0" i="0" u="none" strike="noStrike" cap="none" normalizeH="0" baseline="0" noProof="1">
                <a:ln>
                  <a:noFill/>
                </a:ln>
                <a:solidFill>
                  <a:srgbClr val="262626"/>
                </a:solidFill>
                <a:effectLst/>
                <a:latin typeface="JetBrains Mono"/>
              </a:rPr>
              <a:t>(MyClass):</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TOTAL_OBJECTS = </a:t>
            </a:r>
            <a:r>
              <a:rPr kumimoji="0" lang="ru-RU" altLang="ru-RU" sz="1400" b="0" i="0" u="none" strike="noStrike" cap="none" normalizeH="0" baseline="0" noProof="1">
                <a:ln>
                  <a:noFill/>
                </a:ln>
                <a:solidFill>
                  <a:srgbClr val="0073E6"/>
                </a:solidFill>
                <a:effectLst/>
                <a:latin typeface="JetBrains Mono"/>
              </a:rPr>
              <a:t>0</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0073E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pass</a:t>
            </a:r>
            <a:br>
              <a:rPr kumimoji="0" lang="ru-RU" altLang="ru-RU" sz="1400" b="0" i="0" u="none" strike="noStrike" cap="none" normalizeH="0" baseline="0" noProof="1">
                <a:ln>
                  <a:noFill/>
                </a:ln>
                <a:solidFill>
                  <a:srgbClr val="000080"/>
                </a:solidFill>
                <a:effectLst/>
                <a:latin typeface="JetBrains Mono"/>
              </a:rPr>
            </a:br>
            <a:r>
              <a:rPr kumimoji="0" lang="ru-RU" altLang="ru-RU" sz="1400" b="0" i="0" u="none" strike="noStrike" cap="none" normalizeH="0" baseline="0" noProof="1">
                <a:ln>
                  <a:noFill/>
                </a:ln>
                <a:solidFill>
                  <a:srgbClr val="000080"/>
                </a:solidFill>
                <a:effectLst/>
                <a:latin typeface="JetBrains Mono"/>
              </a:rPr>
              <a:t/>
            </a:r>
            <a:br>
              <a:rPr kumimoji="0" lang="ru-RU" altLang="ru-RU" sz="1400" b="0" i="0" u="none" strike="noStrike" cap="none" normalizeH="0" baseline="0" noProof="1">
                <a:ln>
                  <a:noFill/>
                </a:ln>
                <a:solidFill>
                  <a:srgbClr val="000080"/>
                </a:solidFill>
                <a:effectLst/>
                <a:latin typeface="JetBrains Mono"/>
              </a:rPr>
            </a:br>
            <a:r>
              <a:rPr kumimoji="0" lang="ru-RU" altLang="ru-RU" sz="1400" b="0" i="0" u="none" strike="noStrike" cap="none" normalizeH="0" baseline="0" noProof="1">
                <a:ln>
                  <a:noFill/>
                </a:ln>
                <a:solidFill>
                  <a:srgbClr val="262626"/>
                </a:solidFill>
                <a:effectLst/>
                <a:latin typeface="JetBrains Mono"/>
              </a:rPr>
              <a:t>ChildClass.</a:t>
            </a:r>
            <a:r>
              <a:rPr kumimoji="0" lang="ru-RU" altLang="ru-RU" sz="1400" b="0" i="0" u="none" strike="noStrike" cap="none" normalizeH="0" baseline="0" noProof="1">
                <a:ln>
                  <a:noFill/>
                </a:ln>
                <a:solidFill>
                  <a:srgbClr val="000000"/>
                </a:solidFill>
                <a:effectLst/>
                <a:latin typeface="JetBrains Mono"/>
              </a:rPr>
              <a:t>total_objects</a:t>
            </a:r>
            <a:r>
              <a:rPr kumimoji="0" lang="ru-RU" altLang="ru-RU" sz="1400" b="0" i="0" u="none" strike="noStrike" cap="none" normalizeH="0" baseline="0" noProof="1">
                <a:ln>
                  <a:noFill/>
                </a:ln>
                <a:solidFill>
                  <a:srgbClr val="262626"/>
                </a:solidFill>
                <a:effectLst/>
                <a:latin typeface="JetBrains Mono"/>
              </a:rPr>
              <a:t>()</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5771597" y="5222796"/>
            <a:ext cx="1676400" cy="257175"/>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5771597" y="6533554"/>
            <a:ext cx="1647825" cy="266700"/>
          </a:xfrm>
          <a:prstGeom prst="rect">
            <a:avLst/>
          </a:prstGeom>
          <a:ln>
            <a:solidFill>
              <a:schemeClr val="tx1"/>
            </a:solidFill>
          </a:ln>
        </p:spPr>
      </p:pic>
    </p:spTree>
    <p:extLst>
      <p:ext uri="{BB962C8B-B14F-4D97-AF65-F5344CB8AC3E}">
        <p14:creationId xmlns:p14="http://schemas.microsoft.com/office/powerpoint/2010/main" val="423951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algn="l" eaLnBrk="0" fontAlgn="base" hangingPunct="0">
              <a:lnSpc>
                <a:spcPct val="100000"/>
              </a:lnSpc>
              <a:spcBef>
                <a:spcPct val="0"/>
              </a:spcBef>
              <a:spcAft>
                <a:spcPct val="0"/>
              </a:spcAft>
            </a:pPr>
            <a:endParaRPr lang="uk-UA" sz="2000" dirty="0"/>
          </a:p>
          <a:p>
            <a:pPr lvl="0" algn="l" eaLnBrk="0" fontAlgn="base" hangingPunct="0">
              <a:lnSpc>
                <a:spcPct val="100000"/>
              </a:lnSpc>
              <a:spcBef>
                <a:spcPct val="0"/>
              </a:spcBef>
              <a:spcAft>
                <a:spcPct val="0"/>
              </a:spcAft>
            </a:pPr>
            <a:endParaRPr lang="uk-UA" sz="2000" dirty="0"/>
          </a:p>
          <a:p>
            <a:pPr lvl="0" algn="l" eaLnBrk="0" fontAlgn="base" hangingPunct="0">
              <a:lnSpc>
                <a:spcPct val="100000"/>
              </a:lnSpc>
              <a:spcBef>
                <a:spcPct val="0"/>
              </a:spcBef>
              <a:spcAft>
                <a:spcPct val="0"/>
              </a:spcAft>
            </a:pPr>
            <a:endParaRPr lang="uk-UA" sz="2000" dirty="0"/>
          </a:p>
          <a:p>
            <a:pPr lvl="0" algn="l" eaLnBrk="0" fontAlgn="base" hangingPunct="0">
              <a:lnSpc>
                <a:spcPct val="100000"/>
              </a:lnSpc>
              <a:spcBef>
                <a:spcPct val="0"/>
              </a:spcBef>
              <a:spcAft>
                <a:spcPct val="0"/>
              </a:spcAft>
            </a:pPr>
            <a:endParaRPr lang="uk-UA" sz="2000" dirty="0"/>
          </a:p>
        </p:txBody>
      </p:sp>
      <p:sp>
        <p:nvSpPr>
          <p:cNvPr id="2" name="Rectangle 1"/>
          <p:cNvSpPr/>
          <p:nvPr/>
        </p:nvSpPr>
        <p:spPr>
          <a:xfrm>
            <a:off x="260564" y="286613"/>
            <a:ext cx="10974786" cy="1631216"/>
          </a:xfrm>
          <a:prstGeom prst="rect">
            <a:avLst/>
          </a:prstGeom>
        </p:spPr>
        <p:txBody>
          <a:bodyPr wrap="square">
            <a:spAutoFit/>
          </a:bodyPr>
          <a:lstStyle/>
          <a:p>
            <a:pPr lvl="0" eaLnBrk="0" fontAlgn="base" hangingPunct="0">
              <a:spcBef>
                <a:spcPct val="0"/>
              </a:spcBef>
              <a:spcAft>
                <a:spcPct val="0"/>
              </a:spcAft>
            </a:pPr>
            <a:r>
              <a:rPr lang="uk-UA" sz="2000" dirty="0"/>
              <a:t>В ООП центральними є </a:t>
            </a:r>
            <a:r>
              <a:rPr lang="uk-UA" sz="2000" b="1" u="sng" dirty="0"/>
              <a:t>поняття класу і об'єкту</a:t>
            </a:r>
            <a:r>
              <a:rPr lang="uk-UA" sz="2000" dirty="0"/>
              <a:t>:</a:t>
            </a:r>
          </a:p>
          <a:p>
            <a:pPr lvl="0" eaLnBrk="0" fontAlgn="base" hangingPunct="0">
              <a:spcBef>
                <a:spcPct val="0"/>
              </a:spcBef>
              <a:spcAft>
                <a:spcPct val="0"/>
              </a:spcAft>
            </a:pPr>
            <a:endParaRPr lang="uk-UA" sz="2000" dirty="0"/>
          </a:p>
          <a:p>
            <a:pPr marL="285750" lvl="0" indent="-285750" eaLnBrk="0" fontAlgn="base" hangingPunct="0">
              <a:spcBef>
                <a:spcPct val="0"/>
              </a:spcBef>
              <a:spcAft>
                <a:spcPct val="0"/>
              </a:spcAft>
              <a:buFont typeface="Arial" panose="020B0604020202020204" pitchFamily="34" charset="0"/>
              <a:buChar char="•"/>
            </a:pPr>
            <a:r>
              <a:rPr lang="uk-UA" sz="2000" b="1" dirty="0"/>
              <a:t>Клас</a:t>
            </a:r>
            <a:r>
              <a:rPr lang="en-US" sz="2000" dirty="0"/>
              <a:t>: </a:t>
            </a:r>
            <a:r>
              <a:rPr lang="uk-UA" sz="2000" dirty="0"/>
              <a:t>абстракція реального світу (узагальнений шаблон), спеціальний тип даних; клас описує властивості і методи, які можуть бути доступні у подібних об'єктів;</a:t>
            </a:r>
          </a:p>
          <a:p>
            <a:pPr marL="285750" lvl="0" indent="-285750" eaLnBrk="0" fontAlgn="base" hangingPunct="0">
              <a:spcBef>
                <a:spcPct val="0"/>
              </a:spcBef>
              <a:spcAft>
                <a:spcPct val="0"/>
              </a:spcAft>
              <a:buFont typeface="Arial" panose="020B0604020202020204" pitchFamily="34" charset="0"/>
              <a:buChar char="•"/>
            </a:pPr>
            <a:r>
              <a:rPr lang="uk-UA" sz="2000" b="1" dirty="0"/>
              <a:t>Об'єкт</a:t>
            </a:r>
            <a:r>
              <a:rPr lang="uk-UA" sz="2000" dirty="0"/>
              <a:t> </a:t>
            </a:r>
            <a:r>
              <a:rPr lang="en-US" sz="2000" dirty="0"/>
              <a:t>(</a:t>
            </a:r>
            <a:r>
              <a:rPr lang="uk-UA" sz="2000" dirty="0"/>
              <a:t>екземпляр класу, </a:t>
            </a:r>
            <a:r>
              <a:rPr lang="en-US" sz="2000" b="1" dirty="0"/>
              <a:t>Class Instance</a:t>
            </a:r>
            <a:r>
              <a:rPr lang="en-US" sz="2000" dirty="0"/>
              <a:t>): </a:t>
            </a:r>
            <a:r>
              <a:rPr lang="uk-UA" sz="2000" dirty="0"/>
              <a:t>окремий випадок класу.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8113" y="2166078"/>
            <a:ext cx="3632426" cy="2872779"/>
          </a:xfrm>
          <a:prstGeom prst="rect">
            <a:avLst/>
          </a:prstGeom>
        </p:spPr>
      </p:pic>
      <p:sp>
        <p:nvSpPr>
          <p:cNvPr id="5" name="Rectangle 4"/>
          <p:cNvSpPr/>
          <p:nvPr/>
        </p:nvSpPr>
        <p:spPr>
          <a:xfrm>
            <a:off x="416459" y="5287106"/>
            <a:ext cx="8790915" cy="1323439"/>
          </a:xfrm>
          <a:prstGeom prst="rect">
            <a:avLst/>
          </a:prstGeom>
        </p:spPr>
        <p:txBody>
          <a:bodyPr wrap="square">
            <a:spAutoFit/>
          </a:bodyPr>
          <a:lstStyle/>
          <a:p>
            <a:r>
              <a:rPr lang="uk-UA" sz="2000" dirty="0"/>
              <a:t>Кожен клас містить і описує </a:t>
            </a:r>
            <a:r>
              <a:rPr lang="uk-UA" sz="2000" b="1" u="sng" dirty="0"/>
              <a:t>поля і методи</a:t>
            </a:r>
            <a:r>
              <a:rPr lang="uk-UA" sz="2000" dirty="0"/>
              <a:t>:</a:t>
            </a:r>
          </a:p>
          <a:p>
            <a:endParaRPr lang="uk-UA" sz="2000" dirty="0"/>
          </a:p>
          <a:p>
            <a:pPr marL="285750" indent="-285750">
              <a:buFont typeface="Arial" panose="020B0604020202020204" pitchFamily="34" charset="0"/>
              <a:buChar char="•"/>
            </a:pPr>
            <a:r>
              <a:rPr lang="uk-UA" sz="2000" b="1" dirty="0"/>
              <a:t>Поле </a:t>
            </a:r>
            <a:r>
              <a:rPr lang="uk-UA" sz="2000" dirty="0"/>
              <a:t>(</a:t>
            </a:r>
            <a:r>
              <a:rPr lang="en-US" sz="2000" b="1" dirty="0"/>
              <a:t>Data Member/Variable/Field</a:t>
            </a:r>
            <a:r>
              <a:rPr lang="uk-UA" sz="2000" b="1" dirty="0"/>
              <a:t>/Атрибут</a:t>
            </a:r>
            <a:r>
              <a:rPr lang="en-US" sz="2000" dirty="0"/>
              <a:t>): </a:t>
            </a:r>
            <a:r>
              <a:rPr lang="uk-UA" sz="2000" dirty="0"/>
              <a:t>змінна, прив'язана до класу;</a:t>
            </a:r>
          </a:p>
          <a:p>
            <a:pPr marL="285750" indent="-285750">
              <a:buFont typeface="Arial" panose="020B0604020202020204" pitchFamily="34" charset="0"/>
              <a:buChar char="•"/>
            </a:pPr>
            <a:r>
              <a:rPr lang="uk-UA" sz="2000" b="1" dirty="0"/>
              <a:t>Метод</a:t>
            </a:r>
            <a:r>
              <a:rPr lang="uk-UA" sz="2000" dirty="0"/>
              <a:t> (</a:t>
            </a:r>
            <a:r>
              <a:rPr lang="en-US" sz="2000" b="1" dirty="0"/>
              <a:t>Method</a:t>
            </a:r>
            <a:r>
              <a:rPr lang="en-US" sz="2000" dirty="0"/>
              <a:t>): </a:t>
            </a:r>
            <a:r>
              <a:rPr lang="uk-UA" sz="2000" dirty="0"/>
              <a:t>дія (функція), яку можна виконувати над класом.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55" y="2642344"/>
            <a:ext cx="5764346" cy="1595944"/>
          </a:xfrm>
          <a:prstGeom prst="rect">
            <a:avLst/>
          </a:prstGeom>
        </p:spPr>
      </p:pic>
    </p:spTree>
    <p:extLst>
      <p:ext uri="{BB962C8B-B14F-4D97-AF65-F5344CB8AC3E}">
        <p14:creationId xmlns:p14="http://schemas.microsoft.com/office/powerpoint/2010/main" val="266769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853" y="-20806"/>
            <a:ext cx="4968027" cy="6878806"/>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0" u="none" strike="noStrike" cap="none" normalizeH="0" baseline="0" noProof="1">
                <a:ln>
                  <a:noFill/>
                </a:ln>
                <a:solidFill>
                  <a:srgbClr val="000080"/>
                </a:solidFill>
                <a:effectLst/>
                <a:latin typeface="JetBrains Mono"/>
              </a:rPr>
              <a:t>class </a:t>
            </a:r>
            <a:r>
              <a:rPr kumimoji="0" lang="ru-RU" altLang="ru-RU" sz="1050" b="0" i="0" u="none" strike="noStrike" cap="none" normalizeH="0" baseline="0" noProof="1">
                <a:ln>
                  <a:noFill/>
                </a:ln>
                <a:solidFill>
                  <a:srgbClr val="000000"/>
                </a:solidFill>
                <a:effectLst/>
                <a:latin typeface="JetBrains Mono"/>
              </a:rPr>
              <a:t>Point2D</a:t>
            </a:r>
            <a:r>
              <a:rPr kumimoji="0" lang="ru-RU" altLang="ru-RU" sz="1050" b="0" i="0" u="none" strike="noStrike" cap="none" normalizeH="0" baseline="0" noProof="1">
                <a:ln>
                  <a:noFill/>
                </a:ln>
                <a:solidFill>
                  <a:srgbClr val="262626"/>
                </a:solidFill>
                <a:effectLst/>
                <a:latin typeface="JetBrains Mono"/>
              </a:rPr>
              <a:t>:</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INSTANCES_COUNT = </a:t>
            </a:r>
            <a:r>
              <a:rPr kumimoji="0" lang="ru-RU" altLang="ru-RU" sz="1050" b="0" i="0" u="none" strike="noStrike" cap="none" normalizeH="0" baseline="0" noProof="1">
                <a:ln>
                  <a:noFill/>
                </a:ln>
                <a:solidFill>
                  <a:srgbClr val="0073E6"/>
                </a:solidFill>
                <a:effectLst/>
                <a:latin typeface="JetBrains Mono"/>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0" u="none" strike="noStrike" cap="none" normalizeH="0" baseline="0" noProof="1">
                <a:ln>
                  <a:noFill/>
                </a:ln>
                <a:solidFill>
                  <a:srgbClr val="0073E6"/>
                </a:solidFill>
                <a:effectLst/>
                <a:latin typeface="JetBrains Mono"/>
              </a:rPr>
              <a:t/>
            </a:r>
            <a:br>
              <a:rPr kumimoji="0" lang="ru-RU" altLang="ru-RU" sz="1050" b="0" i="0" u="none" strike="noStrike" cap="none" normalizeH="0" baseline="0" noProof="1">
                <a:ln>
                  <a:noFill/>
                </a:ln>
                <a:solidFill>
                  <a:srgbClr val="0073E6"/>
                </a:solidFill>
                <a:effectLst/>
                <a:latin typeface="JetBrains Mono"/>
              </a:rPr>
            </a:br>
            <a:r>
              <a:rPr kumimoji="0" lang="ru-RU" altLang="ru-RU" sz="1050" b="0" i="0" u="none" strike="noStrike" cap="none" normalizeH="0" baseline="0" noProof="1">
                <a:ln>
                  <a:noFill/>
                </a:ln>
                <a:solidFill>
                  <a:srgbClr val="0073E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def </a:t>
            </a:r>
            <a:r>
              <a:rPr kumimoji="0" lang="ru-RU" altLang="ru-RU" sz="1050" b="0" i="0" u="none" strike="noStrike" cap="none" normalizeH="0" baseline="0" noProof="1">
                <a:ln>
                  <a:noFill/>
                </a:ln>
                <a:solidFill>
                  <a:srgbClr val="B200B2"/>
                </a:solidFill>
                <a:effectLst/>
                <a:latin typeface="JetBrains Mono"/>
              </a:rPr>
              <a:t>__init__</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 x, y):</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.x = x</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.y = y</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0" u="none" strike="noStrike" cap="none" normalizeH="0" baseline="0" noProof="1">
                <a:ln>
                  <a:noFill/>
                </a:ln>
                <a:solidFill>
                  <a:srgbClr val="137D00"/>
                </a:solidFill>
                <a:effectLst/>
                <a:latin typeface="JetBrains Mono"/>
              </a:rPr>
              <a:t># При ініціалізації нового класу збільшуємо кількість  створених примірників</a:t>
            </a:r>
            <a:br>
              <a:rPr kumimoji="0" lang="ru-RU" altLang="ru-RU" sz="1050" b="1" i="0" u="none" strike="noStrike" cap="none" normalizeH="0" baseline="0" noProof="1">
                <a:ln>
                  <a:noFill/>
                </a:ln>
                <a:solidFill>
                  <a:srgbClr val="137D00"/>
                </a:solidFill>
                <a:effectLst/>
                <a:latin typeface="JetBrains Mono"/>
              </a:rPr>
            </a:br>
            <a:r>
              <a:rPr kumimoji="0" lang="ru-RU" altLang="ru-RU" sz="1050" b="1" i="0" u="none" strike="noStrike" cap="none" normalizeH="0" baseline="0" noProof="1">
                <a:ln>
                  <a:noFill/>
                </a:ln>
                <a:solidFill>
                  <a:srgbClr val="137D00"/>
                </a:solidFill>
                <a:effectLst/>
                <a:latin typeface="JetBrains Mono"/>
              </a:rPr>
              <a:t>        </a:t>
            </a:r>
            <a:r>
              <a:rPr kumimoji="0" lang="ru-RU" altLang="ru-RU" sz="1050" b="0" i="0" u="none" strike="noStrike" cap="none" normalizeH="0" baseline="0" noProof="1">
                <a:ln>
                  <a:noFill/>
                </a:ln>
                <a:solidFill>
                  <a:srgbClr val="262626"/>
                </a:solidFill>
                <a:effectLst/>
                <a:latin typeface="JetBrains Mono"/>
              </a:rPr>
              <a:t>Point2D.INSTANCES_COUNT += </a:t>
            </a:r>
            <a:r>
              <a:rPr kumimoji="0" lang="ru-RU" altLang="ru-RU" sz="1050" b="0" i="0" u="none" strike="noStrike" cap="none" normalizeH="0" baseline="0" noProof="1">
                <a:ln>
                  <a:noFill/>
                </a:ln>
                <a:solidFill>
                  <a:srgbClr val="0073E6"/>
                </a:solidFill>
                <a:effectLst/>
                <a:latin typeface="JetBrains Mono"/>
              </a:rPr>
              <a:t>1</a:t>
            </a:r>
            <a:br>
              <a:rPr kumimoji="0" lang="ru-RU" altLang="ru-RU" sz="1050" b="0" i="0" u="none" strike="noStrike" cap="none" normalizeH="0" baseline="0" noProof="1">
                <a:ln>
                  <a:noFill/>
                </a:ln>
                <a:solidFill>
                  <a:srgbClr val="0073E6"/>
                </a:solidFill>
                <a:effectLst/>
                <a:latin typeface="JetBrains Mono"/>
              </a:rPr>
            </a:br>
            <a:r>
              <a:rPr kumimoji="0" lang="ru-RU" altLang="ru-RU" sz="1050" b="0" i="0" u="none" strike="noStrike" cap="none" normalizeH="0" baseline="0" noProof="1">
                <a:ln>
                  <a:noFill/>
                </a:ln>
                <a:solidFill>
                  <a:srgbClr val="0073E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def </a:t>
            </a:r>
            <a:r>
              <a:rPr kumimoji="0" lang="ru-RU" altLang="ru-RU" sz="1050" b="0" i="0" u="none" strike="noStrike" cap="none" normalizeH="0" baseline="0" noProof="1">
                <a:ln>
                  <a:noFill/>
                </a:ln>
                <a:solidFill>
                  <a:srgbClr val="B200B2"/>
                </a:solidFill>
                <a:effectLst/>
                <a:latin typeface="JetBrains Mono"/>
              </a:rPr>
              <a:t>__str__</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1" u="none" strike="noStrike" cap="none" normalizeH="0" baseline="0" noProof="1">
                <a:ln>
                  <a:noFill/>
                </a:ln>
                <a:solidFill>
                  <a:srgbClr val="0F9503"/>
                </a:solidFill>
                <a:effectLst/>
                <a:latin typeface="JetBrains Mono"/>
              </a:rPr>
              <a:t>"""Повернути строку у вигляді 'Точка 2D (x, y)'."""</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return </a:t>
            </a:r>
            <a:r>
              <a:rPr kumimoji="0" lang="ru-RU" altLang="ru-RU" sz="1050" b="0" i="0" u="none" strike="noStrike" cap="none" normalizeH="0" baseline="0" noProof="1">
                <a:ln>
                  <a:noFill/>
                </a:ln>
                <a:solidFill>
                  <a:srgbClr val="00733B"/>
                </a:solidFill>
                <a:effectLst/>
                <a:latin typeface="JetBrains Mono"/>
              </a:rPr>
              <a:t>f'Точка 2D (</a:t>
            </a:r>
            <a:r>
              <a:rPr kumimoji="0" lang="ru-RU" altLang="ru-RU" sz="1050" b="0" i="0" u="none" strike="noStrike" cap="none" normalizeH="0" baseline="0" noProof="1">
                <a:ln>
                  <a:noFill/>
                </a:ln>
                <a:solidFill>
                  <a:srgbClr val="000080"/>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.x</a:t>
            </a:r>
            <a:r>
              <a:rPr kumimoji="0" lang="ru-RU" altLang="ru-RU" sz="1050" b="0" i="0" u="none" strike="noStrike" cap="none" normalizeH="0" baseline="0" noProof="1">
                <a:ln>
                  <a:noFill/>
                </a:ln>
                <a:solidFill>
                  <a:srgbClr val="000080"/>
                </a:solidFill>
                <a:effectLst/>
                <a:latin typeface="JetBrains Mono"/>
              </a:rPr>
              <a:t>}</a:t>
            </a:r>
            <a:r>
              <a:rPr kumimoji="0" lang="ru-RU" altLang="ru-RU" sz="1050" b="0" i="0" u="none" strike="noStrike" cap="none" normalizeH="0" baseline="0" noProof="1">
                <a:ln>
                  <a:noFill/>
                </a:ln>
                <a:solidFill>
                  <a:srgbClr val="00733B"/>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.y</a:t>
            </a:r>
            <a:r>
              <a:rPr kumimoji="0" lang="ru-RU" altLang="ru-RU" sz="1050" b="0" i="0" u="none" strike="noStrike" cap="none" normalizeH="0" baseline="0" noProof="1">
                <a:ln>
                  <a:noFill/>
                </a:ln>
                <a:solidFill>
                  <a:srgbClr val="000080"/>
                </a:solidFill>
                <a:effectLst/>
                <a:latin typeface="JetBrains Mono"/>
              </a:rPr>
              <a:t>}</a:t>
            </a:r>
            <a:r>
              <a:rPr kumimoji="0" lang="ru-RU" altLang="ru-RU" sz="1050" b="0" i="0" u="none" strike="noStrike" cap="none" normalizeH="0" baseline="0" noProof="1">
                <a:ln>
                  <a:noFill/>
                </a:ln>
                <a:solidFill>
                  <a:srgbClr val="00733B"/>
                </a:solidFill>
                <a:effectLst/>
                <a:latin typeface="JetBrains Mono"/>
              </a:rPr>
              <a:t>)'</a:t>
            </a:r>
            <a:br>
              <a:rPr kumimoji="0" lang="ru-RU" altLang="ru-RU" sz="1050" b="0" i="0" u="none" strike="noStrike" cap="none" normalizeH="0" baseline="0" noProof="1">
                <a:ln>
                  <a:noFill/>
                </a:ln>
                <a:solidFill>
                  <a:srgbClr val="00733B"/>
                </a:solidFill>
                <a:effectLst/>
                <a:latin typeface="JetBrains Mono"/>
              </a:rPr>
            </a:br>
            <a:r>
              <a:rPr kumimoji="0" lang="ru-RU" altLang="ru-RU" sz="1050" b="0" i="0" u="none" strike="noStrike" cap="none" normalizeH="0" baseline="0" noProof="1">
                <a:ln>
                  <a:noFill/>
                </a:ln>
                <a:solidFill>
                  <a:srgbClr val="00733B"/>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def </a:t>
            </a:r>
            <a:r>
              <a:rPr kumimoji="0" lang="ru-RU" altLang="ru-RU" sz="1050" b="0" i="0" u="none" strike="noStrike" cap="none" normalizeH="0" baseline="0" noProof="1">
                <a:ln>
                  <a:noFill/>
                </a:ln>
                <a:solidFill>
                  <a:srgbClr val="B200B2"/>
                </a:solidFill>
                <a:effectLst/>
                <a:latin typeface="JetBrains Mono"/>
              </a:rPr>
              <a:t>__add__</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 other):</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1" u="none" strike="noStrike" cap="none" normalizeH="0" baseline="0" noProof="1">
                <a:ln>
                  <a:noFill/>
                </a:ln>
                <a:solidFill>
                  <a:srgbClr val="0F9503"/>
                </a:solidFill>
                <a:effectLst/>
                <a:latin typeface="JetBrains Mono"/>
              </a:rPr>
              <a:t>"""Скласти self і other.  Параметри:</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 other (Point2D): повернути новий об'єкт-суму;</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 other (int, float): зрушити точку на other по x і y;</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 other (інший тип): порушити виняток TypeError.     """</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if isinstance</a:t>
            </a:r>
            <a:r>
              <a:rPr kumimoji="0" lang="ru-RU" altLang="ru-RU" sz="1050" b="0" i="0" u="none" strike="noStrike" cap="none" normalizeH="0" baseline="0" noProof="1">
                <a:ln>
                  <a:noFill/>
                </a:ln>
                <a:solidFill>
                  <a:srgbClr val="262626"/>
                </a:solidFill>
                <a:effectLst/>
                <a:latin typeface="JetBrains Mono"/>
              </a:rPr>
              <a:t>(other,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.__class__):</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0" u="none" strike="noStrike" cap="none" normalizeH="0" baseline="0" noProof="1">
                <a:ln>
                  <a:noFill/>
                </a:ln>
                <a:solidFill>
                  <a:srgbClr val="137D00"/>
                </a:solidFill>
                <a:effectLst/>
                <a:latin typeface="JetBrains Mono"/>
              </a:rPr>
              <a:t># Точка з точкою            # Повертаємо новий об'єкт!</a:t>
            </a:r>
            <a:br>
              <a:rPr kumimoji="0" lang="ru-RU" altLang="ru-RU" sz="1050" b="1" i="0" u="none" strike="noStrike" cap="none" normalizeH="0" baseline="0" noProof="1">
                <a:ln>
                  <a:noFill/>
                </a:ln>
                <a:solidFill>
                  <a:srgbClr val="137D00"/>
                </a:solidFill>
                <a:effectLst/>
                <a:latin typeface="JetBrains Mono"/>
              </a:rPr>
            </a:br>
            <a:r>
              <a:rPr kumimoji="0" lang="ru-RU" altLang="ru-RU" sz="1050" b="1" i="0" u="none" strike="noStrike" cap="none" normalizeH="0" baseline="0" noProof="1">
                <a:ln>
                  <a:noFill/>
                </a:ln>
                <a:solidFill>
                  <a:srgbClr val="137D00"/>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return </a:t>
            </a:r>
            <a:r>
              <a:rPr kumimoji="0" lang="ru-RU" altLang="ru-RU" sz="1050" b="0" i="0" u="none" strike="noStrike" cap="none" normalizeH="0" baseline="0" noProof="1">
                <a:ln>
                  <a:noFill/>
                </a:ln>
                <a:solidFill>
                  <a:srgbClr val="000000"/>
                </a:solidFill>
                <a:effectLst/>
                <a:latin typeface="JetBrains Mono"/>
              </a:rPr>
              <a:t>Point2D</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.x + other.x,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.y + other.y)</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elif isinstance</a:t>
            </a:r>
            <a:r>
              <a:rPr kumimoji="0" lang="ru-RU" altLang="ru-RU" sz="1050" b="0" i="0" u="none" strike="noStrike" cap="none" normalizeH="0" baseline="0" noProof="1">
                <a:ln>
                  <a:noFill/>
                </a:ln>
                <a:solidFill>
                  <a:srgbClr val="262626"/>
                </a:solidFill>
                <a:effectLst/>
                <a:latin typeface="JetBrains Mono"/>
              </a:rPr>
              <a:t>(other, (</a:t>
            </a:r>
            <a:r>
              <a:rPr kumimoji="0" lang="ru-RU" altLang="ru-RU" sz="1050" b="0" i="0" u="none" strike="noStrike" cap="none" normalizeH="0" baseline="0" noProof="1">
                <a:ln>
                  <a:noFill/>
                </a:ln>
                <a:solidFill>
                  <a:srgbClr val="000080"/>
                </a:solidFill>
                <a:effectLst/>
                <a:latin typeface="JetBrains Mono"/>
              </a:rPr>
              <a:t>int</a:t>
            </a: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float</a:t>
            </a:r>
            <a:r>
              <a:rPr kumimoji="0" lang="ru-RU" altLang="ru-RU" sz="1050" b="0" i="0" u="none" strike="noStrike" cap="none" normalizeH="0" baseline="0" noProof="1">
                <a:ln>
                  <a:noFill/>
                </a:ln>
                <a:solidFill>
                  <a:srgbClr val="262626"/>
                </a:solidFill>
                <a:effectLst/>
                <a:latin typeface="JetBrains Mono"/>
              </a:rPr>
              <a:t>)):</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0" u="none" strike="noStrike" cap="none" normalizeH="0" baseline="0" noProof="1">
                <a:ln>
                  <a:noFill/>
                </a:ln>
                <a:solidFill>
                  <a:srgbClr val="137D00"/>
                </a:solidFill>
                <a:effectLst/>
                <a:latin typeface="JetBrains Mono"/>
              </a:rPr>
              <a:t># Точка і число</a:t>
            </a:r>
            <a:br>
              <a:rPr kumimoji="0" lang="ru-RU" altLang="ru-RU" sz="1050" b="1" i="0" u="none" strike="noStrike" cap="none" normalizeH="0" baseline="0" noProof="1">
                <a:ln>
                  <a:noFill/>
                </a:ln>
                <a:solidFill>
                  <a:srgbClr val="137D00"/>
                </a:solidFill>
                <a:effectLst/>
                <a:latin typeface="JetBrains Mono"/>
              </a:rPr>
            </a:br>
            <a:r>
              <a:rPr kumimoji="0" lang="ru-RU" altLang="ru-RU" sz="1050" b="1" i="0" u="none" strike="noStrike" cap="none" normalizeH="0" baseline="0" noProof="1">
                <a:ln>
                  <a:noFill/>
                </a:ln>
                <a:solidFill>
                  <a:srgbClr val="137D00"/>
                </a:solidFill>
                <a:effectLst/>
                <a:latin typeface="JetBrains Mono"/>
              </a:rPr>
              <a:t>            # Додамо до обох координатах self число other і повернемо результат</a:t>
            </a:r>
            <a:br>
              <a:rPr kumimoji="0" lang="ru-RU" altLang="ru-RU" sz="1050" b="1" i="0" u="none" strike="noStrike" cap="none" normalizeH="0" baseline="0" noProof="1">
                <a:ln>
                  <a:noFill/>
                </a:ln>
                <a:solidFill>
                  <a:srgbClr val="137D00"/>
                </a:solidFill>
                <a:effectLst/>
                <a:latin typeface="JetBrains Mono"/>
              </a:rPr>
            </a:br>
            <a:r>
              <a:rPr kumimoji="0" lang="ru-RU" altLang="ru-RU" sz="1050" b="1" i="0" u="none" strike="noStrike" cap="none" normalizeH="0" baseline="0" noProof="1">
                <a:ln>
                  <a:noFill/>
                </a:ln>
                <a:solidFill>
                  <a:srgbClr val="137D00"/>
                </a:solidFill>
                <a:effectLst/>
                <a:latin typeface="JetBrains Mono"/>
              </a:rPr>
              <a:t>            # Повертаємо старий, змінений, об'єкт!</a:t>
            </a:r>
            <a:br>
              <a:rPr kumimoji="0" lang="ru-RU" altLang="ru-RU" sz="1050" b="1" i="0" u="none" strike="noStrike" cap="none" normalizeH="0" baseline="0" noProof="1">
                <a:ln>
                  <a:noFill/>
                </a:ln>
                <a:solidFill>
                  <a:srgbClr val="137D00"/>
                </a:solidFill>
                <a:effectLst/>
                <a:latin typeface="JetBrains Mono"/>
              </a:rPr>
            </a:br>
            <a:r>
              <a:rPr kumimoji="0" lang="ru-RU" altLang="ru-RU" sz="1050" b="1" i="0" u="none" strike="noStrike" cap="none" normalizeH="0" baseline="0" noProof="1">
                <a:ln>
                  <a:noFill/>
                </a:ln>
                <a:solidFill>
                  <a:srgbClr val="137D00"/>
                </a:solidFill>
                <a:effectLst/>
                <a:latin typeface="JetBrains Mono"/>
              </a:rPr>
              <a:t>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.x += other</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.y += other</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return </a:t>
            </a:r>
            <a:r>
              <a:rPr kumimoji="0" lang="ru-RU" altLang="ru-RU" sz="1050" b="0" i="0" u="none" strike="noStrike" cap="none" normalizeH="0" baseline="0" noProof="1">
                <a:ln>
                  <a:noFill/>
                </a:ln>
                <a:solidFill>
                  <a:srgbClr val="94558D"/>
                </a:solidFill>
                <a:effectLst/>
                <a:latin typeface="JetBrains Mono"/>
              </a:rPr>
              <a:t>self</a:t>
            </a:r>
            <a:br>
              <a:rPr kumimoji="0" lang="ru-RU" altLang="ru-RU" sz="1050" b="0" i="0" u="none" strike="noStrike" cap="none" normalizeH="0" baseline="0" noProof="1">
                <a:ln>
                  <a:noFill/>
                </a:ln>
                <a:solidFill>
                  <a:srgbClr val="94558D"/>
                </a:solidFill>
                <a:effectLst/>
                <a:latin typeface="JetBrains Mono"/>
              </a:rPr>
            </a:br>
            <a:r>
              <a:rPr kumimoji="0" lang="ru-RU" altLang="ru-RU" sz="1050" b="0" i="0" u="none" strike="noStrike" cap="none" normalizeH="0" baseline="0" noProof="1">
                <a:ln>
                  <a:noFill/>
                </a:ln>
                <a:solidFill>
                  <a:srgbClr val="94558D"/>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else</a:t>
            </a:r>
            <a:r>
              <a:rPr kumimoji="0" lang="ru-RU" altLang="ru-RU" sz="1050" b="0" i="0" u="none" strike="noStrike" cap="none" normalizeH="0" baseline="0" noProof="1">
                <a:ln>
                  <a:noFill/>
                </a:ln>
                <a:solidFill>
                  <a:srgbClr val="262626"/>
                </a:solidFill>
                <a:effectLst/>
                <a:latin typeface="JetBrains Mono"/>
              </a:rPr>
              <a:t>:</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raise TypeError</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00733B"/>
                </a:solidFill>
                <a:effectLst/>
                <a:latin typeface="JetBrains Mono"/>
              </a:rPr>
              <a:t>"не можу додати {self.__class__} до {type(other)}"</a:t>
            </a:r>
            <a:r>
              <a:rPr kumimoji="0" lang="ru-RU" altLang="ru-RU" sz="1050" b="0" i="0" u="none" strike="noStrike" cap="none" normalizeH="0" baseline="0" noProof="1">
                <a:ln>
                  <a:noFill/>
                </a:ln>
                <a:solidFill>
                  <a:srgbClr val="26262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0" u="none" strike="noStrike" cap="none" normalizeH="0" baseline="0" noProof="1">
                <a:ln>
                  <a:noFill/>
                </a:ln>
                <a:solidFill>
                  <a:srgbClr val="262626"/>
                </a:solidFill>
                <a:effectLst/>
                <a:latin typeface="JetBrains Mono"/>
              </a:rPr>
              <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def </a:t>
            </a:r>
            <a:r>
              <a:rPr kumimoji="0" lang="ru-RU" altLang="ru-RU" sz="1050" b="0" i="0" u="none" strike="noStrike" cap="none" normalizeH="0" baseline="0" noProof="1">
                <a:ln>
                  <a:noFill/>
                </a:ln>
                <a:solidFill>
                  <a:srgbClr val="B200B2"/>
                </a:solidFill>
                <a:effectLst/>
                <a:latin typeface="JetBrains Mono"/>
              </a:rPr>
              <a:t>__sub__</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 other):</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1" u="none" strike="noStrike" cap="none" normalizeH="0" baseline="0" noProof="1">
                <a:ln>
                  <a:noFill/>
                </a:ln>
                <a:solidFill>
                  <a:srgbClr val="0F9503"/>
                </a:solidFill>
                <a:effectLst/>
                <a:latin typeface="JetBrains Mono"/>
              </a:rPr>
              <a:t>"""Створити новий об'єкт як різниця координат self і other."""</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return </a:t>
            </a:r>
            <a:r>
              <a:rPr kumimoji="0" lang="ru-RU" altLang="ru-RU" sz="1050" b="0" i="0" u="none" strike="noStrike" cap="none" normalizeH="0" baseline="0" noProof="1">
                <a:ln>
                  <a:noFill/>
                </a:ln>
                <a:solidFill>
                  <a:srgbClr val="000000"/>
                </a:solidFill>
                <a:effectLst/>
                <a:latin typeface="JetBrains Mono"/>
              </a:rPr>
              <a:t>Point2D</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.x - other.x,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.y - other.y)</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def </a:t>
            </a:r>
            <a:r>
              <a:rPr kumimoji="0" lang="ru-RU" altLang="ru-RU" sz="1050" b="0" i="0" u="none" strike="noStrike" cap="none" normalizeH="0" baseline="0" noProof="1">
                <a:ln>
                  <a:noFill/>
                </a:ln>
                <a:solidFill>
                  <a:srgbClr val="B200B2"/>
                </a:solidFill>
                <a:effectLst/>
                <a:latin typeface="JetBrains Mono"/>
              </a:rPr>
              <a:t>__neg__</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1" u="none" strike="noStrike" cap="none" normalizeH="0" baseline="0" noProof="1">
                <a:ln>
                  <a:noFill/>
                </a:ln>
                <a:solidFill>
                  <a:srgbClr val="0F9503"/>
                </a:solidFill>
                <a:effectLst/>
                <a:latin typeface="JetBrains Mono"/>
              </a:rPr>
              <a:t>"""Повернути новий об'єкт, інвертовану координати."""</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return </a:t>
            </a:r>
            <a:r>
              <a:rPr kumimoji="0" lang="ru-RU" altLang="ru-RU" sz="1050" b="0" i="0" u="none" strike="noStrike" cap="none" normalizeH="0" baseline="0" noProof="1">
                <a:ln>
                  <a:noFill/>
                </a:ln>
                <a:solidFill>
                  <a:srgbClr val="000000"/>
                </a:solidFill>
                <a:effectLst/>
                <a:latin typeface="JetBrains Mono"/>
              </a:rPr>
              <a:t>Point2D</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.x,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.y)</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def </a:t>
            </a:r>
            <a:r>
              <a:rPr kumimoji="0" lang="ru-RU" altLang="ru-RU" sz="1050" b="0" i="0" u="none" strike="noStrike" cap="none" normalizeH="0" baseline="0" noProof="1">
                <a:ln>
                  <a:noFill/>
                </a:ln>
                <a:solidFill>
                  <a:srgbClr val="B200B2"/>
                </a:solidFill>
                <a:effectLst/>
                <a:latin typeface="JetBrains Mono"/>
              </a:rPr>
              <a:t>__eq__</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 other):</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1" u="none" strike="noStrike" cap="none" normalizeH="0" baseline="0" noProof="1">
                <a:ln>
                  <a:noFill/>
                </a:ln>
                <a:solidFill>
                  <a:srgbClr val="0F9503"/>
                </a:solidFill>
                <a:effectLst/>
                <a:latin typeface="JetBrains Mono"/>
              </a:rPr>
              <a:t>"""Повернути відповідь, чи є точки однаковими."""</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return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.x == other.x </a:t>
            </a:r>
            <a:r>
              <a:rPr kumimoji="0" lang="ru-RU" altLang="ru-RU" sz="1050" b="0" i="0" u="none" strike="noStrike" cap="none" normalizeH="0" baseline="0" noProof="1">
                <a:ln>
                  <a:noFill/>
                </a:ln>
                <a:solidFill>
                  <a:srgbClr val="000080"/>
                </a:solidFill>
                <a:effectLst/>
                <a:latin typeface="JetBrains Mono"/>
              </a:rPr>
              <a:t>and </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.y == other.y</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def </a:t>
            </a:r>
            <a:r>
              <a:rPr kumimoji="0" lang="ru-RU" altLang="ru-RU" sz="1050" b="0" i="0" u="none" strike="noStrike" cap="none" normalizeH="0" baseline="0" noProof="1">
                <a:ln>
                  <a:noFill/>
                </a:ln>
                <a:solidFill>
                  <a:srgbClr val="B200B2"/>
                </a:solidFill>
                <a:effectLst/>
                <a:latin typeface="JetBrains Mono"/>
              </a:rPr>
              <a:t>__ne__</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a:t>
            </a:r>
            <a:r>
              <a:rPr kumimoji="0" lang="ru-RU" altLang="ru-RU" sz="1050" b="0" i="0" u="none" strike="noStrike" cap="none" normalizeH="0" baseline="0" noProof="1">
                <a:ln>
                  <a:noFill/>
                </a:ln>
                <a:solidFill>
                  <a:srgbClr val="262626"/>
                </a:solidFill>
                <a:effectLst/>
                <a:latin typeface="JetBrains Mono"/>
              </a:rPr>
              <a:t>, other):</a:t>
            </a:r>
            <a:br>
              <a:rPr kumimoji="0" lang="ru-RU" altLang="ru-RU" sz="1050" b="0" i="0" u="none" strike="noStrike" cap="none" normalizeH="0" baseline="0" noProof="1">
                <a:ln>
                  <a:noFill/>
                </a:ln>
                <a:solidFill>
                  <a:srgbClr val="262626"/>
                </a:solidFill>
                <a:effectLst/>
                <a:latin typeface="JetBrains Mono"/>
              </a:rPr>
            </a:br>
            <a:r>
              <a:rPr kumimoji="0" lang="ru-RU" altLang="ru-RU" sz="1050" b="0" i="0" u="none" strike="noStrike" cap="none" normalizeH="0" baseline="0" noProof="1">
                <a:ln>
                  <a:noFill/>
                </a:ln>
                <a:solidFill>
                  <a:srgbClr val="262626"/>
                </a:solidFill>
                <a:effectLst/>
                <a:latin typeface="JetBrains Mono"/>
              </a:rPr>
              <a:t>        </a:t>
            </a:r>
            <a:r>
              <a:rPr kumimoji="0" lang="ru-RU" altLang="ru-RU" sz="1050" b="1" i="1" u="none" strike="noStrike" cap="none" normalizeH="0" baseline="0" noProof="1">
                <a:ln>
                  <a:noFill/>
                </a:ln>
                <a:solidFill>
                  <a:srgbClr val="0F9503"/>
                </a:solidFill>
                <a:effectLst/>
                <a:latin typeface="JetBrains Mono"/>
              </a:rPr>
              <a:t>"""Повернути відповідь, чи є точки різними.</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Використовуємо реалізовану операцію ==. """</a:t>
            </a:r>
            <a:br>
              <a:rPr kumimoji="0" lang="ru-RU" altLang="ru-RU" sz="1050" b="1" i="1" u="none" strike="noStrike" cap="none" normalizeH="0" baseline="0" noProof="1">
                <a:ln>
                  <a:noFill/>
                </a:ln>
                <a:solidFill>
                  <a:srgbClr val="0F9503"/>
                </a:solidFill>
                <a:effectLst/>
                <a:latin typeface="JetBrains Mono"/>
              </a:rPr>
            </a:br>
            <a:r>
              <a:rPr kumimoji="0" lang="ru-RU" altLang="ru-RU" sz="1050" b="1" i="1" u="none" strike="noStrike" cap="none" normalizeH="0" baseline="0" noProof="1">
                <a:ln>
                  <a:noFill/>
                </a:ln>
                <a:solidFill>
                  <a:srgbClr val="0F9503"/>
                </a:solidFill>
                <a:effectLst/>
                <a:latin typeface="JetBrains Mono"/>
              </a:rPr>
              <a:t>        </a:t>
            </a:r>
            <a:r>
              <a:rPr kumimoji="0" lang="ru-RU" altLang="ru-RU" sz="1050" b="0" i="0" u="none" strike="noStrike" cap="none" normalizeH="0" baseline="0" noProof="1">
                <a:ln>
                  <a:noFill/>
                </a:ln>
                <a:solidFill>
                  <a:srgbClr val="000080"/>
                </a:solidFill>
                <a:effectLst/>
                <a:latin typeface="JetBrains Mono"/>
              </a:rPr>
              <a:t>return not </a:t>
            </a:r>
            <a:r>
              <a:rPr kumimoji="0" lang="ru-RU" altLang="ru-RU" sz="1050" b="0" i="0" u="none" strike="noStrike" cap="none" normalizeH="0" baseline="0" noProof="1">
                <a:ln>
                  <a:noFill/>
                </a:ln>
                <a:solidFill>
                  <a:srgbClr val="262626"/>
                </a:solidFill>
                <a:effectLst/>
                <a:latin typeface="JetBrains Mono"/>
              </a:rPr>
              <a:t>(</a:t>
            </a:r>
            <a:r>
              <a:rPr kumimoji="0" lang="ru-RU" altLang="ru-RU" sz="1050" b="0" i="0" u="none" strike="noStrike" cap="none" normalizeH="0" baseline="0" noProof="1">
                <a:ln>
                  <a:noFill/>
                </a:ln>
                <a:solidFill>
                  <a:srgbClr val="94558D"/>
                </a:solidFill>
                <a:effectLst/>
                <a:latin typeface="JetBrains Mono"/>
              </a:rPr>
              <a:t>self </a:t>
            </a:r>
            <a:r>
              <a:rPr kumimoji="0" lang="ru-RU" altLang="ru-RU" sz="1050" b="0" i="0" u="none" strike="noStrike" cap="none" normalizeH="0" baseline="0" noProof="1">
                <a:ln>
                  <a:noFill/>
                </a:ln>
                <a:solidFill>
                  <a:srgbClr val="262626"/>
                </a:solidFill>
                <a:effectLst/>
                <a:latin typeface="JetBrains Mono"/>
              </a:rPr>
              <a:t>== other)</a:t>
            </a:r>
            <a:endParaRPr kumimoji="0" lang="ru-RU" altLang="ru-RU" sz="2000" b="0" i="0" u="none" strike="noStrike" cap="none" normalizeH="0" baseline="0" noProof="1">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138249" y="0"/>
            <a:ext cx="5245347" cy="590931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808000"/>
                </a:solidFill>
                <a:effectLst/>
                <a:latin typeface="JetBrains Mono"/>
              </a:rPr>
              <a:t>@staticmethod</a:t>
            </a:r>
            <a:br>
              <a:rPr kumimoji="0" lang="ru-RU" altLang="ru-RU" sz="1050" b="0" i="0" u="none" strike="noStrike" cap="none" normalizeH="0" baseline="0" dirty="0">
                <a:ln>
                  <a:noFill/>
                </a:ln>
                <a:solidFill>
                  <a:srgbClr val="808000"/>
                </a:solidFill>
                <a:effectLst/>
                <a:latin typeface="JetBrains Mono"/>
              </a:rPr>
            </a:br>
            <a:r>
              <a:rPr kumimoji="0" lang="ru-RU" altLang="ru-RU" sz="1050" b="0" i="0" u="none" strike="noStrike" cap="none" normalizeH="0" baseline="0" dirty="0">
                <a:ln>
                  <a:noFill/>
                </a:ln>
                <a:solidFill>
                  <a:srgbClr val="808000"/>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def </a:t>
            </a:r>
            <a:r>
              <a:rPr kumimoji="0" lang="ru-RU" altLang="ru-RU" sz="1050" b="0" i="0" u="none" strike="noStrike" cap="none" normalizeH="0" baseline="0" dirty="0">
                <a:ln>
                  <a:noFill/>
                </a:ln>
                <a:solidFill>
                  <a:srgbClr val="000000"/>
                </a:solidFill>
                <a:effectLst/>
                <a:latin typeface="JetBrains Mono"/>
              </a:rPr>
              <a:t>sum</a:t>
            </a:r>
            <a:r>
              <a:rPr kumimoji="0" lang="ru-RU" altLang="ru-RU" sz="1050" b="0" i="0" u="none" strike="noStrike" cap="none" normalizeH="0" baseline="0" dirty="0">
                <a:ln>
                  <a:noFill/>
                </a:ln>
                <a:solidFill>
                  <a:srgbClr val="262626"/>
                </a:solidFill>
                <a:effectLst/>
                <a:latin typeface="JetBrains Mono"/>
              </a:rPr>
              <a:t>(*points):</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1" i="1" u="none" strike="noStrike" cap="none" normalizeH="0" baseline="0" dirty="0">
                <a:ln>
                  <a:noFill/>
                </a:ln>
                <a:solidFill>
                  <a:srgbClr val="0F9503"/>
                </a:solidFill>
                <a:effectLst/>
                <a:latin typeface="JetBrains Mono"/>
              </a:rPr>
              <a:t>"""Повернути суму точок 'points' як новий об'єкт.</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Статичний метод: належить класу, але нічого про нього не знає."""</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assert len</a:t>
            </a:r>
            <a:r>
              <a:rPr kumimoji="0" lang="ru-RU" altLang="ru-RU" sz="1050" b="0" i="0" u="none" strike="noStrike" cap="none" normalizeH="0" baseline="0" dirty="0">
                <a:ln>
                  <a:noFill/>
                </a:ln>
                <a:solidFill>
                  <a:srgbClr val="262626"/>
                </a:solidFill>
                <a:effectLst/>
                <a:latin typeface="JetBrains Mono"/>
              </a:rPr>
              <a:t>(points) &gt; </a:t>
            </a:r>
            <a:r>
              <a:rPr kumimoji="0" lang="ru-RU" altLang="ru-RU" sz="1050" b="0" i="0" u="none" strike="noStrike" cap="none" normalizeH="0" baseline="0" dirty="0">
                <a:ln>
                  <a:noFill/>
                </a:ln>
                <a:solidFill>
                  <a:srgbClr val="0073E6"/>
                </a:solidFill>
                <a:effectLst/>
                <a:latin typeface="JetBrains Mono"/>
              </a:rPr>
              <a:t>0</a:t>
            </a: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733B"/>
                </a:solidFill>
                <a:effectLst/>
                <a:latin typeface="JetBrains Mono"/>
              </a:rPr>
              <a:t>"Кількість точок, що додається = 0!"</a:t>
            </a:r>
            <a:br>
              <a:rPr kumimoji="0" lang="ru-RU" altLang="ru-RU" sz="1050" b="0" i="0" u="none" strike="noStrike" cap="none" normalizeH="0" baseline="0" dirty="0">
                <a:ln>
                  <a:noFill/>
                </a:ln>
                <a:solidFill>
                  <a:srgbClr val="00733B"/>
                </a:solidFill>
                <a:effectLst/>
                <a:latin typeface="JetBrains Mono"/>
              </a:rPr>
            </a:br>
            <a:r>
              <a:rPr kumimoji="0" lang="ru-RU" altLang="ru-RU" sz="1050" b="0" i="0" u="none" strike="noStrike" cap="none" normalizeH="0" baseline="0" dirty="0">
                <a:ln>
                  <a:noFill/>
                </a:ln>
                <a:solidFill>
                  <a:srgbClr val="00733B"/>
                </a:solidFill>
                <a:effectLst/>
                <a:latin typeface="JetBrains Mono"/>
              </a:rPr>
              <a:t>        </a:t>
            </a:r>
            <a:r>
              <a:rPr kumimoji="0" lang="ru-RU" altLang="ru-RU" sz="1050" b="0" i="0" u="none" strike="noStrike" cap="none" normalizeH="0" baseline="0" dirty="0">
                <a:ln>
                  <a:noFill/>
                </a:ln>
                <a:solidFill>
                  <a:srgbClr val="262626"/>
                </a:solidFill>
                <a:effectLst/>
                <a:latin typeface="JetBrains Mono"/>
              </a:rPr>
              <a:t>res = points[</a:t>
            </a:r>
            <a:r>
              <a:rPr kumimoji="0" lang="ru-RU" altLang="ru-RU" sz="1050" b="0" i="0" u="none" strike="noStrike" cap="none" normalizeH="0" baseline="0" dirty="0">
                <a:ln>
                  <a:noFill/>
                </a:ln>
                <a:solidFill>
                  <a:srgbClr val="0073E6"/>
                </a:solidFill>
                <a:effectLst/>
                <a:latin typeface="JetBrains Mono"/>
              </a:rPr>
              <a:t>0</a:t>
            </a:r>
            <a:r>
              <a:rPr kumimoji="0" lang="ru-RU" altLang="ru-RU" sz="1050" b="0" i="0" u="none" strike="noStrike" cap="none" normalizeH="0" baseline="0" dirty="0">
                <a:ln>
                  <a:noFill/>
                </a:ln>
                <a:solidFill>
                  <a:srgbClr val="262626"/>
                </a:solidFill>
                <a:effectLst/>
                <a:latin typeface="JetBrains Mono"/>
              </a:rPr>
              <a: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for </a:t>
            </a:r>
            <a:r>
              <a:rPr kumimoji="0" lang="ru-RU" altLang="ru-RU" sz="1050" b="0" i="0" u="none" strike="noStrike" cap="none" normalizeH="0" baseline="0" dirty="0">
                <a:ln>
                  <a:noFill/>
                </a:ln>
                <a:solidFill>
                  <a:srgbClr val="262626"/>
                </a:solidFill>
                <a:effectLst/>
                <a:latin typeface="JetBrains Mono"/>
              </a:rPr>
              <a:t>point </a:t>
            </a:r>
            <a:r>
              <a:rPr kumimoji="0" lang="ru-RU" altLang="ru-RU" sz="1050" b="0" i="0" u="none" strike="noStrike" cap="none" normalizeH="0" baseline="0" dirty="0">
                <a:ln>
                  <a:noFill/>
                </a:ln>
                <a:solidFill>
                  <a:srgbClr val="000080"/>
                </a:solidFill>
                <a:effectLst/>
                <a:latin typeface="JetBrains Mono"/>
              </a:rPr>
              <a:t>in </a:t>
            </a:r>
            <a:r>
              <a:rPr kumimoji="0" lang="ru-RU" altLang="ru-RU" sz="1050" b="0" i="0" u="none" strike="noStrike" cap="none" normalizeH="0" baseline="0" dirty="0">
                <a:ln>
                  <a:noFill/>
                </a:ln>
                <a:solidFill>
                  <a:srgbClr val="262626"/>
                </a:solidFill>
                <a:effectLst/>
                <a:latin typeface="JetBrains Mono"/>
              </a:rPr>
              <a:t>points[</a:t>
            </a:r>
            <a:r>
              <a:rPr kumimoji="0" lang="ru-RU" altLang="ru-RU" sz="1050" b="0" i="0" u="none" strike="noStrike" cap="none" normalizeH="0" baseline="0" dirty="0">
                <a:ln>
                  <a:noFill/>
                </a:ln>
                <a:solidFill>
                  <a:srgbClr val="0073E6"/>
                </a:solidFill>
                <a:effectLst/>
                <a:latin typeface="JetBrains Mono"/>
              </a:rPr>
              <a:t>1</a:t>
            </a:r>
            <a:r>
              <a:rPr kumimoji="0" lang="ru-RU" altLang="ru-RU" sz="1050" b="0" i="0" u="none" strike="noStrike" cap="none" normalizeH="0" baseline="0" dirty="0">
                <a:ln>
                  <a:noFill/>
                </a:ln>
                <a:solidFill>
                  <a:srgbClr val="262626"/>
                </a:solidFill>
                <a:effectLst/>
                <a:latin typeface="JetBrains Mono"/>
              </a:rPr>
              <a: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res += point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return </a:t>
            </a:r>
            <a:r>
              <a:rPr kumimoji="0" lang="ru-RU" altLang="ru-RU" sz="1050" b="0" i="0" u="none" strike="noStrike" cap="none" normalizeH="0" baseline="0" dirty="0">
                <a:ln>
                  <a:noFill/>
                </a:ln>
                <a:solidFill>
                  <a:srgbClr val="262626"/>
                </a:solidFill>
                <a:effectLst/>
                <a:latin typeface="JetBrains Mono"/>
              </a:rPr>
              <a:t>res</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808000"/>
                </a:solidFill>
                <a:effectLst/>
                <a:latin typeface="JetBrains Mono"/>
              </a:rPr>
              <a:t>@classmethod</a:t>
            </a:r>
            <a:br>
              <a:rPr kumimoji="0" lang="ru-RU" altLang="ru-RU" sz="1050" b="0" i="0" u="none" strike="noStrike" cap="none" normalizeH="0" baseline="0" dirty="0">
                <a:ln>
                  <a:noFill/>
                </a:ln>
                <a:solidFill>
                  <a:srgbClr val="808000"/>
                </a:solidFill>
                <a:effectLst/>
                <a:latin typeface="JetBrains Mono"/>
              </a:rPr>
            </a:br>
            <a:r>
              <a:rPr kumimoji="0" lang="ru-RU" altLang="ru-RU" sz="1050" b="0" i="0" u="none" strike="noStrike" cap="none" normalizeH="0" baseline="0" dirty="0">
                <a:ln>
                  <a:noFill/>
                </a:ln>
                <a:solidFill>
                  <a:srgbClr val="808000"/>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def </a:t>
            </a:r>
            <a:r>
              <a:rPr kumimoji="0" lang="ru-RU" altLang="ru-RU" sz="1050" b="0" i="0" u="none" strike="noStrike" cap="none" normalizeH="0" baseline="0" dirty="0">
                <a:ln>
                  <a:noFill/>
                </a:ln>
                <a:solidFill>
                  <a:srgbClr val="000000"/>
                </a:solidFill>
                <a:effectLst/>
                <a:latin typeface="JetBrains Mono"/>
              </a:rPr>
              <a:t>from_string</a:t>
            </a:r>
            <a:r>
              <a:rPr kumimoji="0" lang="ru-RU" altLang="ru-RU" sz="1050" b="0" i="0" u="none" strike="noStrike" cap="none" normalizeH="0" baseline="0" dirty="0">
                <a:ln>
                  <a:noFill/>
                </a:ln>
                <a:solidFill>
                  <a:srgbClr val="262626"/>
                </a:solidFill>
                <a:effectLst/>
                <a:latin typeface="JetBrains Mono"/>
              </a:rPr>
              <a:t>(</a:t>
            </a:r>
            <a:r>
              <a:rPr kumimoji="0" lang="ru-RU" altLang="ru-RU" sz="1050" b="0" i="0" u="none" strike="noStrike" cap="none" normalizeH="0" baseline="0" dirty="0">
                <a:ln>
                  <a:noFill/>
                </a:ln>
                <a:solidFill>
                  <a:srgbClr val="94558D"/>
                </a:solidFill>
                <a:effectLst/>
                <a:latin typeface="JetBrains Mono"/>
              </a:rPr>
              <a:t>cls</a:t>
            </a:r>
            <a:r>
              <a:rPr kumimoji="0" lang="ru-RU" altLang="ru-RU" sz="1050" b="0" i="0" u="none" strike="noStrike" cap="none" normalizeH="0" baseline="0" dirty="0">
                <a:ln>
                  <a:noFill/>
                </a:ln>
                <a:solidFill>
                  <a:srgbClr val="262626"/>
                </a:solidFill>
                <a:effectLst/>
                <a:latin typeface="JetBrains Mono"/>
              </a:rPr>
              <a:t>, str_value):</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1" i="1" u="none" strike="noStrike" cap="none" normalizeH="0" baseline="0" dirty="0">
                <a:ln>
                  <a:noFill/>
                </a:ln>
                <a:solidFill>
                  <a:srgbClr val="0F9503"/>
                </a:solidFill>
                <a:effectLst/>
                <a:latin typeface="JetBrains Mono"/>
              </a:rPr>
              <a:t>"""Створити екземпляр класу з рядка 'str_value'.</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Класовий метод, доступний для виклику як:</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Point2D.from_string (...)</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параметри:</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 cls: посилання на клас (Point2D);</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 str_value: рядок виду "float, float".</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результат:</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 Примірник класу cls (Point2D).      """</a:t>
            </a:r>
            <a:br>
              <a:rPr kumimoji="0" lang="ru-RU" altLang="ru-RU" sz="1050" b="1" i="1" u="none" strike="noStrike" cap="none" normalizeH="0" baseline="0" dirty="0">
                <a:ln>
                  <a:noFill/>
                </a:ln>
                <a:solidFill>
                  <a:srgbClr val="0F9503"/>
                </a:solidFill>
                <a:effectLst/>
                <a:latin typeface="JetBrains Mono"/>
              </a:rPr>
            </a:br>
            <a:r>
              <a:rPr kumimoji="0" lang="ru-RU" altLang="ru-RU" sz="1050" b="1" i="1" u="none" strike="noStrike" cap="none" normalizeH="0" baseline="0" dirty="0">
                <a:ln>
                  <a:noFill/>
                </a:ln>
                <a:solidFill>
                  <a:srgbClr val="0F9503"/>
                </a:solidFill>
                <a:effectLst/>
                <a:latin typeface="JetBrains Mono"/>
              </a:rPr>
              <a:t>        </a:t>
            </a:r>
            <a:r>
              <a:rPr kumimoji="0" lang="ru-RU" altLang="ru-RU" sz="1050" b="0" i="0" u="none" strike="noStrike" cap="none" normalizeH="0" baseline="0" dirty="0">
                <a:ln>
                  <a:noFill/>
                </a:ln>
                <a:solidFill>
                  <a:srgbClr val="262626"/>
                </a:solidFill>
                <a:effectLst/>
                <a:latin typeface="JetBrains Mono"/>
              </a:rPr>
              <a:t>values = [</a:t>
            </a:r>
            <a:r>
              <a:rPr kumimoji="0" lang="ru-RU" altLang="ru-RU" sz="1050" b="0" i="0" u="none" strike="noStrike" cap="none" normalizeH="0" baseline="0" dirty="0">
                <a:ln>
                  <a:noFill/>
                </a:ln>
                <a:solidFill>
                  <a:srgbClr val="000080"/>
                </a:solidFill>
                <a:effectLst/>
                <a:latin typeface="JetBrains Mono"/>
              </a:rPr>
              <a:t>float</a:t>
            </a:r>
            <a:r>
              <a:rPr kumimoji="0" lang="ru-RU" altLang="ru-RU" sz="1050" b="0" i="0" u="none" strike="noStrike" cap="none" normalizeH="0" baseline="0" dirty="0">
                <a:ln>
                  <a:noFill/>
                </a:ln>
                <a:solidFill>
                  <a:srgbClr val="262626"/>
                </a:solidFill>
                <a:effectLst/>
                <a:latin typeface="JetBrains Mono"/>
              </a:rPr>
              <a:t>(x) </a:t>
            </a:r>
            <a:r>
              <a:rPr kumimoji="0" lang="ru-RU" altLang="ru-RU" sz="1050" b="0" i="0" u="none" strike="noStrike" cap="none" normalizeH="0" baseline="0" dirty="0">
                <a:ln>
                  <a:noFill/>
                </a:ln>
                <a:solidFill>
                  <a:srgbClr val="000080"/>
                </a:solidFill>
                <a:effectLst/>
                <a:latin typeface="JetBrains Mono"/>
              </a:rPr>
              <a:t>for </a:t>
            </a:r>
            <a:r>
              <a:rPr kumimoji="0" lang="ru-RU" altLang="ru-RU" sz="1050" b="0" i="0" u="none" strike="noStrike" cap="none" normalizeH="0" baseline="0" dirty="0">
                <a:ln>
                  <a:noFill/>
                </a:ln>
                <a:solidFill>
                  <a:srgbClr val="262626"/>
                </a:solidFill>
                <a:effectLst/>
                <a:latin typeface="JetBrains Mono"/>
              </a:rPr>
              <a:t>x </a:t>
            </a:r>
            <a:r>
              <a:rPr kumimoji="0" lang="ru-RU" altLang="ru-RU" sz="1050" b="0" i="0" u="none" strike="noStrike" cap="none" normalizeH="0" baseline="0" dirty="0">
                <a:ln>
                  <a:noFill/>
                </a:ln>
                <a:solidFill>
                  <a:srgbClr val="000080"/>
                </a:solidFill>
                <a:effectLst/>
                <a:latin typeface="JetBrains Mono"/>
              </a:rPr>
              <a:t>in </a:t>
            </a:r>
            <a:r>
              <a:rPr kumimoji="0" lang="ru-RU" altLang="ru-RU" sz="1050" b="0" i="0" u="none" strike="noStrike" cap="none" normalizeH="0" baseline="0" dirty="0">
                <a:ln>
                  <a:noFill/>
                </a:ln>
                <a:solidFill>
                  <a:srgbClr val="262626"/>
                </a:solidFill>
                <a:effectLst/>
                <a:latin typeface="JetBrains Mono"/>
              </a:rPr>
              <a:t>str_value.</a:t>
            </a:r>
            <a:r>
              <a:rPr kumimoji="0" lang="ru-RU" altLang="ru-RU" sz="1050" b="0" i="0" u="none" strike="noStrike" cap="none" normalizeH="0" baseline="0" dirty="0">
                <a:ln>
                  <a:noFill/>
                </a:ln>
                <a:solidFill>
                  <a:srgbClr val="000000"/>
                </a:solidFill>
                <a:effectLst/>
                <a:latin typeface="JetBrains Mono"/>
              </a:rPr>
              <a:t>split</a:t>
            </a:r>
            <a:r>
              <a:rPr kumimoji="0" lang="ru-RU" altLang="ru-RU" sz="1050" b="0" i="0" u="none" strike="noStrike" cap="none" normalizeH="0" baseline="0" dirty="0">
                <a:ln>
                  <a:noFill/>
                </a:ln>
                <a:solidFill>
                  <a:srgbClr val="262626"/>
                </a:solidFill>
                <a:effectLst/>
                <a:latin typeface="JetBrains Mono"/>
              </a:rPr>
              <a:t>(</a:t>
            </a:r>
            <a:r>
              <a:rPr kumimoji="0" lang="ru-RU" altLang="ru-RU" sz="1050" b="0" i="0" u="none" strike="noStrike" cap="none" normalizeH="0" baseline="0" dirty="0">
                <a:ln>
                  <a:noFill/>
                </a:ln>
                <a:solidFill>
                  <a:srgbClr val="00733B"/>
                </a:solidFill>
                <a:effectLst/>
                <a:latin typeface="JetBrains Mono"/>
              </a:rPr>
              <a:t>','</a:t>
            </a:r>
            <a:r>
              <a:rPr kumimoji="0" lang="ru-RU" altLang="ru-RU" sz="1050" b="0" i="0" u="none" strike="noStrike" cap="none" normalizeH="0" baseline="0" dirty="0">
                <a:ln>
                  <a:noFill/>
                </a:ln>
                <a:solidFill>
                  <a:srgbClr val="262626"/>
                </a:solidFill>
                <a:effectLst/>
                <a:latin typeface="JetBrains Mono"/>
              </a:rPr>
              <a: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assert len</a:t>
            </a:r>
            <a:r>
              <a:rPr kumimoji="0" lang="ru-RU" altLang="ru-RU" sz="1050" b="0" i="0" u="none" strike="noStrike" cap="none" normalizeH="0" baseline="0" dirty="0">
                <a:ln>
                  <a:noFill/>
                </a:ln>
                <a:solidFill>
                  <a:srgbClr val="262626"/>
                </a:solidFill>
                <a:effectLst/>
                <a:latin typeface="JetBrains Mono"/>
              </a:rPr>
              <a:t>(values) == </a:t>
            </a:r>
            <a:r>
              <a:rPr kumimoji="0" lang="ru-RU" altLang="ru-RU" sz="1050" b="0" i="0" u="none" strike="noStrike" cap="none" normalizeH="0" baseline="0" dirty="0">
                <a:ln>
                  <a:noFill/>
                </a:ln>
                <a:solidFill>
                  <a:srgbClr val="0073E6"/>
                </a:solidFill>
                <a:effectLst/>
                <a:latin typeface="JetBrains Mono"/>
              </a:rPr>
              <a:t>2</a:t>
            </a:r>
            <a:br>
              <a:rPr kumimoji="0" lang="ru-RU" altLang="ru-RU" sz="1050" b="0" i="0" u="none" strike="noStrike" cap="none" normalizeH="0" baseline="0" dirty="0">
                <a:ln>
                  <a:noFill/>
                </a:ln>
                <a:solidFill>
                  <a:srgbClr val="0073E6"/>
                </a:solidFill>
                <a:effectLst/>
                <a:latin typeface="JetBrains Mono"/>
              </a:rPr>
            </a:br>
            <a:r>
              <a:rPr kumimoji="0" lang="ru-RU" altLang="ru-RU" sz="1050" b="0" i="0" u="none" strike="noStrike" cap="none" normalizeH="0" baseline="0" dirty="0">
                <a:ln>
                  <a:noFill/>
                </a:ln>
                <a:solidFill>
                  <a:srgbClr val="0073E6"/>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return </a:t>
            </a:r>
            <a:r>
              <a:rPr kumimoji="0" lang="ru-RU" altLang="ru-RU" sz="1050" b="0" i="0" u="none" strike="noStrike" cap="none" normalizeH="0" baseline="0" dirty="0">
                <a:ln>
                  <a:noFill/>
                </a:ln>
                <a:solidFill>
                  <a:srgbClr val="94558D"/>
                </a:solidFill>
                <a:effectLst/>
                <a:latin typeface="JetBrains Mono"/>
              </a:rPr>
              <a:t>cls</a:t>
            </a:r>
            <a:r>
              <a:rPr kumimoji="0" lang="ru-RU" altLang="ru-RU" sz="1050" b="0" i="0" u="none" strike="noStrike" cap="none" normalizeH="0" baseline="0" dirty="0">
                <a:ln>
                  <a:noFill/>
                </a:ln>
                <a:solidFill>
                  <a:srgbClr val="262626"/>
                </a:solidFill>
                <a:effectLst/>
                <a:latin typeface="JetBrains Mono"/>
              </a:rPr>
              <a:t>(*values)</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000080"/>
                </a:solidFill>
                <a:effectLst/>
                <a:latin typeface="JetBrains Mono"/>
              </a:rPr>
              <a:t>if </a:t>
            </a:r>
            <a:r>
              <a:rPr kumimoji="0" lang="ru-RU" altLang="ru-RU" sz="1050" b="0" i="0" u="none" strike="noStrike" cap="none" normalizeH="0" baseline="0" dirty="0">
                <a:ln>
                  <a:noFill/>
                </a:ln>
                <a:solidFill>
                  <a:srgbClr val="262626"/>
                </a:solidFill>
                <a:effectLst/>
                <a:latin typeface="JetBrains Mono"/>
              </a:rPr>
              <a:t>__name__ == </a:t>
            </a:r>
            <a:r>
              <a:rPr kumimoji="0" lang="ru-RU" altLang="ru-RU" sz="1050" b="0" i="0" u="none" strike="noStrike" cap="none" normalizeH="0" baseline="0" dirty="0">
                <a:ln>
                  <a:noFill/>
                </a:ln>
                <a:solidFill>
                  <a:srgbClr val="00733B"/>
                </a:solidFill>
                <a:effectLst/>
                <a:latin typeface="JetBrains Mono"/>
              </a:rPr>
              <a:t>"__main__"</a:t>
            </a:r>
            <a:r>
              <a:rPr kumimoji="0" lang="ru-RU" altLang="ru-RU" sz="1050" b="0" i="0" u="none" strike="noStrike" cap="none" normalizeH="0" baseline="0" dirty="0">
                <a:ln>
                  <a:noFill/>
                </a:ln>
                <a:solidFill>
                  <a:srgbClr val="262626"/>
                </a:solidFill>
                <a:effectLst/>
                <a:latin typeface="JetBrains Mono"/>
              </a:rPr>
              <a:t>:    </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p1 = </a:t>
            </a:r>
            <a:r>
              <a:rPr kumimoji="0" lang="ru-RU" altLang="ru-RU" sz="1050" b="0" i="0" u="none" strike="noStrike" cap="none" normalizeH="0" baseline="0" dirty="0">
                <a:ln>
                  <a:noFill/>
                </a:ln>
                <a:solidFill>
                  <a:srgbClr val="000000"/>
                </a:solidFill>
                <a:effectLst/>
                <a:latin typeface="JetBrains Mono"/>
              </a:rPr>
              <a:t>Point2D</a:t>
            </a:r>
            <a:r>
              <a:rPr kumimoji="0" lang="ru-RU" altLang="ru-RU" sz="1050" b="0" i="0" u="none" strike="noStrike" cap="none" normalizeH="0" baseline="0" dirty="0">
                <a:ln>
                  <a:noFill/>
                </a:ln>
                <a:solidFill>
                  <a:srgbClr val="262626"/>
                </a:solidFill>
                <a:effectLst/>
                <a:latin typeface="JetBrains Mono"/>
              </a:rPr>
              <a:t>(</a:t>
            </a:r>
            <a:r>
              <a:rPr kumimoji="0" lang="ru-RU" altLang="ru-RU" sz="1050" b="0" i="0" u="none" strike="noStrike" cap="none" normalizeH="0" baseline="0" dirty="0">
                <a:ln>
                  <a:noFill/>
                </a:ln>
                <a:solidFill>
                  <a:srgbClr val="0073E6"/>
                </a:solidFill>
                <a:effectLst/>
                <a:latin typeface="JetBrains Mono"/>
              </a:rPr>
              <a:t>0</a:t>
            </a: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73E6"/>
                </a:solidFill>
                <a:effectLst/>
                <a:latin typeface="JetBrains Mono"/>
              </a:rPr>
              <a:t>5</a:t>
            </a:r>
            <a:r>
              <a:rPr kumimoji="0" lang="ru-RU" altLang="ru-RU" sz="1050" b="0" i="0" u="none" strike="noStrike" cap="none" normalizeH="0" baseline="0" dirty="0">
                <a:ln>
                  <a:noFill/>
                </a:ln>
                <a:solidFill>
                  <a:srgbClr val="262626"/>
                </a:solidFill>
                <a:effectLst/>
                <a:latin typeface="JetBrains Mono"/>
              </a:rPr>
              <a: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p2 = </a:t>
            </a:r>
            <a:r>
              <a:rPr kumimoji="0" lang="ru-RU" altLang="ru-RU" sz="1050" b="0" i="0" u="none" strike="noStrike" cap="none" normalizeH="0" baseline="0" dirty="0">
                <a:ln>
                  <a:noFill/>
                </a:ln>
                <a:solidFill>
                  <a:srgbClr val="000000"/>
                </a:solidFill>
                <a:effectLst/>
                <a:latin typeface="JetBrains Mono"/>
              </a:rPr>
              <a:t>Point2D</a:t>
            </a:r>
            <a:r>
              <a:rPr kumimoji="0" lang="ru-RU" altLang="ru-RU" sz="1050" b="0" i="0" u="none" strike="noStrike" cap="none" normalizeH="0" baseline="0" dirty="0">
                <a:ln>
                  <a:noFill/>
                </a:ln>
                <a:solidFill>
                  <a:srgbClr val="262626"/>
                </a:solidFill>
                <a:effectLst/>
                <a:latin typeface="JetBrains Mono"/>
              </a:rPr>
              <a:t>(-</a:t>
            </a:r>
            <a:r>
              <a:rPr kumimoji="0" lang="ru-RU" altLang="ru-RU" sz="1050" b="0" i="0" u="none" strike="noStrike" cap="none" normalizeH="0" baseline="0" dirty="0">
                <a:ln>
                  <a:noFill/>
                </a:ln>
                <a:solidFill>
                  <a:srgbClr val="0073E6"/>
                </a:solidFill>
                <a:effectLst/>
                <a:latin typeface="JetBrains Mono"/>
              </a:rPr>
              <a:t>5</a:t>
            </a: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73E6"/>
                </a:solidFill>
                <a:effectLst/>
                <a:latin typeface="JetBrains Mono"/>
              </a:rPr>
              <a:t>10</a:t>
            </a:r>
            <a:r>
              <a:rPr kumimoji="0" lang="ru-RU" altLang="ru-RU" sz="1050" b="0" i="0" u="none" strike="noStrike" cap="none" normalizeH="0" baseline="0" dirty="0">
                <a:ln>
                  <a:noFill/>
                </a:ln>
                <a:solidFill>
                  <a:srgbClr val="262626"/>
                </a:solidFill>
                <a:effectLst/>
                <a:latin typeface="JetBrains Mono"/>
              </a:rPr>
              <a: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1" i="0" u="none" strike="noStrike" cap="none" normalizeH="0" baseline="0" dirty="0">
                <a:ln>
                  <a:noFill/>
                </a:ln>
                <a:solidFill>
                  <a:srgbClr val="137D00"/>
                </a:solidFill>
                <a:effectLst/>
                <a:latin typeface="JetBrains Mono"/>
              </a:rPr>
              <a:t># Створюємо 3-ю точку через метод класу</a:t>
            </a:r>
            <a:br>
              <a:rPr kumimoji="0" lang="ru-RU" altLang="ru-RU" sz="1050" b="1" i="0" u="none" strike="noStrike" cap="none" normalizeH="0" baseline="0" dirty="0">
                <a:ln>
                  <a:noFill/>
                </a:ln>
                <a:solidFill>
                  <a:srgbClr val="137D00"/>
                </a:solidFill>
                <a:effectLst/>
                <a:latin typeface="JetBrains Mono"/>
              </a:rPr>
            </a:br>
            <a:r>
              <a:rPr kumimoji="0" lang="ru-RU" altLang="ru-RU" sz="1050" b="1" i="0" u="none" strike="noStrike" cap="none" normalizeH="0" baseline="0" dirty="0">
                <a:ln>
                  <a:noFill/>
                </a:ln>
                <a:solidFill>
                  <a:srgbClr val="137D00"/>
                </a:solidFill>
                <a:effectLst/>
                <a:latin typeface="JetBrains Mono"/>
              </a:rPr>
              <a:t>    </a:t>
            </a:r>
            <a:r>
              <a:rPr kumimoji="0" lang="ru-RU" altLang="ru-RU" sz="1050" b="0" i="0" u="none" strike="noStrike" cap="none" normalizeH="0" baseline="0" dirty="0">
                <a:ln>
                  <a:noFill/>
                </a:ln>
                <a:solidFill>
                  <a:srgbClr val="262626"/>
                </a:solidFill>
                <a:effectLst/>
                <a:latin typeface="JetBrains Mono"/>
              </a:rPr>
              <a:t>p3 = Point2D.</a:t>
            </a:r>
            <a:r>
              <a:rPr kumimoji="0" lang="ru-RU" altLang="ru-RU" sz="1050" b="0" i="0" u="none" strike="noStrike" cap="none" normalizeH="0" baseline="0" dirty="0">
                <a:ln>
                  <a:noFill/>
                </a:ln>
                <a:solidFill>
                  <a:srgbClr val="000000"/>
                </a:solidFill>
                <a:effectLst/>
                <a:latin typeface="JetBrains Mono"/>
              </a:rPr>
              <a:t>from_string</a:t>
            </a:r>
            <a:r>
              <a:rPr kumimoji="0" lang="ru-RU" altLang="ru-RU" sz="1050" b="0" i="0" u="none" strike="noStrike" cap="none" normalizeH="0" baseline="0" dirty="0">
                <a:ln>
                  <a:noFill/>
                </a:ln>
                <a:solidFill>
                  <a:srgbClr val="262626"/>
                </a:solidFill>
                <a:effectLst/>
                <a:latin typeface="JetBrains Mono"/>
              </a:rPr>
              <a:t>(</a:t>
            </a:r>
            <a:r>
              <a:rPr kumimoji="0" lang="ru-RU" altLang="ru-RU" sz="1050" b="0" i="0" u="none" strike="noStrike" cap="none" normalizeH="0" baseline="0" dirty="0">
                <a:ln>
                  <a:noFill/>
                </a:ln>
                <a:solidFill>
                  <a:srgbClr val="00733B"/>
                </a:solidFill>
                <a:effectLst/>
                <a:latin typeface="JetBrains Mono"/>
              </a:rPr>
              <a:t>"5, 6"</a:t>
            </a:r>
            <a:r>
              <a:rPr kumimoji="0" lang="ru-RU" altLang="ru-RU" sz="1050" b="0" i="0" u="none" strike="noStrike" cap="none" normalizeH="0" baseline="0" dirty="0">
                <a:ln>
                  <a:noFill/>
                </a:ln>
                <a:solidFill>
                  <a:srgbClr val="262626"/>
                </a:solidFill>
                <a:effectLst/>
                <a:latin typeface="JetBrains Mono"/>
              </a:rPr>
              <a: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262626"/>
                </a:solidFill>
                <a:effectLst/>
                <a:latin typeface="JetBrains Mono"/>
              </a:rPr>
              <a:t>(p1 + p3)</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1" i="0" u="none" strike="noStrike" cap="none" normalizeH="0" baseline="0" dirty="0">
                <a:ln>
                  <a:noFill/>
                </a:ln>
                <a:solidFill>
                  <a:srgbClr val="137D00"/>
                </a:solidFill>
                <a:effectLst/>
                <a:latin typeface="JetBrains Mono"/>
              </a:rPr>
              <a:t># Відображаємо кількість створених точок через змінну класу</a:t>
            </a:r>
            <a:br>
              <a:rPr kumimoji="0" lang="ru-RU" altLang="ru-RU" sz="1050" b="1" i="0" u="none" strike="noStrike" cap="none" normalizeH="0" baseline="0" dirty="0">
                <a:ln>
                  <a:noFill/>
                </a:ln>
                <a:solidFill>
                  <a:srgbClr val="137D00"/>
                </a:solidFill>
                <a:effectLst/>
                <a:latin typeface="JetBrains Mono"/>
              </a:rPr>
            </a:br>
            <a:r>
              <a:rPr kumimoji="0" lang="ru-RU" altLang="ru-RU" sz="1050" b="1" i="0" u="none" strike="noStrike" cap="none" normalizeH="0" baseline="0" dirty="0">
                <a:ln>
                  <a:noFill/>
                </a:ln>
                <a:solidFill>
                  <a:srgbClr val="137D00"/>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262626"/>
                </a:solidFill>
                <a:effectLst/>
                <a:latin typeface="JetBrains Mono"/>
              </a:rPr>
              <a:t>(Point2D.INSTANCES_COUNT)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1" i="0" u="none" strike="noStrike" cap="none" normalizeH="0" baseline="0" dirty="0">
                <a:ln>
                  <a:noFill/>
                </a:ln>
                <a:solidFill>
                  <a:srgbClr val="137D00"/>
                </a:solidFill>
                <a:effectLst/>
                <a:latin typeface="JetBrains Mono"/>
              </a:rPr>
              <a:t># Додавання точок через статичний метод</a:t>
            </a:r>
            <a:br>
              <a:rPr kumimoji="0" lang="ru-RU" altLang="ru-RU" sz="1050" b="1" i="0" u="none" strike="noStrike" cap="none" normalizeH="0" baseline="0" dirty="0">
                <a:ln>
                  <a:noFill/>
                </a:ln>
                <a:solidFill>
                  <a:srgbClr val="137D00"/>
                </a:solidFill>
                <a:effectLst/>
                <a:latin typeface="JetBrains Mono"/>
              </a:rPr>
            </a:br>
            <a:r>
              <a:rPr kumimoji="0" lang="ru-RU" altLang="ru-RU" sz="1050" b="1" i="0" u="none" strike="noStrike" cap="none" normalizeH="0" baseline="0" dirty="0">
                <a:ln>
                  <a:noFill/>
                </a:ln>
                <a:solidFill>
                  <a:srgbClr val="137D00"/>
                </a:solidFill>
                <a:effectLst/>
                <a:latin typeface="JetBrains Mono"/>
              </a:rPr>
              <a:t>    </a:t>
            </a:r>
            <a:r>
              <a:rPr kumimoji="0" lang="ru-RU" altLang="ru-RU" sz="1050" b="0" i="0" u="none" strike="noStrike" cap="none" normalizeH="0" baseline="0" dirty="0">
                <a:ln>
                  <a:noFill/>
                </a:ln>
                <a:solidFill>
                  <a:srgbClr val="262626"/>
                </a:solidFill>
                <a:effectLst/>
                <a:latin typeface="JetBrains Mono"/>
              </a:rPr>
              <a:t>p4 = Point2D.</a:t>
            </a:r>
            <a:r>
              <a:rPr kumimoji="0" lang="ru-RU" altLang="ru-RU" sz="1050" b="0" i="0" u="none" strike="noStrike" cap="none" normalizeH="0" baseline="0" dirty="0">
                <a:ln>
                  <a:noFill/>
                </a:ln>
                <a:solidFill>
                  <a:srgbClr val="000000"/>
                </a:solidFill>
                <a:effectLst/>
                <a:latin typeface="JetBrains Mono"/>
              </a:rPr>
              <a:t>sum</a:t>
            </a:r>
            <a:r>
              <a:rPr kumimoji="0" lang="ru-RU" altLang="ru-RU" sz="1050" b="0" i="0" u="none" strike="noStrike" cap="none" normalizeH="0" baseline="0" dirty="0">
                <a:ln>
                  <a:noFill/>
                </a:ln>
                <a:solidFill>
                  <a:srgbClr val="262626"/>
                </a:solidFill>
                <a:effectLst/>
                <a:latin typeface="JetBrains Mono"/>
              </a:rPr>
              <a:t>(p1, p2, p3, </a:t>
            </a:r>
            <a:r>
              <a:rPr kumimoji="0" lang="ru-RU" altLang="ru-RU" sz="1050" b="0" i="0" u="none" strike="noStrike" cap="none" normalizeH="0" baseline="0" dirty="0">
                <a:ln>
                  <a:noFill/>
                </a:ln>
                <a:solidFill>
                  <a:srgbClr val="000000"/>
                </a:solidFill>
                <a:effectLst/>
                <a:latin typeface="JetBrains Mono"/>
              </a:rPr>
              <a:t>Point2D</a:t>
            </a:r>
            <a:r>
              <a:rPr kumimoji="0" lang="ru-RU" altLang="ru-RU" sz="1050" b="0" i="0" u="none" strike="noStrike" cap="none" normalizeH="0" baseline="0" dirty="0">
                <a:ln>
                  <a:noFill/>
                </a:ln>
                <a:solidFill>
                  <a:srgbClr val="262626"/>
                </a:solidFill>
                <a:effectLst/>
                <a:latin typeface="JetBrains Mono"/>
              </a:rPr>
              <a:t>(</a:t>
            </a:r>
            <a:r>
              <a:rPr kumimoji="0" lang="ru-RU" altLang="ru-RU" sz="1050" b="0" i="0" u="none" strike="noStrike" cap="none" normalizeH="0" baseline="0" dirty="0">
                <a:ln>
                  <a:noFill/>
                </a:ln>
                <a:solidFill>
                  <a:srgbClr val="0073E6"/>
                </a:solidFill>
                <a:effectLst/>
                <a:latin typeface="JetBrains Mono"/>
              </a:rPr>
              <a:t>0</a:t>
            </a: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73E6"/>
                </a:solidFill>
                <a:effectLst/>
                <a:latin typeface="JetBrains Mono"/>
              </a:rPr>
              <a:t>21</a:t>
            </a:r>
            <a:r>
              <a:rPr kumimoji="0" lang="ru-RU" altLang="ru-RU" sz="1050" b="0" i="0" u="none" strike="noStrike" cap="none" normalizeH="0" baseline="0" dirty="0">
                <a:ln>
                  <a:noFill/>
                </a:ln>
                <a:solidFill>
                  <a:srgbClr val="262626"/>
                </a:solidFill>
                <a:effectLst/>
                <a:latin typeface="JetBrains Mono"/>
              </a:rPr>
              <a:t>))</a:t>
            </a:r>
            <a:br>
              <a:rPr kumimoji="0" lang="ru-RU" altLang="ru-RU" sz="1050" b="0" i="0" u="none" strike="noStrike" cap="none" normalizeH="0" baseline="0" dirty="0">
                <a:ln>
                  <a:noFill/>
                </a:ln>
                <a:solidFill>
                  <a:srgbClr val="262626"/>
                </a:solidFill>
                <a:effectLst/>
                <a:latin typeface="JetBrains Mono"/>
              </a:rPr>
            </a:br>
            <a:r>
              <a:rPr kumimoji="0" lang="ru-RU" altLang="ru-RU" sz="1050" b="0" i="0" u="none" strike="noStrike" cap="none" normalizeH="0" baseline="0" dirty="0">
                <a:ln>
                  <a:noFill/>
                </a:ln>
                <a:solidFill>
                  <a:srgbClr val="262626"/>
                </a:solidFill>
                <a:effectLst/>
                <a:latin typeface="JetBrains Mono"/>
              </a:rPr>
              <a:t>    </a:t>
            </a:r>
            <a:r>
              <a:rPr kumimoji="0" lang="ru-RU" altLang="ru-RU" sz="1050" b="0" i="0" u="none" strike="noStrike" cap="none" normalizeH="0" baseline="0" dirty="0">
                <a:ln>
                  <a:noFill/>
                </a:ln>
                <a:solidFill>
                  <a:srgbClr val="000080"/>
                </a:solidFill>
                <a:effectLst/>
                <a:latin typeface="JetBrains Mono"/>
              </a:rPr>
              <a:t>print</a:t>
            </a:r>
            <a:r>
              <a:rPr kumimoji="0" lang="ru-RU" altLang="ru-RU" sz="1050" b="0" i="0" u="none" strike="noStrike" cap="none" normalizeH="0" baseline="0" dirty="0">
                <a:ln>
                  <a:noFill/>
                </a:ln>
                <a:solidFill>
                  <a:srgbClr val="262626"/>
                </a:solidFill>
                <a:effectLst/>
                <a:latin typeface="JetBrains Mono"/>
              </a:rPr>
              <a:t>(p4)   </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138249" y="6019800"/>
            <a:ext cx="2019300" cy="838200"/>
          </a:xfrm>
          <a:prstGeom prst="rect">
            <a:avLst/>
          </a:prstGeom>
          <a:ln>
            <a:solidFill>
              <a:schemeClr val="tx1"/>
            </a:solidFill>
          </a:ln>
        </p:spPr>
      </p:pic>
    </p:spTree>
    <p:extLst>
      <p:ext uri="{BB962C8B-B14F-4D97-AF65-F5344CB8AC3E}">
        <p14:creationId xmlns:p14="http://schemas.microsoft.com/office/powerpoint/2010/main" val="2005024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lnSpcReduction="10000"/>
          </a:bodyPr>
          <a:lstStyle/>
          <a:p>
            <a:pPr lvl="0" eaLnBrk="0" fontAlgn="base" hangingPunct="0">
              <a:lnSpc>
                <a:spcPct val="100000"/>
              </a:lnSpc>
              <a:spcBef>
                <a:spcPct val="0"/>
              </a:spcBef>
              <a:spcAft>
                <a:spcPct val="0"/>
              </a:spcAft>
            </a:pPr>
            <a:r>
              <a:rPr lang="uk-UA" sz="1800" b="1" dirty="0"/>
              <a:t>Інкапсуляція (</a:t>
            </a:r>
            <a:r>
              <a:rPr lang="en-US" sz="1800" b="1" dirty="0"/>
              <a:t>Public, Protected, Private)</a:t>
            </a:r>
            <a:endParaRPr lang="uk-UA" sz="1800" b="1" dirty="0"/>
          </a:p>
          <a:p>
            <a:pPr lvl="0" eaLnBrk="0" fontAlgn="base" hangingPunct="0">
              <a:lnSpc>
                <a:spcPct val="100000"/>
              </a:lnSpc>
              <a:spcBef>
                <a:spcPct val="0"/>
              </a:spcBef>
              <a:spcAft>
                <a:spcPct val="0"/>
              </a:spcAft>
            </a:pPr>
            <a:endParaRPr lang="uk-UA" sz="1800" b="1" dirty="0"/>
          </a:p>
          <a:p>
            <a:pPr lvl="0" algn="l" eaLnBrk="0" fontAlgn="base" hangingPunct="0">
              <a:lnSpc>
                <a:spcPct val="100000"/>
              </a:lnSpc>
              <a:spcBef>
                <a:spcPct val="0"/>
              </a:spcBef>
              <a:spcAft>
                <a:spcPct val="0"/>
              </a:spcAft>
            </a:pPr>
            <a:r>
              <a:rPr lang="uk-UA" sz="1600" dirty="0"/>
              <a:t>У ряді мов, наприклад, С ++, існує чіткий поділ членів класу на закриті, захищені і публічні. </a:t>
            </a:r>
          </a:p>
          <a:p>
            <a:pPr lvl="0" algn="l" eaLnBrk="0" fontAlgn="base" hangingPunct="0">
              <a:lnSpc>
                <a:spcPct val="100000"/>
              </a:lnSpc>
              <a:spcBef>
                <a:spcPct val="0"/>
              </a:spcBef>
              <a:spcAft>
                <a:spcPct val="0"/>
              </a:spcAft>
            </a:pPr>
            <a:r>
              <a:rPr lang="uk-UA" sz="1600" dirty="0"/>
              <a:t>В </a:t>
            </a:r>
            <a:r>
              <a:rPr lang="en-US" sz="1600" dirty="0"/>
              <a:t>Python </a:t>
            </a:r>
            <a:r>
              <a:rPr lang="uk-UA" sz="1600" b="1" i="1" dirty="0"/>
              <a:t>всі члени класу є загальнодоступними</a:t>
            </a:r>
            <a:r>
              <a:rPr lang="uk-UA" sz="1600" dirty="0"/>
              <a:t>, хоча існує можливість </a:t>
            </a:r>
            <a:r>
              <a:rPr lang="uk-UA" sz="1600" i="1" dirty="0"/>
              <a:t>емуляції закритих</a:t>
            </a:r>
            <a:r>
              <a:rPr lang="uk-UA" sz="1600" dirty="0"/>
              <a:t>. Концепція відсутності закритих атрибутів в </a:t>
            </a:r>
            <a:r>
              <a:rPr lang="en-US" sz="1600" dirty="0"/>
              <a:t>Python </a:t>
            </a:r>
            <a:r>
              <a:rPr lang="uk-UA" sz="1600" dirty="0"/>
              <a:t>описується фразою одного з розробників мови: </a:t>
            </a:r>
            <a:r>
              <a:rPr lang="uk-UA" sz="1600" i="1" dirty="0"/>
              <a:t>«Ми всі дорослі люди. Якщо програміст хоче вистрілити собі в ногу - потрібно надати йому можливість це зробити»</a:t>
            </a:r>
            <a:r>
              <a:rPr lang="uk-UA" sz="1600" dirty="0"/>
              <a:t>.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u="sng" dirty="0"/>
              <a:t>Незважаючи на це, в </a:t>
            </a:r>
            <a:r>
              <a:rPr lang="en-US" sz="1600" u="sng" dirty="0"/>
              <a:t>Python </a:t>
            </a:r>
            <a:r>
              <a:rPr lang="uk-UA" sz="1600" u="sng" dirty="0"/>
              <a:t>прийнята наступна конвенція:</a:t>
            </a:r>
          </a:p>
          <a:p>
            <a:pPr marL="342900" lvl="0" indent="-342900" algn="l" eaLnBrk="0" fontAlgn="base" hangingPunct="0">
              <a:lnSpc>
                <a:spcPct val="100000"/>
              </a:lnSpc>
              <a:spcBef>
                <a:spcPct val="0"/>
              </a:spcBef>
              <a:spcAft>
                <a:spcPct val="0"/>
              </a:spcAft>
              <a:buFont typeface="+mj-lt"/>
              <a:buAutoNum type="arabicPeriod"/>
            </a:pPr>
            <a:r>
              <a:rPr lang="uk-UA" sz="1600" dirty="0"/>
              <a:t> Атрибут, який повинен бути </a:t>
            </a:r>
            <a:r>
              <a:rPr lang="uk-UA" sz="1600" b="1" dirty="0"/>
              <a:t>захищеним </a:t>
            </a:r>
            <a:r>
              <a:rPr lang="uk-UA" sz="1600" dirty="0"/>
              <a:t>(</a:t>
            </a:r>
            <a:r>
              <a:rPr lang="en-US" sz="1600" b="1" dirty="0"/>
              <a:t>Protected</a:t>
            </a:r>
            <a:r>
              <a:rPr lang="en-US" sz="1600" dirty="0"/>
              <a:t>) </a:t>
            </a:r>
            <a:r>
              <a:rPr lang="uk-UA" sz="1600" dirty="0"/>
              <a:t>позначається за допомогою ведучого підкреслення </a:t>
            </a:r>
            <a:r>
              <a:rPr lang="uk-UA" sz="1600" b="1" dirty="0"/>
              <a:t>_</a:t>
            </a:r>
            <a:r>
              <a:rPr lang="uk-UA" sz="1600" dirty="0"/>
              <a:t>: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dirty="0"/>
              <a:t>         Приклад: </a:t>
            </a:r>
            <a:r>
              <a:rPr lang="uk-UA" sz="1600" b="1" i="1" dirty="0"/>
              <a:t>_</a:t>
            </a:r>
            <a:r>
              <a:rPr lang="en-US" sz="1600" b="1" i="1" dirty="0"/>
              <a:t>spam </a:t>
            </a:r>
            <a:r>
              <a:rPr lang="uk-UA" sz="1600" b="1" i="1" dirty="0"/>
              <a:t> </a:t>
            </a:r>
            <a:r>
              <a:rPr lang="uk-UA" sz="1600" dirty="0"/>
              <a:t>для поля або </a:t>
            </a:r>
            <a:r>
              <a:rPr lang="uk-UA" sz="1600" b="1" i="1" dirty="0"/>
              <a:t>_</a:t>
            </a:r>
            <a:r>
              <a:rPr lang="en-US" sz="1600" b="1" i="1" dirty="0" err="1"/>
              <a:t>get_count</a:t>
            </a:r>
            <a:r>
              <a:rPr lang="en-US" sz="1600" b="1" i="1" dirty="0"/>
              <a:t>() </a:t>
            </a:r>
            <a:r>
              <a:rPr lang="uk-UA" sz="1600" dirty="0"/>
              <a:t>для методу.</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dirty="0"/>
              <a:t>         Даний синтаксис вказує на те, що атрибут: </a:t>
            </a:r>
          </a:p>
          <a:p>
            <a:pPr marL="715963" lvl="0" indent="-285750" algn="l" eaLnBrk="0" fontAlgn="base" hangingPunct="0">
              <a:lnSpc>
                <a:spcPct val="100000"/>
              </a:lnSpc>
              <a:spcBef>
                <a:spcPct val="0"/>
              </a:spcBef>
              <a:spcAft>
                <a:spcPct val="0"/>
              </a:spcAft>
              <a:buFont typeface="Arial" panose="020B0604020202020204" pitchFamily="34" charset="0"/>
              <a:buChar char="•"/>
            </a:pPr>
            <a:r>
              <a:rPr lang="uk-UA" sz="1600" dirty="0"/>
              <a:t>використовується для внутрішньої реалізації класу і не призначений для використання ззовні; </a:t>
            </a:r>
          </a:p>
          <a:p>
            <a:pPr marL="715963" lvl="0" indent="-285750" algn="l" eaLnBrk="0" fontAlgn="base" hangingPunct="0">
              <a:lnSpc>
                <a:spcPct val="100000"/>
              </a:lnSpc>
              <a:spcBef>
                <a:spcPct val="0"/>
              </a:spcBef>
              <a:spcAft>
                <a:spcPct val="0"/>
              </a:spcAft>
              <a:buFont typeface="Arial" panose="020B0604020202020204" pitchFamily="34" charset="0"/>
              <a:buChar char="•"/>
            </a:pPr>
            <a:r>
              <a:rPr lang="uk-UA" sz="1600" dirty="0"/>
              <a:t>повинен бути використаний/змінений тільки якщо розробник-користувач класу абсолютно впевнений в цьому.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dirty="0"/>
              <a:t>          При цьому атрибут з </a:t>
            </a:r>
            <a:r>
              <a:rPr lang="uk-UA" sz="1600" b="1" dirty="0"/>
              <a:t>_</a:t>
            </a:r>
            <a:r>
              <a:rPr lang="uk-UA" sz="1600" dirty="0"/>
              <a:t> доступний ззовні, як і звичайний </a:t>
            </a:r>
            <a:r>
              <a:rPr lang="en-US" sz="1600" dirty="0"/>
              <a:t>public-</a:t>
            </a:r>
            <a:r>
              <a:rPr lang="uk-UA" sz="1600" dirty="0"/>
              <a:t>атрибут класу. </a:t>
            </a:r>
          </a:p>
          <a:p>
            <a:pPr lvl="0" algn="l" eaLnBrk="0" fontAlgn="base" hangingPunct="0">
              <a:lnSpc>
                <a:spcPct val="100000"/>
              </a:lnSpc>
              <a:spcBef>
                <a:spcPct val="0"/>
              </a:spcBef>
              <a:spcAft>
                <a:spcPct val="0"/>
              </a:spcAft>
            </a:pPr>
            <a:endParaRPr lang="uk-UA" sz="1600" dirty="0"/>
          </a:p>
          <a:p>
            <a:pPr marL="342900" lvl="0" indent="-342900" algn="l" eaLnBrk="0" fontAlgn="base" hangingPunct="0">
              <a:lnSpc>
                <a:spcPct val="100000"/>
              </a:lnSpc>
              <a:spcBef>
                <a:spcPct val="0"/>
              </a:spcBef>
              <a:spcAft>
                <a:spcPct val="0"/>
              </a:spcAft>
              <a:buFont typeface="+mj-lt"/>
              <a:buAutoNum type="arabicPeriod" startAt="2"/>
            </a:pPr>
            <a:r>
              <a:rPr lang="uk-UA" sz="1600" dirty="0"/>
              <a:t>Атрибут, який повинен бути </a:t>
            </a:r>
            <a:r>
              <a:rPr lang="uk-UA" sz="1600" b="1" dirty="0"/>
              <a:t>закритим </a:t>
            </a:r>
            <a:r>
              <a:rPr lang="uk-UA" sz="1600" dirty="0"/>
              <a:t>(</a:t>
            </a:r>
            <a:r>
              <a:rPr lang="en-US" sz="1600" b="1" dirty="0"/>
              <a:t>Private</a:t>
            </a:r>
            <a:r>
              <a:rPr lang="en-US" sz="1600" dirty="0"/>
              <a:t>), </a:t>
            </a:r>
            <a:r>
              <a:rPr lang="uk-UA" sz="1600" dirty="0"/>
              <a:t>позначається за допомогою ведучого </a:t>
            </a:r>
            <a:r>
              <a:rPr lang="uk-UA" sz="1600" b="1" dirty="0"/>
              <a:t>подвійного</a:t>
            </a:r>
            <a:r>
              <a:rPr lang="uk-UA" sz="1600" dirty="0"/>
              <a:t> підкреслення </a:t>
            </a:r>
            <a:r>
              <a:rPr lang="uk-UA" sz="1600" b="1" dirty="0"/>
              <a:t>__</a:t>
            </a:r>
            <a:r>
              <a:rPr lang="uk-UA" sz="1600" dirty="0"/>
              <a:t>: </a:t>
            </a:r>
          </a:p>
          <a:p>
            <a:pPr lvl="0" algn="l" eaLnBrk="0" fontAlgn="base" hangingPunct="0">
              <a:lnSpc>
                <a:spcPct val="100000"/>
              </a:lnSpc>
              <a:spcBef>
                <a:spcPct val="0"/>
              </a:spcBef>
              <a:spcAft>
                <a:spcPct val="0"/>
              </a:spcAft>
            </a:pPr>
            <a:r>
              <a:rPr lang="uk-UA" sz="1600" dirty="0"/>
              <a:t>        </a:t>
            </a:r>
          </a:p>
          <a:p>
            <a:pPr lvl="0" algn="l" eaLnBrk="0" fontAlgn="base" hangingPunct="0">
              <a:lnSpc>
                <a:spcPct val="100000"/>
              </a:lnSpc>
              <a:spcBef>
                <a:spcPct val="0"/>
              </a:spcBef>
              <a:spcAft>
                <a:spcPct val="0"/>
              </a:spcAft>
            </a:pPr>
            <a:r>
              <a:rPr lang="uk-UA" sz="1600" dirty="0"/>
              <a:t>       Приклад: </a:t>
            </a:r>
            <a:r>
              <a:rPr lang="uk-UA" sz="1600" b="1" i="1" dirty="0"/>
              <a:t>__</a:t>
            </a:r>
            <a:r>
              <a:rPr lang="en-US" sz="1600" b="1" i="1" dirty="0"/>
              <a:t>spam</a:t>
            </a:r>
            <a:r>
              <a:rPr lang="en-US" sz="1600" dirty="0"/>
              <a:t> </a:t>
            </a:r>
            <a:r>
              <a:rPr lang="uk-UA" sz="1600" dirty="0"/>
              <a:t>для поля або </a:t>
            </a:r>
            <a:r>
              <a:rPr lang="uk-UA" sz="1600" b="1" i="1" dirty="0"/>
              <a:t>__</a:t>
            </a:r>
            <a:r>
              <a:rPr lang="en-US" sz="1600" b="1" i="1" dirty="0" err="1"/>
              <a:t>get_count</a:t>
            </a:r>
            <a:r>
              <a:rPr lang="en-US" sz="1600" b="1" i="1" dirty="0"/>
              <a:t>()</a:t>
            </a:r>
            <a:r>
              <a:rPr lang="en-US" sz="1600" dirty="0"/>
              <a:t> </a:t>
            </a:r>
            <a:r>
              <a:rPr lang="uk-UA" sz="1600" dirty="0"/>
              <a:t>для методу.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dirty="0"/>
              <a:t>        Даний синтаксис вказує на те, що атрибут: </a:t>
            </a:r>
          </a:p>
          <a:p>
            <a:pPr marL="715963" lvl="0" indent="-285750" algn="l" eaLnBrk="0" fontAlgn="base" hangingPunct="0">
              <a:lnSpc>
                <a:spcPct val="100000"/>
              </a:lnSpc>
              <a:spcBef>
                <a:spcPct val="0"/>
              </a:spcBef>
              <a:spcAft>
                <a:spcPct val="0"/>
              </a:spcAft>
              <a:buFont typeface="Arial" panose="020B0604020202020204" pitchFamily="34" charset="0"/>
              <a:buChar char="•"/>
            </a:pPr>
            <a:r>
              <a:rPr lang="uk-UA" sz="1600" dirty="0"/>
              <a:t>використовується для внутрішньої реалізації класу і не призначений для використання ззовні; </a:t>
            </a:r>
          </a:p>
          <a:p>
            <a:pPr marL="715963" lvl="0" indent="-285750" algn="l" eaLnBrk="0" fontAlgn="base" hangingPunct="0">
              <a:lnSpc>
                <a:spcPct val="100000"/>
              </a:lnSpc>
              <a:spcBef>
                <a:spcPct val="0"/>
              </a:spcBef>
              <a:spcAft>
                <a:spcPct val="0"/>
              </a:spcAft>
              <a:buFont typeface="Arial" panose="020B0604020202020204" pitchFamily="34" charset="0"/>
              <a:buChar char="•"/>
            </a:pPr>
            <a:r>
              <a:rPr lang="uk-UA" sz="1600" dirty="0"/>
              <a:t>не повинен бути використаний/змінений розробником-користувачем класу.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dirty="0"/>
              <a:t>При цьому атрибут з </a:t>
            </a:r>
            <a:r>
              <a:rPr lang="uk-UA" sz="1600" b="1" dirty="0"/>
              <a:t>__</a:t>
            </a:r>
            <a:r>
              <a:rPr lang="uk-UA" sz="1600" dirty="0"/>
              <a:t> виявляється недоступним ззовні, використовуючи </a:t>
            </a:r>
            <a:r>
              <a:rPr lang="uk-UA" sz="1600" i="1" dirty="0"/>
              <a:t>техніку приховування імен </a:t>
            </a:r>
            <a:r>
              <a:rPr lang="uk-UA" sz="1600" dirty="0"/>
              <a:t>(</a:t>
            </a:r>
            <a:r>
              <a:rPr lang="en-US" sz="1600" i="1" dirty="0"/>
              <a:t>Name Mangling</a:t>
            </a:r>
            <a:r>
              <a:rPr lang="en-US" sz="1600" dirty="0"/>
              <a:t>). </a:t>
            </a:r>
            <a:r>
              <a:rPr lang="uk-UA" sz="1600" dirty="0"/>
              <a:t>Незважаючи на це, на відміну від ряду мов (наприклад, </a:t>
            </a:r>
            <a:r>
              <a:rPr lang="en-US" sz="1600" dirty="0"/>
              <a:t>Java) </a:t>
            </a:r>
            <a:r>
              <a:rPr lang="uk-UA" sz="1600" dirty="0"/>
              <a:t>такі «закриті» екземпляри класу також можна змінювати, але більш складним способом - їх можна побачити, використовуючи функцію </a:t>
            </a:r>
            <a:r>
              <a:rPr lang="en-US" sz="1600" i="1" dirty="0" err="1"/>
              <a:t>dir</a:t>
            </a:r>
            <a:r>
              <a:rPr lang="en-US" sz="1600" i="1" dirty="0"/>
              <a:t>()</a:t>
            </a:r>
            <a:r>
              <a:rPr lang="en-US" sz="1600" dirty="0"/>
              <a:t>. </a:t>
            </a:r>
          </a:p>
        </p:txBody>
      </p:sp>
    </p:spTree>
    <p:extLst>
      <p:ext uri="{BB962C8B-B14F-4D97-AF65-F5344CB8AC3E}">
        <p14:creationId xmlns:p14="http://schemas.microsoft.com/office/powerpoint/2010/main" val="2155013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01" y="81480"/>
            <a:ext cx="11769505" cy="6627137"/>
          </a:xfrm>
        </p:spPr>
        <p:txBody>
          <a:bodyPr>
            <a:normAutofit/>
          </a:bodyPr>
          <a:lstStyle/>
          <a:p>
            <a:pPr marL="0" indent="0" algn="ctr">
              <a:buNone/>
            </a:pPr>
            <a:r>
              <a:rPr lang="uk-UA" sz="1600" b="1" dirty="0"/>
              <a:t>Чим небезпечні </a:t>
            </a:r>
            <a:r>
              <a:rPr lang="en-US" sz="1600" b="1" dirty="0"/>
              <a:t>Public</a:t>
            </a:r>
            <a:r>
              <a:rPr lang="uk-UA" sz="1600" b="1" dirty="0"/>
              <a:t> атрибути і методи?</a:t>
            </a:r>
          </a:p>
        </p:txBody>
      </p:sp>
      <p:sp>
        <p:nvSpPr>
          <p:cNvPr id="8" name="Rectangle 7"/>
          <p:cNvSpPr/>
          <p:nvPr/>
        </p:nvSpPr>
        <p:spPr>
          <a:xfrm>
            <a:off x="8052318" y="636945"/>
            <a:ext cx="3852988" cy="830997"/>
          </a:xfrm>
          <a:prstGeom prst="rect">
            <a:avLst/>
          </a:prstGeom>
        </p:spPr>
        <p:txBody>
          <a:bodyPr wrap="square">
            <a:spAutoFit/>
          </a:bodyPr>
          <a:lstStyle/>
          <a:p>
            <a:r>
              <a:rPr lang="uk-UA" sz="1600" dirty="0"/>
              <a:t>Використання незахищених атрибутів і методів може призвести до їх випадкових перевизначеннь, змін і інших конфліктів.</a:t>
            </a:r>
          </a:p>
        </p:txBody>
      </p:sp>
      <p:sp>
        <p:nvSpPr>
          <p:cNvPr id="2" name="Rectangle 1"/>
          <p:cNvSpPr>
            <a:spLocks noChangeArrowheads="1"/>
          </p:cNvSpPr>
          <p:nvPr/>
        </p:nvSpPr>
        <p:spPr bwMode="auto">
          <a:xfrm>
            <a:off x="52076" y="420554"/>
            <a:ext cx="7842596" cy="634019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SomeClass</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publicvariable = </a:t>
            </a:r>
            <a:r>
              <a:rPr kumimoji="0" lang="ru-RU" altLang="ru-RU" sz="1400" b="0" i="0" u="none" strike="noStrike" cap="none" normalizeH="0" baseline="0" noProof="1">
                <a:ln>
                  <a:noFill/>
                </a:ln>
                <a:solidFill>
                  <a:srgbClr val="00733B"/>
                </a:solidFill>
                <a:effectLst/>
                <a:latin typeface="JetBrains Mono"/>
              </a:rPr>
              <a:t>"Просто публічний атрибут. Можна поміняти на що завгодно"</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first, second):</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.first = first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.second = second</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public_method</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"Це публічний метод. Він нічим не захищений"</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sum</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"А це ще один публічний метод sum"</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f"Сума first і second буде рівна: </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.first +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.second</a:t>
            </a:r>
            <a:r>
              <a:rPr kumimoji="0" lang="ru-RU" altLang="ru-RU" sz="1400" b="0" i="0" u="none" strike="noStrike" cap="none" normalizeH="0" baseline="0" noProof="1">
                <a:ln>
                  <a:noFill/>
                </a:ln>
                <a:solidFill>
                  <a:srgbClr val="000080"/>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a = </a:t>
            </a:r>
            <a:r>
              <a:rPr kumimoji="0" lang="ru-RU" altLang="ru-RU" sz="1400" b="0" i="0" u="none" strike="noStrike" cap="none" normalizeH="0" baseline="0" noProof="1">
                <a:ln>
                  <a:noFill/>
                </a:ln>
                <a:solidFill>
                  <a:srgbClr val="000000"/>
                </a:solidFill>
                <a:effectLst/>
                <a:latin typeface="JetBrains Mono"/>
              </a:rPr>
              <a:t>SomeClass</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E6"/>
                </a:solidFill>
                <a:effectLst/>
                <a:latin typeface="JetBrains Mono"/>
              </a:rPr>
              <a:t>10</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73E6"/>
                </a:solidFill>
                <a:effectLst/>
                <a:latin typeface="JetBrains Mono"/>
              </a:rPr>
              <a:t>15</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(a.publicvariable)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a.</a:t>
            </a:r>
            <a:r>
              <a:rPr kumimoji="0" lang="ru-RU" altLang="ru-RU" sz="1400" b="0" i="0" u="none" strike="noStrike" cap="none" normalizeH="0" baseline="0" noProof="1">
                <a:ln>
                  <a:noFill/>
                </a:ln>
                <a:solidFill>
                  <a:srgbClr val="000000"/>
                </a:solidFill>
                <a:effectLst/>
                <a:latin typeface="JetBrains Mono"/>
              </a:rPr>
              <a:t>sum</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Поміняємо публічні атрибути. Вони ж нічим не захищені.</a:t>
            </a:r>
            <a:br>
              <a:rPr kumimoji="0" lang="ru-RU" altLang="ru-RU" sz="1400" b="1" i="0" u="none" strike="noStrike" cap="none" normalizeH="0" baseline="0" noProof="1">
                <a:ln>
                  <a:noFill/>
                </a:ln>
                <a:solidFill>
                  <a:srgbClr val="137D00"/>
                </a:solidFill>
                <a:effectLst/>
                <a:latin typeface="JetBrains Mono"/>
              </a:rPr>
            </a:br>
            <a:r>
              <a:rPr kumimoji="0" lang="ru-RU" altLang="ru-RU" sz="1400" b="0" i="0" u="none" strike="noStrike" cap="none" normalizeH="0" baseline="0" noProof="1">
                <a:ln>
                  <a:noFill/>
                </a:ln>
                <a:solidFill>
                  <a:srgbClr val="262626"/>
                </a:solidFill>
                <a:effectLst/>
                <a:latin typeface="JetBrains Mono"/>
              </a:rPr>
              <a:t>SomeClass.publicvariable = </a:t>
            </a:r>
            <a:r>
              <a:rPr kumimoji="0" lang="ru-RU" altLang="ru-RU" sz="1400" b="0" i="0" u="none" strike="noStrike" cap="none" normalizeH="0" baseline="0" noProof="1">
                <a:ln>
                  <a:noFill/>
                </a:ln>
                <a:solidFill>
                  <a:srgbClr val="00733B"/>
                </a:solidFill>
                <a:effectLst/>
                <a:latin typeface="JetBrains Mono"/>
              </a:rPr>
              <a:t>"А тепер тут буде інший напис. І він зміниться для всіх екзамплярів класу"</a:t>
            </a:r>
            <a:br>
              <a:rPr kumimoji="0" lang="ru-RU" altLang="ru-RU" sz="1400" b="0" i="0" u="none" strike="noStrike" cap="none" normalizeH="0" baseline="0" noProof="1">
                <a:ln>
                  <a:noFill/>
                </a:ln>
                <a:solidFill>
                  <a:srgbClr val="00733B"/>
                </a:solidFill>
                <a:effectLst/>
                <a:latin typeface="JetBrains Mono"/>
              </a:rPr>
            </a:b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(a.publicvariable)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a.first = </a:t>
            </a:r>
            <a:r>
              <a:rPr kumimoji="0" lang="ru-RU" altLang="ru-RU" sz="1400" b="0" i="0" u="none" strike="noStrike" cap="none" normalizeH="0" baseline="0" noProof="1">
                <a:ln>
                  <a:noFill/>
                </a:ln>
                <a:solidFill>
                  <a:srgbClr val="0073E6"/>
                </a:solidFill>
                <a:effectLst/>
                <a:latin typeface="JetBrains Mono"/>
              </a:rPr>
              <a:t>300</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a.second = -</a:t>
            </a:r>
            <a:r>
              <a:rPr kumimoji="0" lang="ru-RU" altLang="ru-RU" sz="1400" b="0" i="0" u="none" strike="noStrike" cap="none" normalizeH="0" baseline="0" noProof="1">
                <a:ln>
                  <a:noFill/>
                </a:ln>
                <a:solidFill>
                  <a:srgbClr val="0073E6"/>
                </a:solidFill>
                <a:effectLst/>
                <a:latin typeface="JetBrains Mono"/>
              </a:rPr>
              <a:t>300</a:t>
            </a:r>
            <a:br>
              <a:rPr kumimoji="0" lang="ru-RU" altLang="ru-RU" sz="1400" b="0" i="0" u="none" strike="noStrike" cap="none" normalizeH="0" baseline="0" noProof="1">
                <a:ln>
                  <a:noFill/>
                </a:ln>
                <a:solidFill>
                  <a:srgbClr val="0073E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a.</a:t>
            </a:r>
            <a:r>
              <a:rPr kumimoji="0" lang="ru-RU" altLang="ru-RU" sz="1400" b="0" i="0" u="none" strike="noStrike" cap="none" normalizeH="0" baseline="0" noProof="1">
                <a:ln>
                  <a:noFill/>
                </a:ln>
                <a:solidFill>
                  <a:srgbClr val="000000"/>
                </a:solidFill>
                <a:effectLst/>
                <a:latin typeface="JetBrains Mono"/>
              </a:rPr>
              <a:t>sum</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А тепер зламаємо роботу методу передавши не правильний тип даних водин із атрибутів</a:t>
            </a:r>
            <a:br>
              <a:rPr kumimoji="0" lang="ru-RU" altLang="ru-RU" sz="1400" b="1" i="0" u="none" strike="noStrike" cap="none" normalizeH="0" baseline="0" noProof="1">
                <a:ln>
                  <a:noFill/>
                </a:ln>
                <a:solidFill>
                  <a:srgbClr val="137D00"/>
                </a:solidFill>
                <a:effectLst/>
                <a:latin typeface="JetBrains Mono"/>
              </a:rPr>
            </a:br>
            <a:r>
              <a:rPr kumimoji="0" lang="ru-RU" altLang="ru-RU" sz="1400" b="0" i="0" u="none" strike="noStrike" cap="none" normalizeH="0" baseline="0" noProof="1">
                <a:ln>
                  <a:noFill/>
                </a:ln>
                <a:solidFill>
                  <a:srgbClr val="262626"/>
                </a:solidFill>
                <a:effectLst/>
                <a:latin typeface="JetBrains Mono"/>
              </a:rPr>
              <a:t>a.first = </a:t>
            </a:r>
            <a:r>
              <a:rPr kumimoji="0" lang="ru-RU" altLang="ru-RU" sz="1400" b="0" i="0" u="none" strike="noStrike" cap="none" normalizeH="0" baseline="0" noProof="1">
                <a:ln>
                  <a:noFill/>
                </a:ln>
                <a:solidFill>
                  <a:srgbClr val="00733B"/>
                </a:solidFill>
                <a:effectLst/>
                <a:latin typeface="JetBrains Mono"/>
              </a:rPr>
              <a:t>"oops!"</a:t>
            </a:r>
            <a:br>
              <a:rPr kumimoji="0" lang="ru-RU" altLang="ru-RU" sz="1400" b="0" i="0" u="none" strike="noStrike" cap="none" normalizeH="0" baseline="0" noProof="1">
                <a:ln>
                  <a:noFill/>
                </a:ln>
                <a:solidFill>
                  <a:srgbClr val="00733B"/>
                </a:solidFill>
                <a:effectLst/>
                <a:latin typeface="JetBrains Mono"/>
              </a:rPr>
            </a:br>
            <a:r>
              <a:rPr kumimoji="0" lang="ru-RU" altLang="ru-RU" sz="1400" b="0" i="0" u="none" strike="noStrike" cap="none" normalizeH="0" baseline="0" noProof="1">
                <a:ln>
                  <a:noFill/>
                </a:ln>
                <a:solidFill>
                  <a:srgbClr val="262626"/>
                </a:solidFill>
                <a:effectLst/>
                <a:latin typeface="JetBrains Mono"/>
              </a:rPr>
              <a:t>a.</a:t>
            </a:r>
            <a:r>
              <a:rPr kumimoji="0" lang="ru-RU" altLang="ru-RU" sz="1400" b="0" i="0" u="none" strike="noStrike" cap="none" normalizeH="0" baseline="0" noProof="1">
                <a:ln>
                  <a:noFill/>
                </a:ln>
                <a:solidFill>
                  <a:srgbClr val="000000"/>
                </a:solidFill>
                <a:effectLst/>
                <a:latin typeface="JetBrains Mono"/>
              </a:rPr>
              <a:t>sum</a:t>
            </a:r>
            <a:r>
              <a:rPr kumimoji="0" lang="ru-RU" altLang="ru-RU" sz="1400" b="0" i="0" u="none" strike="noStrike" cap="none" normalizeH="0" baseline="0" noProof="1">
                <a:ln>
                  <a:noFill/>
                </a:ln>
                <a:solidFill>
                  <a:srgbClr val="262626"/>
                </a:solidFill>
                <a:effectLst/>
                <a:latin typeface="JetBrains Mono"/>
              </a:rPr>
              <a:t>()</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6602890" y="3590652"/>
            <a:ext cx="5419725" cy="857250"/>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5129524" y="5115791"/>
            <a:ext cx="7010400" cy="771525"/>
          </a:xfrm>
          <a:prstGeom prst="rect">
            <a:avLst/>
          </a:prstGeom>
          <a:ln>
            <a:solidFill>
              <a:schemeClr val="tx1"/>
            </a:solidFill>
          </a:ln>
        </p:spPr>
      </p:pic>
      <p:pic>
        <p:nvPicPr>
          <p:cNvPr id="11" name="Picture 10"/>
          <p:cNvPicPr>
            <a:picLocks noChangeAspect="1"/>
          </p:cNvPicPr>
          <p:nvPr/>
        </p:nvPicPr>
        <p:blipFill>
          <a:blip r:embed="rId4"/>
          <a:stretch>
            <a:fillRect/>
          </a:stretch>
        </p:blipFill>
        <p:spPr>
          <a:xfrm>
            <a:off x="5210175" y="6269961"/>
            <a:ext cx="6981825" cy="542925"/>
          </a:xfrm>
          <a:prstGeom prst="rect">
            <a:avLst/>
          </a:prstGeom>
          <a:ln>
            <a:solidFill>
              <a:schemeClr val="tx1"/>
            </a:solidFill>
          </a:ln>
        </p:spPr>
      </p:pic>
    </p:spTree>
    <p:extLst>
      <p:ext uri="{BB962C8B-B14F-4D97-AF65-F5344CB8AC3E}">
        <p14:creationId xmlns:p14="http://schemas.microsoft.com/office/powerpoint/2010/main" val="2698585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963" y="133768"/>
            <a:ext cx="11850987" cy="6527548"/>
          </a:xfrm>
        </p:spPr>
        <p:txBody>
          <a:bodyPr>
            <a:normAutofit/>
          </a:bodyPr>
          <a:lstStyle/>
          <a:p>
            <a:pPr marL="0" indent="0" algn="ctr">
              <a:buNone/>
            </a:pPr>
            <a:r>
              <a:rPr lang="en-US" sz="1600" b="1" dirty="0"/>
              <a:t>Protected</a:t>
            </a:r>
            <a:r>
              <a:rPr lang="uk-UA" sz="1600" b="1" dirty="0"/>
              <a:t>. Чи достатньо цього?</a:t>
            </a:r>
          </a:p>
          <a:p>
            <a:pPr marL="0" indent="0">
              <a:buNone/>
            </a:pPr>
            <a:endParaRPr lang="uk-UA" sz="1600" dirty="0"/>
          </a:p>
        </p:txBody>
      </p:sp>
      <p:sp>
        <p:nvSpPr>
          <p:cNvPr id="4" name="Rectangle 3"/>
          <p:cNvSpPr/>
          <p:nvPr/>
        </p:nvSpPr>
        <p:spPr>
          <a:xfrm>
            <a:off x="6549073" y="665676"/>
            <a:ext cx="4638289" cy="2062103"/>
          </a:xfrm>
          <a:prstGeom prst="rect">
            <a:avLst/>
          </a:prstGeom>
        </p:spPr>
        <p:txBody>
          <a:bodyPr wrap="square">
            <a:spAutoFit/>
          </a:bodyPr>
          <a:lstStyle/>
          <a:p>
            <a:r>
              <a:rPr lang="ru-RU" sz="1600" dirty="0"/>
              <a:t>Як реалізовані приватні та захищені методи в Python? </a:t>
            </a:r>
          </a:p>
          <a:p>
            <a:r>
              <a:rPr lang="ru-RU" sz="1600" b="1" dirty="0"/>
              <a:t>На рівні домовленості</a:t>
            </a:r>
            <a:r>
              <a:rPr lang="ru-RU" sz="1600" dirty="0"/>
              <a:t>, що дорослі люди просто не будуть їх визивати в класі. Перед захищеними атрибутами і методами потрібно писати одне нижнє підкреслення «</a:t>
            </a:r>
            <a:r>
              <a:rPr lang="ru-RU" sz="1600" b="1" i="1" dirty="0"/>
              <a:t>_</a:t>
            </a:r>
            <a:r>
              <a:rPr lang="ru-RU" sz="1600" dirty="0"/>
              <a:t>».</a:t>
            </a:r>
          </a:p>
          <a:p>
            <a:r>
              <a:rPr lang="ru-RU" sz="1600" dirty="0"/>
              <a:t>Не дивлячись на «обмежений» доступ все одно можливість звернутися до методів залишається.</a:t>
            </a:r>
            <a:endParaRPr lang="uk-UA" sz="1600" dirty="0"/>
          </a:p>
        </p:txBody>
      </p:sp>
      <p:sp>
        <p:nvSpPr>
          <p:cNvPr id="11" name="Rectangle 10"/>
          <p:cNvSpPr/>
          <p:nvPr/>
        </p:nvSpPr>
        <p:spPr>
          <a:xfrm>
            <a:off x="40867" y="5257562"/>
            <a:ext cx="12051083" cy="1600438"/>
          </a:xfrm>
          <a:prstGeom prst="rect">
            <a:avLst/>
          </a:prstGeom>
        </p:spPr>
        <p:txBody>
          <a:bodyPr wrap="square">
            <a:spAutoFit/>
          </a:bodyPr>
          <a:lstStyle/>
          <a:p>
            <a:r>
              <a:rPr lang="ru-RU" sz="1400" b="1" dirty="0"/>
              <a:t>Мінуси </a:t>
            </a:r>
            <a:r>
              <a:rPr lang="en-US" sz="1400" b="1" dirty="0"/>
              <a:t>Secured</a:t>
            </a:r>
            <a:r>
              <a:rPr lang="uk-UA" sz="1400" b="1" dirty="0"/>
              <a:t> атрибутів і методів</a:t>
            </a:r>
            <a:r>
              <a:rPr lang="ru-RU" sz="1400" dirty="0"/>
              <a:t>: </a:t>
            </a:r>
            <a:endParaRPr lang="en-US" sz="1400" dirty="0"/>
          </a:p>
          <a:p>
            <a:pPr marL="285750" indent="-285750">
              <a:buFont typeface="Arial" panose="020B0604020202020204" pitchFamily="34" charset="0"/>
              <a:buChar char="•"/>
            </a:pPr>
            <a:r>
              <a:rPr lang="ru-RU" sz="1400" dirty="0"/>
              <a:t>Якщо б </a:t>
            </a:r>
            <a:r>
              <a:rPr lang="uk-UA" sz="1400" dirty="0"/>
              <a:t>, </a:t>
            </a:r>
            <a:r>
              <a:rPr lang="ru-RU" sz="1400" dirty="0"/>
              <a:t>метод _</a:t>
            </a:r>
            <a:r>
              <a:rPr lang="en-US" sz="1400" dirty="0"/>
              <a:t>protected</a:t>
            </a:r>
            <a:r>
              <a:rPr lang="ru-RU" sz="1400" dirty="0"/>
              <a:t>_method оновлював як</a:t>
            </a:r>
            <a:r>
              <a:rPr lang="uk-UA" sz="1400" dirty="0"/>
              <a:t>і</a:t>
            </a:r>
            <a:r>
              <a:rPr lang="ru-RU" sz="1400" dirty="0"/>
              <a:t>сь  з</a:t>
            </a:r>
            <a:r>
              <a:rPr lang="uk-UA" sz="1400" dirty="0"/>
              <a:t>мінні</a:t>
            </a:r>
            <a:r>
              <a:rPr lang="ru-RU" sz="1400" dirty="0"/>
              <a:t> класу або зберігав стан, а не просто повертав строку, ми могли б щось поламати для майбутньої роботи з класом. </a:t>
            </a:r>
          </a:p>
          <a:p>
            <a:pPr marL="285750" indent="-285750">
              <a:buFont typeface="Arial" panose="020B0604020202020204" pitchFamily="34" charset="0"/>
              <a:buChar char="•"/>
            </a:pPr>
            <a:r>
              <a:rPr lang="ru-RU" sz="1400" dirty="0"/>
              <a:t>Пункт, що випливає з попереднього - щоб переконатись, що є можливість «безпечно» (визов методу не зашкодить самому класу) використовувати захищений метод - потрібно відкривати код класу і передивлятись його. </a:t>
            </a:r>
          </a:p>
          <a:p>
            <a:pPr marL="285750" indent="-285750">
              <a:buFont typeface="Arial" panose="020B0604020202020204" pitchFamily="34" charset="0"/>
              <a:buChar char="•"/>
            </a:pPr>
            <a:r>
              <a:rPr lang="ru-RU" sz="1400" dirty="0"/>
              <a:t>Автори бібліотеки розраховують, що ніхто не використовуватиме захищені та приватні методи класів, які використовуються у своїх проектах. </a:t>
            </a:r>
            <a:r>
              <a:rPr lang="uk-UA" sz="1400" dirty="0"/>
              <a:t>Тому можуть в будь-який реліз змінити його реалізацію. </a:t>
            </a:r>
          </a:p>
        </p:txBody>
      </p:sp>
      <p:sp>
        <p:nvSpPr>
          <p:cNvPr id="5" name="Rectangle 2"/>
          <p:cNvSpPr>
            <a:spLocks noChangeArrowheads="1"/>
          </p:cNvSpPr>
          <p:nvPr/>
        </p:nvSpPr>
        <p:spPr bwMode="auto">
          <a:xfrm>
            <a:off x="187781" y="468796"/>
            <a:ext cx="5939703" cy="470898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SomeClass</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_protectedvariable = </a:t>
            </a:r>
            <a:r>
              <a:rPr kumimoji="0" lang="ru-RU" altLang="ru-RU" sz="1200" b="0" i="0" u="none" strike="noStrike" cap="none" normalizeH="0" baseline="0" noProof="1">
                <a:ln>
                  <a:noFill/>
                </a:ln>
                <a:solidFill>
                  <a:srgbClr val="00733B"/>
                </a:solidFill>
                <a:effectLst/>
                <a:latin typeface="JetBrains Mono"/>
              </a:rPr>
              <a:t>"А це вже захищений атрибут."</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first, second):</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._first = first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._second = second</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_protected_method</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"Це захищений метод. Краще ніж нічого, але не достатньо"</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sum</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f"Сума first і second буде рівна: </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._first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._second</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a = </a:t>
            </a:r>
            <a:r>
              <a:rPr kumimoji="0" lang="ru-RU" altLang="ru-RU" sz="1200" b="0" i="0" u="none" strike="noStrike" cap="none" normalizeH="0" baseline="0" noProof="1">
                <a:ln>
                  <a:noFill/>
                </a:ln>
                <a:solidFill>
                  <a:srgbClr val="000000"/>
                </a:solidFill>
                <a:effectLst/>
                <a:latin typeface="JetBrains Mono"/>
              </a:rPr>
              <a:t>SomeClass</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10</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15</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(a._protectedvariable)  </a:t>
            </a:r>
            <a:r>
              <a:rPr kumimoji="0" lang="ru-RU" altLang="ru-RU" sz="1200" b="1" i="0" u="none" strike="noStrike" cap="none" normalizeH="0" baseline="0" noProof="1">
                <a:ln>
                  <a:noFill/>
                </a:ln>
                <a:solidFill>
                  <a:srgbClr val="137D00"/>
                </a:solidFill>
                <a:effectLst/>
                <a:latin typeface="JetBrains Mono"/>
              </a:rPr>
              <a:t># все одно залишається можливість звернутись до атрибуту</a:t>
            </a:r>
            <a:br>
              <a:rPr kumimoji="0" lang="ru-RU" altLang="ru-RU" sz="1200" b="1" i="0" u="none" strike="noStrike" cap="none" normalizeH="0" baseline="0" noProof="1">
                <a:ln>
                  <a:noFill/>
                </a:ln>
                <a:solidFill>
                  <a:srgbClr val="137D00"/>
                </a:solidFill>
                <a:effectLst/>
                <a:latin typeface="JetBrains Mono"/>
              </a:rPr>
            </a:br>
            <a:r>
              <a:rPr kumimoji="0" lang="ru-RU" altLang="ru-RU" sz="1200" b="0" i="0" u="none" strike="noStrike" cap="none" normalizeH="0" baseline="0" noProof="1">
                <a:ln>
                  <a:noFill/>
                </a:ln>
                <a:solidFill>
                  <a:srgbClr val="262626"/>
                </a:solidFill>
                <a:effectLst/>
                <a:latin typeface="JetBrains Mono"/>
              </a:rPr>
              <a:t>a.</a:t>
            </a:r>
            <a:r>
              <a:rPr kumimoji="0" lang="ru-RU" altLang="ru-RU" sz="1200" b="0" i="0" u="none" strike="noStrike" cap="none" normalizeH="0" baseline="0" noProof="1">
                <a:ln>
                  <a:noFill/>
                </a:ln>
                <a:solidFill>
                  <a:srgbClr val="000000"/>
                </a:solidFill>
                <a:effectLst/>
                <a:latin typeface="JetBrains Mono"/>
              </a:rPr>
              <a:t>sum</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a.</a:t>
            </a:r>
            <a:r>
              <a:rPr kumimoji="0" lang="ru-RU" altLang="ru-RU" sz="1200" b="0" i="0" u="none" strike="noStrike" cap="none" normalizeH="0" baseline="0" noProof="1">
                <a:ln>
                  <a:noFill/>
                </a:ln>
                <a:solidFill>
                  <a:srgbClr val="000000"/>
                </a:solidFill>
                <a:effectLst/>
                <a:latin typeface="JetBrains Mono"/>
              </a:rPr>
              <a:t>_protected_method</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Також залишається можливість поміняти "захищені" атрибути.</a:t>
            </a:r>
            <a:br>
              <a:rPr kumimoji="0" lang="ru-RU" altLang="ru-RU" sz="1200" b="1" i="0" u="none" strike="noStrike" cap="none" normalizeH="0" baseline="0" noProof="1">
                <a:ln>
                  <a:noFill/>
                </a:ln>
                <a:solidFill>
                  <a:srgbClr val="137D00"/>
                </a:solidFill>
                <a:effectLst/>
                <a:latin typeface="JetBrains Mono"/>
              </a:rPr>
            </a:br>
            <a:r>
              <a:rPr kumimoji="0" lang="ru-RU" altLang="ru-RU" sz="1200" b="0" i="0" u="none" strike="noStrike" cap="none" normalizeH="0" baseline="0" noProof="1">
                <a:ln>
                  <a:noFill/>
                </a:ln>
                <a:solidFill>
                  <a:srgbClr val="262626"/>
                </a:solidFill>
                <a:effectLst/>
                <a:latin typeface="JetBrains Mono"/>
              </a:rPr>
              <a:t>SomeClass._protectedvariable = </a:t>
            </a:r>
            <a:r>
              <a:rPr kumimoji="0" lang="ru-RU" altLang="ru-RU" sz="1200" b="0" i="0" u="none" strike="noStrike" cap="none" normalizeH="0" baseline="0" noProof="1">
                <a:ln>
                  <a:noFill/>
                </a:ln>
                <a:solidFill>
                  <a:srgbClr val="00733B"/>
                </a:solidFill>
                <a:effectLst/>
                <a:latin typeface="JetBrains Mono"/>
              </a:rPr>
              <a:t>"А тепер тут буде інший напис. Бо Python не забороняє"</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(a._protectedvariable)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a._first = </a:t>
            </a:r>
            <a:r>
              <a:rPr kumimoji="0" lang="ru-RU" altLang="ru-RU" sz="1200" b="0" i="0" u="none" strike="noStrike" cap="none" normalizeH="0" baseline="0" noProof="1">
                <a:ln>
                  <a:noFill/>
                </a:ln>
                <a:solidFill>
                  <a:srgbClr val="0073E6"/>
                </a:solidFill>
                <a:effectLst/>
                <a:latin typeface="JetBrains Mono"/>
              </a:rPr>
              <a:t>300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a._second = -</a:t>
            </a:r>
            <a:r>
              <a:rPr kumimoji="0" lang="ru-RU" altLang="ru-RU" sz="1200" b="0" i="0" u="none" strike="noStrike" cap="none" normalizeH="0" baseline="0" noProof="1">
                <a:ln>
                  <a:noFill/>
                </a:ln>
                <a:solidFill>
                  <a:srgbClr val="0073E6"/>
                </a:solidFill>
                <a:effectLst/>
                <a:latin typeface="JetBrains Mono"/>
              </a:rPr>
              <a:t>300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a.</a:t>
            </a:r>
            <a:r>
              <a:rPr kumimoji="0" lang="ru-RU" altLang="ru-RU" sz="1200" b="0" i="0" u="none" strike="noStrike" cap="none" normalizeH="0" baseline="0" noProof="1">
                <a:ln>
                  <a:noFill/>
                </a:ln>
                <a:solidFill>
                  <a:srgbClr val="000000"/>
                </a:solidFill>
                <a:effectLst/>
                <a:latin typeface="JetBrains Mono"/>
              </a:rPr>
              <a:t>sum</a:t>
            </a:r>
            <a:r>
              <a:rPr kumimoji="0" lang="ru-RU" altLang="ru-RU" sz="1200" b="0" i="0" u="none" strike="noStrike" cap="none" normalizeH="0" baseline="0" noProof="1">
                <a:ln>
                  <a:noFill/>
                </a:ln>
                <a:solidFill>
                  <a:srgbClr val="262626"/>
                </a:solidFill>
                <a:effectLst/>
                <a:latin typeface="JetBrains Mono"/>
              </a:rPr>
              <a:t>()</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725407" y="3787127"/>
            <a:ext cx="5419725" cy="1390650"/>
          </a:xfrm>
          <a:prstGeom prst="rect">
            <a:avLst/>
          </a:prstGeom>
          <a:ln>
            <a:solidFill>
              <a:schemeClr val="tx1"/>
            </a:solidFill>
          </a:ln>
        </p:spPr>
      </p:pic>
    </p:spTree>
    <p:extLst>
      <p:ext uri="{BB962C8B-B14F-4D97-AF65-F5344CB8AC3E}">
        <p14:creationId xmlns:p14="http://schemas.microsoft.com/office/powerpoint/2010/main" val="509898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390" y="153908"/>
            <a:ext cx="11706130" cy="597530"/>
          </a:xfrm>
        </p:spPr>
        <p:txBody>
          <a:bodyPr>
            <a:normAutofit/>
          </a:bodyPr>
          <a:lstStyle/>
          <a:p>
            <a:pPr marL="0" indent="0" algn="ctr">
              <a:buNone/>
            </a:pPr>
            <a:r>
              <a:rPr lang="uk-UA" sz="1600" b="1" dirty="0"/>
              <a:t>Приватні (</a:t>
            </a:r>
            <a:r>
              <a:rPr lang="en-US" sz="1600" b="1" dirty="0"/>
              <a:t>Private</a:t>
            </a:r>
            <a:r>
              <a:rPr lang="uk-UA" sz="1600" b="1" dirty="0"/>
              <a:t>) атрибути і методи</a:t>
            </a:r>
          </a:p>
          <a:p>
            <a:pPr marL="0" indent="0">
              <a:buNone/>
            </a:pPr>
            <a:endParaRPr lang="uk-UA" sz="1600" dirty="0"/>
          </a:p>
        </p:txBody>
      </p:sp>
      <p:sp>
        <p:nvSpPr>
          <p:cNvPr id="7" name="Rectangle 6"/>
          <p:cNvSpPr/>
          <p:nvPr/>
        </p:nvSpPr>
        <p:spPr>
          <a:xfrm>
            <a:off x="8184332" y="497666"/>
            <a:ext cx="3757187" cy="2554545"/>
          </a:xfrm>
          <a:prstGeom prst="rect">
            <a:avLst/>
          </a:prstGeom>
        </p:spPr>
        <p:txBody>
          <a:bodyPr wrap="square">
            <a:spAutoFit/>
          </a:bodyPr>
          <a:lstStyle/>
          <a:p>
            <a:r>
              <a:rPr lang="uk-UA" sz="1600" dirty="0"/>
              <a:t>Приватні змінні і методи, оголошенуються за допомогою двох підкреслень: </a:t>
            </a:r>
            <a:r>
              <a:rPr lang="uk-UA" sz="1600" b="1" i="1" dirty="0"/>
              <a:t>__</a:t>
            </a:r>
            <a:r>
              <a:rPr lang="en-US" sz="1600" b="1" i="1" dirty="0" err="1"/>
              <a:t>privatevariable</a:t>
            </a:r>
            <a:r>
              <a:rPr lang="en-US" sz="1600" b="1" i="1" dirty="0"/>
              <a:t> </a:t>
            </a:r>
            <a:r>
              <a:rPr lang="uk-UA" sz="1600" dirty="0"/>
              <a:t>і </a:t>
            </a:r>
            <a:r>
              <a:rPr lang="uk-UA" sz="1600" b="1" i="1" dirty="0"/>
              <a:t>__</a:t>
            </a:r>
            <a:r>
              <a:rPr lang="en-US" sz="1600" b="1" i="1" dirty="0" err="1"/>
              <a:t>private_method</a:t>
            </a:r>
            <a:r>
              <a:rPr lang="en-US" sz="1600" dirty="0"/>
              <a:t>. </a:t>
            </a:r>
            <a:endParaRPr lang="uk-UA" sz="1600" dirty="0"/>
          </a:p>
          <a:p>
            <a:r>
              <a:rPr lang="uk-UA" sz="1600" dirty="0"/>
              <a:t>Отримати до них доступ можна тільки в межах цього класу. </a:t>
            </a:r>
          </a:p>
          <a:p>
            <a:r>
              <a:rPr lang="uk-UA" sz="1600" dirty="0"/>
              <a:t>Якщо ж спробувати зробити це з іншого класу, то повернеться помилка, що повідомляє, що в класі немає такого атрибута. </a:t>
            </a:r>
          </a:p>
        </p:txBody>
      </p:sp>
      <p:sp>
        <p:nvSpPr>
          <p:cNvPr id="14" name="Rectangle 13"/>
          <p:cNvSpPr/>
          <p:nvPr/>
        </p:nvSpPr>
        <p:spPr>
          <a:xfrm>
            <a:off x="-4033" y="5924970"/>
            <a:ext cx="11796665" cy="523220"/>
          </a:xfrm>
          <a:prstGeom prst="rect">
            <a:avLst/>
          </a:prstGeom>
        </p:spPr>
        <p:txBody>
          <a:bodyPr wrap="square">
            <a:spAutoFit/>
          </a:bodyPr>
          <a:lstStyle/>
          <a:p>
            <a:r>
              <a:rPr lang="uk-UA" sz="1400" dirty="0"/>
              <a:t>Тобто ми все ж таки можем звиртатись до приватних атрибутів і методів, але зазначаючи перед ними ім’я класу з одним нижнім підкресленням з двох сторін: </a:t>
            </a:r>
          </a:p>
        </p:txBody>
      </p:sp>
      <p:sp>
        <p:nvSpPr>
          <p:cNvPr id="4" name="Rectangle 1"/>
          <p:cNvSpPr>
            <a:spLocks noChangeArrowheads="1"/>
          </p:cNvSpPr>
          <p:nvPr/>
        </p:nvSpPr>
        <p:spPr bwMode="auto">
          <a:xfrm>
            <a:off x="-4033" y="497666"/>
            <a:ext cx="8042843" cy="544764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000080"/>
                </a:solidFill>
                <a:effectLst/>
                <a:latin typeface="JetBrains Mono"/>
              </a:rPr>
              <a:t>class </a:t>
            </a:r>
            <a:r>
              <a:rPr kumimoji="0" lang="ru-RU" altLang="ru-RU" sz="1200" b="0" i="0" u="none" strike="noStrike" cap="none" normalizeH="0" baseline="0" dirty="0">
                <a:ln>
                  <a:noFill/>
                </a:ln>
                <a:solidFill>
                  <a:srgbClr val="000000"/>
                </a:solidFill>
                <a:effectLst/>
                <a:latin typeface="JetBrains Mono"/>
              </a:rPr>
              <a:t>SomeClass</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B200B2"/>
                </a:solidFill>
                <a:effectLst/>
                <a:latin typeface="JetBrains Mono"/>
              </a:rPr>
              <a:t>__init__</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 first, second):</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.__first = first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.__second = second</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__private_method</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1" i="1" u="none" strike="noStrike" cap="none" normalizeH="0" baseline="0" dirty="0">
                <a:ln>
                  <a:noFill/>
                </a:ln>
                <a:solidFill>
                  <a:srgbClr val="0F9503"/>
                </a:solidFill>
                <a:effectLst/>
                <a:latin typeface="JetBrains Mono"/>
              </a:rPr>
              <a:t>"""Це приватний метод. Доволі надійно"""</a:t>
            </a:r>
            <a:br>
              <a:rPr kumimoji="0" lang="ru-RU" altLang="ru-RU" sz="1200" b="1" i="1" u="none" strike="noStrike" cap="none" normalizeH="0" baseline="0" dirty="0">
                <a:ln>
                  <a:noFill/>
                </a:ln>
                <a:solidFill>
                  <a:srgbClr val="0F9503"/>
                </a:solidFill>
                <a:effectLst/>
                <a:latin typeface="JetBrains Mono"/>
              </a:rPr>
            </a:br>
            <a:r>
              <a:rPr kumimoji="0" lang="ru-RU" altLang="ru-RU" sz="1200" b="1" i="1" u="none" strike="noStrike" cap="none" normalizeH="0" baseline="0" dirty="0">
                <a:ln>
                  <a:noFill/>
                </a:ln>
                <a:solidFill>
                  <a:srgbClr val="0F9503"/>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return </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.__first + </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.__second</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def </a:t>
            </a:r>
            <a:r>
              <a:rPr kumimoji="0" lang="ru-RU" altLang="ru-RU" sz="1200" b="0" i="0" u="none" strike="noStrike" cap="none" normalizeH="0" baseline="0" dirty="0">
                <a:ln>
                  <a:noFill/>
                </a:ln>
                <a:solidFill>
                  <a:srgbClr val="000000"/>
                </a:solidFill>
                <a:effectLst/>
                <a:latin typeface="JetBrains Mono"/>
              </a:rPr>
              <a:t>sum</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1" i="1" u="none" strike="noStrike" cap="none" normalizeH="0" baseline="0" dirty="0">
                <a:ln>
                  <a:noFill/>
                </a:ln>
                <a:solidFill>
                  <a:srgbClr val="0F9503"/>
                </a:solidFill>
                <a:effectLst/>
                <a:latin typeface="JetBrains Mono"/>
              </a:rPr>
              <a:t>"""Цей публічний метод потрібен просто щоб перевірити роботу __private_method()"""</a:t>
            </a:r>
            <a:br>
              <a:rPr kumimoji="0" lang="ru-RU" altLang="ru-RU" sz="1200" b="1" i="1" u="none" strike="noStrike" cap="none" normalizeH="0" baseline="0" dirty="0">
                <a:ln>
                  <a:noFill/>
                </a:ln>
                <a:solidFill>
                  <a:srgbClr val="0F9503"/>
                </a:solidFill>
                <a:effectLst/>
                <a:latin typeface="JetBrains Mono"/>
              </a:rPr>
            </a:br>
            <a:r>
              <a:rPr kumimoji="0" lang="ru-RU" altLang="ru-RU" sz="1200" b="1" i="1" u="none" strike="noStrike" cap="none" normalizeH="0" baseline="0" dirty="0">
                <a:ln>
                  <a:noFill/>
                </a:ln>
                <a:solidFill>
                  <a:srgbClr val="0F9503"/>
                </a:solidFill>
                <a:effectLst/>
                <a:latin typeface="JetBrains Mono"/>
              </a:rPr>
              <a:t>        </a:t>
            </a: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f"Сума first (</a:t>
            </a:r>
            <a:r>
              <a:rPr kumimoji="0" lang="ru-RU" altLang="ru-RU" sz="1200" b="0" i="0" u="none" strike="noStrike" cap="none" normalizeH="0" baseline="0" dirty="0">
                <a:ln>
                  <a:noFill/>
                </a:ln>
                <a:solidFill>
                  <a:srgbClr val="000080"/>
                </a:solidFill>
                <a:effectLst/>
                <a:latin typeface="JetBrains Mono"/>
              </a:rPr>
              <a:t>{</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.__first</a:t>
            </a:r>
            <a:r>
              <a:rPr kumimoji="0" lang="ru-RU" altLang="ru-RU" sz="1200" b="0" i="0" u="none" strike="noStrike" cap="none" normalizeH="0" baseline="0" dirty="0">
                <a:ln>
                  <a:noFill/>
                </a:ln>
                <a:solidFill>
                  <a:srgbClr val="000080"/>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 і second (</a:t>
            </a:r>
            <a:r>
              <a:rPr kumimoji="0" lang="ru-RU" altLang="ru-RU" sz="1200" b="0" i="0" u="none" strike="noStrike" cap="none" normalizeH="0" baseline="0" dirty="0">
                <a:ln>
                  <a:noFill/>
                </a:ln>
                <a:solidFill>
                  <a:srgbClr val="000080"/>
                </a:solidFill>
                <a:effectLst/>
                <a:latin typeface="JetBrains Mono"/>
              </a:rPr>
              <a:t>{</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.__second</a:t>
            </a:r>
            <a:r>
              <a:rPr kumimoji="0" lang="ru-RU" altLang="ru-RU" sz="1200" b="0" i="0" u="none" strike="noStrike" cap="none" normalizeH="0" baseline="0" dirty="0">
                <a:ln>
                  <a:noFill/>
                </a:ln>
                <a:solidFill>
                  <a:srgbClr val="000080"/>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 буде рівна: </a:t>
            </a:r>
            <a:r>
              <a:rPr kumimoji="0" lang="ru-RU" altLang="ru-RU" sz="1200" b="0" i="0" u="none" strike="noStrike" cap="none" normalizeH="0" baseline="0" dirty="0">
                <a:ln>
                  <a:noFill/>
                </a:ln>
                <a:solidFill>
                  <a:srgbClr val="000080"/>
                </a:solidFill>
                <a:effectLst/>
                <a:latin typeface="JetBrains Mono"/>
              </a:rPr>
              <a:t>{</a:t>
            </a:r>
            <a:r>
              <a:rPr kumimoji="0" lang="ru-RU" altLang="ru-RU" sz="1200" b="0" i="0" u="none" strike="noStrike" cap="none" normalizeH="0" baseline="0" dirty="0">
                <a:ln>
                  <a:noFill/>
                </a:ln>
                <a:solidFill>
                  <a:srgbClr val="94558D"/>
                </a:solidFill>
                <a:effectLst/>
                <a:latin typeface="JetBrains Mono"/>
              </a:rPr>
              <a:t>self</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0000"/>
                </a:solidFill>
                <a:effectLst/>
                <a:latin typeface="JetBrains Mono"/>
              </a:rPr>
              <a:t>__private_method</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0080"/>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a = </a:t>
            </a:r>
            <a:r>
              <a:rPr kumimoji="0" lang="ru-RU" altLang="ru-RU" sz="1200" b="0" i="0" u="none" strike="noStrike" cap="none" normalizeH="0" baseline="0" dirty="0">
                <a:ln>
                  <a:noFill/>
                </a:ln>
                <a:solidFill>
                  <a:srgbClr val="000000"/>
                </a:solidFill>
                <a:effectLst/>
                <a:latin typeface="JetBrains Mono"/>
              </a:rPr>
              <a:t>SomeClass</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E6"/>
                </a:solidFill>
                <a:effectLst/>
                <a:latin typeface="JetBrains Mono"/>
              </a:rPr>
              <a:t>10</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15</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a.</a:t>
            </a:r>
            <a:r>
              <a:rPr kumimoji="0" lang="ru-RU" altLang="ru-RU" sz="1200" b="0" i="0" u="none" strike="noStrike" cap="none" normalizeH="0" baseline="0" dirty="0">
                <a:ln>
                  <a:noFill/>
                </a:ln>
                <a:solidFill>
                  <a:srgbClr val="000000"/>
                </a:solidFill>
                <a:effectLst/>
                <a:latin typeface="JetBrains Mono"/>
              </a:rPr>
              <a:t>sum</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1" i="0" u="none" strike="noStrike" cap="none" normalizeH="0" baseline="0" dirty="0">
                <a:ln>
                  <a:noFill/>
                </a:ln>
                <a:solidFill>
                  <a:srgbClr val="137D00"/>
                </a:solidFill>
                <a:effectLst/>
                <a:latin typeface="JetBrains Mono"/>
              </a:rPr>
              <a:t># a.__privatemethod() дасть помилку AttributeError: 'SomeClass' object has no attribute '__privatemethod'</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Спробуємо щось поміняти</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a.first = </a:t>
            </a:r>
            <a:r>
              <a:rPr kumimoji="0" lang="ru-RU" altLang="ru-RU" sz="1200" b="0" i="0" u="none" strike="noStrike" cap="none" normalizeH="0" baseline="0" dirty="0">
                <a:ln>
                  <a:noFill/>
                </a:ln>
                <a:solidFill>
                  <a:srgbClr val="0073E6"/>
                </a:solidFill>
                <a:effectLst/>
                <a:latin typeface="JetBrains Mono"/>
              </a:rPr>
              <a:t>20</a:t>
            </a:r>
            <a:br>
              <a:rPr kumimoji="0" lang="ru-RU" altLang="ru-RU" sz="1200" b="0" i="0" u="none" strike="noStrike" cap="none" normalizeH="0" baseline="0" dirty="0">
                <a:ln>
                  <a:noFill/>
                </a:ln>
                <a:solidFill>
                  <a:srgbClr val="0073E6"/>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(a.first)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a.</a:t>
            </a:r>
            <a:r>
              <a:rPr kumimoji="0" lang="ru-RU" altLang="ru-RU" sz="1200" b="0" i="0" u="none" strike="noStrike" cap="none" normalizeH="0" baseline="0" dirty="0">
                <a:ln>
                  <a:noFill/>
                </a:ln>
                <a:solidFill>
                  <a:srgbClr val="000000"/>
                </a:solidFill>
                <a:effectLst/>
                <a:latin typeface="JetBrains Mono"/>
              </a:rPr>
              <a:t>sum</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1" i="0" u="none" strike="noStrike" cap="none" normalizeH="0" baseline="0" dirty="0">
                <a:ln>
                  <a:noFill/>
                </a:ln>
                <a:solidFill>
                  <a:srgbClr val="137D00"/>
                </a:solidFill>
                <a:effectLst/>
                <a:latin typeface="JetBrains Mono"/>
              </a:rPr>
              <a:t># Щось пішло не так. a.first = 20, але сума залишилась такою як і була</a:t>
            </a:r>
            <a:br>
              <a:rPr kumimoji="0" lang="ru-RU" altLang="ru-RU" sz="1200" b="1" i="0" u="none" strike="noStrike" cap="none" normalizeH="0" baseline="0" dirty="0">
                <a:ln>
                  <a:noFill/>
                </a:ln>
                <a:solidFill>
                  <a:srgbClr val="137D00"/>
                </a:solidFill>
                <a:effectLst/>
                <a:latin typeface="JetBrains Mono"/>
              </a:rPr>
            </a:br>
            <a:r>
              <a:rPr kumimoji="0" lang="ru-RU" altLang="ru-RU" sz="1200" b="1" i="0" u="none" strike="noStrike" cap="none" normalizeH="0" baseline="0" dirty="0">
                <a:ln>
                  <a:noFill/>
                </a:ln>
                <a:solidFill>
                  <a:srgbClr val="137D00"/>
                </a:solidFill>
                <a:effectLst/>
                <a:latin typeface="JetBrains Mono"/>
              </a:rPr>
              <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262626"/>
                </a:solidFill>
                <a:effectLst/>
                <a:latin typeface="JetBrains Mono"/>
              </a:rPr>
              <a:t>a.__first = </a:t>
            </a:r>
            <a:r>
              <a:rPr kumimoji="0" lang="ru-RU" altLang="ru-RU" sz="1200" b="0" i="0" u="none" strike="noStrike" cap="none" normalizeH="0" baseline="0" dirty="0">
                <a:ln>
                  <a:noFill/>
                </a:ln>
                <a:solidFill>
                  <a:srgbClr val="0073E6"/>
                </a:solidFill>
                <a:effectLst/>
                <a:latin typeface="JetBrains Mono"/>
              </a:rPr>
              <a:t>20  </a:t>
            </a:r>
            <a:r>
              <a:rPr kumimoji="0" lang="ru-RU" altLang="ru-RU" sz="1200" b="1" i="0" u="none" strike="noStrike" cap="none" normalizeH="0" baseline="0" dirty="0">
                <a:ln>
                  <a:noFill/>
                </a:ln>
                <a:solidFill>
                  <a:srgbClr val="137D00"/>
                </a:solidFill>
                <a:effectLst/>
                <a:latin typeface="JetBrains Mono"/>
              </a:rPr>
              <a:t># А якщо так?</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(a.__first)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a.</a:t>
            </a:r>
            <a:r>
              <a:rPr kumimoji="0" lang="ru-RU" altLang="ru-RU" sz="1200" b="0" i="0" u="none" strike="noStrike" cap="none" normalizeH="0" baseline="0" dirty="0">
                <a:ln>
                  <a:noFill/>
                </a:ln>
                <a:solidFill>
                  <a:srgbClr val="000000"/>
                </a:solidFill>
                <a:effectLst/>
                <a:latin typeface="JetBrains Mono"/>
              </a:rPr>
              <a:t>sum</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1" i="0" u="none" strike="noStrike" cap="none" normalizeH="0" baseline="0" dirty="0">
                <a:ln>
                  <a:noFill/>
                </a:ln>
                <a:solidFill>
                  <a:srgbClr val="137D00"/>
                </a:solidFill>
                <a:effectLst/>
                <a:latin typeface="JetBrains Mono"/>
              </a:rPr>
              <a:t># Знову невдача! Поглянемо на словник атрибутів</a:t>
            </a:r>
            <a:br>
              <a:rPr kumimoji="0" lang="ru-RU" altLang="ru-RU" sz="1200" b="1" i="0" u="none" strike="noStrike" cap="none" normalizeH="0" baseline="0" dirty="0">
                <a:ln>
                  <a:noFill/>
                </a:ln>
                <a:solidFill>
                  <a:srgbClr val="137D00"/>
                </a:solidFill>
                <a:effectLst/>
                <a:latin typeface="JetBrains Mono"/>
              </a:rPr>
            </a:br>
            <a:r>
              <a:rPr kumimoji="0" lang="ru-RU" altLang="ru-RU" sz="1200" b="0" i="0" u="none" strike="noStrike" cap="none" normalizeH="0" baseline="0" dirty="0">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(a.</a:t>
            </a:r>
            <a:r>
              <a:rPr kumimoji="0" lang="ru-RU" altLang="ru-RU" sz="1200" b="0" i="0" u="none" strike="noStrike" cap="none" normalizeH="0" baseline="0" dirty="0">
                <a:ln>
                  <a:noFill/>
                </a:ln>
                <a:solidFill>
                  <a:srgbClr val="B200B2"/>
                </a:solidFill>
                <a:effectLst/>
                <a:latin typeface="JetBrains Mono"/>
              </a:rPr>
              <a:t>__dict__</a:t>
            </a:r>
            <a:r>
              <a:rPr kumimoji="0" lang="ru-RU" altLang="ru-RU" sz="1200" b="0" i="0" u="none" strike="noStrike" cap="none" normalizeH="0" baseline="0" dirty="0">
                <a:ln>
                  <a:noFill/>
                </a:ln>
                <a:solidFill>
                  <a:srgbClr val="262626"/>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7683865" y="3156445"/>
            <a:ext cx="4371975" cy="3048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726727" y="4010386"/>
            <a:ext cx="4286250" cy="5334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7712439" y="4825155"/>
            <a:ext cx="4314825" cy="581025"/>
          </a:xfrm>
          <a:prstGeom prst="rect">
            <a:avLst/>
          </a:prstGeom>
        </p:spPr>
      </p:pic>
      <p:pic>
        <p:nvPicPr>
          <p:cNvPr id="9" name="Picture 8"/>
          <p:cNvPicPr>
            <a:picLocks noChangeAspect="1"/>
          </p:cNvPicPr>
          <p:nvPr/>
        </p:nvPicPr>
        <p:blipFill>
          <a:blip r:embed="rId5"/>
          <a:stretch>
            <a:fillRect/>
          </a:stretch>
        </p:blipFill>
        <p:spPr>
          <a:xfrm>
            <a:off x="4441833" y="5668758"/>
            <a:ext cx="7648575" cy="266700"/>
          </a:xfrm>
          <a:prstGeom prst="rect">
            <a:avLst/>
          </a:prstGeom>
          <a:ln>
            <a:solidFill>
              <a:schemeClr val="tx1"/>
            </a:solidFill>
          </a:ln>
        </p:spPr>
      </p:pic>
      <p:sp>
        <p:nvSpPr>
          <p:cNvPr id="17" name="Rectangle 2"/>
          <p:cNvSpPr>
            <a:spLocks noChangeArrowheads="1"/>
          </p:cNvSpPr>
          <p:nvPr/>
        </p:nvSpPr>
        <p:spPr bwMode="auto">
          <a:xfrm>
            <a:off x="823865" y="6369174"/>
            <a:ext cx="2031325" cy="46166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262626"/>
                </a:solidFill>
                <a:effectLst/>
                <a:latin typeface="JetBrains Mono"/>
              </a:rPr>
              <a:t>a._SomeClass__first = </a:t>
            </a:r>
            <a:r>
              <a:rPr kumimoji="0" lang="ru-RU" altLang="ru-RU" sz="1200" b="0" i="0" u="none" strike="noStrike" cap="none" normalizeH="0" baseline="0">
                <a:ln>
                  <a:noFill/>
                </a:ln>
                <a:solidFill>
                  <a:srgbClr val="0073E6"/>
                </a:solidFill>
                <a:effectLst/>
                <a:latin typeface="JetBrains Mono"/>
              </a:rPr>
              <a:t>100</a:t>
            </a:r>
            <a:br>
              <a:rPr kumimoji="0" lang="ru-RU" altLang="ru-RU" sz="1200" b="0" i="0" u="none" strike="noStrike" cap="none" normalizeH="0" baseline="0">
                <a:ln>
                  <a:noFill/>
                </a:ln>
                <a:solidFill>
                  <a:srgbClr val="0073E6"/>
                </a:solidFill>
                <a:effectLst/>
                <a:latin typeface="JetBrains Mono"/>
              </a:rPr>
            </a:br>
            <a:r>
              <a:rPr kumimoji="0" lang="ru-RU" altLang="ru-RU" sz="1200" b="0" i="0" u="none" strike="noStrike" cap="none" normalizeH="0" baseline="0">
                <a:ln>
                  <a:noFill/>
                </a:ln>
                <a:solidFill>
                  <a:srgbClr val="262626"/>
                </a:solidFill>
                <a:effectLst/>
                <a:latin typeface="JetBrains Mono"/>
              </a:rPr>
              <a:t>a.</a:t>
            </a:r>
            <a:r>
              <a:rPr kumimoji="0" lang="ru-RU" altLang="ru-RU" sz="1200" b="0" i="0" u="none" strike="noStrike" cap="none" normalizeH="0" baseline="0">
                <a:ln>
                  <a:noFill/>
                </a:ln>
                <a:solidFill>
                  <a:srgbClr val="000000"/>
                </a:solidFill>
                <a:effectLst/>
                <a:latin typeface="JetBrains Mono"/>
              </a:rPr>
              <a:t>sum</a:t>
            </a:r>
            <a:r>
              <a:rPr kumimoji="0" lang="ru-RU" altLang="ru-RU" sz="1200" b="0" i="0" u="none" strike="noStrike" cap="none" normalizeH="0" baseline="0">
                <a:ln>
                  <a:noFill/>
                </a:ln>
                <a:solidFill>
                  <a:srgbClr val="262626"/>
                </a:solidFill>
                <a:effectLst/>
                <a:latin typeface="JetBrains Mono"/>
              </a:rPr>
              <a:t>()</a:t>
            </a:r>
            <a:endParaRPr kumimoji="0" lang="ru-RU" altLang="ru-RU" sz="2800" b="0" i="0" u="none" strike="noStrike" cap="none" normalizeH="0" baseline="0">
              <a:ln>
                <a:noFill/>
              </a:ln>
              <a:solidFill>
                <a:schemeClr val="tx1"/>
              </a:solidFill>
              <a:effectLst/>
              <a:latin typeface="Arial" panose="020B0604020202020204" pitchFamily="34" charset="0"/>
            </a:endParaRPr>
          </a:p>
        </p:txBody>
      </p:sp>
      <p:pic>
        <p:nvPicPr>
          <p:cNvPr id="18" name="Picture 17"/>
          <p:cNvPicPr>
            <a:picLocks noChangeAspect="1"/>
          </p:cNvPicPr>
          <p:nvPr/>
        </p:nvPicPr>
        <p:blipFill>
          <a:blip r:embed="rId6"/>
          <a:stretch>
            <a:fillRect/>
          </a:stretch>
        </p:blipFill>
        <p:spPr>
          <a:xfrm>
            <a:off x="3277260" y="6556764"/>
            <a:ext cx="4514850" cy="295275"/>
          </a:xfrm>
          <a:prstGeom prst="rect">
            <a:avLst/>
          </a:prstGeom>
          <a:ln>
            <a:solidFill>
              <a:schemeClr val="tx1"/>
            </a:solidFill>
          </a:ln>
        </p:spPr>
      </p:pic>
    </p:spTree>
    <p:extLst>
      <p:ext uri="{BB962C8B-B14F-4D97-AF65-F5344CB8AC3E}">
        <p14:creationId xmlns:p14="http://schemas.microsoft.com/office/powerpoint/2010/main" val="1565175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9905" y="192056"/>
            <a:ext cx="8437830" cy="2199992"/>
          </a:xfrm>
        </p:spPr>
        <p:txBody>
          <a:bodyPr>
            <a:normAutofit lnSpcReduction="10000"/>
          </a:bodyPr>
          <a:lstStyle/>
          <a:p>
            <a:pPr marL="0" indent="0">
              <a:buNone/>
            </a:pPr>
            <a:r>
              <a:rPr lang="uk-UA" sz="1600" i="1" dirty="0"/>
              <a:t>Щоб не присвоювати об’єкту атрибути за межами класу </a:t>
            </a:r>
            <a:r>
              <a:rPr lang="uk-UA" sz="1600" dirty="0"/>
              <a:t>використовують метод перезавантаження оператора присвоювання атрибуту </a:t>
            </a:r>
            <a:r>
              <a:rPr lang="uk-UA" sz="1600" b="1" i="1" dirty="0"/>
              <a:t>__</a:t>
            </a:r>
            <a:r>
              <a:rPr lang="en-US" sz="1600" b="1" i="1" dirty="0" err="1"/>
              <a:t>setattr</a:t>
            </a:r>
            <a:r>
              <a:rPr lang="en-US" sz="1600" b="1" i="1" dirty="0"/>
              <a:t>__()</a:t>
            </a:r>
            <a:endParaRPr lang="uk-UA" sz="1600" i="1" dirty="0"/>
          </a:p>
          <a:p>
            <a:pPr marL="0" indent="0">
              <a:buNone/>
            </a:pPr>
            <a:r>
              <a:rPr lang="uk-UA" sz="1600" dirty="0"/>
              <a:t>Метод </a:t>
            </a:r>
            <a:r>
              <a:rPr lang="uk-UA" sz="1600" b="1" i="1" dirty="0"/>
              <a:t>__</a:t>
            </a:r>
            <a:r>
              <a:rPr lang="en-US" sz="1600" b="1" i="1" dirty="0" err="1"/>
              <a:t>setattr</a:t>
            </a:r>
            <a:r>
              <a:rPr lang="en-US" sz="1600" b="1" i="1" dirty="0"/>
              <a:t>__()</a:t>
            </a:r>
            <a:r>
              <a:rPr lang="en-US" sz="1600" b="1" dirty="0"/>
              <a:t>,</a:t>
            </a:r>
            <a:r>
              <a:rPr lang="en-US" sz="1600" b="1" i="1" dirty="0"/>
              <a:t> </a:t>
            </a:r>
            <a:r>
              <a:rPr lang="uk-UA" sz="1600" dirty="0"/>
              <a:t>якщо він присутній в класі, викликається завжди, коли будь-якому атрибуту виконується присвоювання.Зверніть увагу, що </a:t>
            </a:r>
            <a:r>
              <a:rPr lang="uk-UA" sz="1600" i="1" dirty="0"/>
              <a:t>присвоєння неіснуючому атрибуту також озачає його додавання до об'єкта</a:t>
            </a:r>
            <a:r>
              <a:rPr lang="uk-UA" sz="1600" dirty="0"/>
              <a:t>. </a:t>
            </a:r>
          </a:p>
          <a:p>
            <a:pPr marL="0" indent="0">
              <a:buNone/>
            </a:pPr>
            <a:r>
              <a:rPr lang="uk-UA" sz="1600" dirty="0"/>
              <a:t>Коли створюється об'єкт </a:t>
            </a:r>
            <a:r>
              <a:rPr lang="en-US" sz="1600" b="1" i="1" dirty="0"/>
              <a:t>a</a:t>
            </a:r>
            <a:r>
              <a:rPr lang="en-US" sz="1600" dirty="0"/>
              <a:t>, </a:t>
            </a:r>
            <a:r>
              <a:rPr lang="uk-UA" sz="1600" dirty="0"/>
              <a:t>в конструктор передається число 15. Тут для об'єкта заводиться атрибут </a:t>
            </a:r>
            <a:r>
              <a:rPr lang="en-US" sz="1600" b="1" i="1" dirty="0"/>
              <a:t>field1</a:t>
            </a:r>
            <a:r>
              <a:rPr lang="en-US" sz="1600" dirty="0"/>
              <a:t>.</a:t>
            </a:r>
            <a:r>
              <a:rPr lang="uk-UA" sz="1600" dirty="0"/>
              <a:t>Факт спроби присвоєння йому значення тут же відправляє інтерпретатор в метод </a:t>
            </a:r>
            <a:r>
              <a:rPr lang="uk-UA" sz="1600" b="1" i="1" dirty="0"/>
              <a:t>__</a:t>
            </a:r>
            <a:r>
              <a:rPr lang="en-US" sz="1600" b="1" i="1" dirty="0" err="1"/>
              <a:t>setattr</a:t>
            </a:r>
            <a:r>
              <a:rPr lang="en-US" sz="1600" b="1" i="1" dirty="0"/>
              <a:t>__()</a:t>
            </a:r>
            <a:r>
              <a:rPr lang="en-US" sz="1600" dirty="0"/>
              <a:t>,</a:t>
            </a:r>
            <a:r>
              <a:rPr lang="uk-UA" sz="1600" dirty="0"/>
              <a:t> де перевіряється чи ім'я атрибута рівне рядку </a:t>
            </a:r>
            <a:r>
              <a:rPr lang="uk-UA" sz="1600" b="1" i="1" dirty="0"/>
              <a:t>'</a:t>
            </a:r>
            <a:r>
              <a:rPr lang="en-US" sz="1600" b="1" i="1" dirty="0"/>
              <a:t>field1'</a:t>
            </a:r>
            <a:r>
              <a:rPr lang="en-US" sz="1600" dirty="0"/>
              <a:t>. </a:t>
            </a:r>
            <a:r>
              <a:rPr lang="uk-UA" sz="1600" dirty="0"/>
              <a:t>Якщо так, то атрибут і відповідне йому значення додається в словник атрибутів об'єкта.</a:t>
            </a:r>
          </a:p>
          <a:p>
            <a:pPr marL="0" indent="0">
              <a:buNone/>
            </a:pPr>
            <a:endParaRPr lang="uk-UA" sz="1600" dirty="0"/>
          </a:p>
        </p:txBody>
      </p:sp>
      <p:sp>
        <p:nvSpPr>
          <p:cNvPr id="7" name="Rectangle 6"/>
          <p:cNvSpPr/>
          <p:nvPr/>
        </p:nvSpPr>
        <p:spPr>
          <a:xfrm>
            <a:off x="4795322" y="2362954"/>
            <a:ext cx="7182413" cy="2554545"/>
          </a:xfrm>
          <a:prstGeom prst="rect">
            <a:avLst/>
          </a:prstGeom>
        </p:spPr>
        <p:txBody>
          <a:bodyPr wrap="square">
            <a:spAutoFit/>
          </a:bodyPr>
          <a:lstStyle/>
          <a:p>
            <a:r>
              <a:rPr lang="uk-UA" sz="1600" dirty="0"/>
              <a:t>В </a:t>
            </a:r>
            <a:r>
              <a:rPr lang="uk-UA" sz="1600" b="1" i="1" dirty="0"/>
              <a:t>__</a:t>
            </a:r>
            <a:r>
              <a:rPr lang="en-US" sz="1600" b="1" i="1" dirty="0" err="1"/>
              <a:t>setattr</a:t>
            </a:r>
            <a:r>
              <a:rPr lang="en-US" sz="1600" b="1" i="1" dirty="0"/>
              <a:t>__() </a:t>
            </a:r>
            <a:r>
              <a:rPr lang="uk-UA" sz="1600" dirty="0"/>
              <a:t>не можна написати просто </a:t>
            </a:r>
            <a:r>
              <a:rPr lang="en-US" sz="1600" b="1" i="1" dirty="0"/>
              <a:t>self.field1 = value</a:t>
            </a:r>
            <a:r>
              <a:rPr lang="en-US" sz="1600" dirty="0"/>
              <a:t>, </a:t>
            </a:r>
            <a:r>
              <a:rPr lang="uk-UA" sz="1600" dirty="0"/>
              <a:t>так як це призведе до нового рекурсивного виклику методу </a:t>
            </a:r>
            <a:r>
              <a:rPr lang="uk-UA" sz="1600" b="1" i="1" dirty="0"/>
              <a:t>__</a:t>
            </a:r>
            <a:r>
              <a:rPr lang="en-US" sz="1600" b="1" i="1" dirty="0" err="1"/>
              <a:t>setattr</a:t>
            </a:r>
            <a:r>
              <a:rPr lang="en-US" sz="1600" b="1" i="1" dirty="0"/>
              <a:t>__()</a:t>
            </a:r>
            <a:r>
              <a:rPr lang="en-US" sz="1600" dirty="0"/>
              <a:t>.  </a:t>
            </a:r>
            <a:r>
              <a:rPr lang="uk-UA" sz="1600" dirty="0"/>
              <a:t>Тому поле призначається через словник </a:t>
            </a:r>
            <a:r>
              <a:rPr lang="uk-UA" sz="1600" b="1" i="1" dirty="0"/>
              <a:t>__</a:t>
            </a:r>
            <a:r>
              <a:rPr lang="en-US" sz="1600" b="1" i="1" dirty="0" err="1"/>
              <a:t>dict</a:t>
            </a:r>
            <a:r>
              <a:rPr lang="en-US" sz="1600" b="1" i="1" dirty="0"/>
              <a:t>__</a:t>
            </a:r>
            <a:r>
              <a:rPr lang="en-US" sz="1600" dirty="0"/>
              <a:t>, </a:t>
            </a:r>
            <a:r>
              <a:rPr lang="uk-UA" sz="1600" dirty="0"/>
              <a:t>який є у всіх об'єктів, і в якому зберігаютьсяїх атрибути зі значеннями.</a:t>
            </a:r>
          </a:p>
          <a:p>
            <a:r>
              <a:rPr lang="uk-UA" sz="1600" dirty="0"/>
              <a:t>Якщо параметр </a:t>
            </a:r>
            <a:r>
              <a:rPr lang="en-US" sz="1600" b="1" i="1" dirty="0" err="1"/>
              <a:t>attr</a:t>
            </a:r>
            <a:r>
              <a:rPr lang="en-US" sz="1600" dirty="0"/>
              <a:t> </a:t>
            </a:r>
            <a:r>
              <a:rPr lang="uk-UA" sz="1600" dirty="0"/>
              <a:t>не відповідає жодному допустимому полю, то штучно збуджується виключення </a:t>
            </a:r>
            <a:r>
              <a:rPr lang="en-US" sz="1600" b="1" i="1" dirty="0" err="1"/>
              <a:t>AttributeError</a:t>
            </a:r>
            <a:r>
              <a:rPr lang="en-US" sz="1600" dirty="0"/>
              <a:t>.</a:t>
            </a:r>
          </a:p>
          <a:p>
            <a:r>
              <a:rPr lang="uk-UA" sz="1600" dirty="0"/>
              <a:t>Ми це бачимо, коли в основний гілці намагаємося обзавестися полем </a:t>
            </a:r>
            <a:r>
              <a:rPr lang="en-US" sz="1600" dirty="0"/>
              <a:t>field2.</a:t>
            </a:r>
          </a:p>
          <a:p>
            <a:endParaRPr lang="en-US" sz="1600" dirty="0"/>
          </a:p>
          <a:p>
            <a:r>
              <a:rPr lang="uk-UA" sz="1600" dirty="0"/>
              <a:t>Якщо об'єкт містить приховані поля і до них відбувається звернення з </a:t>
            </a:r>
            <a:r>
              <a:rPr lang="uk-UA" sz="1600" b="1" i="1" dirty="0"/>
              <a:t>__</a:t>
            </a:r>
            <a:r>
              <a:rPr lang="en-US" sz="1600" b="1" i="1" dirty="0" err="1"/>
              <a:t>setattr</a:t>
            </a:r>
            <a:r>
              <a:rPr lang="en-US" sz="1600" b="1" i="1" dirty="0"/>
              <a:t> __()</a:t>
            </a:r>
            <a:r>
              <a:rPr lang="en-US" sz="1600" dirty="0"/>
              <a:t>, </a:t>
            </a:r>
            <a:r>
              <a:rPr lang="uk-UA" sz="1600" dirty="0"/>
              <a:t>то робити це треба так, як ніби звернення відбувається не з класу. </a:t>
            </a:r>
          </a:p>
        </p:txBody>
      </p:sp>
      <p:sp>
        <p:nvSpPr>
          <p:cNvPr id="2" name="Rectangle 1"/>
          <p:cNvSpPr>
            <a:spLocks noChangeArrowheads="1"/>
          </p:cNvSpPr>
          <p:nvPr/>
        </p:nvSpPr>
        <p:spPr bwMode="auto">
          <a:xfrm>
            <a:off x="185014" y="192056"/>
            <a:ext cx="2972930" cy="289310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B200B2"/>
                </a:solidFill>
                <a:effectLst/>
                <a:latin typeface="JetBrains Mono"/>
              </a:rPr>
              <a:t>__init__</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 v):</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.field1 = v</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B200B2"/>
                </a:solidFill>
                <a:effectLst/>
                <a:latin typeface="JetBrains Mono"/>
              </a:rPr>
              <a:t>__setattr__</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 attr, value):</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if </a:t>
            </a:r>
            <a:r>
              <a:rPr kumimoji="0" lang="ru-RU" altLang="ru-RU" sz="1400" b="0" i="0" u="none" strike="noStrike" cap="none" normalizeH="0" baseline="0" dirty="0">
                <a:ln>
                  <a:noFill/>
                </a:ln>
                <a:solidFill>
                  <a:srgbClr val="262626"/>
                </a:solidFill>
                <a:effectLst/>
                <a:latin typeface="JetBrains Mono"/>
              </a:rPr>
              <a:t>attr == </a:t>
            </a:r>
            <a:r>
              <a:rPr kumimoji="0" lang="ru-RU" altLang="ru-RU" sz="1400" b="0" i="0" u="none" strike="noStrike" cap="none" normalizeH="0" baseline="0" dirty="0">
                <a:ln>
                  <a:noFill/>
                </a:ln>
                <a:solidFill>
                  <a:srgbClr val="00733B"/>
                </a:solidFill>
                <a:effectLst/>
                <a:latin typeface="JetBrains Mono"/>
              </a:rPr>
              <a:t>'field1'</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B200B2"/>
                </a:solidFill>
                <a:effectLst/>
                <a:latin typeface="JetBrains Mono"/>
              </a:rPr>
              <a:t>__dict__</a:t>
            </a:r>
            <a:r>
              <a:rPr kumimoji="0" lang="ru-RU" altLang="ru-RU" sz="1400" b="0" i="0" u="none" strike="noStrike" cap="none" normalizeH="0" baseline="0" dirty="0">
                <a:ln>
                  <a:noFill/>
                </a:ln>
                <a:solidFill>
                  <a:srgbClr val="262626"/>
                </a:solidFill>
                <a:effectLst/>
                <a:latin typeface="JetBrains Mono"/>
              </a:rPr>
              <a:t>[attr] = value</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else</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raise AttributeError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
            </a:r>
            <a:br>
              <a:rPr kumimoji="0" lang="ru-RU" altLang="ru-RU" sz="1400" b="0" i="0" u="none" strike="noStrike" cap="none" normalizeH="0" baseline="0" dirty="0">
                <a:ln>
                  <a:noFill/>
                </a:ln>
                <a:solidFill>
                  <a:srgbClr val="000080"/>
                </a:solidFill>
                <a:effectLst/>
                <a:latin typeface="JetBrains Mono"/>
              </a:rPr>
            </a:br>
            <a:r>
              <a:rPr kumimoji="0" lang="ru-RU" altLang="ru-RU" sz="1400" b="0" i="0" u="none" strike="noStrike" cap="none" normalizeH="0" baseline="0" dirty="0">
                <a:ln>
                  <a:noFill/>
                </a:ln>
                <a:solidFill>
                  <a:srgbClr val="262626"/>
                </a:solidFill>
                <a:effectLst/>
                <a:latin typeface="JetBrains Mono"/>
              </a:rPr>
              <a:t>a =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E6"/>
                </a:solidFill>
                <a:effectLst/>
                <a:latin typeface="JetBrains Mono"/>
              </a:rPr>
              <a:t>15</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a.field1</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a:t>
            </a:r>
            <a:r>
              <a:rPr kumimoji="0" lang="ru-RU" altLang="ru-RU" sz="1400" b="0" i="0" u="none" strike="noStrike" cap="none" normalizeH="0" baseline="0" dirty="0">
                <a:ln>
                  <a:noFill/>
                </a:ln>
                <a:solidFill>
                  <a:srgbClr val="B200B2"/>
                </a:solidFill>
                <a:effectLst/>
                <a:latin typeface="JetBrains Mono"/>
              </a:rPr>
              <a:t>__dict__</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a.field2 = </a:t>
            </a:r>
            <a:r>
              <a:rPr kumimoji="0" lang="ru-RU" altLang="ru-RU" sz="1400" b="0" i="0" u="none" strike="noStrike" cap="none" normalizeH="0" baseline="0" dirty="0">
                <a:ln>
                  <a:noFill/>
                </a:ln>
                <a:solidFill>
                  <a:srgbClr val="0073E6"/>
                </a:solidFill>
                <a:effectLst/>
                <a:latin typeface="JetBrains Mono"/>
              </a:rPr>
              <a:t>30   </a:t>
            </a:r>
            <a:r>
              <a:rPr kumimoji="0" lang="ru-RU" altLang="ru-RU" sz="1400" b="1" i="0" u="none" strike="noStrike" cap="none" normalizeH="0" baseline="0" dirty="0">
                <a:ln>
                  <a:noFill/>
                </a:ln>
                <a:solidFill>
                  <a:srgbClr val="137D00"/>
                </a:solidFill>
                <a:effectLst/>
                <a:latin typeface="JetBrains Mono"/>
              </a:rPr>
              <a:t>#тут буде помилка</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272118" y="2463485"/>
            <a:ext cx="1438275" cy="314325"/>
          </a:xfrm>
          <a:prstGeom prst="rect">
            <a:avLst/>
          </a:prstGeom>
          <a:ln>
            <a:solidFill>
              <a:schemeClr val="tx1"/>
            </a:solidFill>
          </a:ln>
        </p:spPr>
      </p:pic>
      <p:pic>
        <p:nvPicPr>
          <p:cNvPr id="14" name="Picture 13"/>
          <p:cNvPicPr>
            <a:picLocks noChangeAspect="1"/>
          </p:cNvPicPr>
          <p:nvPr/>
        </p:nvPicPr>
        <p:blipFill>
          <a:blip r:embed="rId3"/>
          <a:stretch>
            <a:fillRect/>
          </a:stretch>
        </p:blipFill>
        <p:spPr>
          <a:xfrm>
            <a:off x="3253068" y="2791198"/>
            <a:ext cx="1457325" cy="304800"/>
          </a:xfrm>
          <a:prstGeom prst="rect">
            <a:avLst/>
          </a:prstGeom>
          <a:ln>
            <a:solidFill>
              <a:schemeClr val="tx1"/>
            </a:solidFill>
          </a:ln>
        </p:spPr>
      </p:pic>
      <p:pic>
        <p:nvPicPr>
          <p:cNvPr id="15" name="Picture 14"/>
          <p:cNvPicPr>
            <a:picLocks noChangeAspect="1"/>
          </p:cNvPicPr>
          <p:nvPr/>
        </p:nvPicPr>
        <p:blipFill>
          <a:blip r:embed="rId4"/>
          <a:stretch>
            <a:fillRect/>
          </a:stretch>
        </p:blipFill>
        <p:spPr>
          <a:xfrm>
            <a:off x="3214968" y="5343141"/>
            <a:ext cx="1457325" cy="333375"/>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3214968" y="5619649"/>
            <a:ext cx="1457325" cy="333375"/>
          </a:xfrm>
          <a:prstGeom prst="rect">
            <a:avLst/>
          </a:prstGeom>
          <a:ln>
            <a:solidFill>
              <a:schemeClr val="tx1"/>
            </a:solidFill>
          </a:ln>
        </p:spPr>
      </p:pic>
      <p:pic>
        <p:nvPicPr>
          <p:cNvPr id="17" name="Picture 16"/>
          <p:cNvPicPr>
            <a:picLocks noChangeAspect="1"/>
          </p:cNvPicPr>
          <p:nvPr/>
        </p:nvPicPr>
        <p:blipFill>
          <a:blip r:embed="rId5"/>
          <a:stretch>
            <a:fillRect/>
          </a:stretch>
        </p:blipFill>
        <p:spPr>
          <a:xfrm>
            <a:off x="3214968" y="5876874"/>
            <a:ext cx="1266825" cy="333375"/>
          </a:xfrm>
          <a:prstGeom prst="rect">
            <a:avLst/>
          </a:prstGeom>
          <a:ln>
            <a:solidFill>
              <a:schemeClr val="tx1"/>
            </a:solidFill>
          </a:ln>
        </p:spPr>
      </p:pic>
      <p:pic>
        <p:nvPicPr>
          <p:cNvPr id="18" name="Picture 17"/>
          <p:cNvPicPr>
            <a:picLocks noChangeAspect="1"/>
          </p:cNvPicPr>
          <p:nvPr/>
        </p:nvPicPr>
        <p:blipFill>
          <a:blip r:embed="rId6"/>
          <a:stretch>
            <a:fillRect/>
          </a:stretch>
        </p:blipFill>
        <p:spPr>
          <a:xfrm>
            <a:off x="3272118" y="6467475"/>
            <a:ext cx="1400175" cy="390525"/>
          </a:xfrm>
          <a:prstGeom prst="rect">
            <a:avLst/>
          </a:prstGeom>
          <a:ln>
            <a:solidFill>
              <a:schemeClr val="tx1"/>
            </a:solidFill>
          </a:ln>
        </p:spPr>
      </p:pic>
      <p:sp>
        <p:nvSpPr>
          <p:cNvPr id="19" name="Rectangle 2"/>
          <p:cNvSpPr>
            <a:spLocks noChangeArrowheads="1"/>
          </p:cNvSpPr>
          <p:nvPr/>
        </p:nvSpPr>
        <p:spPr bwMode="auto">
          <a:xfrm>
            <a:off x="185014" y="3246142"/>
            <a:ext cx="2956835" cy="353943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B200B2"/>
                </a:solidFill>
                <a:effectLst/>
                <a:latin typeface="JetBrains Mono"/>
              </a:rPr>
              <a:t>__init__</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 x):</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err="1">
                <a:ln>
                  <a:noFill/>
                </a:ln>
                <a:solidFill>
                  <a:srgbClr val="94558D"/>
                </a:solidFill>
                <a:effectLst/>
                <a:latin typeface="JetBrains Mono"/>
              </a:rPr>
              <a:t>self</a:t>
            </a:r>
            <a:r>
              <a:rPr kumimoji="0" lang="ru-RU" altLang="ru-RU" sz="1400" b="0" i="0" u="none" strike="noStrike" cap="none" normalizeH="0" baseline="0" dirty="0" err="1">
                <a:ln>
                  <a:noFill/>
                </a:ln>
                <a:solidFill>
                  <a:srgbClr val="262626"/>
                </a:solidFill>
                <a:effectLst/>
                <a:latin typeface="JetBrains Mono"/>
              </a:rPr>
              <a:t>.__x</a:t>
            </a:r>
            <a:r>
              <a:rPr kumimoji="0" lang="ru-RU" altLang="ru-RU" sz="1400" b="0" i="0" u="none" strike="noStrike" cap="none" normalizeH="0" baseline="0" dirty="0">
                <a:ln>
                  <a:noFill/>
                </a:ln>
                <a:solidFill>
                  <a:srgbClr val="262626"/>
                </a:solidFill>
                <a:effectLst/>
                <a:latin typeface="JetBrains Mono"/>
              </a:rPr>
              <a:t> = x</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B200B2"/>
                </a:solidFill>
                <a:effectLst/>
                <a:latin typeface="JetBrains Mono"/>
              </a:rPr>
              <a:t>__setattr__</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 attr, value):</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if </a:t>
            </a:r>
            <a:r>
              <a:rPr kumimoji="0" lang="ru-RU" altLang="ru-RU" sz="1400" b="0" i="0" u="none" strike="noStrike" cap="none" normalizeH="0" baseline="0" dirty="0">
                <a:ln>
                  <a:noFill/>
                </a:ln>
                <a:solidFill>
                  <a:srgbClr val="262626"/>
                </a:solidFill>
                <a:effectLst/>
                <a:latin typeface="JetBrains Mono"/>
              </a:rPr>
              <a:t>attr == </a:t>
            </a:r>
            <a:r>
              <a:rPr kumimoji="0" lang="ru-RU" altLang="ru-RU" sz="1400" b="0" i="0" u="none" strike="noStrike" cap="none" normalizeH="0" baseline="0" dirty="0">
                <a:ln>
                  <a:noFill/>
                </a:ln>
                <a:solidFill>
                  <a:srgbClr val="00733B"/>
                </a:solidFill>
                <a:effectLst/>
                <a:latin typeface="JetBrains Mono"/>
              </a:rPr>
              <a:t>"_A__x"</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B200B2"/>
                </a:solidFill>
                <a:effectLst/>
                <a:latin typeface="JetBrains Mono"/>
              </a:rPr>
              <a:t>__dict__</a:t>
            </a:r>
            <a:r>
              <a:rPr kumimoji="0" lang="ru-RU" altLang="ru-RU" sz="1400" b="0" i="0" u="none" strike="noStrike" cap="none" normalizeH="0" baseline="0" dirty="0">
                <a:ln>
                  <a:noFill/>
                </a:ln>
                <a:solidFill>
                  <a:srgbClr val="262626"/>
                </a:solidFill>
                <a:effectLst/>
                <a:latin typeface="JetBrains Mono"/>
              </a:rPr>
              <a:t>[attr] = value</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else</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raise AttributeError</a:t>
            </a:r>
            <a:br>
              <a:rPr kumimoji="0" lang="ru-RU" altLang="ru-RU" sz="1400" b="0" i="0" u="none" strike="noStrike" cap="none" normalizeH="0" baseline="0" dirty="0">
                <a:ln>
                  <a:noFill/>
                </a:ln>
                <a:solidFill>
                  <a:srgbClr val="000080"/>
                </a:solidFill>
                <a:effectLst/>
                <a:latin typeface="JetBrains Mono"/>
              </a:rPr>
            </a:br>
            <a:r>
              <a:rPr kumimoji="0" lang="ru-RU" altLang="ru-RU" sz="1400" b="0" i="0" u="none" strike="noStrike" cap="none" normalizeH="0" baseline="0" dirty="0">
                <a:ln>
                  <a:noFill/>
                </a:ln>
                <a:solidFill>
                  <a:srgbClr val="000080"/>
                </a:solidFill>
                <a:effectLst/>
                <a:latin typeface="JetBrains Mono"/>
              </a:rPr>
              <a:t/>
            </a:r>
            <a:br>
              <a:rPr kumimoji="0" lang="ru-RU" altLang="ru-RU" sz="1400" b="0" i="0" u="none" strike="noStrike" cap="none" normalizeH="0" baseline="0" dirty="0">
                <a:ln>
                  <a:noFill/>
                </a:ln>
                <a:solidFill>
                  <a:srgbClr val="000080"/>
                </a:solidFill>
                <a:effectLst/>
                <a:latin typeface="JetBrains Mono"/>
              </a:rPr>
            </a:br>
            <a:r>
              <a:rPr kumimoji="0" lang="ru-RU" altLang="ru-RU" sz="1400" b="0" i="0" u="none" strike="noStrike" cap="none" normalizeH="0" baseline="0" dirty="0">
                <a:ln>
                  <a:noFill/>
                </a:ln>
                <a:solidFill>
                  <a:srgbClr val="262626"/>
                </a:solidFill>
                <a:effectLst/>
                <a:latin typeface="JetBrains Mono"/>
              </a:rPr>
              <a:t>a =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E6"/>
                </a:solidFill>
                <a:effectLst/>
                <a:latin typeface="JetBrains Mono"/>
              </a:rPr>
              <a:t>5</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a.x = </a:t>
            </a:r>
            <a:r>
              <a:rPr kumimoji="0" lang="ru-RU" altLang="ru-RU" sz="1400" b="0" i="0" u="none" strike="noStrike" cap="none" normalizeH="0" baseline="0" dirty="0">
                <a:ln>
                  <a:noFill/>
                </a:ln>
                <a:solidFill>
                  <a:srgbClr val="0073E6"/>
                </a:solidFill>
                <a:effectLst/>
                <a:latin typeface="JetBrains Mono"/>
              </a:rPr>
              <a:t>20</a:t>
            </a:r>
            <a:br>
              <a:rPr kumimoji="0" lang="ru-RU" altLang="ru-RU" sz="1400" b="0" i="0" u="none" strike="noStrike" cap="none" normalizeH="0" baseline="0" dirty="0">
                <a:ln>
                  <a:noFill/>
                </a:ln>
                <a:solidFill>
                  <a:srgbClr val="0073E6"/>
                </a:solidFill>
                <a:effectLst/>
                <a:latin typeface="JetBrains Mono"/>
              </a:rPr>
            </a:br>
            <a:r>
              <a:rPr kumimoji="0" lang="ru-RU" altLang="ru-RU" sz="1400" b="0" i="0" u="none" strike="noStrike" cap="none" normalizeH="0" baseline="0" dirty="0">
                <a:ln>
                  <a:noFill/>
                </a:ln>
                <a:solidFill>
                  <a:srgbClr val="262626"/>
                </a:solidFill>
                <a:effectLst/>
                <a:latin typeface="JetBrains Mono"/>
              </a:rPr>
              <a:t>a.__x = </a:t>
            </a:r>
            <a:r>
              <a:rPr kumimoji="0" lang="ru-RU" altLang="ru-RU" sz="1400" b="0" i="0" u="none" strike="noStrike" cap="none" normalizeH="0" baseline="0" dirty="0">
                <a:ln>
                  <a:noFill/>
                </a:ln>
                <a:solidFill>
                  <a:srgbClr val="0073E6"/>
                </a:solidFill>
                <a:effectLst/>
                <a:latin typeface="JetBrains Mono"/>
              </a:rPr>
              <a:t>30</a:t>
            </a:r>
            <a:br>
              <a:rPr kumimoji="0" lang="ru-RU" altLang="ru-RU" sz="1400" b="0" i="0" u="none" strike="noStrike" cap="none" normalizeH="0" baseline="0" dirty="0">
                <a:ln>
                  <a:noFill/>
                </a:ln>
                <a:solidFill>
                  <a:srgbClr val="0073E6"/>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a:t>
            </a:r>
            <a:r>
              <a:rPr kumimoji="0" lang="ru-RU" altLang="ru-RU" sz="1400" b="0" i="0" u="none" strike="noStrike" cap="none" normalizeH="0" baseline="0" dirty="0">
                <a:ln>
                  <a:noFill/>
                </a:ln>
                <a:solidFill>
                  <a:srgbClr val="B200B2"/>
                </a:solidFill>
                <a:effectLst/>
                <a:latin typeface="JetBrains Mono"/>
              </a:rPr>
              <a:t>__dict__</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1" i="0" u="none" strike="noStrike" cap="none" normalizeH="0" baseline="0" dirty="0">
                <a:ln>
                  <a:noFill/>
                </a:ln>
                <a:solidFill>
                  <a:srgbClr val="137D00"/>
                </a:solidFill>
                <a:effectLst/>
                <a:latin typeface="JetBrains Mono"/>
              </a:rPr>
              <a:t># Але якщо вже дуже треба, то:</a:t>
            </a:r>
            <a:br>
              <a:rPr kumimoji="0" lang="ru-RU" altLang="ru-RU" sz="1400" b="1" i="0" u="none" strike="noStrike" cap="none" normalizeH="0" baseline="0" dirty="0">
                <a:ln>
                  <a:noFill/>
                </a:ln>
                <a:solidFill>
                  <a:srgbClr val="137D00"/>
                </a:solidFill>
                <a:effectLst/>
                <a:latin typeface="JetBrains Mono"/>
              </a:rPr>
            </a:br>
            <a:r>
              <a:rPr kumimoji="0" lang="ru-RU" altLang="ru-RU" sz="1400" b="0" i="0" u="none" strike="noStrike" cap="none" normalizeH="0" baseline="0" dirty="0">
                <a:ln>
                  <a:noFill/>
                </a:ln>
                <a:solidFill>
                  <a:srgbClr val="262626"/>
                </a:solidFill>
                <a:effectLst/>
                <a:latin typeface="JetBrains Mono"/>
              </a:rPr>
              <a:t>a._A__x = </a:t>
            </a:r>
            <a:r>
              <a:rPr kumimoji="0" lang="ru-RU" altLang="ru-RU" sz="1400" b="0" i="0" u="none" strike="noStrike" cap="none" normalizeH="0" baseline="0" dirty="0">
                <a:ln>
                  <a:noFill/>
                </a:ln>
                <a:solidFill>
                  <a:srgbClr val="0073E6"/>
                </a:solidFill>
                <a:effectLst/>
                <a:latin typeface="JetBrains Mono"/>
              </a:rPr>
              <a:t>50</a:t>
            </a:r>
            <a:br>
              <a:rPr kumimoji="0" lang="ru-RU" altLang="ru-RU" sz="1400" b="0" i="0" u="none" strike="noStrike" cap="none" normalizeH="0" baseline="0" dirty="0">
                <a:ln>
                  <a:noFill/>
                </a:ln>
                <a:solidFill>
                  <a:srgbClr val="0073E6"/>
                </a:solidFill>
                <a:effectLst/>
                <a:latin typeface="JetBrains Mono"/>
              </a:rPr>
            </a:b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a:t>
            </a:r>
            <a:r>
              <a:rPr kumimoji="0" lang="ru-RU" altLang="ru-RU" sz="1400" b="0" i="0" u="none" strike="noStrike" cap="none" normalizeH="0" baseline="0" dirty="0">
                <a:ln>
                  <a:noFill/>
                </a:ln>
                <a:solidFill>
                  <a:srgbClr val="B200B2"/>
                </a:solidFill>
                <a:effectLst/>
                <a:latin typeface="JetBrains Mono"/>
              </a:rPr>
              <a:t>__dict__</a:t>
            </a:r>
            <a:r>
              <a:rPr kumimoji="0" lang="ru-RU" altLang="ru-RU" sz="1400" b="0" i="0" u="none" strike="noStrike" cap="none" normalizeH="0" baseline="0" dirty="0">
                <a:ln>
                  <a:noFill/>
                </a:ln>
                <a:solidFill>
                  <a:srgbClr val="262626"/>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701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800" b="1" dirty="0"/>
              <a:t>Властивості </a:t>
            </a:r>
            <a:r>
              <a:rPr lang="en-US" sz="1800" b="1" dirty="0"/>
              <a:t>(Property)</a:t>
            </a:r>
            <a:endParaRPr lang="uk-UA" sz="1800" b="1" dirty="0"/>
          </a:p>
          <a:p>
            <a:pPr lvl="0" eaLnBrk="0" fontAlgn="base" hangingPunct="0">
              <a:lnSpc>
                <a:spcPct val="100000"/>
              </a:lnSpc>
              <a:spcBef>
                <a:spcPct val="0"/>
              </a:spcBef>
              <a:spcAft>
                <a:spcPct val="0"/>
              </a:spcAft>
            </a:pPr>
            <a:endParaRPr lang="uk-UA" sz="1800" b="1" dirty="0"/>
          </a:p>
          <a:p>
            <a:pPr lvl="0" algn="l" eaLnBrk="0" fontAlgn="base" hangingPunct="0">
              <a:lnSpc>
                <a:spcPct val="100000"/>
              </a:lnSpc>
              <a:spcBef>
                <a:spcPct val="0"/>
              </a:spcBef>
              <a:spcAft>
                <a:spcPct val="0"/>
              </a:spcAft>
            </a:pPr>
            <a:r>
              <a:rPr lang="uk-UA" sz="1800" dirty="0"/>
              <a:t>Організація доступу до екземплярів класу в </a:t>
            </a:r>
            <a:r>
              <a:rPr lang="en-US" sz="1800" dirty="0"/>
              <a:t>Python </a:t>
            </a:r>
            <a:r>
              <a:rPr lang="uk-UA" sz="1800" dirty="0"/>
              <a:t>побудована на принципі універсального доступу, що стверджує, що «</a:t>
            </a:r>
            <a:r>
              <a:rPr lang="uk-UA" sz="1800" i="1" dirty="0"/>
              <a:t>всі послуги, пропоновані модулем повинні бути доступні через єдину нотацію, яка не розкриває, реалізовані вони за допомогою зберігання чи обчислення</a:t>
            </a:r>
            <a:r>
              <a:rPr lang="uk-UA" sz="1800" dirty="0"/>
              <a:t>».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dirty="0"/>
              <a:t>Зокрема, це передбачає: </a:t>
            </a:r>
          </a:p>
          <a:p>
            <a:pPr lvl="0" algn="l" eaLnBrk="0" fontAlgn="base" hangingPunct="0">
              <a:lnSpc>
                <a:spcPct val="100000"/>
              </a:lnSpc>
              <a:spcBef>
                <a:spcPct val="0"/>
              </a:spcBef>
              <a:spcAft>
                <a:spcPct val="0"/>
              </a:spcAft>
            </a:pPr>
            <a:endParaRPr lang="uk-UA" sz="1800"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надавати доступ до змінних безпосередньо, наприклад, </a:t>
            </a:r>
            <a:r>
              <a:rPr lang="en-US" sz="1800" i="1" dirty="0" err="1"/>
              <a:t>foo.x</a:t>
            </a:r>
            <a:r>
              <a:rPr lang="en-US" sz="1800" i="1" dirty="0"/>
              <a:t> = 0</a:t>
            </a:r>
            <a:r>
              <a:rPr lang="en-US" sz="1800" dirty="0"/>
              <a:t>, </a:t>
            </a:r>
            <a:r>
              <a:rPr lang="uk-UA" sz="1800" dirty="0"/>
              <a:t>а </a:t>
            </a:r>
            <a:r>
              <a:rPr lang="uk-UA" sz="1800" i="1" dirty="0"/>
              <a:t>не </a:t>
            </a:r>
            <a:r>
              <a:rPr lang="en-US" sz="1800" i="1" dirty="0" err="1"/>
              <a:t>foo.set_x</a:t>
            </a:r>
            <a:r>
              <a:rPr lang="en-US" sz="1800" i="1" dirty="0"/>
              <a:t>(0)</a:t>
            </a:r>
            <a:r>
              <a:rPr lang="en-US" sz="1800" dirty="0"/>
              <a:t>;</a:t>
            </a:r>
            <a:r>
              <a:rPr lang="en-US" sz="1800" i="1" dirty="0"/>
              <a:t> </a:t>
            </a:r>
            <a:endParaRPr lang="uk-UA" sz="1800" i="1"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800" dirty="0"/>
              <a:t>в разі необхідності перевірки значення, що встановлюється, використовують властивості, які зберігають єдиний синтаксис доступу, установка значення </a:t>
            </a:r>
            <a:r>
              <a:rPr lang="en-US" sz="1800" i="1" dirty="0" err="1"/>
              <a:t>foo.x</a:t>
            </a:r>
            <a:r>
              <a:rPr lang="en-US" sz="1800" i="1" dirty="0"/>
              <a:t> = 0 </a:t>
            </a:r>
            <a:r>
              <a:rPr lang="uk-UA" sz="1800" dirty="0"/>
              <a:t>приводить до виклику </a:t>
            </a:r>
            <a:r>
              <a:rPr lang="en-US" sz="1800" i="1" dirty="0" err="1"/>
              <a:t>foo.set_x</a:t>
            </a:r>
            <a:r>
              <a:rPr lang="en-US" sz="1800" i="1" dirty="0"/>
              <a:t>(0)</a:t>
            </a:r>
            <a:r>
              <a:rPr lang="en-US" sz="1800" dirty="0"/>
              <a:t>. </a:t>
            </a:r>
            <a:endParaRPr lang="uk-UA" sz="1800" dirty="0"/>
          </a:p>
          <a:p>
            <a:pPr marL="285750" lvl="0" indent="-285750" algn="l" eaLnBrk="0" fontAlgn="base" hangingPunct="0">
              <a:lnSpc>
                <a:spcPct val="100000"/>
              </a:lnSpc>
              <a:spcBef>
                <a:spcPct val="0"/>
              </a:spcBef>
              <a:spcAft>
                <a:spcPct val="0"/>
              </a:spcAft>
              <a:buFont typeface="Arial" panose="020B0604020202020204" pitchFamily="34" charset="0"/>
              <a:buChar char="•"/>
            </a:pPr>
            <a:endParaRPr lang="uk-UA" sz="1800" dirty="0"/>
          </a:p>
          <a:p>
            <a:pPr lvl="0" algn="l" eaLnBrk="0" fontAlgn="base" hangingPunct="0">
              <a:lnSpc>
                <a:spcPct val="100000"/>
              </a:lnSpc>
              <a:spcBef>
                <a:spcPct val="0"/>
              </a:spcBef>
              <a:spcAft>
                <a:spcPct val="0"/>
              </a:spcAft>
            </a:pPr>
            <a:r>
              <a:rPr lang="uk-UA" sz="1800" dirty="0"/>
              <a:t>Перевагою даного підходу є можливість використання синтаксису </a:t>
            </a:r>
            <a:r>
              <a:rPr lang="en-US" sz="1800" i="1" dirty="0" err="1"/>
              <a:t>foo.x</a:t>
            </a:r>
            <a:r>
              <a:rPr lang="en-US" sz="1800" i="1" dirty="0"/>
              <a:t> + = 1</a:t>
            </a:r>
            <a:r>
              <a:rPr lang="en-US" sz="1800" dirty="0"/>
              <a:t>, </a:t>
            </a:r>
            <a:r>
              <a:rPr lang="uk-UA" sz="1800" dirty="0"/>
              <a:t>хоча насправді всередині відбувається </a:t>
            </a:r>
            <a:r>
              <a:rPr lang="uk-UA" sz="1800" i="1" dirty="0"/>
              <a:t>виклик </a:t>
            </a:r>
            <a:r>
              <a:rPr lang="en-US" sz="1800" i="1" dirty="0" err="1"/>
              <a:t>foo.set_x</a:t>
            </a:r>
            <a:r>
              <a:rPr lang="en-US" sz="1800" i="1" dirty="0"/>
              <a:t> (</a:t>
            </a:r>
            <a:r>
              <a:rPr lang="en-US" sz="1800" i="1" dirty="0" err="1"/>
              <a:t>foo.get_x</a:t>
            </a:r>
            <a:r>
              <a:rPr lang="en-US" sz="1800" i="1" dirty="0"/>
              <a:t> () + 1). </a:t>
            </a:r>
            <a:endParaRPr lang="uk-UA" sz="1800" i="1" dirty="0"/>
          </a:p>
          <a:p>
            <a:pPr lvl="0" algn="l" eaLnBrk="0" fontAlgn="base" hangingPunct="0">
              <a:lnSpc>
                <a:spcPct val="100000"/>
              </a:lnSpc>
              <a:spcBef>
                <a:spcPct val="0"/>
              </a:spcBef>
              <a:spcAft>
                <a:spcPct val="0"/>
              </a:spcAft>
            </a:pPr>
            <a:endParaRPr lang="uk-UA" sz="1800" i="1" dirty="0"/>
          </a:p>
          <a:p>
            <a:pPr lvl="0" algn="l" eaLnBrk="0" fontAlgn="base" hangingPunct="0">
              <a:lnSpc>
                <a:spcPct val="100000"/>
              </a:lnSpc>
              <a:spcBef>
                <a:spcPct val="0"/>
              </a:spcBef>
              <a:spcAft>
                <a:spcPct val="0"/>
              </a:spcAft>
            </a:pPr>
            <a:r>
              <a:rPr lang="uk-UA" sz="1800" dirty="0"/>
              <a:t>Методи виду </a:t>
            </a:r>
            <a:r>
              <a:rPr lang="en-US" sz="1800" b="1" i="1" dirty="0"/>
              <a:t>set _</a:t>
            </a:r>
            <a:r>
              <a:rPr lang="en-US" sz="1800" dirty="0"/>
              <a:t>... </a:t>
            </a:r>
            <a:r>
              <a:rPr lang="uk-UA" sz="1800" dirty="0"/>
              <a:t>і </a:t>
            </a:r>
            <a:r>
              <a:rPr lang="en-US" sz="1800" b="1" i="1" dirty="0"/>
              <a:t>get _</a:t>
            </a:r>
            <a:r>
              <a:rPr lang="en-US" sz="1800" dirty="0"/>
              <a:t>... </a:t>
            </a:r>
            <a:r>
              <a:rPr lang="uk-UA" sz="1800" dirty="0"/>
              <a:t>називаються </a:t>
            </a:r>
            <a:r>
              <a:rPr lang="uk-UA" sz="1800" b="1" i="1" dirty="0"/>
              <a:t>сетерами</a:t>
            </a:r>
            <a:r>
              <a:rPr lang="uk-UA" sz="1800" dirty="0"/>
              <a:t> і </a:t>
            </a:r>
            <a:r>
              <a:rPr lang="uk-UA" sz="1800" b="1" dirty="0"/>
              <a:t>геттерами</a:t>
            </a:r>
            <a:r>
              <a:rPr lang="uk-UA" sz="1800" dirty="0"/>
              <a:t> (</a:t>
            </a:r>
            <a:r>
              <a:rPr lang="en-US" sz="1800" i="1" dirty="0"/>
              <a:t>Setter </a:t>
            </a:r>
            <a:r>
              <a:rPr lang="uk-UA" sz="1800" i="1" dirty="0"/>
              <a:t>і </a:t>
            </a:r>
            <a:r>
              <a:rPr lang="en-US" sz="1800" i="1" dirty="0"/>
              <a:t>Getter</a:t>
            </a:r>
            <a:r>
              <a:rPr lang="en-US" sz="1800" dirty="0"/>
              <a:t>) </a:t>
            </a:r>
            <a:r>
              <a:rPr lang="uk-UA" sz="1800" dirty="0"/>
              <a:t>і призначені для «захищених» </a:t>
            </a:r>
            <a:r>
              <a:rPr lang="uk-UA" sz="1800" dirty="0" smtClean="0"/>
              <a:t>встановленнь </a:t>
            </a:r>
            <a:r>
              <a:rPr lang="uk-UA" sz="1800" dirty="0"/>
              <a:t>і </a:t>
            </a:r>
            <a:r>
              <a:rPr lang="uk-UA" sz="1800" dirty="0" smtClean="0"/>
              <a:t>читаннь </a:t>
            </a:r>
            <a:r>
              <a:rPr lang="uk-UA" sz="1800" dirty="0"/>
              <a:t>значень атрибутів (тобто перш ніж відбудеться зміна атрибута код методу може виконати будь-які перевірки).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dirty="0"/>
              <a:t>Даний підхід використовується в мовах, в яких відсутні властивості.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b="1" i="1" dirty="0"/>
              <a:t>Властивість</a:t>
            </a:r>
            <a:r>
              <a:rPr lang="uk-UA" sz="1800" dirty="0"/>
              <a:t> </a:t>
            </a:r>
            <a:r>
              <a:rPr lang="en-US" sz="1800" dirty="0"/>
              <a:t>- </a:t>
            </a:r>
            <a:r>
              <a:rPr lang="uk-UA" sz="1800" dirty="0"/>
              <a:t>спеціальний атрибут класу, що імітує поле (але який при читанні викликає якийсь метод). Тобто перетворює метод в атрибут!</a:t>
            </a:r>
          </a:p>
          <a:p>
            <a:pPr lvl="0" algn="l" eaLnBrk="0" fontAlgn="base" hangingPunct="0">
              <a:lnSpc>
                <a:spcPct val="100000"/>
              </a:lnSpc>
              <a:spcBef>
                <a:spcPct val="0"/>
              </a:spcBef>
              <a:spcAft>
                <a:spcPct val="0"/>
              </a:spcAft>
            </a:pPr>
            <a:endParaRPr lang="uk-UA" sz="1600" dirty="0"/>
          </a:p>
        </p:txBody>
      </p:sp>
    </p:spTree>
    <p:extLst>
      <p:ext uri="{BB962C8B-B14F-4D97-AF65-F5344CB8AC3E}">
        <p14:creationId xmlns:p14="http://schemas.microsoft.com/office/powerpoint/2010/main" val="2657081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02" y="135802"/>
            <a:ext cx="11850986" cy="6581869"/>
          </a:xfrm>
        </p:spPr>
        <p:txBody>
          <a:bodyPr>
            <a:normAutofit/>
          </a:bodyPr>
          <a:lstStyle/>
          <a:p>
            <a:pPr marL="0" indent="0">
              <a:spcBef>
                <a:spcPts val="0"/>
              </a:spcBef>
              <a:buNone/>
            </a:pPr>
            <a:r>
              <a:rPr lang="uk-UA" sz="1400" dirty="0"/>
              <a:t>У </a:t>
            </a:r>
            <a:r>
              <a:rPr lang="en-US" sz="1400" dirty="0"/>
              <a:t>Python </a:t>
            </a:r>
            <a:r>
              <a:rPr lang="uk-UA" sz="1400" dirty="0"/>
              <a:t>основною метою функції </a:t>
            </a:r>
            <a:r>
              <a:rPr lang="en-US" sz="1400" b="1" i="1" dirty="0"/>
              <a:t>Property() </a:t>
            </a:r>
            <a:r>
              <a:rPr lang="uk-UA" sz="1400" dirty="0"/>
              <a:t>є створення властивості класу. </a:t>
            </a:r>
          </a:p>
          <a:p>
            <a:pPr marL="0" indent="0">
              <a:spcBef>
                <a:spcPts val="0"/>
              </a:spcBef>
              <a:buNone/>
            </a:pPr>
            <a:r>
              <a:rPr lang="uk-UA" sz="1400" dirty="0"/>
              <a:t>Синтаксис : </a:t>
            </a:r>
            <a:r>
              <a:rPr lang="en-US" sz="1400" b="1" i="1" dirty="0"/>
              <a:t>Property</a:t>
            </a:r>
            <a:r>
              <a:rPr lang="uk-UA" sz="1400" b="1" i="1" dirty="0"/>
              <a:t>(</a:t>
            </a:r>
            <a:r>
              <a:rPr lang="en-US" sz="1400" b="1" i="1" dirty="0" err="1"/>
              <a:t>fget</a:t>
            </a:r>
            <a:r>
              <a:rPr lang="en-US" sz="1400" b="1" i="1" dirty="0"/>
              <a:t>, </a:t>
            </a:r>
            <a:r>
              <a:rPr lang="en-US" sz="1400" b="1" i="1" dirty="0" err="1"/>
              <a:t>fset</a:t>
            </a:r>
            <a:r>
              <a:rPr lang="en-US" sz="1400" b="1" i="1" dirty="0"/>
              <a:t>, </a:t>
            </a:r>
            <a:r>
              <a:rPr lang="en-US" sz="1400" b="1" i="1" dirty="0" err="1"/>
              <a:t>fdel</a:t>
            </a:r>
            <a:r>
              <a:rPr lang="en-US" sz="1400" b="1" i="1" dirty="0"/>
              <a:t>, doc</a:t>
            </a:r>
            <a:r>
              <a:rPr lang="en-US" sz="1400" dirty="0"/>
              <a:t>) </a:t>
            </a:r>
            <a:endParaRPr lang="uk-UA" sz="1400" dirty="0"/>
          </a:p>
          <a:p>
            <a:pPr marL="0" indent="0">
              <a:spcBef>
                <a:spcPts val="0"/>
              </a:spcBef>
              <a:buNone/>
            </a:pPr>
            <a:r>
              <a:rPr lang="uk-UA" sz="1400" i="1" u="sng" dirty="0"/>
              <a:t>Параметри: </a:t>
            </a:r>
          </a:p>
          <a:p>
            <a:pPr marL="0" indent="0">
              <a:lnSpc>
                <a:spcPct val="100000"/>
              </a:lnSpc>
              <a:spcBef>
                <a:spcPts val="0"/>
              </a:spcBef>
              <a:buNone/>
            </a:pPr>
            <a:r>
              <a:rPr lang="en-US" sz="1400" b="1" i="1" dirty="0" err="1"/>
              <a:t>fget</a:t>
            </a:r>
            <a:r>
              <a:rPr lang="en-US" sz="1400" b="1" i="1" dirty="0"/>
              <a:t>() </a:t>
            </a:r>
            <a:r>
              <a:rPr lang="en-US" sz="1400" dirty="0"/>
              <a:t>- </a:t>
            </a:r>
            <a:r>
              <a:rPr lang="uk-UA" sz="1400" dirty="0"/>
              <a:t>використовується для отримання значення атрибута </a:t>
            </a:r>
          </a:p>
          <a:p>
            <a:pPr marL="0" indent="0">
              <a:lnSpc>
                <a:spcPct val="100000"/>
              </a:lnSpc>
              <a:spcBef>
                <a:spcPts val="0"/>
              </a:spcBef>
              <a:buNone/>
            </a:pPr>
            <a:r>
              <a:rPr lang="en-US" sz="1400" b="1" i="1" dirty="0" err="1"/>
              <a:t>fset</a:t>
            </a:r>
            <a:r>
              <a:rPr lang="en-US" sz="1400" b="1" i="1" dirty="0"/>
              <a:t>() </a:t>
            </a:r>
            <a:r>
              <a:rPr lang="en-US" sz="1400" dirty="0"/>
              <a:t>- </a:t>
            </a:r>
            <a:r>
              <a:rPr lang="uk-UA" sz="1400" dirty="0"/>
              <a:t>використовується для встановлення значення атрибута </a:t>
            </a:r>
          </a:p>
          <a:p>
            <a:pPr marL="0" indent="0">
              <a:lnSpc>
                <a:spcPct val="100000"/>
              </a:lnSpc>
              <a:spcBef>
                <a:spcPts val="0"/>
              </a:spcBef>
              <a:buNone/>
            </a:pPr>
            <a:r>
              <a:rPr lang="en-US" sz="1400" b="1" i="1" dirty="0" err="1"/>
              <a:t>fdel</a:t>
            </a:r>
            <a:r>
              <a:rPr lang="en-US" sz="1400" b="1" i="1" dirty="0"/>
              <a:t>() </a:t>
            </a:r>
            <a:r>
              <a:rPr lang="en-US" sz="1400" dirty="0"/>
              <a:t>- </a:t>
            </a:r>
            <a:r>
              <a:rPr lang="uk-UA" sz="1400" dirty="0"/>
              <a:t>використовується для видалення значення атрибута </a:t>
            </a:r>
          </a:p>
          <a:p>
            <a:pPr marL="0" indent="0">
              <a:lnSpc>
                <a:spcPct val="100000"/>
              </a:lnSpc>
              <a:spcBef>
                <a:spcPts val="0"/>
              </a:spcBef>
              <a:buNone/>
            </a:pPr>
            <a:r>
              <a:rPr lang="en-US" sz="1400" b="1" i="1" dirty="0"/>
              <a:t>doc() </a:t>
            </a:r>
            <a:r>
              <a:rPr lang="en-US" sz="1400" dirty="0"/>
              <a:t>- </a:t>
            </a:r>
            <a:r>
              <a:rPr lang="uk-UA" sz="1400" dirty="0"/>
              <a:t>рядок, що містить документацію (</a:t>
            </a:r>
            <a:r>
              <a:rPr lang="en-US" sz="1400" dirty="0" err="1"/>
              <a:t>docstring</a:t>
            </a:r>
            <a:r>
              <a:rPr lang="en-US" sz="1400" dirty="0"/>
              <a:t>) </a:t>
            </a:r>
            <a:r>
              <a:rPr lang="uk-UA" sz="1400" dirty="0"/>
              <a:t>для атрибута </a:t>
            </a:r>
          </a:p>
          <a:p>
            <a:pPr marL="0" indent="0">
              <a:lnSpc>
                <a:spcPct val="100000"/>
              </a:lnSpc>
              <a:spcBef>
                <a:spcPts val="0"/>
              </a:spcBef>
              <a:buNone/>
            </a:pPr>
            <a:r>
              <a:rPr lang="en-US" sz="1400" b="1" i="1" dirty="0"/>
              <a:t>return</a:t>
            </a:r>
            <a:r>
              <a:rPr lang="en-US" sz="1400" dirty="0"/>
              <a:t> </a:t>
            </a:r>
            <a:r>
              <a:rPr lang="uk-UA" sz="1400" dirty="0"/>
              <a:t> </a:t>
            </a:r>
            <a:r>
              <a:rPr lang="ru-RU" sz="1400" dirty="0"/>
              <a:t>п</a:t>
            </a:r>
            <a:r>
              <a:rPr lang="uk-UA" sz="1400" dirty="0"/>
              <a:t>овертає атрибут </a:t>
            </a:r>
            <a:r>
              <a:rPr lang="en-US" sz="1400" dirty="0"/>
              <a:t>property</a:t>
            </a:r>
            <a:r>
              <a:rPr lang="uk-UA" sz="1400" dirty="0"/>
              <a:t> із заданого геттера, сеттера та делетера. </a:t>
            </a:r>
          </a:p>
        </p:txBody>
      </p:sp>
      <p:sp>
        <p:nvSpPr>
          <p:cNvPr id="4" name="Rectangle 3"/>
          <p:cNvSpPr/>
          <p:nvPr/>
        </p:nvSpPr>
        <p:spPr>
          <a:xfrm>
            <a:off x="6937972" y="425915"/>
            <a:ext cx="5048816" cy="1169551"/>
          </a:xfrm>
          <a:prstGeom prst="rect">
            <a:avLst/>
          </a:prstGeom>
        </p:spPr>
        <p:txBody>
          <a:bodyPr wrap="square">
            <a:spAutoFit/>
          </a:bodyPr>
          <a:lstStyle/>
          <a:p>
            <a:r>
              <a:rPr lang="uk-UA" sz="1400" i="1" dirty="0"/>
              <a:t>Якщо аргументів не вказано, метод </a:t>
            </a:r>
            <a:r>
              <a:rPr lang="en-US" sz="1400" b="1" i="1" dirty="0"/>
              <a:t>property() </a:t>
            </a:r>
            <a:r>
              <a:rPr lang="uk-UA" sz="1400" i="1" dirty="0"/>
              <a:t>повертає базовий атрибут властивості, який не містить жодного </a:t>
            </a:r>
            <a:r>
              <a:rPr lang="en-US" sz="1400" i="1" dirty="0"/>
              <a:t>getter, setter </a:t>
            </a:r>
            <a:r>
              <a:rPr lang="uk-UA" sz="1400" i="1" dirty="0"/>
              <a:t>або </a:t>
            </a:r>
            <a:r>
              <a:rPr lang="en-US" sz="1400" i="1" dirty="0" err="1"/>
              <a:t>deleter</a:t>
            </a:r>
            <a:r>
              <a:rPr lang="en-US" sz="1400" i="1" dirty="0"/>
              <a:t>. </a:t>
            </a:r>
            <a:endParaRPr lang="ru-RU" sz="1400" i="1" dirty="0"/>
          </a:p>
          <a:p>
            <a:r>
              <a:rPr lang="uk-UA" sz="1400" i="1" dirty="0"/>
              <a:t>Якщо </a:t>
            </a:r>
            <a:r>
              <a:rPr lang="en-US" sz="1400" b="1" i="1" dirty="0"/>
              <a:t>doc</a:t>
            </a:r>
            <a:r>
              <a:rPr lang="en-US" sz="1400" i="1" dirty="0"/>
              <a:t> </a:t>
            </a:r>
            <a:r>
              <a:rPr lang="uk-UA" sz="1400" i="1" dirty="0"/>
              <a:t>не вказано, метод </a:t>
            </a:r>
            <a:r>
              <a:rPr lang="en-US" sz="1400" b="1" i="1" dirty="0"/>
              <a:t>property()</a:t>
            </a:r>
            <a:r>
              <a:rPr lang="en-US" sz="1400" i="1" dirty="0"/>
              <a:t> </a:t>
            </a:r>
            <a:r>
              <a:rPr lang="uk-UA" sz="1400" i="1" dirty="0"/>
              <a:t>приймає </a:t>
            </a:r>
            <a:r>
              <a:rPr lang="en-US" sz="1400" i="1" dirty="0" err="1"/>
              <a:t>docstring</a:t>
            </a:r>
            <a:r>
              <a:rPr lang="uk-UA" sz="1400" i="1" dirty="0"/>
              <a:t> функції геттера. </a:t>
            </a:r>
          </a:p>
        </p:txBody>
      </p:sp>
      <p:sp>
        <p:nvSpPr>
          <p:cNvPr id="11" name="Rectangle 10"/>
          <p:cNvSpPr/>
          <p:nvPr/>
        </p:nvSpPr>
        <p:spPr>
          <a:xfrm>
            <a:off x="7127113" y="2010930"/>
            <a:ext cx="4859675" cy="2462213"/>
          </a:xfrm>
          <a:prstGeom prst="rect">
            <a:avLst/>
          </a:prstGeom>
        </p:spPr>
        <p:txBody>
          <a:bodyPr wrap="square">
            <a:spAutoFit/>
          </a:bodyPr>
          <a:lstStyle/>
          <a:p>
            <a:r>
              <a:rPr lang="uk-UA" sz="1400" i="1" dirty="0"/>
              <a:t>Використання декоратора </a:t>
            </a:r>
            <a:r>
              <a:rPr lang="uk-UA" sz="1400" b="1" i="1" dirty="0"/>
              <a:t>@</a:t>
            </a:r>
            <a:r>
              <a:rPr lang="en-US" sz="1400" b="1" i="1" dirty="0"/>
              <a:t>property </a:t>
            </a:r>
            <a:r>
              <a:rPr lang="uk-UA" sz="1400" i="1" dirty="0"/>
              <a:t>працює так само, як і метод </a:t>
            </a:r>
            <a:r>
              <a:rPr lang="en-US" sz="1400" b="1" i="1" dirty="0"/>
              <a:t>property(). </a:t>
            </a:r>
          </a:p>
          <a:p>
            <a:endParaRPr lang="en-US" sz="1400" b="1" i="1" dirty="0"/>
          </a:p>
          <a:p>
            <a:r>
              <a:rPr lang="uk-UA" sz="1400" i="1" dirty="0"/>
              <a:t>В прикладі вказується, що метод </a:t>
            </a:r>
            <a:r>
              <a:rPr lang="en-US" sz="1400" b="1" i="1" dirty="0"/>
              <a:t>value()</a:t>
            </a:r>
            <a:r>
              <a:rPr lang="en-US" sz="1400" i="1" dirty="0"/>
              <a:t> </a:t>
            </a:r>
            <a:r>
              <a:rPr lang="uk-UA" sz="1400" i="1" dirty="0"/>
              <a:t>також є атрибутом </a:t>
            </a:r>
            <a:r>
              <a:rPr lang="en-US" sz="1400" b="1" i="1" dirty="0" err="1"/>
              <a:t>Alphabeth</a:t>
            </a:r>
            <a:r>
              <a:rPr lang="uk-UA" sz="1400" i="1" dirty="0"/>
              <a:t>, тоді ми використовуємо значення атрибута, щоб вказати сеттер і делетор. </a:t>
            </a:r>
            <a:endParaRPr lang="en-US" sz="1400" i="1" dirty="0"/>
          </a:p>
          <a:p>
            <a:r>
              <a:rPr lang="uk-UA" sz="1400" i="1" dirty="0"/>
              <a:t>Зверніть увагу, що одне і те ж значення методу</a:t>
            </a:r>
            <a:r>
              <a:rPr lang="en-US" sz="1400" i="1" dirty="0"/>
              <a:t> </a:t>
            </a:r>
            <a:r>
              <a:rPr lang="en-US" sz="1400" b="1" i="1" dirty="0"/>
              <a:t>value</a:t>
            </a:r>
            <a:r>
              <a:rPr lang="uk-UA" sz="1400" b="1" i="1" dirty="0"/>
              <a:t>() </a:t>
            </a:r>
            <a:r>
              <a:rPr lang="uk-UA" sz="1400" i="1" dirty="0"/>
              <a:t>використовується з різними визначеннями для визначення </a:t>
            </a:r>
            <a:r>
              <a:rPr lang="en-US" sz="1400" i="1" dirty="0"/>
              <a:t>getter, setter </a:t>
            </a:r>
            <a:r>
              <a:rPr lang="uk-UA" sz="1400" i="1" dirty="0"/>
              <a:t>і </a:t>
            </a:r>
            <a:r>
              <a:rPr lang="en-US" sz="1400" i="1" dirty="0" err="1"/>
              <a:t>deleter</a:t>
            </a:r>
            <a:r>
              <a:rPr lang="uk-UA" sz="1400" i="1" dirty="0"/>
              <a:t>.</a:t>
            </a:r>
          </a:p>
          <a:p>
            <a:r>
              <a:rPr lang="uk-UA" sz="1400" i="1" dirty="0"/>
              <a:t>Кожного разу, коли ми використовуємо </a:t>
            </a:r>
            <a:r>
              <a:rPr lang="en-US" sz="1400" b="1" i="1" dirty="0" err="1"/>
              <a:t>x.value</a:t>
            </a:r>
            <a:r>
              <a:rPr lang="en-US" sz="1400" i="1" dirty="0"/>
              <a:t>, </a:t>
            </a:r>
            <a:r>
              <a:rPr lang="uk-UA" sz="1400" i="1" dirty="0"/>
              <a:t>він внутрішньо викликає відповідні </a:t>
            </a:r>
            <a:r>
              <a:rPr lang="en-US" sz="1400" i="1" dirty="0"/>
              <a:t>getter, setter </a:t>
            </a:r>
            <a:r>
              <a:rPr lang="uk-UA" sz="1400" i="1" dirty="0"/>
              <a:t>і </a:t>
            </a:r>
            <a:r>
              <a:rPr lang="en-US" sz="1400" i="1" dirty="0" err="1"/>
              <a:t>deleter</a:t>
            </a:r>
            <a:r>
              <a:rPr lang="en-US" sz="1400" i="1" dirty="0"/>
              <a:t>. </a:t>
            </a:r>
            <a:endParaRPr lang="uk-UA" sz="1400" i="1" dirty="0"/>
          </a:p>
        </p:txBody>
      </p:sp>
      <p:sp>
        <p:nvSpPr>
          <p:cNvPr id="2" name="Rectangle 1"/>
          <p:cNvSpPr>
            <a:spLocks noChangeArrowheads="1"/>
          </p:cNvSpPr>
          <p:nvPr/>
        </p:nvSpPr>
        <p:spPr bwMode="auto">
          <a:xfrm>
            <a:off x="72247" y="1970217"/>
            <a:ext cx="3334567" cy="466281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a:ln>
                  <a:noFill/>
                </a:ln>
                <a:solidFill>
                  <a:srgbClr val="137D00"/>
                </a:solidFill>
                <a:effectLst/>
                <a:latin typeface="JetBrains Mono"/>
              </a:rPr>
              <a:t># Property() як метод</a:t>
            </a:r>
            <a:br>
              <a:rPr kumimoji="0" lang="ru-RU" altLang="ru-RU" sz="1100" b="1" i="0" u="none" strike="noStrike" cap="none" normalizeH="0" baseline="0" dirty="0">
                <a:ln>
                  <a:noFill/>
                </a:ln>
                <a:solidFill>
                  <a:srgbClr val="137D00"/>
                </a:solidFill>
                <a:effectLst/>
                <a:latin typeface="JetBrains Mono"/>
              </a:rPr>
            </a:br>
            <a:r>
              <a:rPr kumimoji="0" lang="ru-RU" altLang="ru-RU" sz="1100" b="0" i="0" u="none" strike="noStrike" cap="none" normalizeH="0" baseline="0" dirty="0">
                <a:ln>
                  <a:noFill/>
                </a:ln>
                <a:solidFill>
                  <a:srgbClr val="000080"/>
                </a:solidFill>
                <a:effectLst/>
                <a:latin typeface="JetBrains Mono"/>
              </a:rPr>
              <a:t>class </a:t>
            </a:r>
            <a:r>
              <a:rPr kumimoji="0" lang="ru-RU" altLang="ru-RU" sz="1100" b="0" i="0" u="none" strike="noStrike" cap="none" normalizeH="0" baseline="0" dirty="0">
                <a:ln>
                  <a:noFill/>
                </a:ln>
                <a:solidFill>
                  <a:srgbClr val="000000"/>
                </a:solidFill>
                <a:effectLst/>
                <a:latin typeface="JetBrains Mono"/>
              </a:rPr>
              <a:t>Alphabet</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B200B2"/>
                </a:solidFill>
                <a:effectLst/>
                <a:latin typeface="JetBrains Mono"/>
              </a:rPr>
              <a:t>__init__</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 =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000000"/>
                </a:solidFill>
                <a:effectLst/>
                <a:latin typeface="JetBrains Mono"/>
              </a:rPr>
              <a:t>getValue</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'Отримуєм значення'</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return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000000"/>
                </a:solidFill>
                <a:effectLst/>
                <a:latin typeface="JetBrains Mono"/>
              </a:rPr>
              <a:t>setValue</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'Встановлюєм значення ' </a:t>
            </a:r>
            <a:r>
              <a:rPr kumimoji="0" lang="ru-RU" altLang="ru-RU" sz="1100" b="0" i="0" u="none" strike="noStrike" cap="none" normalizeH="0" baseline="0" dirty="0">
                <a:ln>
                  <a:noFill/>
                </a:ln>
                <a:solidFill>
                  <a:srgbClr val="262626"/>
                </a:solidFill>
                <a:effectLst/>
                <a:latin typeface="JetBrains Mono"/>
              </a:rPr>
              <a:t>+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 =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000000"/>
                </a:solidFill>
                <a:effectLst/>
                <a:latin typeface="JetBrains Mono"/>
              </a:rPr>
              <a:t>delValue</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'Видаляєм значення'</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del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value = </a:t>
            </a:r>
            <a:r>
              <a:rPr kumimoji="0" lang="ru-RU" altLang="ru-RU" sz="1100" b="0" i="0" u="none" strike="noStrike" cap="none" normalizeH="0" baseline="0" dirty="0">
                <a:ln>
                  <a:noFill/>
                </a:ln>
                <a:solidFill>
                  <a:srgbClr val="000080"/>
                </a:solidFill>
                <a:effectLst/>
                <a:latin typeface="JetBrains Mono"/>
              </a:rPr>
              <a:t>property</a:t>
            </a:r>
            <a:r>
              <a:rPr kumimoji="0" lang="ru-RU" altLang="ru-RU" sz="1100" b="0" i="0" u="none" strike="noStrike" cap="none" normalizeH="0" baseline="0" dirty="0">
                <a:ln>
                  <a:noFill/>
                </a:ln>
                <a:solidFill>
                  <a:srgbClr val="262626"/>
                </a:solidFill>
                <a:effectLst/>
                <a:latin typeface="JetBrains Mono"/>
              </a:rPr>
              <a:t>(getValue, setValue, delValue,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x = </a:t>
            </a:r>
            <a:r>
              <a:rPr kumimoji="0" lang="ru-RU" altLang="ru-RU" sz="1100" b="0" i="0" u="none" strike="noStrike" cap="none" normalizeH="0" baseline="0" dirty="0">
                <a:ln>
                  <a:noFill/>
                </a:ln>
                <a:solidFill>
                  <a:srgbClr val="000000"/>
                </a:solidFill>
                <a:effectLst/>
                <a:latin typeface="JetBrains Mono"/>
              </a:rPr>
              <a:t>Alphabet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'Якась строка'</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(x.value)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x.value = </a:t>
            </a:r>
            <a:r>
              <a:rPr kumimoji="0" lang="ru-RU" altLang="ru-RU" sz="1100" b="0" i="0" u="none" strike="noStrike" cap="none" normalizeH="0" baseline="0" dirty="0">
                <a:ln>
                  <a:noFill/>
                </a:ln>
                <a:solidFill>
                  <a:srgbClr val="00733B"/>
                </a:solidFill>
                <a:effectLst/>
                <a:latin typeface="JetBrains Mono"/>
              </a:rPr>
              <a:t>'Спробуєм встановити нове значення'</a:t>
            </a:r>
            <a:br>
              <a:rPr kumimoji="0" lang="ru-RU" altLang="ru-RU" sz="1100" b="0" i="0" u="none" strike="noStrike" cap="none" normalizeH="0" baseline="0" dirty="0">
                <a:ln>
                  <a:noFill/>
                </a:ln>
                <a:solidFill>
                  <a:srgbClr val="00733B"/>
                </a:solidFill>
                <a:effectLst/>
                <a:latin typeface="JetBrains Mono"/>
              </a:rPr>
            </a:b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(x.</a:t>
            </a:r>
            <a:r>
              <a:rPr kumimoji="0" lang="ru-RU" altLang="ru-RU" sz="1100" b="0" i="0" u="none" strike="noStrike" cap="none" normalizeH="0" baseline="0" dirty="0">
                <a:ln>
                  <a:noFill/>
                </a:ln>
                <a:solidFill>
                  <a:srgbClr val="B200B2"/>
                </a:solidFill>
                <a:effectLst/>
                <a:latin typeface="JetBrains Mono"/>
              </a:rPr>
              <a:t>__dict__</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000080"/>
                </a:solidFill>
                <a:effectLst/>
                <a:latin typeface="JetBrains Mono"/>
              </a:rPr>
              <a:t>del </a:t>
            </a:r>
            <a:r>
              <a:rPr kumimoji="0" lang="ru-RU" altLang="ru-RU" sz="1100" b="0" i="0" u="none" strike="noStrike" cap="none" normalizeH="0" baseline="0" dirty="0">
                <a:ln>
                  <a:noFill/>
                </a:ln>
                <a:solidFill>
                  <a:srgbClr val="262626"/>
                </a:solidFill>
                <a:effectLst/>
                <a:latin typeface="JetBrains Mono"/>
              </a:rPr>
              <a:t>x.value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(x.</a:t>
            </a:r>
            <a:r>
              <a:rPr kumimoji="0" lang="ru-RU" altLang="ru-RU" sz="1100" b="0" i="0" u="none" strike="noStrike" cap="none" normalizeH="0" baseline="0" dirty="0">
                <a:ln>
                  <a:noFill/>
                </a:ln>
                <a:solidFill>
                  <a:srgbClr val="B200B2"/>
                </a:solidFill>
                <a:effectLst/>
                <a:latin typeface="JetBrains Mono"/>
              </a:rPr>
              <a:t>__dict__</a:t>
            </a:r>
            <a:r>
              <a:rPr kumimoji="0" lang="ru-RU" altLang="ru-RU" sz="1100" b="0" i="0" u="none" strike="noStrike" cap="none" normalizeH="0" baseline="0" dirty="0">
                <a:ln>
                  <a:noFill/>
                </a:ln>
                <a:solidFill>
                  <a:srgbClr val="262626"/>
                </a:solidFill>
                <a:effectLst/>
                <a:latin typeface="JetBrains Mono"/>
              </a:rPr>
              <a:t>)</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595956" y="1966779"/>
            <a:ext cx="3278462" cy="4832092"/>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a:ln>
                  <a:noFill/>
                </a:ln>
                <a:solidFill>
                  <a:srgbClr val="137D00"/>
                </a:solidFill>
                <a:effectLst/>
                <a:latin typeface="JetBrains Mono"/>
              </a:rPr>
              <a:t># Property() як декоратор</a:t>
            </a:r>
            <a:br>
              <a:rPr kumimoji="0" lang="ru-RU" altLang="ru-RU" sz="1100" b="1" i="0" u="none" strike="noStrike" cap="none" normalizeH="0" baseline="0" dirty="0">
                <a:ln>
                  <a:noFill/>
                </a:ln>
                <a:solidFill>
                  <a:srgbClr val="137D00"/>
                </a:solidFill>
                <a:effectLst/>
                <a:latin typeface="JetBrains Mono"/>
              </a:rPr>
            </a:br>
            <a:r>
              <a:rPr kumimoji="0" lang="ru-RU" altLang="ru-RU" sz="1100" b="0" i="0" u="none" strike="noStrike" cap="none" normalizeH="0" baseline="0" dirty="0">
                <a:ln>
                  <a:noFill/>
                </a:ln>
                <a:solidFill>
                  <a:srgbClr val="000080"/>
                </a:solidFill>
                <a:effectLst/>
                <a:latin typeface="JetBrains Mono"/>
              </a:rPr>
              <a:t>class </a:t>
            </a:r>
            <a:r>
              <a:rPr kumimoji="0" lang="ru-RU" altLang="ru-RU" sz="1100" b="0" i="0" u="none" strike="noStrike" cap="none" normalizeH="0" baseline="0" dirty="0">
                <a:ln>
                  <a:noFill/>
                </a:ln>
                <a:solidFill>
                  <a:srgbClr val="000000"/>
                </a:solidFill>
                <a:effectLst/>
                <a:latin typeface="JetBrains Mono"/>
              </a:rPr>
              <a:t>Alphabet</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B200B2"/>
                </a:solidFill>
                <a:effectLst/>
                <a:latin typeface="JetBrains Mono"/>
              </a:rPr>
              <a:t>__init__</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 =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808000"/>
                </a:solidFill>
                <a:effectLst/>
                <a:latin typeface="JetBrains Mono"/>
              </a:rPr>
              <a:t>@property</a:t>
            </a:r>
            <a:br>
              <a:rPr kumimoji="0" lang="ru-RU" altLang="ru-RU" sz="1100" b="0" i="0" u="none" strike="noStrike" cap="none" normalizeH="0" baseline="0" dirty="0">
                <a:ln>
                  <a:noFill/>
                </a:ln>
                <a:solidFill>
                  <a:srgbClr val="808000"/>
                </a:solidFill>
                <a:effectLst/>
                <a:latin typeface="JetBrains Mono"/>
              </a:rPr>
            </a:br>
            <a:r>
              <a:rPr kumimoji="0" lang="ru-RU" altLang="ru-RU" sz="1100" b="0" i="0" u="none" strike="noStrike" cap="none" normalizeH="0" baseline="0" dirty="0">
                <a:ln>
                  <a:noFill/>
                </a:ln>
                <a:solidFill>
                  <a:srgbClr val="808000"/>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000000"/>
                </a:solidFill>
                <a:effectLst/>
                <a:latin typeface="JetBrains Mono"/>
              </a:rPr>
              <a:t>value</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'Отримуєм значення'</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return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808000"/>
                </a:solidFill>
                <a:effectLst/>
                <a:latin typeface="JetBrains Mono"/>
              </a:rPr>
              <a:t>@value.setter</a:t>
            </a:r>
            <a:br>
              <a:rPr kumimoji="0" lang="ru-RU" altLang="ru-RU" sz="1100" b="0" i="0" u="none" strike="noStrike" cap="none" normalizeH="0" baseline="0" dirty="0">
                <a:ln>
                  <a:noFill/>
                </a:ln>
                <a:solidFill>
                  <a:srgbClr val="808000"/>
                </a:solidFill>
                <a:effectLst/>
                <a:latin typeface="JetBrains Mono"/>
              </a:rPr>
            </a:br>
            <a:r>
              <a:rPr kumimoji="0" lang="ru-RU" altLang="ru-RU" sz="1100" b="0" i="0" u="none" strike="noStrike" cap="none" normalizeH="0" baseline="0" dirty="0">
                <a:ln>
                  <a:noFill/>
                </a:ln>
                <a:solidFill>
                  <a:srgbClr val="808000"/>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000000"/>
                </a:solidFill>
                <a:effectLst/>
                <a:latin typeface="JetBrains Mono"/>
              </a:rPr>
              <a:t>value</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'Встановлюєм значення ' </a:t>
            </a:r>
            <a:r>
              <a:rPr kumimoji="0" lang="ru-RU" altLang="ru-RU" sz="1100" b="0" i="0" u="none" strike="noStrike" cap="none" normalizeH="0" baseline="0" dirty="0">
                <a:ln>
                  <a:noFill/>
                </a:ln>
                <a:solidFill>
                  <a:srgbClr val="262626"/>
                </a:solidFill>
                <a:effectLst/>
                <a:latin typeface="JetBrains Mono"/>
              </a:rPr>
              <a:t>+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 = 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808000"/>
                </a:solidFill>
                <a:effectLst/>
                <a:latin typeface="JetBrains Mono"/>
              </a:rPr>
              <a:t>@value.deleter</a:t>
            </a:r>
            <a:br>
              <a:rPr kumimoji="0" lang="ru-RU" altLang="ru-RU" sz="1100" b="0" i="0" u="none" strike="noStrike" cap="none" normalizeH="0" baseline="0" dirty="0">
                <a:ln>
                  <a:noFill/>
                </a:ln>
                <a:solidFill>
                  <a:srgbClr val="808000"/>
                </a:solidFill>
                <a:effectLst/>
                <a:latin typeface="JetBrains Mono"/>
              </a:rPr>
            </a:br>
            <a:r>
              <a:rPr kumimoji="0" lang="ru-RU" altLang="ru-RU" sz="1100" b="0" i="0" u="none" strike="noStrike" cap="none" normalizeH="0" baseline="0" dirty="0">
                <a:ln>
                  <a:noFill/>
                </a:ln>
                <a:solidFill>
                  <a:srgbClr val="808000"/>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def </a:t>
            </a:r>
            <a:r>
              <a:rPr kumimoji="0" lang="ru-RU" altLang="ru-RU" sz="1100" b="0" i="0" u="none" strike="noStrike" cap="none" normalizeH="0" baseline="0" dirty="0">
                <a:ln>
                  <a:noFill/>
                </a:ln>
                <a:solidFill>
                  <a:srgbClr val="000000"/>
                </a:solidFill>
                <a:effectLst/>
                <a:latin typeface="JetBrains Mono"/>
              </a:rPr>
              <a:t>value</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'Видаляєм значення'</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t>
            </a:r>
            <a:r>
              <a:rPr kumimoji="0" lang="ru-RU" altLang="ru-RU" sz="1100" b="0" i="0" u="none" strike="noStrike" cap="none" normalizeH="0" baseline="0" dirty="0">
                <a:ln>
                  <a:noFill/>
                </a:ln>
                <a:solidFill>
                  <a:srgbClr val="000080"/>
                </a:solidFill>
                <a:effectLst/>
                <a:latin typeface="JetBrains Mono"/>
              </a:rPr>
              <a:t>del </a:t>
            </a:r>
            <a:r>
              <a:rPr kumimoji="0" lang="ru-RU" altLang="ru-RU" sz="1100" b="0" i="0" u="none" strike="noStrike" cap="none" normalizeH="0" baseline="0" dirty="0">
                <a:ln>
                  <a:noFill/>
                </a:ln>
                <a:solidFill>
                  <a:srgbClr val="94558D"/>
                </a:solidFill>
                <a:effectLst/>
                <a:latin typeface="JetBrains Mono"/>
              </a:rPr>
              <a:t>self</a:t>
            </a:r>
            <a:r>
              <a:rPr kumimoji="0" lang="ru-RU" altLang="ru-RU" sz="1100" b="0" i="0" u="none" strike="noStrike" cap="none" normalizeH="0" baseline="0" dirty="0">
                <a:ln>
                  <a:noFill/>
                </a:ln>
                <a:solidFill>
                  <a:srgbClr val="262626"/>
                </a:solidFill>
                <a:effectLst/>
                <a:latin typeface="JetBrains Mono"/>
              </a:rPr>
              <a:t>.__value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x = </a:t>
            </a:r>
            <a:r>
              <a:rPr kumimoji="0" lang="ru-RU" altLang="ru-RU" sz="1100" b="0" i="0" u="none" strike="noStrike" cap="none" normalizeH="0" baseline="0" dirty="0">
                <a:ln>
                  <a:noFill/>
                </a:ln>
                <a:solidFill>
                  <a:srgbClr val="000000"/>
                </a:solidFill>
                <a:effectLst/>
                <a:latin typeface="JetBrains Mono"/>
              </a:rPr>
              <a:t>Alphabet</a:t>
            </a:r>
            <a:r>
              <a:rPr kumimoji="0" lang="ru-RU" altLang="ru-RU" sz="1100" b="0" i="0" u="none" strike="noStrike" cap="none" normalizeH="0" baseline="0" dirty="0">
                <a:ln>
                  <a:noFill/>
                </a:ln>
                <a:solidFill>
                  <a:srgbClr val="262626"/>
                </a:solidFill>
                <a:effectLst/>
                <a:latin typeface="JetBrains Mono"/>
              </a:rPr>
              <a:t>(</a:t>
            </a:r>
            <a:r>
              <a:rPr kumimoji="0" lang="ru-RU" altLang="ru-RU" sz="1100" b="0" i="0" u="none" strike="noStrike" cap="none" normalizeH="0" baseline="0" dirty="0">
                <a:ln>
                  <a:noFill/>
                </a:ln>
                <a:solidFill>
                  <a:srgbClr val="00733B"/>
                </a:solidFill>
                <a:effectLst/>
                <a:latin typeface="JetBrains Mono"/>
              </a:rPr>
              <a:t>'Якась строка'</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(x.value)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x.value = </a:t>
            </a:r>
            <a:r>
              <a:rPr kumimoji="0" lang="ru-RU" altLang="ru-RU" sz="1100" b="0" i="0" u="none" strike="noStrike" cap="none" normalizeH="0" baseline="0" dirty="0">
                <a:ln>
                  <a:noFill/>
                </a:ln>
                <a:solidFill>
                  <a:srgbClr val="00733B"/>
                </a:solidFill>
                <a:effectLst/>
                <a:latin typeface="JetBrains Mono"/>
              </a:rPr>
              <a:t>'Спробуєм встановити нове значення'</a:t>
            </a:r>
            <a:br>
              <a:rPr kumimoji="0" lang="ru-RU" altLang="ru-RU" sz="1100" b="0" i="0" u="none" strike="noStrike" cap="none" normalizeH="0" baseline="0" dirty="0">
                <a:ln>
                  <a:noFill/>
                </a:ln>
                <a:solidFill>
                  <a:srgbClr val="00733B"/>
                </a:solidFill>
                <a:effectLst/>
                <a:latin typeface="JetBrains Mono"/>
              </a:rPr>
            </a:b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(x.</a:t>
            </a:r>
            <a:r>
              <a:rPr kumimoji="0" lang="ru-RU" altLang="ru-RU" sz="1100" b="0" i="0" u="none" strike="noStrike" cap="none" normalizeH="0" baseline="0" dirty="0">
                <a:ln>
                  <a:noFill/>
                </a:ln>
                <a:solidFill>
                  <a:srgbClr val="B200B2"/>
                </a:solidFill>
                <a:effectLst/>
                <a:latin typeface="JetBrains Mono"/>
              </a:rPr>
              <a:t>__dict__</a:t>
            </a:r>
            <a:r>
              <a:rPr kumimoji="0" lang="ru-RU" altLang="ru-RU" sz="1100" b="0" i="0" u="none" strike="noStrike" cap="none" normalizeH="0" baseline="0" dirty="0">
                <a:ln>
                  <a:noFill/>
                </a:ln>
                <a:solidFill>
                  <a:srgbClr val="262626"/>
                </a:solidFill>
                <a:effectLst/>
                <a:latin typeface="JetBrains Mono"/>
              </a:rPr>
              <a:t>)</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262626"/>
                </a:solidFill>
                <a:effectLst/>
                <a:latin typeface="JetBrains Mono"/>
              </a:rPr>
              <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000080"/>
                </a:solidFill>
                <a:effectLst/>
                <a:latin typeface="JetBrains Mono"/>
              </a:rPr>
              <a:t>del </a:t>
            </a:r>
            <a:r>
              <a:rPr kumimoji="0" lang="ru-RU" altLang="ru-RU" sz="1100" b="0" i="0" u="none" strike="noStrike" cap="none" normalizeH="0" baseline="0" dirty="0">
                <a:ln>
                  <a:noFill/>
                </a:ln>
                <a:solidFill>
                  <a:srgbClr val="262626"/>
                </a:solidFill>
                <a:effectLst/>
                <a:latin typeface="JetBrains Mono"/>
              </a:rPr>
              <a:t>x.value</a:t>
            </a:r>
            <a:br>
              <a:rPr kumimoji="0" lang="ru-RU" altLang="ru-RU" sz="1100" b="0" i="0" u="none" strike="noStrike" cap="none" normalizeH="0" baseline="0" dirty="0">
                <a:ln>
                  <a:noFill/>
                </a:ln>
                <a:solidFill>
                  <a:srgbClr val="262626"/>
                </a:solidFill>
                <a:effectLst/>
                <a:latin typeface="JetBrains Mono"/>
              </a:rPr>
            </a:br>
            <a:r>
              <a:rPr kumimoji="0" lang="ru-RU" altLang="ru-RU" sz="1100" b="0" i="0" u="none" strike="noStrike" cap="none" normalizeH="0" baseline="0" dirty="0">
                <a:ln>
                  <a:noFill/>
                </a:ln>
                <a:solidFill>
                  <a:srgbClr val="000080"/>
                </a:solidFill>
                <a:effectLst/>
                <a:latin typeface="JetBrains Mono"/>
              </a:rPr>
              <a:t>print</a:t>
            </a:r>
            <a:r>
              <a:rPr kumimoji="0" lang="ru-RU" altLang="ru-RU" sz="1100" b="0" i="0" u="none" strike="noStrike" cap="none" normalizeH="0" baseline="0" dirty="0">
                <a:ln>
                  <a:noFill/>
                </a:ln>
                <a:solidFill>
                  <a:srgbClr val="262626"/>
                </a:solidFill>
                <a:effectLst/>
                <a:latin typeface="JetBrains Mono"/>
              </a:rPr>
              <a:t>(x.</a:t>
            </a:r>
            <a:r>
              <a:rPr kumimoji="0" lang="ru-RU" altLang="ru-RU" sz="1100" b="0" i="0" u="none" strike="noStrike" cap="none" normalizeH="0" baseline="0" dirty="0">
                <a:ln>
                  <a:noFill/>
                </a:ln>
                <a:solidFill>
                  <a:srgbClr val="B200B2"/>
                </a:solidFill>
                <a:effectLst/>
                <a:latin typeface="JetBrains Mono"/>
              </a:rPr>
              <a:t>__dict__</a:t>
            </a:r>
            <a:r>
              <a:rPr kumimoji="0" lang="ru-RU" altLang="ru-RU" sz="1100" b="0" i="0" u="none" strike="noStrike" cap="none" normalizeH="0" baseline="0" dirty="0">
                <a:ln>
                  <a:noFill/>
                </a:ln>
                <a:solidFill>
                  <a:srgbClr val="262626"/>
                </a:solidFill>
                <a:effectLst/>
                <a:latin typeface="JetBrains Mono"/>
              </a:rPr>
              <a:t>)</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7127113" y="4864201"/>
            <a:ext cx="4923230" cy="1410214"/>
          </a:xfrm>
          <a:prstGeom prst="rect">
            <a:avLst/>
          </a:prstGeom>
          <a:ln>
            <a:solidFill>
              <a:schemeClr val="tx1"/>
            </a:solidFill>
          </a:ln>
        </p:spPr>
      </p:pic>
    </p:spTree>
    <p:extLst>
      <p:ext uri="{BB962C8B-B14F-4D97-AF65-F5344CB8AC3E}">
        <p14:creationId xmlns:p14="http://schemas.microsoft.com/office/powerpoint/2010/main" val="3941349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6104" y="114503"/>
            <a:ext cx="3341941" cy="655564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Person</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name):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.__name = name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.__age = </a:t>
            </a:r>
            <a:r>
              <a:rPr kumimoji="0" lang="ru-RU" altLang="ru-RU" sz="1200" b="0" i="0" u="none" strike="noStrike" cap="none" normalizeH="0" baseline="0" noProof="1">
                <a:ln>
                  <a:noFill/>
                </a:ln>
                <a:solidFill>
                  <a:srgbClr val="0073E6"/>
                </a:solidFill>
                <a:effectLst/>
                <a:latin typeface="JetBrains Mono"/>
              </a:rPr>
              <a:t>1</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808000"/>
                </a:solidFill>
                <a:effectLst/>
                <a:latin typeface="JetBrains Mono"/>
              </a:rPr>
              <a:t>@property</a:t>
            </a:r>
            <a:br>
              <a:rPr kumimoji="0" lang="ru-RU" altLang="ru-RU" sz="1200" b="0" i="0" u="none" strike="noStrike" cap="none" normalizeH="0" baseline="0" noProof="1">
                <a:ln>
                  <a:noFill/>
                </a:ln>
                <a:solidFill>
                  <a:srgbClr val="808000"/>
                </a:solidFill>
                <a:effectLst/>
                <a:latin typeface="JetBrains Mono"/>
              </a:rPr>
            </a:br>
            <a:r>
              <a:rPr kumimoji="0" lang="ru-RU" altLang="ru-RU" sz="1200" b="0" i="0" u="none" strike="noStrike" cap="none" normalizeH="0" baseline="0" noProof="1">
                <a:ln>
                  <a:noFill/>
                </a:ln>
                <a:solidFill>
                  <a:srgbClr val="8080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age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.__age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808000"/>
                </a:solidFill>
                <a:effectLst/>
                <a:latin typeface="JetBrains Mono"/>
              </a:rPr>
              <a:t>@age.setter</a:t>
            </a:r>
            <a:br>
              <a:rPr kumimoji="0" lang="ru-RU" altLang="ru-RU" sz="1200" b="0" i="0" u="none" strike="noStrike" cap="none" normalizeH="0" baseline="0" noProof="1">
                <a:ln>
                  <a:noFill/>
                </a:ln>
                <a:solidFill>
                  <a:srgbClr val="808000"/>
                </a:solidFill>
                <a:effectLst/>
                <a:latin typeface="JetBrains Mono"/>
              </a:rPr>
            </a:br>
            <a:r>
              <a:rPr kumimoji="0" lang="ru-RU" altLang="ru-RU" sz="1200" b="0" i="0" u="none" strike="noStrike" cap="none" normalizeH="0" baseline="0" noProof="1">
                <a:ln>
                  <a:noFill/>
                </a:ln>
                <a:solidFill>
                  <a:srgbClr val="8080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age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age):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if </a:t>
            </a:r>
            <a:r>
              <a:rPr kumimoji="0" lang="ru-RU" altLang="ru-RU" sz="1200" b="0" i="0" u="none" strike="noStrike" cap="none" normalizeH="0" baseline="0" noProof="1">
                <a:ln>
                  <a:noFill/>
                </a:ln>
                <a:solidFill>
                  <a:srgbClr val="262626"/>
                </a:solidFill>
                <a:effectLst/>
                <a:latin typeface="JetBrains Mono"/>
              </a:rPr>
              <a:t>age </a:t>
            </a:r>
            <a:r>
              <a:rPr kumimoji="0" lang="ru-RU" altLang="ru-RU" sz="1200" b="0" i="0" u="none" strike="noStrike" cap="none" normalizeH="0" baseline="0" noProof="1">
                <a:ln>
                  <a:noFill/>
                </a:ln>
                <a:solidFill>
                  <a:srgbClr val="000080"/>
                </a:solidFill>
                <a:effectLst/>
                <a:latin typeface="JetBrains Mono"/>
              </a:rPr>
              <a:t>in range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100</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.__age = age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else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"Недопустимий вік"</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808000"/>
                </a:solidFill>
                <a:effectLst/>
                <a:latin typeface="JetBrains Mono"/>
              </a:rPr>
              <a:t>@property</a:t>
            </a:r>
            <a:br>
              <a:rPr kumimoji="0" lang="ru-RU" altLang="ru-RU" sz="1200" b="0" i="0" u="none" strike="noStrike" cap="none" normalizeH="0" baseline="0" noProof="1">
                <a:ln>
                  <a:noFill/>
                </a:ln>
                <a:solidFill>
                  <a:srgbClr val="808000"/>
                </a:solidFill>
                <a:effectLst/>
                <a:latin typeface="JetBrains Mono"/>
              </a:rPr>
            </a:br>
            <a:r>
              <a:rPr kumimoji="0" lang="ru-RU" altLang="ru-RU" sz="1200" b="0" i="0" u="none" strike="noStrike" cap="none" normalizeH="0" baseline="0" noProof="1">
                <a:ln>
                  <a:noFill/>
                </a:ln>
                <a:solidFill>
                  <a:srgbClr val="8080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name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.__name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808000"/>
                </a:solidFill>
                <a:effectLst/>
                <a:latin typeface="JetBrains Mono"/>
              </a:rPr>
              <a:t>@name.setter</a:t>
            </a:r>
            <a:br>
              <a:rPr kumimoji="0" lang="ru-RU" altLang="ru-RU" sz="1200" b="0" i="0" u="none" strike="noStrike" cap="none" normalizeH="0" baseline="0" noProof="1">
                <a:ln>
                  <a:noFill/>
                </a:ln>
                <a:solidFill>
                  <a:srgbClr val="808000"/>
                </a:solidFill>
                <a:effectLst/>
                <a:latin typeface="JetBrains Mono"/>
              </a:rPr>
            </a:br>
            <a:r>
              <a:rPr kumimoji="0" lang="ru-RU" altLang="ru-RU" sz="1200" b="0" i="0" u="none" strike="noStrike" cap="none" normalizeH="0" baseline="0" noProof="1">
                <a:ln>
                  <a:noFill/>
                </a:ln>
                <a:solidFill>
                  <a:srgbClr val="8080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name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name):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.__name = name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display_info</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"Ім’я:"</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.__name, </a:t>
            </a:r>
            <a:r>
              <a:rPr kumimoji="0" lang="ru-RU" altLang="ru-RU" sz="1200" b="0" i="0" u="none" strike="noStrike" cap="none" normalizeH="0" baseline="0" noProof="1">
                <a:ln>
                  <a:noFill/>
                </a:ln>
                <a:solidFill>
                  <a:srgbClr val="00733B"/>
                </a:solidFill>
                <a:effectLst/>
                <a:latin typeface="JetBrains Mono"/>
              </a:rPr>
              <a:t>"</a:t>
            </a:r>
            <a:r>
              <a:rPr kumimoji="0" lang="ru-RU" altLang="ru-RU" sz="1200" b="0" i="0" u="none" strike="noStrike" cap="none" normalizeH="0" baseline="0" noProof="1">
                <a:ln>
                  <a:noFill/>
                </a:ln>
                <a:solidFill>
                  <a:srgbClr val="000080"/>
                </a:solidFill>
                <a:effectLst/>
                <a:latin typeface="JetBrains Mono"/>
              </a:rPr>
              <a:t>\t</a:t>
            </a:r>
            <a:r>
              <a:rPr kumimoji="0" lang="ru-RU" altLang="ru-RU" sz="1200" b="0" i="0" u="none" strike="noStrike" cap="none" normalizeH="0" baseline="0" noProof="1">
                <a:ln>
                  <a:noFill/>
                </a:ln>
                <a:solidFill>
                  <a:srgbClr val="00733B"/>
                </a:solidFill>
                <a:effectLst/>
                <a:latin typeface="JetBrains Mono"/>
              </a:rPr>
              <a:t>Вік:"</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.__age)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if </a:t>
            </a:r>
            <a:r>
              <a:rPr kumimoji="0" lang="ru-RU" altLang="ru-RU" sz="1200" b="0" i="0" u="none" strike="noStrike" cap="none" normalizeH="0" baseline="0" noProof="1">
                <a:ln>
                  <a:noFill/>
                </a:ln>
                <a:solidFill>
                  <a:srgbClr val="262626"/>
                </a:solidFill>
                <a:effectLst/>
                <a:latin typeface="JetBrains Mono"/>
              </a:rPr>
              <a:t>__name__ == </a:t>
            </a:r>
            <a:r>
              <a:rPr kumimoji="0" lang="ru-RU" altLang="ru-RU" sz="1200" b="0" i="0" u="none" strike="noStrike" cap="none" normalizeH="0" baseline="0" noProof="1">
                <a:ln>
                  <a:noFill/>
                </a:ln>
                <a:solidFill>
                  <a:srgbClr val="00733B"/>
                </a:solidFill>
                <a:effectLst/>
                <a:latin typeface="JetBrains Mono"/>
              </a:rPr>
              <a:t>"__main__"</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tom = </a:t>
            </a:r>
            <a:r>
              <a:rPr kumimoji="0" lang="ru-RU" altLang="ru-RU" sz="1200" b="0" i="0" u="none" strike="noStrike" cap="none" normalizeH="0" baseline="0" noProof="1">
                <a:ln>
                  <a:noFill/>
                </a:ln>
                <a:solidFill>
                  <a:srgbClr val="000000"/>
                </a:solidFill>
                <a:effectLst/>
                <a:latin typeface="JetBrains Mono"/>
              </a:rPr>
              <a:t>Person</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"Tom"</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tom.age = </a:t>
            </a:r>
            <a:r>
              <a:rPr kumimoji="0" lang="ru-RU" altLang="ru-RU" sz="1200" b="0" i="0" u="none" strike="noStrike" cap="none" normalizeH="0" baseline="0" noProof="1">
                <a:ln>
                  <a:noFill/>
                </a:ln>
                <a:solidFill>
                  <a:srgbClr val="0073E6"/>
                </a:solidFill>
                <a:effectLst/>
                <a:latin typeface="JetBrains Mono"/>
              </a:rPr>
              <a:t>40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262626"/>
                </a:solidFill>
                <a:effectLst/>
                <a:latin typeface="JetBrains Mono"/>
              </a:rPr>
              <a:t>tom.</a:t>
            </a:r>
            <a:r>
              <a:rPr kumimoji="0" lang="ru-RU" altLang="ru-RU" sz="1200" b="0" i="0" u="none" strike="noStrike" cap="none" normalizeH="0" baseline="0" noProof="1">
                <a:ln>
                  <a:noFill/>
                </a:ln>
                <a:solidFill>
                  <a:srgbClr val="000000"/>
                </a:solidFill>
                <a:effectLst/>
                <a:latin typeface="JetBrains Mono"/>
              </a:rPr>
              <a:t>display_info</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dan = </a:t>
            </a:r>
            <a:r>
              <a:rPr kumimoji="0" lang="ru-RU" altLang="ru-RU" sz="1200" b="0" i="0" u="none" strike="noStrike" cap="none" normalizeH="0" baseline="0" noProof="1">
                <a:ln>
                  <a:noFill/>
                </a:ln>
                <a:solidFill>
                  <a:srgbClr val="000000"/>
                </a:solidFill>
                <a:effectLst/>
                <a:latin typeface="JetBrains Mono"/>
              </a:rPr>
              <a:t>Person</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'Dennis'</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dan.age = </a:t>
            </a:r>
            <a:r>
              <a:rPr kumimoji="0" lang="ru-RU" altLang="ru-RU" sz="1200" b="0" i="0" u="none" strike="noStrike" cap="none" normalizeH="0" baseline="0" noProof="1">
                <a:ln>
                  <a:noFill/>
                </a:ln>
                <a:solidFill>
                  <a:srgbClr val="0073E6"/>
                </a:solidFill>
                <a:effectLst/>
                <a:latin typeface="JetBrains Mono"/>
              </a:rPr>
              <a:t>50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262626"/>
                </a:solidFill>
                <a:effectLst/>
                <a:latin typeface="JetBrains Mono"/>
              </a:rPr>
              <a:t>dan.</a:t>
            </a:r>
            <a:r>
              <a:rPr kumimoji="0" lang="ru-RU" altLang="ru-RU" sz="1200" b="0" i="0" u="none" strike="noStrike" cap="none" normalizeH="0" baseline="0" noProof="1">
                <a:ln>
                  <a:noFill/>
                </a:ln>
                <a:solidFill>
                  <a:srgbClr val="000000"/>
                </a:solidFill>
                <a:effectLst/>
                <a:latin typeface="JetBrains Mono"/>
              </a:rPr>
              <a:t>display_info</a:t>
            </a:r>
            <a:r>
              <a:rPr kumimoji="0" lang="ru-RU" altLang="ru-RU" sz="1200" b="0" i="0" u="none" strike="noStrike" cap="none" normalizeH="0" baseline="0" noProof="1">
                <a:ln>
                  <a:noFill/>
                </a:ln>
                <a:solidFill>
                  <a:srgbClr val="262626"/>
                </a:solidFill>
                <a:effectLst/>
                <a:latin typeface="JetBrains Mono"/>
              </a:rPr>
              <a:t>()</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3976393" y="114503"/>
            <a:ext cx="5213222" cy="2677656"/>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noProof="1">
                <a:ln>
                  <a:noFill/>
                </a:ln>
                <a:solidFill>
                  <a:srgbClr val="137D00"/>
                </a:solidFill>
                <a:effectLst/>
                <a:latin typeface="JetBrains Mono"/>
              </a:rPr>
              <a:t>#    Спроба змінити захищений атрибут  (невдала)</a:t>
            </a:r>
            <a:br>
              <a:rPr kumimoji="0" lang="ru-RU" altLang="ru-RU" sz="1200" b="1" i="0" u="none" strike="noStrike" cap="none" normalizeH="0" baseline="0" noProof="1">
                <a:ln>
                  <a:noFill/>
                </a:ln>
                <a:solidFill>
                  <a:srgbClr val="137D00"/>
                </a:solidFill>
                <a:effectLst/>
                <a:latin typeface="JetBrains Mono"/>
              </a:rPr>
            </a:br>
            <a:r>
              <a:rPr kumimoji="0" lang="ru-RU" altLang="ru-RU" sz="1200" b="0" i="0" u="none" strike="noStrike" cap="none" normalizeH="0" baseline="0" noProof="1">
                <a:ln>
                  <a:noFill/>
                </a:ln>
                <a:solidFill>
                  <a:srgbClr val="262626"/>
                </a:solidFill>
                <a:effectLst/>
                <a:latin typeface="JetBrains Mono"/>
              </a:rPr>
              <a:t>dan.__name = </a:t>
            </a:r>
            <a:r>
              <a:rPr kumimoji="0" lang="ru-RU" altLang="ru-RU" sz="1200" b="0" i="0" u="none" strike="noStrike" cap="none" normalizeH="0" baseline="0" noProof="1">
                <a:ln>
                  <a:noFill/>
                </a:ln>
                <a:solidFill>
                  <a:srgbClr val="00733B"/>
                </a:solidFill>
                <a:effectLst/>
                <a:latin typeface="JetBrains Mono"/>
              </a:rPr>
              <a:t>'Jack'</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262626"/>
                </a:solidFill>
                <a:effectLst/>
                <a:latin typeface="JetBrains Mono"/>
              </a:rPr>
              <a:t>dan.</a:t>
            </a:r>
            <a:r>
              <a:rPr kumimoji="0" lang="ru-RU" altLang="ru-RU" sz="1200" b="0" i="0" u="none" strike="noStrike" cap="none" normalizeH="0" baseline="0" noProof="1">
                <a:ln>
                  <a:noFill/>
                </a:ln>
                <a:solidFill>
                  <a:srgbClr val="000000"/>
                </a:solidFill>
                <a:effectLst/>
                <a:latin typeface="JetBrains Mono"/>
              </a:rPr>
              <a:t>display_info</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Насправді в об’єкта dan створюється ще один атрибут dan.__name = 'Jack'</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в додаток до вже існуючого dan.name = 'Dennis'.</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В цьому легко переконатись, передивившись список</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атрибутів об’єкта</a:t>
            </a:r>
            <a:br>
              <a:rPr kumimoji="0" lang="ru-RU" altLang="ru-RU" sz="1200" b="1" i="0" u="none" strike="noStrike" cap="none" normalizeH="0" baseline="0" noProof="1">
                <a:ln>
                  <a:noFill/>
                </a:ln>
                <a:solidFill>
                  <a:srgbClr val="137D00"/>
                </a:solidFill>
                <a:effectLst/>
                <a:latin typeface="JetBrains Mono"/>
              </a:rPr>
            </a:b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(dan.</a:t>
            </a:r>
            <a:r>
              <a:rPr kumimoji="0" lang="ru-RU" altLang="ru-RU" sz="1200" b="0" i="0" u="none" strike="noStrike" cap="none" normalizeH="0" baseline="0" noProof="1">
                <a:ln>
                  <a:noFill/>
                </a:ln>
                <a:solidFill>
                  <a:srgbClr val="B200B2"/>
                </a:solidFill>
                <a:effectLst/>
                <a:latin typeface="JetBrains Mono"/>
              </a:rPr>
              <a:t>__dict__</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Спроба змінити цей атрибут без знаку __</a:t>
            </a:r>
            <a:br>
              <a:rPr kumimoji="0" lang="ru-RU" altLang="ru-RU" sz="1200" b="1" i="0" u="none" strike="noStrike" cap="none" normalizeH="0" baseline="0" noProof="1">
                <a:ln>
                  <a:noFill/>
                </a:ln>
                <a:solidFill>
                  <a:srgbClr val="137D00"/>
                </a:solidFill>
                <a:effectLst/>
                <a:latin typeface="JetBrains Mono"/>
              </a:rPr>
            </a:br>
            <a:r>
              <a:rPr kumimoji="0" lang="ru-RU" altLang="ru-RU" sz="1200" b="0" i="0" u="none" strike="noStrike" cap="none" normalizeH="0" baseline="0" noProof="1">
                <a:ln>
                  <a:noFill/>
                </a:ln>
                <a:solidFill>
                  <a:srgbClr val="262626"/>
                </a:solidFill>
                <a:effectLst/>
                <a:latin typeface="JetBrains Mono"/>
              </a:rPr>
              <a:t>dan.name = </a:t>
            </a:r>
            <a:r>
              <a:rPr kumimoji="0" lang="ru-RU" altLang="ru-RU" sz="1200" b="0" i="0" u="none" strike="noStrike" cap="none" normalizeH="0" baseline="0" noProof="1">
                <a:ln>
                  <a:noFill/>
                </a:ln>
                <a:solidFill>
                  <a:srgbClr val="00733B"/>
                </a:solidFill>
                <a:effectLst/>
                <a:latin typeface="JetBrains Mono"/>
              </a:rPr>
              <a:t>'Jack'</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262626"/>
                </a:solidFill>
                <a:effectLst/>
                <a:latin typeface="JetBrains Mono"/>
              </a:rPr>
              <a:t>dan.</a:t>
            </a:r>
            <a:r>
              <a:rPr kumimoji="0" lang="ru-RU" altLang="ru-RU" sz="1200" b="0" i="0" u="none" strike="noStrike" cap="none" normalizeH="0" baseline="0" noProof="1">
                <a:ln>
                  <a:noFill/>
                </a:ln>
                <a:solidFill>
                  <a:srgbClr val="000000"/>
                </a:solidFill>
                <a:effectLst/>
                <a:latin typeface="JetBrains Mono"/>
              </a:rPr>
              <a:t>display_info</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(dan.name)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(dan.</a:t>
            </a:r>
            <a:r>
              <a:rPr kumimoji="0" lang="ru-RU" altLang="ru-RU" sz="1200" b="0" i="0" u="none" strike="noStrike" cap="none" normalizeH="0" baseline="0" noProof="1">
                <a:ln>
                  <a:noFill/>
                </a:ln>
                <a:solidFill>
                  <a:srgbClr val="B200B2"/>
                </a:solidFill>
                <a:effectLst/>
                <a:latin typeface="JetBrains Mono"/>
              </a:rPr>
              <a:t>__dict__</a:t>
            </a:r>
            <a:r>
              <a:rPr kumimoji="0" lang="ru-RU" altLang="ru-RU" sz="1200" b="0" i="0" u="none" strike="noStrike" cap="none" normalizeH="0" baseline="0" noProof="1">
                <a:ln>
                  <a:noFill/>
                </a:ln>
                <a:solidFill>
                  <a:srgbClr val="262626"/>
                </a:solidFill>
                <a:effectLst/>
                <a:latin typeface="JetBrains Mono"/>
              </a:rPr>
              <a:t>)</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831737" y="5640544"/>
            <a:ext cx="2019300" cy="3429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3831737" y="6384394"/>
            <a:ext cx="2333625" cy="28575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5851037" y="1278237"/>
            <a:ext cx="6343650" cy="571500"/>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5851037" y="2135384"/>
            <a:ext cx="6134100" cy="857250"/>
          </a:xfrm>
          <a:prstGeom prst="rect">
            <a:avLst/>
          </a:prstGeom>
          <a:ln>
            <a:solidFill>
              <a:schemeClr val="tx1"/>
            </a:solidFill>
          </a:ln>
        </p:spPr>
      </p:pic>
    </p:spTree>
    <p:extLst>
      <p:ext uri="{BB962C8B-B14F-4D97-AF65-F5344CB8AC3E}">
        <p14:creationId xmlns:p14="http://schemas.microsoft.com/office/powerpoint/2010/main" val="1584543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39844"/>
            <a:ext cx="3856776" cy="307818"/>
          </a:xfrm>
        </p:spPr>
        <p:txBody>
          <a:bodyPr>
            <a:normAutofit/>
          </a:bodyPr>
          <a:lstStyle/>
          <a:p>
            <a:pPr lvl="0" algn="l" eaLnBrk="0" fontAlgn="base" hangingPunct="0">
              <a:lnSpc>
                <a:spcPct val="100000"/>
              </a:lnSpc>
              <a:spcBef>
                <a:spcPct val="0"/>
              </a:spcBef>
              <a:spcAft>
                <a:spcPct val="0"/>
              </a:spcAft>
            </a:pPr>
            <a:r>
              <a:rPr lang="uk-UA" sz="1400" dirty="0"/>
              <a:t>Приклад простої реалізації об'єкта </a:t>
            </a:r>
            <a:r>
              <a:rPr lang="en-US" sz="1400" dirty="0"/>
              <a:t>Circle </a:t>
            </a:r>
          </a:p>
        </p:txBody>
      </p:sp>
      <p:sp>
        <p:nvSpPr>
          <p:cNvPr id="5" name="Rectangle 4"/>
          <p:cNvSpPr/>
          <p:nvPr/>
        </p:nvSpPr>
        <p:spPr>
          <a:xfrm>
            <a:off x="117695" y="5612111"/>
            <a:ext cx="4327556" cy="523220"/>
          </a:xfrm>
          <a:prstGeom prst="rect">
            <a:avLst/>
          </a:prstGeom>
        </p:spPr>
        <p:txBody>
          <a:bodyPr wrap="square">
            <a:spAutoFit/>
          </a:bodyPr>
          <a:lstStyle/>
          <a:p>
            <a:r>
              <a:rPr lang="uk-UA" sz="1400" dirty="0"/>
              <a:t>Як бачите, </a:t>
            </a:r>
            <a:r>
              <a:rPr lang="uk-UA" sz="1400" b="1" i="1" dirty="0"/>
              <a:t>всі атрибути загальнодоступні</a:t>
            </a:r>
            <a:r>
              <a:rPr lang="uk-UA" sz="1400" dirty="0"/>
              <a:t> і </a:t>
            </a:r>
            <a:r>
              <a:rPr lang="uk-UA" sz="1400" b="1" i="1" dirty="0"/>
              <a:t>є можливість вказання від’ємного радіусу</a:t>
            </a:r>
            <a:r>
              <a:rPr lang="uk-UA" sz="1400" dirty="0"/>
              <a:t>. </a:t>
            </a:r>
          </a:p>
        </p:txBody>
      </p:sp>
      <p:sp>
        <p:nvSpPr>
          <p:cNvPr id="7" name="Rectangle 6"/>
          <p:cNvSpPr/>
          <p:nvPr/>
        </p:nvSpPr>
        <p:spPr>
          <a:xfrm>
            <a:off x="8440947" y="39844"/>
            <a:ext cx="3582055" cy="738664"/>
          </a:xfrm>
          <a:prstGeom prst="rect">
            <a:avLst/>
          </a:prstGeom>
        </p:spPr>
        <p:txBody>
          <a:bodyPr wrap="square">
            <a:spAutoFit/>
          </a:bodyPr>
          <a:lstStyle/>
          <a:p>
            <a:r>
              <a:rPr lang="ru-RU" sz="1400" dirty="0"/>
              <a:t>- додати сеттери і геттери для радіусу, а сам радіус позначити як </a:t>
            </a:r>
            <a:r>
              <a:rPr lang="ru-RU" sz="1400" b="1" dirty="0"/>
              <a:t>не захищений атрибут </a:t>
            </a:r>
            <a:r>
              <a:rPr lang="en-US" sz="1400" b="1" dirty="0"/>
              <a:t>(_r)</a:t>
            </a:r>
            <a:endParaRPr lang="uk-UA" sz="1400" b="1" dirty="0"/>
          </a:p>
        </p:txBody>
      </p:sp>
      <p:sp>
        <p:nvSpPr>
          <p:cNvPr id="9" name="Rectangle 8"/>
          <p:cNvSpPr/>
          <p:nvPr/>
        </p:nvSpPr>
        <p:spPr>
          <a:xfrm>
            <a:off x="4909646" y="39885"/>
            <a:ext cx="3333926" cy="307777"/>
          </a:xfrm>
          <a:prstGeom prst="rect">
            <a:avLst/>
          </a:prstGeom>
        </p:spPr>
        <p:txBody>
          <a:bodyPr wrap="none">
            <a:spAutoFit/>
          </a:bodyPr>
          <a:lstStyle/>
          <a:p>
            <a:r>
              <a:rPr lang="ru-RU" sz="1400" dirty="0"/>
              <a:t>Вирішення проблеми від’ємного радіусу </a:t>
            </a:r>
            <a:endParaRPr lang="uk-UA" sz="1400" dirty="0"/>
          </a:p>
        </p:txBody>
      </p:sp>
      <p:sp>
        <p:nvSpPr>
          <p:cNvPr id="10" name="Rectangle 9"/>
          <p:cNvSpPr/>
          <p:nvPr/>
        </p:nvSpPr>
        <p:spPr>
          <a:xfrm>
            <a:off x="8440947" y="1194047"/>
            <a:ext cx="3416367" cy="3108543"/>
          </a:xfrm>
          <a:prstGeom prst="rect">
            <a:avLst/>
          </a:prstGeom>
        </p:spPr>
        <p:txBody>
          <a:bodyPr wrap="square">
            <a:spAutoFit/>
          </a:bodyPr>
          <a:lstStyle/>
          <a:p>
            <a:r>
              <a:rPr lang="uk-UA" sz="1400" dirty="0"/>
              <a:t>Тепер передбачається, що користувач класу буде викликати методи </a:t>
            </a:r>
            <a:r>
              <a:rPr lang="en-US" sz="1400" b="1" i="1" dirty="0" err="1"/>
              <a:t>set_r</a:t>
            </a:r>
            <a:r>
              <a:rPr lang="en-US" sz="1400" b="1" i="1" dirty="0"/>
              <a:t>()</a:t>
            </a:r>
            <a:r>
              <a:rPr lang="en-US" sz="1400" dirty="0"/>
              <a:t> </a:t>
            </a:r>
            <a:r>
              <a:rPr lang="uk-UA" sz="1400" dirty="0"/>
              <a:t>і </a:t>
            </a:r>
            <a:r>
              <a:rPr lang="en-US" sz="1400" b="1" i="1" dirty="0" err="1"/>
              <a:t>get_r</a:t>
            </a:r>
            <a:r>
              <a:rPr lang="en-US" sz="1400" b="1" i="1" dirty="0"/>
              <a:t>()</a:t>
            </a:r>
            <a:r>
              <a:rPr lang="en-US" sz="1400" dirty="0"/>
              <a:t> </a:t>
            </a:r>
            <a:r>
              <a:rPr lang="uk-UA" sz="1400" dirty="0"/>
              <a:t>для встановлення і отримання значення радіуса відповідно. </a:t>
            </a:r>
          </a:p>
          <a:p>
            <a:endParaRPr lang="uk-UA" sz="1400" dirty="0"/>
          </a:p>
          <a:p>
            <a:r>
              <a:rPr lang="uk-UA" sz="1400" dirty="0"/>
              <a:t>Даний підхід зазвичай використовується в мовах, де відсутня підтримка властивостей за замовчуванням (наприклад, С ++), але для </a:t>
            </a:r>
            <a:r>
              <a:rPr lang="en-US" sz="1400" dirty="0"/>
              <a:t>Python </a:t>
            </a:r>
            <a:r>
              <a:rPr lang="uk-UA" sz="1400" dirty="0"/>
              <a:t>рішення громіздке і не відповідає принципу універсального доступу. </a:t>
            </a:r>
          </a:p>
          <a:p>
            <a:endParaRPr lang="uk-UA" sz="1400" dirty="0"/>
          </a:p>
          <a:p>
            <a:endParaRPr lang="uk-UA" sz="1400" dirty="0"/>
          </a:p>
          <a:p>
            <a:r>
              <a:rPr lang="uk-UA" sz="1400" dirty="0"/>
              <a:t>Тому застосовують </a:t>
            </a:r>
            <a:r>
              <a:rPr lang="uk-UA" sz="1400" i="1" dirty="0"/>
              <a:t>властивості</a:t>
            </a:r>
          </a:p>
        </p:txBody>
      </p:sp>
      <p:sp>
        <p:nvSpPr>
          <p:cNvPr id="11" name="Rectangle 1"/>
          <p:cNvSpPr>
            <a:spLocks noChangeArrowheads="1"/>
          </p:cNvSpPr>
          <p:nvPr/>
        </p:nvSpPr>
        <p:spPr bwMode="auto">
          <a:xfrm>
            <a:off x="64775" y="347662"/>
            <a:ext cx="3661130" cy="452431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import </a:t>
            </a:r>
            <a:r>
              <a:rPr kumimoji="0" lang="ru-RU" altLang="ru-RU" sz="1200" b="0" i="0" u="none" strike="noStrike" cap="none" normalizeH="0" baseline="0" noProof="1">
                <a:ln>
                  <a:noFill/>
                </a:ln>
                <a:solidFill>
                  <a:srgbClr val="262626"/>
                </a:solidFill>
                <a:effectLst/>
                <a:latin typeface="JetBrains Mono"/>
              </a:rPr>
              <a:t>math</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Circle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"""Коло."""</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x=</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y=</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r=</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x</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.r = 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length</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"""Повертає довжину кола"""</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E6"/>
                </a:solidFill>
                <a:effectLst/>
                <a:latin typeface="JetBrains Mono"/>
              </a:rPr>
              <a:t>2 </a:t>
            </a:r>
            <a:r>
              <a:rPr kumimoji="0" lang="ru-RU" altLang="ru-RU" sz="1200" b="0" i="0" u="none" strike="noStrike" cap="none" normalizeH="0" baseline="0" noProof="1">
                <a:ln>
                  <a:noFill/>
                </a:ln>
                <a:solidFill>
                  <a:srgbClr val="262626"/>
                </a:solidFill>
                <a:effectLst/>
                <a:latin typeface="JetBrains Mono"/>
              </a:rPr>
              <a:t>* math.pi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square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"""Повертає площу кола"""</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262626"/>
                </a:solidFill>
                <a:effectLst/>
                <a:latin typeface="JetBrains Mono"/>
              </a:rPr>
              <a:t>math.pi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.r**</a:t>
            </a:r>
            <a:r>
              <a:rPr kumimoji="0" lang="ru-RU" altLang="ru-RU" sz="1200" b="0" i="0" u="none" strike="noStrike" cap="none" normalizeH="0" baseline="0" noProof="1">
                <a:ln>
                  <a:noFill/>
                </a:ln>
                <a:solidFill>
                  <a:srgbClr val="0073E6"/>
                </a:solidFill>
                <a:effectLst/>
                <a:latin typeface="JetBrains Mono"/>
              </a:rPr>
              <a:t>2</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__str__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3B"/>
                </a:solidFill>
                <a:effectLst/>
                <a:latin typeface="JetBrains Mono"/>
              </a:rPr>
              <a:t>"Коло ({0.x}; {0.y}) радіус={0.r}"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format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if </a:t>
            </a:r>
            <a:r>
              <a:rPr kumimoji="0" lang="ru-RU" altLang="ru-RU" sz="1200" b="0" i="0" u="none" strike="noStrike" cap="none" normalizeH="0" baseline="0" noProof="1">
                <a:ln>
                  <a:noFill/>
                </a:ln>
                <a:solidFill>
                  <a:srgbClr val="262626"/>
                </a:solidFill>
                <a:effectLst/>
                <a:latin typeface="JetBrains Mono"/>
              </a:rPr>
              <a:t>__name__ == </a:t>
            </a:r>
            <a:r>
              <a:rPr kumimoji="0" lang="ru-RU" altLang="ru-RU" sz="1200" b="0" i="0" u="none" strike="noStrike" cap="none" normalizeH="0" baseline="0" noProof="1">
                <a:ln>
                  <a:noFill/>
                </a:ln>
                <a:solidFill>
                  <a:srgbClr val="00733B"/>
                </a:solidFill>
                <a:effectLst/>
                <a:latin typeface="JetBrains Mono"/>
              </a:rPr>
              <a:t>"__main__"</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c = </a:t>
            </a:r>
            <a:r>
              <a:rPr kumimoji="0" lang="ru-RU" altLang="ru-RU" sz="1200" b="0" i="0" u="none" strike="noStrike" cap="none" normalizeH="0" baseline="0" noProof="1">
                <a:ln>
                  <a:noFill/>
                </a:ln>
                <a:solidFill>
                  <a:srgbClr val="000000"/>
                </a:solidFill>
                <a:effectLst/>
                <a:latin typeface="JetBrains Mono"/>
              </a:rPr>
              <a:t>Circle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3</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4</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(c)</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(c.</a:t>
            </a:r>
            <a:r>
              <a:rPr kumimoji="0" lang="ru-RU" altLang="ru-RU" sz="1200" b="0" i="0" u="none" strike="noStrike" cap="none" normalizeH="0" baseline="0" noProof="1">
                <a:ln>
                  <a:noFill/>
                </a:ln>
                <a:solidFill>
                  <a:srgbClr val="000000"/>
                </a:solidFill>
                <a:effectLst/>
                <a:latin typeface="JetBrains Mono"/>
              </a:rPr>
              <a:t>length</a:t>
            </a:r>
            <a:r>
              <a:rPr kumimoji="0" lang="ru-RU" altLang="ru-RU" sz="1200" b="0" i="0" u="none" strike="noStrike" cap="none" normalizeH="0" baseline="0" noProof="1">
                <a:ln>
                  <a:noFill/>
                </a:ln>
                <a:solidFill>
                  <a:srgbClr val="262626"/>
                </a:solidFill>
                <a:effectLst/>
                <a:latin typeface="JetBrains Mono"/>
              </a:rPr>
              <a:t>(), c.</a:t>
            </a:r>
            <a:r>
              <a:rPr kumimoji="0" lang="ru-RU" altLang="ru-RU" sz="1200" b="0" i="0" u="none" strike="noStrike" cap="none" normalizeH="0" baseline="0" noProof="1">
                <a:ln>
                  <a:noFill/>
                </a:ln>
                <a:solidFill>
                  <a:srgbClr val="000000"/>
                </a:solidFill>
                <a:effectLst/>
                <a:latin typeface="JetBrains Mono"/>
              </a:rPr>
              <a:t>square</a:t>
            </a:r>
            <a:r>
              <a:rPr kumimoji="0" lang="ru-RU" altLang="ru-RU" sz="1200" b="0" i="0" u="none" strike="noStrike" cap="none" normalizeH="0" baseline="0" noProof="1">
                <a:ln>
                  <a:noFill/>
                </a:ln>
                <a:solidFill>
                  <a:srgbClr val="262626"/>
                </a:solidFill>
                <a:effectLst/>
                <a:latin typeface="JetBrains Mono"/>
              </a:rPr>
              <a:t>())</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85421" y="5055988"/>
            <a:ext cx="3486150" cy="523875"/>
          </a:xfrm>
          <a:prstGeom prst="rect">
            <a:avLst/>
          </a:prstGeom>
          <a:ln>
            <a:solidFill>
              <a:schemeClr val="tx1"/>
            </a:solidFill>
          </a:ln>
        </p:spPr>
      </p:pic>
      <p:pic>
        <p:nvPicPr>
          <p:cNvPr id="15" name="Picture 14"/>
          <p:cNvPicPr>
            <a:picLocks noChangeAspect="1"/>
          </p:cNvPicPr>
          <p:nvPr/>
        </p:nvPicPr>
        <p:blipFill>
          <a:blip r:embed="rId3"/>
          <a:stretch>
            <a:fillRect/>
          </a:stretch>
        </p:blipFill>
        <p:spPr>
          <a:xfrm>
            <a:off x="85421" y="6133019"/>
            <a:ext cx="3571875" cy="561975"/>
          </a:xfrm>
          <a:prstGeom prst="rect">
            <a:avLst/>
          </a:prstGeom>
          <a:ln>
            <a:solidFill>
              <a:schemeClr val="tx1"/>
            </a:solidFill>
          </a:ln>
        </p:spPr>
      </p:pic>
      <p:sp>
        <p:nvSpPr>
          <p:cNvPr id="16" name="Rectangle 2"/>
          <p:cNvSpPr>
            <a:spLocks noChangeArrowheads="1"/>
          </p:cNvSpPr>
          <p:nvPr/>
        </p:nvSpPr>
        <p:spPr bwMode="auto">
          <a:xfrm>
            <a:off x="4223299" y="302359"/>
            <a:ext cx="4213589" cy="655564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import </a:t>
            </a:r>
            <a:r>
              <a:rPr kumimoji="0" lang="ru-RU" altLang="ru-RU" sz="1200" b="0" i="0" u="none" strike="noStrike" cap="none" normalizeH="0" baseline="0" noProof="1">
                <a:ln>
                  <a:noFill/>
                </a:ln>
                <a:solidFill>
                  <a:srgbClr val="262626"/>
                </a:solidFill>
                <a:effectLst/>
                <a:latin typeface="JetBrains Mono"/>
              </a:rPr>
              <a:t>math</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Circle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"""Коло."""</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x=</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y=</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r=</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x</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0" u="none" strike="noStrike" cap="none" normalizeH="0" baseline="0" noProof="1">
                <a:ln>
                  <a:noFill/>
                </a:ln>
                <a:solidFill>
                  <a:srgbClr val="137D00"/>
                </a:solidFill>
                <a:effectLst/>
                <a:latin typeface="JetBrains Mono"/>
              </a:rPr>
              <a:t># Радіус self._r встановлюється через</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   метод-сетер set_r (),</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 Який перевіряє </a:t>
            </a:r>
            <a:r>
              <a:rPr kumimoji="0" lang="ru-RU" altLang="ru-RU" sz="1200" b="1" i="0" u="none" strike="noStrike" cap="none" normalizeH="0" baseline="0" noProof="1" smtClean="0">
                <a:ln>
                  <a:noFill/>
                </a:ln>
                <a:solidFill>
                  <a:srgbClr val="137D00"/>
                </a:solidFill>
                <a:effectLst/>
                <a:latin typeface="JetBrains Mono"/>
              </a:rPr>
              <a:t>значення, що встановлюється</a:t>
            </a:r>
            <a:r>
              <a:rPr kumimoji="0" lang="ru-RU" altLang="ru-RU" sz="1200" b="1" i="0" u="none" strike="noStrike" cap="none" normalizeH="0" baseline="0" noProof="1">
                <a:ln>
                  <a:noFill/>
                </a:ln>
                <a:solidFill>
                  <a:srgbClr val="137D00"/>
                </a:solidFill>
                <a:effectLst/>
                <a:latin typeface="JetBrains Mono"/>
              </a:rPr>
              <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set_r</a:t>
            </a:r>
            <a:r>
              <a:rPr kumimoji="0" lang="ru-RU" altLang="ru-RU" sz="1200" b="0" i="0" u="none" strike="noStrike" cap="none" normalizeH="0" baseline="0" noProof="1">
                <a:ln>
                  <a:noFill/>
                </a:ln>
                <a:solidFill>
                  <a:srgbClr val="262626"/>
                </a:solidFill>
                <a:effectLst/>
                <a:latin typeface="JetBrains Mono"/>
              </a:rPr>
              <a:t>(r)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length</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E6"/>
                </a:solidFill>
                <a:effectLst/>
                <a:latin typeface="JetBrains Mono"/>
              </a:rPr>
              <a:t>2 </a:t>
            </a:r>
            <a:r>
              <a:rPr kumimoji="0" lang="ru-RU" altLang="ru-RU" sz="1200" b="0" i="0" u="none" strike="noStrike" cap="none" normalizeH="0" baseline="0" noProof="1">
                <a:ln>
                  <a:noFill/>
                </a:ln>
                <a:solidFill>
                  <a:srgbClr val="262626"/>
                </a:solidFill>
                <a:effectLst/>
                <a:latin typeface="JetBrains Mono"/>
              </a:rPr>
              <a:t>* math.pi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square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262626"/>
                </a:solidFill>
                <a:effectLst/>
                <a:latin typeface="JetBrains Mono"/>
              </a:rPr>
              <a:t>math.pi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._r ** </a:t>
            </a:r>
            <a:r>
              <a:rPr kumimoji="0" lang="ru-RU" altLang="ru-RU" sz="1200" b="0" i="0" u="none" strike="noStrike" cap="none" normalizeH="0" baseline="0" noProof="1">
                <a:ln>
                  <a:noFill/>
                </a:ln>
                <a:solidFill>
                  <a:srgbClr val="0073E6"/>
                </a:solidFill>
                <a:effectLst/>
                <a:latin typeface="JetBrains Mono"/>
              </a:rPr>
              <a:t>2</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get_r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"""Повертає радіус."""</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set_r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"""Встановити радіус в значення 'r'."""</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1" i="0" u="none" strike="noStrike" cap="none" normalizeH="0" baseline="0" noProof="1">
                <a:ln>
                  <a:noFill/>
                </a:ln>
                <a:solidFill>
                  <a:srgbClr val="137D00"/>
                </a:solidFill>
                <a:effectLst/>
                <a:latin typeface="JetBrains Mono"/>
              </a:rPr>
              <a:t># Встановлюємо тільки додатній радіус</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assert </a:t>
            </a:r>
            <a:r>
              <a:rPr kumimoji="0" lang="ru-RU" altLang="ru-RU" sz="1200" b="0" i="0" u="none" strike="noStrike" cap="none" normalizeH="0" baseline="0" noProof="1">
                <a:ln>
                  <a:noFill/>
                </a:ln>
                <a:solidFill>
                  <a:srgbClr val="262626"/>
                </a:solidFill>
                <a:effectLst/>
                <a:latin typeface="JetBrains Mono"/>
              </a:rPr>
              <a:t>r &gt; </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3B"/>
                </a:solidFill>
                <a:effectLst/>
                <a:latin typeface="JetBrains Mono"/>
              </a:rPr>
              <a:t>"Радіус має бути додатнім!"</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._r = 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__str__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3B"/>
                </a:solidFill>
                <a:effectLst/>
                <a:latin typeface="JetBrains Mono"/>
              </a:rPr>
              <a:t>"Коло ({0.x}; {0.y}) радіус={0._r}"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format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if </a:t>
            </a:r>
            <a:r>
              <a:rPr kumimoji="0" lang="ru-RU" altLang="ru-RU" sz="1200" b="0" i="0" u="none" strike="noStrike" cap="none" normalizeH="0" baseline="0" noProof="1">
                <a:ln>
                  <a:noFill/>
                </a:ln>
                <a:solidFill>
                  <a:srgbClr val="262626"/>
                </a:solidFill>
                <a:effectLst/>
                <a:latin typeface="JetBrains Mono"/>
              </a:rPr>
              <a:t>__name__ == </a:t>
            </a:r>
            <a:r>
              <a:rPr kumimoji="0" lang="ru-RU" altLang="ru-RU" sz="1200" b="0" i="0" u="none" strike="noStrike" cap="none" normalizeH="0" baseline="0" noProof="1">
                <a:ln>
                  <a:noFill/>
                </a:ln>
                <a:solidFill>
                  <a:srgbClr val="00733B"/>
                </a:solidFill>
                <a:effectLst/>
                <a:latin typeface="JetBrains Mono"/>
              </a:rPr>
              <a:t>"__main__"</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c = </a:t>
            </a:r>
            <a:r>
              <a:rPr kumimoji="0" lang="ru-RU" altLang="ru-RU" sz="1200" b="0" i="0" u="none" strike="noStrike" cap="none" normalizeH="0" baseline="0" noProof="1">
                <a:ln>
                  <a:noFill/>
                </a:ln>
                <a:solidFill>
                  <a:srgbClr val="000000"/>
                </a:solidFill>
                <a:effectLst/>
                <a:latin typeface="JetBrains Mono"/>
              </a:rPr>
              <a:t>Circle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3</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4</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(c)</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(c.</a:t>
            </a:r>
            <a:r>
              <a:rPr kumimoji="0" lang="ru-RU" altLang="ru-RU" sz="1200" b="0" i="0" u="none" strike="noStrike" cap="none" normalizeH="0" baseline="0" noProof="1">
                <a:ln>
                  <a:noFill/>
                </a:ln>
                <a:solidFill>
                  <a:srgbClr val="000000"/>
                </a:solidFill>
                <a:effectLst/>
                <a:latin typeface="JetBrains Mono"/>
              </a:rPr>
              <a:t>length</a:t>
            </a:r>
            <a:r>
              <a:rPr kumimoji="0" lang="ru-RU" altLang="ru-RU" sz="1200" b="0" i="0" u="none" strike="noStrike" cap="none" normalizeH="0" baseline="0" noProof="1">
                <a:ln>
                  <a:noFill/>
                </a:ln>
                <a:solidFill>
                  <a:srgbClr val="262626"/>
                </a:solidFill>
                <a:effectLst/>
                <a:latin typeface="JetBrains Mono"/>
              </a:rPr>
              <a:t>(), c.</a:t>
            </a:r>
            <a:r>
              <a:rPr kumimoji="0" lang="ru-RU" altLang="ru-RU" sz="1200" b="0" i="0" u="none" strike="noStrike" cap="none" normalizeH="0" baseline="0" noProof="1">
                <a:ln>
                  <a:noFill/>
                </a:ln>
                <a:solidFill>
                  <a:srgbClr val="000000"/>
                </a:solidFill>
                <a:effectLst/>
                <a:latin typeface="JetBrains Mono"/>
              </a:rPr>
              <a:t>square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c.</a:t>
            </a:r>
            <a:r>
              <a:rPr kumimoji="0" lang="ru-RU" altLang="ru-RU" sz="1200" b="0" i="0" u="none" strike="noStrike" cap="none" normalizeH="0" baseline="0" noProof="1">
                <a:ln>
                  <a:noFill/>
                </a:ln>
                <a:solidFill>
                  <a:srgbClr val="000000"/>
                </a:solidFill>
                <a:effectLst/>
                <a:latin typeface="JetBrains Mono"/>
              </a:rPr>
              <a:t>set_r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4"/>
          <a:stretch>
            <a:fillRect/>
          </a:stretch>
        </p:blipFill>
        <p:spPr>
          <a:xfrm>
            <a:off x="8406055" y="5539994"/>
            <a:ext cx="3486150" cy="552450"/>
          </a:xfrm>
          <a:prstGeom prst="rect">
            <a:avLst/>
          </a:prstGeom>
          <a:ln>
            <a:solidFill>
              <a:schemeClr val="tx1"/>
            </a:solidFill>
          </a:ln>
        </p:spPr>
      </p:pic>
      <p:pic>
        <p:nvPicPr>
          <p:cNvPr id="18" name="Picture 17"/>
          <p:cNvPicPr>
            <a:picLocks noChangeAspect="1"/>
          </p:cNvPicPr>
          <p:nvPr/>
        </p:nvPicPr>
        <p:blipFill>
          <a:blip r:embed="rId5"/>
          <a:stretch>
            <a:fillRect/>
          </a:stretch>
        </p:blipFill>
        <p:spPr>
          <a:xfrm>
            <a:off x="7835688" y="6324600"/>
            <a:ext cx="4333875" cy="533400"/>
          </a:xfrm>
          <a:prstGeom prst="rect">
            <a:avLst/>
          </a:prstGeom>
          <a:ln>
            <a:solidFill>
              <a:schemeClr val="tx1"/>
            </a:solidFill>
          </a:ln>
        </p:spPr>
      </p:pic>
    </p:spTree>
    <p:extLst>
      <p:ext uri="{BB962C8B-B14F-4D97-AF65-F5344CB8AC3E}">
        <p14:creationId xmlns:p14="http://schemas.microsoft.com/office/powerpoint/2010/main" val="247152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641" y="212756"/>
            <a:ext cx="11787612" cy="6590923"/>
          </a:xfrm>
        </p:spPr>
        <p:txBody>
          <a:bodyPr>
            <a:normAutofit/>
          </a:bodyPr>
          <a:lstStyle/>
          <a:p>
            <a:pPr lvl="0" algn="l" eaLnBrk="0" fontAlgn="base" hangingPunct="0">
              <a:lnSpc>
                <a:spcPct val="100000"/>
              </a:lnSpc>
              <a:spcBef>
                <a:spcPct val="0"/>
              </a:spcBef>
              <a:spcAft>
                <a:spcPct val="0"/>
              </a:spcAft>
            </a:pPr>
            <a:r>
              <a:rPr lang="uk-UA" sz="2000" i="1" dirty="0"/>
              <a:t>Типовий сценарій написання об'єктно-орієнтованої програми</a:t>
            </a:r>
            <a:r>
              <a:rPr lang="uk-UA" sz="2000" dirty="0"/>
              <a:t>: </a:t>
            </a:r>
          </a:p>
          <a:p>
            <a:pPr lvl="0" algn="l" eaLnBrk="0" fontAlgn="base" hangingPunct="0">
              <a:lnSpc>
                <a:spcPct val="100000"/>
              </a:lnSpc>
              <a:spcBef>
                <a:spcPct val="0"/>
              </a:spcBef>
              <a:spcAft>
                <a:spcPct val="0"/>
              </a:spcAft>
            </a:pPr>
            <a:endParaRPr lang="uk-UA" sz="2000" dirty="0"/>
          </a:p>
          <a:p>
            <a:pPr marL="342900" lvl="0" indent="-342900" algn="l" eaLnBrk="0" fontAlgn="base" hangingPunct="0">
              <a:lnSpc>
                <a:spcPct val="100000"/>
              </a:lnSpc>
              <a:spcBef>
                <a:spcPct val="0"/>
              </a:spcBef>
              <a:spcAft>
                <a:spcPct val="0"/>
              </a:spcAft>
              <a:buFont typeface="+mj-lt"/>
              <a:buAutoNum type="arabicPeriod"/>
            </a:pPr>
            <a:r>
              <a:rPr lang="uk-UA" sz="2000" dirty="0"/>
              <a:t>Створення одного або декількох класів (або пошук відповідних існуючих). </a:t>
            </a:r>
          </a:p>
          <a:p>
            <a:pPr marL="342900" lvl="0" indent="-342900" algn="l" eaLnBrk="0" fontAlgn="base" hangingPunct="0">
              <a:lnSpc>
                <a:spcPct val="100000"/>
              </a:lnSpc>
              <a:spcBef>
                <a:spcPct val="0"/>
              </a:spcBef>
              <a:spcAft>
                <a:spcPct val="0"/>
              </a:spcAft>
              <a:buFont typeface="+mj-lt"/>
              <a:buAutoNum type="arabicPeriod"/>
            </a:pPr>
            <a:r>
              <a:rPr lang="uk-UA" sz="2000" dirty="0"/>
              <a:t>Створення довільної кількості примірників класів (</a:t>
            </a:r>
            <a:r>
              <a:rPr lang="uk-UA" sz="2000" i="1" dirty="0"/>
              <a:t>інстанціювання</a:t>
            </a:r>
            <a:r>
              <a:rPr lang="uk-UA" sz="2000" dirty="0"/>
              <a:t>) - об'єктів. </a:t>
            </a:r>
          </a:p>
          <a:p>
            <a:pPr marL="342900" lvl="0" indent="-342900" algn="l" eaLnBrk="0" fontAlgn="base" hangingPunct="0">
              <a:lnSpc>
                <a:spcPct val="100000"/>
              </a:lnSpc>
              <a:spcBef>
                <a:spcPct val="0"/>
              </a:spcBef>
              <a:spcAft>
                <a:spcPct val="0"/>
              </a:spcAft>
              <a:buFont typeface="+mj-lt"/>
              <a:buAutoNum type="arabicPeriod"/>
            </a:pPr>
            <a:r>
              <a:rPr lang="uk-UA" sz="2000" dirty="0"/>
              <a:t>Зміна полів(атрибутів) і виклик методів створених об'єктів.</a:t>
            </a:r>
          </a:p>
          <a:p>
            <a:pPr marL="342900" lvl="0" indent="-342900" algn="l" eaLnBrk="0" fontAlgn="base" hangingPunct="0">
              <a:lnSpc>
                <a:spcPct val="100000"/>
              </a:lnSpc>
              <a:spcBef>
                <a:spcPct val="0"/>
              </a:spcBef>
              <a:spcAft>
                <a:spcPct val="0"/>
              </a:spcAft>
              <a:buFont typeface="+mj-lt"/>
              <a:buAutoNum type="arabicPeriod"/>
            </a:pPr>
            <a:endParaRPr lang="uk-UA" sz="2000" dirty="0"/>
          </a:p>
          <a:p>
            <a:pPr lvl="0" algn="l" eaLnBrk="0" fontAlgn="base" hangingPunct="0">
              <a:lnSpc>
                <a:spcPct val="100000"/>
              </a:lnSpc>
              <a:spcBef>
                <a:spcPct val="0"/>
              </a:spcBef>
              <a:spcAft>
                <a:spcPct val="0"/>
              </a:spcAft>
            </a:pPr>
            <a:endParaRPr lang="uk-UA" sz="2000" dirty="0"/>
          </a:p>
          <a:p>
            <a:pPr lvl="0" algn="l" eaLnBrk="0" fontAlgn="base" hangingPunct="0">
              <a:lnSpc>
                <a:spcPct val="100000"/>
              </a:lnSpc>
              <a:spcBef>
                <a:spcPct val="0"/>
              </a:spcBef>
              <a:spcAft>
                <a:spcPct val="0"/>
              </a:spcAft>
            </a:pPr>
            <a:endParaRPr lang="uk-UA" sz="2000" dirty="0"/>
          </a:p>
          <a:p>
            <a:pPr lvl="0" algn="l" eaLnBrk="0" fontAlgn="base" hangingPunct="0">
              <a:lnSpc>
                <a:spcPct val="100000"/>
              </a:lnSpc>
              <a:spcBef>
                <a:spcPct val="0"/>
              </a:spcBef>
              <a:spcAft>
                <a:spcPct val="0"/>
              </a:spcAft>
            </a:pPr>
            <a:r>
              <a:rPr lang="uk-UA" sz="2000" b="1" dirty="0"/>
              <a:t>Об'єктно-орієнтована парадигма </a:t>
            </a:r>
            <a:r>
              <a:rPr lang="uk-UA" sz="2000" dirty="0"/>
              <a:t>програмування включає </a:t>
            </a:r>
            <a:r>
              <a:rPr lang="uk-UA" sz="2000" b="1" dirty="0"/>
              <a:t>4 основних принципи</a:t>
            </a:r>
            <a:r>
              <a:rPr lang="uk-UA" sz="2000" dirty="0"/>
              <a:t>:</a:t>
            </a:r>
            <a:endParaRPr lang="en-US" sz="2000" dirty="0"/>
          </a:p>
          <a:p>
            <a:pPr lvl="0" algn="l" eaLnBrk="0" fontAlgn="base" hangingPunct="0">
              <a:lnSpc>
                <a:spcPct val="100000"/>
              </a:lnSpc>
              <a:spcBef>
                <a:spcPct val="0"/>
              </a:spcBef>
              <a:spcAft>
                <a:spcPct val="0"/>
              </a:spcAft>
            </a:pPr>
            <a:r>
              <a:rPr lang="uk-UA" sz="2000" dirty="0"/>
              <a:t>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2000" b="1" dirty="0"/>
              <a:t>Абстракція (</a:t>
            </a:r>
            <a:r>
              <a:rPr lang="en-US" sz="2000" b="1" dirty="0" err="1"/>
              <a:t>Abstruction</a:t>
            </a:r>
            <a:r>
              <a:rPr lang="en-US" sz="2000" b="1" dirty="0"/>
              <a:t>)</a:t>
            </a:r>
            <a:endParaRPr lang="uk-UA" sz="2000" b="1" dirty="0"/>
          </a:p>
          <a:p>
            <a:pPr marL="285750" lvl="0" indent="-285750" algn="l" eaLnBrk="0" fontAlgn="base" hangingPunct="0">
              <a:lnSpc>
                <a:spcPct val="100000"/>
              </a:lnSpc>
              <a:spcBef>
                <a:spcPct val="0"/>
              </a:spcBef>
              <a:spcAft>
                <a:spcPct val="0"/>
              </a:spcAft>
              <a:buFont typeface="Arial" panose="020B0604020202020204" pitchFamily="34" charset="0"/>
              <a:buChar char="•"/>
            </a:pPr>
            <a:endParaRPr lang="en-US" sz="2000" b="1"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2000" b="1" dirty="0"/>
              <a:t>Інкапсуляція (Encapsulation)</a:t>
            </a:r>
          </a:p>
          <a:p>
            <a:pPr lvl="0" algn="l" eaLnBrk="0" fontAlgn="base" hangingPunct="0">
              <a:lnSpc>
                <a:spcPct val="100000"/>
              </a:lnSpc>
              <a:spcBef>
                <a:spcPct val="0"/>
              </a:spcBef>
              <a:spcAft>
                <a:spcPct val="0"/>
              </a:spcAft>
            </a:pPr>
            <a:endParaRPr lang="uk-UA" sz="2000"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2000" b="1" dirty="0"/>
              <a:t>Спадкування(Inheritance)</a:t>
            </a:r>
          </a:p>
          <a:p>
            <a:pPr lvl="0" algn="l" eaLnBrk="0" fontAlgn="base" hangingPunct="0">
              <a:lnSpc>
                <a:spcPct val="100000"/>
              </a:lnSpc>
              <a:spcBef>
                <a:spcPct val="0"/>
              </a:spcBef>
              <a:spcAft>
                <a:spcPct val="0"/>
              </a:spcAft>
            </a:pPr>
            <a:endParaRPr lang="uk-UA" sz="2000" b="1"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2000" b="1" dirty="0"/>
              <a:t>Поліморфізм (Polymorphism).</a:t>
            </a:r>
            <a:r>
              <a:rPr lang="ru-RU" sz="2000" b="1" dirty="0"/>
              <a:t> </a:t>
            </a:r>
            <a:endParaRPr lang="en-US" sz="2000" dirty="0"/>
          </a:p>
        </p:txBody>
      </p:sp>
    </p:spTree>
    <p:extLst>
      <p:ext uri="{BB962C8B-B14F-4D97-AF65-F5344CB8AC3E}">
        <p14:creationId xmlns:p14="http://schemas.microsoft.com/office/powerpoint/2010/main" val="3951430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03271" y="189972"/>
            <a:ext cx="5886116" cy="338554"/>
          </a:xfrm>
          <a:prstGeom prst="rect">
            <a:avLst/>
          </a:prstGeom>
        </p:spPr>
        <p:txBody>
          <a:bodyPr wrap="square">
            <a:spAutoFit/>
          </a:bodyPr>
          <a:lstStyle/>
          <a:p>
            <a:r>
              <a:rPr lang="ru-RU" sz="1600" dirty="0"/>
              <a:t>Використання властивостей для обмеження доступу до радіусу </a:t>
            </a:r>
            <a:endParaRPr lang="uk-UA" sz="1600" dirty="0"/>
          </a:p>
        </p:txBody>
      </p:sp>
      <p:sp>
        <p:nvSpPr>
          <p:cNvPr id="8" name="Rectangle 7"/>
          <p:cNvSpPr/>
          <p:nvPr/>
        </p:nvSpPr>
        <p:spPr>
          <a:xfrm>
            <a:off x="5803271" y="1826547"/>
            <a:ext cx="5886116" cy="2554545"/>
          </a:xfrm>
          <a:prstGeom prst="rect">
            <a:avLst/>
          </a:prstGeom>
        </p:spPr>
        <p:txBody>
          <a:bodyPr wrap="square">
            <a:spAutoFit/>
          </a:bodyPr>
          <a:lstStyle/>
          <a:p>
            <a:r>
              <a:rPr lang="uk-UA" sz="1600" dirty="0"/>
              <a:t>Властивість визначається за допомогою декораторів:</a:t>
            </a:r>
          </a:p>
          <a:p>
            <a:r>
              <a:rPr lang="uk-UA" sz="1600" dirty="0"/>
              <a:t> </a:t>
            </a:r>
          </a:p>
          <a:p>
            <a:r>
              <a:rPr lang="uk-UA" sz="1600" b="1" i="1" dirty="0"/>
              <a:t>@</a:t>
            </a:r>
            <a:r>
              <a:rPr lang="en-US" sz="1600" b="1" i="1" dirty="0"/>
              <a:t>property: </a:t>
            </a:r>
            <a:r>
              <a:rPr lang="uk-UA" sz="1600" dirty="0"/>
              <a:t>визначає метод отримання значення; </a:t>
            </a:r>
          </a:p>
          <a:p>
            <a:r>
              <a:rPr lang="uk-UA" sz="1600" b="1" i="1" dirty="0"/>
              <a:t>@</a:t>
            </a:r>
            <a:r>
              <a:rPr lang="en-US" sz="1600" b="1" i="1" dirty="0" err="1"/>
              <a:t>r.setter</a:t>
            </a:r>
            <a:r>
              <a:rPr lang="en-US" sz="1600" dirty="0"/>
              <a:t>: </a:t>
            </a:r>
            <a:r>
              <a:rPr lang="uk-UA" sz="1600" dirty="0"/>
              <a:t>визначає метод установки значення властивості </a:t>
            </a:r>
            <a:r>
              <a:rPr lang="en-US" sz="1600" b="1" i="1" dirty="0"/>
              <a:t>r</a:t>
            </a:r>
            <a:r>
              <a:rPr lang="en-US" sz="1600" dirty="0"/>
              <a:t>.</a:t>
            </a:r>
          </a:p>
          <a:p>
            <a:endParaRPr lang="en-US" sz="1600" dirty="0"/>
          </a:p>
          <a:p>
            <a:r>
              <a:rPr lang="uk-UA" sz="1600" dirty="0"/>
              <a:t>Ім'я властивості</a:t>
            </a:r>
            <a:r>
              <a:rPr lang="uk-UA" sz="1600" b="1" i="1" dirty="0"/>
              <a:t> </a:t>
            </a:r>
            <a:r>
              <a:rPr lang="en-US" sz="1600" b="1" i="1" dirty="0"/>
              <a:t>r </a:t>
            </a:r>
            <a:r>
              <a:rPr lang="uk-UA" sz="1600" dirty="0"/>
              <a:t>визначається в найменуванні обох методів і декоратор</a:t>
            </a:r>
            <a:r>
              <a:rPr lang="en-US" sz="1600" dirty="0"/>
              <a:t>s</a:t>
            </a:r>
            <a:r>
              <a:rPr lang="uk-UA" sz="1600" dirty="0"/>
              <a:t> </a:t>
            </a:r>
            <a:r>
              <a:rPr lang="uk-UA" sz="1600" b="1" i="1" dirty="0"/>
              <a:t>@</a:t>
            </a:r>
            <a:r>
              <a:rPr lang="en-US" sz="1600" i="1" dirty="0" err="1"/>
              <a:t>r</a:t>
            </a:r>
            <a:r>
              <a:rPr lang="en-US" sz="1600" b="1" i="1" dirty="0" err="1"/>
              <a:t>.setter</a:t>
            </a:r>
            <a:r>
              <a:rPr lang="en-US" sz="1600" dirty="0"/>
              <a:t>. </a:t>
            </a:r>
          </a:p>
          <a:p>
            <a:endParaRPr lang="en-US" sz="1600" dirty="0"/>
          </a:p>
          <a:p>
            <a:r>
              <a:rPr lang="uk-UA" sz="1600" dirty="0"/>
              <a:t>Якщо необхідно реалізувати властивість «тільки для читання», другий метод може бути не зазначений. </a:t>
            </a:r>
          </a:p>
        </p:txBody>
      </p:sp>
      <p:sp>
        <p:nvSpPr>
          <p:cNvPr id="2" name="Rectangle 1"/>
          <p:cNvSpPr/>
          <p:nvPr/>
        </p:nvSpPr>
        <p:spPr>
          <a:xfrm>
            <a:off x="5803271" y="621909"/>
            <a:ext cx="5886116" cy="584775"/>
          </a:xfrm>
          <a:prstGeom prst="rect">
            <a:avLst/>
          </a:prstGeom>
        </p:spPr>
        <p:txBody>
          <a:bodyPr wrap="square">
            <a:spAutoFit/>
          </a:bodyPr>
          <a:lstStyle/>
          <a:p>
            <a:r>
              <a:rPr lang="uk-UA" sz="1600" i="1" dirty="0"/>
              <a:t>Властивість (англ. </a:t>
            </a:r>
            <a:r>
              <a:rPr lang="en-US" sz="1600" i="1" dirty="0"/>
              <a:t>Property) - </a:t>
            </a:r>
            <a:r>
              <a:rPr lang="uk-UA" sz="1600" i="1" dirty="0"/>
              <a:t>спеціальний атрибут класу, що імітує поле (але який при читанні викликає якийсь метод). </a:t>
            </a:r>
          </a:p>
        </p:txBody>
      </p:sp>
      <p:sp>
        <p:nvSpPr>
          <p:cNvPr id="3" name="Rectangle 1"/>
          <p:cNvSpPr>
            <a:spLocks noChangeArrowheads="1"/>
          </p:cNvSpPr>
          <p:nvPr/>
        </p:nvSpPr>
        <p:spPr bwMode="auto">
          <a:xfrm>
            <a:off x="43424" y="85078"/>
            <a:ext cx="5759847" cy="655564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Circle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x=</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y=</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r=</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x</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y</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.r = 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length</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E6"/>
                </a:solidFill>
                <a:effectLst/>
                <a:latin typeface="JetBrains Mono"/>
              </a:rPr>
              <a:t>2 </a:t>
            </a:r>
            <a:r>
              <a:rPr kumimoji="0" lang="ru-RU" altLang="ru-RU" sz="1200" b="0" i="0" u="none" strike="noStrike" cap="none" normalizeH="0" baseline="0" noProof="1">
                <a:ln>
                  <a:noFill/>
                </a:ln>
                <a:solidFill>
                  <a:srgbClr val="262626"/>
                </a:solidFill>
                <a:effectLst/>
                <a:latin typeface="JetBrains Mono"/>
              </a:rPr>
              <a:t>* math.pi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square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262626"/>
                </a:solidFill>
                <a:effectLst/>
                <a:latin typeface="JetBrains Mono"/>
              </a:rPr>
              <a:t>math.pi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.r**</a:t>
            </a:r>
            <a:r>
              <a:rPr kumimoji="0" lang="ru-RU" altLang="ru-RU" sz="1200" b="0" i="0" u="none" strike="noStrike" cap="none" normalizeH="0" baseline="0" noProof="1">
                <a:ln>
                  <a:noFill/>
                </a:ln>
                <a:solidFill>
                  <a:srgbClr val="0073E6"/>
                </a:solidFill>
                <a:effectLst/>
                <a:latin typeface="JetBrains Mono"/>
              </a:rPr>
              <a:t>2</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808000"/>
                </a:solidFill>
                <a:effectLst/>
                <a:latin typeface="JetBrains Mono"/>
              </a:rPr>
              <a:t>@property</a:t>
            </a:r>
            <a:br>
              <a:rPr kumimoji="0" lang="ru-RU" altLang="ru-RU" sz="1200" b="0" i="0" u="none" strike="noStrike" cap="none" normalizeH="0" baseline="0" noProof="1">
                <a:ln>
                  <a:noFill/>
                </a:ln>
                <a:solidFill>
                  <a:srgbClr val="808000"/>
                </a:solidFill>
                <a:effectLst/>
                <a:latin typeface="JetBrains Mono"/>
              </a:rPr>
            </a:br>
            <a:r>
              <a:rPr kumimoji="0" lang="ru-RU" altLang="ru-RU" sz="1200" b="0" i="0" u="none" strike="noStrike" cap="none" normalizeH="0" baseline="0" noProof="1">
                <a:ln>
                  <a:noFill/>
                </a:ln>
                <a:solidFill>
                  <a:srgbClr val="8080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0" u="none" strike="noStrike" cap="none" normalizeH="0" baseline="0" noProof="1">
                <a:ln>
                  <a:noFill/>
                </a:ln>
                <a:solidFill>
                  <a:srgbClr val="137D00"/>
                </a:solidFill>
                <a:effectLst/>
                <a:latin typeface="JetBrains Mono"/>
              </a:rPr>
              <a:t># Визначення властивості 'r': повертає 'self._r' і дозволяє працювати з</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 Радіусом ззовні, як зі звичайним атрибутом</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808000"/>
                </a:solidFill>
                <a:effectLst/>
                <a:latin typeface="JetBrains Mono"/>
              </a:rPr>
              <a:t>@r.setter</a:t>
            </a:r>
            <a:br>
              <a:rPr kumimoji="0" lang="ru-RU" altLang="ru-RU" sz="1200" b="0" i="0" u="none" strike="noStrike" cap="none" normalizeH="0" baseline="0" noProof="1">
                <a:ln>
                  <a:noFill/>
                </a:ln>
                <a:solidFill>
                  <a:srgbClr val="808000"/>
                </a:solidFill>
                <a:effectLst/>
                <a:latin typeface="JetBrains Mono"/>
              </a:rPr>
            </a:br>
            <a:r>
              <a:rPr kumimoji="0" lang="ru-RU" altLang="ru-RU" sz="1200" b="0" i="0" u="none" strike="noStrike" cap="none" normalizeH="0" baseline="0" noProof="1">
                <a:ln>
                  <a:noFill/>
                </a:ln>
                <a:solidFill>
                  <a:srgbClr val="8080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"""Встановити радіус кола в 'r'.</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Метод може бути не зазначений, так як атрибут 'r'</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має бути </a:t>
            </a:r>
            <a:r>
              <a:rPr kumimoji="0" lang="ru-RU" altLang="ru-RU" sz="1200" b="1" i="1" u="none" strike="noStrike" cap="none" normalizeH="0" baseline="0" noProof="1" smtClean="0">
                <a:ln>
                  <a:noFill/>
                </a:ln>
                <a:solidFill>
                  <a:srgbClr val="0F9503"/>
                </a:solidFill>
                <a:effectLst/>
                <a:latin typeface="JetBrains Mono"/>
              </a:rPr>
              <a:t>доступний </a:t>
            </a:r>
            <a:r>
              <a:rPr kumimoji="0" lang="ru-RU" altLang="ru-RU" sz="1200" b="1" i="1" u="none" strike="noStrike" cap="none" normalizeH="0" baseline="0" noProof="1">
                <a:ln>
                  <a:noFill/>
                </a:ln>
                <a:solidFill>
                  <a:srgbClr val="0F9503"/>
                </a:solidFill>
                <a:effectLst/>
                <a:latin typeface="JetBrains Mono"/>
              </a:rPr>
              <a:t>тільки для читання.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assert </a:t>
            </a:r>
            <a:r>
              <a:rPr kumimoji="0" lang="ru-RU" altLang="ru-RU" sz="1200" b="0" i="0" u="none" strike="noStrike" cap="none" normalizeH="0" baseline="0" noProof="1">
                <a:ln>
                  <a:noFill/>
                </a:ln>
                <a:solidFill>
                  <a:srgbClr val="262626"/>
                </a:solidFill>
                <a:effectLst/>
                <a:latin typeface="JetBrains Mono"/>
              </a:rPr>
              <a:t>r &gt; </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3B"/>
                </a:solidFill>
                <a:effectLst/>
                <a:latin typeface="JetBrains Mono"/>
              </a:rPr>
              <a:t>"Радіус має бути додатнім!"</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._r = r</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__str__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3B"/>
                </a:solidFill>
                <a:effectLst/>
                <a:latin typeface="JetBrains Mono"/>
              </a:rPr>
              <a:t>"Коло ({0.x}; {0.y}) радіус={0.r}"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format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if </a:t>
            </a:r>
            <a:r>
              <a:rPr kumimoji="0" lang="ru-RU" altLang="ru-RU" sz="1200" b="0" i="0" u="none" strike="noStrike" cap="none" normalizeH="0" baseline="0" noProof="1">
                <a:ln>
                  <a:noFill/>
                </a:ln>
                <a:solidFill>
                  <a:srgbClr val="262626"/>
                </a:solidFill>
                <a:effectLst/>
                <a:latin typeface="JetBrains Mono"/>
              </a:rPr>
              <a:t>__name__ == </a:t>
            </a:r>
            <a:r>
              <a:rPr kumimoji="0" lang="ru-RU" altLang="ru-RU" sz="1200" b="0" i="0" u="none" strike="noStrike" cap="none" normalizeH="0" baseline="0" noProof="1">
                <a:ln>
                  <a:noFill/>
                </a:ln>
                <a:solidFill>
                  <a:srgbClr val="00733B"/>
                </a:solidFill>
                <a:effectLst/>
                <a:latin typeface="JetBrains Mono"/>
              </a:rPr>
              <a:t>"__main__"</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c = </a:t>
            </a:r>
            <a:r>
              <a:rPr kumimoji="0" lang="ru-RU" altLang="ru-RU" sz="1200" b="0" i="0" u="none" strike="noStrike" cap="none" normalizeH="0" baseline="0" noProof="1">
                <a:ln>
                  <a:noFill/>
                </a:ln>
                <a:solidFill>
                  <a:srgbClr val="000000"/>
                </a:solidFill>
                <a:effectLst/>
                <a:latin typeface="JetBrains Mono"/>
              </a:rPr>
              <a:t>Circle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73E6"/>
                </a:solidFill>
                <a:effectLst/>
                <a:latin typeface="JetBrains Mono"/>
              </a:rPr>
              <a:t>3</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4</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c.r *= </a:t>
            </a:r>
            <a:r>
              <a:rPr kumimoji="0" lang="ru-RU" altLang="ru-RU" sz="1200" b="0" i="0" u="none" strike="noStrike" cap="none" normalizeH="0" baseline="0" noProof="1">
                <a:ln>
                  <a:noFill/>
                </a:ln>
                <a:solidFill>
                  <a:srgbClr val="0073E6"/>
                </a:solidFill>
                <a:effectLst/>
                <a:latin typeface="JetBrains Mono"/>
              </a:rPr>
              <a:t>5</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(c)</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(c.</a:t>
            </a:r>
            <a:r>
              <a:rPr kumimoji="0" lang="ru-RU" altLang="ru-RU" sz="1200" b="0" i="0" u="none" strike="noStrike" cap="none" normalizeH="0" baseline="0" noProof="1">
                <a:ln>
                  <a:noFill/>
                </a:ln>
                <a:solidFill>
                  <a:srgbClr val="000000"/>
                </a:solidFill>
                <a:effectLst/>
                <a:latin typeface="JetBrains Mono"/>
              </a:rPr>
              <a:t>length</a:t>
            </a:r>
            <a:r>
              <a:rPr kumimoji="0" lang="ru-RU" altLang="ru-RU" sz="1200" b="0" i="0" u="none" strike="noStrike" cap="none" normalizeH="0" baseline="0" noProof="1">
                <a:ln>
                  <a:noFill/>
                </a:ln>
                <a:solidFill>
                  <a:srgbClr val="262626"/>
                </a:solidFill>
                <a:effectLst/>
                <a:latin typeface="JetBrains Mono"/>
              </a:rPr>
              <a:t>(), c.</a:t>
            </a:r>
            <a:r>
              <a:rPr kumimoji="0" lang="ru-RU" altLang="ru-RU" sz="1200" b="0" i="0" u="none" strike="noStrike" cap="none" normalizeH="0" baseline="0" noProof="1">
                <a:ln>
                  <a:noFill/>
                </a:ln>
                <a:solidFill>
                  <a:srgbClr val="000000"/>
                </a:solidFill>
                <a:effectLst/>
                <a:latin typeface="JetBrains Mono"/>
              </a:rPr>
              <a:t>square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c.r = -</a:t>
            </a:r>
            <a:r>
              <a:rPr kumimoji="0" lang="ru-RU" altLang="ru-RU" sz="1200" b="0" i="0" u="none" strike="noStrike" cap="none" normalizeH="0" baseline="0" noProof="1">
                <a:ln>
                  <a:noFill/>
                </a:ln>
                <a:solidFill>
                  <a:srgbClr val="0073E6"/>
                </a:solidFill>
                <a:effectLst/>
                <a:latin typeface="JetBrains Mono"/>
              </a:rPr>
              <a:t>1</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5467303" y="5428545"/>
            <a:ext cx="3429000" cy="533400"/>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5176201" y="6106703"/>
            <a:ext cx="4419600" cy="552450"/>
          </a:xfrm>
          <a:prstGeom prst="rect">
            <a:avLst/>
          </a:prstGeom>
          <a:ln>
            <a:solidFill>
              <a:schemeClr val="tx1"/>
            </a:solidFill>
          </a:ln>
        </p:spPr>
      </p:pic>
    </p:spTree>
    <p:extLst>
      <p:ext uri="{BB962C8B-B14F-4D97-AF65-F5344CB8AC3E}">
        <p14:creationId xmlns:p14="http://schemas.microsoft.com/office/powerpoint/2010/main" val="2490704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800" b="1" dirty="0"/>
              <a:t>Спадкування і поліморфізм </a:t>
            </a:r>
          </a:p>
          <a:p>
            <a:pPr lvl="0" algn="l" eaLnBrk="0" fontAlgn="base" hangingPunct="0">
              <a:lnSpc>
                <a:spcPct val="100000"/>
              </a:lnSpc>
              <a:spcBef>
                <a:spcPct val="0"/>
              </a:spcBef>
              <a:spcAft>
                <a:spcPct val="0"/>
              </a:spcAft>
            </a:pPr>
            <a:r>
              <a:rPr lang="uk-UA" sz="1600" dirty="0"/>
              <a:t>В Python всі класи </a:t>
            </a:r>
            <a:r>
              <a:rPr lang="uk-UA" sz="1600" b="1" dirty="0"/>
              <a:t>успадковуються</a:t>
            </a:r>
            <a:r>
              <a:rPr lang="uk-UA" sz="1600" dirty="0"/>
              <a:t> від класу </a:t>
            </a:r>
            <a:r>
              <a:rPr lang="uk-UA" sz="1600" b="1" i="1" dirty="0"/>
              <a:t>object</a:t>
            </a:r>
            <a:r>
              <a:rPr lang="uk-UA" sz="1600" dirty="0"/>
              <a:t>, що містить деякимі атрибути за замовчуванням (наприклад, __init__, __doc__, __str__ і т.д.). </a:t>
            </a:r>
          </a:p>
          <a:p>
            <a:pPr lvl="0" algn="l" eaLnBrk="0" fontAlgn="base" hangingPunct="0">
              <a:lnSpc>
                <a:spcPct val="100000"/>
              </a:lnSpc>
              <a:spcBef>
                <a:spcPct val="0"/>
              </a:spcBef>
              <a:spcAft>
                <a:spcPct val="0"/>
              </a:spcAft>
            </a:pPr>
            <a:r>
              <a:rPr lang="uk-UA" sz="1600" dirty="0"/>
              <a:t>Дочірні класи можуть змінювати поведінку атрибутів класу-батька, перевизначивши (</a:t>
            </a:r>
            <a:r>
              <a:rPr lang="uk-UA" sz="1600" i="1" dirty="0"/>
              <a:t>Override</a:t>
            </a:r>
            <a:r>
              <a:rPr lang="uk-UA" sz="1600" dirty="0"/>
              <a:t>) їх. При цьому, як правило, дочірній клас доповнює батьківський метод, додавши свій код після батьківського (використовуючи функцію </a:t>
            </a:r>
            <a:r>
              <a:rPr lang="uk-UA" sz="1600" b="1" i="1" dirty="0"/>
              <a:t>super()</a:t>
            </a:r>
            <a:r>
              <a:rPr lang="uk-UA" sz="1600" dirty="0"/>
              <a:t>, яка надає посилання на батьківський клас). </a:t>
            </a:r>
          </a:p>
          <a:p>
            <a:pPr lvl="0" algn="l" eaLnBrk="0" fontAlgn="base" hangingPunct="0">
              <a:lnSpc>
                <a:spcPct val="100000"/>
              </a:lnSpc>
              <a:spcBef>
                <a:spcPct val="0"/>
              </a:spcBef>
              <a:spcAft>
                <a:spcPct val="0"/>
              </a:spcAft>
            </a:pPr>
            <a:r>
              <a:rPr lang="uk-UA" sz="1600" dirty="0"/>
              <a:t>Кожен клас також може отримати інформацію про своїх «батьків» через метод </a:t>
            </a:r>
            <a:r>
              <a:rPr lang="uk-UA" sz="1600" b="1" i="1" dirty="0"/>
              <a:t>__bases __()</a:t>
            </a:r>
            <a:r>
              <a:rPr lang="uk-UA" sz="1600" dirty="0"/>
              <a:t> або </a:t>
            </a:r>
            <a:r>
              <a:rPr lang="uk-UA" sz="1600" b="1" i="1" dirty="0"/>
              <a:t>isinstance()</a:t>
            </a:r>
            <a:r>
              <a:rPr lang="uk-UA" sz="1600" dirty="0"/>
              <a:t>.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b="1" dirty="0"/>
              <a:t>Поліморфізм</a:t>
            </a:r>
            <a:r>
              <a:rPr lang="uk-UA" sz="1600" dirty="0"/>
              <a:t> дозволяє інтерпретувати будь-який об'єкт, як екземпляр не тільки поточного класу, але і будь-якого з його базових класів. У компільованих мовах програмування поліморфізм досягається за рахунок створення віртуальних методів, які на відміну від невіртуальних можна перевантажити в класі-нащадку. В Python всі методи є віртуальними і, відповідно, доступними для перезавантаження. </a:t>
            </a:r>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r>
              <a:rPr lang="uk-UA" sz="1600" dirty="0"/>
              <a:t>Зв'язок між батьківським і дочірнім класом встановлюється через дочірній: батьківські класи перераховуються в дужках після його імені. </a:t>
            </a:r>
          </a:p>
        </p:txBody>
      </p:sp>
      <p:sp>
        <p:nvSpPr>
          <p:cNvPr id="6" name="Rectangle 5"/>
          <p:cNvSpPr/>
          <p:nvPr/>
        </p:nvSpPr>
        <p:spPr>
          <a:xfrm>
            <a:off x="3235775" y="3719567"/>
            <a:ext cx="4305409" cy="307777"/>
          </a:xfrm>
          <a:prstGeom prst="rect">
            <a:avLst/>
          </a:prstGeom>
        </p:spPr>
        <p:txBody>
          <a:bodyPr wrap="none">
            <a:spAutoFit/>
          </a:bodyPr>
          <a:lstStyle/>
          <a:p>
            <a:r>
              <a:rPr lang="uk-UA" sz="1400" i="1" dirty="0"/>
              <a:t>Повне перевизначення методу батьківського класу </a:t>
            </a:r>
          </a:p>
        </p:txBody>
      </p:sp>
      <p:sp>
        <p:nvSpPr>
          <p:cNvPr id="8" name="Rectangle 7"/>
          <p:cNvSpPr/>
          <p:nvPr/>
        </p:nvSpPr>
        <p:spPr>
          <a:xfrm>
            <a:off x="3129481" y="4818860"/>
            <a:ext cx="5453204" cy="2031325"/>
          </a:xfrm>
          <a:prstGeom prst="rect">
            <a:avLst/>
          </a:prstGeom>
        </p:spPr>
        <p:txBody>
          <a:bodyPr wrap="square">
            <a:spAutoFit/>
          </a:bodyPr>
          <a:lstStyle/>
          <a:p>
            <a:r>
              <a:rPr lang="uk-UA" sz="1400" i="1" dirty="0"/>
              <a:t>При створенні об'єкта класу </a:t>
            </a:r>
            <a:r>
              <a:rPr lang="en-US" sz="1400" b="1" i="1" dirty="0" err="1"/>
              <a:t>ComputerTable</a:t>
            </a:r>
            <a:r>
              <a:rPr lang="en-US" sz="1400" i="1" dirty="0"/>
              <a:t> </a:t>
            </a:r>
            <a:r>
              <a:rPr lang="uk-UA" sz="1400" i="1" dirty="0"/>
              <a:t>як і раніше потрібно вказувати параметри, так як інтерпретатор в пошуках конструктора піде по дереву успадкування спочатку в батьківський клас, а потім в його батькіський клас і знайде там метод </a:t>
            </a:r>
            <a:r>
              <a:rPr lang="uk-UA" sz="1400" b="1" i="1" dirty="0"/>
              <a:t>__</a:t>
            </a:r>
            <a:r>
              <a:rPr lang="en-US" sz="1400" b="1" i="1" dirty="0" err="1"/>
              <a:t>init</a:t>
            </a:r>
            <a:r>
              <a:rPr lang="en-US" sz="1400" b="1" i="1" dirty="0"/>
              <a:t> __ ()</a:t>
            </a:r>
            <a:r>
              <a:rPr lang="en-US" sz="1400" i="1" dirty="0"/>
              <a:t>. </a:t>
            </a:r>
            <a:endParaRPr lang="uk-UA" sz="1400" i="1" dirty="0"/>
          </a:p>
          <a:p>
            <a:r>
              <a:rPr lang="uk-UA" sz="1400" i="1" dirty="0"/>
              <a:t>Однак коли буде викликатися метод </a:t>
            </a:r>
            <a:r>
              <a:rPr lang="en-US" sz="1400" b="1" i="1" dirty="0"/>
              <a:t>square()</a:t>
            </a:r>
            <a:r>
              <a:rPr lang="en-US" sz="1400" i="1" dirty="0"/>
              <a:t>, </a:t>
            </a:r>
            <a:r>
              <a:rPr lang="uk-UA" sz="1400" i="1" dirty="0"/>
              <a:t>то оскільки він буде виявлений в самому </a:t>
            </a:r>
            <a:r>
              <a:rPr lang="en-US" sz="1400" b="1" i="1" dirty="0" err="1"/>
              <a:t>ComputerTable</a:t>
            </a:r>
            <a:r>
              <a:rPr lang="en-US" sz="1400" i="1" dirty="0"/>
              <a:t>, </a:t>
            </a:r>
            <a:r>
              <a:rPr lang="uk-UA" sz="1400" i="1" dirty="0"/>
              <a:t>то метод </a:t>
            </a:r>
            <a:r>
              <a:rPr lang="en-US" sz="1400" b="1" i="1" dirty="0"/>
              <a:t>square()</a:t>
            </a:r>
            <a:r>
              <a:rPr lang="en-US" sz="1400" i="1" dirty="0"/>
              <a:t> </a:t>
            </a:r>
            <a:r>
              <a:rPr lang="uk-UA" sz="1400" i="1" dirty="0"/>
              <a:t>з </a:t>
            </a:r>
            <a:r>
              <a:rPr lang="en-US" sz="1400" b="1" i="1" dirty="0" err="1"/>
              <a:t>DeskTable</a:t>
            </a:r>
            <a:r>
              <a:rPr lang="en-US" sz="1400" b="1" i="1" dirty="0"/>
              <a:t> </a:t>
            </a:r>
            <a:r>
              <a:rPr lang="uk-UA" sz="1400" i="1" dirty="0"/>
              <a:t>залишиться невидимим. Для об'єктів класу </a:t>
            </a:r>
            <a:r>
              <a:rPr lang="en-US" sz="1400" b="1" i="1" dirty="0" err="1"/>
              <a:t>ComputerTable</a:t>
            </a:r>
            <a:r>
              <a:rPr lang="en-US" sz="1400" i="1" dirty="0"/>
              <a:t> </a:t>
            </a:r>
            <a:r>
              <a:rPr lang="uk-UA" sz="1400" i="1" dirty="0"/>
              <a:t>він виявиться перевизначеним. </a:t>
            </a:r>
          </a:p>
        </p:txBody>
      </p:sp>
      <p:sp>
        <p:nvSpPr>
          <p:cNvPr id="2" name="Rectangle 1"/>
          <p:cNvSpPr>
            <a:spLocks noChangeArrowheads="1"/>
          </p:cNvSpPr>
          <p:nvPr/>
        </p:nvSpPr>
        <p:spPr bwMode="auto">
          <a:xfrm>
            <a:off x="196726" y="3890114"/>
            <a:ext cx="2818077" cy="289310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Table</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l, w, h):</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.length = l</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.width = w</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.height = h</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KitchenTable</a:t>
            </a:r>
            <a:r>
              <a:rPr kumimoji="0" lang="ru-RU" altLang="ru-RU" sz="1400" b="0" i="0" u="none" strike="noStrike" cap="none" normalizeH="0" baseline="0" noProof="1">
                <a:ln>
                  <a:noFill/>
                </a:ln>
                <a:solidFill>
                  <a:srgbClr val="262626"/>
                </a:solidFill>
                <a:effectLst/>
                <a:latin typeface="JetBrains Mono"/>
              </a:rPr>
              <a:t>(Table):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setPlaces</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p):</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.places = p</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DeskTable</a:t>
            </a:r>
            <a:r>
              <a:rPr kumimoji="0" lang="ru-RU" altLang="ru-RU" sz="1400" b="0" i="0" u="none" strike="noStrike" cap="none" normalizeH="0" baseline="0" noProof="1">
                <a:ln>
                  <a:noFill/>
                </a:ln>
                <a:solidFill>
                  <a:srgbClr val="262626"/>
                </a:solidFill>
                <a:effectLst/>
                <a:latin typeface="JetBrains Mono"/>
              </a:rPr>
              <a:t>(Table):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square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.width *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.length</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422210" y="4032760"/>
            <a:ext cx="3078178" cy="73866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ComputerTable</a:t>
            </a:r>
            <a:r>
              <a:rPr kumimoji="0" lang="ru-RU" altLang="ru-RU" sz="1400" b="0" i="0" u="none" strike="noStrike" cap="none" normalizeH="0" baseline="0" noProof="1">
                <a:ln>
                  <a:noFill/>
                </a:ln>
                <a:solidFill>
                  <a:srgbClr val="262626"/>
                </a:solidFill>
                <a:effectLst/>
                <a:latin typeface="JetBrains Mono"/>
              </a:rPr>
              <a:t>(DeskTable):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square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.width *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.length - e</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8818075" y="5489605"/>
            <a:ext cx="2356094" cy="52322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262626"/>
                </a:solidFill>
                <a:effectLst/>
                <a:latin typeface="JetBrains Mono"/>
              </a:rPr>
              <a:t>ct = </a:t>
            </a:r>
            <a:r>
              <a:rPr kumimoji="0" lang="ru-RU" altLang="ru-RU" sz="1400" b="0" i="0" u="none" strike="noStrike" cap="none" normalizeH="0" baseline="0">
                <a:ln>
                  <a:noFill/>
                </a:ln>
                <a:solidFill>
                  <a:srgbClr val="000000"/>
                </a:solidFill>
                <a:effectLst/>
                <a:latin typeface="JetBrains Mono"/>
              </a:rPr>
              <a:t>ComputerTable</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73E6"/>
                </a:solidFill>
                <a:effectLst/>
                <a:latin typeface="JetBrains Mono"/>
              </a:rPr>
              <a:t>2</a:t>
            </a: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E6"/>
                </a:solidFill>
                <a:effectLst/>
                <a:latin typeface="JetBrains Mono"/>
              </a:rPr>
              <a:t>1</a:t>
            </a:r>
            <a:r>
              <a:rPr kumimoji="0" lang="ru-RU" altLang="ru-RU" sz="1400" b="0" i="0" u="none" strike="noStrike" cap="none" normalizeH="0" baseline="0">
                <a:ln>
                  <a:noFill/>
                </a:ln>
                <a:solidFill>
                  <a:srgbClr val="262626"/>
                </a:solidFill>
                <a:effectLst/>
                <a:latin typeface="JetBrains Mono"/>
              </a:rPr>
              <a:t>, </a:t>
            </a:r>
            <a:r>
              <a:rPr kumimoji="0" lang="ru-RU" altLang="ru-RU" sz="1400" b="0" i="0" u="none" strike="noStrike" cap="none" normalizeH="0" baseline="0">
                <a:ln>
                  <a:noFill/>
                </a:ln>
                <a:solidFill>
                  <a:srgbClr val="0073E6"/>
                </a:solidFill>
                <a:effectLst/>
                <a:latin typeface="JetBrains Mono"/>
              </a:rPr>
              <a:t>1</a:t>
            </a:r>
            <a:r>
              <a:rPr kumimoji="0" lang="ru-RU" altLang="ru-RU" sz="1400" b="0" i="0" u="none" strike="noStrike" cap="none" normalizeH="0" baseline="0">
                <a:ln>
                  <a:noFill/>
                </a:ln>
                <a:solidFill>
                  <a:srgbClr val="262626"/>
                </a:solidFill>
                <a:effectLst/>
                <a:latin typeface="JetBrains Mono"/>
              </a:rPr>
              <a:t>)</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262626"/>
                </a:solidFill>
                <a:effectLst/>
                <a:latin typeface="JetBrains Mono"/>
              </a:rPr>
              <a:t>(ct.</a:t>
            </a:r>
            <a:r>
              <a:rPr kumimoji="0" lang="ru-RU" altLang="ru-RU" sz="1400" b="0" i="0" u="none" strike="noStrike" cap="none" normalizeH="0" baseline="0">
                <a:ln>
                  <a:noFill/>
                </a:ln>
                <a:solidFill>
                  <a:srgbClr val="000000"/>
                </a:solidFill>
                <a:effectLst/>
                <a:latin typeface="JetBrains Mono"/>
              </a:rPr>
              <a:t>square</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73E6"/>
                </a:solidFill>
                <a:effectLst/>
                <a:latin typeface="JetBrains Mono"/>
              </a:rPr>
              <a:t>0.3</a:t>
            </a:r>
            <a:r>
              <a:rPr kumimoji="0" lang="ru-RU" altLang="ru-RU" sz="1400" b="0" i="0" u="none" strike="noStrike" cap="none" normalizeH="0" baseline="0">
                <a:ln>
                  <a:noFill/>
                </a:ln>
                <a:solidFill>
                  <a:srgbClr val="262626"/>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8818075" y="6288009"/>
            <a:ext cx="523875" cy="314325"/>
          </a:xfrm>
          <a:prstGeom prst="rect">
            <a:avLst/>
          </a:prstGeom>
          <a:ln>
            <a:solidFill>
              <a:schemeClr val="tx1"/>
            </a:solidFill>
          </a:ln>
        </p:spPr>
      </p:pic>
    </p:spTree>
    <p:extLst>
      <p:ext uri="{BB962C8B-B14F-4D97-AF65-F5344CB8AC3E}">
        <p14:creationId xmlns:p14="http://schemas.microsoft.com/office/powerpoint/2010/main" val="150279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230" y="262550"/>
            <a:ext cx="11606541" cy="6346480"/>
          </a:xfrm>
        </p:spPr>
        <p:txBody>
          <a:bodyPr>
            <a:normAutofit/>
          </a:bodyPr>
          <a:lstStyle/>
          <a:p>
            <a:pPr marL="0" indent="0">
              <a:buNone/>
            </a:pPr>
            <a:r>
              <a:rPr lang="ru-RU" sz="1600" b="1" dirty="0"/>
              <a:t>Доповнення, воно ж розширення, методу</a:t>
            </a:r>
            <a:r>
              <a:rPr lang="ru-RU" sz="1600" dirty="0"/>
              <a:t> </a:t>
            </a:r>
          </a:p>
          <a:p>
            <a:pPr marL="0" indent="0">
              <a:buNone/>
            </a:pPr>
            <a:r>
              <a:rPr lang="ru-RU" sz="1600" i="1" dirty="0"/>
              <a:t>Якщо розглянути обчислення площі, то частина коду надкласу дублюється в підкласі. Цього можна уникнути, якщо викликати </a:t>
            </a:r>
            <a:r>
              <a:rPr lang="ru-RU" sz="1600" i="1" u="sng" dirty="0"/>
              <a:t>батьківський метод, а потім доповнити його</a:t>
            </a:r>
            <a:r>
              <a:rPr lang="ru-RU" sz="1600" i="1" dirty="0"/>
              <a:t>: </a:t>
            </a:r>
          </a:p>
          <a:p>
            <a:pPr marL="0" indent="0">
              <a:buNone/>
            </a:pPr>
            <a:endParaRPr lang="ru-RU" sz="1600" i="1" dirty="0"/>
          </a:p>
          <a:p>
            <a:pPr marL="0" indent="0">
              <a:buNone/>
            </a:pPr>
            <a:endParaRPr lang="ru-RU" sz="1600" i="1" dirty="0"/>
          </a:p>
          <a:p>
            <a:pPr marL="0" indent="0">
              <a:buNone/>
            </a:pPr>
            <a:endParaRPr lang="ru-RU" sz="1600" i="1" dirty="0"/>
          </a:p>
          <a:p>
            <a:pPr marL="0" indent="0">
              <a:buNone/>
            </a:pPr>
            <a:r>
              <a:rPr lang="ru-RU" sz="1600" b="1" dirty="0"/>
              <a:t>Параметри зі значеннями за замовчуванням у батьківського класу </a:t>
            </a:r>
          </a:p>
          <a:p>
            <a:pPr marL="0" indent="0">
              <a:buNone/>
            </a:pPr>
            <a:r>
              <a:rPr lang="ru-RU" sz="1600" i="1" dirty="0"/>
              <a:t>Розглянемо випадок, коли батьківський клас має параметри зі значеннями за замовчуванням, а дочірній - немає: </a:t>
            </a:r>
            <a:endParaRPr lang="uk-UA" sz="1600" i="1" dirty="0"/>
          </a:p>
          <a:p>
            <a:pPr marL="0" indent="0">
              <a:buNone/>
            </a:pPr>
            <a:endParaRPr lang="ru-RU" sz="1600" b="1" dirty="0"/>
          </a:p>
        </p:txBody>
      </p:sp>
      <p:sp>
        <p:nvSpPr>
          <p:cNvPr id="5" name="Rectangle 4"/>
          <p:cNvSpPr/>
          <p:nvPr/>
        </p:nvSpPr>
        <p:spPr>
          <a:xfrm>
            <a:off x="3361621" y="1229003"/>
            <a:ext cx="5501722" cy="523220"/>
          </a:xfrm>
          <a:prstGeom prst="rect">
            <a:avLst/>
          </a:prstGeom>
        </p:spPr>
        <p:txBody>
          <a:bodyPr wrap="square">
            <a:spAutoFit/>
          </a:bodyPr>
          <a:lstStyle/>
          <a:p>
            <a:r>
              <a:rPr lang="ru-RU" sz="1400" i="1" dirty="0"/>
              <a:t>Тут викликається метод іншого класу, а потім доповнюється своїми виразами. В даному випадку відніманням. </a:t>
            </a:r>
            <a:endParaRPr lang="uk-UA" sz="1400" i="1" dirty="0"/>
          </a:p>
        </p:txBody>
      </p:sp>
      <p:sp>
        <p:nvSpPr>
          <p:cNvPr id="8" name="Rectangle 7"/>
          <p:cNvSpPr/>
          <p:nvPr/>
        </p:nvSpPr>
        <p:spPr>
          <a:xfrm>
            <a:off x="3136140" y="2997673"/>
            <a:ext cx="8580799" cy="584775"/>
          </a:xfrm>
          <a:prstGeom prst="rect">
            <a:avLst/>
          </a:prstGeom>
        </p:spPr>
        <p:txBody>
          <a:bodyPr wrap="square">
            <a:spAutoFit/>
          </a:bodyPr>
          <a:lstStyle/>
          <a:p>
            <a:r>
              <a:rPr lang="ru-RU" sz="1600" i="1" dirty="0"/>
              <a:t>При такому визначенні класів можна створити екземпляр від </a:t>
            </a:r>
            <a:r>
              <a:rPr lang="ru-RU" sz="1600" b="1" i="1" dirty="0"/>
              <a:t>Table</a:t>
            </a:r>
            <a:r>
              <a:rPr lang="ru-RU" sz="1600" i="1" dirty="0"/>
              <a:t> без передачі аргументів для конструктора: </a:t>
            </a:r>
            <a:endParaRPr lang="uk-UA" sz="1600" i="1" dirty="0"/>
          </a:p>
        </p:txBody>
      </p:sp>
      <p:sp>
        <p:nvSpPr>
          <p:cNvPr id="10" name="Rectangle 9"/>
          <p:cNvSpPr/>
          <p:nvPr/>
        </p:nvSpPr>
        <p:spPr>
          <a:xfrm>
            <a:off x="3232087" y="3849662"/>
            <a:ext cx="7515006" cy="338554"/>
          </a:xfrm>
          <a:prstGeom prst="rect">
            <a:avLst/>
          </a:prstGeom>
        </p:spPr>
        <p:txBody>
          <a:bodyPr wrap="none">
            <a:spAutoFit/>
          </a:bodyPr>
          <a:lstStyle/>
          <a:p>
            <a:r>
              <a:rPr lang="ru-RU" sz="1600" i="1" dirty="0"/>
              <a:t>Але ці значення за замовчуванням вже не можна буде використати для нащадка:</a:t>
            </a:r>
            <a:endParaRPr lang="uk-UA" sz="1600" dirty="0"/>
          </a:p>
        </p:txBody>
      </p:sp>
      <p:sp>
        <p:nvSpPr>
          <p:cNvPr id="13" name="Rectangle 12"/>
          <p:cNvSpPr/>
          <p:nvPr/>
        </p:nvSpPr>
        <p:spPr>
          <a:xfrm>
            <a:off x="3114392" y="5137241"/>
            <a:ext cx="7137149" cy="584775"/>
          </a:xfrm>
          <a:prstGeom prst="rect">
            <a:avLst/>
          </a:prstGeom>
        </p:spPr>
        <p:txBody>
          <a:bodyPr wrap="square">
            <a:spAutoFit/>
          </a:bodyPr>
          <a:lstStyle/>
          <a:p>
            <a:r>
              <a:rPr lang="ru-RU" sz="1600" i="1" dirty="0"/>
              <a:t>Невідповідність кількості переданих аргументів кількості необхідних конструктором </a:t>
            </a:r>
            <a:endParaRPr lang="uk-UA" sz="1600" i="1" dirty="0"/>
          </a:p>
        </p:txBody>
      </p:sp>
      <p:sp>
        <p:nvSpPr>
          <p:cNvPr id="14" name="Rectangle 13"/>
          <p:cNvSpPr/>
          <p:nvPr/>
        </p:nvSpPr>
        <p:spPr>
          <a:xfrm>
            <a:off x="104492" y="5737653"/>
            <a:ext cx="11474890" cy="830997"/>
          </a:xfrm>
          <a:prstGeom prst="rect">
            <a:avLst/>
          </a:prstGeom>
        </p:spPr>
        <p:txBody>
          <a:bodyPr wrap="square">
            <a:spAutoFit/>
          </a:bodyPr>
          <a:lstStyle/>
          <a:p>
            <a:r>
              <a:rPr lang="ru-RU" sz="1600" dirty="0"/>
              <a:t>Коли створюється об'єкт від дочірнього класу, спочатку викликається його конструктор, якщо він є. Інтерпретатор ще не знає, що в тілі цього конструктора буде викликаний конструктор батьківського класу. Адже це не обов'язково. Значить, якщо всі параметри дочірнього конструктора не мають значень за замовчуванням, при побудові об'єкта все значення повинні передаватися. </a:t>
            </a:r>
            <a:endParaRPr lang="uk-UA" sz="1600" dirty="0"/>
          </a:p>
        </p:txBody>
      </p:sp>
      <p:sp>
        <p:nvSpPr>
          <p:cNvPr id="2" name="Rectangle 1"/>
          <p:cNvSpPr>
            <a:spLocks noChangeArrowheads="1"/>
          </p:cNvSpPr>
          <p:nvPr/>
        </p:nvSpPr>
        <p:spPr bwMode="auto">
          <a:xfrm>
            <a:off x="104491" y="1181781"/>
            <a:ext cx="3257130" cy="73866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ComputerTable</a:t>
            </a:r>
            <a:r>
              <a:rPr kumimoji="0" lang="ru-RU" altLang="ru-RU" sz="1400" b="0" i="0" u="none" strike="noStrike" cap="none" normalizeH="0" baseline="0" noProof="1">
                <a:ln>
                  <a:noFill/>
                </a:ln>
                <a:solidFill>
                  <a:srgbClr val="262626"/>
                </a:solidFill>
                <a:effectLst/>
                <a:latin typeface="JetBrains Mono"/>
              </a:rPr>
              <a:t>(DeskTable):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square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262626"/>
                </a:solidFill>
                <a:effectLst/>
                <a:latin typeface="JetBrains Mono"/>
              </a:rPr>
              <a:t>DeskTable.</a:t>
            </a:r>
            <a:r>
              <a:rPr kumimoji="0" lang="ru-RU" altLang="ru-RU" sz="1400" b="0" i="0" u="none" strike="noStrike" cap="none" normalizeH="0" baseline="0" noProof="1">
                <a:ln>
                  <a:noFill/>
                </a:ln>
                <a:solidFill>
                  <a:srgbClr val="000000"/>
                </a:solidFill>
                <a:effectLst/>
                <a:latin typeface="JetBrains Mono"/>
              </a:rPr>
              <a:t>square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 e </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8718984" y="1234622"/>
            <a:ext cx="2860398" cy="73866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ComputerTable</a:t>
            </a:r>
            <a:r>
              <a:rPr kumimoji="0" lang="ru-RU" altLang="ru-RU" sz="1400" b="0" i="0" u="none" strike="noStrike" cap="none" normalizeH="0" baseline="0" noProof="1">
                <a:ln>
                  <a:noFill/>
                </a:ln>
                <a:solidFill>
                  <a:srgbClr val="262626"/>
                </a:solidFill>
                <a:effectLst/>
                <a:latin typeface="JetBrains Mono"/>
              </a:rPr>
              <a:t>(DeskTable):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square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super</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0000"/>
                </a:solidFill>
                <a:effectLst/>
                <a:latin typeface="JetBrains Mono"/>
              </a:rPr>
              <a:t>square</a:t>
            </a:r>
            <a:r>
              <a:rPr kumimoji="0" lang="ru-RU" altLang="ru-RU" sz="1400" b="0" i="0" u="none" strike="noStrike" cap="none" normalizeH="0" baseline="0" noProof="1">
                <a:ln>
                  <a:noFill/>
                </a:ln>
                <a:solidFill>
                  <a:srgbClr val="262626"/>
                </a:solidFill>
                <a:effectLst/>
                <a:latin typeface="JetBrains Mono"/>
              </a:rPr>
              <a:t>() - e</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104492" y="3021216"/>
            <a:ext cx="3031648" cy="224676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Table</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l=</a:t>
            </a:r>
            <a:r>
              <a:rPr kumimoji="0" lang="ru-RU" altLang="ru-RU" sz="1400" b="0" i="0" u="none" strike="noStrike" cap="none" normalizeH="0" baseline="0" noProof="1">
                <a:ln>
                  <a:noFill/>
                </a:ln>
                <a:solidFill>
                  <a:srgbClr val="0073E6"/>
                </a:solidFill>
                <a:effectLst/>
                <a:latin typeface="JetBrains Mono"/>
              </a:rPr>
              <a:t>1</a:t>
            </a:r>
            <a:r>
              <a:rPr kumimoji="0" lang="ru-RU" altLang="ru-RU" sz="1400" b="0" i="0" u="none" strike="noStrike" cap="none" normalizeH="0" baseline="0" noProof="1">
                <a:ln>
                  <a:noFill/>
                </a:ln>
                <a:solidFill>
                  <a:srgbClr val="262626"/>
                </a:solidFill>
                <a:effectLst/>
                <a:latin typeface="JetBrains Mono"/>
              </a:rPr>
              <a:t>, w=</a:t>
            </a:r>
            <a:r>
              <a:rPr kumimoji="0" lang="ru-RU" altLang="ru-RU" sz="1400" b="0" i="0" u="none" strike="noStrike" cap="none" normalizeH="0" baseline="0" noProof="1">
                <a:ln>
                  <a:noFill/>
                </a:ln>
                <a:solidFill>
                  <a:srgbClr val="0073E6"/>
                </a:solidFill>
                <a:effectLst/>
                <a:latin typeface="JetBrains Mono"/>
              </a:rPr>
              <a:t>1</a:t>
            </a:r>
            <a:r>
              <a:rPr kumimoji="0" lang="ru-RU" altLang="ru-RU" sz="1400" b="0" i="0" u="none" strike="noStrike" cap="none" normalizeH="0" baseline="0" noProof="1">
                <a:ln>
                  <a:noFill/>
                </a:ln>
                <a:solidFill>
                  <a:srgbClr val="262626"/>
                </a:solidFill>
                <a:effectLst/>
                <a:latin typeface="JetBrains Mono"/>
              </a:rPr>
              <a:t>, h=</a:t>
            </a:r>
            <a:r>
              <a:rPr kumimoji="0" lang="ru-RU" altLang="ru-RU" sz="1400" b="0" i="0" u="none" strike="noStrike" cap="none" normalizeH="0" baseline="0" noProof="1">
                <a:ln>
                  <a:noFill/>
                </a:ln>
                <a:solidFill>
                  <a:srgbClr val="0073E6"/>
                </a:solidFill>
                <a:effectLst/>
                <a:latin typeface="JetBrains Mono"/>
              </a:rPr>
              <a:t>1</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.length = l</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.width = w</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.height = h</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KitchenTable</a:t>
            </a:r>
            <a:r>
              <a:rPr kumimoji="0" lang="ru-RU" altLang="ru-RU" sz="1400" b="0" i="0" u="none" strike="noStrike" cap="none" normalizeH="0" baseline="0" noProof="1">
                <a:ln>
                  <a:noFill/>
                </a:ln>
                <a:solidFill>
                  <a:srgbClr val="262626"/>
                </a:solidFill>
                <a:effectLst/>
                <a:latin typeface="JetBrains Mono"/>
              </a:rPr>
              <a:t>(Table):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p, l, w, h):</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Table.</a:t>
            </a:r>
            <a:r>
              <a:rPr kumimoji="0" lang="ru-RU" altLang="ru-RU" sz="1400" b="0" i="0" u="none" strike="noStrike" cap="none" normalizeH="0" baseline="0" noProof="1">
                <a:ln>
                  <a:noFill/>
                </a:ln>
                <a:solidFill>
                  <a:srgbClr val="000000"/>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l, w, h)</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.places = p</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sp>
        <p:nvSpPr>
          <p:cNvPr id="17" name="Rectangle 4"/>
          <p:cNvSpPr>
            <a:spLocks noChangeArrowheads="1"/>
          </p:cNvSpPr>
          <p:nvPr/>
        </p:nvSpPr>
        <p:spPr bwMode="auto">
          <a:xfrm>
            <a:off x="3232087" y="3552959"/>
            <a:ext cx="980653" cy="30777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262626"/>
                </a:solidFill>
                <a:effectLst/>
                <a:latin typeface="JetBrains Mono"/>
              </a:rPr>
              <a:t>t = </a:t>
            </a:r>
            <a:r>
              <a:rPr kumimoji="0" lang="ru-RU" altLang="ru-RU" sz="1400" b="0" i="0" u="none" strike="noStrike" cap="none" normalizeH="0" baseline="0">
                <a:ln>
                  <a:noFill/>
                </a:ln>
                <a:solidFill>
                  <a:srgbClr val="000000"/>
                </a:solidFill>
                <a:effectLst/>
                <a:latin typeface="JetBrains Mono"/>
              </a:rPr>
              <a:t>Table</a:t>
            </a:r>
            <a:r>
              <a:rPr kumimoji="0" lang="ru-RU" altLang="ru-RU" sz="1400" b="0" i="0" u="none" strike="noStrike" cap="none" normalizeH="0" baseline="0">
                <a:ln>
                  <a:noFill/>
                </a:ln>
                <a:solidFill>
                  <a:srgbClr val="262626"/>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18" name="Rectangle 5"/>
          <p:cNvSpPr>
            <a:spLocks noChangeArrowheads="1"/>
          </p:cNvSpPr>
          <p:nvPr/>
        </p:nvSpPr>
        <p:spPr bwMode="auto">
          <a:xfrm>
            <a:off x="3232087" y="4165262"/>
            <a:ext cx="1820691" cy="30777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262626"/>
                </a:solidFill>
                <a:effectLst/>
                <a:latin typeface="JetBrains Mono"/>
              </a:rPr>
              <a:t>k = </a:t>
            </a:r>
            <a:r>
              <a:rPr kumimoji="0" lang="ru-RU" altLang="ru-RU" sz="1400" b="0" i="0" u="none" strike="noStrike" cap="none" normalizeH="0" baseline="0">
                <a:ln>
                  <a:noFill/>
                </a:ln>
                <a:solidFill>
                  <a:srgbClr val="000000"/>
                </a:solidFill>
                <a:effectLst/>
                <a:latin typeface="JetBrains Mono"/>
              </a:rPr>
              <a:t>KitchenTable</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73E6"/>
                </a:solidFill>
                <a:effectLst/>
                <a:latin typeface="JetBrains Mono"/>
              </a:rPr>
              <a:t>10</a:t>
            </a:r>
            <a:r>
              <a:rPr kumimoji="0" lang="ru-RU" altLang="ru-RU" sz="1400" b="0" i="0" u="none" strike="noStrike" cap="none" normalizeH="0" baseline="0">
                <a:ln>
                  <a:noFill/>
                </a:ln>
                <a:solidFill>
                  <a:srgbClr val="262626"/>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19" name="Picture 18"/>
          <p:cNvPicPr>
            <a:picLocks noChangeAspect="1"/>
          </p:cNvPicPr>
          <p:nvPr/>
        </p:nvPicPr>
        <p:blipFill>
          <a:blip r:embed="rId2"/>
          <a:stretch>
            <a:fillRect/>
          </a:stretch>
        </p:blipFill>
        <p:spPr>
          <a:xfrm>
            <a:off x="3136140" y="4575485"/>
            <a:ext cx="8905875" cy="504825"/>
          </a:xfrm>
          <a:prstGeom prst="rect">
            <a:avLst/>
          </a:prstGeom>
          <a:ln>
            <a:solidFill>
              <a:schemeClr val="tx1"/>
            </a:solidFill>
          </a:ln>
        </p:spPr>
      </p:pic>
    </p:spTree>
    <p:extLst>
      <p:ext uri="{BB962C8B-B14F-4D97-AF65-F5344CB8AC3E}">
        <p14:creationId xmlns:p14="http://schemas.microsoft.com/office/powerpoint/2010/main" val="1907031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283" y="172016"/>
            <a:ext cx="11724238" cy="6491334"/>
          </a:xfrm>
        </p:spPr>
        <p:txBody>
          <a:bodyPr>
            <a:normAutofit/>
          </a:bodyPr>
          <a:lstStyle/>
          <a:p>
            <a:pPr marL="0" indent="0">
              <a:buNone/>
            </a:pPr>
            <a:r>
              <a:rPr lang="uk-UA" sz="1600" dirty="0"/>
              <a:t>Якщо потрібно допустити створення об'єктів від дочірнього класу без передачі аргументів, доведеться призначити </a:t>
            </a:r>
            <a:r>
              <a:rPr lang="uk-UA" sz="1600" i="1" u="sng" dirty="0"/>
              <a:t>значення за замовчуванням також в конструкторі дочірнього класу</a:t>
            </a:r>
            <a:r>
              <a:rPr lang="uk-UA" sz="1600" dirty="0"/>
              <a:t>.</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uk-UA" sz="1600" dirty="0"/>
              <a:t>Або з використанням методу </a:t>
            </a:r>
            <a:r>
              <a:rPr lang="en-US" sz="1600" b="1" i="1" dirty="0"/>
              <a:t>super()   </a:t>
            </a:r>
            <a:r>
              <a:rPr lang="uk-UA" sz="1600" i="1" dirty="0"/>
              <a:t>(про неї трошки згодом)</a:t>
            </a:r>
            <a:r>
              <a:rPr lang="en-US" sz="1600" dirty="0"/>
              <a:t>:</a:t>
            </a: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r>
              <a:rPr lang="ru-RU" sz="1600" dirty="0"/>
              <a:t>Інший варіант - відмовитися від конструктора в дочірньому класі, а значення для поля </a:t>
            </a:r>
            <a:r>
              <a:rPr lang="ru-RU" sz="1600" b="1" i="1" dirty="0"/>
              <a:t>places</a:t>
            </a:r>
            <a:r>
              <a:rPr lang="ru-RU" sz="1600" dirty="0"/>
              <a:t> встановлювати окремим викликом методу: </a:t>
            </a:r>
            <a:endParaRPr lang="en-US" sz="1600" dirty="0"/>
          </a:p>
          <a:p>
            <a:pPr marL="0" indent="0">
              <a:buNone/>
            </a:pPr>
            <a:r>
              <a:rPr lang="en-US" sz="1600" dirty="0"/>
              <a:t> </a:t>
            </a:r>
            <a:endParaRPr lang="uk-UA" sz="1600" dirty="0"/>
          </a:p>
        </p:txBody>
      </p:sp>
      <p:sp>
        <p:nvSpPr>
          <p:cNvPr id="5" name="Rectangle 4"/>
          <p:cNvSpPr/>
          <p:nvPr/>
        </p:nvSpPr>
        <p:spPr>
          <a:xfrm>
            <a:off x="3347334" y="932177"/>
            <a:ext cx="8486116" cy="1815882"/>
          </a:xfrm>
          <a:prstGeom prst="rect">
            <a:avLst/>
          </a:prstGeom>
        </p:spPr>
        <p:txBody>
          <a:bodyPr wrap="square">
            <a:spAutoFit/>
          </a:bodyPr>
          <a:lstStyle/>
          <a:p>
            <a:r>
              <a:rPr lang="ru-RU" sz="1400" i="1" dirty="0"/>
              <a:t>Параметр </a:t>
            </a:r>
            <a:r>
              <a:rPr lang="ru-RU" sz="1400" b="1" i="1" dirty="0"/>
              <a:t>p</a:t>
            </a:r>
            <a:r>
              <a:rPr lang="ru-RU" sz="1400" i="1" dirty="0"/>
              <a:t>, якого немає у батьківського класу, ставиться останнім не просто так. </a:t>
            </a:r>
          </a:p>
          <a:p>
            <a:r>
              <a:rPr lang="ru-RU" sz="1400" i="1" dirty="0"/>
              <a:t>Іноді об'єкти різних родинних класів створюються або обробляються в одному циклі, тобто по одному алгоритму. При цьому у них повинні бути однакові "інтерфейси", тобто однакову кількість переданих в конструктор аргументів. Тому краще, коли методи родинних класів приймають однакове число параметрів. А якщо різне, то у "зайвих" повинні бути значення за умовчанням, щоб при виклику конструктора їх можна було б не передавати. </a:t>
            </a:r>
          </a:p>
          <a:p>
            <a:r>
              <a:rPr lang="ru-RU" sz="1400" i="1" dirty="0"/>
              <a:t>Якщо такі параметри знаходяться ще і в кінці, передачу аргументів для майбутніх параметрів можна виконувати без ключів. </a:t>
            </a:r>
            <a:endParaRPr lang="uk-UA" sz="1400" i="1" dirty="0"/>
          </a:p>
        </p:txBody>
      </p:sp>
      <p:sp>
        <p:nvSpPr>
          <p:cNvPr id="7" name="Rectangle 6"/>
          <p:cNvSpPr/>
          <p:nvPr/>
        </p:nvSpPr>
        <p:spPr>
          <a:xfrm>
            <a:off x="3619386" y="3200443"/>
            <a:ext cx="8424999" cy="307777"/>
          </a:xfrm>
          <a:prstGeom prst="rect">
            <a:avLst/>
          </a:prstGeom>
        </p:spPr>
        <p:txBody>
          <a:bodyPr wrap="none">
            <a:spAutoFit/>
          </a:bodyPr>
          <a:lstStyle/>
          <a:p>
            <a:r>
              <a:rPr lang="en-US" sz="1400" b="1" i="1" dirty="0"/>
              <a:t>super() </a:t>
            </a:r>
            <a:r>
              <a:rPr lang="uk-UA" sz="1400" i="1" dirty="0"/>
              <a:t>– вказує на батьківський клас. Зауважте на відсутність </a:t>
            </a:r>
            <a:r>
              <a:rPr lang="en-US" sz="1400" b="1" i="1" dirty="0"/>
              <a:t>self</a:t>
            </a:r>
            <a:r>
              <a:rPr lang="en-US" sz="1400" i="1" dirty="0"/>
              <a:t> </a:t>
            </a:r>
            <a:r>
              <a:rPr lang="uk-UA" sz="1400" i="1" dirty="0"/>
              <a:t>в аргументі </a:t>
            </a:r>
            <a:r>
              <a:rPr lang="en-US" sz="1400" b="1" i="1" dirty="0"/>
              <a:t>__</a:t>
            </a:r>
            <a:r>
              <a:rPr lang="en-US" sz="1400" b="1" i="1" dirty="0" err="1"/>
              <a:t>init</a:t>
            </a:r>
            <a:r>
              <a:rPr lang="en-US" sz="1400" b="1" i="1" dirty="0"/>
              <a:t>__ </a:t>
            </a:r>
            <a:r>
              <a:rPr lang="uk-UA" sz="1400" i="1" dirty="0"/>
              <a:t>в цьому прикладі</a:t>
            </a:r>
            <a:endParaRPr lang="uk-UA" sz="1400" dirty="0"/>
          </a:p>
        </p:txBody>
      </p:sp>
      <p:sp>
        <p:nvSpPr>
          <p:cNvPr id="10" name="Rectangle 9"/>
          <p:cNvSpPr/>
          <p:nvPr/>
        </p:nvSpPr>
        <p:spPr>
          <a:xfrm>
            <a:off x="2652734" y="4935565"/>
            <a:ext cx="6364518" cy="954107"/>
          </a:xfrm>
          <a:prstGeom prst="rect">
            <a:avLst/>
          </a:prstGeom>
        </p:spPr>
        <p:txBody>
          <a:bodyPr wrap="square">
            <a:spAutoFit/>
          </a:bodyPr>
          <a:lstStyle/>
          <a:p>
            <a:r>
              <a:rPr lang="uk-UA" sz="1400" i="1" dirty="0"/>
              <a:t>Тут у всіх кухонних столів за замовчуванням буде 4 місця. Якщо потрібо змінити значення поля </a:t>
            </a:r>
            <a:r>
              <a:rPr lang="en-US" sz="1400" b="1" i="1" dirty="0"/>
              <a:t>places</a:t>
            </a:r>
            <a:r>
              <a:rPr lang="en-US" sz="1400" i="1" dirty="0"/>
              <a:t>, </a:t>
            </a:r>
            <a:r>
              <a:rPr lang="uk-UA" sz="1400" i="1" dirty="0"/>
              <a:t>можена викликати метод </a:t>
            </a:r>
            <a:r>
              <a:rPr lang="en-US" sz="1400" b="1" i="1" dirty="0" err="1"/>
              <a:t>set_places</a:t>
            </a:r>
            <a:r>
              <a:rPr lang="en-US" sz="1400" b="1" i="1" dirty="0"/>
              <a:t>()</a:t>
            </a:r>
            <a:r>
              <a:rPr lang="en-US" sz="1400" i="1" dirty="0"/>
              <a:t>. </a:t>
            </a:r>
            <a:endParaRPr lang="uk-UA" sz="1400" i="1" dirty="0"/>
          </a:p>
          <a:p>
            <a:r>
              <a:rPr lang="uk-UA" sz="1400" i="1" dirty="0"/>
              <a:t>Хоча можна зробити це безпосередньо, присвоївши полю. </a:t>
            </a:r>
          </a:p>
          <a:p>
            <a:r>
              <a:rPr lang="uk-UA" sz="1400" i="1" dirty="0"/>
              <a:t>При цьому у примірника з'явиться власне поле </a:t>
            </a:r>
            <a:r>
              <a:rPr lang="en-US" sz="1400" b="1" i="1" dirty="0"/>
              <a:t>places</a:t>
            </a:r>
            <a:r>
              <a:rPr lang="en-US" sz="1400" i="1" dirty="0"/>
              <a:t>. </a:t>
            </a:r>
            <a:endParaRPr lang="uk-UA" sz="1400" i="1" dirty="0"/>
          </a:p>
        </p:txBody>
      </p:sp>
      <p:sp>
        <p:nvSpPr>
          <p:cNvPr id="2" name="Rectangle 1"/>
          <p:cNvSpPr>
            <a:spLocks noChangeArrowheads="1"/>
          </p:cNvSpPr>
          <p:nvPr/>
        </p:nvSpPr>
        <p:spPr bwMode="auto">
          <a:xfrm>
            <a:off x="217282" y="809067"/>
            <a:ext cx="3204928" cy="1938992"/>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Table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l=</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 w=</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 h=</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.length = l</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.width = w</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.height = h</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KitchenTable</a:t>
            </a:r>
            <a:r>
              <a:rPr kumimoji="0" lang="ru-RU" altLang="ru-RU" sz="1200" b="0" i="0" u="none" strike="noStrike" cap="none" normalizeH="0" baseline="0" noProof="1">
                <a:ln>
                  <a:noFill/>
                </a:ln>
                <a:solidFill>
                  <a:srgbClr val="262626"/>
                </a:solidFill>
                <a:effectLst/>
                <a:latin typeface="JetBrains Mono"/>
              </a:rPr>
              <a:t>(Table):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l=</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 w=</a:t>
            </a:r>
            <a:r>
              <a:rPr kumimoji="0" lang="ru-RU" altLang="ru-RU" sz="1200" b="0" i="0" u="none" strike="noStrike" cap="none" normalizeH="0" baseline="0" noProof="1">
                <a:ln>
                  <a:noFill/>
                </a:ln>
                <a:solidFill>
                  <a:srgbClr val="0073E6"/>
                </a:solidFill>
                <a:effectLst/>
                <a:latin typeface="JetBrains Mono"/>
              </a:rPr>
              <a:t>1</a:t>
            </a:r>
            <a:r>
              <a:rPr kumimoji="0" lang="ru-RU" altLang="ru-RU" sz="1200" b="0" i="0" u="none" strike="noStrike" cap="none" normalizeH="0" baseline="0" noProof="1">
                <a:ln>
                  <a:noFill/>
                </a:ln>
                <a:solidFill>
                  <a:srgbClr val="262626"/>
                </a:solidFill>
                <a:effectLst/>
                <a:latin typeface="JetBrains Mono"/>
              </a:rPr>
              <a:t>, h=</a:t>
            </a:r>
            <a:r>
              <a:rPr kumimoji="0" lang="ru-RU" altLang="ru-RU" sz="1200" b="0" i="0" u="none" strike="noStrike" cap="none" normalizeH="0" baseline="0" noProof="1">
                <a:ln>
                  <a:noFill/>
                </a:ln>
                <a:solidFill>
                  <a:srgbClr val="0073E6"/>
                </a:solidFill>
                <a:effectLst/>
                <a:latin typeface="JetBrains Mono"/>
              </a:rPr>
              <a:t>0.7</a:t>
            </a:r>
            <a:r>
              <a:rPr kumimoji="0" lang="ru-RU" altLang="ru-RU" sz="1200" b="0" i="0" u="none" strike="noStrike" cap="none" normalizeH="0" baseline="0" noProof="1">
                <a:ln>
                  <a:noFill/>
                </a:ln>
                <a:solidFill>
                  <a:srgbClr val="262626"/>
                </a:solidFill>
                <a:effectLst/>
                <a:latin typeface="JetBrains Mono"/>
              </a:rPr>
              <a:t>, p=</a:t>
            </a:r>
            <a:r>
              <a:rPr kumimoji="0" lang="ru-RU" altLang="ru-RU" sz="1200" b="0" i="0" u="none" strike="noStrike" cap="none" normalizeH="0" baseline="0" noProof="1">
                <a:ln>
                  <a:noFill/>
                </a:ln>
                <a:solidFill>
                  <a:srgbClr val="0073E6"/>
                </a:solidFill>
                <a:effectLst/>
                <a:latin typeface="JetBrains Mono"/>
              </a:rPr>
              <a:t>4</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Table.</a:t>
            </a:r>
            <a:r>
              <a:rPr kumimoji="0" lang="ru-RU" altLang="ru-RU" sz="1200" b="0" i="0" u="none" strike="noStrike" cap="none" normalizeH="0" baseline="0" noProof="1">
                <a:ln>
                  <a:noFill/>
                </a:ln>
                <a:solidFill>
                  <a:srgbClr val="000000"/>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l, w, h)</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.places = p</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217282" y="3191775"/>
            <a:ext cx="3299240" cy="83099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RU" sz="1200" b="0" i="0" u="none" strike="noStrike" cap="none" normalizeH="0" baseline="0" noProof="1">
                <a:ln>
                  <a:noFill/>
                </a:ln>
                <a:solidFill>
                  <a:srgbClr val="000080"/>
                </a:solidFill>
                <a:effectLst/>
                <a:latin typeface="JetBrains Mono"/>
              </a:rPr>
              <a:t>class </a:t>
            </a:r>
            <a:r>
              <a:rPr kumimoji="0" lang="uk-UA" altLang="ru-RU" sz="1200" b="0" i="0" u="none" strike="noStrike" cap="none" normalizeH="0" baseline="0" noProof="1">
                <a:ln>
                  <a:noFill/>
                </a:ln>
                <a:solidFill>
                  <a:srgbClr val="000000"/>
                </a:solidFill>
                <a:effectLst/>
                <a:latin typeface="JetBrains Mono"/>
              </a:rPr>
              <a:t>KitchenTable</a:t>
            </a:r>
            <a:r>
              <a:rPr kumimoji="0" lang="uk-UA" altLang="ru-RU" sz="1200" b="0" i="0" u="none" strike="noStrike" cap="none" normalizeH="0" baseline="0" noProof="1">
                <a:ln>
                  <a:noFill/>
                </a:ln>
                <a:solidFill>
                  <a:srgbClr val="262626"/>
                </a:solidFill>
                <a:effectLst/>
                <a:latin typeface="JetBrains Mono"/>
              </a:rPr>
              <a:t>(Table):</a:t>
            </a:r>
            <a:br>
              <a:rPr kumimoji="0" lang="uk-UA" altLang="ru-RU" sz="1200" b="0" i="0" u="none" strike="noStrike" cap="none" normalizeH="0" baseline="0" noProof="1">
                <a:ln>
                  <a:noFill/>
                </a:ln>
                <a:solidFill>
                  <a:srgbClr val="262626"/>
                </a:solidFill>
                <a:effectLst/>
                <a:latin typeface="JetBrains Mono"/>
              </a:rPr>
            </a:br>
            <a:r>
              <a:rPr kumimoji="0" lang="uk-UA" altLang="ru-RU" sz="1200" b="0" i="0" u="none" strike="noStrike" cap="none" normalizeH="0" baseline="0" noProof="1">
                <a:ln>
                  <a:noFill/>
                </a:ln>
                <a:solidFill>
                  <a:srgbClr val="262626"/>
                </a:solidFill>
                <a:effectLst/>
                <a:latin typeface="JetBrains Mono"/>
              </a:rPr>
              <a:t>    </a:t>
            </a:r>
            <a:r>
              <a:rPr kumimoji="0" lang="uk-UA" altLang="ru-RU" sz="1200" b="0" i="0" u="none" strike="noStrike" cap="none" normalizeH="0" baseline="0" noProof="1">
                <a:ln>
                  <a:noFill/>
                </a:ln>
                <a:solidFill>
                  <a:srgbClr val="000080"/>
                </a:solidFill>
                <a:effectLst/>
                <a:latin typeface="JetBrains Mono"/>
              </a:rPr>
              <a:t>def </a:t>
            </a:r>
            <a:r>
              <a:rPr kumimoji="0" lang="uk-UA" altLang="ru-RU" sz="1200" b="0" i="0" u="none" strike="noStrike" cap="none" normalizeH="0" baseline="0" noProof="1">
                <a:ln>
                  <a:noFill/>
                </a:ln>
                <a:solidFill>
                  <a:srgbClr val="B200B2"/>
                </a:solidFill>
                <a:effectLst/>
                <a:latin typeface="JetBrains Mono"/>
              </a:rPr>
              <a:t>__init__</a:t>
            </a:r>
            <a:r>
              <a:rPr kumimoji="0" lang="uk-UA" altLang="ru-RU" sz="1200" b="0" i="0" u="none" strike="noStrike" cap="none" normalizeH="0" baseline="0" noProof="1">
                <a:ln>
                  <a:noFill/>
                </a:ln>
                <a:solidFill>
                  <a:srgbClr val="262626"/>
                </a:solidFill>
                <a:effectLst/>
                <a:latin typeface="JetBrains Mono"/>
              </a:rPr>
              <a:t>(</a:t>
            </a:r>
            <a:r>
              <a:rPr kumimoji="0" lang="uk-UA" altLang="ru-RU" sz="1200" b="0" i="0" u="none" strike="noStrike" cap="none" normalizeH="0" baseline="0" noProof="1">
                <a:ln>
                  <a:noFill/>
                </a:ln>
                <a:solidFill>
                  <a:srgbClr val="94558D"/>
                </a:solidFill>
                <a:effectLst/>
                <a:latin typeface="JetBrains Mono"/>
              </a:rPr>
              <a:t>self</a:t>
            </a:r>
            <a:r>
              <a:rPr kumimoji="0" lang="uk-UA" altLang="ru-RU" sz="1200" b="0" i="0" u="none" strike="noStrike" cap="none" normalizeH="0" baseline="0" noProof="1">
                <a:ln>
                  <a:noFill/>
                </a:ln>
                <a:solidFill>
                  <a:srgbClr val="262626"/>
                </a:solidFill>
                <a:effectLst/>
                <a:latin typeface="JetBrains Mono"/>
              </a:rPr>
              <a:t>, l=</a:t>
            </a:r>
            <a:r>
              <a:rPr kumimoji="0" lang="uk-UA" altLang="ru-RU" sz="1200" b="0" i="0" u="none" strike="noStrike" cap="none" normalizeH="0" baseline="0" noProof="1">
                <a:ln>
                  <a:noFill/>
                </a:ln>
                <a:solidFill>
                  <a:srgbClr val="0073E6"/>
                </a:solidFill>
                <a:effectLst/>
                <a:latin typeface="JetBrains Mono"/>
              </a:rPr>
              <a:t>1</a:t>
            </a:r>
            <a:r>
              <a:rPr kumimoji="0" lang="uk-UA" altLang="ru-RU" sz="1200" b="0" i="0" u="none" strike="noStrike" cap="none" normalizeH="0" baseline="0" noProof="1">
                <a:ln>
                  <a:noFill/>
                </a:ln>
                <a:solidFill>
                  <a:srgbClr val="262626"/>
                </a:solidFill>
                <a:effectLst/>
                <a:latin typeface="JetBrains Mono"/>
              </a:rPr>
              <a:t>, w=</a:t>
            </a:r>
            <a:r>
              <a:rPr kumimoji="0" lang="uk-UA" altLang="ru-RU" sz="1200" b="0" i="0" u="none" strike="noStrike" cap="none" normalizeH="0" baseline="0" noProof="1">
                <a:ln>
                  <a:noFill/>
                </a:ln>
                <a:solidFill>
                  <a:srgbClr val="0073E6"/>
                </a:solidFill>
                <a:effectLst/>
                <a:latin typeface="JetBrains Mono"/>
              </a:rPr>
              <a:t>1</a:t>
            </a:r>
            <a:r>
              <a:rPr kumimoji="0" lang="uk-UA" altLang="ru-RU" sz="1200" b="0" i="0" u="none" strike="noStrike" cap="none" normalizeH="0" baseline="0" noProof="1">
                <a:ln>
                  <a:noFill/>
                </a:ln>
                <a:solidFill>
                  <a:srgbClr val="262626"/>
                </a:solidFill>
                <a:effectLst/>
                <a:latin typeface="JetBrains Mono"/>
              </a:rPr>
              <a:t>, h=</a:t>
            </a:r>
            <a:r>
              <a:rPr kumimoji="0" lang="uk-UA" altLang="ru-RU" sz="1200" b="0" i="0" u="none" strike="noStrike" cap="none" normalizeH="0" baseline="0" noProof="1">
                <a:ln>
                  <a:noFill/>
                </a:ln>
                <a:solidFill>
                  <a:srgbClr val="0073E6"/>
                </a:solidFill>
                <a:effectLst/>
                <a:latin typeface="JetBrains Mono"/>
              </a:rPr>
              <a:t>0.7</a:t>
            </a:r>
            <a:r>
              <a:rPr kumimoji="0" lang="uk-UA" altLang="ru-RU" sz="1200" b="0" i="0" u="none" strike="noStrike" cap="none" normalizeH="0" baseline="0" noProof="1">
                <a:ln>
                  <a:noFill/>
                </a:ln>
                <a:solidFill>
                  <a:srgbClr val="262626"/>
                </a:solidFill>
                <a:effectLst/>
                <a:latin typeface="JetBrains Mono"/>
              </a:rPr>
              <a:t>, p=</a:t>
            </a:r>
            <a:r>
              <a:rPr kumimoji="0" lang="uk-UA" altLang="ru-RU" sz="1200" b="0" i="0" u="none" strike="noStrike" cap="none" normalizeH="0" baseline="0" noProof="1">
                <a:ln>
                  <a:noFill/>
                </a:ln>
                <a:solidFill>
                  <a:srgbClr val="0073E6"/>
                </a:solidFill>
                <a:effectLst/>
                <a:latin typeface="JetBrains Mono"/>
              </a:rPr>
              <a:t>4</a:t>
            </a:r>
            <a:r>
              <a:rPr kumimoji="0" lang="uk-UA" altLang="ru-RU" sz="1200" b="0" i="0" u="none" strike="noStrike" cap="none" normalizeH="0" baseline="0" noProof="1">
                <a:ln>
                  <a:noFill/>
                </a:ln>
                <a:solidFill>
                  <a:srgbClr val="262626"/>
                </a:solidFill>
                <a:effectLst/>
                <a:latin typeface="JetBrains Mono"/>
              </a:rPr>
              <a:t>):</a:t>
            </a:r>
            <a:br>
              <a:rPr kumimoji="0" lang="uk-UA" altLang="ru-RU" sz="1200" b="0" i="0" u="none" strike="noStrike" cap="none" normalizeH="0" baseline="0" noProof="1">
                <a:ln>
                  <a:noFill/>
                </a:ln>
                <a:solidFill>
                  <a:srgbClr val="262626"/>
                </a:solidFill>
                <a:effectLst/>
                <a:latin typeface="JetBrains Mono"/>
              </a:rPr>
            </a:br>
            <a:r>
              <a:rPr kumimoji="0" lang="uk-UA" altLang="ru-RU" sz="1200" b="0" i="0" u="none" strike="noStrike" cap="none" normalizeH="0" baseline="0" noProof="1">
                <a:ln>
                  <a:noFill/>
                </a:ln>
                <a:solidFill>
                  <a:srgbClr val="262626"/>
                </a:solidFill>
                <a:effectLst/>
                <a:latin typeface="JetBrains Mono"/>
              </a:rPr>
              <a:t>        </a:t>
            </a:r>
            <a:r>
              <a:rPr kumimoji="0" lang="uk-UA" altLang="ru-RU" sz="1200" b="0" i="0" u="none" strike="noStrike" cap="none" normalizeH="0" baseline="0" noProof="1">
                <a:ln>
                  <a:noFill/>
                </a:ln>
                <a:solidFill>
                  <a:srgbClr val="000080"/>
                </a:solidFill>
                <a:effectLst/>
                <a:latin typeface="JetBrains Mono"/>
              </a:rPr>
              <a:t>super</a:t>
            </a:r>
            <a:r>
              <a:rPr kumimoji="0" lang="uk-UA" altLang="ru-RU" sz="1200" b="0" i="0" u="none" strike="noStrike" cap="none" normalizeH="0" baseline="0" noProof="1">
                <a:ln>
                  <a:noFill/>
                </a:ln>
                <a:solidFill>
                  <a:srgbClr val="262626"/>
                </a:solidFill>
                <a:effectLst/>
                <a:latin typeface="JetBrains Mono"/>
              </a:rPr>
              <a:t>().</a:t>
            </a:r>
            <a:r>
              <a:rPr kumimoji="0" lang="uk-UA" altLang="ru-RU" sz="1200" b="0" i="0" u="none" strike="noStrike" cap="none" normalizeH="0" baseline="0" noProof="1">
                <a:ln>
                  <a:noFill/>
                </a:ln>
                <a:solidFill>
                  <a:srgbClr val="000000"/>
                </a:solidFill>
                <a:effectLst/>
                <a:latin typeface="JetBrains Mono"/>
              </a:rPr>
              <a:t>__init__</a:t>
            </a:r>
            <a:r>
              <a:rPr kumimoji="0" lang="uk-UA" altLang="ru-RU" sz="1200" b="0" i="0" u="none" strike="noStrike" cap="none" normalizeH="0" baseline="0" noProof="1">
                <a:ln>
                  <a:noFill/>
                </a:ln>
                <a:solidFill>
                  <a:srgbClr val="262626"/>
                </a:solidFill>
                <a:effectLst/>
                <a:latin typeface="JetBrains Mono"/>
              </a:rPr>
              <a:t>(l, w, h)</a:t>
            </a:r>
            <a:br>
              <a:rPr kumimoji="0" lang="uk-UA" altLang="ru-RU" sz="1200" b="0" i="0" u="none" strike="noStrike" cap="none" normalizeH="0" baseline="0" noProof="1">
                <a:ln>
                  <a:noFill/>
                </a:ln>
                <a:solidFill>
                  <a:srgbClr val="262626"/>
                </a:solidFill>
                <a:effectLst/>
                <a:latin typeface="JetBrains Mono"/>
              </a:rPr>
            </a:br>
            <a:r>
              <a:rPr kumimoji="0" lang="uk-UA" altLang="ru-RU" sz="1200" b="0" i="0" u="none" strike="noStrike" cap="none" normalizeH="0" baseline="0" noProof="1">
                <a:ln>
                  <a:noFill/>
                </a:ln>
                <a:solidFill>
                  <a:srgbClr val="262626"/>
                </a:solidFill>
                <a:effectLst/>
                <a:latin typeface="JetBrains Mono"/>
              </a:rPr>
              <a:t>        </a:t>
            </a:r>
            <a:r>
              <a:rPr kumimoji="0" lang="uk-UA" altLang="ru-RU" sz="1200" b="0" i="0" u="none" strike="noStrike" cap="none" normalizeH="0" baseline="0" noProof="1">
                <a:ln>
                  <a:noFill/>
                </a:ln>
                <a:solidFill>
                  <a:srgbClr val="94558D"/>
                </a:solidFill>
                <a:effectLst/>
                <a:latin typeface="JetBrains Mono"/>
              </a:rPr>
              <a:t>self</a:t>
            </a:r>
            <a:r>
              <a:rPr kumimoji="0" lang="uk-UA" altLang="ru-RU" sz="1200" b="0" i="0" u="none" strike="noStrike" cap="none" normalizeH="0" baseline="0" noProof="1">
                <a:ln>
                  <a:noFill/>
                </a:ln>
                <a:solidFill>
                  <a:srgbClr val="262626"/>
                </a:solidFill>
                <a:effectLst/>
                <a:latin typeface="JetBrains Mono"/>
              </a:rPr>
              <a:t>.places = p</a:t>
            </a:r>
            <a:endParaRPr kumimoji="0" lang="uk-UA" altLang="ru-RU" sz="2800" b="0" i="0" u="none" strike="noStrike" cap="none" normalizeH="0" baseline="0" noProof="1">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217282" y="4874009"/>
            <a:ext cx="2027977" cy="101566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KitchenTable</a:t>
            </a:r>
            <a:r>
              <a:rPr kumimoji="0" lang="ru-RU" altLang="ru-RU" sz="1200" b="0" i="0" u="none" strike="noStrike" cap="none" normalizeH="0" baseline="0" noProof="1">
                <a:ln>
                  <a:noFill/>
                </a:ln>
                <a:solidFill>
                  <a:srgbClr val="262626"/>
                </a:solidFill>
                <a:effectLst/>
                <a:latin typeface="JetBrains Mono"/>
              </a:rPr>
              <a:t>(Table):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places = </a:t>
            </a:r>
            <a:r>
              <a:rPr kumimoji="0" lang="ru-RU" altLang="ru-RU" sz="1200" b="0" i="0" u="none" strike="noStrike" cap="none" normalizeH="0" baseline="0" noProof="1">
                <a:ln>
                  <a:noFill/>
                </a:ln>
                <a:solidFill>
                  <a:srgbClr val="0073E6"/>
                </a:solidFill>
                <a:effectLst/>
                <a:latin typeface="JetBrains Mono"/>
              </a:rPr>
              <a:t>4</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set_places</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p):</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.places = p</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217282" y="6045678"/>
            <a:ext cx="1417952" cy="46166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262626"/>
                </a:solidFill>
                <a:effectLst/>
                <a:latin typeface="JetBrains Mono"/>
              </a:rPr>
              <a:t>k = </a:t>
            </a:r>
            <a:r>
              <a:rPr kumimoji="0" lang="ru-RU" altLang="ru-RU" sz="1200" b="0" i="0" u="none" strike="noStrike" cap="none" normalizeH="0" baseline="0">
                <a:ln>
                  <a:noFill/>
                </a:ln>
                <a:solidFill>
                  <a:srgbClr val="000000"/>
                </a:solidFill>
                <a:effectLst/>
                <a:latin typeface="JetBrains Mono"/>
              </a:rPr>
              <a:t>KitchenTable</a:t>
            </a:r>
            <a:r>
              <a:rPr kumimoji="0" lang="ru-RU" altLang="ru-RU" sz="1200" b="0" i="0" u="none" strike="noStrike" cap="none" normalizeH="0" baseline="0">
                <a:ln>
                  <a:noFill/>
                </a:ln>
                <a:solidFill>
                  <a:srgbClr val="262626"/>
                </a:solidFill>
                <a:effectLst/>
                <a:latin typeface="JetBrains Mono"/>
              </a:rPr>
              <a:t>()</a:t>
            </a:r>
            <a:br>
              <a:rPr kumimoji="0" lang="ru-RU" altLang="ru-RU" sz="1200" b="0" i="0" u="none" strike="noStrike" cap="none" normalizeH="0" baseline="0">
                <a:ln>
                  <a:noFill/>
                </a:ln>
                <a:solidFill>
                  <a:srgbClr val="262626"/>
                </a:solidFill>
                <a:effectLst/>
                <a:latin typeface="JetBrains Mono"/>
              </a:rPr>
            </a:br>
            <a:r>
              <a:rPr kumimoji="0" lang="ru-RU" altLang="ru-RU" sz="1200" b="0" i="0" u="none" strike="noStrike" cap="none" normalizeH="0" baseline="0">
                <a:ln>
                  <a:noFill/>
                </a:ln>
                <a:solidFill>
                  <a:srgbClr val="262626"/>
                </a:solidFill>
                <a:effectLst/>
                <a:latin typeface="JetBrains Mono"/>
              </a:rPr>
              <a:t>k.places = </a:t>
            </a:r>
            <a:r>
              <a:rPr kumimoji="0" lang="ru-RU" altLang="ru-RU" sz="1200" b="0" i="0" u="none" strike="noStrike" cap="none" normalizeH="0" baseline="0">
                <a:ln>
                  <a:noFill/>
                </a:ln>
                <a:solidFill>
                  <a:srgbClr val="0073E6"/>
                </a:solidFill>
                <a:effectLst/>
                <a:latin typeface="JetBrains Mono"/>
              </a:rPr>
              <a:t>6</a:t>
            </a:r>
            <a:endParaRPr kumimoji="0" lang="ru-RU" altLang="ru-RU"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598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76" y="289710"/>
            <a:ext cx="11660864" cy="6310265"/>
          </a:xfrm>
        </p:spPr>
        <p:txBody>
          <a:bodyPr>
            <a:normAutofit/>
          </a:bodyPr>
          <a:lstStyle/>
          <a:p>
            <a:pPr marL="0" indent="0">
              <a:buNone/>
            </a:pPr>
            <a:r>
              <a:rPr lang="ru-RU" sz="1600" i="1" dirty="0"/>
              <a:t>Якщо все ж потрібно вказувати місця при створенні об'єкта, це можна зробити і в конструкторі батька: </a:t>
            </a:r>
          </a:p>
          <a:p>
            <a:pPr marL="0" indent="0">
              <a:buNone/>
            </a:pPr>
            <a:endParaRPr lang="uk-UA" sz="1600" i="1" dirty="0"/>
          </a:p>
        </p:txBody>
      </p:sp>
      <p:sp>
        <p:nvSpPr>
          <p:cNvPr id="5" name="Rectangle 4"/>
          <p:cNvSpPr/>
          <p:nvPr/>
        </p:nvSpPr>
        <p:spPr>
          <a:xfrm>
            <a:off x="3763223" y="1028158"/>
            <a:ext cx="7435913" cy="2062103"/>
          </a:xfrm>
          <a:prstGeom prst="rect">
            <a:avLst/>
          </a:prstGeom>
        </p:spPr>
        <p:txBody>
          <a:bodyPr wrap="square">
            <a:spAutoFit/>
          </a:bodyPr>
          <a:lstStyle/>
          <a:p>
            <a:r>
              <a:rPr lang="uk-UA" sz="1600" i="1" dirty="0"/>
              <a:t>За допомогою функції </a:t>
            </a:r>
            <a:r>
              <a:rPr lang="en-US" sz="1600" b="1" i="1" dirty="0" err="1"/>
              <a:t>isinstance</a:t>
            </a:r>
            <a:r>
              <a:rPr lang="en-US" sz="1600" b="1" i="1" dirty="0"/>
              <a:t>() </a:t>
            </a:r>
            <a:r>
              <a:rPr lang="uk-UA" sz="1600" i="1" dirty="0"/>
              <a:t>перевіряється, що об'єкт який створюється має тип </a:t>
            </a:r>
            <a:r>
              <a:rPr lang="en-US" sz="1600" b="1" i="1" dirty="0" err="1"/>
              <a:t>KitchenTable</a:t>
            </a:r>
            <a:r>
              <a:rPr lang="en-US" sz="1600" i="1" dirty="0"/>
              <a:t>. </a:t>
            </a:r>
            <a:endParaRPr lang="uk-UA" sz="1600" i="1" dirty="0"/>
          </a:p>
          <a:p>
            <a:r>
              <a:rPr lang="uk-UA" sz="1600" i="1" dirty="0"/>
              <a:t>Якщо це так, то у нього з'являється поле </a:t>
            </a:r>
            <a:r>
              <a:rPr lang="en-US" sz="1600" b="1" i="1" dirty="0"/>
              <a:t>places</a:t>
            </a:r>
            <a:r>
              <a:rPr lang="en-US" sz="1600" i="1" dirty="0"/>
              <a:t>.</a:t>
            </a:r>
            <a:endParaRPr lang="uk-UA" sz="1600" i="1" dirty="0"/>
          </a:p>
          <a:p>
            <a:endParaRPr lang="uk-UA" sz="1600" i="1" dirty="0"/>
          </a:p>
          <a:p>
            <a:r>
              <a:rPr lang="uk-UA" sz="1600" i="1" dirty="0"/>
              <a:t>Тут не використовується  параметр </a:t>
            </a:r>
            <a:r>
              <a:rPr lang="en-US" sz="1600" b="1" i="1" dirty="0"/>
              <a:t>p</a:t>
            </a:r>
            <a:r>
              <a:rPr lang="en-US" sz="1600" i="1" dirty="0"/>
              <a:t> </a:t>
            </a:r>
            <a:r>
              <a:rPr lang="uk-UA" sz="1600" i="1" dirty="0"/>
              <a:t>із значенням за замовчуванням в заголовку конструктора тому, що об'єктам інших споріднених класів він не потрібен, а також щоб не відбувалося плутанини і складнощів з документуванням коду. </a:t>
            </a:r>
          </a:p>
        </p:txBody>
      </p:sp>
      <p:sp>
        <p:nvSpPr>
          <p:cNvPr id="2" name="Rectangle 1"/>
          <p:cNvSpPr>
            <a:spLocks noChangeArrowheads="1"/>
          </p:cNvSpPr>
          <p:nvPr/>
        </p:nvSpPr>
        <p:spPr bwMode="auto">
          <a:xfrm>
            <a:off x="199176" y="911456"/>
            <a:ext cx="3422210" cy="332398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Table</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B200B2"/>
                </a:solidFill>
                <a:effectLst/>
                <a:latin typeface="JetBrains Mono"/>
              </a:rPr>
              <a:t>__init__</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l=</a:t>
            </a:r>
            <a:r>
              <a:rPr kumimoji="0" lang="ru-RU" altLang="ru-RU" sz="1400" b="0" i="0" u="none" strike="noStrike" cap="none" normalizeH="0" baseline="0" noProof="1">
                <a:ln>
                  <a:noFill/>
                </a:ln>
                <a:solidFill>
                  <a:srgbClr val="0073E6"/>
                </a:solidFill>
                <a:effectLst/>
                <a:latin typeface="JetBrains Mono"/>
              </a:rPr>
              <a:t>1</a:t>
            </a:r>
            <a:r>
              <a:rPr kumimoji="0" lang="ru-RU" altLang="ru-RU" sz="1400" b="0" i="0" u="none" strike="noStrike" cap="none" normalizeH="0" baseline="0" noProof="1">
                <a:ln>
                  <a:noFill/>
                </a:ln>
                <a:solidFill>
                  <a:srgbClr val="262626"/>
                </a:solidFill>
                <a:effectLst/>
                <a:latin typeface="JetBrains Mono"/>
              </a:rPr>
              <a:t>, w=</a:t>
            </a:r>
            <a:r>
              <a:rPr kumimoji="0" lang="ru-RU" altLang="ru-RU" sz="1400" b="0" i="0" u="none" strike="noStrike" cap="none" normalizeH="0" baseline="0" noProof="1">
                <a:ln>
                  <a:noFill/>
                </a:ln>
                <a:solidFill>
                  <a:srgbClr val="0073E6"/>
                </a:solidFill>
                <a:effectLst/>
                <a:latin typeface="JetBrains Mono"/>
              </a:rPr>
              <a:t>1</a:t>
            </a:r>
            <a:r>
              <a:rPr kumimoji="0" lang="ru-RU" altLang="ru-RU" sz="1400" b="0" i="0" u="none" strike="noStrike" cap="none" normalizeH="0" baseline="0" noProof="1">
                <a:ln>
                  <a:noFill/>
                </a:ln>
                <a:solidFill>
                  <a:srgbClr val="262626"/>
                </a:solidFill>
                <a:effectLst/>
                <a:latin typeface="JetBrains Mono"/>
              </a:rPr>
              <a:t>, h=</a:t>
            </a:r>
            <a:r>
              <a:rPr kumimoji="0" lang="ru-RU" altLang="ru-RU" sz="1400" b="0" i="0" u="none" strike="noStrike" cap="none" normalizeH="0" baseline="0" noProof="1">
                <a:ln>
                  <a:noFill/>
                </a:ln>
                <a:solidFill>
                  <a:srgbClr val="0073E6"/>
                </a:solidFill>
                <a:effectLst/>
                <a:latin typeface="JetBrains Mono"/>
              </a:rPr>
              <a:t>1</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.length = l</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.width = w</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.height = h</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if isinstance</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KitchenTable):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p = </a:t>
            </a:r>
            <a:r>
              <a:rPr kumimoji="0" lang="ru-RU" altLang="ru-RU" sz="1400" b="0" i="0" u="none" strike="noStrike" cap="none" normalizeH="0" baseline="0" noProof="1">
                <a:ln>
                  <a:noFill/>
                </a:ln>
                <a:solidFill>
                  <a:srgbClr val="000080"/>
                </a:solidFill>
                <a:effectLst/>
                <a:latin typeface="JetBrains Mono"/>
              </a:rPr>
              <a:t>int</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0080"/>
                </a:solidFill>
                <a:effectLst/>
                <a:latin typeface="JetBrains Mono"/>
              </a:rPr>
              <a:t>input</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"Скільки місць?: "</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.places = p</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KitchenTable</a:t>
            </a:r>
            <a:r>
              <a:rPr kumimoji="0" lang="ru-RU" altLang="ru-RU" sz="1400" b="0" i="0" u="none" strike="noStrike" cap="none" normalizeH="0" baseline="0" noProof="1">
                <a:ln>
                  <a:noFill/>
                </a:ln>
                <a:solidFill>
                  <a:srgbClr val="262626"/>
                </a:solidFill>
                <a:effectLst/>
                <a:latin typeface="JetBrains Mono"/>
              </a:rPr>
              <a:t>(Table):</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set_places</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 p):</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94558D"/>
                </a:solidFill>
                <a:effectLst/>
                <a:latin typeface="JetBrains Mono"/>
              </a:rPr>
              <a:t>self</a:t>
            </a:r>
            <a:r>
              <a:rPr kumimoji="0" lang="ru-RU" altLang="ru-RU" sz="1400" b="0" i="0" u="none" strike="noStrike" cap="none" normalizeH="0" baseline="0" noProof="1">
                <a:ln>
                  <a:noFill/>
                </a:ln>
                <a:solidFill>
                  <a:srgbClr val="262626"/>
                </a:solidFill>
                <a:effectLst/>
                <a:latin typeface="JetBrains Mono"/>
              </a:rPr>
              <a:t>.places = p</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k = </a:t>
            </a:r>
            <a:r>
              <a:rPr kumimoji="0" lang="ru-RU" altLang="ru-RU" sz="1400" b="0" i="0" u="none" strike="noStrike" cap="none" normalizeH="0" baseline="0" noProof="1">
                <a:ln>
                  <a:noFill/>
                </a:ln>
                <a:solidFill>
                  <a:srgbClr val="000000"/>
                </a:solidFill>
                <a:effectLst/>
                <a:latin typeface="JetBrains Mono"/>
              </a:rPr>
              <a:t>KitchenTable</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k.places = </a:t>
            </a:r>
            <a:r>
              <a:rPr kumimoji="0" lang="ru-RU" altLang="ru-RU" sz="1400" b="0" i="0" u="none" strike="noStrike" cap="none" normalizeH="0" baseline="0" noProof="1">
                <a:ln>
                  <a:noFill/>
                </a:ln>
                <a:solidFill>
                  <a:srgbClr val="0073E6"/>
                </a:solidFill>
                <a:effectLst/>
                <a:latin typeface="JetBrains Mono"/>
              </a:rPr>
              <a:t>6</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2965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0"/>
            <a:ext cx="4650632" cy="269760"/>
          </a:xfrm>
        </p:spPr>
        <p:txBody>
          <a:bodyPr>
            <a:noAutofit/>
          </a:bodyPr>
          <a:lstStyle/>
          <a:p>
            <a:pPr lvl="0" algn="l" eaLnBrk="0" fontAlgn="base" hangingPunct="0">
              <a:lnSpc>
                <a:spcPct val="100000"/>
              </a:lnSpc>
              <a:spcBef>
                <a:spcPct val="0"/>
              </a:spcBef>
              <a:spcAft>
                <a:spcPct val="0"/>
              </a:spcAft>
            </a:pPr>
            <a:r>
              <a:rPr lang="uk-UA" sz="1400" dirty="0"/>
              <a:t>Клас, який представляє клієнта телефонної компанії</a:t>
            </a:r>
            <a:endParaRPr lang="en-US" sz="1400" dirty="0"/>
          </a:p>
        </p:txBody>
      </p:sp>
      <p:sp>
        <p:nvSpPr>
          <p:cNvPr id="6" name="Rectangle 5"/>
          <p:cNvSpPr/>
          <p:nvPr/>
        </p:nvSpPr>
        <p:spPr>
          <a:xfrm>
            <a:off x="7706672" y="6437034"/>
            <a:ext cx="2759986" cy="307777"/>
          </a:xfrm>
          <a:prstGeom prst="rect">
            <a:avLst/>
          </a:prstGeom>
        </p:spPr>
        <p:txBody>
          <a:bodyPr wrap="none">
            <a:spAutoFit/>
          </a:bodyPr>
          <a:lstStyle/>
          <a:p>
            <a:r>
              <a:rPr lang="uk-UA" sz="1400" dirty="0"/>
              <a:t>Спробуємо додати тарифні плани</a:t>
            </a:r>
          </a:p>
        </p:txBody>
      </p:sp>
      <p:sp>
        <p:nvSpPr>
          <p:cNvPr id="7" name="Rectangle 6"/>
          <p:cNvSpPr/>
          <p:nvPr/>
        </p:nvSpPr>
        <p:spPr>
          <a:xfrm>
            <a:off x="5796686" y="269760"/>
            <a:ext cx="6289690" cy="2246769"/>
          </a:xfrm>
          <a:prstGeom prst="rect">
            <a:avLst/>
          </a:prstGeom>
        </p:spPr>
        <p:txBody>
          <a:bodyPr wrap="square">
            <a:spAutoFit/>
          </a:bodyPr>
          <a:lstStyle/>
          <a:p>
            <a:pPr lvl="0" algn="ctr" eaLnBrk="0" fontAlgn="base" hangingPunct="0">
              <a:lnSpc>
                <a:spcPct val="100000"/>
              </a:lnSpc>
              <a:spcBef>
                <a:spcPct val="0"/>
              </a:spcBef>
              <a:spcAft>
                <a:spcPct val="0"/>
              </a:spcAft>
            </a:pPr>
            <a:r>
              <a:rPr lang="uk-UA" sz="1400" b="1" dirty="0"/>
              <a:t>Відношення: </a:t>
            </a:r>
            <a:r>
              <a:rPr lang="en-US" sz="1400" b="1" dirty="0"/>
              <a:t>«IS-A» («</a:t>
            </a:r>
            <a:r>
              <a:rPr lang="uk-UA" sz="1400" b="1" dirty="0"/>
              <a:t>є» - між екземпляром і класом)</a:t>
            </a:r>
          </a:p>
          <a:p>
            <a:pPr lvl="0" algn="ctr" eaLnBrk="0" fontAlgn="base" hangingPunct="0">
              <a:lnSpc>
                <a:spcPct val="100000"/>
              </a:lnSpc>
              <a:spcBef>
                <a:spcPct val="0"/>
              </a:spcBef>
              <a:spcAft>
                <a:spcPct val="0"/>
              </a:spcAft>
            </a:pPr>
            <a:r>
              <a:rPr lang="uk-UA" sz="1400" b="1" dirty="0"/>
              <a:t>  </a:t>
            </a:r>
          </a:p>
          <a:p>
            <a:pPr lvl="0" eaLnBrk="0" fontAlgn="base" hangingPunct="0">
              <a:spcBef>
                <a:spcPct val="0"/>
              </a:spcBef>
              <a:spcAft>
                <a:spcPct val="0"/>
              </a:spcAft>
            </a:pPr>
            <a:r>
              <a:rPr lang="uk-UA" sz="1400" dirty="0"/>
              <a:t>Припустимо, існує телефонна компанія, що зберігає дані про своїх клієнтів. Для простого обліку використовується клас </a:t>
            </a:r>
            <a:r>
              <a:rPr lang="uk-UA" sz="1400" i="1" dirty="0"/>
              <a:t>Customer</a:t>
            </a:r>
            <a:r>
              <a:rPr lang="uk-UA" sz="1400" dirty="0"/>
              <a:t> що містить атрибути: </a:t>
            </a:r>
          </a:p>
          <a:p>
            <a:pPr marL="285750" lvl="0" indent="-285750" eaLnBrk="0" fontAlgn="base" hangingPunct="0">
              <a:spcBef>
                <a:spcPct val="0"/>
              </a:spcBef>
              <a:spcAft>
                <a:spcPct val="0"/>
              </a:spcAft>
              <a:buFont typeface="Arial" panose="020B0604020202020204" pitchFamily="34" charset="0"/>
              <a:buChar char="•"/>
            </a:pPr>
            <a:r>
              <a:rPr lang="uk-UA" sz="1400" dirty="0"/>
              <a:t>поле </a:t>
            </a:r>
            <a:r>
              <a:rPr lang="uk-UA" sz="1400" b="1" i="1" dirty="0"/>
              <a:t>name</a:t>
            </a:r>
            <a:r>
              <a:rPr lang="uk-UA" sz="1400" dirty="0"/>
              <a:t>: ім'я клієнта (читання/запис); </a:t>
            </a:r>
          </a:p>
          <a:p>
            <a:pPr marL="285750" lvl="0" indent="-285750" eaLnBrk="0" fontAlgn="base" hangingPunct="0">
              <a:spcBef>
                <a:spcPct val="0"/>
              </a:spcBef>
              <a:spcAft>
                <a:spcPct val="0"/>
              </a:spcAft>
              <a:buFont typeface="Arial" panose="020B0604020202020204" pitchFamily="34" charset="0"/>
              <a:buChar char="•"/>
            </a:pPr>
            <a:r>
              <a:rPr lang="uk-UA" sz="1400" dirty="0"/>
              <a:t>властивість </a:t>
            </a:r>
            <a:r>
              <a:rPr lang="uk-UA" sz="1400" b="1" i="1" dirty="0"/>
              <a:t>balance</a:t>
            </a:r>
            <a:r>
              <a:rPr lang="uk-UA" sz="1400" dirty="0"/>
              <a:t>: баланс рахунку клієнта (тільки читання); </a:t>
            </a:r>
          </a:p>
          <a:p>
            <a:pPr marL="285750" lvl="0" indent="-285750" eaLnBrk="0" fontAlgn="base" hangingPunct="0">
              <a:spcBef>
                <a:spcPct val="0"/>
              </a:spcBef>
              <a:spcAft>
                <a:spcPct val="0"/>
              </a:spcAft>
              <a:buFont typeface="Arial" panose="020B0604020202020204" pitchFamily="34" charset="0"/>
              <a:buChar char="•"/>
            </a:pPr>
            <a:r>
              <a:rPr lang="uk-UA" sz="1400" dirty="0"/>
              <a:t>метод </a:t>
            </a:r>
            <a:r>
              <a:rPr lang="uk-UA" sz="1400" b="1" i="1" dirty="0"/>
              <a:t>record_payment()</a:t>
            </a:r>
            <a:r>
              <a:rPr lang="uk-UA" sz="1400" dirty="0"/>
              <a:t>: виконує поповнення балансу; </a:t>
            </a:r>
          </a:p>
          <a:p>
            <a:pPr marL="285750" lvl="0" indent="-285750" eaLnBrk="0" fontAlgn="base" hangingPunct="0">
              <a:spcBef>
                <a:spcPct val="0"/>
              </a:spcBef>
              <a:spcAft>
                <a:spcPct val="0"/>
              </a:spcAft>
              <a:buFont typeface="Arial" panose="020B0604020202020204" pitchFamily="34" charset="0"/>
              <a:buChar char="•"/>
            </a:pPr>
            <a:r>
              <a:rPr lang="uk-UA" sz="1400" dirty="0"/>
              <a:t>метод </a:t>
            </a:r>
            <a:r>
              <a:rPr lang="uk-UA" sz="1400" b="1" i="1" dirty="0"/>
              <a:t>record_call()</a:t>
            </a:r>
            <a:r>
              <a:rPr lang="uk-UA" sz="1400" dirty="0"/>
              <a:t>: виконує обробку дзвінка клієнта в залежності від: </a:t>
            </a:r>
          </a:p>
          <a:p>
            <a:pPr marL="715963" lvl="0" indent="-285750" eaLnBrk="0" fontAlgn="base" hangingPunct="0">
              <a:spcBef>
                <a:spcPct val="0"/>
              </a:spcBef>
              <a:spcAft>
                <a:spcPct val="0"/>
              </a:spcAft>
              <a:buFont typeface="Arial" panose="020B0604020202020204" pitchFamily="34" charset="0"/>
              <a:buChar char="•"/>
            </a:pPr>
            <a:r>
              <a:rPr lang="uk-UA" sz="1400" dirty="0"/>
              <a:t>типу дзвінка: «міський» (2 грн./хв.) і «мобільний» (1 грн./хв.); </a:t>
            </a:r>
          </a:p>
          <a:p>
            <a:pPr marL="715963" lvl="0" indent="-285750" eaLnBrk="0" fontAlgn="base" hangingPunct="0">
              <a:spcBef>
                <a:spcPct val="0"/>
              </a:spcBef>
              <a:spcAft>
                <a:spcPct val="0"/>
              </a:spcAft>
              <a:buFont typeface="Arial" panose="020B0604020202020204" pitchFamily="34" charset="0"/>
              <a:buChar char="•"/>
            </a:pPr>
            <a:r>
              <a:rPr lang="uk-UA" sz="1400" dirty="0"/>
              <a:t>кількості хвилин розмови.</a:t>
            </a:r>
            <a:endParaRPr lang="en-US" sz="1400" dirty="0"/>
          </a:p>
        </p:txBody>
      </p:sp>
      <p:sp>
        <p:nvSpPr>
          <p:cNvPr id="8" name="Rectangle 1"/>
          <p:cNvSpPr>
            <a:spLocks noChangeArrowheads="1"/>
          </p:cNvSpPr>
          <p:nvPr/>
        </p:nvSpPr>
        <p:spPr bwMode="auto">
          <a:xfrm>
            <a:off x="0" y="269760"/>
            <a:ext cx="4949688" cy="655564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Customer</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"""Клієнт телефонної компанії"""</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name, balance=</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.name = name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._balance = balance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__str__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3B"/>
                </a:solidFill>
                <a:effectLst/>
                <a:latin typeface="JetBrains Mono"/>
              </a:rPr>
              <a:t>f"Клієнт </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.name</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 Баланс: </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.balance</a:t>
            </a:r>
            <a:r>
              <a:rPr kumimoji="0" lang="ru-RU" altLang="ru-RU" sz="1200" b="0" i="0" u="none" strike="noStrike" cap="none" normalizeH="0" baseline="0" noProof="1">
                <a:ln>
                  <a:noFill/>
                </a:ln>
                <a:solidFill>
                  <a:srgbClr val="000080"/>
                </a:solidFill>
                <a:effectLst/>
                <a:latin typeface="JetBrains Mono"/>
              </a:rPr>
              <a:t>}</a:t>
            </a:r>
            <a:r>
              <a:rPr kumimoji="0" lang="ru-RU" altLang="ru-RU" sz="1200" b="0" i="0" u="none" strike="noStrike" cap="none" normalizeH="0" baseline="0" noProof="1">
                <a:ln>
                  <a:noFill/>
                </a:ln>
                <a:solidFill>
                  <a:srgbClr val="00733B"/>
                </a:solidFill>
                <a:effectLst/>
                <a:latin typeface="JetBrains Mono"/>
              </a:rPr>
              <a:t> грн."</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t>
            </a:r>
            <a:r>
              <a:rPr kumimoji="0" lang="ru-RU" altLang="ru-RU" sz="1200" b="0" i="0" u="none" strike="noStrike" cap="none" normalizeH="0" baseline="0" noProof="1">
                <a:ln>
                  <a:noFill/>
                </a:ln>
                <a:solidFill>
                  <a:srgbClr val="808000"/>
                </a:solidFill>
                <a:effectLst/>
                <a:latin typeface="JetBrains Mono"/>
              </a:rPr>
              <a:t>@property</a:t>
            </a:r>
            <a:br>
              <a:rPr kumimoji="0" lang="ru-RU" altLang="ru-RU" sz="1200" b="0" i="0" u="none" strike="noStrike" cap="none" normalizeH="0" baseline="0" noProof="1">
                <a:ln>
                  <a:noFill/>
                </a:ln>
                <a:solidFill>
                  <a:srgbClr val="808000"/>
                </a:solidFill>
                <a:effectLst/>
                <a:latin typeface="JetBrains Mono"/>
              </a:rPr>
            </a:br>
            <a:r>
              <a:rPr kumimoji="0" lang="ru-RU" altLang="ru-RU" sz="1200" b="0" i="0" u="none" strike="noStrike" cap="none" normalizeH="0" baseline="0" noProof="1">
                <a:ln>
                  <a:noFill/>
                </a:ln>
                <a:solidFill>
                  <a:srgbClr val="8080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balance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"""Повернути баланс клієнта.</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Властивість 'balance' доступна тільки для читання:</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давати доступ на зміну її безпосередньо було б неправильно.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._balance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record_payment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amount_paid):</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"""Поповнити баланс клієнта на 'amount_paid' грн."""</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assert </a:t>
            </a:r>
            <a:r>
              <a:rPr kumimoji="0" lang="ru-RU" altLang="ru-RU" sz="1200" b="0" i="0" u="none" strike="noStrike" cap="none" normalizeH="0" baseline="0" noProof="1">
                <a:ln>
                  <a:noFill/>
                </a:ln>
                <a:solidFill>
                  <a:srgbClr val="262626"/>
                </a:solidFill>
                <a:effectLst/>
                <a:latin typeface="JetBrains Mono"/>
              </a:rPr>
              <a:t>amount_paid &gt; </a:t>
            </a:r>
            <a:r>
              <a:rPr kumimoji="0" lang="ru-RU" altLang="ru-RU" sz="1200" b="0" i="0" u="none" strike="noStrike" cap="none" normalizeH="0" baseline="0" noProof="1">
                <a:ln>
                  <a:noFill/>
                </a:ln>
                <a:solidFill>
                  <a:srgbClr val="0073E6"/>
                </a:solidFill>
                <a:effectLst/>
                <a:latin typeface="JetBrains Mono"/>
              </a:rPr>
              <a:t>0</a:t>
            </a: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733B"/>
                </a:solidFill>
                <a:effectLst/>
                <a:latin typeface="JetBrains Mono"/>
              </a:rPr>
              <a:t>"Сума поповненняя  має бути &gt; 0!"</a:t>
            </a:r>
            <a:br>
              <a:rPr kumimoji="0" lang="ru-RU" altLang="ru-RU" sz="1200" b="0" i="0" u="none" strike="noStrike" cap="none" normalizeH="0" baseline="0" noProof="1">
                <a:ln>
                  <a:noFill/>
                </a:ln>
                <a:solidFill>
                  <a:srgbClr val="00733B"/>
                </a:solidFill>
                <a:effectLst/>
                <a:latin typeface="JetBrains Mono"/>
              </a:rPr>
            </a:br>
            <a:r>
              <a:rPr kumimoji="0" lang="ru-RU" altLang="ru-RU" sz="1200" b="0" i="0" u="none" strike="noStrike" cap="none" normalizeH="0" baseline="0" noProof="1">
                <a:ln>
                  <a:noFill/>
                </a:ln>
                <a:solidFill>
                  <a:srgbClr val="00733B"/>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._balance += amount_paid</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record_call</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call_type, minutes):</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1" i="1" u="none" strike="noStrike" cap="none" normalizeH="0" baseline="0" noProof="1">
                <a:ln>
                  <a:noFill/>
                </a:ln>
                <a:solidFill>
                  <a:srgbClr val="0F9503"/>
                </a:solidFill>
                <a:effectLst/>
                <a:latin typeface="JetBrains Mono"/>
              </a:rPr>
              <a:t>"""Списати вартість дзвінка з балансу клієнта.</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параметри: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 call_type (str):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тип дзвінка:</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"c": міський (city);</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"m": мобільний (mobile);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 minutes (float): кількість хвилин розмови.  """</a:t>
            </a:r>
            <a:br>
              <a:rPr kumimoji="0" lang="ru-RU" altLang="ru-RU" sz="1200" b="1" i="1" u="none" strike="noStrike" cap="none" normalizeH="0" baseline="0" noProof="1">
                <a:ln>
                  <a:noFill/>
                </a:ln>
                <a:solidFill>
                  <a:srgbClr val="0F9503"/>
                </a:solidFill>
                <a:effectLst/>
                <a:latin typeface="JetBrains Mono"/>
              </a:rPr>
            </a:br>
            <a:r>
              <a:rPr kumimoji="0" lang="ru-RU" altLang="ru-RU" sz="1200" b="1" i="1" u="none" strike="noStrike" cap="none" normalizeH="0" baseline="0" noProof="1">
                <a:ln>
                  <a:noFill/>
                </a:ln>
                <a:solidFill>
                  <a:srgbClr val="0F9503"/>
                </a:solidFill>
                <a:effectLst/>
                <a:latin typeface="JetBrains Mono"/>
              </a:rPr>
              <a:t>        </a:t>
            </a:r>
            <a:r>
              <a:rPr kumimoji="0" lang="ru-RU" altLang="ru-RU" sz="1200" b="1" i="0" u="none" strike="noStrike" cap="none" normalizeH="0" baseline="0" noProof="1">
                <a:ln>
                  <a:noFill/>
                </a:ln>
                <a:solidFill>
                  <a:srgbClr val="137D00"/>
                </a:solidFill>
                <a:effectLst/>
                <a:latin typeface="JetBrains Mono"/>
              </a:rPr>
              <a:t># У реальності, ці значення можуть читатися з бази даних</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if </a:t>
            </a:r>
            <a:r>
              <a:rPr kumimoji="0" lang="ru-RU" altLang="ru-RU" sz="1200" b="0" i="0" u="none" strike="noStrike" cap="none" normalizeH="0" baseline="0" noProof="1">
                <a:ln>
                  <a:noFill/>
                </a:ln>
                <a:solidFill>
                  <a:srgbClr val="262626"/>
                </a:solidFill>
                <a:effectLst/>
                <a:latin typeface="JetBrains Mono"/>
              </a:rPr>
              <a:t>call_type == </a:t>
            </a:r>
            <a:r>
              <a:rPr kumimoji="0" lang="ru-RU" altLang="ru-RU" sz="1200" b="0" i="0" u="none" strike="noStrike" cap="none" normalizeH="0" baseline="0" noProof="1">
                <a:ln>
                  <a:noFill/>
                </a:ln>
                <a:solidFill>
                  <a:srgbClr val="00733B"/>
                </a:solidFill>
                <a:effectLst/>
                <a:latin typeface="JetBrains Mono"/>
              </a:rPr>
              <a:t>"c"</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._balance -= minutes * </a:t>
            </a:r>
            <a:r>
              <a:rPr kumimoji="0" lang="ru-RU" altLang="ru-RU" sz="1200" b="0" i="0" u="none" strike="noStrike" cap="none" normalizeH="0" baseline="0" noProof="1">
                <a:ln>
                  <a:noFill/>
                </a:ln>
                <a:solidFill>
                  <a:srgbClr val="0073E6"/>
                </a:solidFill>
                <a:effectLst/>
                <a:latin typeface="JetBrains Mono"/>
              </a:rPr>
              <a:t>2</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elif </a:t>
            </a:r>
            <a:r>
              <a:rPr kumimoji="0" lang="ru-RU" altLang="ru-RU" sz="1200" b="0" i="0" u="none" strike="noStrike" cap="none" normalizeH="0" baseline="0" noProof="1">
                <a:ln>
                  <a:noFill/>
                </a:ln>
                <a:solidFill>
                  <a:srgbClr val="262626"/>
                </a:solidFill>
                <a:effectLst/>
                <a:latin typeface="JetBrains Mono"/>
              </a:rPr>
              <a:t>call_type == </a:t>
            </a:r>
            <a:r>
              <a:rPr kumimoji="0" lang="ru-RU" altLang="ru-RU" sz="1200" b="0" i="0" u="none" strike="noStrike" cap="none" normalizeH="0" baseline="0" noProof="1">
                <a:ln>
                  <a:noFill/>
                </a:ln>
                <a:solidFill>
                  <a:srgbClr val="00733B"/>
                </a:solidFill>
                <a:effectLst/>
                <a:latin typeface="JetBrains Mono"/>
              </a:rPr>
              <a:t>"m"</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._balance -= minutes * </a:t>
            </a:r>
            <a:r>
              <a:rPr kumimoji="0" lang="ru-RU" altLang="ru-RU" sz="1200" b="0" i="0" u="none" strike="noStrike" cap="none" normalizeH="0" baseline="0" noProof="1">
                <a:ln>
                  <a:noFill/>
                </a:ln>
                <a:solidFill>
                  <a:srgbClr val="0073E6"/>
                </a:solidFill>
                <a:effectLst/>
                <a:latin typeface="JetBrains Mono"/>
              </a:rPr>
              <a:t>1</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5796686" y="2516529"/>
            <a:ext cx="3178947" cy="230832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err="1">
                <a:ln>
                  <a:noFill/>
                </a:ln>
                <a:solidFill>
                  <a:srgbClr val="000080"/>
                </a:solidFill>
                <a:effectLst/>
                <a:latin typeface="JetBrains Mono"/>
              </a:rPr>
              <a:t>if</a:t>
            </a:r>
            <a:r>
              <a:rPr kumimoji="0" lang="ru-RU" altLang="ru-RU" sz="1200" b="0" i="0" u="none" strike="noStrike" cap="none" normalizeH="0" baseline="0" dirty="0">
                <a:ln>
                  <a:noFill/>
                </a:ln>
                <a:solidFill>
                  <a:srgbClr val="000080"/>
                </a:solidFill>
                <a:effectLst/>
                <a:latin typeface="JetBrains Mono"/>
              </a:rPr>
              <a:t> </a:t>
            </a:r>
            <a:r>
              <a:rPr kumimoji="0" lang="ru-RU" altLang="ru-RU" sz="1200" b="0" i="0" u="none" strike="noStrike" cap="none" normalizeH="0" baseline="0" dirty="0">
                <a:ln>
                  <a:noFill/>
                </a:ln>
                <a:solidFill>
                  <a:srgbClr val="262626"/>
                </a:solidFill>
                <a:effectLst/>
                <a:latin typeface="JetBrains Mono"/>
              </a:rPr>
              <a:t>__name__ == </a:t>
            </a:r>
            <a:r>
              <a:rPr kumimoji="0" lang="ru-RU" altLang="ru-RU" sz="1200" b="0" i="0" u="none" strike="noStrike" cap="none" normalizeH="0" baseline="0" dirty="0">
                <a:ln>
                  <a:noFill/>
                </a:ln>
                <a:solidFill>
                  <a:srgbClr val="00733B"/>
                </a:solidFill>
                <a:effectLst/>
                <a:latin typeface="JetBrains Mono"/>
              </a:rPr>
              <a:t>"__</a:t>
            </a:r>
            <a:r>
              <a:rPr kumimoji="0" lang="ru-RU" altLang="ru-RU" sz="1200" b="0" i="0" u="none" strike="noStrike" cap="none" normalizeH="0" baseline="0" dirty="0" err="1">
                <a:ln>
                  <a:noFill/>
                </a:ln>
                <a:solidFill>
                  <a:srgbClr val="00733B"/>
                </a:solidFill>
                <a:effectLst/>
                <a:latin typeface="JetBrains Mono"/>
              </a:rPr>
              <a:t>main</a:t>
            </a:r>
            <a:r>
              <a:rPr kumimoji="0" lang="ru-RU" altLang="ru-RU" sz="1200" b="0" i="0" u="none" strike="noStrike" cap="none" normalizeH="0" baseline="0" dirty="0">
                <a:ln>
                  <a:noFill/>
                </a:ln>
                <a:solidFill>
                  <a:srgbClr val="00733B"/>
                </a:solidFill>
                <a:effectLst/>
                <a:latin typeface="JetBrains Mono"/>
              </a:rPr>
              <a:t>__"</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262626"/>
                </a:solidFill>
                <a:effectLst/>
                <a:latin typeface="JetBrains Mono"/>
              </a:rPr>
              <a:t>ivan</a:t>
            </a:r>
            <a:r>
              <a:rPr kumimoji="0" lang="ru-RU" altLang="ru-RU" sz="1200" b="0" i="0" u="none" strike="noStrike" cap="none" normalizeH="0" baseline="0" dirty="0">
                <a:ln>
                  <a:noFill/>
                </a:ln>
                <a:solidFill>
                  <a:srgbClr val="262626"/>
                </a:solidFill>
                <a:effectLst/>
                <a:latin typeface="JetBrains Mono"/>
              </a:rPr>
              <a:t> = </a:t>
            </a:r>
            <a:r>
              <a:rPr kumimoji="0" lang="ru-RU" altLang="ru-RU" sz="1200" b="0" i="0" u="none" strike="noStrike" cap="none" normalizeH="0" baseline="0" dirty="0">
                <a:ln>
                  <a:noFill/>
                </a:ln>
                <a:solidFill>
                  <a:srgbClr val="000000"/>
                </a:solidFill>
                <a:effectLst/>
                <a:latin typeface="JetBrains Mono"/>
              </a:rPr>
              <a:t>Customer</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a:t>
            </a:r>
            <a:r>
              <a:rPr kumimoji="0" lang="ru-RU" altLang="ru-RU" sz="1200" b="0" i="0" u="none" strike="noStrike" cap="none" normalizeH="0" baseline="0" dirty="0" err="1">
                <a:ln>
                  <a:noFill/>
                </a:ln>
                <a:solidFill>
                  <a:srgbClr val="00733B"/>
                </a:solidFill>
                <a:effectLst/>
                <a:latin typeface="JetBrains Mono"/>
              </a:rPr>
              <a:t>Іван</a:t>
            </a:r>
            <a:r>
              <a:rPr kumimoji="0" lang="ru-RU" altLang="ru-RU" sz="1200" b="0" i="0" u="none" strike="noStrike" cap="none" normalizeH="0" baseline="0" dirty="0">
                <a:ln>
                  <a:noFill/>
                </a:ln>
                <a:solidFill>
                  <a:srgbClr val="00733B"/>
                </a:solidFill>
                <a:effectLst/>
                <a:latin typeface="JetBrains Mono"/>
              </a:rPr>
              <a:t> </a:t>
            </a:r>
            <a:r>
              <a:rPr kumimoji="0" lang="ru-RU" altLang="ru-RU" sz="1200" b="0" i="0" u="none" strike="noStrike" cap="none" normalizeH="0" baseline="0" dirty="0" err="1">
                <a:ln>
                  <a:noFill/>
                </a:ln>
                <a:solidFill>
                  <a:srgbClr val="00733B"/>
                </a:solidFill>
                <a:effectLst/>
                <a:latin typeface="JetBrains Mono"/>
              </a:rPr>
              <a:t>Сергійчук</a:t>
            </a:r>
            <a:r>
              <a:rPr kumimoji="0" lang="ru-RU" altLang="ru-RU" sz="1200" b="0" i="0" u="none" strike="noStrike" cap="none" normalizeH="0" baseline="0" dirty="0">
                <a:ln>
                  <a:noFill/>
                </a:ln>
                <a:solidFill>
                  <a:srgbClr val="00733B"/>
                </a:solidFill>
                <a:effectLst/>
                <a:latin typeface="JetBrains Mono"/>
              </a:rPr>
              <a:t>"</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262626"/>
                </a:solidFill>
                <a:effectLst/>
                <a:latin typeface="JetBrains Mono"/>
              </a:rPr>
              <a:t>sergiy</a:t>
            </a:r>
            <a:r>
              <a:rPr kumimoji="0" lang="ru-RU" altLang="ru-RU" sz="1200" b="0" i="0" u="none" strike="noStrike" cap="none" normalizeH="0" baseline="0" dirty="0">
                <a:ln>
                  <a:noFill/>
                </a:ln>
                <a:solidFill>
                  <a:srgbClr val="262626"/>
                </a:solidFill>
                <a:effectLst/>
                <a:latin typeface="JetBrains Mono"/>
              </a:rPr>
              <a:t> = </a:t>
            </a:r>
            <a:r>
              <a:rPr kumimoji="0" lang="ru-RU" altLang="ru-RU" sz="1200" b="0" i="0" u="none" strike="noStrike" cap="none" normalizeH="0" baseline="0" dirty="0">
                <a:ln>
                  <a:noFill/>
                </a:ln>
                <a:solidFill>
                  <a:srgbClr val="000000"/>
                </a:solidFill>
                <a:effectLst/>
                <a:latin typeface="JetBrains Mono"/>
              </a:rPr>
              <a:t>Customer</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a:t>
            </a:r>
            <a:r>
              <a:rPr kumimoji="0" lang="ru-RU" altLang="ru-RU" sz="1200" b="0" i="0" u="none" strike="noStrike" cap="none" normalizeH="0" baseline="0" dirty="0" err="1">
                <a:ln>
                  <a:noFill/>
                </a:ln>
                <a:solidFill>
                  <a:srgbClr val="00733B"/>
                </a:solidFill>
                <a:effectLst/>
                <a:latin typeface="JetBrains Mono"/>
              </a:rPr>
              <a:t>Сергій</a:t>
            </a:r>
            <a:r>
              <a:rPr kumimoji="0" lang="ru-RU" altLang="ru-RU" sz="1200" b="0" i="0" u="none" strike="noStrike" cap="none" normalizeH="0" baseline="0" dirty="0">
                <a:ln>
                  <a:noFill/>
                </a:ln>
                <a:solidFill>
                  <a:srgbClr val="00733B"/>
                </a:solidFill>
                <a:effectLst/>
                <a:latin typeface="JetBrains Mono"/>
              </a:rPr>
              <a:t> </a:t>
            </a:r>
            <a:r>
              <a:rPr kumimoji="0" lang="ru-RU" altLang="ru-RU" sz="1200" b="0" i="0" u="none" strike="noStrike" cap="none" normalizeH="0" baseline="0" dirty="0" err="1">
                <a:ln>
                  <a:noFill/>
                </a:ln>
                <a:solidFill>
                  <a:srgbClr val="00733B"/>
                </a:solidFill>
                <a:effectLst/>
                <a:latin typeface="JetBrains Mono"/>
              </a:rPr>
              <a:t>Іванчук</a:t>
            </a:r>
            <a:r>
              <a:rPr kumimoji="0" lang="ru-RU" altLang="ru-RU" sz="1200" b="0" i="0" u="none" strike="noStrike" cap="none" normalizeH="0" baseline="0" dirty="0">
                <a:ln>
                  <a:noFill/>
                </a:ln>
                <a:solidFill>
                  <a:srgbClr val="00733B"/>
                </a:solidFill>
                <a:effectLst/>
                <a:latin typeface="JetBrains Mono"/>
              </a:rPr>
              <a:t>"</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100</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262626"/>
                </a:solidFill>
                <a:effectLst/>
                <a:latin typeface="JetBrains Mono"/>
              </a:rPr>
              <a:t>ivan.</a:t>
            </a:r>
            <a:r>
              <a:rPr kumimoji="0" lang="ru-RU" altLang="ru-RU" sz="1200" b="0" i="0" u="none" strike="noStrike" cap="none" normalizeH="0" baseline="0" dirty="0" err="1">
                <a:ln>
                  <a:noFill/>
                </a:ln>
                <a:solidFill>
                  <a:srgbClr val="000000"/>
                </a:solidFill>
                <a:effectLst/>
                <a:latin typeface="JetBrains Mono"/>
              </a:rPr>
              <a:t>record_call</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"c"</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20</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262626"/>
                </a:solidFill>
                <a:effectLst/>
                <a:latin typeface="JetBrains Mono"/>
              </a:rPr>
              <a:t>ivan.</a:t>
            </a:r>
            <a:r>
              <a:rPr kumimoji="0" lang="ru-RU" altLang="ru-RU" sz="1200" b="0" i="0" u="none" strike="noStrike" cap="none" normalizeH="0" baseline="0" dirty="0" err="1">
                <a:ln>
                  <a:noFill/>
                </a:ln>
                <a:solidFill>
                  <a:srgbClr val="000000"/>
                </a:solidFill>
                <a:effectLst/>
                <a:latin typeface="JetBrains Mono"/>
              </a:rPr>
              <a:t>record_call</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"m"</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5</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262626"/>
                </a:solidFill>
                <a:effectLst/>
                <a:latin typeface="JetBrains Mono"/>
              </a:rPr>
              <a:t>sergiy.</a:t>
            </a:r>
            <a:r>
              <a:rPr kumimoji="0" lang="ru-RU" altLang="ru-RU" sz="1200" b="0" i="0" u="none" strike="noStrike" cap="none" normalizeH="0" baseline="0" dirty="0" err="1">
                <a:ln>
                  <a:noFill/>
                </a:ln>
                <a:solidFill>
                  <a:srgbClr val="000000"/>
                </a:solidFill>
                <a:effectLst/>
                <a:latin typeface="JetBrains Mono"/>
              </a:rPr>
              <a:t>record_call</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3B"/>
                </a:solidFill>
                <a:effectLst/>
                <a:latin typeface="JetBrains Mono"/>
              </a:rPr>
              <a:t>"m"</a:t>
            </a: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a:ln>
                  <a:noFill/>
                </a:ln>
                <a:solidFill>
                  <a:srgbClr val="0073E6"/>
                </a:solidFill>
                <a:effectLst/>
                <a:latin typeface="JetBrains Mono"/>
              </a:rPr>
              <a:t>10</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262626"/>
                </a:solidFill>
                <a:effectLst/>
                <a:latin typeface="JetBrains Mono"/>
              </a:rPr>
              <a:t>ivan.</a:t>
            </a:r>
            <a:r>
              <a:rPr kumimoji="0" lang="ru-RU" altLang="ru-RU" sz="1200" b="0" i="0" u="none" strike="noStrike" cap="none" normalizeH="0" baseline="0" dirty="0" err="1">
                <a:ln>
                  <a:noFill/>
                </a:ln>
                <a:solidFill>
                  <a:srgbClr val="000000"/>
                </a:solidFill>
                <a:effectLst/>
                <a:latin typeface="JetBrains Mono"/>
              </a:rPr>
              <a:t>record_payment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a:ln>
                  <a:noFill/>
                </a:ln>
                <a:solidFill>
                  <a:srgbClr val="0073E6"/>
                </a:solidFill>
                <a:effectLst/>
                <a:latin typeface="JetBrains Mono"/>
              </a:rPr>
              <a:t>155</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err="1">
                <a:ln>
                  <a:noFill/>
                </a:ln>
                <a:solidFill>
                  <a:srgbClr val="262626"/>
                </a:solidFill>
                <a:effectLst/>
                <a:latin typeface="JetBrains Mono"/>
              </a:rPr>
              <a:t>ivan</a:t>
            </a:r>
            <a:r>
              <a:rPr kumimoji="0" lang="ru-RU" altLang="ru-RU" sz="1200" b="0" i="0" u="none" strike="noStrike" cap="none" normalizeH="0" baseline="0" dirty="0">
                <a:ln>
                  <a:noFill/>
                </a:ln>
                <a:solidFill>
                  <a:srgbClr val="262626"/>
                </a:solidFill>
                <a:effectLst/>
                <a:latin typeface="JetBrains Mono"/>
              </a:rPr>
              <a:t>)</a:t>
            </a:r>
            <a:br>
              <a:rPr kumimoji="0" lang="ru-RU" altLang="ru-RU" sz="1200" b="0" i="0" u="none" strike="noStrike" cap="none" normalizeH="0" baseline="0" dirty="0">
                <a:ln>
                  <a:noFill/>
                </a:ln>
                <a:solidFill>
                  <a:srgbClr val="262626"/>
                </a:solidFill>
                <a:effectLst/>
                <a:latin typeface="JetBrains Mono"/>
              </a:rPr>
            </a:br>
            <a:r>
              <a:rPr kumimoji="0" lang="ru-RU" altLang="ru-RU" sz="1200" b="0" i="0" u="none" strike="noStrike" cap="none" normalizeH="0" baseline="0" dirty="0">
                <a:ln>
                  <a:noFill/>
                </a:ln>
                <a:solidFill>
                  <a:srgbClr val="262626"/>
                </a:solidFill>
                <a:effectLst/>
                <a:latin typeface="JetBrains Mono"/>
              </a:rPr>
              <a:t>    </a:t>
            </a:r>
            <a:r>
              <a:rPr kumimoji="0" lang="ru-RU" altLang="ru-RU" sz="1200" b="0" i="0" u="none" strike="noStrike" cap="none" normalizeH="0" baseline="0" dirty="0" err="1">
                <a:ln>
                  <a:noFill/>
                </a:ln>
                <a:solidFill>
                  <a:srgbClr val="000080"/>
                </a:solidFill>
                <a:effectLst/>
                <a:latin typeface="JetBrains Mono"/>
              </a:rPr>
              <a:t>print</a:t>
            </a:r>
            <a:r>
              <a:rPr kumimoji="0" lang="ru-RU" altLang="ru-RU" sz="1200" b="0" i="0" u="none" strike="noStrike" cap="none" normalizeH="0" baseline="0" dirty="0">
                <a:ln>
                  <a:noFill/>
                </a:ln>
                <a:solidFill>
                  <a:srgbClr val="262626"/>
                </a:solidFill>
                <a:effectLst/>
                <a:latin typeface="JetBrains Mono"/>
              </a:rPr>
              <a:t>(</a:t>
            </a:r>
            <a:r>
              <a:rPr kumimoji="0" lang="ru-RU" altLang="ru-RU" sz="1200" b="0" i="0" u="none" strike="noStrike" cap="none" normalizeH="0" baseline="0" dirty="0" err="1">
                <a:ln>
                  <a:noFill/>
                </a:ln>
                <a:solidFill>
                  <a:srgbClr val="262626"/>
                </a:solidFill>
                <a:effectLst/>
                <a:latin typeface="JetBrains Mono"/>
              </a:rPr>
              <a:t>sergiy</a:t>
            </a:r>
            <a:r>
              <a:rPr kumimoji="0" lang="ru-RU" altLang="ru-RU" sz="1200" b="0" i="0" u="none" strike="noStrike" cap="none" normalizeH="0" baseline="0" dirty="0">
                <a:ln>
                  <a:noFill/>
                </a:ln>
                <a:solidFill>
                  <a:srgbClr val="262626"/>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5796686" y="5195039"/>
            <a:ext cx="4010025" cy="523875"/>
          </a:xfrm>
          <a:prstGeom prst="rect">
            <a:avLst/>
          </a:prstGeom>
          <a:ln>
            <a:solidFill>
              <a:schemeClr val="tx1"/>
            </a:solidFill>
          </a:ln>
        </p:spPr>
      </p:pic>
    </p:spTree>
    <p:extLst>
      <p:ext uri="{BB962C8B-B14F-4D97-AF65-F5344CB8AC3E}">
        <p14:creationId xmlns:p14="http://schemas.microsoft.com/office/powerpoint/2010/main" val="3855941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25360"/>
            <a:ext cx="5389617" cy="652486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noProof="1">
                <a:ln>
                  <a:noFill/>
                </a:ln>
                <a:solidFill>
                  <a:srgbClr val="000080"/>
                </a:solidFill>
                <a:effectLst/>
                <a:latin typeface="JetBrains Mono"/>
              </a:rPr>
              <a:t>class </a:t>
            </a:r>
            <a:r>
              <a:rPr kumimoji="0" lang="ru-RU" altLang="ru-RU" sz="1100" b="0" i="0" u="none" strike="noStrike" cap="none" normalizeH="0" baseline="0" noProof="1">
                <a:ln>
                  <a:noFill/>
                </a:ln>
                <a:solidFill>
                  <a:srgbClr val="000000"/>
                </a:solidFill>
                <a:effectLst/>
                <a:latin typeface="JetBrains Mono"/>
              </a:rPr>
              <a:t>Customer</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1" i="1" u="none" strike="noStrike" cap="none" normalizeH="0" baseline="0" noProof="1">
                <a:ln>
                  <a:noFill/>
                </a:ln>
                <a:solidFill>
                  <a:srgbClr val="0F9503"/>
                </a:solidFill>
                <a:effectLst/>
                <a:latin typeface="JetBrains Mono"/>
              </a:rPr>
              <a:t>"""Клієнт телефонної компанії"""</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def </a:t>
            </a:r>
            <a:r>
              <a:rPr kumimoji="0" lang="ru-RU" altLang="ru-RU" sz="1100" b="0" i="0" u="none" strike="noStrike" cap="none" normalizeH="0" baseline="0" noProof="1">
                <a:ln>
                  <a:noFill/>
                </a:ln>
                <a:solidFill>
                  <a:srgbClr val="B200B2"/>
                </a:solidFill>
                <a:effectLst/>
                <a:latin typeface="JetBrains Mono"/>
              </a:rPr>
              <a:t>__init__</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 name, balance=</a:t>
            </a:r>
            <a:r>
              <a:rPr kumimoji="0" lang="ru-RU" altLang="ru-RU" sz="1100" b="0" i="0" u="none" strike="noStrike" cap="none" normalizeH="0" baseline="0" noProof="1">
                <a:ln>
                  <a:noFill/>
                </a:ln>
                <a:solidFill>
                  <a:srgbClr val="0073E6"/>
                </a:solidFill>
                <a:effectLst/>
                <a:latin typeface="JetBrains Mono"/>
              </a:rPr>
              <a:t>0</a:t>
            </a:r>
            <a:r>
              <a:rPr kumimoji="0" lang="ru-RU" altLang="ru-RU" sz="1100" b="0" i="0" u="none" strike="noStrike" cap="none" normalizeH="0" baseline="0" noProof="1">
                <a:ln>
                  <a:noFill/>
                </a:ln>
                <a:solidFill>
                  <a:srgbClr val="262626"/>
                </a:solidFill>
                <a:effectLst/>
                <a:latin typeface="JetBrains Mono"/>
              </a:rPr>
              <a:t>, call_plan=</a:t>
            </a:r>
            <a:r>
              <a:rPr kumimoji="0" lang="ru-RU" altLang="ru-RU" sz="1100" b="0" i="0" u="none" strike="noStrike" cap="none" normalizeH="0" baseline="0" noProof="1">
                <a:ln>
                  <a:noFill/>
                </a:ln>
                <a:solidFill>
                  <a:srgbClr val="00733B"/>
                </a:solidFill>
                <a:effectLst/>
                <a:latin typeface="JetBrains Mono"/>
              </a:rPr>
              <a:t>"Погодинний"</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.name = name</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balance</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.call_plan = call_plan  </a:t>
            </a:r>
            <a:r>
              <a:rPr kumimoji="0" lang="ru-RU" altLang="ru-RU" sz="1100" b="1" i="0" u="none" strike="noStrike" cap="none" normalizeH="0" baseline="0" noProof="1">
                <a:ln>
                  <a:noFill/>
                </a:ln>
                <a:solidFill>
                  <a:srgbClr val="137D00"/>
                </a:solidFill>
                <a:effectLst/>
                <a:latin typeface="JetBrains Mono"/>
              </a:rPr>
              <a:t># "Погодинний" за замовчуванням</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def </a:t>
            </a:r>
            <a:r>
              <a:rPr kumimoji="0" lang="ru-RU" altLang="ru-RU" sz="1100" b="0" i="0" u="none" strike="noStrike" cap="none" normalizeH="0" baseline="0" noProof="1">
                <a:ln>
                  <a:noFill/>
                </a:ln>
                <a:solidFill>
                  <a:srgbClr val="B200B2"/>
                </a:solidFill>
                <a:effectLst/>
                <a:latin typeface="JetBrains Mono"/>
              </a:rPr>
              <a:t>__str__</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return </a:t>
            </a:r>
            <a:r>
              <a:rPr kumimoji="0" lang="ru-RU" altLang="ru-RU" sz="1100" b="0" i="0" u="none" strike="noStrike" cap="none" normalizeH="0" baseline="0" noProof="1">
                <a:ln>
                  <a:noFill/>
                </a:ln>
                <a:solidFill>
                  <a:srgbClr val="00733B"/>
                </a:solidFill>
                <a:effectLst/>
                <a:latin typeface="JetBrains Mono"/>
              </a:rPr>
              <a:t>f"Клієнт </a:t>
            </a:r>
            <a:r>
              <a:rPr kumimoji="0" lang="ru-RU" altLang="ru-RU" sz="1100" b="0" i="0" u="none" strike="noStrike" cap="none" normalizeH="0" baseline="0" noProof="1">
                <a:ln>
                  <a:noFill/>
                </a:ln>
                <a:solidFill>
                  <a:srgbClr val="000080"/>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.name</a:t>
            </a:r>
            <a:r>
              <a:rPr kumimoji="0" lang="ru-RU" altLang="ru-RU" sz="1100" b="0" i="0" u="none" strike="noStrike" cap="none" normalizeH="0" baseline="0" noProof="1">
                <a:ln>
                  <a:noFill/>
                </a:ln>
                <a:solidFill>
                  <a:srgbClr val="000080"/>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 Баланс: </a:t>
            </a:r>
            <a:r>
              <a:rPr kumimoji="0" lang="ru-RU" altLang="ru-RU" sz="1100" b="0" i="0" u="none" strike="noStrike" cap="none" normalizeH="0" baseline="0" noProof="1">
                <a:ln>
                  <a:noFill/>
                </a:ln>
                <a:solidFill>
                  <a:srgbClr val="000080"/>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.balance</a:t>
            </a:r>
            <a:r>
              <a:rPr kumimoji="0" lang="ru-RU" altLang="ru-RU" sz="1100" b="0" i="0" u="none" strike="noStrike" cap="none" normalizeH="0" baseline="0" noProof="1">
                <a:ln>
                  <a:noFill/>
                </a:ln>
                <a:solidFill>
                  <a:srgbClr val="000080"/>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 грн. Тариф: </a:t>
            </a:r>
            <a:r>
              <a:rPr kumimoji="0" lang="ru-RU" altLang="ru-RU" sz="1100" b="0" i="0" u="none" strike="noStrike" cap="none" normalizeH="0" baseline="0" noProof="1">
                <a:ln>
                  <a:noFill/>
                </a:ln>
                <a:solidFill>
                  <a:srgbClr val="000080"/>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.call_plan</a:t>
            </a:r>
            <a:r>
              <a:rPr kumimoji="0" lang="ru-RU" altLang="ru-RU" sz="1100" b="0" i="0" u="none" strike="noStrike" cap="none" normalizeH="0" baseline="0" noProof="1">
                <a:ln>
                  <a:noFill/>
                </a:ln>
                <a:solidFill>
                  <a:srgbClr val="000080"/>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a:t>
            </a:r>
            <a:br>
              <a:rPr kumimoji="0" lang="ru-RU" altLang="ru-RU" sz="1100" b="0" i="0" u="none" strike="noStrike" cap="none" normalizeH="0" baseline="0" noProof="1">
                <a:ln>
                  <a:noFill/>
                </a:ln>
                <a:solidFill>
                  <a:srgbClr val="00733B"/>
                </a:solidFill>
                <a:effectLst/>
                <a:latin typeface="JetBrains Mono"/>
              </a:rPr>
            </a:br>
            <a:r>
              <a:rPr kumimoji="0" lang="ru-RU" altLang="ru-RU" sz="1100" b="0" i="0" u="none" strike="noStrike" cap="none" normalizeH="0" baseline="0" noProof="1">
                <a:ln>
                  <a:noFill/>
                </a:ln>
                <a:solidFill>
                  <a:srgbClr val="00733B"/>
                </a:solidFill>
                <a:effectLst/>
                <a:latin typeface="JetBrains Mono"/>
              </a:rPr>
              <a:t/>
            </a:r>
            <a:br>
              <a:rPr kumimoji="0" lang="ru-RU" altLang="ru-RU" sz="1100" b="0" i="0" u="none" strike="noStrike" cap="none" normalizeH="0" baseline="0" noProof="1">
                <a:ln>
                  <a:noFill/>
                </a:ln>
                <a:solidFill>
                  <a:srgbClr val="00733B"/>
                </a:solidFill>
                <a:effectLst/>
                <a:latin typeface="JetBrains Mono"/>
              </a:rPr>
            </a:br>
            <a:r>
              <a:rPr kumimoji="0" lang="ru-RU" altLang="ru-RU" sz="1100" b="0" i="0" u="none" strike="noStrike" cap="none" normalizeH="0" baseline="0" noProof="1">
                <a:ln>
                  <a:noFill/>
                </a:ln>
                <a:solidFill>
                  <a:srgbClr val="00733B"/>
                </a:solidFill>
                <a:effectLst/>
                <a:latin typeface="JetBrains Mono"/>
              </a:rPr>
              <a:t>    </a:t>
            </a:r>
            <a:r>
              <a:rPr kumimoji="0" lang="ru-RU" altLang="ru-RU" sz="1100" b="0" i="0" u="none" strike="noStrike" cap="none" normalizeH="0" baseline="0" noProof="1">
                <a:ln>
                  <a:noFill/>
                </a:ln>
                <a:solidFill>
                  <a:srgbClr val="808000"/>
                </a:solidFill>
                <a:effectLst/>
                <a:latin typeface="JetBrains Mono"/>
              </a:rPr>
              <a:t>@property</a:t>
            </a:r>
            <a:br>
              <a:rPr kumimoji="0" lang="ru-RU" altLang="ru-RU" sz="1100" b="0" i="0" u="none" strike="noStrike" cap="none" normalizeH="0" baseline="0" noProof="1">
                <a:ln>
                  <a:noFill/>
                </a:ln>
                <a:solidFill>
                  <a:srgbClr val="808000"/>
                </a:solidFill>
                <a:effectLst/>
                <a:latin typeface="JetBrains Mono"/>
              </a:rPr>
            </a:br>
            <a:r>
              <a:rPr kumimoji="0" lang="ru-RU" altLang="ru-RU" sz="1100" b="0" i="0" u="none" strike="noStrike" cap="none" normalizeH="0" baseline="0" noProof="1">
                <a:ln>
                  <a:noFill/>
                </a:ln>
                <a:solidFill>
                  <a:srgbClr val="808000"/>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def </a:t>
            </a:r>
            <a:r>
              <a:rPr kumimoji="0" lang="ru-RU" altLang="ru-RU" sz="1100" b="0" i="0" u="none" strike="noStrike" cap="none" normalizeH="0" baseline="0" noProof="1">
                <a:ln>
                  <a:noFill/>
                </a:ln>
                <a:solidFill>
                  <a:srgbClr val="000000"/>
                </a:solidFill>
                <a:effectLst/>
                <a:latin typeface="JetBrains Mono"/>
              </a:rPr>
              <a:t>balance</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1" i="1" u="none" strike="noStrike" cap="none" normalizeH="0" baseline="0" noProof="1">
                <a:ln>
                  <a:noFill/>
                </a:ln>
                <a:solidFill>
                  <a:srgbClr val="0F9503"/>
                </a:solidFill>
                <a:effectLst/>
                <a:latin typeface="JetBrains Mono"/>
              </a:rPr>
              <a:t>"""Повернути баланс клієнта.</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Властивість 'balance' доступна тільки для читання:</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давати доступ на зміну її безпосередньо було б неправильно. """</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return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def </a:t>
            </a:r>
            <a:r>
              <a:rPr kumimoji="0" lang="ru-RU" altLang="ru-RU" sz="1100" b="0" i="0" u="none" strike="noStrike" cap="none" normalizeH="0" baseline="0" noProof="1">
                <a:ln>
                  <a:noFill/>
                </a:ln>
                <a:solidFill>
                  <a:srgbClr val="000000"/>
                </a:solidFill>
                <a:effectLst/>
                <a:latin typeface="JetBrains Mono"/>
              </a:rPr>
              <a:t>record_payment</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 amount_paid):</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1" i="1" u="none" strike="noStrike" cap="none" normalizeH="0" baseline="0" noProof="1">
                <a:ln>
                  <a:noFill/>
                </a:ln>
                <a:solidFill>
                  <a:srgbClr val="0F9503"/>
                </a:solidFill>
                <a:effectLst/>
                <a:latin typeface="JetBrains Mono"/>
              </a:rPr>
              <a:t>"""Поповнити баланс клієнта на 'amount_paid' грн."""</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assert </a:t>
            </a:r>
            <a:r>
              <a:rPr kumimoji="0" lang="ru-RU" altLang="ru-RU" sz="1100" b="0" i="0" u="none" strike="noStrike" cap="none" normalizeH="0" baseline="0" noProof="1">
                <a:ln>
                  <a:noFill/>
                </a:ln>
                <a:solidFill>
                  <a:srgbClr val="262626"/>
                </a:solidFill>
                <a:effectLst/>
                <a:latin typeface="JetBrains Mono"/>
              </a:rPr>
              <a:t>amount_paid &gt; </a:t>
            </a:r>
            <a:r>
              <a:rPr kumimoji="0" lang="ru-RU" altLang="ru-RU" sz="1100" b="0" i="0" u="none" strike="noStrike" cap="none" normalizeH="0" baseline="0" noProof="1">
                <a:ln>
                  <a:noFill/>
                </a:ln>
                <a:solidFill>
                  <a:srgbClr val="0073E6"/>
                </a:solidFill>
                <a:effectLst/>
                <a:latin typeface="JetBrains Mono"/>
              </a:rPr>
              <a:t>0</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3B"/>
                </a:solidFill>
                <a:effectLst/>
                <a:latin typeface="JetBrains Mono"/>
              </a:rPr>
              <a:t>"Сума поповненняя  має бути &gt; 0!"</a:t>
            </a:r>
            <a:br>
              <a:rPr kumimoji="0" lang="ru-RU" altLang="ru-RU" sz="1100" b="0" i="0" u="none" strike="noStrike" cap="none" normalizeH="0" baseline="0" noProof="1">
                <a:ln>
                  <a:noFill/>
                </a:ln>
                <a:solidFill>
                  <a:srgbClr val="00733B"/>
                </a:solidFill>
                <a:effectLst/>
                <a:latin typeface="JetBrains Mono"/>
              </a:rPr>
            </a:br>
            <a:r>
              <a:rPr kumimoji="0" lang="ru-RU" altLang="ru-RU" sz="1100" b="0" i="0" u="none" strike="noStrike" cap="none" normalizeH="0" baseline="0" noProof="1">
                <a:ln>
                  <a:noFill/>
                </a:ln>
                <a:solidFill>
                  <a:srgbClr val="00733B"/>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amount_paid</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def </a:t>
            </a:r>
            <a:r>
              <a:rPr kumimoji="0" lang="ru-RU" altLang="ru-RU" sz="1100" b="0" i="0" u="none" strike="noStrike" cap="none" normalizeH="0" baseline="0" noProof="1">
                <a:ln>
                  <a:noFill/>
                </a:ln>
                <a:solidFill>
                  <a:srgbClr val="000000"/>
                </a:solidFill>
                <a:effectLst/>
                <a:latin typeface="JetBrains Mono"/>
              </a:rPr>
              <a:t>record_call</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 call_type, minutes):</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1" i="1" u="none" strike="noStrike" cap="none" normalizeH="0" baseline="0" noProof="1">
                <a:ln>
                  <a:noFill/>
                </a:ln>
                <a:solidFill>
                  <a:srgbClr val="0F9503"/>
                </a:solidFill>
                <a:effectLst/>
                <a:latin typeface="JetBrains Mono"/>
              </a:rPr>
              <a:t>"""Списати вартість дзвінка з балансу клієнта.</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параметри:</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 call_type (str): тип дзвінка:</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"c": міський (city);</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"m": мобільний (mobile);</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 minutes (float): кількість хвилин розмови. """</a:t>
            </a:r>
            <a:br>
              <a:rPr kumimoji="0" lang="ru-RU" altLang="ru-RU" sz="1100" b="1" i="1" u="none" strike="noStrike" cap="none" normalizeH="0" baseline="0" noProof="1">
                <a:ln>
                  <a:noFill/>
                </a:ln>
                <a:solidFill>
                  <a:srgbClr val="0F9503"/>
                </a:solidFill>
                <a:effectLst/>
                <a:latin typeface="JetBrains Mono"/>
              </a:rPr>
            </a:br>
            <a:r>
              <a:rPr kumimoji="0" lang="ru-RU" altLang="ru-RU" sz="1100" b="1" i="1" u="none" strike="noStrike" cap="none" normalizeH="0" baseline="0" noProof="1">
                <a:ln>
                  <a:noFill/>
                </a:ln>
                <a:solidFill>
                  <a:srgbClr val="0F9503"/>
                </a:solidFill>
                <a:effectLst/>
                <a:latin typeface="JetBrains Mono"/>
              </a:rPr>
              <a:t>        </a:t>
            </a:r>
            <a:r>
              <a:rPr kumimoji="0" lang="ru-RU" altLang="ru-RU" sz="1100" b="1" i="0" u="none" strike="noStrike" cap="none" normalizeH="0" baseline="0" noProof="1">
                <a:ln>
                  <a:noFill/>
                </a:ln>
                <a:solidFill>
                  <a:srgbClr val="137D00"/>
                </a:solidFill>
                <a:effectLst/>
                <a:latin typeface="JetBrains Mono"/>
              </a:rPr>
              <a:t># У реальності, ці значення можуть читатися з бази даних</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if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.call_plan == </a:t>
            </a:r>
            <a:r>
              <a:rPr kumimoji="0" lang="ru-RU" altLang="ru-RU" sz="1100" b="0" i="0" u="none" strike="noStrike" cap="none" normalizeH="0" baseline="0" noProof="1">
                <a:ln>
                  <a:noFill/>
                </a:ln>
                <a:solidFill>
                  <a:srgbClr val="00733B"/>
                </a:solidFill>
                <a:effectLst/>
                <a:latin typeface="JetBrains Mono"/>
              </a:rPr>
              <a:t>"Погодинний"</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1" i="0" u="none" strike="noStrike" cap="none" normalizeH="0" baseline="0" noProof="1">
                <a:ln>
                  <a:noFill/>
                </a:ln>
                <a:solidFill>
                  <a:srgbClr val="137D00"/>
                </a:solidFill>
                <a:effectLst/>
                <a:latin typeface="JetBrains Mono"/>
              </a:rPr>
              <a:t># Фіксована вартість хвилини в залежності від типу дзвінка</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if </a:t>
            </a:r>
            <a:r>
              <a:rPr kumimoji="0" lang="ru-RU" altLang="ru-RU" sz="1100" b="0" i="0" u="none" strike="noStrike" cap="none" normalizeH="0" baseline="0" noProof="1">
                <a:ln>
                  <a:noFill/>
                </a:ln>
                <a:solidFill>
                  <a:srgbClr val="262626"/>
                </a:solidFill>
                <a:effectLst/>
                <a:latin typeface="JetBrains Mono"/>
              </a:rPr>
              <a:t>call_type == </a:t>
            </a:r>
            <a:r>
              <a:rPr kumimoji="0" lang="ru-RU" altLang="ru-RU" sz="1100" b="0" i="0" u="none" strike="noStrike" cap="none" normalizeH="0" baseline="0" noProof="1">
                <a:ln>
                  <a:noFill/>
                </a:ln>
                <a:solidFill>
                  <a:srgbClr val="00733B"/>
                </a:solidFill>
                <a:effectLst/>
                <a:latin typeface="JetBrains Mono"/>
              </a:rPr>
              <a:t>"c"</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minutes * </a:t>
            </a:r>
            <a:r>
              <a:rPr kumimoji="0" lang="ru-RU" altLang="ru-RU" sz="1100" b="0" i="0" u="none" strike="noStrike" cap="none" normalizeH="0" baseline="0" noProof="1">
                <a:ln>
                  <a:noFill/>
                </a:ln>
                <a:solidFill>
                  <a:srgbClr val="0073E6"/>
                </a:solidFill>
                <a:effectLst/>
                <a:latin typeface="JetBrains Mono"/>
              </a:rPr>
              <a:t>2</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elif </a:t>
            </a:r>
            <a:r>
              <a:rPr kumimoji="0" lang="ru-RU" altLang="ru-RU" sz="1100" b="0" i="0" u="none" strike="noStrike" cap="none" normalizeH="0" baseline="0" noProof="1">
                <a:ln>
                  <a:noFill/>
                </a:ln>
                <a:solidFill>
                  <a:srgbClr val="262626"/>
                </a:solidFill>
                <a:effectLst/>
                <a:latin typeface="JetBrains Mono"/>
              </a:rPr>
              <a:t>call_type == </a:t>
            </a:r>
            <a:r>
              <a:rPr kumimoji="0" lang="ru-RU" altLang="ru-RU" sz="1100" b="0" i="0" u="none" strike="noStrike" cap="none" normalizeH="0" baseline="0" noProof="1">
                <a:ln>
                  <a:noFill/>
                </a:ln>
                <a:solidFill>
                  <a:srgbClr val="00733B"/>
                </a:solidFill>
                <a:effectLst/>
                <a:latin typeface="JetBrains Mono"/>
              </a:rPr>
              <a:t>"m"</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minutes * </a:t>
            </a:r>
            <a:r>
              <a:rPr kumimoji="0" lang="ru-RU" altLang="ru-RU" sz="1100" b="0" i="0" u="none" strike="noStrike" cap="none" normalizeH="0" baseline="0" noProof="1">
                <a:ln>
                  <a:noFill/>
                </a:ln>
                <a:solidFill>
                  <a:srgbClr val="0073E6"/>
                </a:solidFill>
                <a:effectLst/>
                <a:latin typeface="JetBrains Mono"/>
              </a:rPr>
              <a:t>1</a:t>
            </a:r>
            <a:endParaRPr kumimoji="0" lang="ru-RU" altLang="ru-RU" sz="2400" b="0" i="0" u="none" strike="noStrike" cap="none" normalizeH="0" baseline="0" noProof="1">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5389617" y="25360"/>
            <a:ext cx="4886274" cy="652486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elif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.call_plan == </a:t>
            </a:r>
            <a:r>
              <a:rPr kumimoji="0" lang="ru-RU" altLang="ru-RU" sz="1100" b="0" i="0" u="none" strike="noStrike" cap="none" normalizeH="0" baseline="0" noProof="1">
                <a:ln>
                  <a:noFill/>
                </a:ln>
                <a:solidFill>
                  <a:srgbClr val="00733B"/>
                </a:solidFill>
                <a:effectLst/>
                <a:latin typeface="JetBrains Mono"/>
              </a:rPr>
              <a:t>"Після10в2разиДешевше"</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1" i="0" u="none" strike="noStrike" cap="none" normalizeH="0" baseline="0" noProof="1">
                <a:ln>
                  <a:noFill/>
                </a:ln>
                <a:solidFill>
                  <a:srgbClr val="137D00"/>
                </a:solidFill>
                <a:effectLst/>
                <a:latin typeface="JetBrains Mono"/>
              </a:rPr>
              <a:t># Після 10 хвилин дзвінка на міський номер</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 Кожна друга хвилина безкоштовно</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if </a:t>
            </a:r>
            <a:r>
              <a:rPr kumimoji="0" lang="ru-RU" altLang="ru-RU" sz="1100" b="0" i="0" u="none" strike="noStrike" cap="none" normalizeH="0" baseline="0" noProof="1">
                <a:ln>
                  <a:noFill/>
                </a:ln>
                <a:solidFill>
                  <a:srgbClr val="262626"/>
                </a:solidFill>
                <a:effectLst/>
                <a:latin typeface="JetBrains Mono"/>
              </a:rPr>
              <a:t>call_type == </a:t>
            </a:r>
            <a:r>
              <a:rPr kumimoji="0" lang="ru-RU" altLang="ru-RU" sz="1100" b="0" i="0" u="none" strike="noStrike" cap="none" normalizeH="0" baseline="0" noProof="1">
                <a:ln>
                  <a:noFill/>
                </a:ln>
                <a:solidFill>
                  <a:srgbClr val="00733B"/>
                </a:solidFill>
                <a:effectLst/>
                <a:latin typeface="JetBrains Mono"/>
              </a:rPr>
              <a:t>"c"</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if </a:t>
            </a:r>
            <a:r>
              <a:rPr kumimoji="0" lang="ru-RU" altLang="ru-RU" sz="1100" b="0" i="0" u="none" strike="noStrike" cap="none" normalizeH="0" baseline="0" noProof="1">
                <a:ln>
                  <a:noFill/>
                </a:ln>
                <a:solidFill>
                  <a:srgbClr val="262626"/>
                </a:solidFill>
                <a:effectLst/>
                <a:latin typeface="JetBrains Mono"/>
              </a:rPr>
              <a:t>minutes &gt; </a:t>
            </a:r>
            <a:r>
              <a:rPr kumimoji="0" lang="ru-RU" altLang="ru-RU" sz="1100" b="0" i="0" u="none" strike="noStrike" cap="none" normalizeH="0" baseline="0" noProof="1">
                <a:ln>
                  <a:noFill/>
                </a:ln>
                <a:solidFill>
                  <a:srgbClr val="0073E6"/>
                </a:solidFill>
                <a:effectLst/>
                <a:latin typeface="JetBrains Mono"/>
              </a:rPr>
              <a:t>10</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bonus_minutes = (minutes - </a:t>
            </a:r>
            <a:r>
              <a:rPr kumimoji="0" lang="ru-RU" altLang="ru-RU" sz="1100" b="0" i="0" u="none" strike="noStrike" cap="none" normalizeH="0" baseline="0" noProof="1">
                <a:ln>
                  <a:noFill/>
                </a:ln>
                <a:solidFill>
                  <a:srgbClr val="0073E6"/>
                </a:solidFill>
                <a:effectLst/>
                <a:latin typeface="JetBrains Mono"/>
              </a:rPr>
              <a:t>10</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E6"/>
                </a:solidFill>
                <a:effectLst/>
                <a:latin typeface="JetBrains Mono"/>
              </a:rPr>
              <a:t>2</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else</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bonus_minutes = </a:t>
            </a:r>
            <a:r>
              <a:rPr kumimoji="0" lang="ru-RU" altLang="ru-RU" sz="1100" b="0" i="0" u="none" strike="noStrike" cap="none" normalizeH="0" baseline="0" noProof="1">
                <a:ln>
                  <a:noFill/>
                </a:ln>
                <a:solidFill>
                  <a:srgbClr val="0073E6"/>
                </a:solidFill>
                <a:effectLst/>
                <a:latin typeface="JetBrains Mono"/>
              </a:rPr>
              <a:t>0</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(minutes - bonus_minutes)*</a:t>
            </a:r>
            <a:r>
              <a:rPr kumimoji="0" lang="ru-RU" altLang="ru-RU" sz="1100" b="0" i="0" u="none" strike="noStrike" cap="none" normalizeH="0" baseline="0" noProof="1">
                <a:ln>
                  <a:noFill/>
                </a:ln>
                <a:solidFill>
                  <a:srgbClr val="0073E6"/>
                </a:solidFill>
                <a:effectLst/>
                <a:latin typeface="JetBrains Mono"/>
              </a:rPr>
              <a:t>5</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elif </a:t>
            </a:r>
            <a:r>
              <a:rPr kumimoji="0" lang="ru-RU" altLang="ru-RU" sz="1100" b="0" i="0" u="none" strike="noStrike" cap="none" normalizeH="0" baseline="0" noProof="1">
                <a:ln>
                  <a:noFill/>
                </a:ln>
                <a:solidFill>
                  <a:srgbClr val="262626"/>
                </a:solidFill>
                <a:effectLst/>
                <a:latin typeface="JetBrains Mono"/>
              </a:rPr>
              <a:t>call_type == </a:t>
            </a:r>
            <a:r>
              <a:rPr kumimoji="0" lang="ru-RU" altLang="ru-RU" sz="1100" b="0" i="0" u="none" strike="noStrike" cap="none" normalizeH="0" baseline="0" noProof="1">
                <a:ln>
                  <a:noFill/>
                </a:ln>
                <a:solidFill>
                  <a:srgbClr val="00733B"/>
                </a:solidFill>
                <a:effectLst/>
                <a:latin typeface="JetBrains Mono"/>
              </a:rPr>
              <a:t>"m"</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minutes * </a:t>
            </a:r>
            <a:r>
              <a:rPr kumimoji="0" lang="ru-RU" altLang="ru-RU" sz="1100" b="0" i="0" u="none" strike="noStrike" cap="none" normalizeH="0" baseline="0" noProof="1">
                <a:ln>
                  <a:noFill/>
                </a:ln>
                <a:solidFill>
                  <a:srgbClr val="0073E6"/>
                </a:solidFill>
                <a:effectLst/>
                <a:latin typeface="JetBrains Mono"/>
              </a:rPr>
              <a:t>1</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elif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.call_plan == </a:t>
            </a:r>
            <a:r>
              <a:rPr kumimoji="0" lang="ru-RU" altLang="ru-RU" sz="1100" b="0" i="0" u="none" strike="noStrike" cap="none" normalizeH="0" baseline="0" noProof="1">
                <a:ln>
                  <a:noFill/>
                </a:ln>
                <a:solidFill>
                  <a:srgbClr val="00733B"/>
                </a:solidFill>
                <a:effectLst/>
                <a:latin typeface="JetBrains Mono"/>
              </a:rPr>
              <a:t>"ПлатиМеньшеДо5хв"</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1" i="0" u="none" strike="noStrike" cap="none" normalizeH="0" baseline="0" noProof="1">
                <a:ln>
                  <a:noFill/>
                </a:ln>
                <a:solidFill>
                  <a:srgbClr val="137D00"/>
                </a:solidFill>
                <a:effectLst/>
                <a:latin typeface="JetBrains Mono"/>
              </a:rPr>
              <a:t># До 5 хвилин розмови в 2 рази дешевше тарифу 'Погодинний',</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 Після - в 2 рази дорожче</a:t>
            </a:r>
            <a:br>
              <a:rPr kumimoji="0" lang="ru-RU" altLang="ru-RU" sz="1100" b="1" i="0" u="none" strike="noStrike" cap="none" normalizeH="0" baseline="0" noProof="1">
                <a:ln>
                  <a:noFill/>
                </a:ln>
                <a:solidFill>
                  <a:srgbClr val="137D00"/>
                </a:solidFill>
                <a:effectLst/>
                <a:latin typeface="JetBrains Mono"/>
              </a:rPr>
            </a:br>
            <a:r>
              <a:rPr kumimoji="0" lang="ru-RU" altLang="ru-RU" sz="1100" b="1" i="0" u="none" strike="noStrike" cap="none" normalizeH="0" baseline="0" noProof="1">
                <a:ln>
                  <a:noFill/>
                </a:ln>
                <a:solidFill>
                  <a:srgbClr val="137D00"/>
                </a:solidFill>
                <a:effectLst/>
                <a:latin typeface="JetBrains Mono"/>
              </a:rPr>
              <a:t>            </a:t>
            </a:r>
            <a:r>
              <a:rPr kumimoji="0" lang="ru-RU" altLang="ru-RU" sz="1100" b="0" i="0" u="none" strike="noStrike" cap="none" normalizeH="0" baseline="0" noProof="1">
                <a:ln>
                  <a:noFill/>
                </a:ln>
                <a:solidFill>
                  <a:srgbClr val="262626"/>
                </a:solidFill>
                <a:effectLst/>
                <a:latin typeface="JetBrains Mono"/>
              </a:rPr>
              <a:t>LIMIT_CHEAP = </a:t>
            </a:r>
            <a:r>
              <a:rPr kumimoji="0" lang="ru-RU" altLang="ru-RU" sz="1100" b="0" i="0" u="none" strike="noStrike" cap="none" normalizeH="0" baseline="0" noProof="1">
                <a:ln>
                  <a:noFill/>
                </a:ln>
                <a:solidFill>
                  <a:srgbClr val="0073E6"/>
                </a:solidFill>
                <a:effectLst/>
                <a:latin typeface="JetBrains Mono"/>
              </a:rPr>
              <a:t>5</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if </a:t>
            </a:r>
            <a:r>
              <a:rPr kumimoji="0" lang="ru-RU" altLang="ru-RU" sz="1100" b="0" i="0" u="none" strike="noStrike" cap="none" normalizeH="0" baseline="0" noProof="1">
                <a:ln>
                  <a:noFill/>
                </a:ln>
                <a:solidFill>
                  <a:srgbClr val="262626"/>
                </a:solidFill>
                <a:effectLst/>
                <a:latin typeface="JetBrains Mono"/>
              </a:rPr>
              <a:t>minutes &gt; LIMIT_CHEAP:</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cheap_minutes = LIMIT_CHEAP</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expensive_minutes = minutes - LIMIT_CHEAP</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else</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cheap_minutes = minutes</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expensive_minutes = </a:t>
            </a:r>
            <a:r>
              <a:rPr kumimoji="0" lang="ru-RU" altLang="ru-RU" sz="1100" b="0" i="0" u="none" strike="noStrike" cap="none" normalizeH="0" baseline="0" noProof="1">
                <a:ln>
                  <a:noFill/>
                </a:ln>
                <a:solidFill>
                  <a:srgbClr val="0073E6"/>
                </a:solidFill>
                <a:effectLst/>
                <a:latin typeface="JetBrains Mono"/>
              </a:rPr>
              <a:t>0</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if </a:t>
            </a:r>
            <a:r>
              <a:rPr kumimoji="0" lang="ru-RU" altLang="ru-RU" sz="1100" b="0" i="0" u="none" strike="noStrike" cap="none" normalizeH="0" baseline="0" noProof="1">
                <a:ln>
                  <a:noFill/>
                </a:ln>
                <a:solidFill>
                  <a:srgbClr val="262626"/>
                </a:solidFill>
                <a:effectLst/>
                <a:latin typeface="JetBrains Mono"/>
              </a:rPr>
              <a:t>call_type == </a:t>
            </a:r>
            <a:r>
              <a:rPr kumimoji="0" lang="ru-RU" altLang="ru-RU" sz="1100" b="0" i="0" u="none" strike="noStrike" cap="none" normalizeH="0" baseline="0" noProof="1">
                <a:ln>
                  <a:noFill/>
                </a:ln>
                <a:solidFill>
                  <a:srgbClr val="00733B"/>
                </a:solidFill>
                <a:effectLst/>
                <a:latin typeface="JetBrains Mono"/>
              </a:rPr>
              <a:t>"c"</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cheap_minutes * </a:t>
            </a:r>
            <a:r>
              <a:rPr kumimoji="0" lang="ru-RU" altLang="ru-RU" sz="1100" b="0" i="0" u="none" strike="noStrike" cap="none" normalizeH="0" baseline="0" noProof="1">
                <a:ln>
                  <a:noFill/>
                </a:ln>
                <a:solidFill>
                  <a:srgbClr val="0073E6"/>
                </a:solidFill>
                <a:effectLst/>
                <a:latin typeface="JetBrains Mono"/>
              </a:rPr>
              <a:t>1 </a:t>
            </a:r>
            <a:r>
              <a:rPr kumimoji="0" lang="ru-RU" altLang="ru-RU" sz="1100" b="0" i="0" u="none" strike="noStrike" cap="none" normalizeH="0" baseline="0" noProof="1">
                <a:ln>
                  <a:noFill/>
                </a:ln>
                <a:solidFill>
                  <a:srgbClr val="262626"/>
                </a:solidFill>
                <a:effectLst/>
                <a:latin typeface="JetBrains Mono"/>
              </a:rPr>
              <a:t>+ expensive_minutes * </a:t>
            </a:r>
            <a:r>
              <a:rPr kumimoji="0" lang="ru-RU" altLang="ru-RU" sz="1100" b="0" i="0" u="none" strike="noStrike" cap="none" normalizeH="0" baseline="0" noProof="1">
                <a:ln>
                  <a:noFill/>
                </a:ln>
                <a:solidFill>
                  <a:srgbClr val="0073E6"/>
                </a:solidFill>
                <a:effectLst/>
                <a:latin typeface="JetBrains Mono"/>
              </a:rPr>
              <a:t>4</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t>
            </a:r>
            <a:r>
              <a:rPr kumimoji="0" lang="ru-RU" altLang="ru-RU" sz="1100" b="0" i="0" u="none" strike="noStrike" cap="none" normalizeH="0" baseline="0" noProof="1">
                <a:ln>
                  <a:noFill/>
                </a:ln>
                <a:solidFill>
                  <a:srgbClr val="000080"/>
                </a:solidFill>
                <a:effectLst/>
                <a:latin typeface="JetBrains Mono"/>
              </a:rPr>
              <a:t>elif </a:t>
            </a:r>
            <a:r>
              <a:rPr kumimoji="0" lang="ru-RU" altLang="ru-RU" sz="1100" b="0" i="0" u="none" strike="noStrike" cap="none" normalizeH="0" baseline="0" noProof="1">
                <a:ln>
                  <a:noFill/>
                </a:ln>
                <a:solidFill>
                  <a:srgbClr val="262626"/>
                </a:solidFill>
                <a:effectLst/>
                <a:latin typeface="JetBrains Mono"/>
              </a:rPr>
              <a:t>call_type == </a:t>
            </a:r>
            <a:r>
              <a:rPr kumimoji="0" lang="ru-RU" altLang="ru-RU" sz="1100" b="0" i="0" u="none" strike="noStrike" cap="none" normalizeH="0" baseline="0" noProof="1">
                <a:ln>
                  <a:noFill/>
                </a:ln>
                <a:solidFill>
                  <a:srgbClr val="00733B"/>
                </a:solidFill>
                <a:effectLst/>
                <a:latin typeface="JetBrains Mono"/>
              </a:rPr>
              <a:t>"m"</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94558D"/>
                </a:solidFill>
                <a:effectLst/>
                <a:latin typeface="JetBrains Mono"/>
              </a:rPr>
              <a:t>self</a:t>
            </a:r>
            <a:r>
              <a:rPr kumimoji="0" lang="ru-RU" altLang="ru-RU" sz="1100" b="0" i="0" u="none" strike="noStrike" cap="none" normalizeH="0" baseline="0" noProof="1">
                <a:ln>
                  <a:noFill/>
                </a:ln>
                <a:solidFill>
                  <a:srgbClr val="262626"/>
                </a:solidFill>
                <a:effectLst/>
                <a:latin typeface="JetBrains Mono"/>
              </a:rPr>
              <a:t>._balance -= cheap_minutes * </a:t>
            </a:r>
            <a:r>
              <a:rPr kumimoji="0" lang="ru-RU" altLang="ru-RU" sz="1100" b="0" i="0" u="none" strike="noStrike" cap="none" normalizeH="0" baseline="0" noProof="1">
                <a:ln>
                  <a:noFill/>
                </a:ln>
                <a:solidFill>
                  <a:srgbClr val="0073E6"/>
                </a:solidFill>
                <a:effectLst/>
                <a:latin typeface="JetBrains Mono"/>
              </a:rPr>
              <a:t>0.5 </a:t>
            </a:r>
            <a:r>
              <a:rPr kumimoji="0" lang="ru-RU" altLang="ru-RU" sz="1100" b="0" i="0" u="none" strike="noStrike" cap="none" normalizeH="0" baseline="0" noProof="1">
                <a:ln>
                  <a:noFill/>
                </a:ln>
                <a:solidFill>
                  <a:srgbClr val="262626"/>
                </a:solidFill>
                <a:effectLst/>
                <a:latin typeface="JetBrains Mono"/>
              </a:rPr>
              <a:t>+ expensive_minutes * </a:t>
            </a:r>
            <a:r>
              <a:rPr kumimoji="0" lang="ru-RU" altLang="ru-RU" sz="1100" b="0" i="0" u="none" strike="noStrike" cap="none" normalizeH="0" baseline="0" noProof="1">
                <a:ln>
                  <a:noFill/>
                </a:ln>
                <a:solidFill>
                  <a:srgbClr val="0073E6"/>
                </a:solidFill>
                <a:effectLst/>
                <a:latin typeface="JetBrains Mono"/>
              </a:rPr>
              <a:t>2</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73E6"/>
                </a:solidFill>
                <a:effectLst/>
                <a:latin typeface="JetBrains Mono"/>
              </a:rPr>
              <a:t/>
            </a:r>
            <a:br>
              <a:rPr kumimoji="0" lang="ru-RU" altLang="ru-RU" sz="1100" b="0" i="0" u="none" strike="noStrike" cap="none" normalizeH="0" baseline="0" noProof="1">
                <a:ln>
                  <a:noFill/>
                </a:ln>
                <a:solidFill>
                  <a:srgbClr val="0073E6"/>
                </a:solidFill>
                <a:effectLst/>
                <a:latin typeface="JetBrains Mono"/>
              </a:rPr>
            </a:br>
            <a:r>
              <a:rPr kumimoji="0" lang="ru-RU" altLang="ru-RU" sz="1100" b="0" i="0" u="none" strike="noStrike" cap="none" normalizeH="0" baseline="0" noProof="1">
                <a:ln>
                  <a:noFill/>
                </a:ln>
                <a:solidFill>
                  <a:srgbClr val="000080"/>
                </a:solidFill>
                <a:effectLst/>
                <a:latin typeface="JetBrains Mono"/>
              </a:rPr>
              <a:t>if </a:t>
            </a:r>
            <a:r>
              <a:rPr kumimoji="0" lang="ru-RU" altLang="ru-RU" sz="1100" b="0" i="0" u="none" strike="noStrike" cap="none" normalizeH="0" baseline="0" noProof="1">
                <a:ln>
                  <a:noFill/>
                </a:ln>
                <a:solidFill>
                  <a:srgbClr val="262626"/>
                </a:solidFill>
                <a:effectLst/>
                <a:latin typeface="JetBrains Mono"/>
              </a:rPr>
              <a:t>__name__ == </a:t>
            </a:r>
            <a:r>
              <a:rPr kumimoji="0" lang="ru-RU" altLang="ru-RU" sz="1100" b="0" i="0" u="none" strike="noStrike" cap="none" normalizeH="0" baseline="0" noProof="1">
                <a:ln>
                  <a:noFill/>
                </a:ln>
                <a:solidFill>
                  <a:srgbClr val="00733B"/>
                </a:solidFill>
                <a:effectLst/>
                <a:latin typeface="JetBrains Mono"/>
              </a:rPr>
              <a:t>"__main__"</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ivan = </a:t>
            </a:r>
            <a:r>
              <a:rPr kumimoji="0" lang="ru-RU" altLang="ru-RU" sz="1100" b="0" i="0" u="none" strike="noStrike" cap="none" normalizeH="0" baseline="0" noProof="1">
                <a:ln>
                  <a:noFill/>
                </a:ln>
                <a:solidFill>
                  <a:srgbClr val="000000"/>
                </a:solidFill>
                <a:effectLst/>
                <a:latin typeface="JetBrains Mono"/>
              </a:rPr>
              <a:t>Customer</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"Іван Сергійчук"</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100</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sergiy = </a:t>
            </a:r>
            <a:r>
              <a:rPr kumimoji="0" lang="ru-RU" altLang="ru-RU" sz="1100" b="0" i="0" u="none" strike="noStrike" cap="none" normalizeH="0" baseline="0" noProof="1">
                <a:ln>
                  <a:noFill/>
                </a:ln>
                <a:solidFill>
                  <a:srgbClr val="000000"/>
                </a:solidFill>
                <a:effectLst/>
                <a:latin typeface="JetBrains Mono"/>
              </a:rPr>
              <a:t>Customer</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"Сергій Іванчук"</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100</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660099"/>
                </a:solidFill>
                <a:effectLst/>
                <a:latin typeface="JetBrains Mono"/>
              </a:rPr>
              <a:t>call_plan</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"Після10в2разиДешевше"</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irina = </a:t>
            </a:r>
            <a:r>
              <a:rPr kumimoji="0" lang="ru-RU" altLang="ru-RU" sz="1100" b="0" i="0" u="none" strike="noStrike" cap="none" normalizeH="0" baseline="0" noProof="1">
                <a:ln>
                  <a:noFill/>
                </a:ln>
                <a:solidFill>
                  <a:srgbClr val="000000"/>
                </a:solidFill>
                <a:effectLst/>
                <a:latin typeface="JetBrains Mono"/>
              </a:rPr>
              <a:t>Customer</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"Ірина Петрова "</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100</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660099"/>
                </a:solidFill>
                <a:effectLst/>
                <a:latin typeface="JetBrains Mono"/>
              </a:rPr>
              <a:t>call_plan</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"Після10в2разиДешевше"</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petro = </a:t>
            </a:r>
            <a:r>
              <a:rPr kumimoji="0" lang="ru-RU" altLang="ru-RU" sz="1100" b="0" i="0" u="none" strike="noStrike" cap="none" normalizeH="0" baseline="0" noProof="1">
                <a:ln>
                  <a:noFill/>
                </a:ln>
                <a:solidFill>
                  <a:srgbClr val="000000"/>
                </a:solidFill>
                <a:effectLst/>
                <a:latin typeface="JetBrains Mono"/>
              </a:rPr>
              <a:t>Customer</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"Петро Петрович"</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100</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660099"/>
                </a:solidFill>
                <a:effectLst/>
                <a:latin typeface="JetBrains Mono"/>
              </a:rPr>
              <a:t>call_plan</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"ПлатиМеньшеДо5хв"</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ivan.</a:t>
            </a:r>
            <a:r>
              <a:rPr kumimoji="0" lang="ru-RU" altLang="ru-RU" sz="1100" b="0" i="0" u="none" strike="noStrike" cap="none" normalizeH="0" baseline="0" noProof="1">
                <a:ln>
                  <a:noFill/>
                </a:ln>
                <a:solidFill>
                  <a:srgbClr val="000000"/>
                </a:solidFill>
                <a:effectLst/>
                <a:latin typeface="JetBrains Mono"/>
              </a:rPr>
              <a:t>record_call</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"c"</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20</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sergiy.</a:t>
            </a:r>
            <a:r>
              <a:rPr kumimoji="0" lang="ru-RU" altLang="ru-RU" sz="1100" b="0" i="0" u="none" strike="noStrike" cap="none" normalizeH="0" baseline="0" noProof="1">
                <a:ln>
                  <a:noFill/>
                </a:ln>
                <a:solidFill>
                  <a:srgbClr val="000000"/>
                </a:solidFill>
                <a:effectLst/>
                <a:latin typeface="JetBrains Mono"/>
              </a:rPr>
              <a:t>record_call</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"c"</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20</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irina.</a:t>
            </a:r>
            <a:r>
              <a:rPr kumimoji="0" lang="ru-RU" altLang="ru-RU" sz="1100" b="0" i="0" u="none" strike="noStrike" cap="none" normalizeH="0" baseline="0" noProof="1">
                <a:ln>
                  <a:noFill/>
                </a:ln>
                <a:solidFill>
                  <a:srgbClr val="000000"/>
                </a:solidFill>
                <a:effectLst/>
                <a:latin typeface="JetBrains Mono"/>
              </a:rPr>
              <a:t>record_call</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"m"</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20</a:t>
            </a:r>
            <a:r>
              <a:rPr kumimoji="0" lang="ru-RU" altLang="ru-RU" sz="1100" b="0" i="0" u="none" strike="noStrike" cap="none" normalizeH="0" baseline="0" noProof="1">
                <a:ln>
                  <a:noFill/>
                </a:ln>
                <a:solidFill>
                  <a:srgbClr val="262626"/>
                </a:solidFill>
                <a:effectLst/>
                <a:latin typeface="JetBrains Mono"/>
              </a:rPr>
              <a:t>)</a:t>
            </a:r>
            <a:br>
              <a:rPr kumimoji="0" lang="ru-RU" altLang="ru-RU" sz="1100" b="0" i="0" u="none" strike="noStrike" cap="none" normalizeH="0" baseline="0" noProof="1">
                <a:ln>
                  <a:noFill/>
                </a:ln>
                <a:solidFill>
                  <a:srgbClr val="262626"/>
                </a:solidFill>
                <a:effectLst/>
                <a:latin typeface="JetBrains Mono"/>
              </a:rPr>
            </a:br>
            <a:r>
              <a:rPr kumimoji="0" lang="ru-RU" altLang="ru-RU" sz="1100" b="0" i="0" u="none" strike="noStrike" cap="none" normalizeH="0" baseline="0" noProof="1">
                <a:ln>
                  <a:noFill/>
                </a:ln>
                <a:solidFill>
                  <a:srgbClr val="262626"/>
                </a:solidFill>
                <a:effectLst/>
                <a:latin typeface="JetBrains Mono"/>
              </a:rPr>
              <a:t>    petro.</a:t>
            </a:r>
            <a:r>
              <a:rPr kumimoji="0" lang="ru-RU" altLang="ru-RU" sz="1100" b="0" i="0" u="none" strike="noStrike" cap="none" normalizeH="0" baseline="0" noProof="1">
                <a:ln>
                  <a:noFill/>
                </a:ln>
                <a:solidFill>
                  <a:srgbClr val="000000"/>
                </a:solidFill>
                <a:effectLst/>
                <a:latin typeface="JetBrains Mono"/>
              </a:rPr>
              <a:t>record_call</a:t>
            </a:r>
            <a:r>
              <a:rPr kumimoji="0" lang="ru-RU" altLang="ru-RU" sz="1100" b="0" i="0" u="none" strike="noStrike" cap="none" normalizeH="0" baseline="0" noProof="1">
                <a:ln>
                  <a:noFill/>
                </a:ln>
                <a:solidFill>
                  <a:srgbClr val="262626"/>
                </a:solidFill>
                <a:effectLst/>
                <a:latin typeface="JetBrains Mono"/>
              </a:rPr>
              <a:t>(</a:t>
            </a:r>
            <a:r>
              <a:rPr kumimoji="0" lang="ru-RU" altLang="ru-RU" sz="1100" b="0" i="0" u="none" strike="noStrike" cap="none" normalizeH="0" baseline="0" noProof="1">
                <a:ln>
                  <a:noFill/>
                </a:ln>
                <a:solidFill>
                  <a:srgbClr val="00733B"/>
                </a:solidFill>
                <a:effectLst/>
                <a:latin typeface="JetBrains Mono"/>
              </a:rPr>
              <a:t>"c"</a:t>
            </a:r>
            <a:r>
              <a:rPr kumimoji="0" lang="ru-RU" altLang="ru-RU" sz="1100" b="0" i="0" u="none" strike="noStrike" cap="none" normalizeH="0" baseline="0" noProof="1">
                <a:ln>
                  <a:noFill/>
                </a:ln>
                <a:solidFill>
                  <a:srgbClr val="262626"/>
                </a:solidFill>
                <a:effectLst/>
                <a:latin typeface="JetBrains Mono"/>
              </a:rPr>
              <a:t>, </a:t>
            </a:r>
            <a:r>
              <a:rPr kumimoji="0" lang="ru-RU" altLang="ru-RU" sz="1100" b="0" i="0" u="none" strike="noStrike" cap="none" normalizeH="0" baseline="0" noProof="1">
                <a:ln>
                  <a:noFill/>
                </a:ln>
                <a:solidFill>
                  <a:srgbClr val="0073E6"/>
                </a:solidFill>
                <a:effectLst/>
                <a:latin typeface="JetBrains Mono"/>
              </a:rPr>
              <a:t>20</a:t>
            </a:r>
            <a:r>
              <a:rPr kumimoji="0" lang="ru-RU" altLang="ru-RU" sz="1100" b="0" i="0" u="none" strike="noStrike" cap="none" normalizeH="0" baseline="0" noProof="1">
                <a:ln>
                  <a:noFill/>
                </a:ln>
                <a:solidFill>
                  <a:srgbClr val="262626"/>
                </a:solidFill>
                <a:effectLst/>
                <a:latin typeface="JetBrains Mono"/>
              </a:rPr>
              <a:t>)</a:t>
            </a:r>
            <a:endParaRPr kumimoji="0" lang="ru-RU" altLang="ru-RU" sz="2400" b="0" i="0" u="none" strike="noStrike" cap="none" normalizeH="0" baseline="0" noProof="1">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9829800" y="5515"/>
            <a:ext cx="2362200" cy="3019425"/>
          </a:xfrm>
          <a:prstGeom prst="rect">
            <a:avLst/>
          </a:prstGeom>
        </p:spPr>
      </p:pic>
      <p:pic>
        <p:nvPicPr>
          <p:cNvPr id="12" name="Picture 11"/>
          <p:cNvPicPr>
            <a:picLocks noChangeAspect="1"/>
          </p:cNvPicPr>
          <p:nvPr/>
        </p:nvPicPr>
        <p:blipFill>
          <a:blip r:embed="rId3"/>
          <a:stretch>
            <a:fillRect/>
          </a:stretch>
        </p:blipFill>
        <p:spPr>
          <a:xfrm>
            <a:off x="10182225" y="3024940"/>
            <a:ext cx="2009775" cy="2857500"/>
          </a:xfrm>
          <a:prstGeom prst="rect">
            <a:avLst/>
          </a:prstGeom>
        </p:spPr>
      </p:pic>
      <p:pic>
        <p:nvPicPr>
          <p:cNvPr id="13" name="Picture 12"/>
          <p:cNvPicPr>
            <a:picLocks noChangeAspect="1"/>
          </p:cNvPicPr>
          <p:nvPr/>
        </p:nvPicPr>
        <p:blipFill>
          <a:blip r:embed="rId4"/>
          <a:stretch>
            <a:fillRect/>
          </a:stretch>
        </p:blipFill>
        <p:spPr>
          <a:xfrm>
            <a:off x="7544309" y="6024520"/>
            <a:ext cx="4647691" cy="712515"/>
          </a:xfrm>
          <a:prstGeom prst="rect">
            <a:avLst/>
          </a:prstGeom>
          <a:ln>
            <a:solidFill>
              <a:schemeClr val="tx1"/>
            </a:solidFill>
          </a:ln>
        </p:spPr>
      </p:pic>
    </p:spTree>
    <p:extLst>
      <p:ext uri="{BB962C8B-B14F-4D97-AF65-F5344CB8AC3E}">
        <p14:creationId xmlns:p14="http://schemas.microsoft.com/office/powerpoint/2010/main" val="216725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102405" cy="563231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1" u="none" strike="noStrike" cap="none" normalizeH="0" baseline="0" dirty="0">
                <a:ln>
                  <a:noFill/>
                </a:ln>
                <a:solidFill>
                  <a:srgbClr val="C792EA"/>
                </a:solidFill>
                <a:effectLst/>
                <a:latin typeface="JetBrains Mono"/>
              </a:rPr>
              <a:t>class </a:t>
            </a:r>
            <a:r>
              <a:rPr kumimoji="0" lang="ru-RU" altLang="ru-RU" sz="1000" b="0" i="0" u="none" strike="noStrike" cap="none" normalizeH="0" baseline="0" dirty="0">
                <a:ln>
                  <a:noFill/>
                </a:ln>
                <a:solidFill>
                  <a:srgbClr val="FFCB6B"/>
                </a:solidFill>
                <a:effectLst/>
                <a:latin typeface="JetBrains Mono"/>
              </a:rPr>
              <a:t>Customer</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"""Клієнт телефонної компанії.</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Витрати даного клієнта ведуться на погодинній основі.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def </a:t>
            </a:r>
            <a:r>
              <a:rPr kumimoji="0" lang="ru-RU" altLang="ru-RU" sz="1000" b="0" i="1" u="none" strike="noStrike" cap="none" normalizeH="0" baseline="0" dirty="0">
                <a:ln>
                  <a:noFill/>
                </a:ln>
                <a:solidFill>
                  <a:srgbClr val="82AAFF"/>
                </a:solidFill>
                <a:effectLst/>
                <a:latin typeface="JetBrains Mono"/>
              </a:rPr>
              <a:t>__init__</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name</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balance</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F78C6C"/>
                </a:solidFill>
                <a:effectLst/>
                <a:latin typeface="JetBrains Mono"/>
              </a:rPr>
              <a:t>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name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name</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_balance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balance</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def </a:t>
            </a:r>
            <a:r>
              <a:rPr kumimoji="0" lang="ru-RU" altLang="ru-RU" sz="1000" b="0" i="1" u="none" strike="noStrike" cap="none" normalizeH="0" baseline="0" dirty="0">
                <a:ln>
                  <a:noFill/>
                </a:ln>
                <a:solidFill>
                  <a:srgbClr val="82AAFF"/>
                </a:solidFill>
                <a:effectLst/>
                <a:latin typeface="JetBrains Mono"/>
              </a:rPr>
              <a:t>__str__</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return </a:t>
            </a:r>
            <a:r>
              <a:rPr kumimoji="0" lang="ru-RU" altLang="ru-RU" sz="1000" b="0" i="0" u="none" strike="noStrike" cap="none" normalizeH="0" baseline="0" dirty="0">
                <a:ln>
                  <a:noFill/>
                </a:ln>
                <a:solidFill>
                  <a:srgbClr val="C3E88D"/>
                </a:solidFill>
                <a:effectLst/>
                <a:latin typeface="JetBrains Mono"/>
              </a:rPr>
              <a:t>f"Клієнт </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name</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 Баланс: </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err="1">
                <a:ln>
                  <a:noFill/>
                </a:ln>
                <a:solidFill>
                  <a:srgbClr val="FF5370"/>
                </a:solidFill>
                <a:effectLst/>
                <a:latin typeface="JetBrains Mono"/>
              </a:rPr>
              <a:t>self</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balance</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 грн."</a:t>
            </a:r>
            <a:br>
              <a:rPr kumimoji="0" lang="ru-RU" altLang="ru-RU" sz="1000" b="0" i="0" u="none" strike="noStrike" cap="none" normalizeH="0" baseline="0" dirty="0">
                <a:ln>
                  <a:noFill/>
                </a:ln>
                <a:solidFill>
                  <a:srgbClr val="C3E88D"/>
                </a:solidFill>
                <a:effectLst/>
                <a:latin typeface="JetBrains Mono"/>
              </a:rPr>
            </a:br>
            <a:r>
              <a:rPr kumimoji="0" lang="ru-RU" altLang="ru-RU" sz="1000" b="0" i="0" u="none" strike="noStrike" cap="none" normalizeH="0" baseline="0" dirty="0">
                <a:ln>
                  <a:noFill/>
                </a:ln>
                <a:solidFill>
                  <a:srgbClr val="C3E88D"/>
                </a:solidFill>
                <a:effectLst/>
                <a:latin typeface="JetBrains Mono"/>
              </a:rPr>
              <a:t/>
            </a:r>
            <a:br>
              <a:rPr kumimoji="0" lang="ru-RU" altLang="ru-RU" sz="1000" b="0" i="0" u="none" strike="noStrike" cap="none" normalizeH="0" baseline="0" dirty="0">
                <a:ln>
                  <a:noFill/>
                </a:ln>
                <a:solidFill>
                  <a:srgbClr val="C3E88D"/>
                </a:solidFill>
                <a:effectLst/>
                <a:latin typeface="JetBrains Mono"/>
              </a:rPr>
            </a:br>
            <a:r>
              <a:rPr kumimoji="0" lang="ru-RU" altLang="ru-RU" sz="1000" b="0" i="0" u="none" strike="noStrike" cap="none" normalizeH="0" baseline="0" dirty="0">
                <a:ln>
                  <a:noFill/>
                </a:ln>
                <a:solidFill>
                  <a:srgbClr val="C3E88D"/>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@property</a:t>
            </a:r>
            <a:br>
              <a:rPr kumimoji="0" lang="ru-RU" altLang="ru-RU" sz="1000" b="0" i="0" u="none" strike="noStrike" cap="none" normalizeH="0" baseline="0" dirty="0">
                <a:ln>
                  <a:noFill/>
                </a:ln>
                <a:solidFill>
                  <a:srgbClr val="82AAFF"/>
                </a:solidFill>
                <a:effectLst/>
                <a:latin typeface="JetBrains Mono"/>
              </a:rPr>
            </a:br>
            <a:r>
              <a:rPr kumimoji="0" lang="ru-RU" altLang="ru-RU" sz="1000" b="0" i="0" u="none" strike="noStrike" cap="none" normalizeH="0" baseline="0" dirty="0">
                <a:ln>
                  <a:noFill/>
                </a:ln>
                <a:solidFill>
                  <a:srgbClr val="82AAFF"/>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def </a:t>
            </a:r>
            <a:r>
              <a:rPr kumimoji="0" lang="ru-RU" altLang="ru-RU" sz="1000" b="0" i="0" u="none" strike="noStrike" cap="none" normalizeH="0" baseline="0" dirty="0">
                <a:ln>
                  <a:noFill/>
                </a:ln>
                <a:solidFill>
                  <a:srgbClr val="82AAFF"/>
                </a:solidFill>
                <a:effectLst/>
                <a:latin typeface="JetBrains Mono"/>
              </a:rPr>
              <a:t>balance</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"""Повернути баланс клієнта.</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Властивість 'balance' доступна тільки для читання:</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давати доступ на зміну її безпосередньо було б </a:t>
            </a:r>
            <a:endParaRPr kumimoji="0" lang="en-US" altLang="ru-RU" sz="1000" b="0" i="1" u="none" strike="noStrike" cap="none" normalizeH="0" baseline="0" dirty="0">
              <a:ln>
                <a:noFill/>
              </a:ln>
              <a:solidFill>
                <a:srgbClr val="546E7A"/>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000" i="1" dirty="0">
                <a:solidFill>
                  <a:srgbClr val="546E7A"/>
                </a:solidFill>
                <a:latin typeface="JetBrains Mono"/>
              </a:rPr>
              <a:t>         </a:t>
            </a:r>
            <a:r>
              <a:rPr kumimoji="0" lang="ru-RU" altLang="ru-RU" sz="1000" b="0" i="1" u="none" strike="noStrike" cap="none" normalizeH="0" baseline="0" dirty="0">
                <a:ln>
                  <a:noFill/>
                </a:ln>
                <a:solidFill>
                  <a:srgbClr val="546E7A"/>
                </a:solidFill>
                <a:effectLst/>
                <a:latin typeface="JetBrains Mono"/>
              </a:rPr>
              <a:t>неправильно.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return </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_balance</a:t>
            </a:r>
            <a:br>
              <a:rPr kumimoji="0" lang="ru-RU" altLang="ru-RU" sz="1000" b="0" i="0" u="none" strike="noStrike" cap="none" normalizeH="0" baseline="0" dirty="0">
                <a:ln>
                  <a:noFill/>
                </a:ln>
                <a:solidFill>
                  <a:srgbClr val="C3CEE3"/>
                </a:solidFill>
                <a:effectLst/>
                <a:latin typeface="JetBrains Mono"/>
              </a:rPr>
            </a:br>
            <a:r>
              <a:rPr kumimoji="0" lang="ru-RU" altLang="ru-RU" sz="1000" b="0" i="0" u="none" strike="noStrike" cap="none" normalizeH="0" baseline="0" dirty="0">
                <a:ln>
                  <a:noFill/>
                </a:ln>
                <a:solidFill>
                  <a:srgbClr val="C3CEE3"/>
                </a:solidFill>
                <a:effectLst/>
                <a:latin typeface="JetBrains Mono"/>
              </a:rPr>
              <a:t/>
            </a:r>
            <a:br>
              <a:rPr kumimoji="0" lang="ru-RU" altLang="ru-RU" sz="1000" b="0" i="0" u="none" strike="noStrike" cap="none" normalizeH="0" baseline="0" dirty="0">
                <a:ln>
                  <a:noFill/>
                </a:ln>
                <a:solidFill>
                  <a:srgbClr val="C3CEE3"/>
                </a:solidFill>
                <a:effectLst/>
                <a:latin typeface="JetBrains Mono"/>
              </a:rPr>
            </a:br>
            <a:r>
              <a:rPr kumimoji="0" lang="ru-RU" altLang="ru-RU" sz="1000" b="0" i="0" u="none" strike="noStrike" cap="none" normalizeH="0" baseline="0" dirty="0">
                <a:ln>
                  <a:noFill/>
                </a:ln>
                <a:solidFill>
                  <a:srgbClr val="C3CEE3"/>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def </a:t>
            </a:r>
            <a:r>
              <a:rPr kumimoji="0" lang="ru-RU" altLang="ru-RU" sz="1000" b="0" i="0" u="none" strike="noStrike" cap="none" normalizeH="0" baseline="0" dirty="0">
                <a:ln>
                  <a:noFill/>
                </a:ln>
                <a:solidFill>
                  <a:srgbClr val="82AAFF"/>
                </a:solidFill>
                <a:effectLst/>
                <a:latin typeface="JetBrains Mono"/>
              </a:rPr>
              <a:t>record_payment</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amount_paid</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"""Поповнити баланс клієнта на 'amount_paid' грн."""</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assert </a:t>
            </a:r>
            <a:r>
              <a:rPr kumimoji="0" lang="ru-RU" altLang="ru-RU" sz="1000" b="0" i="0" u="none" strike="noStrike" cap="none" normalizeH="0" baseline="0" dirty="0">
                <a:ln>
                  <a:noFill/>
                </a:ln>
                <a:solidFill>
                  <a:srgbClr val="F78C6C"/>
                </a:solidFill>
                <a:effectLst/>
                <a:latin typeface="JetBrains Mono"/>
              </a:rPr>
              <a:t>amount_paid </a:t>
            </a:r>
            <a:r>
              <a:rPr kumimoji="0" lang="ru-RU" altLang="ru-RU" sz="1000" b="0" i="0" u="none" strike="noStrike" cap="none" normalizeH="0" baseline="0" dirty="0">
                <a:ln>
                  <a:noFill/>
                </a:ln>
                <a:solidFill>
                  <a:srgbClr val="89DDFF"/>
                </a:solidFill>
                <a:effectLst/>
                <a:latin typeface="JetBrains Mono"/>
              </a:rPr>
              <a:t>&gt; </a:t>
            </a:r>
            <a:r>
              <a:rPr kumimoji="0" lang="ru-RU" altLang="ru-RU" sz="1000" b="0" i="0" u="none" strike="noStrike" cap="none" normalizeH="0" baseline="0" dirty="0">
                <a:ln>
                  <a:noFill/>
                </a:ln>
                <a:solidFill>
                  <a:srgbClr val="F78C6C"/>
                </a:solidFill>
                <a:effectLst/>
                <a:latin typeface="JetBrains Mono"/>
              </a:rPr>
              <a:t>0</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E88D"/>
                </a:solidFill>
                <a:effectLst/>
                <a:latin typeface="JetBrains Mono"/>
              </a:rPr>
              <a:t>"Сума поповненняя  має бути &gt; 0!"</a:t>
            </a:r>
            <a:br>
              <a:rPr kumimoji="0" lang="ru-RU" altLang="ru-RU" sz="1000" b="0" i="0" u="none" strike="noStrike" cap="none" normalizeH="0" baseline="0" dirty="0">
                <a:ln>
                  <a:noFill/>
                </a:ln>
                <a:solidFill>
                  <a:srgbClr val="C3E88D"/>
                </a:solidFill>
                <a:effectLst/>
                <a:latin typeface="JetBrains Mono"/>
              </a:rPr>
            </a:br>
            <a:r>
              <a:rPr kumimoji="0" lang="ru-RU" altLang="ru-RU" sz="1000" b="0" i="0" u="none" strike="noStrike" cap="none" normalizeH="0" baseline="0" dirty="0">
                <a:ln>
                  <a:noFill/>
                </a:ln>
                <a:solidFill>
                  <a:srgbClr val="C3E88D"/>
                </a:solidFill>
                <a:effectLst/>
                <a:latin typeface="JetBrains Mono"/>
              </a:rPr>
              <a:t>        </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_balance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amount_paid</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def </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call_type</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"""Списати вартість дзвінка з балансу клієнта.</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параметри:</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call_type (str): тип дзвінка:</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"c": міський (city);</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"m": мобільний (mobile);</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minutes (float): кількість хвилин розмови.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У реальності, ці значення можуть читатися з БД</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if </a:t>
            </a:r>
            <a:r>
              <a:rPr kumimoji="0" lang="ru-RU" altLang="ru-RU" sz="1000" b="0" i="0" u="none" strike="noStrike" cap="none" normalizeH="0" baseline="0" dirty="0">
                <a:ln>
                  <a:noFill/>
                </a:ln>
                <a:solidFill>
                  <a:srgbClr val="F78C6C"/>
                </a:solidFill>
                <a:effectLst/>
                <a:latin typeface="JetBrains Mono"/>
              </a:rPr>
              <a:t>call_type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E88D"/>
                </a:solidFill>
                <a:effectLst/>
                <a:latin typeface="JetBrains Mono"/>
              </a:rPr>
              <a:t>"c"</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_balance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elif </a:t>
            </a:r>
            <a:r>
              <a:rPr kumimoji="0" lang="ru-RU" altLang="ru-RU" sz="1000" b="0" i="0" u="none" strike="noStrike" cap="none" normalizeH="0" baseline="0" dirty="0">
                <a:ln>
                  <a:noFill/>
                </a:ln>
                <a:solidFill>
                  <a:srgbClr val="F78C6C"/>
                </a:solidFill>
                <a:effectLst/>
                <a:latin typeface="JetBrains Mono"/>
              </a:rPr>
              <a:t>call_type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E88D"/>
                </a:solidFill>
                <a:effectLst/>
                <a:latin typeface="JetBrains Mono"/>
              </a:rPr>
              <a:t>"m"</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_balance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1</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4102405" y="0"/>
            <a:ext cx="4285147" cy="670952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1" u="none" strike="noStrike" cap="none" normalizeH="0" baseline="0" dirty="0">
                <a:ln>
                  <a:noFill/>
                </a:ln>
                <a:solidFill>
                  <a:srgbClr val="C792EA"/>
                </a:solidFill>
                <a:effectLst/>
                <a:latin typeface="JetBrains Mono"/>
              </a:rPr>
              <a:t>class </a:t>
            </a:r>
            <a:r>
              <a:rPr kumimoji="0" lang="ru-RU" altLang="ru-RU" sz="1000" b="0" i="0" u="none" strike="noStrike" cap="none" normalizeH="0" baseline="0" dirty="0">
                <a:ln>
                  <a:noFill/>
                </a:ln>
                <a:solidFill>
                  <a:srgbClr val="FFCB6B"/>
                </a:solidFill>
                <a:effectLst/>
                <a:latin typeface="JetBrains Mono"/>
              </a:rPr>
              <a:t>CustomerFree2ndMinuteAfter10</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Customer</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"""Клієнт телефонної компанії (нащадок Customer).</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Після 10 хвилин дзвінка на міський номер кожна друга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000" i="1" dirty="0">
                <a:solidFill>
                  <a:srgbClr val="546E7A"/>
                </a:solidFill>
                <a:latin typeface="JetBrains Mono"/>
              </a:rPr>
              <a:t>     </a:t>
            </a:r>
            <a:r>
              <a:rPr kumimoji="0" lang="ru-RU" altLang="ru-RU" sz="1000" b="0" i="1" u="none" strike="noStrike" cap="none" normalizeH="0" baseline="0" dirty="0">
                <a:ln>
                  <a:noFill/>
                </a:ln>
                <a:solidFill>
                  <a:srgbClr val="546E7A"/>
                </a:solidFill>
                <a:effectLst/>
                <a:latin typeface="JetBrains Mono"/>
              </a:rPr>
              <a:t>хвилина безкоштовно;     в іншому як "Погодинний".</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Всі атрибути, що надає Customer, доступні і тут, досить</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змінити тільки ті, які повинні працювати по-іншому.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def </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call_type</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"""Списати вартість дзвінка з балансу клієнта.</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параметри:</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call_type (str): тип дзвінка:</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"c": міський (city);</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"m": мобільний (mobile);</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minutes (float): кількість хвилин розмови.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Даний метод перевизначає відповідний батьківський метод</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Визначаємо кількість безкоштовних хвилин</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if </a:t>
            </a:r>
            <a:r>
              <a:rPr kumimoji="0" lang="ru-RU" altLang="ru-RU" sz="1000" b="0" i="0" u="none" strike="noStrike" cap="none" normalizeH="0" baseline="0" dirty="0">
                <a:ln>
                  <a:noFill/>
                </a:ln>
                <a:solidFill>
                  <a:srgbClr val="F78C6C"/>
                </a:solidFill>
                <a:effectLst/>
                <a:latin typeface="JetBrains Mono"/>
              </a:rPr>
              <a:t>call_type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E88D"/>
                </a:solidFill>
                <a:effectLst/>
                <a:latin typeface="JetBrains Mono"/>
              </a:rPr>
              <a:t>"c" </a:t>
            </a:r>
            <a:r>
              <a:rPr kumimoji="0" lang="ru-RU" altLang="ru-RU" sz="1000" b="0" i="1" u="none" strike="noStrike" cap="none" normalizeH="0" baseline="0" dirty="0">
                <a:ln>
                  <a:noFill/>
                </a:ln>
                <a:solidFill>
                  <a:srgbClr val="C792EA"/>
                </a:solidFill>
                <a:effectLst/>
                <a:latin typeface="JetBrains Mono"/>
              </a:rPr>
              <a:t>and </a:t>
            </a:r>
            <a:r>
              <a:rPr kumimoji="0" lang="ru-RU" altLang="ru-RU" sz="1000" b="0" i="0" u="none" strike="noStrike" cap="none" normalizeH="0" baseline="0" dirty="0">
                <a:ln>
                  <a:noFill/>
                </a:ln>
                <a:solidFill>
                  <a:srgbClr val="F78C6C"/>
                </a:solidFill>
                <a:effectLst/>
                <a:latin typeface="JetBrains Mono"/>
              </a:rPr>
              <a:t>minutes </a:t>
            </a:r>
            <a:r>
              <a:rPr kumimoji="0" lang="ru-RU" altLang="ru-RU" sz="1000" b="0" i="0" u="none" strike="noStrike" cap="none" normalizeH="0" baseline="0" dirty="0">
                <a:ln>
                  <a:noFill/>
                </a:ln>
                <a:solidFill>
                  <a:srgbClr val="89DDFF"/>
                </a:solidFill>
                <a:effectLst/>
                <a:latin typeface="JetBrains Mono"/>
              </a:rPr>
              <a:t>&gt; </a:t>
            </a:r>
            <a:r>
              <a:rPr kumimoji="0" lang="ru-RU" altLang="ru-RU" sz="1000" b="0" i="0" u="none" strike="noStrike" cap="none" normalizeH="0" baseline="0" dirty="0">
                <a:ln>
                  <a:noFill/>
                </a:ln>
                <a:solidFill>
                  <a:srgbClr val="F78C6C"/>
                </a:solidFill>
                <a:effectLst/>
                <a:latin typeface="JetBrains Mono"/>
              </a:rPr>
              <a:t>10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bonus_minutes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10</a:t>
            </a:r>
            <a:r>
              <a:rPr kumimoji="0" lang="ru-RU" altLang="ru-RU" sz="1000" b="0" i="0" u="none" strike="noStrike" cap="none" normalizeH="0" baseline="0" dirty="0">
                <a:ln>
                  <a:noFill/>
                </a:ln>
                <a:solidFill>
                  <a:srgbClr val="89DDFF"/>
                </a:solidFill>
                <a:effectLst/>
                <a:latin typeface="JetBrains Mono"/>
              </a:rPr>
              <a:t>) // </a:t>
            </a:r>
            <a:r>
              <a:rPr kumimoji="0" lang="ru-RU" altLang="ru-RU" sz="1000" b="0" i="0" u="none" strike="noStrike" cap="none" normalizeH="0" baseline="0" dirty="0">
                <a:ln>
                  <a:noFill/>
                </a:ln>
                <a:solidFill>
                  <a:srgbClr val="F78C6C"/>
                </a:solidFill>
                <a:effectLst/>
                <a:latin typeface="JetBrains Mono"/>
              </a:rPr>
              <a:t>2</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else</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bonus_minutes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0</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 Викликаємо батьківський метод розрахунку</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82AAFF"/>
                </a:solidFill>
                <a:effectLst/>
                <a:latin typeface="JetBrains Mono"/>
              </a:rPr>
              <a:t>super</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F78C6C"/>
                </a:solidFill>
                <a:effectLst/>
                <a:latin typeface="JetBrains Mono"/>
              </a:rPr>
              <a:t>call_type</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bonus_minutes</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1" u="none" strike="noStrike" cap="none" normalizeH="0" baseline="0" dirty="0">
                <a:ln>
                  <a:noFill/>
                </a:ln>
                <a:solidFill>
                  <a:srgbClr val="C792EA"/>
                </a:solidFill>
                <a:effectLst/>
                <a:latin typeface="JetBrains Mono"/>
              </a:rPr>
              <a:t>class </a:t>
            </a:r>
            <a:r>
              <a:rPr kumimoji="0" lang="ru-RU" altLang="ru-RU" sz="1000" b="0" i="0" u="none" strike="noStrike" cap="none" normalizeH="0" baseline="0" dirty="0">
                <a:ln>
                  <a:noFill/>
                </a:ln>
                <a:solidFill>
                  <a:srgbClr val="FFCB6B"/>
                </a:solidFill>
                <a:effectLst/>
                <a:latin typeface="JetBrains Mono"/>
              </a:rPr>
              <a:t>CustomerTwiceCheaperFirst5Minutes</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Customer</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"""Клієнт телефонної компанії (нащадок Customer).</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До 5 хвилин розмови в 2 рази дешевше тарифу "Погодинний",</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після - в 2 рази дорожче.</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Всі атрибути, що надає Customer, доступні і тут, досить</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змінити тільки ті, які повинні працювати по-іншому.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def </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1" u="none" strike="noStrike" cap="none" normalizeH="0" baseline="0" dirty="0">
                <a:ln>
                  <a:noFill/>
                </a:ln>
                <a:solidFill>
                  <a:srgbClr val="FF5370"/>
                </a:solidFill>
                <a:effectLst/>
                <a:latin typeface="JetBrains Mono"/>
              </a:rPr>
              <a:t>self</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call_type</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"""Списати вартість дзвінка з балансу клієнта.</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параметри:          - call_type (str): тип дзвінка:</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"c": міський (city);        "m": мобільний (mobile);</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minutes (float): кількість хвилин розмови.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Даний метод перевизначає відповідний батьківський метод</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LIMIT_CHEAP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5</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if </a:t>
            </a:r>
            <a:r>
              <a:rPr kumimoji="0" lang="ru-RU" altLang="ru-RU" sz="1000" b="0" i="0" u="none" strike="noStrike" cap="none" normalizeH="0" baseline="0" dirty="0">
                <a:ln>
                  <a:noFill/>
                </a:ln>
                <a:solidFill>
                  <a:srgbClr val="F78C6C"/>
                </a:solidFill>
                <a:effectLst/>
                <a:latin typeface="JetBrains Mono"/>
              </a:rPr>
              <a:t>minutes </a:t>
            </a:r>
            <a:r>
              <a:rPr kumimoji="0" lang="ru-RU" altLang="ru-RU" sz="1000" b="0" i="0" u="none" strike="noStrike" cap="none" normalizeH="0" baseline="0" dirty="0">
                <a:ln>
                  <a:noFill/>
                </a:ln>
                <a:solidFill>
                  <a:srgbClr val="89DDFF"/>
                </a:solidFill>
                <a:effectLst/>
                <a:latin typeface="JetBrains Mono"/>
              </a:rPr>
              <a:t>&gt; </a:t>
            </a:r>
            <a:r>
              <a:rPr kumimoji="0" lang="ru-RU" altLang="ru-RU" sz="1000" b="0" i="0" u="none" strike="noStrike" cap="none" normalizeH="0" baseline="0" dirty="0">
                <a:ln>
                  <a:noFill/>
                </a:ln>
                <a:solidFill>
                  <a:srgbClr val="C3CEE3"/>
                </a:solidFill>
                <a:effectLst/>
                <a:latin typeface="JetBrains Mono"/>
              </a:rPr>
              <a:t>LIMIT_CHEAP</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cheap_minutes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LIMIT_CHEAP</a:t>
            </a:r>
            <a:br>
              <a:rPr kumimoji="0" lang="ru-RU" altLang="ru-RU" sz="1000" b="0" i="0" u="none" strike="noStrike" cap="none" normalizeH="0" baseline="0" dirty="0">
                <a:ln>
                  <a:noFill/>
                </a:ln>
                <a:solidFill>
                  <a:srgbClr val="C3CEE3"/>
                </a:solidFill>
                <a:effectLst/>
                <a:latin typeface="JetBrains Mono"/>
              </a:rPr>
            </a:br>
            <a:r>
              <a:rPr kumimoji="0" lang="ru-RU" altLang="ru-RU" sz="1000" b="0" i="0" u="none" strike="noStrike" cap="none" normalizeH="0" baseline="0" dirty="0">
                <a:ln>
                  <a:noFill/>
                </a:ln>
                <a:solidFill>
                  <a:srgbClr val="C3CEE3"/>
                </a:solidFill>
                <a:effectLst/>
                <a:latin typeface="JetBrains Mono"/>
              </a:rPr>
              <a:t>            expensive_minutes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LIMIT_CHEAP</a:t>
            </a:r>
            <a:br>
              <a:rPr kumimoji="0" lang="ru-RU" altLang="ru-RU" sz="1000" b="0" i="0" u="none" strike="noStrike" cap="none" normalizeH="0" baseline="0" dirty="0">
                <a:ln>
                  <a:noFill/>
                </a:ln>
                <a:solidFill>
                  <a:srgbClr val="C3CEE3"/>
                </a:solidFill>
                <a:effectLst/>
                <a:latin typeface="JetBrains Mono"/>
              </a:rPr>
            </a:br>
            <a:r>
              <a:rPr kumimoji="0" lang="ru-RU" altLang="ru-RU" sz="1000" b="0" i="0" u="none" strike="noStrike" cap="none" normalizeH="0" baseline="0" dirty="0">
                <a:ln>
                  <a:noFill/>
                </a:ln>
                <a:solidFill>
                  <a:srgbClr val="C3CEE3"/>
                </a:solidFill>
                <a:effectLst/>
                <a:latin typeface="JetBrains Mono"/>
              </a:rPr>
              <a:t>        </a:t>
            </a:r>
            <a:r>
              <a:rPr kumimoji="0" lang="ru-RU" altLang="ru-RU" sz="1000" b="0" i="1" u="none" strike="noStrike" cap="none" normalizeH="0" baseline="0" dirty="0">
                <a:ln>
                  <a:noFill/>
                </a:ln>
                <a:solidFill>
                  <a:srgbClr val="C792EA"/>
                </a:solidFill>
                <a:effectLst/>
                <a:latin typeface="JetBrains Mono"/>
              </a:rPr>
              <a:t>else</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cheap_minutes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minutes</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expensive_minutes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0</a:t>
            </a:r>
            <a:br>
              <a:rPr kumimoji="0" lang="ru-RU" altLang="ru-RU" sz="1000" b="0" i="0" u="none" strike="noStrike" cap="none" normalizeH="0" baseline="0" dirty="0">
                <a:ln>
                  <a:noFill/>
                </a:ln>
                <a:solidFill>
                  <a:srgbClr val="F78C6C"/>
                </a:solidFill>
                <a:effectLst/>
                <a:latin typeface="JetBrains Mono"/>
              </a:rPr>
            </a:br>
            <a:r>
              <a:rPr kumimoji="0" lang="ru-RU" altLang="ru-RU" sz="1000" b="0" i="0" u="none" strike="noStrike" cap="none" normalizeH="0" baseline="0" dirty="0">
                <a:ln>
                  <a:noFill/>
                </a:ln>
                <a:solidFill>
                  <a:srgbClr val="F78C6C"/>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 Викликаємо батьківський метод розрахунку</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a:ln>
                  <a:noFill/>
                </a:ln>
                <a:solidFill>
                  <a:srgbClr val="82AAFF"/>
                </a:solidFill>
                <a:effectLst/>
                <a:latin typeface="JetBrains Mono"/>
              </a:rPr>
              <a:t>super</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F78C6C"/>
                </a:solidFill>
                <a:effectLst/>
                <a:latin typeface="JetBrains Mono"/>
              </a:rPr>
              <a:t>call_type</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cheap_minutes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 </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expensive_minutes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a:t>
            </a:r>
            <a:r>
              <a:rPr kumimoji="0" lang="ru-RU" altLang="ru-RU" sz="1000" b="0" i="0" u="none" strike="noStrike" cap="none" normalizeH="0" baseline="0" dirty="0">
                <a:ln>
                  <a:noFill/>
                </a:ln>
                <a:solidFill>
                  <a:srgbClr val="89DDFF"/>
                </a:solidFill>
                <a:effectLst/>
                <a:latin typeface="JetBrains Mono"/>
              </a:rPr>
              <a:t>)</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7853953" y="0"/>
            <a:ext cx="4338047" cy="255454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1" u="none" strike="noStrike" cap="none" normalizeH="0" baseline="0" dirty="0">
                <a:ln>
                  <a:noFill/>
                </a:ln>
                <a:solidFill>
                  <a:srgbClr val="C792EA"/>
                </a:solidFill>
                <a:effectLst/>
                <a:latin typeface="JetBrains Mono"/>
              </a:rPr>
              <a:t>if </a:t>
            </a:r>
            <a:r>
              <a:rPr kumimoji="0" lang="ru-RU" altLang="ru-RU" sz="1000" b="0" i="0" u="none" strike="noStrike" cap="none" normalizeH="0" baseline="0" dirty="0">
                <a:ln>
                  <a:noFill/>
                </a:ln>
                <a:solidFill>
                  <a:srgbClr val="C3CEE3"/>
                </a:solidFill>
                <a:effectLst/>
                <a:latin typeface="JetBrains Mono"/>
              </a:rPr>
              <a:t>__name__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E88D"/>
                </a:solidFill>
                <a:effectLst/>
                <a:latin typeface="JetBrains Mono"/>
              </a:rPr>
              <a:t>"__main__"</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ivan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Customer</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"Іван Сергійчук"</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100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sergiy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CustomerFree2ndMinuteAfter10</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"Сергій Іванчук"</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100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irina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CustomerFree2ndMinuteAfter10</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"Ірина Петрова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100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petro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CustomerTwiceCheaperFirst5Minutes</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"Петро Петрович"</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100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ivan</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"c"</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sergiy</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"c"</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irina</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"m"</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petro</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"c"</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82AAFF"/>
                </a:solidFill>
                <a:effectLst/>
                <a:latin typeface="JetBrains Mono"/>
              </a:rPr>
              <a:t>print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ivan</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82AAFF"/>
                </a:solidFill>
                <a:effectLst/>
                <a:latin typeface="JetBrains Mono"/>
              </a:rPr>
              <a:t>print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sergiy</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82AAFF"/>
                </a:solidFill>
                <a:effectLst/>
                <a:latin typeface="JetBrains Mono"/>
              </a:rPr>
              <a:t>print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irina</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82AAFF"/>
                </a:solidFill>
                <a:effectLst/>
                <a:latin typeface="JetBrains Mono"/>
              </a:rPr>
              <a:t>print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CEE3"/>
                </a:solidFill>
                <a:effectLst/>
                <a:latin typeface="JetBrains Mono"/>
              </a:rPr>
              <a:t>petro</a:t>
            </a:r>
            <a:r>
              <a:rPr kumimoji="0" lang="ru-RU" altLang="ru-RU" sz="1000" b="0" i="0" u="none" strike="noStrike" cap="none" normalizeH="0" baseline="0" dirty="0">
                <a:ln>
                  <a:noFill/>
                </a:ln>
                <a:solidFill>
                  <a:srgbClr val="89DDFF"/>
                </a:solidFill>
                <a:effectLst/>
                <a:latin typeface="JetBrains Mono"/>
              </a:rPr>
              <a:t>)</a:t>
            </a:r>
            <a:endParaRPr kumimoji="0" lang="ru-RU" altLang="ru-RU"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8346576" y="2554545"/>
            <a:ext cx="3352800" cy="1076325"/>
          </a:xfrm>
          <a:prstGeom prst="rect">
            <a:avLst/>
          </a:prstGeom>
        </p:spPr>
      </p:pic>
      <p:sp>
        <p:nvSpPr>
          <p:cNvPr id="8" name="Rectangle 7"/>
          <p:cNvSpPr/>
          <p:nvPr/>
        </p:nvSpPr>
        <p:spPr>
          <a:xfrm>
            <a:off x="8456089" y="3692425"/>
            <a:ext cx="3667373" cy="2862322"/>
          </a:xfrm>
          <a:prstGeom prst="rect">
            <a:avLst/>
          </a:prstGeom>
          <a:solidFill>
            <a:schemeClr val="accent6">
              <a:lumMod val="20000"/>
              <a:lumOff val="80000"/>
            </a:schemeClr>
          </a:solidFill>
        </p:spPr>
        <p:txBody>
          <a:bodyPr wrap="square">
            <a:spAutoFit/>
          </a:bodyPr>
          <a:lstStyle/>
          <a:p>
            <a:r>
              <a:rPr lang="uk-UA" sz="1200" dirty="0"/>
              <a:t>В цьому варінті був перевизначений, метод розрахунку вартості дзвінка </a:t>
            </a:r>
            <a:r>
              <a:rPr lang="en-US" sz="1200" b="1" i="1" dirty="0" err="1"/>
              <a:t>record_call</a:t>
            </a:r>
            <a:r>
              <a:rPr lang="en-US" sz="1200" b="1" i="1" dirty="0"/>
              <a:t>()</a:t>
            </a:r>
            <a:r>
              <a:rPr lang="en-US" sz="1200" dirty="0"/>
              <a:t>. </a:t>
            </a:r>
            <a:endParaRPr lang="uk-UA" sz="1200" dirty="0"/>
          </a:p>
          <a:p>
            <a:r>
              <a:rPr lang="uk-UA" sz="1200" dirty="0"/>
              <a:t>За рахунок властивостей успадкування та поліморфізму при необхідності додавання нового тарифу в даному випадку достатньо оголосити новий клас (наприклад, </a:t>
            </a:r>
            <a:r>
              <a:rPr lang="en-US" sz="1200" b="1" i="1" dirty="0" err="1"/>
              <a:t>VipClient</a:t>
            </a:r>
            <a:r>
              <a:rPr lang="en-US" sz="1200" dirty="0"/>
              <a:t>, </a:t>
            </a:r>
            <a:r>
              <a:rPr lang="uk-UA" sz="1200" dirty="0"/>
              <a:t>в т.ч. успадкувати його не тільки від </a:t>
            </a:r>
            <a:r>
              <a:rPr lang="en-US" sz="1200" b="1" i="1" dirty="0"/>
              <a:t>Customer</a:t>
            </a:r>
            <a:r>
              <a:rPr lang="en-US" sz="1200" dirty="0"/>
              <a:t>, </a:t>
            </a:r>
            <a:r>
              <a:rPr lang="uk-UA" sz="1200" dirty="0"/>
              <a:t>а й інших класів) і реалізувати тільки необхідні методи щодо батьківського класу. </a:t>
            </a:r>
          </a:p>
          <a:p>
            <a:endParaRPr lang="uk-UA" sz="1200" dirty="0"/>
          </a:p>
          <a:p>
            <a:r>
              <a:rPr lang="uk-UA" sz="1200" b="1" dirty="0"/>
              <a:t>З дочірнім класом можливо проводити такі операції</a:t>
            </a:r>
            <a:r>
              <a:rPr lang="uk-UA" sz="1200" dirty="0"/>
              <a:t>:</a:t>
            </a:r>
          </a:p>
          <a:p>
            <a:pPr marL="171450" indent="-171450">
              <a:buFont typeface="Arial" panose="020B0604020202020204" pitchFamily="34" charset="0"/>
              <a:buChar char="•"/>
            </a:pPr>
            <a:r>
              <a:rPr lang="uk-UA" sz="1200" dirty="0"/>
              <a:t> додавати власні поля і методи; при цьому дані зміни не торкнуться батьківського класу; </a:t>
            </a:r>
          </a:p>
          <a:p>
            <a:pPr marL="171450" indent="-171450">
              <a:buFont typeface="Arial" panose="020B0604020202020204" pitchFamily="34" charset="0"/>
              <a:buChar char="•"/>
            </a:pPr>
            <a:r>
              <a:rPr lang="uk-UA" sz="1200" dirty="0"/>
              <a:t>змінювати/доповнювати реалізацію вже існуючих батьківських атрибутів, перевизначаючи їх. </a:t>
            </a:r>
          </a:p>
        </p:txBody>
      </p:sp>
    </p:spTree>
    <p:extLst>
      <p:ext uri="{BB962C8B-B14F-4D97-AF65-F5344CB8AC3E}">
        <p14:creationId xmlns:p14="http://schemas.microsoft.com/office/powerpoint/2010/main" val="3044721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600" b="1" dirty="0"/>
              <a:t>Відношення: </a:t>
            </a:r>
            <a:r>
              <a:rPr lang="en-US" sz="1600" b="1" dirty="0"/>
              <a:t>«AKO» («a kind of» - «</a:t>
            </a:r>
            <a:r>
              <a:rPr lang="uk-UA" sz="1600" b="1" dirty="0"/>
              <a:t>різновид» - між класом і суперкласом) </a:t>
            </a:r>
          </a:p>
          <a:p>
            <a:pPr lvl="0" eaLnBrk="0" fontAlgn="base" hangingPunct="0">
              <a:lnSpc>
                <a:spcPct val="100000"/>
              </a:lnSpc>
              <a:spcBef>
                <a:spcPct val="0"/>
              </a:spcBef>
              <a:spcAft>
                <a:spcPct val="0"/>
              </a:spcAft>
            </a:pPr>
            <a:endParaRPr lang="uk-UA" sz="1600" b="1" dirty="0"/>
          </a:p>
          <a:p>
            <a:pPr lvl="0" algn="l" eaLnBrk="0" fontAlgn="base" hangingPunct="0">
              <a:lnSpc>
                <a:spcPct val="100000"/>
              </a:lnSpc>
              <a:spcBef>
                <a:spcPct val="0"/>
              </a:spcBef>
              <a:spcAft>
                <a:spcPct val="0"/>
              </a:spcAft>
            </a:pPr>
            <a:r>
              <a:rPr lang="uk-UA" sz="1600" dirty="0"/>
              <a:t> Іншим можливим варіантом вирішення системи тарифів (і більш логічним при вирішенні даної проблеми) буде реалізація тарифікації за моделлю «включення/делегації».</a:t>
            </a:r>
          </a:p>
          <a:p>
            <a:pPr lvl="0" algn="l" eaLnBrk="0" fontAlgn="base" hangingPunct="0">
              <a:lnSpc>
                <a:spcPct val="100000"/>
              </a:lnSpc>
              <a:spcBef>
                <a:spcPct val="0"/>
              </a:spcBef>
              <a:spcAft>
                <a:spcPct val="0"/>
              </a:spcAft>
            </a:pPr>
            <a:r>
              <a:rPr lang="uk-UA" sz="1600" dirty="0"/>
              <a:t> </a:t>
            </a:r>
          </a:p>
          <a:p>
            <a:pPr lvl="0" algn="l" eaLnBrk="0" fontAlgn="base" hangingPunct="0">
              <a:lnSpc>
                <a:spcPct val="100000"/>
              </a:lnSpc>
              <a:spcBef>
                <a:spcPct val="0"/>
              </a:spcBef>
              <a:spcAft>
                <a:spcPct val="0"/>
              </a:spcAft>
            </a:pPr>
            <a:r>
              <a:rPr lang="uk-UA" sz="1600" dirty="0"/>
              <a:t>Нехай існує 2 загальних класи: </a:t>
            </a:r>
          </a:p>
          <a:p>
            <a:pPr lvl="0" algn="l" eaLnBrk="0" fontAlgn="base" hangingPunct="0">
              <a:lnSpc>
                <a:spcPct val="100000"/>
              </a:lnSpc>
              <a:spcBef>
                <a:spcPct val="0"/>
              </a:spcBef>
              <a:spcAft>
                <a:spcPct val="0"/>
              </a:spcAft>
            </a:pPr>
            <a:endParaRPr lang="uk-UA" sz="1600"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600" b="1" i="1" dirty="0"/>
              <a:t>CallPlan</a:t>
            </a:r>
            <a:r>
              <a:rPr lang="uk-UA" sz="1600" dirty="0"/>
              <a:t> (Тариф): </a:t>
            </a:r>
          </a:p>
          <a:p>
            <a:pPr marL="896938" lvl="0" indent="-285750" algn="l" eaLnBrk="0" fontAlgn="base" hangingPunct="0">
              <a:lnSpc>
                <a:spcPct val="100000"/>
              </a:lnSpc>
              <a:spcBef>
                <a:spcPct val="0"/>
              </a:spcBef>
              <a:spcAft>
                <a:spcPct val="0"/>
              </a:spcAft>
              <a:buFont typeface="Arial" panose="020B0604020202020204" pitchFamily="34" charset="0"/>
              <a:buChar char="•"/>
            </a:pPr>
            <a:r>
              <a:rPr lang="uk-UA" sz="1600" dirty="0"/>
              <a:t>поле </a:t>
            </a:r>
            <a:r>
              <a:rPr lang="uk-UA" sz="1600" b="1" i="1" dirty="0"/>
              <a:t>name</a:t>
            </a:r>
            <a:r>
              <a:rPr lang="uk-UA" sz="1600" dirty="0"/>
              <a:t>: найменування тарифу (читання/запис);</a:t>
            </a:r>
          </a:p>
          <a:p>
            <a:pPr marL="896938" lvl="0" indent="-285750" algn="l" eaLnBrk="0" fontAlgn="base" hangingPunct="0">
              <a:lnSpc>
                <a:spcPct val="100000"/>
              </a:lnSpc>
              <a:spcBef>
                <a:spcPct val="0"/>
              </a:spcBef>
              <a:spcAft>
                <a:spcPct val="0"/>
              </a:spcAft>
              <a:buFont typeface="Arial" panose="020B0604020202020204" pitchFamily="34" charset="0"/>
              <a:buChar char="•"/>
            </a:pPr>
            <a:r>
              <a:rPr lang="uk-UA" sz="1600" dirty="0"/>
              <a:t> метод </a:t>
            </a:r>
            <a:r>
              <a:rPr lang="uk-UA" sz="1600" b="1" i="1" dirty="0"/>
              <a:t>record_call()</a:t>
            </a:r>
            <a:r>
              <a:rPr lang="uk-UA" sz="1600" dirty="0"/>
              <a:t>: виконує обробку дзвінка клієнта в залежності від: типу дзвінка: «міський» (2 грн./хв.) і «мобільний» (1 грн./хв.); кількості хвилин розмови. </a:t>
            </a:r>
          </a:p>
          <a:p>
            <a:pPr marL="611188" lvl="0" algn="l" eaLnBrk="0" fontAlgn="base" hangingPunct="0">
              <a:lnSpc>
                <a:spcPct val="100000"/>
              </a:lnSpc>
              <a:spcBef>
                <a:spcPct val="0"/>
              </a:spcBef>
              <a:spcAft>
                <a:spcPct val="0"/>
              </a:spcAft>
            </a:pPr>
            <a:r>
              <a:rPr lang="uk-UA" sz="1600" dirty="0"/>
              <a:t>Нащадки </a:t>
            </a:r>
            <a:r>
              <a:rPr lang="uk-UA" sz="1600" b="1" i="1" dirty="0"/>
              <a:t>CallPlan</a:t>
            </a:r>
            <a:r>
              <a:rPr lang="uk-UA" sz="1600" dirty="0"/>
              <a:t> (інші тарифи) будуть мати змінювати необхідні атрибути. </a:t>
            </a:r>
          </a:p>
          <a:p>
            <a:pPr marL="611188" lvl="0" algn="l" eaLnBrk="0" fontAlgn="base" hangingPunct="0">
              <a:lnSpc>
                <a:spcPct val="100000"/>
              </a:lnSpc>
              <a:spcBef>
                <a:spcPct val="0"/>
              </a:spcBef>
              <a:spcAft>
                <a:spcPct val="0"/>
              </a:spcAft>
            </a:pPr>
            <a:endParaRPr lang="uk-UA" sz="1600" dirty="0"/>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600" b="1" i="1" dirty="0"/>
              <a:t>Customer</a:t>
            </a:r>
            <a:r>
              <a:rPr lang="uk-UA" sz="1600" dirty="0"/>
              <a:t> (Клієнт): зберігає інформацію про користувача і посилання на тариф: </a:t>
            </a:r>
          </a:p>
          <a:p>
            <a:pPr marL="896938" lvl="0" indent="-285750" algn="l" eaLnBrk="0" fontAlgn="base" hangingPunct="0">
              <a:lnSpc>
                <a:spcPct val="100000"/>
              </a:lnSpc>
              <a:spcBef>
                <a:spcPct val="0"/>
              </a:spcBef>
              <a:spcAft>
                <a:spcPct val="0"/>
              </a:spcAft>
              <a:buFont typeface="Arial" panose="020B0604020202020204" pitchFamily="34" charset="0"/>
              <a:buChar char="•"/>
            </a:pPr>
            <a:r>
              <a:rPr lang="uk-UA" sz="1600" dirty="0"/>
              <a:t>поле </a:t>
            </a:r>
            <a:r>
              <a:rPr lang="uk-UA" sz="1600" b="1" i="1" dirty="0"/>
              <a:t>name</a:t>
            </a:r>
            <a:r>
              <a:rPr lang="uk-UA" sz="1600" dirty="0"/>
              <a:t>: ім'я клієнта (читання/запис); </a:t>
            </a:r>
          </a:p>
          <a:p>
            <a:pPr marL="896938" lvl="0" indent="-285750" algn="l" eaLnBrk="0" fontAlgn="base" hangingPunct="0">
              <a:lnSpc>
                <a:spcPct val="100000"/>
              </a:lnSpc>
              <a:spcBef>
                <a:spcPct val="0"/>
              </a:spcBef>
              <a:spcAft>
                <a:spcPct val="0"/>
              </a:spcAft>
              <a:buFont typeface="Arial" panose="020B0604020202020204" pitchFamily="34" charset="0"/>
              <a:buChar char="•"/>
            </a:pPr>
            <a:r>
              <a:rPr lang="uk-UA" sz="1600" dirty="0"/>
              <a:t>поле </a:t>
            </a:r>
            <a:r>
              <a:rPr lang="uk-UA" sz="1600" b="1" i="1" dirty="0"/>
              <a:t>call_plan</a:t>
            </a:r>
            <a:r>
              <a:rPr lang="uk-UA" sz="1600" dirty="0"/>
              <a:t>: тариф - посилання на об'єкта класу Тариф (читання/запис); </a:t>
            </a:r>
          </a:p>
          <a:p>
            <a:pPr marL="896938" lvl="0" indent="-285750" algn="l" eaLnBrk="0" fontAlgn="base" hangingPunct="0">
              <a:lnSpc>
                <a:spcPct val="100000"/>
              </a:lnSpc>
              <a:spcBef>
                <a:spcPct val="0"/>
              </a:spcBef>
              <a:spcAft>
                <a:spcPct val="0"/>
              </a:spcAft>
              <a:buFont typeface="Arial" panose="020B0604020202020204" pitchFamily="34" charset="0"/>
              <a:buChar char="•"/>
            </a:pPr>
            <a:r>
              <a:rPr lang="uk-UA" sz="1600" dirty="0"/>
              <a:t>властивість </a:t>
            </a:r>
            <a:r>
              <a:rPr lang="uk-UA" sz="1600" b="1" i="1" dirty="0"/>
              <a:t>balance</a:t>
            </a:r>
            <a:r>
              <a:rPr lang="uk-UA" sz="1600" dirty="0"/>
              <a:t>: баланс рахунку клієнта (тільки читання); </a:t>
            </a:r>
          </a:p>
          <a:p>
            <a:pPr marL="896938" lvl="0" indent="-285750" algn="l" eaLnBrk="0" fontAlgn="base" hangingPunct="0">
              <a:lnSpc>
                <a:spcPct val="100000"/>
              </a:lnSpc>
              <a:spcBef>
                <a:spcPct val="0"/>
              </a:spcBef>
              <a:spcAft>
                <a:spcPct val="0"/>
              </a:spcAft>
              <a:buFont typeface="Arial" panose="020B0604020202020204" pitchFamily="34" charset="0"/>
              <a:buChar char="•"/>
            </a:pPr>
            <a:r>
              <a:rPr lang="uk-UA" sz="1600" dirty="0"/>
              <a:t>метод </a:t>
            </a:r>
            <a:r>
              <a:rPr lang="uk-UA" sz="1600" b="1" i="1" dirty="0"/>
              <a:t>record_payment()</a:t>
            </a:r>
            <a:r>
              <a:rPr lang="uk-UA" sz="1600" dirty="0"/>
              <a:t>: виконує поповнення балансу; </a:t>
            </a:r>
          </a:p>
          <a:p>
            <a:pPr marL="896938" lvl="0" indent="-285750" algn="l" eaLnBrk="0" fontAlgn="base" hangingPunct="0">
              <a:lnSpc>
                <a:spcPct val="100000"/>
              </a:lnSpc>
              <a:spcBef>
                <a:spcPct val="0"/>
              </a:spcBef>
              <a:spcAft>
                <a:spcPct val="0"/>
              </a:spcAft>
              <a:buFont typeface="Arial" panose="020B0604020202020204" pitchFamily="34" charset="0"/>
              <a:buChar char="•"/>
            </a:pPr>
            <a:r>
              <a:rPr lang="uk-UA" sz="1600" dirty="0"/>
              <a:t>метод </a:t>
            </a:r>
            <a:r>
              <a:rPr lang="uk-UA" sz="1600" b="1" i="1" dirty="0"/>
              <a:t>record_call()</a:t>
            </a:r>
            <a:r>
              <a:rPr lang="uk-UA" sz="1600" dirty="0"/>
              <a:t>: виконує обробку дзвінка клієнта на підставі тарифу </a:t>
            </a:r>
            <a:r>
              <a:rPr lang="uk-UA" sz="1600" b="1" i="1" dirty="0"/>
              <a:t>call_plan</a:t>
            </a:r>
            <a:r>
              <a:rPr lang="uk-UA" sz="1600" dirty="0"/>
              <a:t>. </a:t>
            </a:r>
          </a:p>
          <a:p>
            <a:pPr marL="285750" lvl="0" indent="-285750" algn="l" eaLnBrk="0" fontAlgn="base" hangingPunct="0">
              <a:lnSpc>
                <a:spcPct val="100000"/>
              </a:lnSpc>
              <a:spcBef>
                <a:spcPct val="0"/>
              </a:spcBef>
              <a:spcAft>
                <a:spcPct val="0"/>
              </a:spcAft>
              <a:buFont typeface="Arial" panose="020B0604020202020204" pitchFamily="34" charset="0"/>
              <a:buChar char="•"/>
            </a:pPr>
            <a:endParaRPr lang="uk-UA" sz="1600" dirty="0"/>
          </a:p>
          <a:p>
            <a:pPr lvl="0" algn="l" eaLnBrk="0" fontAlgn="base" hangingPunct="0">
              <a:lnSpc>
                <a:spcPct val="100000"/>
              </a:lnSpc>
              <a:spcBef>
                <a:spcPct val="0"/>
              </a:spcBef>
              <a:spcAft>
                <a:spcPct val="0"/>
              </a:spcAft>
            </a:pPr>
            <a:r>
              <a:rPr lang="uk-UA" sz="1600" dirty="0"/>
              <a:t>Алгоритм підрахунку вартості дзвінка для класу </a:t>
            </a:r>
            <a:r>
              <a:rPr lang="uk-UA" sz="1600" b="1" i="1" dirty="0"/>
              <a:t>Customer</a:t>
            </a:r>
            <a:r>
              <a:rPr lang="uk-UA" sz="1600" dirty="0"/>
              <a:t> зміниться наступним чином: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600" dirty="0"/>
              <a:t>розрахунок вартості делегується об'єкту </a:t>
            </a:r>
            <a:r>
              <a:rPr lang="uk-UA" sz="1600" i="1" dirty="0"/>
              <a:t>call_plan</a:t>
            </a:r>
            <a:r>
              <a:rPr lang="uk-UA" sz="1600" dirty="0"/>
              <a:t>; </a:t>
            </a:r>
          </a:p>
          <a:p>
            <a:pPr marL="285750" lvl="0" indent="-285750" algn="l" eaLnBrk="0" fontAlgn="base" hangingPunct="0">
              <a:lnSpc>
                <a:spcPct val="100000"/>
              </a:lnSpc>
              <a:spcBef>
                <a:spcPct val="0"/>
              </a:spcBef>
              <a:spcAft>
                <a:spcPct val="0"/>
              </a:spcAft>
              <a:buFont typeface="Arial" panose="020B0604020202020204" pitchFamily="34" charset="0"/>
              <a:buChar char="•"/>
            </a:pPr>
            <a:r>
              <a:rPr lang="uk-UA" sz="1600" dirty="0"/>
              <a:t>результат (вартість дзвінка за тарифом) віднімається від балансу клієнта. </a:t>
            </a:r>
          </a:p>
          <a:p>
            <a:pPr marL="285750" lvl="0" indent="-285750" algn="l" eaLnBrk="0" fontAlgn="base" hangingPunct="0">
              <a:lnSpc>
                <a:spcPct val="100000"/>
              </a:lnSpc>
              <a:spcBef>
                <a:spcPct val="0"/>
              </a:spcBef>
              <a:spcAft>
                <a:spcPct val="0"/>
              </a:spcAft>
              <a:buFont typeface="Arial" panose="020B0604020202020204" pitchFamily="34" charset="0"/>
              <a:buChar char="•"/>
            </a:pPr>
            <a:endParaRPr lang="uk-UA" sz="1600" dirty="0"/>
          </a:p>
          <a:p>
            <a:pPr marL="285750" lvl="0" indent="-285750" algn="l" eaLnBrk="0" fontAlgn="base" hangingPunct="0">
              <a:lnSpc>
                <a:spcPct val="100000"/>
              </a:lnSpc>
              <a:spcBef>
                <a:spcPct val="0"/>
              </a:spcBef>
              <a:spcAft>
                <a:spcPct val="0"/>
              </a:spcAft>
              <a:buFont typeface="Arial" panose="020B0604020202020204" pitchFamily="34" charset="0"/>
              <a:buChar char="•"/>
            </a:pPr>
            <a:endParaRPr lang="uk-UA" sz="1600" dirty="0"/>
          </a:p>
          <a:p>
            <a:pPr lvl="0" algn="l" eaLnBrk="0" fontAlgn="base" hangingPunct="0">
              <a:lnSpc>
                <a:spcPct val="100000"/>
              </a:lnSpc>
              <a:spcBef>
                <a:spcPct val="0"/>
              </a:spcBef>
              <a:spcAft>
                <a:spcPct val="0"/>
              </a:spcAft>
            </a:pPr>
            <a:r>
              <a:rPr lang="uk-UA" sz="1600" dirty="0"/>
              <a:t>В результаті отримаємо три файли: 2 з класами і основний з якого будемо виконувати код</a:t>
            </a:r>
            <a:endParaRPr lang="en-US" sz="1600" dirty="0"/>
          </a:p>
        </p:txBody>
      </p:sp>
    </p:spTree>
    <p:extLst>
      <p:ext uri="{BB962C8B-B14F-4D97-AF65-F5344CB8AC3E}">
        <p14:creationId xmlns:p14="http://schemas.microsoft.com/office/powerpoint/2010/main" val="3988148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417"/>
            <a:ext cx="4652236" cy="686341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1" u="none" strike="noStrike" cap="none" normalizeH="0" baseline="0" noProof="1">
                <a:ln>
                  <a:noFill/>
                </a:ln>
                <a:solidFill>
                  <a:srgbClr val="C792EA"/>
                </a:solidFill>
                <a:effectLst/>
                <a:latin typeface="JetBrains Mono"/>
              </a:rPr>
              <a:t>class </a:t>
            </a:r>
            <a:r>
              <a:rPr kumimoji="0" lang="ru-RU" altLang="ru-RU" sz="1000" b="0" i="0" u="none" strike="noStrike" cap="none" normalizeH="0" baseline="0" noProof="1">
                <a:ln>
                  <a:noFill/>
                </a:ln>
                <a:solidFill>
                  <a:srgbClr val="FFCB6B"/>
                </a:solidFill>
                <a:effectLst/>
                <a:latin typeface="JetBrains Mono"/>
              </a:rPr>
              <a:t>CallPlan</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"""Абстрактний клас для всіх тарифних планів."""</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1" u="none" strike="noStrike" cap="none" normalizeH="0" baseline="0" noProof="1">
                <a:ln>
                  <a:noFill/>
                </a:ln>
                <a:solidFill>
                  <a:srgbClr val="82AAFF"/>
                </a:solidFill>
                <a:effectLst/>
                <a:latin typeface="JetBrains Mono"/>
              </a:rPr>
              <a:t>__init__</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name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E88D"/>
                </a:solidFill>
                <a:effectLst/>
                <a:latin typeface="JetBrains Mono"/>
              </a:rPr>
              <a:t>"Абстрактний тариф"</a:t>
            </a:r>
            <a:br>
              <a:rPr kumimoji="0" lang="ru-RU" altLang="ru-RU" sz="1000" b="0" i="0" u="none" strike="noStrike" cap="none" normalizeH="0" baseline="0" noProof="1">
                <a:ln>
                  <a:noFill/>
                </a:ln>
                <a:solidFill>
                  <a:srgbClr val="C3E88D"/>
                </a:solidFill>
                <a:effectLst/>
                <a:latin typeface="JetBrains Mono"/>
              </a:rPr>
            </a:br>
            <a:r>
              <a:rPr kumimoji="0" lang="ru-RU" altLang="ru-RU" sz="1000" b="0" i="0" u="none" strike="noStrike" cap="none" normalizeH="0" baseline="0" noProof="1">
                <a:ln>
                  <a:noFill/>
                </a:ln>
                <a:solidFill>
                  <a:srgbClr val="C3E88D"/>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record_call</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call_type</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"""Списати вартість дзвінка з балансу клієнта.</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параметри:  - call_type (str): тип дзвінка:</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"c": міський (city);  "m": мобільний (mobile);</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 minutes (float): кількість хвилин розмови.       """</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 Делегуючи розрахунок вартості окремого методу</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 Так, спадкоємцю достатньо буде перевизначити кожен з них,</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 Не змінюючи загальну логіку нижче</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if </a:t>
            </a:r>
            <a:r>
              <a:rPr kumimoji="0" lang="ru-RU" altLang="ru-RU" sz="1000" b="0" i="0" u="none" strike="noStrike" cap="none" normalizeH="0" baseline="0" noProof="1">
                <a:ln>
                  <a:noFill/>
                </a:ln>
                <a:solidFill>
                  <a:srgbClr val="F78C6C"/>
                </a:solidFill>
                <a:effectLst/>
                <a:latin typeface="JetBrains Mono"/>
              </a:rPr>
              <a:t>call_type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E88D"/>
                </a:solidFill>
                <a:effectLst/>
                <a:latin typeface="JetBrains Mono"/>
              </a:rPr>
              <a:t>"c"</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82AAFF"/>
                </a:solidFill>
                <a:effectLst/>
                <a:latin typeface="JetBrains Mono"/>
              </a:rPr>
              <a:t>record_call_g</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elif </a:t>
            </a:r>
            <a:r>
              <a:rPr kumimoji="0" lang="ru-RU" altLang="ru-RU" sz="1000" b="0" i="0" u="none" strike="noStrike" cap="none" normalizeH="0" baseline="0" noProof="1">
                <a:ln>
                  <a:noFill/>
                </a:ln>
                <a:solidFill>
                  <a:srgbClr val="F78C6C"/>
                </a:solidFill>
                <a:effectLst/>
                <a:latin typeface="JetBrains Mono"/>
              </a:rPr>
              <a:t>call_type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E88D"/>
                </a:solidFill>
                <a:effectLst/>
                <a:latin typeface="JetBrains Mono"/>
              </a:rPr>
              <a:t>"m"</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82AAFF"/>
                </a:solidFill>
                <a:effectLst/>
                <a:latin typeface="JetBrains Mono"/>
              </a:rPr>
              <a:t>record_call_m</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else</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0" u="none" strike="noStrike" cap="none" normalizeH="0" baseline="0" noProof="1">
                <a:ln>
                  <a:noFill/>
                </a:ln>
                <a:solidFill>
                  <a:srgbClr val="F78C6C"/>
                </a:solidFill>
                <a:effectLst/>
                <a:latin typeface="JetBrains Mono"/>
              </a:rPr>
              <a:t>0</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record_call_g</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"""Повернути вартість дзвінка на міський номер для 'minutes' хвилин."""</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raise </a:t>
            </a:r>
            <a:r>
              <a:rPr kumimoji="0" lang="ru-RU" altLang="ru-RU" sz="1000" b="0" i="1" u="none" strike="noStrike" cap="none" normalizeH="0" baseline="0" noProof="1">
                <a:ln>
                  <a:noFill/>
                </a:ln>
                <a:solidFill>
                  <a:srgbClr val="82AAFF"/>
                </a:solidFill>
                <a:effectLst/>
                <a:latin typeface="JetBrains Mono"/>
              </a:rPr>
              <a:t>NotImplementedError     </a:t>
            </a:r>
            <a:r>
              <a:rPr kumimoji="0" lang="ru-RU" altLang="ru-RU" sz="1000" b="0" i="1" u="none" strike="noStrike" cap="none" normalizeH="0" baseline="0" noProof="1">
                <a:ln>
                  <a:noFill/>
                </a:ln>
                <a:solidFill>
                  <a:srgbClr val="546E7A"/>
                </a:solidFill>
                <a:effectLst/>
                <a:latin typeface="JetBrains Mono"/>
              </a:rPr>
              <a:t># Маємо реалізувати дочірні класи</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record_call_m</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"""Повернути вартість дзвінка на мобільний номер для 'minutes' хвилин."""</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raise </a:t>
            </a:r>
            <a:r>
              <a:rPr kumimoji="0" lang="ru-RU" altLang="ru-RU" sz="1000" b="0" i="1" u="none" strike="noStrike" cap="none" normalizeH="0" baseline="0" noProof="1">
                <a:ln>
                  <a:noFill/>
                </a:ln>
                <a:solidFill>
                  <a:srgbClr val="82AAFF"/>
                </a:solidFill>
                <a:effectLst/>
                <a:latin typeface="JetBrains Mono"/>
              </a:rPr>
              <a:t>NotImplementedError     </a:t>
            </a:r>
            <a:r>
              <a:rPr kumimoji="0" lang="ru-RU" altLang="ru-RU" sz="1000" b="0" i="1" u="none" strike="noStrike" cap="none" normalizeH="0" baseline="0" noProof="1">
                <a:ln>
                  <a:noFill/>
                </a:ln>
                <a:solidFill>
                  <a:srgbClr val="546E7A"/>
                </a:solidFill>
                <a:effectLst/>
                <a:latin typeface="JetBrains Mono"/>
              </a:rPr>
              <a:t># Маємо реалізувати дочірні класи</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C792EA"/>
                </a:solidFill>
                <a:effectLst/>
                <a:latin typeface="JetBrains Mono"/>
              </a:rPr>
              <a:t>class </a:t>
            </a:r>
            <a:r>
              <a:rPr kumimoji="0" lang="ru-RU" altLang="ru-RU" sz="1000" b="0" i="0" u="none" strike="noStrike" cap="none" normalizeH="0" baseline="0" noProof="1">
                <a:ln>
                  <a:noFill/>
                </a:ln>
                <a:solidFill>
                  <a:srgbClr val="FFCB6B"/>
                </a:solidFill>
                <a:effectLst/>
                <a:latin typeface="JetBrains Mono"/>
              </a:rPr>
              <a:t>CallPlanSimple</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CallPlan</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1" u="none" strike="noStrike" cap="none" normalizeH="0" baseline="0" noProof="1">
                <a:ln>
                  <a:noFill/>
                </a:ln>
                <a:solidFill>
                  <a:srgbClr val="82AAFF"/>
                </a:solidFill>
                <a:effectLst/>
                <a:latin typeface="JetBrains Mono"/>
              </a:rPr>
              <a:t>__init__</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name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E88D"/>
                </a:solidFill>
                <a:effectLst/>
                <a:latin typeface="JetBrains Mono"/>
              </a:rPr>
              <a:t>"Погодинний"</a:t>
            </a:r>
            <a:br>
              <a:rPr kumimoji="0" lang="ru-RU" altLang="ru-RU" sz="1000" b="0" i="0" u="none" strike="noStrike" cap="none" normalizeH="0" baseline="0" noProof="1">
                <a:ln>
                  <a:noFill/>
                </a:ln>
                <a:solidFill>
                  <a:srgbClr val="C3E88D"/>
                </a:solidFill>
                <a:effectLst/>
                <a:latin typeface="JetBrains Mono"/>
              </a:rPr>
            </a:br>
            <a:r>
              <a:rPr kumimoji="0" lang="ru-RU" altLang="ru-RU" sz="1000" b="0" i="0" u="none" strike="noStrike" cap="none" normalizeH="0" baseline="0" noProof="1">
                <a:ln>
                  <a:noFill/>
                </a:ln>
                <a:solidFill>
                  <a:srgbClr val="C3E88D"/>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record_call_g</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0" u="none" strike="noStrike" cap="none" normalizeH="0" baseline="0" noProof="1">
                <a:ln>
                  <a:noFill/>
                </a:ln>
                <a:solidFill>
                  <a:srgbClr val="F78C6C"/>
                </a:solidFill>
                <a:effectLst/>
                <a:latin typeface="JetBrains Mono"/>
              </a:rPr>
              <a:t>minutes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2</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record_call_m</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0" u="none" strike="noStrike" cap="none" normalizeH="0" baseline="0" noProof="1">
                <a:ln>
                  <a:noFill/>
                </a:ln>
                <a:solidFill>
                  <a:srgbClr val="F78C6C"/>
                </a:solidFill>
                <a:effectLst/>
                <a:latin typeface="JetBrains Mono"/>
              </a:rPr>
              <a:t>minutes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1</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r>
            <a:br>
              <a:rPr kumimoji="0" lang="ru-RU" altLang="ru-RU" sz="1000" b="0" i="0" u="none" strike="noStrike" cap="none" normalizeH="0" baseline="0" noProof="1">
                <a:ln>
                  <a:noFill/>
                </a:ln>
                <a:solidFill>
                  <a:srgbClr val="F78C6C"/>
                </a:solidFill>
                <a:effectLst/>
                <a:latin typeface="JetBrains Mono"/>
              </a:rPr>
            </a:br>
            <a:r>
              <a:rPr kumimoji="0" lang="ru-RU" altLang="ru-RU" sz="1000" b="0" i="1" u="none" strike="noStrike" cap="none" normalizeH="0" baseline="0" noProof="1">
                <a:ln>
                  <a:noFill/>
                </a:ln>
                <a:solidFill>
                  <a:srgbClr val="C792EA"/>
                </a:solidFill>
                <a:effectLst/>
                <a:latin typeface="JetBrains Mono"/>
              </a:rPr>
              <a:t>class </a:t>
            </a:r>
            <a:r>
              <a:rPr kumimoji="0" lang="ru-RU" altLang="ru-RU" sz="1000" b="0" i="0" u="none" strike="noStrike" cap="none" normalizeH="0" baseline="0" noProof="1">
                <a:ln>
                  <a:noFill/>
                </a:ln>
                <a:solidFill>
                  <a:srgbClr val="FFCB6B"/>
                </a:solidFill>
                <a:effectLst/>
                <a:latin typeface="JetBrains Mono"/>
              </a:rPr>
              <a:t>CallPlanFree2ndMinuteAfter10</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CallPlanSimple</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1" u="none" strike="noStrike" cap="none" normalizeH="0" baseline="0" noProof="1">
                <a:ln>
                  <a:noFill/>
                </a:ln>
                <a:solidFill>
                  <a:srgbClr val="82AAFF"/>
                </a:solidFill>
                <a:effectLst/>
                <a:latin typeface="JetBrains Mono"/>
              </a:rPr>
              <a:t>__init__</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name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E88D"/>
                </a:solidFill>
                <a:effectLst/>
                <a:latin typeface="JetBrains Mono"/>
              </a:rPr>
              <a:t>"Після10В2РазиДешевше"</a:t>
            </a:r>
            <a:br>
              <a:rPr kumimoji="0" lang="ru-RU" altLang="ru-RU" sz="1000" b="0" i="0" u="none" strike="noStrike" cap="none" normalizeH="0" baseline="0" noProof="1">
                <a:ln>
                  <a:noFill/>
                </a:ln>
                <a:solidFill>
                  <a:srgbClr val="C3E88D"/>
                </a:solidFill>
                <a:effectLst/>
                <a:latin typeface="JetBrains Mono"/>
              </a:rPr>
            </a:br>
            <a:r>
              <a:rPr kumimoji="0" lang="ru-RU" altLang="ru-RU" sz="1000" b="0" i="0" u="none" strike="noStrike" cap="none" normalizeH="0" baseline="0" noProof="1">
                <a:ln>
                  <a:noFill/>
                </a:ln>
                <a:solidFill>
                  <a:srgbClr val="C3E88D"/>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record_call_g</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if </a:t>
            </a:r>
            <a:r>
              <a:rPr kumimoji="0" lang="ru-RU" altLang="ru-RU" sz="1000" b="0" i="0" u="none" strike="noStrike" cap="none" normalizeH="0" baseline="0" noProof="1">
                <a:ln>
                  <a:noFill/>
                </a:ln>
                <a:solidFill>
                  <a:srgbClr val="F78C6C"/>
                </a:solidFill>
                <a:effectLst/>
                <a:latin typeface="JetBrains Mono"/>
              </a:rPr>
              <a:t>minutes </a:t>
            </a:r>
            <a:r>
              <a:rPr kumimoji="0" lang="ru-RU" altLang="ru-RU" sz="1000" b="0" i="0" u="none" strike="noStrike" cap="none" normalizeH="0" baseline="0" noProof="1">
                <a:ln>
                  <a:noFill/>
                </a:ln>
                <a:solidFill>
                  <a:srgbClr val="89DDFF"/>
                </a:solidFill>
                <a:effectLst/>
                <a:latin typeface="JetBrains Mono"/>
              </a:rPr>
              <a:t>&gt; </a:t>
            </a:r>
            <a:r>
              <a:rPr kumimoji="0" lang="ru-RU" altLang="ru-RU" sz="1000" b="0" i="0" u="none" strike="noStrike" cap="none" normalizeH="0" baseline="0" noProof="1">
                <a:ln>
                  <a:noFill/>
                </a:ln>
                <a:solidFill>
                  <a:srgbClr val="F78C6C"/>
                </a:solidFill>
                <a:effectLst/>
                <a:latin typeface="JetBrains Mono"/>
              </a:rPr>
              <a:t>10</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CEE3"/>
                </a:solidFill>
                <a:effectLst/>
                <a:latin typeface="JetBrains Mono"/>
              </a:rPr>
              <a:t>bonus_minutes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10</a:t>
            </a:r>
            <a:r>
              <a:rPr kumimoji="0" lang="ru-RU" altLang="ru-RU" sz="1000" b="0" i="0" u="none" strike="noStrike" cap="none" normalizeH="0" baseline="0" noProof="1">
                <a:ln>
                  <a:noFill/>
                </a:ln>
                <a:solidFill>
                  <a:srgbClr val="89DDFF"/>
                </a:solidFill>
                <a:effectLst/>
                <a:latin typeface="JetBrains Mono"/>
              </a:rPr>
              <a:t>) // </a:t>
            </a:r>
            <a:r>
              <a:rPr kumimoji="0" lang="ru-RU" altLang="ru-RU" sz="1000" b="0" i="0" u="none" strike="noStrike" cap="none" normalizeH="0" baseline="0" noProof="1">
                <a:ln>
                  <a:noFill/>
                </a:ln>
                <a:solidFill>
                  <a:srgbClr val="F78C6C"/>
                </a:solidFill>
                <a:effectLst/>
                <a:latin typeface="JetBrains Mono"/>
              </a:rPr>
              <a:t>2</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else</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CEE3"/>
                </a:solidFill>
                <a:effectLst/>
                <a:latin typeface="JetBrains Mono"/>
              </a:rPr>
              <a:t>bonus_minutes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0</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 Викликаємо батьківський метод розрахунку</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1" u="none" strike="noStrike" cap="none" normalizeH="0" baseline="0" noProof="1">
                <a:ln>
                  <a:noFill/>
                </a:ln>
                <a:solidFill>
                  <a:srgbClr val="82AAFF"/>
                </a:solidFill>
                <a:effectLst/>
                <a:latin typeface="JetBrains Mono"/>
              </a:rPr>
              <a:t>super</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82AAFF"/>
                </a:solidFill>
                <a:effectLst/>
                <a:latin typeface="JetBrains Mono"/>
              </a:rPr>
              <a:t>record_call_g</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F78C6C"/>
                </a:solidFill>
                <a:effectLst/>
                <a:latin typeface="JetBrains Mono"/>
              </a:rPr>
              <a:t>minutes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CEE3"/>
                </a:solidFill>
                <a:effectLst/>
                <a:latin typeface="JetBrains Mono"/>
              </a:rPr>
              <a:t>bonus_minutes</a:t>
            </a:r>
            <a:r>
              <a:rPr kumimoji="0" lang="ru-RU" altLang="ru-RU" sz="1000" b="0" i="0" u="none" strike="noStrike" cap="none" normalizeH="0" baseline="0" noProof="1">
                <a:ln>
                  <a:noFill/>
                </a:ln>
                <a:solidFill>
                  <a:srgbClr val="89DDFF"/>
                </a:solidFill>
                <a:effectLst/>
                <a:latin typeface="JetBrains Mono"/>
              </a:rPr>
              <a:t>)</a:t>
            </a:r>
            <a:endParaRPr kumimoji="0" lang="ru-RU" altLang="ru-RU" b="0" i="0" u="none" strike="noStrike" cap="none" normalizeH="0" baseline="0" noProof="1">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5663632" y="1379577"/>
            <a:ext cx="5214889" cy="547842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1" u="none" strike="noStrike" cap="none" normalizeH="0" baseline="0" noProof="1">
                <a:ln>
                  <a:noFill/>
                </a:ln>
                <a:solidFill>
                  <a:srgbClr val="C792EA"/>
                </a:solidFill>
                <a:effectLst/>
                <a:latin typeface="JetBrains Mono"/>
              </a:rPr>
              <a:t>from </a:t>
            </a:r>
            <a:r>
              <a:rPr kumimoji="0" lang="ru-RU" altLang="ru-RU" sz="1000" b="0" i="0" u="none" strike="noStrike" cap="none" normalizeH="0" baseline="0" noProof="1">
                <a:ln>
                  <a:noFill/>
                </a:ln>
                <a:solidFill>
                  <a:srgbClr val="C3CEE3"/>
                </a:solidFill>
                <a:effectLst/>
                <a:latin typeface="JetBrains Mono"/>
              </a:rPr>
              <a:t>call_plan </a:t>
            </a:r>
            <a:r>
              <a:rPr kumimoji="0" lang="ru-RU" altLang="ru-RU" sz="1000" b="0" i="1" u="none" strike="noStrike" cap="none" normalizeH="0" baseline="0" noProof="1">
                <a:ln>
                  <a:noFill/>
                </a:ln>
                <a:solidFill>
                  <a:srgbClr val="C792EA"/>
                </a:solidFill>
                <a:effectLst/>
                <a:latin typeface="JetBrains Mono"/>
              </a:rPr>
              <a:t>import </a:t>
            </a:r>
            <a:r>
              <a:rPr kumimoji="0" lang="ru-RU" altLang="ru-RU" sz="1000" b="0" i="0" u="none" strike="noStrike" cap="none" normalizeH="0" baseline="0" noProof="1">
                <a:ln>
                  <a:noFill/>
                </a:ln>
                <a:solidFill>
                  <a:srgbClr val="C3CEE3"/>
                </a:solidFill>
                <a:effectLst/>
                <a:latin typeface="JetBrains Mono"/>
              </a:rPr>
              <a:t>CallPlanSimple</a:t>
            </a:r>
            <a:br>
              <a:rPr kumimoji="0" lang="ru-RU" altLang="ru-RU" sz="1000" b="0" i="0" u="none" strike="noStrike" cap="none" normalizeH="0" baseline="0" noProof="1">
                <a:ln>
                  <a:noFill/>
                </a:ln>
                <a:solidFill>
                  <a:srgbClr val="C3CEE3"/>
                </a:solidFill>
                <a:effectLst/>
                <a:latin typeface="JetBrains Mono"/>
              </a:rPr>
            </a:br>
            <a:r>
              <a:rPr kumimoji="0" lang="ru-RU" altLang="ru-RU" sz="1000" b="0" i="0" u="none" strike="noStrike" cap="none" normalizeH="0" baseline="0" noProof="1">
                <a:ln>
                  <a:noFill/>
                </a:ln>
                <a:solidFill>
                  <a:srgbClr val="C3CEE3"/>
                </a:solidFill>
                <a:effectLst/>
                <a:latin typeface="JetBrains Mono"/>
              </a:rPr>
              <a:t/>
            </a:r>
            <a:br>
              <a:rPr kumimoji="0" lang="ru-RU" altLang="ru-RU" sz="1000" b="0" i="0" u="none" strike="noStrike" cap="none" normalizeH="0" baseline="0" noProof="1">
                <a:ln>
                  <a:noFill/>
                </a:ln>
                <a:solidFill>
                  <a:srgbClr val="C3CEE3"/>
                </a:solidFill>
                <a:effectLst/>
                <a:latin typeface="JetBrains Mono"/>
              </a:rPr>
            </a:br>
            <a:r>
              <a:rPr kumimoji="0" lang="ru-RU" altLang="ru-RU" sz="1000" b="0" i="1" u="none" strike="noStrike" cap="none" normalizeH="0" baseline="0" noProof="1">
                <a:ln>
                  <a:noFill/>
                </a:ln>
                <a:solidFill>
                  <a:srgbClr val="C792EA"/>
                </a:solidFill>
                <a:effectLst/>
                <a:latin typeface="JetBrains Mono"/>
              </a:rPr>
              <a:t>class </a:t>
            </a:r>
            <a:r>
              <a:rPr kumimoji="0" lang="ru-RU" altLang="ru-RU" sz="1000" b="0" i="0" u="none" strike="noStrike" cap="none" normalizeH="0" baseline="0" noProof="1">
                <a:ln>
                  <a:noFill/>
                </a:ln>
                <a:solidFill>
                  <a:srgbClr val="FFCB6B"/>
                </a:solidFill>
                <a:effectLst/>
                <a:latin typeface="JetBrains Mono"/>
              </a:rPr>
              <a:t>Customer</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"""Клієнт телефонної компанії."""</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1" u="none" strike="noStrike" cap="none" normalizeH="0" baseline="0" noProof="1">
                <a:ln>
                  <a:noFill/>
                </a:ln>
                <a:solidFill>
                  <a:srgbClr val="82AAFF"/>
                </a:solidFill>
                <a:effectLst/>
                <a:latin typeface="JetBrains Mono"/>
              </a:rPr>
              <a:t>__init__</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name</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balance</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F78C6C"/>
                </a:solidFill>
                <a:effectLst/>
                <a:latin typeface="JetBrains Mono"/>
              </a:rPr>
              <a:t>0</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call_plan</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C792EA"/>
                </a:solidFill>
                <a:effectLst/>
                <a:latin typeface="JetBrains Mono"/>
              </a:rPr>
              <a:t>None</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name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name</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_balance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balance</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call_plan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call_plan</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 Якщо тарифний план не вказано, то використовуємо CallPlanSimple()</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if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call_plan </a:t>
            </a:r>
            <a:r>
              <a:rPr kumimoji="0" lang="ru-RU" altLang="ru-RU" sz="1000" b="0" i="1" u="none" strike="noStrike" cap="none" normalizeH="0" baseline="0" noProof="1">
                <a:ln>
                  <a:noFill/>
                </a:ln>
                <a:solidFill>
                  <a:srgbClr val="C792EA"/>
                </a:solidFill>
                <a:effectLst/>
                <a:latin typeface="JetBrains Mono"/>
              </a:rPr>
              <a:t>is None</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call_plan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82AAFF"/>
                </a:solidFill>
                <a:effectLst/>
                <a:latin typeface="JetBrains Mono"/>
              </a:rPr>
              <a:t>CallPlanSimple</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1" u="none" strike="noStrike" cap="none" normalizeH="0" baseline="0" noProof="1">
                <a:ln>
                  <a:noFill/>
                </a:ln>
                <a:solidFill>
                  <a:srgbClr val="82AAFF"/>
                </a:solidFill>
                <a:effectLst/>
                <a:latin typeface="JetBrains Mono"/>
              </a:rPr>
              <a:t>__str__</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0" u="none" strike="noStrike" cap="none" normalizeH="0" baseline="0" noProof="1">
                <a:ln>
                  <a:noFill/>
                </a:ln>
                <a:solidFill>
                  <a:srgbClr val="C3E88D"/>
                </a:solidFill>
                <a:effectLst/>
                <a:latin typeface="JetBrains Mono"/>
              </a:rPr>
              <a:t>f"Клієнт </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name</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E88D"/>
                </a:solidFill>
                <a:effectLst/>
                <a:latin typeface="JetBrains Mono"/>
              </a:rPr>
              <a:t>. Баланс: </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balance</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E88D"/>
                </a:solidFill>
                <a:effectLst/>
                <a:latin typeface="JetBrains Mono"/>
              </a:rPr>
              <a:t> грн. Тариф: </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call_plan</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name</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E88D"/>
                </a:solidFill>
                <a:effectLst/>
                <a:latin typeface="JetBrains Mono"/>
              </a:rPr>
              <a:t>"</a:t>
            </a:r>
            <a:br>
              <a:rPr kumimoji="0" lang="ru-RU" altLang="ru-RU" sz="1000" b="0" i="0" u="none" strike="noStrike" cap="none" normalizeH="0" baseline="0" noProof="1">
                <a:ln>
                  <a:noFill/>
                </a:ln>
                <a:solidFill>
                  <a:srgbClr val="C3E88D"/>
                </a:solidFill>
                <a:effectLst/>
                <a:latin typeface="JetBrains Mono"/>
              </a:rPr>
            </a:br>
            <a:r>
              <a:rPr kumimoji="0" lang="ru-RU" altLang="ru-RU" sz="1000" b="0" i="0" u="none" strike="noStrike" cap="none" normalizeH="0" baseline="0" noProof="1">
                <a:ln>
                  <a:noFill/>
                </a:ln>
                <a:solidFill>
                  <a:srgbClr val="C3E88D"/>
                </a:solidFill>
                <a:effectLst/>
                <a:latin typeface="JetBrains Mono"/>
              </a:rPr>
              <a:t/>
            </a:r>
            <a:br>
              <a:rPr kumimoji="0" lang="ru-RU" altLang="ru-RU" sz="1000" b="0" i="0" u="none" strike="noStrike" cap="none" normalizeH="0" baseline="0" noProof="1">
                <a:ln>
                  <a:noFill/>
                </a:ln>
                <a:solidFill>
                  <a:srgbClr val="C3E88D"/>
                </a:solidFill>
                <a:effectLst/>
                <a:latin typeface="JetBrains Mono"/>
              </a:rPr>
            </a:br>
            <a:r>
              <a:rPr kumimoji="0" lang="ru-RU" altLang="ru-RU" sz="1000" b="0" i="0" u="none" strike="noStrike" cap="none" normalizeH="0" baseline="0" noProof="1">
                <a:ln>
                  <a:noFill/>
                </a:ln>
                <a:solidFill>
                  <a:srgbClr val="C3E88D"/>
                </a:solidFill>
                <a:effectLst/>
                <a:latin typeface="JetBrains Mono"/>
              </a:rPr>
              <a:t>    </a:t>
            </a:r>
            <a:r>
              <a:rPr kumimoji="0" lang="ru-RU" altLang="ru-RU" sz="1000" b="0" i="0" u="none" strike="noStrike" cap="none" normalizeH="0" baseline="0" noProof="1">
                <a:ln>
                  <a:noFill/>
                </a:ln>
                <a:solidFill>
                  <a:srgbClr val="82AAFF"/>
                </a:solidFill>
                <a:effectLst/>
                <a:latin typeface="JetBrains Mono"/>
              </a:rPr>
              <a:t>@property</a:t>
            </a:r>
            <a:br>
              <a:rPr kumimoji="0" lang="ru-RU" altLang="ru-RU" sz="1000" b="0" i="0" u="none" strike="noStrike" cap="none" normalizeH="0" baseline="0" noProof="1">
                <a:ln>
                  <a:noFill/>
                </a:ln>
                <a:solidFill>
                  <a:srgbClr val="82AAFF"/>
                </a:solidFill>
                <a:effectLst/>
                <a:latin typeface="JetBrains Mono"/>
              </a:rPr>
            </a:br>
            <a:r>
              <a:rPr kumimoji="0" lang="ru-RU" altLang="ru-RU" sz="1000" b="0" i="0" u="none" strike="noStrike" cap="none" normalizeH="0" baseline="0" noProof="1">
                <a:ln>
                  <a:noFill/>
                </a:ln>
                <a:solidFill>
                  <a:srgbClr val="82AAFF"/>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balance</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"""Повернути баланс клієнта.</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Властивість 'balance' доступно тільки для читання:</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давати доступ на зміну його безпосередньо було б неправильно. """</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return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_balance</a:t>
            </a:r>
            <a:br>
              <a:rPr kumimoji="0" lang="ru-RU" altLang="ru-RU" sz="1000" b="0" i="0" u="none" strike="noStrike" cap="none" normalizeH="0" baseline="0" noProof="1">
                <a:ln>
                  <a:noFill/>
                </a:ln>
                <a:solidFill>
                  <a:srgbClr val="C3CEE3"/>
                </a:solidFill>
                <a:effectLst/>
                <a:latin typeface="JetBrains Mono"/>
              </a:rPr>
            </a:br>
            <a:r>
              <a:rPr kumimoji="0" lang="ru-RU" altLang="ru-RU" sz="1000" b="0" i="0" u="none" strike="noStrike" cap="none" normalizeH="0" baseline="0" noProof="1">
                <a:ln>
                  <a:noFill/>
                </a:ln>
                <a:solidFill>
                  <a:srgbClr val="C3CEE3"/>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record_payment</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amount_paid</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"""Поповнити баланс клієнта на 'amount_paid' руб."""</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assert </a:t>
            </a:r>
            <a:r>
              <a:rPr kumimoji="0" lang="ru-RU" altLang="ru-RU" sz="1000" b="0" i="0" u="none" strike="noStrike" cap="none" normalizeH="0" baseline="0" noProof="1">
                <a:ln>
                  <a:noFill/>
                </a:ln>
                <a:solidFill>
                  <a:srgbClr val="F78C6C"/>
                </a:solidFill>
                <a:effectLst/>
                <a:latin typeface="JetBrains Mono"/>
              </a:rPr>
              <a:t>amount_paid </a:t>
            </a:r>
            <a:r>
              <a:rPr kumimoji="0" lang="ru-RU" altLang="ru-RU" sz="1000" b="0" i="0" u="none" strike="noStrike" cap="none" normalizeH="0" baseline="0" noProof="1">
                <a:ln>
                  <a:noFill/>
                </a:ln>
                <a:solidFill>
                  <a:srgbClr val="89DDFF"/>
                </a:solidFill>
                <a:effectLst/>
                <a:latin typeface="JetBrains Mono"/>
              </a:rPr>
              <a:t>&gt; </a:t>
            </a:r>
            <a:r>
              <a:rPr kumimoji="0" lang="ru-RU" altLang="ru-RU" sz="1000" b="0" i="0" u="none" strike="noStrike" cap="none" normalizeH="0" baseline="0" noProof="1">
                <a:ln>
                  <a:noFill/>
                </a:ln>
                <a:solidFill>
                  <a:srgbClr val="F78C6C"/>
                </a:solidFill>
                <a:effectLst/>
                <a:latin typeface="JetBrains Mono"/>
              </a:rPr>
              <a:t>0</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E88D"/>
                </a:solidFill>
                <a:effectLst/>
                <a:latin typeface="JetBrains Mono"/>
              </a:rPr>
              <a:t>"Сума поповнення має бути більше &gt; 0!"</a:t>
            </a:r>
            <a:br>
              <a:rPr kumimoji="0" lang="ru-RU" altLang="ru-RU" sz="1000" b="0" i="0" u="none" strike="noStrike" cap="none" normalizeH="0" baseline="0" noProof="1">
                <a:ln>
                  <a:noFill/>
                </a:ln>
                <a:solidFill>
                  <a:srgbClr val="C3E88D"/>
                </a:solidFill>
                <a:effectLst/>
                <a:latin typeface="JetBrains Mono"/>
              </a:rPr>
            </a:br>
            <a:r>
              <a:rPr kumimoji="0" lang="ru-RU" altLang="ru-RU" sz="1000" b="0" i="0" u="none" strike="noStrike" cap="none" normalizeH="0" baseline="0" noProof="1">
                <a:ln>
                  <a:noFill/>
                </a:ln>
                <a:solidFill>
                  <a:srgbClr val="C3E88D"/>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_balance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amount_paid</a:t>
            </a:r>
            <a:br>
              <a:rPr kumimoji="0" lang="ru-RU" altLang="ru-RU" sz="1000" b="0" i="0" u="none" strike="noStrike" cap="none" normalizeH="0" baseline="0" noProof="1">
                <a:ln>
                  <a:noFill/>
                </a:ln>
                <a:solidFill>
                  <a:srgbClr val="F78C6C"/>
                </a:solidFill>
                <a:effectLst/>
                <a:latin typeface="JetBrains Mono"/>
              </a:rPr>
            </a:br>
            <a:r>
              <a:rPr kumimoji="0" lang="ru-RU" altLang="ru-RU" sz="1000" b="0" i="0" u="none" strike="noStrike" cap="none" normalizeH="0" baseline="0" noProof="1">
                <a:ln>
                  <a:noFill/>
                </a:ln>
                <a:solidFill>
                  <a:srgbClr val="F78C6C"/>
                </a:solidFill>
                <a:effectLst/>
                <a:latin typeface="JetBrains Mono"/>
              </a:rPr>
              <a:t>    </a:t>
            </a:r>
            <a:r>
              <a:rPr kumimoji="0" lang="ru-RU" altLang="ru-RU" sz="1000" b="0" i="1" u="none" strike="noStrike" cap="none" normalizeH="0" baseline="0" noProof="1">
                <a:ln>
                  <a:noFill/>
                </a:ln>
                <a:solidFill>
                  <a:srgbClr val="C792EA"/>
                </a:solidFill>
                <a:effectLst/>
                <a:latin typeface="JetBrains Mono"/>
              </a:rPr>
              <a:t>def </a:t>
            </a:r>
            <a:r>
              <a:rPr kumimoji="0" lang="ru-RU" altLang="ru-RU" sz="1000" b="0" i="0" u="none" strike="noStrike" cap="none" normalizeH="0" baseline="0" noProof="1">
                <a:ln>
                  <a:noFill/>
                </a:ln>
                <a:solidFill>
                  <a:srgbClr val="82AAFF"/>
                </a:solidFill>
                <a:effectLst/>
                <a:latin typeface="JetBrains Mono"/>
              </a:rPr>
              <a:t>record_call</a:t>
            </a:r>
            <a:r>
              <a:rPr kumimoji="0" lang="ru-RU" altLang="ru-RU" sz="1000" b="0" i="0" u="none" strike="noStrike" cap="none" normalizeH="0" baseline="0" noProof="1">
                <a:ln>
                  <a:noFill/>
                </a:ln>
                <a:solidFill>
                  <a:srgbClr val="89DDFF"/>
                </a:solidFill>
                <a:effectLst/>
                <a:latin typeface="JetBrains Mono"/>
              </a:rPr>
              <a:t>(</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call_type</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546E7A"/>
                </a:solidFill>
                <a:effectLst/>
                <a:latin typeface="JetBrains Mono"/>
              </a:rPr>
              <a:t>"""Списати вартість дзвінка з балансу клієнта.</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параметри:</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 call_type (str): тип дзвінка:</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"c": міський (city);</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"m": мобільний (mobile);</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 minutes (float): кількість хвилин розмови.         """</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 Делегуємо визначення вартості дзвінка класу call_plan</a:t>
            </a:r>
            <a:br>
              <a:rPr kumimoji="0" lang="ru-RU" altLang="ru-RU" sz="1000" b="0" i="1" u="none" strike="noStrike" cap="none" normalizeH="0" baseline="0" noProof="1">
                <a:ln>
                  <a:noFill/>
                </a:ln>
                <a:solidFill>
                  <a:srgbClr val="546E7A"/>
                </a:solidFill>
                <a:effectLst/>
                <a:latin typeface="JetBrains Mono"/>
              </a:rPr>
            </a:br>
            <a:r>
              <a:rPr kumimoji="0" lang="ru-RU" altLang="ru-RU" sz="1000" b="0" i="1" u="none" strike="noStrike" cap="none" normalizeH="0" baseline="0" noProof="1">
                <a:ln>
                  <a:noFill/>
                </a:ln>
                <a:solidFill>
                  <a:srgbClr val="546E7A"/>
                </a:solidFill>
                <a:effectLst/>
                <a:latin typeface="JetBrains Mono"/>
              </a:rPr>
              <a:t>        </a:t>
            </a:r>
            <a:r>
              <a:rPr kumimoji="0" lang="ru-RU" altLang="ru-RU" sz="1000" b="0" i="0" u="none" strike="noStrike" cap="none" normalizeH="0" baseline="0" noProof="1">
                <a:ln>
                  <a:noFill/>
                </a:ln>
                <a:solidFill>
                  <a:srgbClr val="C3CEE3"/>
                </a:solidFill>
                <a:effectLst/>
                <a:latin typeface="JetBrains Mono"/>
              </a:rPr>
              <a:t>costs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call_plan</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82AAFF"/>
                </a:solidFill>
                <a:effectLst/>
                <a:latin typeface="JetBrains Mono"/>
              </a:rPr>
              <a:t>record_call</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F78C6C"/>
                </a:solidFill>
                <a:effectLst/>
                <a:latin typeface="JetBrains Mono"/>
              </a:rPr>
              <a:t>call_type</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F78C6C"/>
                </a:solidFill>
                <a:effectLst/>
                <a:latin typeface="JetBrains Mono"/>
              </a:rPr>
              <a:t>minutes</a:t>
            </a:r>
            <a:r>
              <a:rPr kumimoji="0" lang="ru-RU" altLang="ru-RU" sz="1000" b="0" i="0" u="none" strike="noStrike" cap="none" normalizeH="0" baseline="0" noProof="1">
                <a:ln>
                  <a:noFill/>
                </a:ln>
                <a:solidFill>
                  <a:srgbClr val="89DDFF"/>
                </a:solidFill>
                <a:effectLst/>
                <a:latin typeface="JetBrains Mono"/>
              </a:rPr>
              <a:t>)</a:t>
            </a:r>
            <a:br>
              <a:rPr kumimoji="0" lang="ru-RU" altLang="ru-RU" sz="1000" b="0" i="0" u="none" strike="noStrike" cap="none" normalizeH="0" baseline="0" noProof="1">
                <a:ln>
                  <a:noFill/>
                </a:ln>
                <a:solidFill>
                  <a:srgbClr val="89DDFF"/>
                </a:solidFill>
                <a:effectLst/>
                <a:latin typeface="JetBrains Mono"/>
              </a:rPr>
            </a:br>
            <a:r>
              <a:rPr kumimoji="0" lang="ru-RU" altLang="ru-RU" sz="1000" b="0" i="0" u="none" strike="noStrike" cap="none" normalizeH="0" baseline="0" noProof="1">
                <a:ln>
                  <a:noFill/>
                </a:ln>
                <a:solidFill>
                  <a:srgbClr val="89DDFF"/>
                </a:solidFill>
                <a:effectLst/>
                <a:latin typeface="JetBrains Mono"/>
              </a:rPr>
              <a:t>        </a:t>
            </a:r>
            <a:r>
              <a:rPr kumimoji="0" lang="ru-RU" altLang="ru-RU" sz="1000" b="0" i="1" u="none" strike="noStrike" cap="none" normalizeH="0" baseline="0" noProof="1">
                <a:ln>
                  <a:noFill/>
                </a:ln>
                <a:solidFill>
                  <a:srgbClr val="FF5370"/>
                </a:solidFill>
                <a:effectLst/>
                <a:latin typeface="JetBrains Mono"/>
              </a:rPr>
              <a:t>self</a:t>
            </a:r>
            <a:r>
              <a:rPr kumimoji="0" lang="ru-RU" altLang="ru-RU" sz="1000" b="0" i="0" u="none" strike="noStrike" cap="none" normalizeH="0" baseline="0" noProof="1">
                <a:ln>
                  <a:noFill/>
                </a:ln>
                <a:solidFill>
                  <a:srgbClr val="89DDFF"/>
                </a:solidFill>
                <a:effectLst/>
                <a:latin typeface="JetBrains Mono"/>
              </a:rPr>
              <a:t>.</a:t>
            </a:r>
            <a:r>
              <a:rPr kumimoji="0" lang="ru-RU" altLang="ru-RU" sz="1000" b="0" i="0" u="none" strike="noStrike" cap="none" normalizeH="0" baseline="0" noProof="1">
                <a:ln>
                  <a:noFill/>
                </a:ln>
                <a:solidFill>
                  <a:srgbClr val="C3CEE3"/>
                </a:solidFill>
                <a:effectLst/>
                <a:latin typeface="JetBrains Mono"/>
              </a:rPr>
              <a:t>_balance </a:t>
            </a:r>
            <a:r>
              <a:rPr kumimoji="0" lang="ru-RU" altLang="ru-RU" sz="1000" b="0" i="0" u="none" strike="noStrike" cap="none" normalizeH="0" baseline="0" noProof="1">
                <a:ln>
                  <a:noFill/>
                </a:ln>
                <a:solidFill>
                  <a:srgbClr val="89DDFF"/>
                </a:solidFill>
                <a:effectLst/>
                <a:latin typeface="JetBrains Mono"/>
              </a:rPr>
              <a:t>-= </a:t>
            </a:r>
            <a:r>
              <a:rPr kumimoji="0" lang="ru-RU" altLang="ru-RU" sz="1000" b="0" i="0" u="none" strike="noStrike" cap="none" normalizeH="0" baseline="0" noProof="1">
                <a:ln>
                  <a:noFill/>
                </a:ln>
                <a:solidFill>
                  <a:srgbClr val="C3CEE3"/>
                </a:solidFill>
                <a:effectLst/>
                <a:latin typeface="JetBrains Mono"/>
              </a:rPr>
              <a:t>costs</a:t>
            </a:r>
            <a:endParaRPr kumimoji="0" lang="ru-RU" altLang="ru-RU" b="0" i="0" u="none" strike="noStrike" cap="none" normalizeH="0" baseline="0" noProof="1">
              <a:ln>
                <a:noFill/>
              </a:ln>
              <a:solidFill>
                <a:schemeClr val="tx1"/>
              </a:solidFill>
              <a:effectLst/>
              <a:latin typeface="Arial" panose="020B0604020202020204" pitchFamily="34" charset="0"/>
            </a:endParaRPr>
          </a:p>
        </p:txBody>
      </p:sp>
      <p:sp>
        <p:nvSpPr>
          <p:cNvPr id="6" name="Rectangle 5"/>
          <p:cNvSpPr/>
          <p:nvPr/>
        </p:nvSpPr>
        <p:spPr>
          <a:xfrm>
            <a:off x="5082817" y="199176"/>
            <a:ext cx="1302088" cy="369332"/>
          </a:xfrm>
          <a:prstGeom prst="rect">
            <a:avLst/>
          </a:prstGeom>
          <a:solidFill>
            <a:schemeClr val="accent5">
              <a:lumMod val="20000"/>
              <a:lumOff val="80000"/>
            </a:schemeClr>
          </a:solidFill>
        </p:spPr>
        <p:txBody>
          <a:bodyPr wrap="none">
            <a:spAutoFit/>
          </a:bodyPr>
          <a:lstStyle/>
          <a:p>
            <a:r>
              <a:rPr lang="uk-UA" dirty="0"/>
              <a:t>call_plan.py</a:t>
            </a:r>
          </a:p>
        </p:txBody>
      </p:sp>
      <p:sp>
        <p:nvSpPr>
          <p:cNvPr id="7" name="Rectangle 6"/>
          <p:cNvSpPr/>
          <p:nvPr/>
        </p:nvSpPr>
        <p:spPr>
          <a:xfrm>
            <a:off x="5663632" y="872326"/>
            <a:ext cx="1327286" cy="369332"/>
          </a:xfrm>
          <a:prstGeom prst="rect">
            <a:avLst/>
          </a:prstGeom>
          <a:solidFill>
            <a:schemeClr val="accent1">
              <a:lumMod val="20000"/>
              <a:lumOff val="80000"/>
            </a:schemeClr>
          </a:solidFill>
        </p:spPr>
        <p:txBody>
          <a:bodyPr wrap="none">
            <a:spAutoFit/>
          </a:bodyPr>
          <a:lstStyle/>
          <a:p>
            <a:r>
              <a:rPr lang="uk-UA" dirty="0"/>
              <a:t>customer.py</a:t>
            </a:r>
          </a:p>
        </p:txBody>
      </p:sp>
    </p:spTree>
    <p:extLst>
      <p:ext uri="{BB962C8B-B14F-4D97-AF65-F5344CB8AC3E}">
        <p14:creationId xmlns:p14="http://schemas.microsoft.com/office/powerpoint/2010/main" val="160892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1" y="108642"/>
            <a:ext cx="11588436" cy="6183516"/>
          </a:xfrm>
        </p:spPr>
        <p:txBody>
          <a:bodyPr>
            <a:normAutofit/>
          </a:bodyPr>
          <a:lstStyle/>
          <a:p>
            <a:pPr marL="0" indent="0" algn="ctr">
              <a:buNone/>
            </a:pPr>
            <a:r>
              <a:rPr lang="uk-UA" sz="2400" b="1" dirty="0"/>
              <a:t>Абстракція </a:t>
            </a:r>
            <a:endParaRPr lang="en-US" sz="2400" b="1" dirty="0"/>
          </a:p>
          <a:p>
            <a:pPr marL="0" indent="0">
              <a:buNone/>
            </a:pPr>
            <a:r>
              <a:rPr lang="uk-UA" sz="2000" b="1" dirty="0"/>
              <a:t>Абстракція</a:t>
            </a:r>
            <a:r>
              <a:rPr lang="uk-UA" sz="2000" dirty="0"/>
              <a:t> - принцип ООП, згідно з яким об'єкт характеризується властивостями, які відрізняють його від всіх інших об'єктів і при цьому чітко визначають його концептуальні межі. </a:t>
            </a:r>
            <a:endParaRPr lang="en-US" sz="2000" dirty="0"/>
          </a:p>
          <a:p>
            <a:pPr marL="0" indent="0">
              <a:buNone/>
            </a:pPr>
            <a:r>
              <a:rPr lang="uk-UA" sz="2000" dirty="0"/>
              <a:t>Тобто абстракція дозволяє: </a:t>
            </a:r>
          </a:p>
          <a:p>
            <a:r>
              <a:rPr lang="uk-UA" sz="2000" dirty="0"/>
              <a:t>Виділити головні і найбільш значимі властивості предмета. </a:t>
            </a:r>
          </a:p>
          <a:p>
            <a:r>
              <a:rPr lang="uk-UA" sz="2000" dirty="0"/>
              <a:t>Відкинути другорядні характеристики. </a:t>
            </a:r>
          </a:p>
          <a:p>
            <a:pPr marL="0" indent="0">
              <a:buNone/>
            </a:pPr>
            <a:endParaRPr lang="uk-UA" sz="2000" dirty="0"/>
          </a:p>
          <a:p>
            <a:pPr marL="0" indent="0">
              <a:buNone/>
            </a:pPr>
            <a:r>
              <a:rPr lang="uk-UA" sz="2000" dirty="0"/>
              <a:t>Коли ми маємо справу з складним об'єктом - ми вдаємося до абстракції. </a:t>
            </a:r>
          </a:p>
          <a:p>
            <a:pPr marL="0" indent="0">
              <a:buNone/>
            </a:pPr>
            <a:r>
              <a:rPr lang="uk-UA" sz="2000" dirty="0"/>
              <a:t>Наприклад, ми повинні розуміти, що перед нами абстракція, якщо ми розглядаємо об'єкт як "будинок", а не сукупність цегли, скла і бетону. А якщо вже уявити певну кількість будинків як "місто", то ми знову приходимо до абстракції, але вже на рівень вище. Абстракція дозволяє боротися зі складністю реального світу. Ми відкидаємо все зайве, щоб воно нам не заважало, і концентруємося лише на важливих рисах об'єкта. </a:t>
            </a:r>
          </a:p>
        </p:txBody>
      </p:sp>
      <p:pic>
        <p:nvPicPr>
          <p:cNvPr id="4" name="Picture 3"/>
          <p:cNvPicPr>
            <a:picLocks noChangeAspect="1"/>
          </p:cNvPicPr>
          <p:nvPr/>
        </p:nvPicPr>
        <p:blipFill>
          <a:blip r:embed="rId2"/>
          <a:stretch>
            <a:fillRect/>
          </a:stretch>
        </p:blipFill>
        <p:spPr>
          <a:xfrm>
            <a:off x="2997452" y="5086350"/>
            <a:ext cx="5943600" cy="1771650"/>
          </a:xfrm>
          <a:prstGeom prst="rect">
            <a:avLst/>
          </a:prstGeom>
        </p:spPr>
      </p:pic>
    </p:spTree>
    <p:extLst>
      <p:ext uri="{BB962C8B-B14F-4D97-AF65-F5344CB8AC3E}">
        <p14:creationId xmlns:p14="http://schemas.microsoft.com/office/powerpoint/2010/main" val="4117664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3374" y="64986"/>
            <a:ext cx="5288627" cy="3785652"/>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1" u="none" strike="noStrike" cap="none" normalizeH="0" baseline="0" dirty="0" err="1">
                <a:ln>
                  <a:noFill/>
                </a:ln>
                <a:solidFill>
                  <a:srgbClr val="C792EA"/>
                </a:solidFill>
                <a:effectLst/>
                <a:latin typeface="JetBrains Mono"/>
              </a:rPr>
              <a:t>from</a:t>
            </a:r>
            <a:r>
              <a:rPr kumimoji="0" lang="ru-RU" altLang="ru-RU" sz="1000" b="0" i="1" u="none" strike="noStrike" cap="none" normalizeH="0" baseline="0" dirty="0">
                <a:ln>
                  <a:noFill/>
                </a:ln>
                <a:solidFill>
                  <a:srgbClr val="C792EA"/>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customer</a:t>
            </a:r>
            <a:r>
              <a:rPr kumimoji="0" lang="ru-RU" altLang="ru-RU" sz="1000" b="0" i="0" u="none" strike="noStrike" cap="none" normalizeH="0" baseline="0" dirty="0">
                <a:ln>
                  <a:noFill/>
                </a:ln>
                <a:solidFill>
                  <a:srgbClr val="C3CEE3"/>
                </a:solidFill>
                <a:effectLst/>
                <a:latin typeface="JetBrains Mono"/>
              </a:rPr>
              <a:t> </a:t>
            </a:r>
            <a:r>
              <a:rPr kumimoji="0" lang="ru-RU" altLang="ru-RU" sz="1000" b="0" i="1" u="none" strike="noStrike" cap="none" normalizeH="0" baseline="0" dirty="0" err="1">
                <a:ln>
                  <a:noFill/>
                </a:ln>
                <a:solidFill>
                  <a:srgbClr val="C792EA"/>
                </a:solidFill>
                <a:effectLst/>
                <a:latin typeface="JetBrains Mono"/>
              </a:rPr>
              <a:t>import</a:t>
            </a:r>
            <a:r>
              <a:rPr kumimoji="0" lang="ru-RU" altLang="ru-RU" sz="1000" b="0" i="1" u="none" strike="noStrike" cap="none" normalizeH="0" baseline="0" dirty="0">
                <a:ln>
                  <a:noFill/>
                </a:ln>
                <a:solidFill>
                  <a:srgbClr val="C792EA"/>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Customer</a:t>
            </a:r>
            <a:br>
              <a:rPr kumimoji="0" lang="ru-RU" altLang="ru-RU" sz="1000" b="0" i="0" u="none" strike="noStrike" cap="none" normalizeH="0" baseline="0" dirty="0">
                <a:ln>
                  <a:noFill/>
                </a:ln>
                <a:solidFill>
                  <a:srgbClr val="C3CEE3"/>
                </a:solidFill>
                <a:effectLst/>
                <a:latin typeface="JetBrains Mono"/>
              </a:rPr>
            </a:br>
            <a:r>
              <a:rPr kumimoji="0" lang="ru-RU" altLang="ru-RU" sz="1000" b="0" i="1" u="none" strike="noStrike" cap="none" normalizeH="0" baseline="0" dirty="0" err="1">
                <a:ln>
                  <a:noFill/>
                </a:ln>
                <a:solidFill>
                  <a:srgbClr val="C792EA"/>
                </a:solidFill>
                <a:effectLst/>
                <a:latin typeface="JetBrains Mono"/>
              </a:rPr>
              <a:t>from</a:t>
            </a:r>
            <a:r>
              <a:rPr kumimoji="0" lang="ru-RU" altLang="ru-RU" sz="1000" b="0" i="1" u="none" strike="noStrike" cap="none" normalizeH="0" baseline="0" dirty="0">
                <a:ln>
                  <a:noFill/>
                </a:ln>
                <a:solidFill>
                  <a:srgbClr val="C792EA"/>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call_plan</a:t>
            </a:r>
            <a:r>
              <a:rPr kumimoji="0" lang="ru-RU" altLang="ru-RU" sz="1000" b="0" i="0" u="none" strike="noStrike" cap="none" normalizeH="0" baseline="0" dirty="0">
                <a:ln>
                  <a:noFill/>
                </a:ln>
                <a:solidFill>
                  <a:srgbClr val="C3CEE3"/>
                </a:solidFill>
                <a:effectLst/>
                <a:latin typeface="JetBrains Mono"/>
              </a:rPr>
              <a:t> </a:t>
            </a:r>
            <a:r>
              <a:rPr kumimoji="0" lang="ru-RU" altLang="ru-RU" sz="1000" b="0" i="1" u="none" strike="noStrike" cap="none" normalizeH="0" baseline="0" dirty="0" err="1">
                <a:ln>
                  <a:noFill/>
                </a:ln>
                <a:solidFill>
                  <a:srgbClr val="C792EA"/>
                </a:solidFill>
                <a:effectLst/>
                <a:latin typeface="JetBrains Mono"/>
              </a:rPr>
              <a:t>import</a:t>
            </a:r>
            <a:r>
              <a:rPr kumimoji="0" lang="ru-RU" altLang="ru-RU" sz="1000" b="0" i="1" u="none" strike="noStrike" cap="none" normalizeH="0" baseline="0" dirty="0">
                <a:ln>
                  <a:noFill/>
                </a:ln>
                <a:solidFill>
                  <a:srgbClr val="C792EA"/>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CallPlanFree2ndMinuteAfter10</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CallPlanTwiceCheaperFirst5Minutes</a:t>
            </a:r>
            <a:br>
              <a:rPr kumimoji="0" lang="ru-RU" altLang="ru-RU" sz="1000" b="0" i="0" u="none" strike="noStrike" cap="none" normalizeH="0" baseline="0" dirty="0">
                <a:ln>
                  <a:noFill/>
                </a:ln>
                <a:solidFill>
                  <a:srgbClr val="C3CEE3"/>
                </a:solidFill>
                <a:effectLst/>
                <a:latin typeface="JetBrains Mono"/>
              </a:rPr>
            </a:br>
            <a:r>
              <a:rPr kumimoji="0" lang="ru-RU" altLang="ru-RU" sz="1000" b="0" i="0" u="none" strike="noStrike" cap="none" normalizeH="0" baseline="0" dirty="0">
                <a:ln>
                  <a:noFill/>
                </a:ln>
                <a:solidFill>
                  <a:srgbClr val="C3CEE3"/>
                </a:solidFill>
                <a:effectLst/>
                <a:latin typeface="JetBrains Mono"/>
              </a:rPr>
              <a:t/>
            </a:r>
            <a:br>
              <a:rPr kumimoji="0" lang="ru-RU" altLang="ru-RU" sz="1000" b="0" i="0" u="none" strike="noStrike" cap="none" normalizeH="0" baseline="0" dirty="0">
                <a:ln>
                  <a:noFill/>
                </a:ln>
                <a:solidFill>
                  <a:srgbClr val="C3CEE3"/>
                </a:solidFill>
                <a:effectLst/>
                <a:latin typeface="JetBrains Mono"/>
              </a:rPr>
            </a:br>
            <a:r>
              <a:rPr kumimoji="0" lang="ru-RU" altLang="ru-RU" sz="1000" b="0" i="1" u="none" strike="noStrike" cap="none" normalizeH="0" baseline="0" dirty="0" err="1">
                <a:ln>
                  <a:noFill/>
                </a:ln>
                <a:solidFill>
                  <a:srgbClr val="C792EA"/>
                </a:solidFill>
                <a:effectLst/>
                <a:latin typeface="JetBrains Mono"/>
              </a:rPr>
              <a:t>if</a:t>
            </a:r>
            <a:r>
              <a:rPr kumimoji="0" lang="ru-RU" altLang="ru-RU" sz="1000" b="0" i="1" u="none" strike="noStrike" cap="none" normalizeH="0" baseline="0" dirty="0">
                <a:ln>
                  <a:noFill/>
                </a:ln>
                <a:solidFill>
                  <a:srgbClr val="C792EA"/>
                </a:solidFill>
                <a:effectLst/>
                <a:latin typeface="JetBrains Mono"/>
              </a:rPr>
              <a:t> </a:t>
            </a:r>
            <a:r>
              <a:rPr kumimoji="0" lang="ru-RU" altLang="ru-RU" sz="1000" b="0" i="0" u="none" strike="noStrike" cap="none" normalizeH="0" baseline="0" dirty="0">
                <a:ln>
                  <a:noFill/>
                </a:ln>
                <a:solidFill>
                  <a:srgbClr val="C3CEE3"/>
                </a:solidFill>
                <a:effectLst/>
                <a:latin typeface="JetBrains Mono"/>
              </a:rPr>
              <a:t>__name__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C3E88D"/>
                </a:solidFill>
                <a:effectLst/>
                <a:latin typeface="JetBrains Mono"/>
              </a:rPr>
              <a:t>"__</a:t>
            </a:r>
            <a:r>
              <a:rPr kumimoji="0" lang="ru-RU" altLang="ru-RU" sz="1000" b="0" i="0" u="none" strike="noStrike" cap="none" normalizeH="0" baseline="0" dirty="0" err="1">
                <a:ln>
                  <a:noFill/>
                </a:ln>
                <a:solidFill>
                  <a:srgbClr val="C3E88D"/>
                </a:solidFill>
                <a:effectLst/>
                <a:latin typeface="JetBrains Mono"/>
              </a:rPr>
              <a:t>main</a:t>
            </a:r>
            <a:r>
              <a:rPr kumimoji="0" lang="ru-RU" altLang="ru-RU" sz="1000" b="0" i="0" u="none" strike="noStrike" cap="none" normalizeH="0" baseline="0" dirty="0">
                <a:ln>
                  <a:noFill/>
                </a:ln>
                <a:solidFill>
                  <a:srgbClr val="C3E88D"/>
                </a:solidFill>
                <a:effectLst/>
                <a:latin typeface="JetBrains Mono"/>
              </a:rPr>
              <a:t>__"</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a:ln>
                  <a:noFill/>
                </a:ln>
                <a:solidFill>
                  <a:srgbClr val="C3CEE3"/>
                </a:solidFill>
                <a:effectLst/>
                <a:latin typeface="JetBrains Mono"/>
              </a:rPr>
              <a:t>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Customer</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a:t>
            </a:r>
            <a:r>
              <a:rPr kumimoji="0" lang="ru-RU" altLang="ru-RU" sz="1000" b="0" i="0" u="none" strike="noStrike" cap="none" normalizeH="0" baseline="0" dirty="0" err="1">
                <a:ln>
                  <a:noFill/>
                </a:ln>
                <a:solidFill>
                  <a:srgbClr val="C3E88D"/>
                </a:solidFill>
                <a:effectLst/>
                <a:latin typeface="JetBrains Mono"/>
              </a:rPr>
              <a:t>Іван</a:t>
            </a:r>
            <a:r>
              <a:rPr kumimoji="0" lang="ru-RU" altLang="ru-RU" sz="1000" b="0" i="0" u="none" strike="noStrike" cap="none" normalizeH="0" baseline="0" dirty="0">
                <a:ln>
                  <a:noFill/>
                </a:ln>
                <a:solidFill>
                  <a:srgbClr val="C3E88D"/>
                </a:solidFill>
                <a:effectLst/>
                <a:latin typeface="JetBrains Mono"/>
              </a:rPr>
              <a:t> </a:t>
            </a:r>
            <a:r>
              <a:rPr kumimoji="0" lang="ru-RU" altLang="ru-RU" sz="1000" b="0" i="0" u="none" strike="noStrike" cap="none" normalizeH="0" baseline="0" dirty="0" err="1">
                <a:ln>
                  <a:noFill/>
                </a:ln>
                <a:solidFill>
                  <a:srgbClr val="C3E88D"/>
                </a:solidFill>
                <a:effectLst/>
                <a:latin typeface="JetBrains Mono"/>
              </a:rPr>
              <a:t>Сергійчук</a:t>
            </a:r>
            <a:r>
              <a:rPr kumimoji="0" lang="ru-RU" altLang="ru-RU" sz="1000" b="0" i="0" u="none" strike="noStrike" cap="none" normalizeH="0" baseline="0" dirty="0">
                <a:ln>
                  <a:noFill/>
                </a:ln>
                <a:solidFill>
                  <a:srgbClr val="C3E88D"/>
                </a:solidFill>
                <a:effectLst/>
                <a:latin typeface="JetBrains Mono"/>
              </a:rPr>
              <a:t>"</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100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 1. </a:t>
            </a:r>
            <a:r>
              <a:rPr kumimoji="0" lang="ru-RU" altLang="ru-RU" sz="1000" b="0" i="1" u="none" strike="noStrike" cap="none" normalizeH="0" baseline="0" dirty="0" err="1">
                <a:ln>
                  <a:noFill/>
                </a:ln>
                <a:solidFill>
                  <a:srgbClr val="546E7A"/>
                </a:solidFill>
                <a:effectLst/>
                <a:latin typeface="JetBrains Mono"/>
              </a:rPr>
              <a:t>Використовується</a:t>
            </a:r>
            <a:r>
              <a:rPr kumimoji="0" lang="ru-RU" altLang="ru-RU" sz="1000" b="0" i="1" u="none" strike="noStrike" cap="none" normalizeH="0" baseline="0" dirty="0">
                <a:ln>
                  <a:noFill/>
                </a:ln>
                <a:solidFill>
                  <a:srgbClr val="546E7A"/>
                </a:solidFill>
                <a:effectLst/>
                <a:latin typeface="JetBrains Mono"/>
              </a:rPr>
              <a:t> тариф за </a:t>
            </a:r>
            <a:r>
              <a:rPr kumimoji="0" lang="ru-RU" altLang="ru-RU" sz="1000" b="0" i="1" u="none" strike="noStrike" cap="none" normalizeH="0" baseline="0" dirty="0" err="1">
                <a:ln>
                  <a:noFill/>
                </a:ln>
                <a:solidFill>
                  <a:srgbClr val="546E7A"/>
                </a:solidFill>
                <a:effectLst/>
                <a:latin typeface="JetBrains Mono"/>
              </a:rPr>
              <a:t>замовчуванням</a:t>
            </a:r>
            <a:r>
              <a:rPr kumimoji="0" lang="ru-RU" altLang="ru-RU" sz="1000" b="0" i="1" u="none" strike="noStrike" cap="none" normalizeH="0" baseline="0" dirty="0">
                <a:ln>
                  <a:noFill/>
                </a:ln>
                <a:solidFill>
                  <a:srgbClr val="546E7A"/>
                </a:solidFill>
                <a:effectLst/>
                <a:latin typeface="JetBrains Mono"/>
              </a:rPr>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"c"</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err="1">
                <a:ln>
                  <a:noFill/>
                </a:ln>
                <a:solidFill>
                  <a:srgbClr val="82AAFF"/>
                </a:solidFill>
                <a:effectLst/>
                <a:latin typeface="JetBrains Mono"/>
              </a:rPr>
              <a:t>print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82AAFF"/>
                </a:solidFill>
                <a:effectLst/>
                <a:latin typeface="JetBrains Mono"/>
              </a:rPr>
              <a:t>record_payment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F78C6C"/>
                </a:solidFill>
                <a:effectLst/>
                <a:latin typeface="JetBrains Mono"/>
              </a:rPr>
              <a:t>100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balance</a:t>
            </a: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err="1">
                <a:ln>
                  <a:noFill/>
                </a:ln>
                <a:solidFill>
                  <a:srgbClr val="546E7A"/>
                </a:solidFill>
                <a:effectLst/>
                <a:latin typeface="JetBrains Mono"/>
              </a:rPr>
              <a:t>Повнили</a:t>
            </a:r>
            <a:r>
              <a:rPr kumimoji="0" lang="ru-RU" altLang="ru-RU" sz="1000" b="0" i="1" u="none" strike="noStrike" cap="none" normalizeH="0" baseline="0" dirty="0">
                <a:ln>
                  <a:noFill/>
                </a:ln>
                <a:solidFill>
                  <a:srgbClr val="546E7A"/>
                </a:solidFill>
                <a:effectLst/>
                <a:latin typeface="JetBrains Mono"/>
              </a:rPr>
              <a:t> баланс до 100 грн.</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2. </a:t>
            </a:r>
            <a:r>
              <a:rPr kumimoji="0" lang="ru-RU" altLang="ru-RU" sz="1000" b="0" i="1" u="none" strike="noStrike" cap="none" normalizeH="0" baseline="0" dirty="0" err="1">
                <a:ln>
                  <a:noFill/>
                </a:ln>
                <a:solidFill>
                  <a:srgbClr val="546E7A"/>
                </a:solidFill>
                <a:effectLst/>
                <a:latin typeface="JetBrains Mono"/>
              </a:rPr>
              <a:t>Змінюємо</a:t>
            </a:r>
            <a:r>
              <a:rPr kumimoji="0" lang="ru-RU" altLang="ru-RU" sz="1000" b="0" i="1" u="none" strike="noStrike" cap="none" normalizeH="0" baseline="0" dirty="0">
                <a:ln>
                  <a:noFill/>
                </a:ln>
                <a:solidFill>
                  <a:srgbClr val="546E7A"/>
                </a:solidFill>
                <a:effectLst/>
                <a:latin typeface="JetBrains Mono"/>
              </a:rPr>
              <a:t> тариф на CallPlanFree2ndMinuteAfter10</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call_plan</a:t>
            </a:r>
            <a:r>
              <a:rPr kumimoji="0" lang="ru-RU" altLang="ru-RU" sz="1000" b="0" i="0" u="none" strike="noStrike" cap="none" normalizeH="0" baseline="0" dirty="0">
                <a:ln>
                  <a:noFill/>
                </a:ln>
                <a:solidFill>
                  <a:srgbClr val="C3CEE3"/>
                </a:solidFill>
                <a:effectLst/>
                <a:latin typeface="JetBrains Mono"/>
              </a:rPr>
              <a:t>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CallPlanFree2ndMinuteAfter10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"c"</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err="1">
                <a:ln>
                  <a:noFill/>
                </a:ln>
                <a:solidFill>
                  <a:srgbClr val="82AAFF"/>
                </a:solidFill>
                <a:effectLst/>
                <a:latin typeface="JetBrains Mono"/>
              </a:rPr>
              <a:t>print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82AAFF"/>
                </a:solidFill>
                <a:effectLst/>
                <a:latin typeface="JetBrains Mono"/>
              </a:rPr>
              <a:t>record_payment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F78C6C"/>
                </a:solidFill>
                <a:effectLst/>
                <a:latin typeface="JetBrains Mono"/>
              </a:rPr>
              <a:t>100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balance</a:t>
            </a: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a:ln>
                  <a:noFill/>
                </a:ln>
                <a:solidFill>
                  <a:srgbClr val="546E7A"/>
                </a:solidFill>
                <a:effectLst/>
                <a:latin typeface="JetBrains Mono"/>
              </a:rPr>
              <a:t># </a:t>
            </a:r>
            <a:r>
              <a:rPr kumimoji="0" lang="ru-RU" altLang="ru-RU" sz="1000" b="0" i="1" u="none" strike="noStrike" cap="none" normalizeH="0" baseline="0" dirty="0" err="1">
                <a:ln>
                  <a:noFill/>
                </a:ln>
                <a:solidFill>
                  <a:srgbClr val="546E7A"/>
                </a:solidFill>
                <a:effectLst/>
                <a:latin typeface="JetBrains Mono"/>
              </a:rPr>
              <a:t>Повнили</a:t>
            </a:r>
            <a:r>
              <a:rPr kumimoji="0" lang="ru-RU" altLang="ru-RU" sz="1000" b="0" i="1" u="none" strike="noStrike" cap="none" normalizeH="0" baseline="0" dirty="0">
                <a:ln>
                  <a:noFill/>
                </a:ln>
                <a:solidFill>
                  <a:srgbClr val="546E7A"/>
                </a:solidFill>
                <a:effectLst/>
                <a:latin typeface="JetBrains Mono"/>
              </a:rPr>
              <a:t> баланс до 100 грн.</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 3. </a:t>
            </a:r>
            <a:r>
              <a:rPr kumimoji="0" lang="ru-RU" altLang="ru-RU" sz="1000" b="0" i="1" u="none" strike="noStrike" cap="none" normalizeH="0" baseline="0" dirty="0" err="1">
                <a:ln>
                  <a:noFill/>
                </a:ln>
                <a:solidFill>
                  <a:srgbClr val="546E7A"/>
                </a:solidFill>
                <a:effectLst/>
                <a:latin typeface="JetBrains Mono"/>
              </a:rPr>
              <a:t>Змінюємо</a:t>
            </a:r>
            <a:r>
              <a:rPr kumimoji="0" lang="ru-RU" altLang="ru-RU" sz="1000" b="0" i="1" u="none" strike="noStrike" cap="none" normalizeH="0" baseline="0" dirty="0">
                <a:ln>
                  <a:noFill/>
                </a:ln>
                <a:solidFill>
                  <a:srgbClr val="546E7A"/>
                </a:solidFill>
                <a:effectLst/>
                <a:latin typeface="JetBrains Mono"/>
              </a:rPr>
              <a:t> тариф на  CallPlanTwiceCheaperFirst5Minutes</a:t>
            </a:r>
            <a:br>
              <a:rPr kumimoji="0" lang="ru-RU" altLang="ru-RU" sz="1000" b="0" i="1" u="none" strike="noStrike" cap="none" normalizeH="0" baseline="0" dirty="0">
                <a:ln>
                  <a:noFill/>
                </a:ln>
                <a:solidFill>
                  <a:srgbClr val="546E7A"/>
                </a:solidFill>
                <a:effectLst/>
                <a:latin typeface="JetBrains Mono"/>
              </a:rPr>
            </a:br>
            <a:r>
              <a:rPr kumimoji="0" lang="ru-RU" altLang="ru-RU" sz="1000" b="0" i="1" u="none" strike="noStrike" cap="none" normalizeH="0" baseline="0" dirty="0">
                <a:ln>
                  <a:noFill/>
                </a:ln>
                <a:solidFill>
                  <a:srgbClr val="546E7A"/>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call_plan</a:t>
            </a:r>
            <a:r>
              <a:rPr kumimoji="0" lang="ru-RU" altLang="ru-RU" sz="1000" b="0" i="0" u="none" strike="noStrike" cap="none" normalizeH="0" baseline="0" dirty="0">
                <a:ln>
                  <a:noFill/>
                </a:ln>
                <a:solidFill>
                  <a:srgbClr val="C3CEE3"/>
                </a:solidFill>
                <a:effectLst/>
                <a:latin typeface="JetBrains Mono"/>
              </a:rPr>
              <a:t> </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82AAFF"/>
                </a:solidFill>
                <a:effectLst/>
                <a:latin typeface="JetBrains Mono"/>
              </a:rPr>
              <a:t>CallPlanTwiceCheaperFirst5Minutes</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err="1">
                <a:ln>
                  <a:noFill/>
                </a:ln>
                <a:solidFill>
                  <a:srgbClr val="89DDFF"/>
                </a:solidFill>
                <a:effectLst/>
                <a:latin typeface="JetBrains Mono"/>
              </a:rPr>
              <a:t>.</a:t>
            </a:r>
            <a:r>
              <a:rPr kumimoji="0" lang="ru-RU" altLang="ru-RU" sz="1000" b="0" i="0" u="none" strike="noStrike" cap="none" normalizeH="0" baseline="0" dirty="0" err="1">
                <a:ln>
                  <a:noFill/>
                </a:ln>
                <a:solidFill>
                  <a:srgbClr val="82AAFF"/>
                </a:solidFill>
                <a:effectLst/>
                <a:latin typeface="JetBrains Mono"/>
              </a:rPr>
              <a:t>record_call</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a:ln>
                  <a:noFill/>
                </a:ln>
                <a:solidFill>
                  <a:srgbClr val="C3E88D"/>
                </a:solidFill>
                <a:effectLst/>
                <a:latin typeface="JetBrains Mono"/>
              </a:rPr>
              <a:t>"c"</a:t>
            </a:r>
            <a:r>
              <a:rPr kumimoji="0" lang="ru-RU" altLang="ru-RU" sz="1000" b="0" i="0" u="none" strike="noStrike" cap="none" normalizeH="0" baseline="0" dirty="0">
                <a:ln>
                  <a:noFill/>
                </a:ln>
                <a:solidFill>
                  <a:srgbClr val="89DDFF"/>
                </a:solidFill>
                <a:effectLst/>
                <a:latin typeface="JetBrains Mono"/>
              </a:rPr>
              <a:t>, </a:t>
            </a:r>
            <a:r>
              <a:rPr kumimoji="0" lang="ru-RU" altLang="ru-RU" sz="1000" b="0" i="0" u="none" strike="noStrike" cap="none" normalizeH="0" baseline="0" dirty="0">
                <a:ln>
                  <a:noFill/>
                </a:ln>
                <a:solidFill>
                  <a:srgbClr val="F78C6C"/>
                </a:solidFill>
                <a:effectLst/>
                <a:latin typeface="JetBrains Mono"/>
              </a:rPr>
              <a:t>20</a:t>
            </a:r>
            <a:r>
              <a:rPr kumimoji="0" lang="ru-RU" altLang="ru-RU" sz="1000" b="0" i="0" u="none" strike="noStrike" cap="none" normalizeH="0" baseline="0" dirty="0">
                <a:ln>
                  <a:noFill/>
                </a:ln>
                <a:solidFill>
                  <a:srgbClr val="89DDFF"/>
                </a:solidFill>
                <a:effectLst/>
                <a:latin typeface="JetBrains Mono"/>
              </a:rPr>
              <a:t>)</a:t>
            </a:r>
            <a:br>
              <a:rPr kumimoji="0" lang="ru-RU" altLang="ru-RU" sz="1000" b="0" i="0" u="none" strike="noStrike" cap="none" normalizeH="0" baseline="0" dirty="0">
                <a:ln>
                  <a:noFill/>
                </a:ln>
                <a:solidFill>
                  <a:srgbClr val="89DDFF"/>
                </a:solidFill>
                <a:effectLst/>
                <a:latin typeface="JetBrains Mono"/>
              </a:rPr>
            </a:br>
            <a:r>
              <a:rPr kumimoji="0" lang="ru-RU" altLang="ru-RU" sz="1000" b="0" i="0" u="none" strike="noStrike" cap="none" normalizeH="0" baseline="0" dirty="0">
                <a:ln>
                  <a:noFill/>
                </a:ln>
                <a:solidFill>
                  <a:srgbClr val="89DDFF"/>
                </a:solidFill>
                <a:effectLst/>
                <a:latin typeface="JetBrains Mono"/>
              </a:rPr>
              <a:t>    </a:t>
            </a:r>
            <a:r>
              <a:rPr kumimoji="0" lang="ru-RU" altLang="ru-RU" sz="1000" b="0" i="1" u="none" strike="noStrike" cap="none" normalizeH="0" baseline="0" dirty="0" err="1">
                <a:ln>
                  <a:noFill/>
                </a:ln>
                <a:solidFill>
                  <a:srgbClr val="82AAFF"/>
                </a:solidFill>
                <a:effectLst/>
                <a:latin typeface="JetBrains Mono"/>
              </a:rPr>
              <a:t>print</a:t>
            </a:r>
            <a:r>
              <a:rPr kumimoji="0" lang="ru-RU" altLang="ru-RU" sz="1000" b="0" i="0" u="none" strike="noStrike" cap="none" normalizeH="0" baseline="0" dirty="0">
                <a:ln>
                  <a:noFill/>
                </a:ln>
                <a:solidFill>
                  <a:srgbClr val="89DDFF"/>
                </a:solidFill>
                <a:effectLst/>
                <a:latin typeface="JetBrains Mono"/>
              </a:rPr>
              <a:t>(</a:t>
            </a:r>
            <a:r>
              <a:rPr kumimoji="0" lang="ru-RU" altLang="ru-RU" sz="1000" b="0" i="0" u="none" strike="noStrike" cap="none" normalizeH="0" baseline="0" dirty="0" err="1">
                <a:ln>
                  <a:noFill/>
                </a:ln>
                <a:solidFill>
                  <a:srgbClr val="C3CEE3"/>
                </a:solidFill>
                <a:effectLst/>
                <a:latin typeface="JetBrains Mono"/>
              </a:rPr>
              <a:t>ivan</a:t>
            </a:r>
            <a:r>
              <a:rPr kumimoji="0" lang="ru-RU" altLang="ru-RU" sz="1000" b="0" i="0" u="none" strike="noStrike" cap="none" normalizeH="0" baseline="0" dirty="0">
                <a:ln>
                  <a:noFill/>
                </a:ln>
                <a:solidFill>
                  <a:srgbClr val="89DDFF"/>
                </a:solidFill>
                <a:effectLst/>
                <a:latin typeface="JetBrains Mono"/>
              </a:rPr>
              <a:t>)</a:t>
            </a:r>
            <a:endParaRPr kumimoji="0" lang="ru-RU" altLang="ru-RU"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63374" y="4014835"/>
            <a:ext cx="5288627" cy="750644"/>
          </a:xfrm>
          <a:prstGeom prst="rect">
            <a:avLst/>
          </a:prstGeom>
        </p:spPr>
      </p:pic>
      <p:sp>
        <p:nvSpPr>
          <p:cNvPr id="5" name="Rectangle 4"/>
          <p:cNvSpPr/>
          <p:nvPr/>
        </p:nvSpPr>
        <p:spPr>
          <a:xfrm>
            <a:off x="5500790" y="64986"/>
            <a:ext cx="936923" cy="369332"/>
          </a:xfrm>
          <a:prstGeom prst="rect">
            <a:avLst/>
          </a:prstGeom>
          <a:solidFill>
            <a:schemeClr val="accent1">
              <a:lumMod val="20000"/>
              <a:lumOff val="80000"/>
            </a:schemeClr>
          </a:solidFill>
        </p:spPr>
        <p:txBody>
          <a:bodyPr wrap="none">
            <a:spAutoFit/>
          </a:bodyPr>
          <a:lstStyle/>
          <a:p>
            <a:r>
              <a:rPr lang="uk-UA" dirty="0"/>
              <a:t>main.py</a:t>
            </a:r>
          </a:p>
        </p:txBody>
      </p:sp>
    </p:spTree>
    <p:extLst>
      <p:ext uri="{BB962C8B-B14F-4D97-AF65-F5344CB8AC3E}">
        <p14:creationId xmlns:p14="http://schemas.microsoft.com/office/powerpoint/2010/main" val="2625967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algn="l"/>
            <a:r>
              <a:rPr lang="uk-UA" sz="1400" dirty="0"/>
              <a:t>Даний приклад може бути розширений, наприклад, додаванням журналу дзвінків, зміни тариф</a:t>
            </a:r>
            <a:r>
              <a:rPr lang="ru-RU" sz="1400" dirty="0"/>
              <a:t>ів</a:t>
            </a:r>
            <a:r>
              <a:rPr lang="uk-UA" sz="1400" dirty="0"/>
              <a:t> і т.д. </a:t>
            </a:r>
          </a:p>
          <a:p>
            <a:pPr algn="l"/>
            <a:r>
              <a:rPr lang="uk-UA" sz="1400" dirty="0"/>
              <a:t>За рахунок успадкування та поліморфізму також легко здійснюються групові операції з класами. </a:t>
            </a:r>
          </a:p>
          <a:p>
            <a:pPr algn="l"/>
            <a:r>
              <a:rPr lang="uk-UA" sz="1400" dirty="0"/>
              <a:t>Нижче наведено приклад порівняння витрат по тарифам між собою. </a:t>
            </a:r>
          </a:p>
          <a:p>
            <a:pPr lvl="0" algn="l" eaLnBrk="0" fontAlgn="base" hangingPunct="0">
              <a:lnSpc>
                <a:spcPct val="100000"/>
              </a:lnSpc>
              <a:spcBef>
                <a:spcPct val="0"/>
              </a:spcBef>
              <a:spcAft>
                <a:spcPct val="0"/>
              </a:spcAft>
            </a:pPr>
            <a:endParaRPr lang="en-US" sz="1600" dirty="0"/>
          </a:p>
        </p:txBody>
      </p:sp>
      <p:sp>
        <p:nvSpPr>
          <p:cNvPr id="2" name="Rectangle 1"/>
          <p:cNvSpPr>
            <a:spLocks noChangeArrowheads="1"/>
          </p:cNvSpPr>
          <p:nvPr/>
        </p:nvSpPr>
        <p:spPr bwMode="auto">
          <a:xfrm>
            <a:off x="181070" y="1051200"/>
            <a:ext cx="5245347" cy="477823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1" u="none" strike="noStrike" cap="none" normalizeH="0" baseline="0" dirty="0">
                <a:ln>
                  <a:noFill/>
                </a:ln>
                <a:solidFill>
                  <a:srgbClr val="C792EA"/>
                </a:solidFill>
                <a:effectLst/>
                <a:latin typeface="JetBrains Mono"/>
              </a:rPr>
              <a:t>from </a:t>
            </a:r>
            <a:r>
              <a:rPr kumimoji="0" lang="ru-RU" altLang="ru-RU" sz="1050" b="0" i="0" u="none" strike="noStrike" cap="none" normalizeH="0" baseline="0" dirty="0">
                <a:ln>
                  <a:noFill/>
                </a:ln>
                <a:solidFill>
                  <a:srgbClr val="C3CEE3"/>
                </a:solidFill>
                <a:effectLst/>
                <a:latin typeface="JetBrains Mono"/>
              </a:rPr>
              <a:t>customer </a:t>
            </a:r>
            <a:r>
              <a:rPr kumimoji="0" lang="ru-RU" altLang="ru-RU" sz="1050" b="0" i="1" u="none" strike="noStrike" cap="none" normalizeH="0" baseline="0" dirty="0">
                <a:ln>
                  <a:noFill/>
                </a:ln>
                <a:solidFill>
                  <a:srgbClr val="C792EA"/>
                </a:solidFill>
                <a:effectLst/>
                <a:latin typeface="JetBrains Mono"/>
              </a:rPr>
              <a:t>import </a:t>
            </a:r>
            <a:r>
              <a:rPr kumimoji="0" lang="ru-RU" altLang="ru-RU" sz="1050" b="0" i="0" u="none" strike="noStrike" cap="none" normalizeH="0" baseline="0" dirty="0">
                <a:ln>
                  <a:noFill/>
                </a:ln>
                <a:solidFill>
                  <a:srgbClr val="C3CEE3"/>
                </a:solidFill>
                <a:effectLst/>
                <a:latin typeface="JetBrains Mono"/>
              </a:rPr>
              <a:t>Customer</a:t>
            </a:r>
            <a:br>
              <a:rPr kumimoji="0" lang="ru-RU" altLang="ru-RU" sz="1050" b="0" i="0" u="none" strike="noStrike" cap="none" normalizeH="0" baseline="0" dirty="0">
                <a:ln>
                  <a:noFill/>
                </a:ln>
                <a:solidFill>
                  <a:srgbClr val="C3CEE3"/>
                </a:solidFill>
                <a:effectLst/>
                <a:latin typeface="JetBrains Mono"/>
              </a:rPr>
            </a:br>
            <a:r>
              <a:rPr kumimoji="0" lang="ru-RU" altLang="ru-RU" sz="1050" b="0" i="1" u="none" strike="noStrike" cap="none" normalizeH="0" baseline="0" dirty="0">
                <a:ln>
                  <a:noFill/>
                </a:ln>
                <a:solidFill>
                  <a:srgbClr val="C792EA"/>
                </a:solidFill>
                <a:effectLst/>
                <a:latin typeface="JetBrains Mono"/>
              </a:rPr>
              <a:t>from </a:t>
            </a:r>
            <a:r>
              <a:rPr kumimoji="0" lang="ru-RU" altLang="ru-RU" sz="1050" b="0" i="0" u="none" strike="noStrike" cap="none" normalizeH="0" baseline="0" dirty="0">
                <a:ln>
                  <a:noFill/>
                </a:ln>
                <a:solidFill>
                  <a:srgbClr val="C3CEE3"/>
                </a:solidFill>
                <a:effectLst/>
                <a:latin typeface="JetBrains Mono"/>
              </a:rPr>
              <a:t>call_plan </a:t>
            </a:r>
            <a:r>
              <a:rPr kumimoji="0" lang="ru-RU" altLang="ru-RU" sz="1050" b="0" i="1" u="none" strike="noStrike" cap="none" normalizeH="0" baseline="0" dirty="0">
                <a:ln>
                  <a:noFill/>
                </a:ln>
                <a:solidFill>
                  <a:srgbClr val="C792EA"/>
                </a:solidFill>
                <a:effectLst/>
                <a:latin typeface="JetBrains Mono"/>
              </a:rPr>
              <a:t>import </a:t>
            </a:r>
            <a:r>
              <a:rPr kumimoji="0" lang="ru-RU" altLang="ru-RU" sz="1050" b="0" i="0" u="none" strike="noStrike" cap="none" normalizeH="0" baseline="0" dirty="0">
                <a:ln>
                  <a:noFill/>
                </a:ln>
                <a:solidFill>
                  <a:srgbClr val="C3CEE3"/>
                </a:solidFill>
                <a:effectLst/>
                <a:latin typeface="JetBrains Mono"/>
              </a:rPr>
              <a:t>CallPlanSimple</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C3CEE3"/>
                </a:solidFill>
                <a:effectLst/>
                <a:latin typeface="JetBrains Mono"/>
              </a:rPr>
              <a:t>\</a:t>
            </a:r>
            <a:br>
              <a:rPr kumimoji="0" lang="ru-RU" altLang="ru-RU" sz="1050" b="0" i="0" u="none" strike="noStrike" cap="none" normalizeH="0" baseline="0" dirty="0">
                <a:ln>
                  <a:noFill/>
                </a:ln>
                <a:solidFill>
                  <a:srgbClr val="C3CEE3"/>
                </a:solidFill>
                <a:effectLst/>
                <a:latin typeface="JetBrains Mono"/>
              </a:rPr>
            </a:br>
            <a:r>
              <a:rPr kumimoji="0" lang="ru-RU" altLang="ru-RU" sz="1050" b="0" i="0" u="none" strike="noStrike" cap="none" normalizeH="0" baseline="0" dirty="0">
                <a:ln>
                  <a:noFill/>
                </a:ln>
                <a:solidFill>
                  <a:srgbClr val="C3CEE3"/>
                </a:solidFill>
                <a:effectLst/>
                <a:latin typeface="JetBrains Mono"/>
              </a:rPr>
              <a:t>                      CallPlanFree2ndMinuteAfter10</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C3CEE3"/>
                </a:solidFill>
                <a:effectLst/>
                <a:latin typeface="JetBrains Mono"/>
              </a:rPr>
              <a:t>\</a:t>
            </a:r>
            <a:br>
              <a:rPr kumimoji="0" lang="ru-RU" altLang="ru-RU" sz="1050" b="0" i="0" u="none" strike="noStrike" cap="none" normalizeH="0" baseline="0" dirty="0">
                <a:ln>
                  <a:noFill/>
                </a:ln>
                <a:solidFill>
                  <a:srgbClr val="C3CEE3"/>
                </a:solidFill>
                <a:effectLst/>
                <a:latin typeface="JetBrains Mono"/>
              </a:rPr>
            </a:br>
            <a:r>
              <a:rPr kumimoji="0" lang="ru-RU" altLang="ru-RU" sz="1050" b="0" i="0" u="none" strike="noStrike" cap="none" normalizeH="0" baseline="0" dirty="0">
                <a:ln>
                  <a:noFill/>
                </a:ln>
                <a:solidFill>
                  <a:srgbClr val="C3CEE3"/>
                </a:solidFill>
                <a:effectLst/>
                <a:latin typeface="JetBrains Mono"/>
              </a:rPr>
              <a:t>                      CallPlanTwiceCheaperFirst5Minutes</a:t>
            </a:r>
            <a:br>
              <a:rPr kumimoji="0" lang="ru-RU" altLang="ru-RU" sz="1050" b="0" i="0" u="none" strike="noStrike" cap="none" normalizeH="0" baseline="0" dirty="0">
                <a:ln>
                  <a:noFill/>
                </a:ln>
                <a:solidFill>
                  <a:srgbClr val="C3CEE3"/>
                </a:solidFill>
                <a:effectLst/>
                <a:latin typeface="JetBrains Mono"/>
              </a:rPr>
            </a:br>
            <a:r>
              <a:rPr kumimoji="0" lang="ru-RU" altLang="ru-RU" sz="1050" b="0" i="0" u="none" strike="noStrike" cap="none" normalizeH="0" baseline="0" dirty="0">
                <a:ln>
                  <a:noFill/>
                </a:ln>
                <a:solidFill>
                  <a:srgbClr val="C3CEE3"/>
                </a:solidFill>
                <a:effectLst/>
                <a:latin typeface="JetBrains Mono"/>
              </a:rPr>
              <a:t/>
            </a:r>
            <a:br>
              <a:rPr kumimoji="0" lang="ru-RU" altLang="ru-RU" sz="1050" b="0" i="0" u="none" strike="noStrike" cap="none" normalizeH="0" baseline="0" dirty="0">
                <a:ln>
                  <a:noFill/>
                </a:ln>
                <a:solidFill>
                  <a:srgbClr val="C3CEE3"/>
                </a:solidFill>
                <a:effectLst/>
                <a:latin typeface="JetBrains Mono"/>
              </a:rPr>
            </a:br>
            <a:r>
              <a:rPr kumimoji="0" lang="ru-RU" altLang="ru-RU" sz="1050" b="0" i="1" u="none" strike="noStrike" cap="none" normalizeH="0" baseline="0" dirty="0">
                <a:ln>
                  <a:noFill/>
                </a:ln>
                <a:solidFill>
                  <a:srgbClr val="C792EA"/>
                </a:solidFill>
                <a:effectLst/>
                <a:latin typeface="JetBrains Mono"/>
              </a:rPr>
              <a:t>if </a:t>
            </a:r>
            <a:r>
              <a:rPr kumimoji="0" lang="ru-RU" altLang="ru-RU" sz="1050" b="0" i="0" u="none" strike="noStrike" cap="none" normalizeH="0" baseline="0" dirty="0">
                <a:ln>
                  <a:noFill/>
                </a:ln>
                <a:solidFill>
                  <a:srgbClr val="C3CEE3"/>
                </a:solidFill>
                <a:effectLst/>
                <a:latin typeface="JetBrains Mono"/>
              </a:rPr>
              <a:t>__name__ </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C3E88D"/>
                </a:solidFill>
                <a:effectLst/>
                <a:latin typeface="JetBrains Mono"/>
              </a:rPr>
              <a:t>"__main__"</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C3CEE3"/>
                </a:solidFill>
                <a:effectLst/>
                <a:latin typeface="JetBrains Mono"/>
              </a:rPr>
              <a:t>call_plans </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82AAFF"/>
                </a:solidFill>
                <a:effectLst/>
                <a:latin typeface="JetBrains Mono"/>
              </a:rPr>
              <a:t>CallPlanSimple</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82AAFF"/>
                </a:solidFill>
                <a:effectLst/>
                <a:latin typeface="JetBrains Mono"/>
              </a:rPr>
              <a:t>CallPlanFree2ndMinuteAfter10</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82AAFF"/>
                </a:solidFill>
                <a:effectLst/>
                <a:latin typeface="JetBrains Mono"/>
              </a:rPr>
              <a:t>CallPlanTwiceCheaperFirst5Minutes</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C3CEE3"/>
                </a:solidFill>
                <a:effectLst/>
                <a:latin typeface="JetBrains Mono"/>
              </a:rPr>
              <a:t>minutes </a:t>
            </a: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tuple</a:t>
            </a:r>
            <a:r>
              <a:rPr kumimoji="0" lang="ru-RU" altLang="ru-RU" sz="1050" b="0" i="0" u="none" strike="noStrike" cap="none" normalizeH="0" baseline="0" dirty="0">
                <a:ln>
                  <a:noFill/>
                </a:ln>
                <a:solidFill>
                  <a:srgbClr val="89DDFF"/>
                </a:solidFill>
                <a:effectLst/>
                <a:latin typeface="JetBrains Mono"/>
              </a:rPr>
              <a:t>(</a:t>
            </a:r>
            <a:r>
              <a:rPr kumimoji="0" lang="ru-RU" altLang="ru-RU" sz="1050" b="0" i="1" u="none" strike="noStrike" cap="none" normalizeH="0" baseline="0" dirty="0">
                <a:ln>
                  <a:noFill/>
                </a:ln>
                <a:solidFill>
                  <a:srgbClr val="82AAFF"/>
                </a:solidFill>
                <a:effectLst/>
                <a:latin typeface="JetBrains Mono"/>
              </a:rPr>
              <a:t>range</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F78C6C"/>
                </a:solidFill>
                <a:effectLst/>
                <a:latin typeface="JetBrains Mono"/>
              </a:rPr>
              <a:t>0</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F78C6C"/>
                </a:solidFill>
                <a:effectLst/>
                <a:latin typeface="JetBrains Mono"/>
              </a:rPr>
              <a:t>26</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F78C6C"/>
                </a:solidFill>
                <a:effectLst/>
                <a:latin typeface="JetBrains Mono"/>
              </a:rPr>
              <a:t>5</a:t>
            </a: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546E7A"/>
                </a:solidFill>
                <a:effectLst/>
                <a:latin typeface="JetBrains Mono"/>
              </a:rPr>
              <a:t># 0, 5, 10, 15, 20, 25 хс.</a:t>
            </a:r>
            <a:br>
              <a:rPr kumimoji="0" lang="ru-RU" altLang="ru-RU" sz="1050" b="0" i="1" u="none" strike="noStrike" cap="none" normalizeH="0" baseline="0" dirty="0">
                <a:ln>
                  <a:noFill/>
                </a:ln>
                <a:solidFill>
                  <a:srgbClr val="546E7A"/>
                </a:solidFill>
                <a:effectLst/>
                <a:latin typeface="JetBrains Mono"/>
              </a:rPr>
            </a:br>
            <a:r>
              <a:rPr kumimoji="0" lang="ru-RU" altLang="ru-RU" sz="1050" b="0" i="1" u="none" strike="noStrike" cap="none" normalizeH="0" baseline="0" dirty="0">
                <a:ln>
                  <a:noFill/>
                </a:ln>
                <a:solidFill>
                  <a:srgbClr val="546E7A"/>
                </a:solidFill>
                <a:effectLst/>
                <a:latin typeface="JetBrains Mono"/>
              </a:rPr>
              <a:t/>
            </a:r>
            <a:br>
              <a:rPr kumimoji="0" lang="ru-RU" altLang="ru-RU" sz="1050" b="0" i="1" u="none" strike="noStrike" cap="none" normalizeH="0" baseline="0" dirty="0">
                <a:ln>
                  <a:noFill/>
                </a:ln>
                <a:solidFill>
                  <a:srgbClr val="546E7A"/>
                </a:solidFill>
                <a:effectLst/>
                <a:latin typeface="JetBrains Mono"/>
              </a:rPr>
            </a:br>
            <a:r>
              <a:rPr kumimoji="0" lang="ru-RU" altLang="ru-RU" sz="1050" b="0" i="1" u="none" strike="noStrike" cap="none" normalizeH="0" baseline="0" dirty="0">
                <a:ln>
                  <a:noFill/>
                </a:ln>
                <a:solidFill>
                  <a:srgbClr val="546E7A"/>
                </a:solidFill>
                <a:effectLst/>
                <a:latin typeface="JetBrains Mono"/>
              </a:rPr>
              <a:t>    # Порівнюємо вартість дзвінкі</a:t>
            </a:r>
            <a:br>
              <a:rPr kumimoji="0" lang="ru-RU" altLang="ru-RU" sz="1050" b="0" i="1" u="none" strike="noStrike" cap="none" normalizeH="0" baseline="0" dirty="0">
                <a:ln>
                  <a:noFill/>
                </a:ln>
                <a:solidFill>
                  <a:srgbClr val="546E7A"/>
                </a:solidFill>
                <a:effectLst/>
                <a:latin typeface="JetBrains Mono"/>
              </a:rPr>
            </a:br>
            <a:r>
              <a:rPr kumimoji="0" lang="ru-RU" altLang="ru-RU" sz="1050" b="0" i="1" u="none" strike="noStrike" cap="none" normalizeH="0" baseline="0" dirty="0">
                <a:ln>
                  <a:noFill/>
                </a:ln>
                <a:solidFill>
                  <a:srgbClr val="546E7A"/>
                </a:solidFill>
                <a:effectLst/>
                <a:latin typeface="JetBrains Mono"/>
              </a:rPr>
              <a:t>    </a:t>
            </a:r>
            <a:r>
              <a:rPr kumimoji="0" lang="ru-RU" altLang="ru-RU" sz="1050" b="0" i="1" u="none" strike="noStrike" cap="none" normalizeH="0" baseline="0" dirty="0">
                <a:ln>
                  <a:noFill/>
                </a:ln>
                <a:solidFill>
                  <a:srgbClr val="C792EA"/>
                </a:solidFill>
                <a:effectLst/>
                <a:latin typeface="JetBrains Mono"/>
              </a:rPr>
              <a:t>for </a:t>
            </a:r>
            <a:r>
              <a:rPr kumimoji="0" lang="ru-RU" altLang="ru-RU" sz="1050" b="0" i="0" u="none" strike="noStrike" cap="none" normalizeH="0" baseline="0" dirty="0">
                <a:ln>
                  <a:noFill/>
                </a:ln>
                <a:solidFill>
                  <a:srgbClr val="C3CEE3"/>
                </a:solidFill>
                <a:effectLst/>
                <a:latin typeface="JetBrains Mono"/>
              </a:rPr>
              <a:t>call_type </a:t>
            </a:r>
            <a:r>
              <a:rPr kumimoji="0" lang="ru-RU" altLang="ru-RU" sz="1050" b="0" i="1" u="none" strike="noStrike" cap="none" normalizeH="0" baseline="0" dirty="0">
                <a:ln>
                  <a:noFill/>
                </a:ln>
                <a:solidFill>
                  <a:srgbClr val="C792EA"/>
                </a:solidFill>
                <a:effectLst/>
                <a:latin typeface="JetBrains Mono"/>
              </a:rPr>
              <a:t>in </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a:t>
            </a:r>
            <a:r>
              <a:rPr kumimoji="0" lang="en-US" altLang="ru-RU" sz="1050" b="0" i="0" u="none" strike="noStrike" cap="none" normalizeH="0" baseline="0" dirty="0">
                <a:ln>
                  <a:noFill/>
                </a:ln>
                <a:solidFill>
                  <a:srgbClr val="C3E88D"/>
                </a:solidFill>
                <a:effectLst/>
                <a:latin typeface="JetBrains Mono"/>
              </a:rPr>
              <a:t>c</a:t>
            </a:r>
            <a:r>
              <a:rPr kumimoji="0" lang="ru-RU" altLang="ru-RU" sz="1050" b="0" i="0" u="none" strike="noStrike" cap="none" normalizeH="0" baseline="0" dirty="0">
                <a:ln>
                  <a:noFill/>
                </a:ln>
                <a:solidFill>
                  <a:srgbClr val="C3E88D"/>
                </a:solidFill>
                <a:effectLst/>
                <a:latin typeface="JetBrains Mono"/>
              </a:rPr>
              <a:t>"</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C3E88D"/>
                </a:solidFill>
                <a:effectLst/>
                <a:latin typeface="JetBrains Mono"/>
              </a:rPr>
              <a:t>“</a:t>
            </a:r>
            <a:r>
              <a:rPr kumimoji="0" lang="en-US" altLang="ru-RU" sz="1050" b="0" i="0" u="none" strike="noStrike" cap="none" normalizeH="0" baseline="0" dirty="0">
                <a:ln>
                  <a:noFill/>
                </a:ln>
                <a:solidFill>
                  <a:srgbClr val="C3E88D"/>
                </a:solidFill>
                <a:effectLst/>
                <a:latin typeface="JetBrains Mono"/>
              </a:rPr>
              <a:t>m</a:t>
            </a:r>
            <a:r>
              <a:rPr kumimoji="0" lang="ru-RU" altLang="ru-RU" sz="1050" b="0" i="0" u="none" strike="noStrike" cap="none" normalizeH="0" baseline="0" dirty="0">
                <a:ln>
                  <a:noFill/>
                </a:ln>
                <a:solidFill>
                  <a:srgbClr val="C3E88D"/>
                </a:solidFill>
                <a:effectLst/>
                <a:latin typeface="JetBrains Mono"/>
              </a:rPr>
              <a:t>"</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print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"{:20}"</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82AAFF"/>
                </a:solidFill>
                <a:effectLst/>
                <a:latin typeface="JetBrains Mono"/>
              </a:rPr>
              <a:t>format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CEE3"/>
                </a:solidFill>
                <a:effectLst/>
                <a:latin typeface="JetBrains Mono"/>
              </a:rPr>
              <a:t>call_type</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F78C6C"/>
                </a:solidFill>
                <a:effectLst/>
                <a:latin typeface="JetBrains Mono"/>
              </a:rPr>
              <a:t>end</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546E7A"/>
                </a:solidFill>
                <a:effectLst/>
                <a:latin typeface="JetBrains Mono"/>
              </a:rPr>
              <a:t># Заголовок - хвилини</a:t>
            </a:r>
            <a:br>
              <a:rPr kumimoji="0" lang="ru-RU" altLang="ru-RU" sz="1050" b="0" i="1" u="none" strike="noStrike" cap="none" normalizeH="0" baseline="0" dirty="0">
                <a:ln>
                  <a:noFill/>
                </a:ln>
                <a:solidFill>
                  <a:srgbClr val="546E7A"/>
                </a:solidFill>
                <a:effectLst/>
                <a:latin typeface="JetBrains Mono"/>
              </a:rPr>
            </a:br>
            <a:r>
              <a:rPr kumimoji="0" lang="ru-RU" altLang="ru-RU" sz="1050" b="0" i="1" u="none" strike="noStrike" cap="none" normalizeH="0" baseline="0" dirty="0">
                <a:ln>
                  <a:noFill/>
                </a:ln>
                <a:solidFill>
                  <a:srgbClr val="546E7A"/>
                </a:solidFill>
                <a:effectLst/>
                <a:latin typeface="JetBrains Mono"/>
              </a:rPr>
              <a:t>        </a:t>
            </a:r>
            <a:r>
              <a:rPr kumimoji="0" lang="ru-RU" altLang="ru-RU" sz="1050" b="0" i="1" u="none" strike="noStrike" cap="none" normalizeH="0" baseline="0" dirty="0">
                <a:ln>
                  <a:noFill/>
                </a:ln>
                <a:solidFill>
                  <a:srgbClr val="C792EA"/>
                </a:solidFill>
                <a:effectLst/>
                <a:latin typeface="JetBrains Mono"/>
              </a:rPr>
              <a:t>for </a:t>
            </a:r>
            <a:r>
              <a:rPr kumimoji="0" lang="ru-RU" altLang="ru-RU" sz="1050" b="0" i="0" u="none" strike="noStrike" cap="none" normalizeH="0" baseline="0" dirty="0">
                <a:ln>
                  <a:noFill/>
                </a:ln>
                <a:solidFill>
                  <a:srgbClr val="C3CEE3"/>
                </a:solidFill>
                <a:effectLst/>
                <a:latin typeface="JetBrains Mono"/>
              </a:rPr>
              <a:t>minute </a:t>
            </a:r>
            <a:r>
              <a:rPr kumimoji="0" lang="ru-RU" altLang="ru-RU" sz="1050" b="0" i="1" u="none" strike="noStrike" cap="none" normalizeH="0" baseline="0" dirty="0">
                <a:ln>
                  <a:noFill/>
                </a:ln>
                <a:solidFill>
                  <a:srgbClr val="C792EA"/>
                </a:solidFill>
                <a:effectLst/>
                <a:latin typeface="JetBrains Mono"/>
              </a:rPr>
              <a:t>in </a:t>
            </a:r>
            <a:r>
              <a:rPr kumimoji="0" lang="ru-RU" altLang="ru-RU" sz="1050" b="0" i="0" u="none" strike="noStrike" cap="none" normalizeH="0" baseline="0" dirty="0">
                <a:ln>
                  <a:noFill/>
                </a:ln>
                <a:solidFill>
                  <a:srgbClr val="C3CEE3"/>
                </a:solidFill>
                <a:effectLst/>
                <a:latin typeface="JetBrains Mono"/>
              </a:rPr>
              <a:t>minutes</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print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"{:&gt;8d} хв."</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82AAFF"/>
                </a:solidFill>
                <a:effectLst/>
                <a:latin typeface="JetBrains Mono"/>
              </a:rPr>
              <a:t>format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CEE3"/>
                </a:solidFill>
                <a:effectLst/>
                <a:latin typeface="JetBrains Mono"/>
              </a:rPr>
              <a:t>minute</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F78C6C"/>
                </a:solidFill>
                <a:effectLst/>
                <a:latin typeface="JetBrains Mono"/>
              </a:rPr>
              <a:t>end</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print</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546E7A"/>
                </a:solidFill>
                <a:effectLst/>
                <a:latin typeface="JetBrains Mono"/>
              </a:rPr>
              <a:t># Підрахуноквартості</a:t>
            </a:r>
            <a:br>
              <a:rPr kumimoji="0" lang="ru-RU" altLang="ru-RU" sz="1050" b="0" i="1" u="none" strike="noStrike" cap="none" normalizeH="0" baseline="0" dirty="0">
                <a:ln>
                  <a:noFill/>
                </a:ln>
                <a:solidFill>
                  <a:srgbClr val="546E7A"/>
                </a:solidFill>
                <a:effectLst/>
                <a:latin typeface="JetBrains Mono"/>
              </a:rPr>
            </a:br>
            <a:r>
              <a:rPr kumimoji="0" lang="ru-RU" altLang="ru-RU" sz="1050" b="0" i="1" u="none" strike="noStrike" cap="none" normalizeH="0" baseline="0" dirty="0">
                <a:ln>
                  <a:noFill/>
                </a:ln>
                <a:solidFill>
                  <a:srgbClr val="546E7A"/>
                </a:solidFill>
                <a:effectLst/>
                <a:latin typeface="JetBrains Mono"/>
              </a:rPr>
              <a:t>        </a:t>
            </a:r>
            <a:r>
              <a:rPr kumimoji="0" lang="ru-RU" altLang="ru-RU" sz="1050" b="0" i="1" u="none" strike="noStrike" cap="none" normalizeH="0" baseline="0" dirty="0">
                <a:ln>
                  <a:noFill/>
                </a:ln>
                <a:solidFill>
                  <a:srgbClr val="C792EA"/>
                </a:solidFill>
                <a:effectLst/>
                <a:latin typeface="JetBrains Mono"/>
              </a:rPr>
              <a:t>for </a:t>
            </a:r>
            <a:r>
              <a:rPr kumimoji="0" lang="ru-RU" altLang="ru-RU" sz="1050" b="0" i="0" u="none" strike="noStrike" cap="none" normalizeH="0" baseline="0" dirty="0">
                <a:ln>
                  <a:noFill/>
                </a:ln>
                <a:solidFill>
                  <a:srgbClr val="C3CEE3"/>
                </a:solidFill>
                <a:effectLst/>
                <a:latin typeface="JetBrains Mono"/>
              </a:rPr>
              <a:t>call_plan </a:t>
            </a:r>
            <a:r>
              <a:rPr kumimoji="0" lang="ru-RU" altLang="ru-RU" sz="1050" b="0" i="1" u="none" strike="noStrike" cap="none" normalizeH="0" baseline="0" dirty="0">
                <a:ln>
                  <a:noFill/>
                </a:ln>
                <a:solidFill>
                  <a:srgbClr val="C792EA"/>
                </a:solidFill>
                <a:effectLst/>
                <a:latin typeface="JetBrains Mono"/>
              </a:rPr>
              <a:t>in </a:t>
            </a:r>
            <a:r>
              <a:rPr kumimoji="0" lang="ru-RU" altLang="ru-RU" sz="1050" b="0" i="0" u="none" strike="noStrike" cap="none" normalizeH="0" baseline="0" dirty="0">
                <a:ln>
                  <a:noFill/>
                </a:ln>
                <a:solidFill>
                  <a:srgbClr val="C3CEE3"/>
                </a:solidFill>
                <a:effectLst/>
                <a:latin typeface="JetBrains Mono"/>
              </a:rPr>
              <a:t>call_plans</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print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"{:20}"</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82AAFF"/>
                </a:solidFill>
                <a:effectLst/>
                <a:latin typeface="JetBrains Mono"/>
              </a:rPr>
              <a:t>format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CEE3"/>
                </a:solidFill>
                <a:effectLst/>
                <a:latin typeface="JetBrains Mono"/>
              </a:rPr>
              <a:t>call_plan</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CEE3"/>
                </a:solidFill>
                <a:effectLst/>
                <a:latin typeface="JetBrains Mono"/>
              </a:rPr>
              <a:t>name</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F78C6C"/>
                </a:solidFill>
                <a:effectLst/>
                <a:latin typeface="JetBrains Mono"/>
              </a:rPr>
              <a:t>end</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C792EA"/>
                </a:solidFill>
                <a:effectLst/>
                <a:latin typeface="JetBrains Mono"/>
              </a:rPr>
              <a:t>for </a:t>
            </a:r>
            <a:r>
              <a:rPr kumimoji="0" lang="ru-RU" altLang="ru-RU" sz="1050" b="0" i="0" u="none" strike="noStrike" cap="none" normalizeH="0" baseline="0" dirty="0">
                <a:ln>
                  <a:noFill/>
                </a:ln>
                <a:solidFill>
                  <a:srgbClr val="C3CEE3"/>
                </a:solidFill>
                <a:effectLst/>
                <a:latin typeface="JetBrains Mono"/>
              </a:rPr>
              <a:t>minute </a:t>
            </a:r>
            <a:r>
              <a:rPr kumimoji="0" lang="ru-RU" altLang="ru-RU" sz="1050" b="0" i="1" u="none" strike="noStrike" cap="none" normalizeH="0" baseline="0" dirty="0">
                <a:ln>
                  <a:noFill/>
                </a:ln>
                <a:solidFill>
                  <a:srgbClr val="C792EA"/>
                </a:solidFill>
                <a:effectLst/>
                <a:latin typeface="JetBrains Mono"/>
              </a:rPr>
              <a:t>in </a:t>
            </a:r>
            <a:r>
              <a:rPr kumimoji="0" lang="ru-RU" altLang="ru-RU" sz="1050" b="0" i="0" u="none" strike="noStrike" cap="none" normalizeH="0" baseline="0" dirty="0">
                <a:ln>
                  <a:noFill/>
                </a:ln>
                <a:solidFill>
                  <a:srgbClr val="C3CEE3"/>
                </a:solidFill>
                <a:effectLst/>
                <a:latin typeface="JetBrains Mono"/>
              </a:rPr>
              <a:t>minutes</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print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"{:&gt;8.2f} грн."</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82AAFF"/>
                </a:solidFill>
                <a:effectLst/>
                <a:latin typeface="JetBrains Mono"/>
              </a:rPr>
              <a:t>format</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CEE3"/>
                </a:solidFill>
                <a:effectLst/>
                <a:latin typeface="JetBrains Mono"/>
              </a:rPr>
              <a:t>call_plan</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82AAFF"/>
                </a:solidFill>
                <a:effectLst/>
                <a:latin typeface="JetBrains Mono"/>
              </a:rPr>
              <a:t>record_call</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CEE3"/>
                </a:solidFill>
                <a:effectLst/>
                <a:latin typeface="JetBrains Mono"/>
              </a:rPr>
              <a:t>call_type</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C3CEE3"/>
                </a:solidFill>
                <a:effectLst/>
                <a:latin typeface="JetBrains Mono"/>
              </a:rPr>
              <a:t>minute</a:t>
            </a:r>
            <a:r>
              <a:rPr kumimoji="0" lang="ru-RU" altLang="ru-RU" sz="1050" b="0" i="0" u="none" strike="noStrike" cap="none" normalizeH="0" baseline="0" dirty="0">
                <a:ln>
                  <a:noFill/>
                </a:ln>
                <a:solidFill>
                  <a:srgbClr val="89DDFF"/>
                </a:solidFill>
                <a:effectLst/>
                <a:latin typeface="JetBrains Mono"/>
              </a:rPr>
              <a:t>)), </a:t>
            </a:r>
            <a:r>
              <a:rPr kumimoji="0" lang="ru-RU" altLang="ru-RU" sz="1050" b="0" i="0" u="none" strike="noStrike" cap="none" normalizeH="0" baseline="0" dirty="0">
                <a:ln>
                  <a:noFill/>
                </a:ln>
                <a:solidFill>
                  <a:srgbClr val="F78C6C"/>
                </a:solidFill>
                <a:effectLst/>
                <a:latin typeface="JetBrains Mono"/>
              </a:rPr>
              <a:t>end</a:t>
            </a:r>
            <a:r>
              <a:rPr kumimoji="0" lang="ru-RU" altLang="ru-RU" sz="1050" b="0" i="0" u="none" strike="noStrike" cap="none" normalizeH="0" baseline="0" dirty="0">
                <a:ln>
                  <a:noFill/>
                </a:ln>
                <a:solidFill>
                  <a:srgbClr val="89DDFF"/>
                </a:solidFill>
                <a:effectLst/>
                <a:latin typeface="JetBrains Mono"/>
              </a:rPr>
              <a:t>=</a:t>
            </a:r>
            <a:r>
              <a:rPr kumimoji="0" lang="ru-RU" altLang="ru-RU" sz="1050" b="0" i="0" u="none" strike="noStrike" cap="none" normalizeH="0" baseline="0" dirty="0">
                <a:ln>
                  <a:noFill/>
                </a:ln>
                <a:solidFill>
                  <a:srgbClr val="C3E88D"/>
                </a:solidFill>
                <a:effectLst/>
                <a:latin typeface="JetBrains Mono"/>
              </a:rPr>
              <a:t>""</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print</a:t>
            </a:r>
            <a:r>
              <a:rPr kumimoji="0" lang="ru-RU" altLang="ru-RU" sz="1050" b="0" i="0" u="none" strike="noStrike" cap="none" normalizeH="0" baseline="0" dirty="0">
                <a:ln>
                  <a:noFill/>
                </a:ln>
                <a:solidFill>
                  <a:srgbClr val="89DDFF"/>
                </a:solidFill>
                <a:effectLst/>
                <a:latin typeface="JetBrains Mono"/>
              </a:rPr>
              <a:t>()</a:t>
            </a:r>
            <a:br>
              <a:rPr kumimoji="0" lang="ru-RU" altLang="ru-RU" sz="1050" b="0" i="0" u="none" strike="noStrike" cap="none" normalizeH="0" baseline="0" dirty="0">
                <a:ln>
                  <a:noFill/>
                </a:ln>
                <a:solidFill>
                  <a:srgbClr val="89DDFF"/>
                </a:solidFill>
                <a:effectLst/>
                <a:latin typeface="JetBrains Mono"/>
              </a:rPr>
            </a:br>
            <a:r>
              <a:rPr kumimoji="0" lang="ru-RU" altLang="ru-RU" sz="1050" b="0" i="0" u="none" strike="noStrike" cap="none" normalizeH="0" baseline="0" dirty="0">
                <a:ln>
                  <a:noFill/>
                </a:ln>
                <a:solidFill>
                  <a:srgbClr val="89DDFF"/>
                </a:solidFill>
                <a:effectLst/>
                <a:latin typeface="JetBrains Mono"/>
              </a:rPr>
              <a:t>        </a:t>
            </a:r>
            <a:r>
              <a:rPr kumimoji="0" lang="ru-RU" altLang="ru-RU" sz="1050" b="0" i="1" u="none" strike="noStrike" cap="none" normalizeH="0" baseline="0" dirty="0">
                <a:ln>
                  <a:noFill/>
                </a:ln>
                <a:solidFill>
                  <a:srgbClr val="82AAFF"/>
                </a:solidFill>
                <a:effectLst/>
                <a:latin typeface="JetBrains Mono"/>
              </a:rPr>
              <a:t>print</a:t>
            </a:r>
            <a:r>
              <a:rPr kumimoji="0" lang="ru-RU" altLang="ru-RU" sz="1050" b="0" i="0" u="none" strike="noStrike" cap="none" normalizeH="0" baseline="0" dirty="0">
                <a:ln>
                  <a:noFill/>
                </a:ln>
                <a:solidFill>
                  <a:srgbClr val="89DDFF"/>
                </a:solidFill>
                <a:effectLst/>
                <a:latin typeface="JetBrains Mono"/>
              </a:rPr>
              <a:t>()</a:t>
            </a:r>
            <a:endParaRPr kumimoji="0" lang="ru-RU" altLang="ru-RU" sz="20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5529735" y="3915785"/>
            <a:ext cx="6438947" cy="1913646"/>
          </a:xfrm>
          <a:prstGeom prst="rect">
            <a:avLst/>
          </a:prstGeom>
        </p:spPr>
      </p:pic>
    </p:spTree>
    <p:extLst>
      <p:ext uri="{BB962C8B-B14F-4D97-AF65-F5344CB8AC3E}">
        <p14:creationId xmlns:p14="http://schemas.microsoft.com/office/powerpoint/2010/main" val="1920804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015" y="135802"/>
            <a:ext cx="11733291" cy="6536602"/>
          </a:xfrm>
        </p:spPr>
        <p:txBody>
          <a:bodyPr>
            <a:normAutofit/>
          </a:bodyPr>
          <a:lstStyle/>
          <a:p>
            <a:pPr marL="0" indent="0" algn="ctr">
              <a:buNone/>
            </a:pPr>
            <a:r>
              <a:rPr lang="en-US" sz="1600" b="1" dirty="0"/>
              <a:t>super()</a:t>
            </a:r>
          </a:p>
          <a:p>
            <a:pPr marL="0" indent="0">
              <a:buNone/>
            </a:pPr>
            <a:r>
              <a:rPr lang="uk-UA" sz="1600" b="1" i="1" dirty="0"/>
              <a:t>super() </a:t>
            </a:r>
            <a:r>
              <a:rPr lang="uk-UA" sz="1600" dirty="0"/>
              <a:t>- це вбудована функція мови Python. Вона повертає проксі-об'єкт, який делегує виклики методів класу-батькові чи матері (або </a:t>
            </a:r>
            <a:r>
              <a:rPr lang="ru-RU" sz="1600" dirty="0"/>
              <a:t>сестринському класу</a:t>
            </a:r>
            <a:r>
              <a:rPr lang="uk-UA" sz="1600" dirty="0"/>
              <a:t>) поточного класу (або класу на вибір, якщо він зазначений, як параметр). </a:t>
            </a:r>
          </a:p>
          <a:p>
            <a:pPr marL="0" indent="0">
              <a:buNone/>
            </a:pPr>
            <a:r>
              <a:rPr lang="uk-UA" sz="1600" dirty="0"/>
              <a:t>Основне її застосування - отримання доступу з класу спадкоємця до методів класу-батька в тому випадку, якщо спадкоємець перевизначив ці методи.</a:t>
            </a:r>
          </a:p>
          <a:p>
            <a:pPr marL="0" indent="0">
              <a:buNone/>
            </a:pPr>
            <a:r>
              <a:rPr lang="uk-UA" sz="1600" dirty="0"/>
              <a:t>Давайте розглянемо приклад наслідування. </a:t>
            </a:r>
          </a:p>
          <a:p>
            <a:pPr marL="0" indent="0">
              <a:buNone/>
            </a:pPr>
            <a:r>
              <a:rPr lang="uk-UA" sz="1600" i="1" dirty="0"/>
              <a:t>Є якийсь товар в класі Base з базовою ціною в 10 одиниць. Нам знадобилося зробити розпродаж і скинути ціну на 20%.</a:t>
            </a:r>
          </a:p>
        </p:txBody>
      </p:sp>
      <p:sp>
        <p:nvSpPr>
          <p:cNvPr id="5" name="Rectangle 4"/>
          <p:cNvSpPr/>
          <p:nvPr/>
        </p:nvSpPr>
        <p:spPr>
          <a:xfrm>
            <a:off x="2572031" y="2375420"/>
            <a:ext cx="9282821" cy="830997"/>
          </a:xfrm>
          <a:prstGeom prst="rect">
            <a:avLst/>
          </a:prstGeom>
        </p:spPr>
        <p:txBody>
          <a:bodyPr wrap="square">
            <a:spAutoFit/>
          </a:bodyPr>
          <a:lstStyle/>
          <a:p>
            <a:r>
              <a:rPr lang="uk-UA" sz="1600" i="1" dirty="0"/>
              <a:t>Набагато краще було б отримати ціну з батьківського класу </a:t>
            </a:r>
            <a:r>
              <a:rPr lang="en-US" sz="1600" i="1" dirty="0"/>
              <a:t>Base </a:t>
            </a:r>
            <a:r>
              <a:rPr lang="uk-UA" sz="1600" i="1" dirty="0"/>
              <a:t>і помножити її на коефіцієнт 0.8, що дасть 20% знижку. Однак, якщо ми викличемо </a:t>
            </a:r>
            <a:r>
              <a:rPr lang="en-US" sz="1600" b="1" i="1" dirty="0" err="1"/>
              <a:t>self.price</a:t>
            </a:r>
            <a:r>
              <a:rPr lang="en-US" sz="1600" b="1" i="1" dirty="0"/>
              <a:t>()</a:t>
            </a:r>
            <a:r>
              <a:rPr lang="en-US" sz="1600" i="1" dirty="0"/>
              <a:t> </a:t>
            </a:r>
            <a:r>
              <a:rPr lang="uk-UA" sz="1600" i="1" dirty="0"/>
              <a:t>в методі </a:t>
            </a:r>
            <a:r>
              <a:rPr lang="en-US" sz="1600" b="1" i="1" dirty="0"/>
              <a:t>price() </a:t>
            </a:r>
            <a:r>
              <a:rPr lang="uk-UA" sz="1600" i="1" dirty="0"/>
              <a:t>ми створимо нескінченну рекурсію, так як це і є один і той же метод класу </a:t>
            </a:r>
            <a:r>
              <a:rPr lang="en-US" sz="1600" b="1" i="1" dirty="0"/>
              <a:t>Discount</a:t>
            </a:r>
            <a:r>
              <a:rPr lang="en-US" sz="1600" i="1" dirty="0"/>
              <a:t>! </a:t>
            </a:r>
            <a:r>
              <a:rPr lang="uk-UA" sz="1600" i="1" dirty="0"/>
              <a:t>Тут же потрібен метод </a:t>
            </a:r>
            <a:r>
              <a:rPr lang="en-US" sz="1600" b="1" i="1" dirty="0" err="1"/>
              <a:t>Base.price</a:t>
            </a:r>
            <a:r>
              <a:rPr lang="en-US" sz="1600" b="1" i="1" dirty="0"/>
              <a:t>()</a:t>
            </a:r>
            <a:r>
              <a:rPr lang="en-US" sz="1600" i="1" dirty="0"/>
              <a:t>. </a:t>
            </a:r>
            <a:endParaRPr lang="uk-UA" sz="1600" i="1" dirty="0"/>
          </a:p>
        </p:txBody>
      </p:sp>
      <p:sp>
        <p:nvSpPr>
          <p:cNvPr id="7" name="Rectangle 6"/>
          <p:cNvSpPr/>
          <p:nvPr/>
        </p:nvSpPr>
        <p:spPr>
          <a:xfrm>
            <a:off x="2881411" y="3671553"/>
            <a:ext cx="9023895" cy="1077218"/>
          </a:xfrm>
          <a:prstGeom prst="rect">
            <a:avLst/>
          </a:prstGeom>
        </p:spPr>
        <p:txBody>
          <a:bodyPr wrap="square">
            <a:spAutoFit/>
          </a:bodyPr>
          <a:lstStyle/>
          <a:p>
            <a:r>
              <a:rPr lang="ru-RU" sz="1600" i="1" dirty="0"/>
              <a:t>Тут, треба не забути вказати </a:t>
            </a:r>
            <a:r>
              <a:rPr lang="ru-RU" sz="1600" b="1" i="1" dirty="0"/>
              <a:t>self</a:t>
            </a:r>
            <a:r>
              <a:rPr lang="ru-RU" sz="1600" i="1" dirty="0"/>
              <a:t> при виклику першим параметром явно, щоб метод був прив'язаний до поточного об'єкту. Це буде працювати, але цей код не позбавлений вад, тому що необхідно явно вказувати ім'я батьківського класу. Уявіть, якщо ієрархія класів почне розростатися? </a:t>
            </a:r>
            <a:endParaRPr lang="uk-UA" sz="1600" i="1" dirty="0"/>
          </a:p>
        </p:txBody>
      </p:sp>
      <p:sp>
        <p:nvSpPr>
          <p:cNvPr id="9" name="Rectangle 8"/>
          <p:cNvSpPr/>
          <p:nvPr/>
        </p:nvSpPr>
        <p:spPr>
          <a:xfrm>
            <a:off x="3279158" y="5489594"/>
            <a:ext cx="4717253" cy="338554"/>
          </a:xfrm>
          <a:prstGeom prst="rect">
            <a:avLst/>
          </a:prstGeom>
        </p:spPr>
        <p:txBody>
          <a:bodyPr wrap="none">
            <a:spAutoFit/>
          </a:bodyPr>
          <a:lstStyle/>
          <a:p>
            <a:r>
              <a:rPr lang="ru-RU" sz="1600" i="1" dirty="0"/>
              <a:t>Уявіть, якщо ієрархія класів почне розростатися? </a:t>
            </a:r>
            <a:endParaRPr lang="uk-UA" sz="1600" i="1" dirty="0"/>
          </a:p>
        </p:txBody>
      </p:sp>
      <p:sp>
        <p:nvSpPr>
          <p:cNvPr id="2" name="Rectangle 1"/>
          <p:cNvSpPr>
            <a:spLocks noChangeArrowheads="1"/>
          </p:cNvSpPr>
          <p:nvPr/>
        </p:nvSpPr>
        <p:spPr bwMode="auto">
          <a:xfrm>
            <a:off x="172015" y="2286558"/>
            <a:ext cx="1683945" cy="1384995"/>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Base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E6"/>
                </a:solidFill>
                <a:effectLst/>
                <a:latin typeface="JetBrains Mono"/>
              </a:rPr>
              <a:t>10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Discount</a:t>
            </a:r>
            <a:r>
              <a:rPr kumimoji="0" lang="ru-RU" altLang="ru-RU" sz="1200" b="0" i="0" u="none" strike="noStrike" cap="none" normalizeH="0" baseline="0" noProof="1">
                <a:ln>
                  <a:noFill/>
                </a:ln>
                <a:solidFill>
                  <a:srgbClr val="262626"/>
                </a:solidFill>
                <a:effectLst/>
                <a:latin typeface="JetBrains Mono"/>
              </a:rPr>
              <a:t>(Base):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E6"/>
                </a:solidFill>
                <a:effectLst/>
                <a:latin typeface="JetBrains Mono"/>
              </a:rPr>
              <a:t>8</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72015" y="3739951"/>
            <a:ext cx="2499980" cy="64633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Discount</a:t>
            </a:r>
            <a:r>
              <a:rPr kumimoji="0" lang="ru-RU" altLang="ru-RU" sz="1200" b="0" i="0" u="none" strike="noStrike" cap="none" normalizeH="0" baseline="0" noProof="1">
                <a:ln>
                  <a:noFill/>
                </a:ln>
                <a:solidFill>
                  <a:srgbClr val="262626"/>
                </a:solidFill>
                <a:effectLst/>
                <a:latin typeface="JetBrains Mono"/>
              </a:rPr>
              <a:t>(Base):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262626"/>
                </a:solidFill>
                <a:effectLst/>
                <a:latin typeface="JetBrains Mono"/>
              </a:rPr>
              <a:t>Base.</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 </a:t>
            </a:r>
            <a:r>
              <a:rPr kumimoji="0" lang="ru-RU" altLang="ru-RU" sz="1200" b="0" i="0" u="none" strike="noStrike" cap="none" normalizeH="0" baseline="0" noProof="1">
                <a:ln>
                  <a:noFill/>
                </a:ln>
                <a:solidFill>
                  <a:srgbClr val="0073E6"/>
                </a:solidFill>
                <a:effectLst/>
                <a:latin typeface="JetBrains Mono"/>
              </a:rPr>
              <a:t>0.8</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172015" y="4523882"/>
            <a:ext cx="2788468" cy="2123658"/>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Base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E6"/>
                </a:solidFill>
                <a:effectLst/>
                <a:latin typeface="JetBrains Mono"/>
              </a:rPr>
              <a:t>10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InterFoo</a:t>
            </a:r>
            <a:r>
              <a:rPr kumimoji="0" lang="ru-RU" altLang="ru-RU" sz="1200" b="0" i="0" u="none" strike="noStrike" cap="none" normalizeH="0" baseline="0" noProof="1">
                <a:ln>
                  <a:noFill/>
                </a:ln>
                <a:solidFill>
                  <a:srgbClr val="262626"/>
                </a:solidFill>
                <a:effectLst/>
                <a:latin typeface="JetBrains Mono"/>
              </a:rPr>
              <a:t>(Base):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262626"/>
                </a:solidFill>
                <a:effectLst/>
                <a:latin typeface="JetBrains Mono"/>
              </a:rPr>
              <a:t>Base.</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 </a:t>
            </a:r>
            <a:r>
              <a:rPr kumimoji="0" lang="ru-RU" altLang="ru-RU" sz="1200" b="0" i="0" u="none" strike="noStrike" cap="none" normalizeH="0" baseline="0" noProof="1">
                <a:ln>
                  <a:noFill/>
                </a:ln>
                <a:solidFill>
                  <a:srgbClr val="0073E6"/>
                </a:solidFill>
                <a:effectLst/>
                <a:latin typeface="JetBrains Mono"/>
              </a:rPr>
              <a:t>1.1</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Discount</a:t>
            </a:r>
            <a:r>
              <a:rPr kumimoji="0" lang="ru-RU" altLang="ru-RU" sz="1200" b="0" i="0" u="none" strike="noStrike" cap="none" normalizeH="0" baseline="0" noProof="1">
                <a:ln>
                  <a:noFill/>
                </a:ln>
                <a:solidFill>
                  <a:srgbClr val="262626"/>
                </a:solidFill>
                <a:effectLst/>
                <a:latin typeface="JetBrains Mono"/>
              </a:rPr>
              <a:t>(InterFoo):  </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262626"/>
                </a:solidFill>
                <a:effectLst/>
                <a:latin typeface="JetBrains Mono"/>
              </a:rPr>
              <a:t>InterFoo.</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 * </a:t>
            </a:r>
            <a:r>
              <a:rPr kumimoji="0" lang="ru-RU" altLang="ru-RU" sz="1200" b="0" i="0" u="none" strike="noStrike" cap="none" normalizeH="0" baseline="0" noProof="1">
                <a:ln>
                  <a:noFill/>
                </a:ln>
                <a:solidFill>
                  <a:srgbClr val="0073E6"/>
                </a:solidFill>
                <a:effectLst/>
                <a:latin typeface="JetBrains Mono"/>
              </a:rPr>
              <a:t>0.8  </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127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283" y="199176"/>
            <a:ext cx="11742345" cy="6482281"/>
          </a:xfrm>
        </p:spPr>
        <p:txBody>
          <a:bodyPr>
            <a:normAutofit/>
          </a:bodyPr>
          <a:lstStyle/>
          <a:p>
            <a:pPr marL="0" indent="0">
              <a:buNone/>
            </a:pPr>
            <a:r>
              <a:rPr lang="ru-RU" sz="1400" dirty="0"/>
              <a:t>Тут на допомогу приходить </a:t>
            </a:r>
            <a:r>
              <a:rPr lang="ru-RU" sz="1400" b="1" i="1" dirty="0"/>
              <a:t>super()</a:t>
            </a:r>
            <a:endParaRPr lang="ru-RU" sz="1400" dirty="0"/>
          </a:p>
          <a:p>
            <a:pPr marL="0" indent="0">
              <a:buNone/>
            </a:pPr>
            <a:r>
              <a:rPr lang="ru-RU" sz="1400" dirty="0"/>
              <a:t>Він звертається до атрибутів класів стоять над ним в порядку спадкування. </a:t>
            </a:r>
            <a:r>
              <a:rPr lang="uk-UA" sz="1400" dirty="0"/>
              <a:t>Будучи викликаним без параметрів усередині якого-небудь класу, </a:t>
            </a:r>
            <a:r>
              <a:rPr lang="en-US" sz="1400" b="1" i="1" dirty="0"/>
              <a:t>super() </a:t>
            </a:r>
            <a:r>
              <a:rPr lang="uk-UA" sz="1400" dirty="0"/>
              <a:t>поверне проксі-об'єкт, методи якого будуть шукатися тільки в класах, що стоять раніше, ніж він, в порядку </a:t>
            </a:r>
            <a:r>
              <a:rPr lang="en-US" sz="1400" b="1" i="1" dirty="0"/>
              <a:t>MRO</a:t>
            </a:r>
            <a:r>
              <a:rPr lang="en-US" sz="1400" dirty="0"/>
              <a:t>. </a:t>
            </a:r>
            <a:endParaRPr lang="uk-UA" sz="1400" dirty="0"/>
          </a:p>
          <a:p>
            <a:pPr marL="0" indent="0">
              <a:buNone/>
            </a:pPr>
            <a:r>
              <a:rPr lang="uk-UA" sz="1400" dirty="0"/>
              <a:t>Тобто, це буде ніби той же самий об'єкт, але він буде ігнорувати всі визначення з поточного класу, звертаючись тільки до батьківських: </a:t>
            </a:r>
          </a:p>
          <a:p>
            <a:pPr marL="0" indent="0">
              <a:buNone/>
            </a:pPr>
            <a:endParaRPr lang="uk-UA" sz="1400" dirty="0"/>
          </a:p>
          <a:p>
            <a:pPr marL="0" indent="0">
              <a:buNone/>
            </a:pPr>
            <a:endParaRPr lang="uk-UA" sz="1400" dirty="0"/>
          </a:p>
          <a:p>
            <a:pPr marL="0" indent="0">
              <a:buNone/>
            </a:pPr>
            <a:endParaRPr lang="uk-UA" sz="1400" dirty="0"/>
          </a:p>
          <a:p>
            <a:pPr marL="0" indent="0">
              <a:buNone/>
            </a:pPr>
            <a:endParaRPr lang="uk-UA" sz="1400" dirty="0"/>
          </a:p>
          <a:p>
            <a:pPr marL="0" indent="0">
              <a:buNone/>
            </a:pPr>
            <a:endParaRPr lang="uk-UA" sz="1400" dirty="0"/>
          </a:p>
          <a:p>
            <a:pPr marL="0" indent="0">
              <a:buNone/>
            </a:pPr>
            <a:endParaRPr lang="uk-UA" sz="1400" dirty="0"/>
          </a:p>
          <a:p>
            <a:pPr marL="0" indent="0">
              <a:buNone/>
            </a:pPr>
            <a:endParaRPr lang="uk-UA" sz="1400" dirty="0"/>
          </a:p>
          <a:p>
            <a:pPr marL="0" indent="0">
              <a:buNone/>
            </a:pPr>
            <a:r>
              <a:rPr lang="uk-UA" sz="1400" dirty="0"/>
              <a:t>Дуже часто </a:t>
            </a:r>
            <a:r>
              <a:rPr lang="en-US" sz="1400" b="1" i="1" dirty="0"/>
              <a:t>super</a:t>
            </a:r>
            <a:r>
              <a:rPr lang="en-US" sz="1400" dirty="0"/>
              <a:t> </a:t>
            </a:r>
            <a:r>
              <a:rPr lang="uk-UA" sz="1400" dirty="0"/>
              <a:t>викликається в методі </a:t>
            </a:r>
            <a:r>
              <a:rPr lang="uk-UA" sz="1400" b="1" i="1" dirty="0"/>
              <a:t>__</a:t>
            </a:r>
            <a:r>
              <a:rPr lang="en-US" sz="1400" b="1" i="1" dirty="0" err="1"/>
              <a:t>init</a:t>
            </a:r>
            <a:r>
              <a:rPr lang="en-US" sz="1400" b="1" i="1" dirty="0"/>
              <a:t>__</a:t>
            </a:r>
            <a:r>
              <a:rPr lang="en-US" sz="1400" dirty="0"/>
              <a:t>. </a:t>
            </a:r>
            <a:r>
              <a:rPr lang="uk-UA" sz="1400" dirty="0"/>
              <a:t>Метод ініціалізації класу </a:t>
            </a:r>
            <a:r>
              <a:rPr lang="uk-UA" sz="1400" b="1" i="1" dirty="0"/>
              <a:t>__</a:t>
            </a:r>
            <a:r>
              <a:rPr lang="en-US" sz="1400" b="1" i="1" dirty="0" err="1"/>
              <a:t>init</a:t>
            </a:r>
            <a:r>
              <a:rPr lang="en-US" sz="1400" b="1" i="1" dirty="0"/>
              <a:t>__</a:t>
            </a:r>
            <a:r>
              <a:rPr lang="en-US" sz="1400" dirty="0"/>
              <a:t>, </a:t>
            </a:r>
            <a:r>
              <a:rPr lang="uk-UA" sz="1400" dirty="0"/>
              <a:t>як правило задає будь-які атрибути екземпляра класу, і якщо в дочірньому класі ми забудемо його викликати, то клас виявиться недоініціалізованним: при спробі доступу до батьківських атрибутів буде помилка: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129" y="1421085"/>
            <a:ext cx="6210652" cy="1485947"/>
          </a:xfrm>
          <a:prstGeom prst="rect">
            <a:avLst/>
          </a:prstGeom>
        </p:spPr>
      </p:pic>
      <p:sp>
        <p:nvSpPr>
          <p:cNvPr id="6" name="Rectangle 5"/>
          <p:cNvSpPr/>
          <p:nvPr/>
        </p:nvSpPr>
        <p:spPr>
          <a:xfrm>
            <a:off x="3048000" y="2828836"/>
            <a:ext cx="8540436" cy="523220"/>
          </a:xfrm>
          <a:prstGeom prst="rect">
            <a:avLst/>
          </a:prstGeom>
        </p:spPr>
        <p:txBody>
          <a:bodyPr wrap="square">
            <a:spAutoFit/>
          </a:bodyPr>
          <a:lstStyle/>
          <a:p>
            <a:r>
              <a:rPr lang="uk-UA" sz="1400" i="1" dirty="0"/>
              <a:t>Для </a:t>
            </a:r>
            <a:r>
              <a:rPr lang="en-US" sz="1400" i="1" dirty="0"/>
              <a:t>Discount </a:t>
            </a:r>
            <a:r>
              <a:rPr lang="uk-UA" sz="1400" i="1" dirty="0"/>
              <a:t>порядок </a:t>
            </a:r>
            <a:r>
              <a:rPr lang="en-US" sz="1400" b="1" i="1" dirty="0"/>
              <a:t>MRO</a:t>
            </a:r>
            <a:r>
              <a:rPr lang="en-US" sz="1400" i="1" dirty="0"/>
              <a:t>: Discount - </a:t>
            </a:r>
            <a:r>
              <a:rPr lang="en-US" sz="1400" i="1" dirty="0" err="1"/>
              <a:t>InterFoo</a:t>
            </a:r>
            <a:r>
              <a:rPr lang="en-US" sz="1400" i="1" dirty="0"/>
              <a:t> - Base - object. </a:t>
            </a:r>
            <a:r>
              <a:rPr lang="uk-UA" sz="1400" i="1" dirty="0"/>
              <a:t>Виклик </a:t>
            </a:r>
            <a:r>
              <a:rPr lang="en-US" sz="1400" i="1" dirty="0"/>
              <a:t>super().method() </a:t>
            </a:r>
            <a:r>
              <a:rPr lang="uk-UA" sz="1400" i="1" dirty="0"/>
              <a:t>всередині класу </a:t>
            </a:r>
            <a:r>
              <a:rPr lang="en-US" sz="1400" i="1" dirty="0"/>
              <a:t>Discount </a:t>
            </a:r>
            <a:r>
              <a:rPr lang="uk-UA" sz="1400" i="1" dirty="0"/>
              <a:t>ігноруватиме </a:t>
            </a:r>
            <a:r>
              <a:rPr lang="en-US" sz="1400" i="1" dirty="0" err="1"/>
              <a:t>Discount.method</a:t>
            </a:r>
            <a:r>
              <a:rPr lang="en-US" sz="1400" i="1" dirty="0"/>
              <a:t>(), </a:t>
            </a:r>
            <a:r>
              <a:rPr lang="uk-UA" sz="1400" i="1" dirty="0"/>
              <a:t>а буде шукати </a:t>
            </a:r>
            <a:r>
              <a:rPr lang="en-US" sz="1400" i="1" dirty="0"/>
              <a:t>method </a:t>
            </a:r>
            <a:r>
              <a:rPr lang="uk-UA" sz="1400" i="1" dirty="0"/>
              <a:t>в </a:t>
            </a:r>
            <a:r>
              <a:rPr lang="en-US" sz="1400" i="1" dirty="0" err="1"/>
              <a:t>InterFoo</a:t>
            </a:r>
            <a:r>
              <a:rPr lang="en-US" sz="1400" i="1" dirty="0"/>
              <a:t>, </a:t>
            </a:r>
            <a:r>
              <a:rPr lang="uk-UA" sz="1400" i="1" dirty="0"/>
              <a:t>потім, якщо не знайде, то в </a:t>
            </a:r>
            <a:r>
              <a:rPr lang="en-US" sz="1400" i="1" dirty="0"/>
              <a:t>Base </a:t>
            </a:r>
            <a:r>
              <a:rPr lang="uk-UA" sz="1400" i="1" dirty="0"/>
              <a:t>і </a:t>
            </a:r>
            <a:r>
              <a:rPr lang="en-US" sz="1400" i="1" dirty="0"/>
              <a:t>object. </a:t>
            </a:r>
            <a:endParaRPr lang="uk-UA" sz="1400" i="1" dirty="0"/>
          </a:p>
        </p:txBody>
      </p:sp>
      <p:sp>
        <p:nvSpPr>
          <p:cNvPr id="2" name="Rectangle 1"/>
          <p:cNvSpPr>
            <a:spLocks noChangeArrowheads="1"/>
          </p:cNvSpPr>
          <p:nvPr/>
        </p:nvSpPr>
        <p:spPr bwMode="auto">
          <a:xfrm>
            <a:off x="314513" y="1367524"/>
            <a:ext cx="2362295" cy="2123658"/>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Base</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a:t>
            </a:r>
            <a:r>
              <a:rPr kumimoji="0" lang="ru-RU" altLang="ru-RU" sz="1200" b="0" i="0" u="none" strike="noStrike" cap="none" normalizeH="0" baseline="0" noProof="1">
                <a:ln>
                  <a:noFill/>
                </a:ln>
                <a:solidFill>
                  <a:srgbClr val="0073E6"/>
                </a:solidFill>
                <a:effectLst/>
                <a:latin typeface="JetBrains Mono"/>
              </a:rPr>
              <a:t>10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InterFoo</a:t>
            </a:r>
            <a:r>
              <a:rPr kumimoji="0" lang="ru-RU" altLang="ru-RU" sz="1200" b="0" i="0" u="none" strike="noStrike" cap="none" normalizeH="0" baseline="0" noProof="1">
                <a:ln>
                  <a:noFill/>
                </a:ln>
                <a:solidFill>
                  <a:srgbClr val="262626"/>
                </a:solidFill>
                <a:effectLst/>
                <a:latin typeface="JetBrains Mono"/>
              </a:rPr>
              <a:t>(Base):</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super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 * </a:t>
            </a:r>
            <a:r>
              <a:rPr kumimoji="0" lang="ru-RU" altLang="ru-RU" sz="1200" b="0" i="0" u="none" strike="noStrike" cap="none" normalizeH="0" baseline="0" noProof="1">
                <a:ln>
                  <a:noFill/>
                </a:ln>
                <a:solidFill>
                  <a:srgbClr val="0073E6"/>
                </a:solidFill>
                <a:effectLst/>
                <a:latin typeface="JetBrains Mono"/>
              </a:rPr>
              <a:t>1.1</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Discount</a:t>
            </a:r>
            <a:r>
              <a:rPr kumimoji="0" lang="ru-RU" altLang="ru-RU" sz="1200" b="0" i="0" u="none" strike="noStrike" cap="none" normalizeH="0" baseline="0" noProof="1">
                <a:ln>
                  <a:noFill/>
                </a:ln>
                <a:solidFill>
                  <a:srgbClr val="262626"/>
                </a:solidFill>
                <a:effectLst/>
                <a:latin typeface="JetBrains Mono"/>
              </a:rPr>
              <a:t>(InterFoo):</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return super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price</a:t>
            </a:r>
            <a:r>
              <a:rPr kumimoji="0" lang="ru-RU" altLang="ru-RU" sz="1200" b="0" i="0" u="none" strike="noStrike" cap="none" normalizeH="0" baseline="0" noProof="1">
                <a:ln>
                  <a:noFill/>
                </a:ln>
                <a:solidFill>
                  <a:srgbClr val="262626"/>
                </a:solidFill>
                <a:effectLst/>
                <a:latin typeface="JetBrains Mono"/>
              </a:rPr>
              <a:t>() * </a:t>
            </a:r>
            <a:r>
              <a:rPr kumimoji="0" lang="ru-RU" altLang="ru-RU" sz="1200" b="0" i="0" u="none" strike="noStrike" cap="none" normalizeH="0" baseline="0" noProof="1">
                <a:ln>
                  <a:noFill/>
                </a:ln>
                <a:solidFill>
                  <a:srgbClr val="0073E6"/>
                </a:solidFill>
                <a:effectLst/>
                <a:latin typeface="JetBrains Mono"/>
              </a:rPr>
              <a:t>0.8</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17283" y="4086222"/>
            <a:ext cx="4528419" cy="1754326"/>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A</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a:t>
            </a:r>
            <a:r>
              <a:rPr kumimoji="0" lang="ru-RU" altLang="ru-RU" sz="1200" b="0" i="0" u="none" strike="noStrike" cap="none" normalizeH="0" baseline="0" noProof="1">
                <a:ln>
                  <a:noFill/>
                </a:ln>
                <a:solidFill>
                  <a:srgbClr val="0073E6"/>
                </a:solidFill>
                <a:effectLst/>
                <a:latin typeface="JetBrains Mono"/>
              </a:rPr>
              <a:t>10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B</a:t>
            </a:r>
            <a:r>
              <a:rPr kumimoji="0" lang="ru-RU" altLang="ru-RU" sz="1200" b="0" i="0" u="none" strike="noStrike" cap="none" normalizeH="0" baseline="0" noProof="1">
                <a:ln>
                  <a:noFill/>
                </a:ln>
                <a:solidFill>
                  <a:srgbClr val="262626"/>
                </a:solidFill>
                <a:effectLst/>
                <a:latin typeface="JetBrains Mono"/>
              </a:rPr>
              <a:t>(A):</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a:t>
            </a:r>
            <a:r>
              <a:rPr kumimoji="0" lang="ru-RU" altLang="ru-RU" sz="1200" b="0" i="0" u="none" strike="noStrike" cap="none" normalizeH="0" baseline="0" noProof="1">
                <a:ln>
                  <a:noFill/>
                </a:ln>
                <a:solidFill>
                  <a:srgbClr val="0073E6"/>
                </a:solidFill>
                <a:effectLst/>
                <a:latin typeface="JetBrains Mono"/>
              </a:rPr>
              <a:t>5</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B</a:t>
            </a:r>
            <a:r>
              <a:rPr kumimoji="0" lang="ru-RU" altLang="ru-RU" sz="1200" b="0" i="0" u="none" strike="noStrike" cap="none" normalizeH="0" baseline="0" noProof="1">
                <a:ln>
                  <a:noFill/>
                </a:ln>
                <a:solidFill>
                  <a:srgbClr val="262626"/>
                </a:solidFill>
                <a:effectLst/>
                <a:latin typeface="JetBrains Mono"/>
              </a:rPr>
              <a:t>().y)  </a:t>
            </a:r>
            <a:r>
              <a:rPr kumimoji="0" lang="ru-RU" altLang="ru-RU" sz="1200" b="1" i="0" u="none" strike="noStrike" cap="none" normalizeH="0" baseline="0" noProof="1">
                <a:ln>
                  <a:noFill/>
                </a:ln>
                <a:solidFill>
                  <a:srgbClr val="137D00"/>
                </a:solidFill>
                <a:effectLst/>
                <a:latin typeface="JetBrains Mono"/>
              </a:rPr>
              <a:t># Помилка! AttributeError: 'B' object has no attribute 'x'</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217283" y="6158913"/>
            <a:ext cx="4638675" cy="542925"/>
          </a:xfrm>
          <a:prstGeom prst="rect">
            <a:avLst/>
          </a:prstGeom>
          <a:ln>
            <a:solidFill>
              <a:schemeClr val="tx1"/>
            </a:solidFill>
          </a:ln>
        </p:spPr>
      </p:pic>
      <p:sp>
        <p:nvSpPr>
          <p:cNvPr id="10" name="Rectangle 3"/>
          <p:cNvSpPr>
            <a:spLocks noChangeArrowheads="1"/>
          </p:cNvSpPr>
          <p:nvPr/>
        </p:nvSpPr>
        <p:spPr bwMode="auto">
          <a:xfrm>
            <a:off x="5741825" y="4080953"/>
            <a:ext cx="3700939" cy="1938992"/>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A</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a:t>
            </a:r>
            <a:r>
              <a:rPr kumimoji="0" lang="ru-RU" altLang="ru-RU" sz="1200" b="0" i="0" u="none" strike="noStrike" cap="none" normalizeH="0" baseline="0" noProof="1">
                <a:ln>
                  <a:noFill/>
                </a:ln>
                <a:solidFill>
                  <a:srgbClr val="0073E6"/>
                </a:solidFill>
                <a:effectLst/>
                <a:latin typeface="JetBrains Mono"/>
              </a:rPr>
              <a:t>10</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class </a:t>
            </a:r>
            <a:r>
              <a:rPr kumimoji="0" lang="ru-RU" altLang="ru-RU" sz="1200" b="0" i="0" u="none" strike="noStrike" cap="none" normalizeH="0" baseline="0" noProof="1">
                <a:ln>
                  <a:noFill/>
                </a:ln>
                <a:solidFill>
                  <a:srgbClr val="000000"/>
                </a:solidFill>
                <a:effectLst/>
                <a:latin typeface="JetBrains Mono"/>
              </a:rPr>
              <a:t>B</a:t>
            </a:r>
            <a:r>
              <a:rPr kumimoji="0" lang="ru-RU" altLang="ru-RU" sz="1200" b="0" i="0" u="none" strike="noStrike" cap="none" normalizeH="0" baseline="0" noProof="1">
                <a:ln>
                  <a:noFill/>
                </a:ln>
                <a:solidFill>
                  <a:srgbClr val="262626"/>
                </a:solidFill>
                <a:effectLst/>
                <a:latin typeface="JetBrains Mono"/>
              </a:rPr>
              <a:t>(A):</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def </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a:t>
            </a:r>
            <a:br>
              <a:rPr kumimoji="0" lang="ru-RU" altLang="ru-RU" sz="1200" b="0" i="0" u="none" strike="noStrike" cap="none" normalizeH="0" baseline="0" noProof="1">
                <a:ln>
                  <a:noFill/>
                </a:ln>
                <a:solidFill>
                  <a:srgbClr val="262626"/>
                </a:solidFill>
                <a:effectLst/>
                <a:latin typeface="JetBrains Mono"/>
              </a:rPr>
            </a:br>
            <a:r>
              <a:rPr kumimoji="0" lang="ru-RU" altLang="ru-RU" sz="1200" b="0" i="0" u="none" strike="noStrike" cap="none" normalizeH="0" baseline="0" noProof="1">
                <a:ln>
                  <a:noFill/>
                </a:ln>
                <a:solidFill>
                  <a:srgbClr val="262626"/>
                </a:solidFill>
                <a:effectLst/>
                <a:latin typeface="JetBrains Mono"/>
              </a:rPr>
              <a:t>        </a:t>
            </a:r>
            <a:r>
              <a:rPr kumimoji="0" lang="ru-RU" altLang="ru-RU" sz="1200" b="0" i="0" u="none" strike="noStrike" cap="none" normalizeH="0" baseline="0" noProof="1">
                <a:ln>
                  <a:noFill/>
                </a:ln>
                <a:solidFill>
                  <a:srgbClr val="000080"/>
                </a:solidFill>
                <a:effectLst/>
                <a:latin typeface="JetBrains Mono"/>
              </a:rPr>
              <a:t>super</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B200B2"/>
                </a:solidFill>
                <a:effectLst/>
                <a:latin typeface="JetBrains Mono"/>
              </a:rPr>
              <a:t>__init__</a:t>
            </a:r>
            <a:r>
              <a:rPr kumimoji="0" lang="ru-RU" altLang="ru-RU" sz="1200" b="0" i="0" u="none" strike="noStrike" cap="none" normalizeH="0" baseline="0" noProof="1">
                <a:ln>
                  <a:noFill/>
                </a:ln>
                <a:solidFill>
                  <a:srgbClr val="262626"/>
                </a:solidFill>
                <a:effectLst/>
                <a:latin typeface="JetBrains Mono"/>
              </a:rPr>
              <a:t>()  </a:t>
            </a:r>
            <a:r>
              <a:rPr kumimoji="0" lang="ru-RU" altLang="ru-RU" sz="1200" b="1" i="0" u="none" strike="noStrike" cap="none" normalizeH="0" baseline="0" noProof="1">
                <a:ln>
                  <a:noFill/>
                </a:ln>
                <a:solidFill>
                  <a:srgbClr val="137D00"/>
                </a:solidFill>
                <a:effectLst/>
                <a:latin typeface="JetBrains Mono"/>
              </a:rPr>
              <a:t># &lt;- Важливо!</a:t>
            </a:r>
            <a:br>
              <a:rPr kumimoji="0" lang="ru-RU" altLang="ru-RU" sz="1200" b="1" i="0" u="none" strike="noStrike" cap="none" normalizeH="0" baseline="0" noProof="1">
                <a:ln>
                  <a:noFill/>
                </a:ln>
                <a:solidFill>
                  <a:srgbClr val="137D00"/>
                </a:solidFill>
                <a:effectLst/>
                <a:latin typeface="JetBrains Mono"/>
              </a:rPr>
            </a:br>
            <a:r>
              <a:rPr kumimoji="0" lang="ru-RU" altLang="ru-RU" sz="1200" b="1" i="0" u="none" strike="noStrike" cap="none" normalizeH="0" baseline="0" noProof="1">
                <a:ln>
                  <a:noFill/>
                </a:ln>
                <a:solidFill>
                  <a:srgbClr val="137D00"/>
                </a:solidFill>
                <a:effectLst/>
                <a:latin typeface="JetBrains Mono"/>
              </a:rPr>
              <a:t>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.y = </a:t>
            </a:r>
            <a:r>
              <a:rPr kumimoji="0" lang="ru-RU" altLang="ru-RU" sz="1200" b="0" i="0" u="none" strike="noStrike" cap="none" normalizeH="0" baseline="0" noProof="1">
                <a:ln>
                  <a:noFill/>
                </a:ln>
                <a:solidFill>
                  <a:srgbClr val="94558D"/>
                </a:solidFill>
                <a:effectLst/>
                <a:latin typeface="JetBrains Mono"/>
              </a:rPr>
              <a:t>self</a:t>
            </a:r>
            <a:r>
              <a:rPr kumimoji="0" lang="ru-RU" altLang="ru-RU" sz="1200" b="0" i="0" u="none" strike="noStrike" cap="none" normalizeH="0" baseline="0" noProof="1">
                <a:ln>
                  <a:noFill/>
                </a:ln>
                <a:solidFill>
                  <a:srgbClr val="262626"/>
                </a:solidFill>
                <a:effectLst/>
                <a:latin typeface="JetBrains Mono"/>
              </a:rPr>
              <a:t>.x + </a:t>
            </a:r>
            <a:r>
              <a:rPr kumimoji="0" lang="ru-RU" altLang="ru-RU" sz="1200" b="0" i="0" u="none" strike="noStrike" cap="none" normalizeH="0" baseline="0" noProof="1">
                <a:ln>
                  <a:noFill/>
                </a:ln>
                <a:solidFill>
                  <a:srgbClr val="0073E6"/>
                </a:solidFill>
                <a:effectLst/>
                <a:latin typeface="JetBrains Mono"/>
              </a:rPr>
              <a:t>5</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73E6"/>
                </a:solidFill>
                <a:effectLst/>
                <a:latin typeface="JetBrains Mono"/>
              </a:rPr>
              <a:t/>
            </a:r>
            <a:br>
              <a:rPr kumimoji="0" lang="ru-RU" altLang="ru-RU" sz="1200" b="0" i="0" u="none" strike="noStrike" cap="none" normalizeH="0" baseline="0" noProof="1">
                <a:ln>
                  <a:noFill/>
                </a:ln>
                <a:solidFill>
                  <a:srgbClr val="0073E6"/>
                </a:solidFill>
                <a:effectLst/>
                <a:latin typeface="JetBrains Mono"/>
              </a:rPr>
            </a:br>
            <a:r>
              <a:rPr kumimoji="0" lang="ru-RU" altLang="ru-RU" sz="1200" b="0" i="0" u="none" strike="noStrike" cap="none" normalizeH="0" baseline="0" noProof="1">
                <a:ln>
                  <a:noFill/>
                </a:ln>
                <a:solidFill>
                  <a:srgbClr val="000080"/>
                </a:solidFill>
                <a:effectLst/>
                <a:latin typeface="JetBrains Mono"/>
              </a:rPr>
              <a:t>print</a:t>
            </a:r>
            <a:r>
              <a:rPr kumimoji="0" lang="ru-RU" altLang="ru-RU" sz="1200" b="0" i="0" u="none" strike="noStrike" cap="none" normalizeH="0" baseline="0" noProof="1">
                <a:ln>
                  <a:noFill/>
                </a:ln>
                <a:solidFill>
                  <a:srgbClr val="262626"/>
                </a:solidFill>
                <a:effectLst/>
                <a:latin typeface="JetBrains Mono"/>
              </a:rPr>
              <a:t>(</a:t>
            </a:r>
            <a:r>
              <a:rPr kumimoji="0" lang="ru-RU" altLang="ru-RU" sz="1200" b="0" i="0" u="none" strike="noStrike" cap="none" normalizeH="0" baseline="0" noProof="1">
                <a:ln>
                  <a:noFill/>
                </a:ln>
                <a:solidFill>
                  <a:srgbClr val="000000"/>
                </a:solidFill>
                <a:effectLst/>
                <a:latin typeface="JetBrains Mono"/>
              </a:rPr>
              <a:t>B</a:t>
            </a:r>
            <a:r>
              <a:rPr kumimoji="0" lang="ru-RU" altLang="ru-RU" sz="1200" b="0" i="0" u="none" strike="noStrike" cap="none" normalizeH="0" baseline="0" noProof="1">
                <a:ln>
                  <a:noFill/>
                </a:ln>
                <a:solidFill>
                  <a:srgbClr val="262626"/>
                </a:solidFill>
                <a:effectLst/>
                <a:latin typeface="JetBrains Mono"/>
              </a:rPr>
              <a:t>().y)  </a:t>
            </a:r>
            <a:endParaRPr kumimoji="0" lang="ru-RU" altLang="ru-RU" sz="2800" b="0" i="0" u="none" strike="noStrike" cap="none" normalizeH="0" baseline="0" noProof="1">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4"/>
          <a:stretch>
            <a:fillRect/>
          </a:stretch>
        </p:blipFill>
        <p:spPr>
          <a:xfrm>
            <a:off x="5741825" y="6268450"/>
            <a:ext cx="371475" cy="323850"/>
          </a:xfrm>
          <a:prstGeom prst="rect">
            <a:avLst/>
          </a:prstGeom>
          <a:ln>
            <a:solidFill>
              <a:schemeClr val="tx1"/>
            </a:solidFill>
          </a:ln>
        </p:spPr>
      </p:pic>
    </p:spTree>
    <p:extLst>
      <p:ext uri="{BB962C8B-B14F-4D97-AF65-F5344CB8AC3E}">
        <p14:creationId xmlns:p14="http://schemas.microsoft.com/office/powerpoint/2010/main" val="926385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3" y="162962"/>
            <a:ext cx="11947557" cy="6473228"/>
          </a:xfrm>
        </p:spPr>
        <p:txBody>
          <a:bodyPr>
            <a:normAutofit/>
          </a:bodyPr>
          <a:lstStyle/>
          <a:p>
            <a:pPr marL="0" indent="0" algn="ctr">
              <a:buNone/>
            </a:pPr>
            <a:r>
              <a:rPr lang="uk-UA" sz="1600" b="1" dirty="0"/>
              <a:t>Параметри </a:t>
            </a:r>
            <a:r>
              <a:rPr lang="en-US" sz="1600" b="1" dirty="0"/>
              <a:t>super</a:t>
            </a:r>
            <a:r>
              <a:rPr lang="uk-UA" sz="1600" b="1" dirty="0"/>
              <a:t>()</a:t>
            </a:r>
            <a:r>
              <a:rPr lang="en-US" sz="1600" b="1" dirty="0"/>
              <a:t> </a:t>
            </a:r>
            <a:endParaRPr lang="uk-UA" sz="1600" b="1" dirty="0"/>
          </a:p>
          <a:p>
            <a:pPr marL="0" indent="0">
              <a:buNone/>
            </a:pPr>
            <a:r>
              <a:rPr lang="uk-UA" sz="1600" dirty="0"/>
              <a:t>Функція може приймати 2 параметра. </a:t>
            </a:r>
          </a:p>
          <a:p>
            <a:pPr marL="0" indent="0">
              <a:buNone/>
            </a:pPr>
            <a:r>
              <a:rPr lang="en-US" sz="1600" b="1" i="1" dirty="0"/>
              <a:t>super([type [, object]])</a:t>
            </a:r>
            <a:endParaRPr lang="uk-UA" sz="1600" b="1" i="1" dirty="0"/>
          </a:p>
          <a:p>
            <a:pPr marL="0" indent="0">
              <a:buNone/>
            </a:pPr>
            <a:r>
              <a:rPr lang="uk-UA" sz="1600" dirty="0"/>
              <a:t>Перший аргумент - це тип, до предків якого ми хочемо звернутися. Другий аргумент - це об'єкт, до якого треба прив'язатися. Зараз обидва аргументи необов'язкові. </a:t>
            </a:r>
          </a:p>
          <a:p>
            <a:pPr marL="0" indent="0">
              <a:buNone/>
            </a:pPr>
            <a:r>
              <a:rPr lang="uk-UA" sz="1600" dirty="0"/>
              <a:t>У попередніх версіях </a:t>
            </a:r>
            <a:r>
              <a:rPr lang="en-US" sz="1600" dirty="0"/>
              <a:t>Python </a:t>
            </a:r>
            <a:r>
              <a:rPr lang="uk-UA" sz="1600" dirty="0"/>
              <a:t>доводилося їх вказувати явно: </a:t>
            </a:r>
          </a:p>
          <a:p>
            <a:pPr marL="0" indent="0">
              <a:buNone/>
            </a:pPr>
            <a:endParaRPr lang="uk-UA" sz="1600" dirty="0"/>
          </a:p>
          <a:p>
            <a:pPr marL="0" indent="0">
              <a:buNone/>
            </a:pPr>
            <a:endParaRPr lang="uk-UA" sz="1600" dirty="0"/>
          </a:p>
          <a:p>
            <a:pPr marL="0" indent="0">
              <a:buNone/>
            </a:pPr>
            <a:endParaRPr lang="uk-UA" sz="1600" dirty="0"/>
          </a:p>
          <a:p>
            <a:pPr marL="0" indent="0">
              <a:buNone/>
            </a:pPr>
            <a:endParaRPr lang="ru-RU" sz="1600" dirty="0"/>
          </a:p>
          <a:p>
            <a:pPr marL="0" indent="0">
              <a:buNone/>
            </a:pPr>
            <a:endParaRPr lang="ru-RU" sz="1600" dirty="0"/>
          </a:p>
          <a:p>
            <a:pPr marL="0" indent="0">
              <a:buNone/>
            </a:pPr>
            <a:endParaRPr lang="uk-UA" sz="1600" dirty="0"/>
          </a:p>
          <a:p>
            <a:pPr marL="0" indent="0">
              <a:buNone/>
            </a:pPr>
            <a:r>
              <a:rPr lang="uk-UA" sz="1600" dirty="0"/>
              <a:t>Тепер </a:t>
            </a:r>
            <a:r>
              <a:rPr lang="en-US" sz="1600" dirty="0"/>
              <a:t>Python </a:t>
            </a:r>
            <a:r>
              <a:rPr lang="uk-UA" sz="1600" dirty="0"/>
              <a:t>досить розумний, щоб самостійно підставити в аргументи поточний клас і </a:t>
            </a:r>
            <a:r>
              <a:rPr lang="en-US" sz="1600" dirty="0"/>
              <a:t>self </a:t>
            </a:r>
            <a:r>
              <a:rPr lang="uk-UA" sz="1600" dirty="0"/>
              <a:t>для прив'язки. </a:t>
            </a:r>
          </a:p>
          <a:p>
            <a:pPr marL="0" indent="0">
              <a:buNone/>
            </a:pPr>
            <a:r>
              <a:rPr lang="uk-UA" sz="1600" dirty="0"/>
              <a:t>Але стара форма теж залишилася для особливих випадків. Вона потрібна, якщо </a:t>
            </a:r>
            <a:r>
              <a:rPr lang="en-US" sz="1600" dirty="0"/>
              <a:t>super() </a:t>
            </a:r>
            <a:r>
              <a:rPr lang="uk-UA" sz="1600" dirty="0"/>
              <a:t>використовується поза класом або необхідно явно вказати з якого класу потрібно почати пошук методів. </a:t>
            </a:r>
          </a:p>
          <a:p>
            <a:pPr marL="0" indent="0">
              <a:buNone/>
            </a:pPr>
            <a:endParaRPr lang="ru-RU" sz="1600" dirty="0"/>
          </a:p>
          <a:p>
            <a:pPr marL="0" indent="0">
              <a:buNone/>
            </a:pPr>
            <a:r>
              <a:rPr lang="ru-RU" sz="1600" b="1" i="1" dirty="0"/>
              <a:t>super()</a:t>
            </a:r>
            <a:r>
              <a:rPr lang="ru-RU" sz="1600" dirty="0"/>
              <a:t> може бути використаний поза класом. Наприклад: </a:t>
            </a:r>
          </a:p>
          <a:p>
            <a:pPr marL="0" indent="0">
              <a:buNone/>
            </a:pPr>
            <a:endParaRPr lang="ru-RU" sz="1600" dirty="0"/>
          </a:p>
          <a:p>
            <a:pPr marL="0" indent="0">
              <a:buNone/>
            </a:pPr>
            <a:endParaRPr lang="ru-RU" sz="1600" dirty="0"/>
          </a:p>
        </p:txBody>
      </p:sp>
      <p:sp>
        <p:nvSpPr>
          <p:cNvPr id="7" name="Rectangle 6"/>
          <p:cNvSpPr/>
          <p:nvPr/>
        </p:nvSpPr>
        <p:spPr>
          <a:xfrm>
            <a:off x="3174747" y="6008129"/>
            <a:ext cx="8042495" cy="584775"/>
          </a:xfrm>
          <a:prstGeom prst="rect">
            <a:avLst/>
          </a:prstGeom>
        </p:spPr>
        <p:txBody>
          <a:bodyPr wrap="square">
            <a:spAutoFit/>
          </a:bodyPr>
          <a:lstStyle/>
          <a:p>
            <a:r>
              <a:rPr lang="uk-UA" sz="1600" i="1" dirty="0"/>
              <a:t>У цьому випадку об'єкт, отриманий з </a:t>
            </a:r>
            <a:r>
              <a:rPr lang="en-US" sz="1600" i="1" dirty="0"/>
              <a:t>super(), </a:t>
            </a:r>
            <a:r>
              <a:rPr lang="uk-UA" sz="1600" i="1" dirty="0"/>
              <a:t>буде вести себе як клас </a:t>
            </a:r>
            <a:r>
              <a:rPr lang="en-US" sz="1600" i="1" dirty="0" err="1"/>
              <a:t>InterFoo</a:t>
            </a:r>
            <a:r>
              <a:rPr lang="en-US" sz="1600" i="1" dirty="0"/>
              <a:t> (</a:t>
            </a:r>
            <a:r>
              <a:rPr lang="uk-UA" sz="1600" i="1" dirty="0"/>
              <a:t>батько </a:t>
            </a:r>
            <a:r>
              <a:rPr lang="en-US" sz="1600" i="1" dirty="0"/>
              <a:t>Discount), </a:t>
            </a:r>
            <a:r>
              <a:rPr lang="uk-UA" sz="1600" i="1" dirty="0"/>
              <a:t>хоча прив'язаний він до змінної </a:t>
            </a:r>
            <a:r>
              <a:rPr lang="en-US" sz="1600" i="1" dirty="0"/>
              <a:t>d, </a:t>
            </a:r>
            <a:r>
              <a:rPr lang="uk-UA" sz="1600" i="1" dirty="0"/>
              <a:t>яка є екземпляром класу </a:t>
            </a:r>
            <a:r>
              <a:rPr lang="en-US" sz="1600" i="1" dirty="0"/>
              <a:t>Discount</a:t>
            </a:r>
            <a:endParaRPr lang="uk-UA" sz="1600" i="1" dirty="0"/>
          </a:p>
        </p:txBody>
      </p:sp>
      <p:sp>
        <p:nvSpPr>
          <p:cNvPr id="2" name="Rectangle 1"/>
          <p:cNvSpPr>
            <a:spLocks noChangeArrowheads="1"/>
          </p:cNvSpPr>
          <p:nvPr/>
        </p:nvSpPr>
        <p:spPr bwMode="auto">
          <a:xfrm>
            <a:off x="244443" y="2108755"/>
            <a:ext cx="4154920" cy="206210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A</a:t>
            </a:r>
            <a:r>
              <a:rPr kumimoji="0" lang="ru-RU" altLang="ru-RU" sz="1600" b="0" i="0" u="none" strike="noStrike" cap="none" normalizeH="0" baseline="0" noProof="1">
                <a:ln>
                  <a:noFill/>
                </a:ln>
                <a:solidFill>
                  <a:srgbClr val="262626"/>
                </a:solidFill>
                <a:effectLst/>
                <a:latin typeface="JetBrains Mono"/>
              </a:rPr>
              <a:t>:</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x):</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.x = x</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000080"/>
                </a:solidFill>
                <a:effectLst/>
                <a:latin typeface="JetBrains Mono"/>
              </a:rPr>
              <a:t>class </a:t>
            </a:r>
            <a:r>
              <a:rPr kumimoji="0" lang="ru-RU" altLang="ru-RU" sz="1600" b="0" i="0" u="none" strike="noStrike" cap="none" normalizeH="0" baseline="0" noProof="1">
                <a:ln>
                  <a:noFill/>
                </a:ln>
                <a:solidFill>
                  <a:srgbClr val="000000"/>
                </a:solidFill>
                <a:effectLst/>
                <a:latin typeface="JetBrains Mono"/>
              </a:rPr>
              <a:t>B</a:t>
            </a:r>
            <a:r>
              <a:rPr kumimoji="0" lang="ru-RU" altLang="ru-RU" sz="1600" b="0" i="0" u="none" strike="noStrike" cap="none" normalizeH="0" baseline="0" noProof="1">
                <a:ln>
                  <a:noFill/>
                </a:ln>
                <a:solidFill>
                  <a:srgbClr val="262626"/>
                </a:solidFill>
                <a:effectLst/>
                <a:latin typeface="JetBrains Mono"/>
              </a:rPr>
              <a:t>(A):</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def </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 x):</a:t>
            </a:r>
            <a:br>
              <a:rPr kumimoji="0" lang="ru-RU" altLang="ru-RU" sz="1600" b="0" i="0" u="none" strike="noStrike" cap="none" normalizeH="0" baseline="0" noProof="1">
                <a:ln>
                  <a:noFill/>
                </a:ln>
                <a:solidFill>
                  <a:srgbClr val="262626"/>
                </a:solidFill>
                <a:effectLst/>
                <a:latin typeface="JetBrains Mono"/>
              </a:rPr>
            </a:br>
            <a:r>
              <a:rPr kumimoji="0" lang="ru-RU" altLang="ru-RU" sz="1600" b="0" i="0" u="none" strike="noStrike" cap="none" normalizeH="0" baseline="0" noProof="1">
                <a:ln>
                  <a:noFill/>
                </a:ln>
                <a:solidFill>
                  <a:srgbClr val="262626"/>
                </a:solidFill>
                <a:effectLst/>
                <a:latin typeface="JetBrains Mono"/>
              </a:rPr>
              <a:t>        </a:t>
            </a:r>
            <a:r>
              <a:rPr kumimoji="0" lang="ru-RU" altLang="ru-RU" sz="1600" b="0" i="0" u="none" strike="noStrike" cap="none" normalizeH="0" baseline="0" noProof="1">
                <a:ln>
                  <a:noFill/>
                </a:ln>
                <a:solidFill>
                  <a:srgbClr val="000080"/>
                </a:solidFill>
                <a:effectLst/>
                <a:latin typeface="JetBrains Mono"/>
              </a:rPr>
              <a:t>super</a:t>
            </a:r>
            <a:r>
              <a:rPr kumimoji="0" lang="ru-RU" altLang="ru-RU" sz="1600" b="0" i="0" u="none" strike="noStrike" cap="none" normalizeH="0" baseline="0" noProof="1">
                <a:ln>
                  <a:noFill/>
                </a:ln>
                <a:solidFill>
                  <a:srgbClr val="262626"/>
                </a:solidFill>
                <a:effectLst/>
                <a:latin typeface="JetBrains Mono"/>
              </a:rPr>
              <a:t>(B, </a:t>
            </a:r>
            <a:r>
              <a:rPr kumimoji="0" lang="ru-RU" altLang="ru-RU" sz="1600" b="0" i="0" u="none" strike="noStrike" cap="none" normalizeH="0" baseline="0" noProof="1">
                <a:ln>
                  <a:noFill/>
                </a:ln>
                <a:solidFill>
                  <a:srgbClr val="94558D"/>
                </a:solidFill>
                <a:effectLst/>
                <a:latin typeface="JetBrains Mono"/>
              </a:rPr>
              <a:t>self</a:t>
            </a:r>
            <a:r>
              <a:rPr kumimoji="0" lang="ru-RU" altLang="ru-RU" sz="1600" b="0" i="0" u="none" strike="noStrike" cap="none" normalizeH="0" baseline="0" noProof="1">
                <a:ln>
                  <a:noFill/>
                </a:ln>
                <a:solidFill>
                  <a:srgbClr val="262626"/>
                </a:solidFill>
                <a:effectLst/>
                <a:latin typeface="JetBrains Mono"/>
              </a:rPr>
              <a:t>).</a:t>
            </a:r>
            <a:r>
              <a:rPr kumimoji="0" lang="ru-RU" altLang="ru-RU" sz="1600" b="0" i="0" u="none" strike="noStrike" cap="none" normalizeH="0" baseline="0" noProof="1">
                <a:ln>
                  <a:noFill/>
                </a:ln>
                <a:solidFill>
                  <a:srgbClr val="B200B2"/>
                </a:solidFill>
                <a:effectLst/>
                <a:latin typeface="JetBrains Mono"/>
              </a:rPr>
              <a:t>__init__</a:t>
            </a:r>
            <a:r>
              <a:rPr kumimoji="0" lang="ru-RU" altLang="ru-RU" sz="1600" b="0" i="0" u="none" strike="noStrike" cap="none" normalizeH="0" baseline="0" noProof="1">
                <a:ln>
                  <a:noFill/>
                </a:ln>
                <a:solidFill>
                  <a:srgbClr val="262626"/>
                </a:solidFill>
                <a:effectLst/>
                <a:latin typeface="JetBrains Mono"/>
              </a:rPr>
              <a:t>(x)</a:t>
            </a:r>
            <a:br>
              <a:rPr kumimoji="0" lang="ru-RU" altLang="ru-RU" sz="1600" b="0" i="0" u="none" strike="noStrike" cap="none" normalizeH="0" baseline="0" noProof="1">
                <a:ln>
                  <a:noFill/>
                </a:ln>
                <a:solidFill>
                  <a:srgbClr val="262626"/>
                </a:solidFill>
                <a:effectLst/>
                <a:latin typeface="JetBrains Mono"/>
              </a:rPr>
            </a:br>
            <a:r>
              <a:rPr kumimoji="0" lang="ru-RU" altLang="ru-RU" sz="1600" b="1" i="0" u="none" strike="noStrike" cap="none" normalizeH="0" baseline="0" noProof="1">
                <a:ln>
                  <a:noFill/>
                </a:ln>
                <a:solidFill>
                  <a:srgbClr val="137D00"/>
                </a:solidFill>
                <a:effectLst/>
                <a:latin typeface="JetBrains Mono"/>
              </a:rPr>
              <a:t># Тепер це те ж саме, шо і: super().__init__(x)</a:t>
            </a:r>
            <a:endParaRPr kumimoji="0" lang="ru-RU" altLang="ru-RU" sz="3600" b="0" i="0" u="none" strike="noStrike" cap="none" normalizeH="0" baseline="0" noProof="1">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79090" y="5981745"/>
            <a:ext cx="2669320" cy="52322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262626"/>
                </a:solidFill>
                <a:effectLst/>
                <a:latin typeface="JetBrains Mono"/>
              </a:rPr>
              <a:t>d = </a:t>
            </a:r>
            <a:r>
              <a:rPr kumimoji="0" lang="ru-RU" altLang="ru-RU" sz="1400" b="0" i="0" u="none" strike="noStrike" cap="none" normalizeH="0" baseline="0">
                <a:ln>
                  <a:noFill/>
                </a:ln>
                <a:solidFill>
                  <a:srgbClr val="000000"/>
                </a:solidFill>
                <a:effectLst/>
                <a:latin typeface="JetBrains Mono"/>
              </a:rPr>
              <a:t>Discount</a:t>
            </a:r>
            <a:r>
              <a:rPr kumimoji="0" lang="ru-RU" altLang="ru-RU" sz="1400" b="0" i="0" u="none" strike="noStrike" cap="none" normalizeH="0" baseline="0">
                <a:ln>
                  <a:noFill/>
                </a:ln>
                <a:solidFill>
                  <a:srgbClr val="262626"/>
                </a:solidFill>
                <a:effectLst/>
                <a:latin typeface="JetBrains Mono"/>
              </a:rPr>
              <a:t>()</a:t>
            </a:r>
            <a:br>
              <a:rPr kumimoji="0" lang="ru-RU" altLang="ru-RU" sz="1400" b="0" i="0" u="none" strike="noStrike" cap="none" normalizeH="0" baseline="0">
                <a:ln>
                  <a:noFill/>
                </a:ln>
                <a:solidFill>
                  <a:srgbClr val="262626"/>
                </a:solidFill>
                <a:effectLst/>
                <a:latin typeface="JetBrains Mono"/>
              </a:rPr>
            </a:br>
            <a:r>
              <a:rPr kumimoji="0" lang="ru-RU" altLang="ru-RU" sz="1400" b="0" i="0" u="none" strike="noStrike" cap="none" normalizeH="0" baseline="0">
                <a:ln>
                  <a:noFill/>
                </a:ln>
                <a:solidFill>
                  <a:srgbClr val="000080"/>
                </a:solidFill>
                <a:effectLst/>
                <a:latin typeface="JetBrains Mono"/>
              </a:rPr>
              <a:t>print</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0080"/>
                </a:solidFill>
                <a:effectLst/>
                <a:latin typeface="JetBrains Mono"/>
              </a:rPr>
              <a:t>super</a:t>
            </a:r>
            <a:r>
              <a:rPr kumimoji="0" lang="ru-RU" altLang="ru-RU" sz="1400" b="0" i="0" u="none" strike="noStrike" cap="none" normalizeH="0" baseline="0">
                <a:ln>
                  <a:noFill/>
                </a:ln>
                <a:solidFill>
                  <a:srgbClr val="262626"/>
                </a:solidFill>
                <a:effectLst/>
                <a:latin typeface="JetBrains Mono"/>
              </a:rPr>
              <a:t>(Discount, d).</a:t>
            </a:r>
            <a:r>
              <a:rPr kumimoji="0" lang="ru-RU" altLang="ru-RU" sz="1400" b="0" i="0" u="none" strike="noStrike" cap="none" normalizeH="0" baseline="0">
                <a:ln>
                  <a:noFill/>
                </a:ln>
                <a:solidFill>
                  <a:srgbClr val="000000"/>
                </a:solidFill>
                <a:effectLst/>
                <a:latin typeface="JetBrains Mono"/>
              </a:rPr>
              <a:t>price</a:t>
            </a:r>
            <a:r>
              <a:rPr kumimoji="0" lang="ru-RU" altLang="ru-RU" sz="1400" b="0" i="0" u="none" strike="noStrike" cap="none" normalizeH="0" baseline="0">
                <a:ln>
                  <a:noFill/>
                </a:ln>
                <a:solidFill>
                  <a:srgbClr val="262626"/>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4677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3" y="162962"/>
            <a:ext cx="11688023" cy="6473228"/>
          </a:xfrm>
        </p:spPr>
        <p:txBody>
          <a:bodyPr>
            <a:normAutofit/>
          </a:bodyPr>
          <a:lstStyle/>
          <a:p>
            <a:pPr marL="0" indent="0" algn="ctr">
              <a:buNone/>
            </a:pPr>
            <a:r>
              <a:rPr lang="uk-UA" sz="1800" b="1" dirty="0"/>
              <a:t>Множинне спадкування </a:t>
            </a:r>
          </a:p>
          <a:p>
            <a:pPr marL="0" indent="0">
              <a:buNone/>
            </a:pPr>
            <a:r>
              <a:rPr lang="uk-UA" sz="1600" dirty="0"/>
              <a:t>У разі множинного </a:t>
            </a:r>
            <a:r>
              <a:rPr lang="uk-UA" sz="1600" dirty="0" smtClean="0"/>
              <a:t>спадкування </a:t>
            </a:r>
            <a:r>
              <a:rPr lang="en-US" sz="1600" b="1" dirty="0"/>
              <a:t>super() </a:t>
            </a:r>
            <a:r>
              <a:rPr lang="uk-UA" sz="1600" dirty="0"/>
              <a:t>не обов'язково вказує на батька поточного класу, а може вказувати і на сестринський клас. Все залежить від структури успадкування та початкової точки виклику методу. </a:t>
            </a:r>
          </a:p>
          <a:p>
            <a:pPr marL="0" indent="0">
              <a:buNone/>
            </a:pPr>
            <a:r>
              <a:rPr lang="uk-UA" sz="1600" dirty="0"/>
              <a:t>Загальний принцип залишається: пошук починається з попереднього класу в списку </a:t>
            </a:r>
            <a:r>
              <a:rPr lang="en-US" sz="1600" b="1" i="1" dirty="0"/>
              <a:t>MRO</a:t>
            </a:r>
            <a:r>
              <a:rPr lang="en-US" sz="1600" dirty="0"/>
              <a:t>. </a:t>
            </a:r>
            <a:endParaRPr lang="uk-UA" sz="1600" dirty="0"/>
          </a:p>
          <a:p>
            <a:pPr marL="0" indent="0">
              <a:buNone/>
            </a:pPr>
            <a:r>
              <a:rPr lang="uk-UA" sz="1600" dirty="0"/>
              <a:t>Давайте розглянемо приклад </a:t>
            </a:r>
            <a:r>
              <a:rPr lang="uk-UA" sz="1600" i="1" u="sng" dirty="0"/>
              <a:t>ромбовидного успадкування</a:t>
            </a:r>
            <a:r>
              <a:rPr lang="uk-UA" sz="1600" dirty="0"/>
              <a:t>. </a:t>
            </a:r>
          </a:p>
          <a:p>
            <a:pPr marL="0" indent="0">
              <a:buNone/>
            </a:pPr>
            <a:r>
              <a:rPr lang="uk-UA" sz="1600" dirty="0"/>
              <a:t>Кожен клас нижче в методі </a:t>
            </a:r>
            <a:r>
              <a:rPr lang="en-US" sz="1600" b="1" i="1" dirty="0"/>
              <a:t>method</a:t>
            </a:r>
            <a:r>
              <a:rPr lang="en-US" sz="1600" dirty="0"/>
              <a:t> </a:t>
            </a:r>
            <a:r>
              <a:rPr lang="uk-UA" sz="1600" dirty="0"/>
              <a:t>друкує своє ім'я. Плюс всі, крім першого, викликають свій </a:t>
            </a:r>
            <a:r>
              <a:rPr lang="en-US" sz="1600" b="1" i="1" dirty="0"/>
              <a:t>super().method()</a:t>
            </a:r>
            <a:r>
              <a:rPr lang="en-US" sz="1600" dirty="0"/>
              <a:t>: </a:t>
            </a:r>
            <a:endParaRPr lang="uk-UA" sz="1600" dirty="0"/>
          </a:p>
        </p:txBody>
      </p:sp>
      <p:sp>
        <p:nvSpPr>
          <p:cNvPr id="4" name="Rectangle 3"/>
          <p:cNvSpPr/>
          <p:nvPr/>
        </p:nvSpPr>
        <p:spPr>
          <a:xfrm>
            <a:off x="2314110" y="2162831"/>
            <a:ext cx="8441407" cy="338554"/>
          </a:xfrm>
          <a:prstGeom prst="rect">
            <a:avLst/>
          </a:prstGeom>
        </p:spPr>
        <p:txBody>
          <a:bodyPr wrap="square">
            <a:spAutoFit/>
          </a:bodyPr>
          <a:lstStyle/>
          <a:p>
            <a:r>
              <a:rPr lang="ru-RU" sz="1600" i="1" dirty="0"/>
              <a:t>Якщо викликати метод </a:t>
            </a:r>
            <a:r>
              <a:rPr lang="ru-RU" sz="1600" b="1" i="1" dirty="0"/>
              <a:t>C().</a:t>
            </a:r>
            <a:r>
              <a:rPr lang="en-US" sz="1600" b="1" i="1" dirty="0"/>
              <a:t>m</a:t>
            </a:r>
            <a:r>
              <a:rPr lang="ru-RU" sz="1600" b="1" i="1" dirty="0"/>
              <a:t>ethod()</a:t>
            </a:r>
            <a:r>
              <a:rPr lang="ru-RU" sz="1600" i="1" dirty="0"/>
              <a:t>, то в терміналі з'явиться така роздруківка: </a:t>
            </a:r>
            <a:endParaRPr lang="uk-UA" sz="1600" i="1" dirty="0"/>
          </a:p>
        </p:txBody>
      </p:sp>
      <p:sp>
        <p:nvSpPr>
          <p:cNvPr id="7" name="Rectangle 6"/>
          <p:cNvSpPr/>
          <p:nvPr/>
        </p:nvSpPr>
        <p:spPr>
          <a:xfrm>
            <a:off x="3788628" y="2836688"/>
            <a:ext cx="8214512" cy="861774"/>
          </a:xfrm>
          <a:prstGeom prst="rect">
            <a:avLst/>
          </a:prstGeom>
        </p:spPr>
        <p:txBody>
          <a:bodyPr wrap="square">
            <a:spAutoFit/>
          </a:bodyPr>
          <a:lstStyle/>
          <a:p>
            <a:r>
              <a:rPr lang="uk-UA" sz="1600" i="1" dirty="0"/>
              <a:t>Видно, що кожен метод викликається рівно один раз і рівно в порядку </a:t>
            </a:r>
            <a:r>
              <a:rPr lang="en-US" sz="1600" b="1" i="1" dirty="0"/>
              <a:t>MRO</a:t>
            </a:r>
            <a:r>
              <a:rPr lang="en-US" sz="1600" i="1" dirty="0"/>
              <a:t>. C </a:t>
            </a:r>
            <a:r>
              <a:rPr lang="uk-UA" sz="1600" i="1" dirty="0"/>
              <a:t>викликає батька </a:t>
            </a:r>
            <a:r>
              <a:rPr lang="en-US" sz="1600" i="1" dirty="0"/>
              <a:t>A, </a:t>
            </a:r>
            <a:r>
              <a:rPr lang="uk-UA" sz="1600" i="1" dirty="0"/>
              <a:t>а </a:t>
            </a:r>
            <a:r>
              <a:rPr lang="en-US" sz="1600" i="1" dirty="0"/>
              <a:t>A </a:t>
            </a:r>
            <a:r>
              <a:rPr lang="uk-UA" sz="1600" i="1" dirty="0"/>
              <a:t>викликає свого брата </a:t>
            </a:r>
            <a:r>
              <a:rPr lang="en-US" sz="1600" i="1" dirty="0"/>
              <a:t>B, </a:t>
            </a:r>
            <a:r>
              <a:rPr lang="uk-UA" sz="1600" i="1" dirty="0"/>
              <a:t>а </a:t>
            </a:r>
            <a:r>
              <a:rPr lang="en-US" sz="1600" i="1" dirty="0"/>
              <a:t>B </a:t>
            </a:r>
            <a:r>
              <a:rPr lang="uk-UA" sz="1600" i="1" dirty="0"/>
              <a:t>викликає їх загального батька </a:t>
            </a:r>
            <a:r>
              <a:rPr lang="en-US" sz="1600" i="1" dirty="0"/>
              <a:t>O. </a:t>
            </a:r>
          </a:p>
          <a:p>
            <a:endParaRPr lang="en-US" sz="1600" i="1" dirty="0"/>
          </a:p>
        </p:txBody>
      </p:sp>
      <p:sp>
        <p:nvSpPr>
          <p:cNvPr id="10" name="Rectangle 9"/>
          <p:cNvSpPr/>
          <p:nvPr/>
        </p:nvSpPr>
        <p:spPr>
          <a:xfrm>
            <a:off x="3753791" y="4471988"/>
            <a:ext cx="6096000" cy="1077218"/>
          </a:xfrm>
          <a:prstGeom prst="rect">
            <a:avLst/>
          </a:prstGeom>
        </p:spPr>
        <p:txBody>
          <a:bodyPr>
            <a:spAutoFit/>
          </a:bodyPr>
          <a:lstStyle/>
          <a:p>
            <a:r>
              <a:rPr lang="uk-UA" sz="1600" i="1" dirty="0"/>
              <a:t>Але! Варто нам викликати </a:t>
            </a:r>
            <a:r>
              <a:rPr lang="en-US" sz="1600" b="1" i="1" dirty="0"/>
              <a:t>A ().method()</a:t>
            </a:r>
            <a:r>
              <a:rPr lang="en-US" sz="1600" i="1" dirty="0"/>
              <a:t>, </a:t>
            </a:r>
            <a:r>
              <a:rPr lang="uk-UA" sz="1600" i="1" dirty="0"/>
              <a:t>він вже не буде викликати </a:t>
            </a:r>
            <a:r>
              <a:rPr lang="en-US" sz="1600" b="1" i="1" dirty="0"/>
              <a:t>B().method()</a:t>
            </a:r>
            <a:r>
              <a:rPr lang="en-US" sz="1600" i="1" dirty="0"/>
              <a:t>,</a:t>
            </a:r>
            <a:r>
              <a:rPr lang="en-US" sz="1600" b="1" i="1" dirty="0"/>
              <a:t> </a:t>
            </a:r>
            <a:r>
              <a:rPr lang="uk-UA" sz="1600" i="1" dirty="0"/>
              <a:t>так як класу </a:t>
            </a:r>
            <a:r>
              <a:rPr lang="en-US" sz="1600" b="1" i="1" dirty="0"/>
              <a:t>B</a:t>
            </a:r>
            <a:r>
              <a:rPr lang="en-US" sz="1600" i="1" dirty="0"/>
              <a:t> </a:t>
            </a:r>
            <a:r>
              <a:rPr lang="uk-UA" sz="1600" i="1" dirty="0"/>
              <a:t>немає серед його батьків, він брат, а батько в класі</a:t>
            </a:r>
            <a:r>
              <a:rPr lang="uk-UA" sz="1600" b="1" i="1" dirty="0"/>
              <a:t> А </a:t>
            </a:r>
            <a:r>
              <a:rPr lang="uk-UA" sz="1600" i="1" dirty="0"/>
              <a:t>тільки один - це </a:t>
            </a:r>
            <a:r>
              <a:rPr lang="en-US" sz="1600" b="1" i="1" dirty="0"/>
              <a:t>O</a:t>
            </a:r>
            <a:r>
              <a:rPr lang="en-US" sz="1600" i="1" dirty="0"/>
              <a:t>. </a:t>
            </a:r>
            <a:r>
              <a:rPr lang="uk-UA" sz="1600" i="1" dirty="0"/>
              <a:t>А про братів він і знати не хоче: </a:t>
            </a:r>
          </a:p>
        </p:txBody>
      </p:sp>
      <p:sp>
        <p:nvSpPr>
          <p:cNvPr id="12" name="Rectangle 11"/>
          <p:cNvSpPr/>
          <p:nvPr/>
        </p:nvSpPr>
        <p:spPr>
          <a:xfrm>
            <a:off x="244443" y="6196371"/>
            <a:ext cx="11525062" cy="584775"/>
          </a:xfrm>
          <a:prstGeom prst="rect">
            <a:avLst/>
          </a:prstGeom>
        </p:spPr>
        <p:txBody>
          <a:bodyPr wrap="square">
            <a:spAutoFit/>
          </a:bodyPr>
          <a:lstStyle/>
          <a:p>
            <a:r>
              <a:rPr lang="uk-UA" sz="1600" dirty="0"/>
              <a:t>Таким чином, виклик </a:t>
            </a:r>
            <a:r>
              <a:rPr lang="en-US" sz="1600" b="1" i="1" dirty="0"/>
              <a:t>super() </a:t>
            </a:r>
            <a:r>
              <a:rPr lang="uk-UA" sz="1600" dirty="0"/>
              <a:t>сам автоматично здогадується, до кого звертатися: до батьків чи до брата. Все залежить від ієрархії класу і початкової точки виклику. </a:t>
            </a:r>
          </a:p>
        </p:txBody>
      </p:sp>
      <p:sp>
        <p:nvSpPr>
          <p:cNvPr id="8" name="Rectangle 1"/>
          <p:cNvSpPr>
            <a:spLocks noChangeArrowheads="1"/>
          </p:cNvSpPr>
          <p:nvPr/>
        </p:nvSpPr>
        <p:spPr bwMode="auto">
          <a:xfrm>
            <a:off x="318205" y="2107336"/>
            <a:ext cx="1912703" cy="3970318"/>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O</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000000"/>
                </a:solidFill>
                <a:effectLst/>
                <a:latin typeface="JetBrains Mono"/>
              </a:rPr>
              <a:t>method</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3B"/>
                </a:solidFill>
                <a:effectLst/>
                <a:latin typeface="JetBrains Mono"/>
              </a:rPr>
              <a:t>'I am O'</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(O):</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000000"/>
                </a:solidFill>
                <a:effectLst/>
                <a:latin typeface="JetBrains Mono"/>
              </a:rPr>
              <a:t>method</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super</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0000"/>
                </a:solidFill>
                <a:effectLst/>
                <a:latin typeface="JetBrains Mono"/>
              </a:rPr>
              <a:t>method</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3B"/>
                </a:solidFill>
                <a:effectLst/>
                <a:latin typeface="JetBrains Mono"/>
              </a:rPr>
              <a:t>'I am A'</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B</a:t>
            </a:r>
            <a:r>
              <a:rPr kumimoji="0" lang="ru-RU" altLang="ru-RU" sz="1400" b="0" i="0" u="none" strike="noStrike" cap="none" normalizeH="0" baseline="0" dirty="0">
                <a:ln>
                  <a:noFill/>
                </a:ln>
                <a:solidFill>
                  <a:srgbClr val="262626"/>
                </a:solidFill>
                <a:effectLst/>
                <a:latin typeface="JetBrains Mono"/>
              </a:rPr>
              <a:t>(O):</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000000"/>
                </a:solidFill>
                <a:effectLst/>
                <a:latin typeface="JetBrains Mono"/>
              </a:rPr>
              <a:t>method</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super</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0000"/>
                </a:solidFill>
                <a:effectLst/>
                <a:latin typeface="JetBrains Mono"/>
              </a:rPr>
              <a:t>method</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3B"/>
                </a:solidFill>
                <a:effectLst/>
                <a:latin typeface="JetBrains Mono"/>
              </a:rPr>
              <a:t>'I am B'</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C</a:t>
            </a:r>
            <a:r>
              <a:rPr kumimoji="0" lang="ru-RU" altLang="ru-RU" sz="1400" b="0" i="0" u="none" strike="noStrike" cap="none" normalizeH="0" baseline="0" dirty="0">
                <a:ln>
                  <a:noFill/>
                </a:ln>
                <a:solidFill>
                  <a:srgbClr val="262626"/>
                </a:solidFill>
                <a:effectLst/>
                <a:latin typeface="JetBrains Mono"/>
              </a:rPr>
              <a:t>(A, B):</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000000"/>
                </a:solidFill>
                <a:effectLst/>
                <a:latin typeface="JetBrains Mono"/>
              </a:rPr>
              <a:t>method</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94558D"/>
                </a:solidFill>
                <a:effectLst/>
                <a:latin typeface="JetBrains Mono"/>
              </a:rPr>
              <a:t>self</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super</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0000"/>
                </a:solidFill>
                <a:effectLst/>
                <a:latin typeface="JetBrains Mono"/>
              </a:rPr>
              <a:t>method</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3B"/>
                </a:solidFill>
                <a:effectLst/>
                <a:latin typeface="JetBrains Mono"/>
              </a:rPr>
              <a:t>'I am C'</a:t>
            </a:r>
            <a:r>
              <a:rPr kumimoji="0" lang="ru-RU" altLang="ru-RU" sz="1400" b="0" i="0" u="none" strike="noStrike" cap="none" normalizeH="0" baseline="0" dirty="0">
                <a:ln>
                  <a:noFill/>
                </a:ln>
                <a:solidFill>
                  <a:srgbClr val="262626"/>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2372256" y="2713000"/>
            <a:ext cx="1197764" cy="30777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000000"/>
                </a:solidFill>
                <a:effectLst/>
                <a:latin typeface="JetBrains Mono"/>
              </a:rPr>
              <a:t>C</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0000"/>
                </a:solidFill>
                <a:effectLst/>
                <a:latin typeface="JetBrains Mono"/>
              </a:rPr>
              <a:t>method</a:t>
            </a:r>
            <a:r>
              <a:rPr kumimoji="0" lang="ru-RU" altLang="ru-RU" sz="1400" b="0" i="0" u="none" strike="noStrike" cap="none" normalizeH="0" baseline="0">
                <a:ln>
                  <a:noFill/>
                </a:ln>
                <a:solidFill>
                  <a:srgbClr val="262626"/>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2"/>
          <a:stretch>
            <a:fillRect/>
          </a:stretch>
        </p:blipFill>
        <p:spPr>
          <a:xfrm>
            <a:off x="2372256" y="3115158"/>
            <a:ext cx="723900" cy="1123950"/>
          </a:xfrm>
          <a:prstGeom prst="rect">
            <a:avLst/>
          </a:prstGeom>
          <a:ln>
            <a:solidFill>
              <a:schemeClr val="tx1"/>
            </a:solidFill>
          </a:ln>
        </p:spPr>
      </p:pic>
      <p:sp>
        <p:nvSpPr>
          <p:cNvPr id="15" name="Rectangle 3"/>
          <p:cNvSpPr>
            <a:spLocks noChangeArrowheads="1"/>
          </p:cNvSpPr>
          <p:nvPr/>
        </p:nvSpPr>
        <p:spPr bwMode="auto">
          <a:xfrm>
            <a:off x="2358016" y="4433443"/>
            <a:ext cx="1188146" cy="30777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000000"/>
                </a:solidFill>
                <a:effectLst/>
                <a:latin typeface="JetBrains Mono"/>
              </a:rPr>
              <a:t>A</a:t>
            </a:r>
            <a:r>
              <a:rPr kumimoji="0" lang="ru-RU" altLang="ru-RU" sz="1400" b="0" i="0" u="none" strike="noStrike" cap="none" normalizeH="0" baseline="0">
                <a:ln>
                  <a:noFill/>
                </a:ln>
                <a:solidFill>
                  <a:srgbClr val="262626"/>
                </a:solidFill>
                <a:effectLst/>
                <a:latin typeface="JetBrains Mono"/>
              </a:rPr>
              <a:t>().</a:t>
            </a:r>
            <a:r>
              <a:rPr kumimoji="0" lang="ru-RU" altLang="ru-RU" sz="1400" b="0" i="0" u="none" strike="noStrike" cap="none" normalizeH="0" baseline="0">
                <a:ln>
                  <a:noFill/>
                </a:ln>
                <a:solidFill>
                  <a:srgbClr val="000000"/>
                </a:solidFill>
                <a:effectLst/>
                <a:latin typeface="JetBrains Mono"/>
              </a:rPr>
              <a:t>method</a:t>
            </a:r>
            <a:r>
              <a:rPr kumimoji="0" lang="ru-RU" altLang="ru-RU" sz="1400" b="0" i="0" u="none" strike="noStrike" cap="none" normalizeH="0" baseline="0">
                <a:ln>
                  <a:noFill/>
                </a:ln>
                <a:solidFill>
                  <a:srgbClr val="262626"/>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3"/>
          <a:stretch>
            <a:fillRect/>
          </a:stretch>
        </p:blipFill>
        <p:spPr>
          <a:xfrm>
            <a:off x="2372256" y="4872771"/>
            <a:ext cx="733425" cy="561975"/>
          </a:xfrm>
          <a:prstGeom prst="rect">
            <a:avLst/>
          </a:prstGeom>
          <a:ln>
            <a:solidFill>
              <a:schemeClr val="tx1"/>
            </a:solidFill>
          </a:ln>
        </p:spPr>
      </p:pic>
    </p:spTree>
    <p:extLst>
      <p:ext uri="{BB962C8B-B14F-4D97-AF65-F5344CB8AC3E}">
        <p14:creationId xmlns:p14="http://schemas.microsoft.com/office/powerpoint/2010/main" val="36751453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3" y="162962"/>
            <a:ext cx="11688023" cy="6473228"/>
          </a:xfrm>
        </p:spPr>
        <p:txBody>
          <a:bodyPr>
            <a:normAutofit/>
          </a:bodyPr>
          <a:lstStyle/>
          <a:p>
            <a:pPr marL="0" indent="0" algn="ctr">
              <a:buNone/>
            </a:pPr>
            <a:r>
              <a:rPr lang="en-US" sz="1800" b="1" dirty="0"/>
              <a:t>Method Resolution Order</a:t>
            </a:r>
          </a:p>
          <a:p>
            <a:pPr marL="0" indent="0">
              <a:buNone/>
            </a:pPr>
            <a:r>
              <a:rPr lang="uk-UA" sz="1600" dirty="0"/>
              <a:t>Якщо один клас успадкований від іншого, то він від нього переймає собі методи і атрибути свого батька. </a:t>
            </a:r>
            <a:endParaRPr lang="en-US" sz="1600" dirty="0"/>
          </a:p>
          <a:p>
            <a:pPr marL="0" indent="0">
              <a:buNone/>
            </a:pPr>
            <a:r>
              <a:rPr lang="uk-UA" sz="1600" dirty="0"/>
              <a:t>Звичайно, можна перевизначити деякі з них або додати свою нову функціональність - в цьому і є сенс успадкування. Але ті методи, які зазвичай не </a:t>
            </a:r>
            <a:r>
              <a:rPr lang="uk-UA" sz="1600" dirty="0" smtClean="0"/>
              <a:t>перевизначаються</a:t>
            </a:r>
            <a:r>
              <a:rPr lang="uk-UA" sz="1600" dirty="0"/>
              <a:t>, так і залишаться батьківськими. Таким чином, коли ви </a:t>
            </a:r>
            <a:r>
              <a:rPr lang="uk-UA" sz="1600" i="1" u="sng" dirty="0"/>
              <a:t>викликаєте метод екземпляра </a:t>
            </a:r>
            <a:r>
              <a:rPr lang="uk-UA" sz="1600" dirty="0"/>
              <a:t>класу, </a:t>
            </a:r>
            <a:r>
              <a:rPr lang="en-US" sz="1600" dirty="0"/>
              <a:t>Python </a:t>
            </a:r>
            <a:r>
              <a:rPr lang="uk-UA" sz="1600" dirty="0"/>
              <a:t>повинен подивитися, </a:t>
            </a:r>
            <a:r>
              <a:rPr lang="uk-UA" sz="1600" i="1" u="sng" dirty="0"/>
              <a:t>чи є в ньому цей метод</a:t>
            </a:r>
            <a:r>
              <a:rPr lang="uk-UA" sz="1600" dirty="0"/>
              <a:t>. Якщо є - він і буде викликаний, а якщо його немає, то йому доведеться </a:t>
            </a:r>
            <a:r>
              <a:rPr lang="uk-UA" sz="1600" i="1" u="sng" dirty="0"/>
              <a:t>перевірити батьківський клас</a:t>
            </a:r>
            <a:r>
              <a:rPr lang="uk-UA" sz="1600" dirty="0"/>
              <a:t> даного класу. </a:t>
            </a:r>
          </a:p>
          <a:p>
            <a:pPr marL="0" indent="0">
              <a:buNone/>
            </a:pPr>
            <a:r>
              <a:rPr lang="uk-UA" sz="1600" dirty="0"/>
              <a:t>Складніше ситуація стає, коли ієрархія класів розростається. </a:t>
            </a:r>
            <a:r>
              <a:rPr lang="en-US" sz="1600" dirty="0"/>
              <a:t>Python </a:t>
            </a:r>
            <a:r>
              <a:rPr lang="uk-UA" sz="1600" dirty="0"/>
              <a:t>підтримує множинне успадкування, що зробить </a:t>
            </a:r>
            <a:r>
              <a:rPr lang="uk-UA" sz="1600" i="1" u="sng" dirty="0"/>
              <a:t>граф відносин між класами</a:t>
            </a:r>
            <a:r>
              <a:rPr lang="uk-UA" sz="1600" dirty="0"/>
              <a:t> досить заплутаним. Методи з однаковими іменами можуть бути визначені в будь-яких класах з усієї ієрархії. І якщо відповідь на питання «де шукати?» досить проста: спочатку подивися в самому класі, а потім в його батьків; то відповідь на питання «в якому порядку шукати?» не </a:t>
            </a:r>
            <a:r>
              <a:rPr lang="uk-UA" sz="1600" dirty="0" smtClean="0"/>
              <a:t>така тривіальна. </a:t>
            </a:r>
            <a:endParaRPr lang="uk-UA" sz="1600" dirty="0"/>
          </a:p>
          <a:p>
            <a:pPr marL="0" indent="0">
              <a:buNone/>
            </a:pPr>
            <a:r>
              <a:rPr lang="uk-UA" sz="1600" dirty="0"/>
              <a:t>Наприклад, ієрархія класів: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1734" y="3186346"/>
            <a:ext cx="2790982" cy="2617321"/>
          </a:xfrm>
          <a:prstGeom prst="rect">
            <a:avLst/>
          </a:prstGeom>
        </p:spPr>
      </p:pic>
      <p:sp>
        <p:nvSpPr>
          <p:cNvPr id="5" name="Rectangle 4"/>
          <p:cNvSpPr/>
          <p:nvPr/>
        </p:nvSpPr>
        <p:spPr>
          <a:xfrm>
            <a:off x="5459591" y="3186346"/>
            <a:ext cx="6096000" cy="1077218"/>
          </a:xfrm>
          <a:prstGeom prst="rect">
            <a:avLst/>
          </a:prstGeom>
        </p:spPr>
        <p:txBody>
          <a:bodyPr>
            <a:spAutoFit/>
          </a:bodyPr>
          <a:lstStyle/>
          <a:p>
            <a:r>
              <a:rPr lang="ru-RU" sz="1600" i="1" dirty="0"/>
              <a:t>Як назвати порядок пошуку методів в цій ієрархії? Іноді це доволі складна задача. </a:t>
            </a:r>
          </a:p>
          <a:p>
            <a:endParaRPr lang="ru-RU" sz="1600" i="1" dirty="0"/>
          </a:p>
          <a:p>
            <a:r>
              <a:rPr lang="ru-RU" sz="1600" dirty="0"/>
              <a:t>Щоб це дізнатись допоможе метод </a:t>
            </a:r>
            <a:r>
              <a:rPr lang="ru-RU" sz="1600" b="1" i="1" dirty="0"/>
              <a:t>mro()</a:t>
            </a:r>
            <a:r>
              <a:rPr lang="ru-RU" sz="1600" dirty="0"/>
              <a:t>: </a:t>
            </a:r>
            <a:endParaRPr lang="uk-UA" sz="1600" dirty="0"/>
          </a:p>
        </p:txBody>
      </p:sp>
      <p:sp>
        <p:nvSpPr>
          <p:cNvPr id="8" name="Rectangle 7"/>
          <p:cNvSpPr/>
          <p:nvPr/>
        </p:nvSpPr>
        <p:spPr>
          <a:xfrm>
            <a:off x="325925" y="5798954"/>
            <a:ext cx="11751398" cy="954107"/>
          </a:xfrm>
          <a:prstGeom prst="rect">
            <a:avLst/>
          </a:prstGeom>
        </p:spPr>
        <p:txBody>
          <a:bodyPr wrap="square">
            <a:spAutoFit/>
          </a:bodyPr>
          <a:lstStyle/>
          <a:p>
            <a:r>
              <a:rPr lang="uk-UA" sz="1400" i="1" dirty="0"/>
              <a:t>Метод класу </a:t>
            </a:r>
            <a:r>
              <a:rPr lang="en-US" sz="1400" b="1" i="1" dirty="0" err="1"/>
              <a:t>Z.mro</a:t>
            </a:r>
            <a:r>
              <a:rPr lang="en-US" sz="1400" b="1" i="1" dirty="0"/>
              <a:t>()</a:t>
            </a:r>
            <a:r>
              <a:rPr lang="en-US" sz="1400" i="1" dirty="0"/>
              <a:t> </a:t>
            </a:r>
            <a:r>
              <a:rPr lang="uk-UA" sz="1400" i="1" dirty="0"/>
              <a:t>повертає список класів рівно в тому порядку, в якому </a:t>
            </a:r>
            <a:r>
              <a:rPr lang="en-US" sz="1400" i="1" dirty="0"/>
              <a:t>Python </a:t>
            </a:r>
            <a:r>
              <a:rPr lang="uk-UA" sz="1400" i="1" dirty="0"/>
              <a:t>буде шукати методи в ієрархії класів поки не знайде потрібний або не видасть помилку. Кінцевий клас в ланцюжку завжди - </a:t>
            </a:r>
            <a:r>
              <a:rPr lang="en-US" sz="1400" b="1" i="1" dirty="0"/>
              <a:t>object</a:t>
            </a:r>
            <a:r>
              <a:rPr lang="en-US" sz="1400" i="1" dirty="0"/>
              <a:t>; </a:t>
            </a:r>
            <a:r>
              <a:rPr lang="uk-UA" sz="1400" i="1" dirty="0"/>
              <a:t>від нього неявно успадковуються всі об'єкти в </a:t>
            </a:r>
            <a:r>
              <a:rPr lang="en-US" sz="1400" i="1" dirty="0"/>
              <a:t>Python 3. </a:t>
            </a:r>
            <a:r>
              <a:rPr lang="uk-UA" sz="1400" i="1" dirty="0"/>
              <a:t>Тому будь-множинне спадкування (коли у класу більше одного безпосереднього батька) породжує ромбовидні структури, тому що всі ланцюжки в кінцевому рахунку сходяться в </a:t>
            </a:r>
            <a:r>
              <a:rPr lang="en-US" sz="1400" i="1" dirty="0"/>
              <a:t>object. </a:t>
            </a:r>
            <a:endParaRPr lang="uk-UA" sz="1400" i="1" dirty="0"/>
          </a:p>
        </p:txBody>
      </p:sp>
      <p:sp>
        <p:nvSpPr>
          <p:cNvPr id="9" name="Rectangle 1"/>
          <p:cNvSpPr>
            <a:spLocks noChangeArrowheads="1"/>
          </p:cNvSpPr>
          <p:nvPr/>
        </p:nvSpPr>
        <p:spPr bwMode="auto">
          <a:xfrm>
            <a:off x="350234" y="3354976"/>
            <a:ext cx="1976823" cy="224676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O</a:t>
            </a:r>
            <a:r>
              <a:rPr kumimoji="0" lang="ru-RU" altLang="ru-RU" sz="1400" b="0" i="0" u="none" strike="noStrike" cap="none" normalizeH="0" baseline="0" dirty="0">
                <a:ln>
                  <a:noFill/>
                </a:ln>
                <a:solidFill>
                  <a:srgbClr val="262626"/>
                </a:solidFill>
                <a:effectLst/>
                <a:latin typeface="JetBrains Mono"/>
              </a:rPr>
              <a:t>: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B</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C</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D</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E</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K1</a:t>
            </a:r>
            <a:r>
              <a:rPr kumimoji="0" lang="ru-RU" altLang="ru-RU" sz="1400" b="0" i="0" u="none" strike="noStrike" cap="none" normalizeH="0" baseline="0" dirty="0">
                <a:ln>
                  <a:noFill/>
                </a:ln>
                <a:solidFill>
                  <a:srgbClr val="262626"/>
                </a:solidFill>
                <a:effectLst/>
                <a:latin typeface="JetBrains Mono"/>
              </a:rPr>
              <a:t>(A, B, C):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K2</a:t>
            </a:r>
            <a:r>
              <a:rPr kumimoji="0" lang="ru-RU" altLang="ru-RU" sz="1400" b="0" i="0" u="none" strike="noStrike" cap="none" normalizeH="0" baseline="0" dirty="0">
                <a:ln>
                  <a:noFill/>
                </a:ln>
                <a:solidFill>
                  <a:srgbClr val="262626"/>
                </a:solidFill>
                <a:effectLst/>
                <a:latin typeface="JetBrains Mono"/>
              </a:rPr>
              <a:t>(B, D):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K3</a:t>
            </a:r>
            <a:r>
              <a:rPr kumimoji="0" lang="ru-RU" altLang="ru-RU" sz="1400" b="0" i="0" u="none" strike="noStrike" cap="none" normalizeH="0" baseline="0" dirty="0">
                <a:ln>
                  <a:noFill/>
                </a:ln>
                <a:solidFill>
                  <a:srgbClr val="262626"/>
                </a:solidFill>
                <a:effectLst/>
                <a:latin typeface="JetBrains Mono"/>
              </a:rPr>
              <a:t>(C, D, E):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Z</a:t>
            </a:r>
            <a:r>
              <a:rPr kumimoji="0" lang="ru-RU" altLang="ru-RU" sz="1400" b="0" i="0" u="none" strike="noStrike" cap="none" normalizeH="0" baseline="0" dirty="0">
                <a:ln>
                  <a:noFill/>
                </a:ln>
                <a:solidFill>
                  <a:srgbClr val="262626"/>
                </a:solidFill>
                <a:effectLst/>
                <a:latin typeface="JetBrains Mono"/>
              </a:rPr>
              <a:t>(K1, K2, K3): ...</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5459591" y="4300082"/>
            <a:ext cx="4024756" cy="95410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def </a:t>
            </a:r>
            <a:r>
              <a:rPr kumimoji="0" lang="ru-RU" altLang="ru-RU" sz="1400" b="0" i="0" u="none" strike="noStrike" cap="none" normalizeH="0" baseline="0" dirty="0">
                <a:ln>
                  <a:noFill/>
                </a:ln>
                <a:solidFill>
                  <a:srgbClr val="000000"/>
                </a:solidFill>
                <a:effectLst/>
                <a:latin typeface="JetBrains Mono"/>
              </a:rPr>
              <a:t>print_mro</a:t>
            </a:r>
            <a:r>
              <a:rPr kumimoji="0" lang="ru-RU" altLang="ru-RU" sz="1400" b="0" i="0" u="none" strike="noStrike" cap="none" normalizeH="0" baseline="0" dirty="0">
                <a:ln>
                  <a:noFill/>
                </a:ln>
                <a:solidFill>
                  <a:srgbClr val="262626"/>
                </a:solidFill>
                <a:effectLst/>
                <a:latin typeface="JetBrains Mono"/>
              </a:rPr>
              <a:t>(T):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000080"/>
                </a:solidFill>
                <a:effectLst/>
                <a:latin typeface="JetBrains Mono"/>
              </a:rPr>
              <a:t>print</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err="1">
                <a:ln>
                  <a:noFill/>
                </a:ln>
                <a:solidFill>
                  <a:srgbClr val="262626"/>
                </a:solidFill>
                <a:effectLst/>
                <a:latin typeface="JetBrains Mono"/>
              </a:rPr>
              <a:t>c.</a:t>
            </a:r>
            <a:r>
              <a:rPr kumimoji="0" lang="ru-RU" altLang="ru-RU" sz="1400" b="0" i="0" u="none" strike="noStrike" cap="none" normalizeH="0" baseline="0" dirty="0" err="1">
                <a:ln>
                  <a:noFill/>
                </a:ln>
                <a:solidFill>
                  <a:srgbClr val="B200B2"/>
                </a:solidFill>
                <a:effectLst/>
                <a:latin typeface="JetBrains Mono"/>
              </a:rPr>
              <a:t>__name</a:t>
            </a:r>
            <a:r>
              <a:rPr kumimoji="0" lang="ru-RU" altLang="ru-RU" sz="1400" b="0" i="0" u="none" strike="noStrike" cap="none" normalizeH="0" baseline="0" dirty="0">
                <a:ln>
                  <a:noFill/>
                </a:ln>
                <a:solidFill>
                  <a:srgbClr val="B200B2"/>
                </a:solidFill>
                <a:effectLst/>
                <a:latin typeface="JetBrains Mono"/>
              </a:rPr>
              <a:t>__ </a:t>
            </a:r>
            <a:r>
              <a:rPr kumimoji="0" lang="ru-RU" altLang="ru-RU" sz="1400" b="0" i="0" u="none" strike="noStrike" cap="none" normalizeH="0" baseline="0" dirty="0">
                <a:ln>
                  <a:noFill/>
                </a:ln>
                <a:solidFill>
                  <a:srgbClr val="000080"/>
                </a:solidFill>
                <a:effectLst/>
                <a:latin typeface="JetBrains Mono"/>
              </a:rPr>
              <a:t>for </a:t>
            </a:r>
            <a:r>
              <a:rPr kumimoji="0" lang="ru-RU" altLang="ru-RU" sz="1400" b="0" i="0" u="none" strike="noStrike" cap="none" normalizeH="0" baseline="0" dirty="0">
                <a:ln>
                  <a:noFill/>
                </a:ln>
                <a:solidFill>
                  <a:srgbClr val="262626"/>
                </a:solidFill>
                <a:effectLst/>
                <a:latin typeface="JetBrains Mono"/>
              </a:rPr>
              <a:t>c </a:t>
            </a:r>
            <a:r>
              <a:rPr kumimoji="0" lang="ru-RU" altLang="ru-RU" sz="1400" b="0" i="0" u="none" strike="noStrike" cap="none" normalizeH="0" baseline="0" dirty="0">
                <a:ln>
                  <a:noFill/>
                </a:ln>
                <a:solidFill>
                  <a:srgbClr val="000080"/>
                </a:solidFill>
                <a:effectLst/>
                <a:latin typeface="JetBrains Mono"/>
              </a:rPr>
              <a:t>in </a:t>
            </a:r>
            <a:r>
              <a:rPr kumimoji="0" lang="ru-RU" altLang="ru-RU" sz="1400" b="0" i="0" u="none" strike="noStrike" cap="none" normalizeH="0" baseline="0" dirty="0">
                <a:ln>
                  <a:noFill/>
                </a:ln>
                <a:solidFill>
                  <a:srgbClr val="262626"/>
                </a:solidFill>
                <a:effectLst/>
                <a:latin typeface="JetBrains Mono"/>
              </a:rPr>
              <a:t>T.</a:t>
            </a:r>
            <a:r>
              <a:rPr kumimoji="0" lang="ru-RU" altLang="ru-RU" sz="1400" b="0" i="0" u="none" strike="noStrike" cap="none" normalizeH="0" baseline="0" dirty="0">
                <a:ln>
                  <a:noFill/>
                </a:ln>
                <a:solidFill>
                  <a:srgbClr val="000000"/>
                </a:solidFill>
                <a:effectLst/>
                <a:latin typeface="JetBrains Mono"/>
              </a:rPr>
              <a:t>mro</a:t>
            </a:r>
            <a:r>
              <a:rPr kumimoji="0" lang="ru-RU" altLang="ru-RU" sz="1400" b="0" i="0" u="none" strike="noStrike" cap="none" normalizeH="0" baseline="0" dirty="0">
                <a:ln>
                  <a:noFill/>
                </a:ln>
                <a:solidFill>
                  <a:srgbClr val="262626"/>
                </a:solidFill>
                <a:effectLst/>
                <a:latin typeface="JetBrains Mono"/>
              </a:rPr>
              <a:t>()], </a:t>
            </a:r>
            <a:r>
              <a:rPr kumimoji="0" lang="ru-RU" altLang="ru-RU" sz="1400" b="0" i="0" u="none" strike="noStrike" cap="none" normalizeH="0" baseline="0" dirty="0">
                <a:ln>
                  <a:noFill/>
                </a:ln>
                <a:solidFill>
                  <a:srgbClr val="660099"/>
                </a:solidFill>
                <a:effectLst/>
                <a:latin typeface="JetBrains Mono"/>
              </a:rPr>
              <a:t>sep</a:t>
            </a:r>
            <a:r>
              <a:rPr kumimoji="0" lang="ru-RU" altLang="ru-RU" sz="1400" b="0" i="0" u="none" strike="noStrike" cap="none" normalizeH="0" baseline="0" dirty="0">
                <a:ln>
                  <a:noFill/>
                </a:ln>
                <a:solidFill>
                  <a:srgbClr val="262626"/>
                </a:solidFill>
                <a:effectLst/>
                <a:latin typeface="JetBrains Mono"/>
              </a:rPr>
              <a:t>=</a:t>
            </a:r>
            <a:r>
              <a:rPr kumimoji="0" lang="ru-RU" altLang="ru-RU" sz="1400" b="0" i="0" u="none" strike="noStrike" cap="none" normalizeH="0" baseline="0" dirty="0">
                <a:ln>
                  <a:noFill/>
                </a:ln>
                <a:solidFill>
                  <a:srgbClr val="00733B"/>
                </a:solidFill>
                <a:effectLst/>
                <a:latin typeface="JetBrains Mono"/>
              </a:rPr>
              <a:t>' -&gt; '</a:t>
            </a:r>
            <a:r>
              <a:rPr kumimoji="0" lang="ru-RU" altLang="ru-RU" sz="1400" b="0" i="0" u="none" strike="noStrike" cap="none" normalizeH="0" baseline="0" dirty="0">
                <a:ln>
                  <a:noFill/>
                </a:ln>
                <a:solidFill>
                  <a:srgbClr val="262626"/>
                </a:solidFill>
                <a:effectLst/>
                <a:latin typeface="JetBrains Mono"/>
              </a:rPr>
              <a:t>)</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00"/>
                </a:solidFill>
                <a:effectLst/>
                <a:latin typeface="JetBrains Mono"/>
              </a:rPr>
              <a:t>print_mro</a:t>
            </a:r>
            <a:r>
              <a:rPr kumimoji="0" lang="ru-RU" altLang="ru-RU" sz="1400" b="0" i="0" u="none" strike="noStrike" cap="none" normalizeH="0" baseline="0" dirty="0">
                <a:ln>
                  <a:noFill/>
                </a:ln>
                <a:solidFill>
                  <a:srgbClr val="262626"/>
                </a:solidFill>
                <a:effectLst/>
                <a:latin typeface="JetBrains Mono"/>
              </a:rPr>
              <a:t>(Z)</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5459591" y="5458870"/>
            <a:ext cx="5829300" cy="285750"/>
          </a:xfrm>
          <a:prstGeom prst="rect">
            <a:avLst/>
          </a:prstGeom>
          <a:ln>
            <a:solidFill>
              <a:schemeClr val="tx1"/>
            </a:solidFill>
          </a:ln>
        </p:spPr>
      </p:pic>
    </p:spTree>
    <p:extLst>
      <p:ext uri="{BB962C8B-B14F-4D97-AF65-F5344CB8AC3E}">
        <p14:creationId xmlns:p14="http://schemas.microsoft.com/office/powerpoint/2010/main" val="2235725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6863" y="162962"/>
            <a:ext cx="9415603" cy="6473228"/>
          </a:xfrm>
        </p:spPr>
        <p:txBody>
          <a:bodyPr>
            <a:normAutofit/>
          </a:bodyPr>
          <a:lstStyle/>
          <a:p>
            <a:pPr marL="0" indent="0">
              <a:buNone/>
            </a:pPr>
            <a:r>
              <a:rPr lang="uk-UA" sz="1600" dirty="0"/>
              <a:t>Для простого ромбовидного успадкування </a:t>
            </a:r>
            <a:r>
              <a:rPr lang="en-US" sz="1600" b="1" dirty="0"/>
              <a:t>MRO</a:t>
            </a:r>
            <a:r>
              <a:rPr lang="en-US" sz="1600" dirty="0"/>
              <a:t> </a:t>
            </a:r>
            <a:r>
              <a:rPr lang="uk-UA" sz="1600" dirty="0"/>
              <a:t>буде наступним: </a:t>
            </a:r>
            <a:r>
              <a:rPr lang="en-US" sz="1600" b="1" i="1" dirty="0"/>
              <a:t>C -&gt; A -&gt; B -&gt; object</a:t>
            </a:r>
            <a:r>
              <a:rPr lang="en-US" sz="1600" dirty="0"/>
              <a:t>. </a:t>
            </a:r>
            <a:r>
              <a:rPr lang="uk-UA" sz="1600" dirty="0"/>
              <a:t>Спочатку методи шукаються в </a:t>
            </a:r>
            <a:r>
              <a:rPr lang="en-US" sz="1600" b="1" i="1" dirty="0"/>
              <a:t>C</a:t>
            </a:r>
            <a:r>
              <a:rPr lang="en-US" sz="1600" dirty="0"/>
              <a:t>, </a:t>
            </a:r>
            <a:r>
              <a:rPr lang="uk-UA" sz="1600" dirty="0"/>
              <a:t>потім в </a:t>
            </a:r>
            <a:r>
              <a:rPr lang="en-US" sz="1600" b="1" i="1" dirty="0"/>
              <a:t>A</a:t>
            </a:r>
            <a:r>
              <a:rPr lang="en-US" sz="1600" dirty="0"/>
              <a:t> </a:t>
            </a:r>
            <a:r>
              <a:rPr lang="uk-UA" sz="1600" dirty="0"/>
              <a:t>і </a:t>
            </a:r>
            <a:r>
              <a:rPr lang="en-US" sz="1600" b="1" i="1" dirty="0"/>
              <a:t>B</a:t>
            </a:r>
            <a:r>
              <a:rPr lang="en-US" sz="1600" dirty="0"/>
              <a:t> (</a:t>
            </a:r>
            <a:r>
              <a:rPr lang="uk-UA" sz="1600" dirty="0"/>
              <a:t>бо </a:t>
            </a:r>
            <a:r>
              <a:rPr lang="en-US" sz="1600" b="1" i="1" dirty="0"/>
              <a:t>class C(A, B):</a:t>
            </a:r>
            <a:r>
              <a:rPr lang="en-US" sz="1600" dirty="0"/>
              <a:t>), </a:t>
            </a:r>
            <a:r>
              <a:rPr lang="uk-UA" sz="1600" dirty="0"/>
              <a:t>в кінці, зрозуміло </a:t>
            </a:r>
            <a:r>
              <a:rPr lang="en-US" sz="1600" b="1" i="1" dirty="0"/>
              <a:t>object</a:t>
            </a:r>
            <a:r>
              <a:rPr lang="en-US" sz="1600" dirty="0"/>
              <a:t>. </a:t>
            </a:r>
            <a:endParaRPr lang="uk-UA"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41" y="162962"/>
            <a:ext cx="1872019" cy="2318017"/>
          </a:xfrm>
          <a:prstGeom prst="rect">
            <a:avLst/>
          </a:prstGeom>
        </p:spPr>
      </p:pic>
      <p:sp>
        <p:nvSpPr>
          <p:cNvPr id="4" name="Rectangle 3"/>
          <p:cNvSpPr/>
          <p:nvPr/>
        </p:nvSpPr>
        <p:spPr>
          <a:xfrm>
            <a:off x="2516863" y="806254"/>
            <a:ext cx="8048531" cy="338554"/>
          </a:xfrm>
          <a:prstGeom prst="rect">
            <a:avLst/>
          </a:prstGeom>
        </p:spPr>
        <p:txBody>
          <a:bodyPr wrap="square">
            <a:spAutoFit/>
          </a:bodyPr>
          <a:lstStyle/>
          <a:p>
            <a:r>
              <a:rPr lang="ru-RU" sz="1600" dirty="0"/>
              <a:t>У більш складних ієрархіях буде потрібен спеціальний алгоритм. </a:t>
            </a:r>
            <a:endParaRPr lang="uk-UA" sz="1600" dirty="0"/>
          </a:p>
        </p:txBody>
      </p:sp>
      <p:sp>
        <p:nvSpPr>
          <p:cNvPr id="5" name="Rectangle 4"/>
          <p:cNvSpPr/>
          <p:nvPr/>
        </p:nvSpPr>
        <p:spPr>
          <a:xfrm>
            <a:off x="2725091" y="1144808"/>
            <a:ext cx="8999145" cy="1815882"/>
          </a:xfrm>
          <a:prstGeom prst="rect">
            <a:avLst/>
          </a:prstGeom>
        </p:spPr>
        <p:txBody>
          <a:bodyPr wrap="square">
            <a:spAutoFit/>
          </a:bodyPr>
          <a:lstStyle/>
          <a:p>
            <a:r>
              <a:rPr lang="uk-UA" sz="1400" i="1" dirty="0"/>
              <a:t>Алгоритм </a:t>
            </a:r>
            <a:r>
              <a:rPr lang="en-US" sz="1400" i="1" dirty="0"/>
              <a:t>C3-</a:t>
            </a:r>
            <a:r>
              <a:rPr lang="uk-UA" sz="1400" i="1" dirty="0"/>
              <a:t>лінеаризації </a:t>
            </a:r>
          </a:p>
          <a:p>
            <a:r>
              <a:rPr lang="uk-UA" sz="1400" i="1" dirty="0"/>
              <a:t>Які критерії повинні бути для алгоритму розв'язання методів? </a:t>
            </a:r>
          </a:p>
          <a:p>
            <a:pPr marL="342900" indent="-342900">
              <a:buAutoNum type="arabicPeriod"/>
            </a:pPr>
            <a:r>
              <a:rPr lang="uk-UA" sz="1400" i="1" dirty="0"/>
              <a:t>Кожен клас повинен входити в список рівно 1 раз.</a:t>
            </a:r>
          </a:p>
          <a:p>
            <a:pPr marL="342900" indent="-342900">
              <a:buAutoNum type="arabicPeriod"/>
            </a:pPr>
            <a:r>
              <a:rPr lang="uk-UA" sz="1400" i="1" dirty="0"/>
              <a:t> Якщо якийсь клас </a:t>
            </a:r>
            <a:r>
              <a:rPr lang="en-US" sz="1400" i="1" dirty="0"/>
              <a:t>D </a:t>
            </a:r>
            <a:r>
              <a:rPr lang="uk-UA" sz="1400" i="1" dirty="0"/>
              <a:t>успадковується від декількох класів, припустимо, </a:t>
            </a:r>
            <a:r>
              <a:rPr lang="en-US" sz="1400" b="1" i="1" dirty="0"/>
              <a:t>A</a:t>
            </a:r>
            <a:r>
              <a:rPr lang="en-US" sz="1400" i="1" dirty="0"/>
              <a:t>, </a:t>
            </a:r>
            <a:r>
              <a:rPr lang="en-US" sz="1400" b="1" i="1" dirty="0"/>
              <a:t>B</a:t>
            </a:r>
            <a:r>
              <a:rPr lang="en-US" sz="1400" i="1" dirty="0"/>
              <a:t>, </a:t>
            </a:r>
            <a:r>
              <a:rPr lang="en-US" sz="1400" b="1" i="1" dirty="0"/>
              <a:t>C</a:t>
            </a:r>
            <a:r>
              <a:rPr lang="en-US" sz="1400" i="1" dirty="0"/>
              <a:t> (</a:t>
            </a:r>
            <a:r>
              <a:rPr lang="en-US" sz="1400" b="1" i="1" dirty="0"/>
              <a:t>class D(A, B, C):</a:t>
            </a:r>
            <a:r>
              <a:rPr lang="en-US" sz="1400" i="1" dirty="0"/>
              <a:t>), </a:t>
            </a:r>
            <a:r>
              <a:rPr lang="uk-UA" sz="1400" i="1" dirty="0"/>
              <a:t>в такому ж порядку вони повинні з'явитися в </a:t>
            </a:r>
            <a:r>
              <a:rPr lang="en-US" sz="1400" i="1" dirty="0"/>
              <a:t>MRO. </a:t>
            </a:r>
            <a:r>
              <a:rPr lang="en-US" sz="1400" b="1" i="1" dirty="0"/>
              <a:t>D -&gt; ... -&gt; A -&gt; ... -&gt; B -&gt; ... -&gt; C -&gt; ...</a:t>
            </a:r>
            <a:r>
              <a:rPr lang="en-US" sz="1400" i="1" dirty="0"/>
              <a:t> </a:t>
            </a:r>
            <a:r>
              <a:rPr lang="uk-UA" sz="1400" i="1" dirty="0"/>
              <a:t>Між ними можуть виявитися і інші класи, але початковий порядок повинен бути дотриманий. </a:t>
            </a:r>
          </a:p>
          <a:p>
            <a:pPr marL="342900" indent="-342900">
              <a:buAutoNum type="arabicPeriod"/>
            </a:pPr>
            <a:r>
              <a:rPr lang="uk-UA" sz="1400" i="1" dirty="0"/>
              <a:t>Батьки даного класу повинні з'являтися по порядку старшинства. Спочатку йдуть безпосередні батьки, потім дідуся і бабусі, але не навпаки. </a:t>
            </a:r>
          </a:p>
        </p:txBody>
      </p:sp>
      <p:sp>
        <p:nvSpPr>
          <p:cNvPr id="6" name="Rectangle 5"/>
          <p:cNvSpPr/>
          <p:nvPr/>
        </p:nvSpPr>
        <p:spPr>
          <a:xfrm>
            <a:off x="1491188" y="3030244"/>
            <a:ext cx="1606658" cy="338554"/>
          </a:xfrm>
          <a:prstGeom prst="rect">
            <a:avLst/>
          </a:prstGeom>
        </p:spPr>
        <p:txBody>
          <a:bodyPr wrap="none">
            <a:spAutoFit/>
          </a:bodyPr>
          <a:lstStyle/>
          <a:p>
            <a:r>
              <a:rPr lang="uk-UA" sz="1600" dirty="0"/>
              <a:t>Чому саме так? </a:t>
            </a:r>
          </a:p>
        </p:txBody>
      </p:sp>
      <p:sp>
        <p:nvSpPr>
          <p:cNvPr id="8" name="Rectangle 7"/>
          <p:cNvSpPr/>
          <p:nvPr/>
        </p:nvSpPr>
        <p:spPr>
          <a:xfrm>
            <a:off x="5142368" y="3509955"/>
            <a:ext cx="6581868" cy="738664"/>
          </a:xfrm>
          <a:prstGeom prst="rect">
            <a:avLst/>
          </a:prstGeom>
        </p:spPr>
        <p:txBody>
          <a:bodyPr wrap="square">
            <a:spAutoFit/>
          </a:bodyPr>
          <a:lstStyle/>
          <a:p>
            <a:r>
              <a:rPr lang="uk-UA" sz="1400" i="1" dirty="0"/>
              <a:t>Чому </a:t>
            </a:r>
            <a:r>
              <a:rPr lang="en-US" sz="1400" b="1" i="1" dirty="0"/>
              <a:t>Z -&gt; K1 -&gt; A -&gt; K2 -&gt; B -&gt; K3 -&gt; C -&gt; D -&gt; E -&gt; O -&gt; object</a:t>
            </a:r>
            <a:r>
              <a:rPr lang="en-US" sz="1400" i="1" dirty="0"/>
              <a:t>, </a:t>
            </a:r>
            <a:r>
              <a:rPr lang="uk-UA" sz="1400" i="1" dirty="0"/>
              <a:t>а не, наприклад, </a:t>
            </a:r>
            <a:r>
              <a:rPr lang="en-US" sz="1400" i="1" dirty="0"/>
              <a:t>Z -&gt; K1 -&gt; K2 -&gt; K3 -&gt; A -&gt; B -&gt; C -&gt; D -&gt; E -&gt; O -&gt; object? </a:t>
            </a:r>
            <a:r>
              <a:rPr lang="uk-UA" sz="1400" i="1" dirty="0"/>
              <a:t>Насправді обидва варіанти можливі, але по реалізації алгоритму виходить саме перший варіант. </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5177" y="3460685"/>
            <a:ext cx="2664639" cy="2420041"/>
          </a:xfrm>
          <a:prstGeom prst="rect">
            <a:avLst/>
          </a:prstGeom>
        </p:spPr>
      </p:pic>
      <p:sp>
        <p:nvSpPr>
          <p:cNvPr id="10" name="Rectangle 9"/>
          <p:cNvSpPr/>
          <p:nvPr/>
        </p:nvSpPr>
        <p:spPr>
          <a:xfrm>
            <a:off x="4762123" y="4360261"/>
            <a:ext cx="7488907" cy="2246769"/>
          </a:xfrm>
          <a:prstGeom prst="rect">
            <a:avLst/>
          </a:prstGeom>
        </p:spPr>
        <p:txBody>
          <a:bodyPr wrap="square">
            <a:spAutoFit/>
          </a:bodyPr>
          <a:lstStyle/>
          <a:p>
            <a:r>
              <a:rPr lang="en-US" sz="1400" i="1" dirty="0"/>
              <a:t>C </a:t>
            </a:r>
            <a:r>
              <a:rPr lang="uk-UA" sz="1400" i="1" dirty="0"/>
              <a:t>початку в </a:t>
            </a:r>
            <a:r>
              <a:rPr lang="en-US" sz="1400" i="1" dirty="0"/>
              <a:t>MRO-</a:t>
            </a:r>
            <a:r>
              <a:rPr lang="uk-UA" sz="1400" i="1" dirty="0"/>
              <a:t>список йде кінцевий </a:t>
            </a:r>
            <a:r>
              <a:rPr lang="en-US" sz="1400" b="1" i="1" dirty="0"/>
              <a:t>Z</a:t>
            </a:r>
            <a:r>
              <a:rPr lang="en-US" sz="1400" i="1" dirty="0"/>
              <a:t>. </a:t>
            </a:r>
            <a:r>
              <a:rPr lang="uk-UA" sz="1400" i="1" dirty="0"/>
              <a:t>Потім клас </a:t>
            </a:r>
            <a:r>
              <a:rPr lang="en-US" sz="1400" b="1" i="1" dirty="0"/>
              <a:t>K1</a:t>
            </a:r>
            <a:r>
              <a:rPr lang="en-US" sz="1400" i="1" dirty="0"/>
              <a:t>, </a:t>
            </a:r>
            <a:r>
              <a:rPr lang="uk-UA" sz="1400" i="1" dirty="0"/>
              <a:t>так як він іде першим в списку успадкування </a:t>
            </a:r>
            <a:r>
              <a:rPr lang="en-US" sz="1400" b="1" i="1" dirty="0"/>
              <a:t>Z</a:t>
            </a:r>
            <a:r>
              <a:rPr lang="en-US" sz="1400" i="1" dirty="0"/>
              <a:t>. </a:t>
            </a:r>
            <a:r>
              <a:rPr lang="uk-UA" sz="1400" i="1" dirty="0"/>
              <a:t>Далі, бачимо, що йде клас </a:t>
            </a:r>
            <a:r>
              <a:rPr lang="en-US" sz="1400" b="1" i="1" dirty="0"/>
              <a:t>A</a:t>
            </a:r>
            <a:r>
              <a:rPr lang="en-US" sz="1400" i="1" dirty="0"/>
              <a:t>. </a:t>
            </a:r>
            <a:r>
              <a:rPr lang="uk-UA" sz="1400" i="1" dirty="0"/>
              <a:t>Цей клас більше нікому не є батьком, крім як </a:t>
            </a:r>
            <a:r>
              <a:rPr lang="en-US" sz="1400" b="1" i="1" dirty="0"/>
              <a:t>K1</a:t>
            </a:r>
            <a:r>
              <a:rPr lang="en-US" sz="1400" i="1" dirty="0"/>
              <a:t>, </a:t>
            </a:r>
            <a:r>
              <a:rPr lang="uk-UA" sz="1400" i="1" dirty="0"/>
              <a:t>отже алгоритм додає </a:t>
            </a:r>
            <a:r>
              <a:rPr lang="en-US" sz="1400" b="1" i="1" dirty="0"/>
              <a:t>A</a:t>
            </a:r>
            <a:r>
              <a:rPr lang="en-US" sz="1400" i="1" dirty="0"/>
              <a:t> </a:t>
            </a:r>
            <a:r>
              <a:rPr lang="uk-UA" sz="1400" i="1" dirty="0"/>
              <a:t>відразу після </a:t>
            </a:r>
            <a:r>
              <a:rPr lang="en-US" sz="1400" b="1" i="1" dirty="0"/>
              <a:t>K1</a:t>
            </a:r>
            <a:r>
              <a:rPr lang="en-US" sz="1400" i="1" dirty="0"/>
              <a:t>, </a:t>
            </a:r>
            <a:r>
              <a:rPr lang="uk-UA" sz="1400" i="1" dirty="0"/>
              <a:t>не порушивши жодних правил. Після </a:t>
            </a:r>
            <a:r>
              <a:rPr lang="en-US" sz="1400" b="1" i="1" dirty="0"/>
              <a:t>A</a:t>
            </a:r>
            <a:r>
              <a:rPr lang="en-US" sz="1400" i="1" dirty="0"/>
              <a:t> </a:t>
            </a:r>
            <a:r>
              <a:rPr lang="uk-UA" sz="1400" i="1" dirty="0"/>
              <a:t>безпосередньо не може йти клас </a:t>
            </a:r>
            <a:r>
              <a:rPr lang="en-US" sz="1400" b="1" i="1" dirty="0"/>
              <a:t>B</a:t>
            </a:r>
            <a:r>
              <a:rPr lang="en-US" sz="1400" i="1" dirty="0"/>
              <a:t>, </a:t>
            </a:r>
            <a:r>
              <a:rPr lang="uk-UA" sz="1400" i="1" dirty="0"/>
              <a:t>так як за ним довелося б десь ще увіткнути </a:t>
            </a:r>
            <a:r>
              <a:rPr lang="en-US" sz="1400" b="1" i="1" dirty="0"/>
              <a:t>K2</a:t>
            </a:r>
            <a:r>
              <a:rPr lang="en-US" sz="1400" i="1" dirty="0"/>
              <a:t>, </a:t>
            </a:r>
            <a:r>
              <a:rPr lang="uk-UA" sz="1400" i="1" dirty="0"/>
              <a:t>і вийшло б так, що </a:t>
            </a:r>
            <a:r>
              <a:rPr lang="en-US" sz="1400" b="1" i="1" dirty="0"/>
              <a:t>K2</a:t>
            </a:r>
            <a:r>
              <a:rPr lang="en-US" sz="1400" i="1" dirty="0"/>
              <a:t> </a:t>
            </a:r>
            <a:r>
              <a:rPr lang="uk-UA" sz="1400" i="1" dirty="0"/>
              <a:t>буде пізніше </a:t>
            </a:r>
            <a:r>
              <a:rPr lang="en-US" sz="1400" b="1" i="1" dirty="0"/>
              <a:t>B</a:t>
            </a:r>
            <a:r>
              <a:rPr lang="en-US" sz="1400" i="1" dirty="0"/>
              <a:t>, </a:t>
            </a:r>
            <a:r>
              <a:rPr lang="uk-UA" sz="1400" i="1" dirty="0"/>
              <a:t>що заборонено. Ні! Ставимо тоді спочатку </a:t>
            </a:r>
            <a:r>
              <a:rPr lang="en-US" sz="1400" b="1" i="1" dirty="0"/>
              <a:t>K2</a:t>
            </a:r>
            <a:r>
              <a:rPr lang="en-US" sz="1400" i="1" dirty="0"/>
              <a:t>, </a:t>
            </a:r>
            <a:r>
              <a:rPr lang="uk-UA" sz="1400" i="1" dirty="0"/>
              <a:t>потім тільки </a:t>
            </a:r>
            <a:r>
              <a:rPr lang="en-US" sz="1400" b="1" i="1" dirty="0"/>
              <a:t>B</a:t>
            </a:r>
            <a:r>
              <a:rPr lang="en-US" sz="1400" i="1" dirty="0"/>
              <a:t>. </a:t>
            </a:r>
            <a:r>
              <a:rPr lang="uk-UA" sz="1400" i="1" dirty="0"/>
              <a:t>Далі, за схожою причини потрібно поставити </a:t>
            </a:r>
            <a:r>
              <a:rPr lang="en-US" sz="1400" b="1" i="1" dirty="0"/>
              <a:t>K3</a:t>
            </a:r>
            <a:r>
              <a:rPr lang="en-US" sz="1400" i="1" dirty="0"/>
              <a:t>, </a:t>
            </a:r>
            <a:r>
              <a:rPr lang="uk-UA" sz="1400" i="1" dirty="0"/>
              <a:t>щоб він не виявився після свого батька </a:t>
            </a:r>
            <a:r>
              <a:rPr lang="en-US" sz="1400" b="1" i="1" dirty="0"/>
              <a:t>C</a:t>
            </a:r>
            <a:r>
              <a:rPr lang="en-US" sz="1400" i="1" dirty="0"/>
              <a:t>. </a:t>
            </a:r>
            <a:r>
              <a:rPr lang="uk-UA" sz="1400" i="1" dirty="0"/>
              <a:t>Доповнюємо список класами </a:t>
            </a:r>
            <a:r>
              <a:rPr lang="en-US" sz="1400" b="1" i="1" dirty="0"/>
              <a:t>D</a:t>
            </a:r>
            <a:r>
              <a:rPr lang="en-US" sz="1400" i="1" dirty="0"/>
              <a:t> </a:t>
            </a:r>
            <a:r>
              <a:rPr lang="uk-UA" sz="1400" i="1" dirty="0"/>
              <a:t>і </a:t>
            </a:r>
            <a:r>
              <a:rPr lang="en-US" sz="1400" b="1" i="1" dirty="0"/>
              <a:t>E</a:t>
            </a:r>
            <a:r>
              <a:rPr lang="en-US" sz="1400" i="1" dirty="0"/>
              <a:t> </a:t>
            </a:r>
            <a:r>
              <a:rPr lang="uk-UA" sz="1400" i="1" dirty="0"/>
              <a:t>в їх порядку. І залишається тільки завершити список класами </a:t>
            </a:r>
            <a:r>
              <a:rPr lang="en-US" sz="1400" b="1" i="1" dirty="0"/>
              <a:t>O</a:t>
            </a:r>
            <a:r>
              <a:rPr lang="en-US" sz="1400" i="1" dirty="0"/>
              <a:t>, </a:t>
            </a:r>
            <a:r>
              <a:rPr lang="uk-UA" sz="1400" i="1" dirty="0"/>
              <a:t>який загальний батько для всіх інших класів, і </a:t>
            </a:r>
            <a:r>
              <a:rPr lang="en-US" sz="1400" b="1" i="1" dirty="0"/>
              <a:t>object</a:t>
            </a:r>
            <a:r>
              <a:rPr lang="en-US" sz="1400" i="1" dirty="0"/>
              <a:t>, </a:t>
            </a:r>
            <a:r>
              <a:rPr lang="uk-UA" sz="1400" i="1" dirty="0"/>
              <a:t>який батько для </a:t>
            </a:r>
            <a:r>
              <a:rPr lang="en-US" sz="1400" b="1" i="1" dirty="0"/>
              <a:t>O</a:t>
            </a:r>
            <a:r>
              <a:rPr lang="en-US" sz="1400" i="1" dirty="0"/>
              <a:t>. </a:t>
            </a:r>
            <a:endParaRPr lang="uk-UA" sz="1400" i="1" dirty="0"/>
          </a:p>
          <a:p>
            <a:r>
              <a:rPr lang="uk-UA" sz="1400" i="1" dirty="0"/>
              <a:t>Жоден батьківський клас не стоїть перед стоїм нащадком (але може стояти перед чужим). А також порядок проходження класів у </a:t>
            </a:r>
            <a:r>
              <a:rPr lang="en-US" sz="1400" i="1" dirty="0"/>
              <a:t>MRO </a:t>
            </a:r>
            <a:r>
              <a:rPr lang="uk-UA" sz="1400" i="1" dirty="0"/>
              <a:t>узгоджений з порядком спадкування. </a:t>
            </a:r>
          </a:p>
        </p:txBody>
      </p:sp>
      <p:sp>
        <p:nvSpPr>
          <p:cNvPr id="11" name="Rectangle 1"/>
          <p:cNvSpPr>
            <a:spLocks noChangeArrowheads="1"/>
          </p:cNvSpPr>
          <p:nvPr/>
        </p:nvSpPr>
        <p:spPr bwMode="auto">
          <a:xfrm>
            <a:off x="140124" y="3509955"/>
            <a:ext cx="1976823" cy="2246769"/>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O</a:t>
            </a:r>
            <a:r>
              <a:rPr kumimoji="0" lang="ru-RU" altLang="ru-RU" sz="1400" b="0" i="0" u="none" strike="noStrike" cap="none" normalizeH="0" baseline="0" dirty="0">
                <a:ln>
                  <a:noFill/>
                </a:ln>
                <a:solidFill>
                  <a:srgbClr val="262626"/>
                </a:solidFill>
                <a:effectLst/>
                <a:latin typeface="JetBrains Mono"/>
              </a:rPr>
              <a:t>: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B</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C</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D</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E</a:t>
            </a:r>
            <a:r>
              <a:rPr kumimoji="0" lang="ru-RU" altLang="ru-RU" sz="1400" b="0" i="0" u="none" strike="noStrike" cap="none" normalizeH="0" baseline="0" dirty="0">
                <a:ln>
                  <a:noFill/>
                </a:ln>
                <a:solidFill>
                  <a:srgbClr val="262626"/>
                </a:solidFill>
                <a:effectLst/>
                <a:latin typeface="JetBrains Mono"/>
              </a:rPr>
              <a:t>(O):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K1</a:t>
            </a:r>
            <a:r>
              <a:rPr kumimoji="0" lang="ru-RU" altLang="ru-RU" sz="1400" b="0" i="0" u="none" strike="noStrike" cap="none" normalizeH="0" baseline="0" dirty="0">
                <a:ln>
                  <a:noFill/>
                </a:ln>
                <a:solidFill>
                  <a:srgbClr val="262626"/>
                </a:solidFill>
                <a:effectLst/>
                <a:latin typeface="JetBrains Mono"/>
              </a:rPr>
              <a:t>(A, B, C):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K2</a:t>
            </a:r>
            <a:r>
              <a:rPr kumimoji="0" lang="ru-RU" altLang="ru-RU" sz="1400" b="0" i="0" u="none" strike="noStrike" cap="none" normalizeH="0" baseline="0" dirty="0">
                <a:ln>
                  <a:noFill/>
                </a:ln>
                <a:solidFill>
                  <a:srgbClr val="262626"/>
                </a:solidFill>
                <a:effectLst/>
                <a:latin typeface="JetBrains Mono"/>
              </a:rPr>
              <a:t>(B, D):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K3</a:t>
            </a:r>
            <a:r>
              <a:rPr kumimoji="0" lang="ru-RU" altLang="ru-RU" sz="1400" b="0" i="0" u="none" strike="noStrike" cap="none" normalizeH="0" baseline="0" dirty="0">
                <a:ln>
                  <a:noFill/>
                </a:ln>
                <a:solidFill>
                  <a:srgbClr val="262626"/>
                </a:solidFill>
                <a:effectLst/>
                <a:latin typeface="JetBrains Mono"/>
              </a:rPr>
              <a:t>(C, D, E):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Z</a:t>
            </a:r>
            <a:r>
              <a:rPr kumimoji="0" lang="ru-RU" altLang="ru-RU" sz="1400" b="0" i="0" u="none" strike="noStrike" cap="none" normalizeH="0" baseline="0" dirty="0">
                <a:ln>
                  <a:noFill/>
                </a:ln>
                <a:solidFill>
                  <a:srgbClr val="262626"/>
                </a:solidFill>
                <a:effectLst/>
                <a:latin typeface="JetBrains Mono"/>
              </a:rPr>
              <a:t>(K1, K2, K3): ...</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645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3" y="162962"/>
            <a:ext cx="11688023" cy="6473228"/>
          </a:xfrm>
        </p:spPr>
        <p:txBody>
          <a:bodyPr>
            <a:normAutofit/>
          </a:bodyPr>
          <a:lstStyle/>
          <a:p>
            <a:pPr marL="0" indent="0" algn="ctr">
              <a:buNone/>
            </a:pPr>
            <a:r>
              <a:rPr lang="ru-RU" sz="1600" b="1" dirty="0"/>
              <a:t>Коли не можна </a:t>
            </a:r>
            <a:r>
              <a:rPr lang="ru-RU" sz="1600" b="1" dirty="0" smtClean="0"/>
              <a:t>лінеаризувати</a:t>
            </a:r>
            <a:r>
              <a:rPr lang="ru-RU" sz="1600" b="1" dirty="0"/>
              <a:t>? </a:t>
            </a:r>
          </a:p>
          <a:p>
            <a:pPr marL="0" indent="0">
              <a:buNone/>
            </a:pPr>
            <a:r>
              <a:rPr lang="ru-RU" sz="1600" dirty="0"/>
              <a:t>Приклад ієрархії класів, що не піддаються лінерізаціі за стандартним алгоритмом. Ось перший нерозв'язний приклад:</a:t>
            </a:r>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lgn="ctr">
              <a:buNone/>
            </a:pPr>
            <a:r>
              <a:rPr lang="ru-RU" sz="1600" b="1" dirty="0"/>
              <a:t>Як задати свій порядок MRO? </a:t>
            </a:r>
          </a:p>
          <a:p>
            <a:pPr marL="0" indent="0">
              <a:buNone/>
            </a:pPr>
            <a:r>
              <a:rPr lang="ru-RU" sz="1600" dirty="0"/>
              <a:t>Це можливо, використовуючи </a:t>
            </a:r>
            <a:r>
              <a:rPr lang="ru-RU" sz="1600" b="1" i="1" dirty="0"/>
              <a:t>метакласи</a:t>
            </a:r>
            <a:r>
              <a:rPr lang="ru-RU" sz="1600" dirty="0"/>
              <a:t>. Для «конфліктного» класу ми визначимо особливий метакласс, який перекриває явно метод </a:t>
            </a:r>
            <a:r>
              <a:rPr lang="ru-RU" sz="1600" b="1" i="1" dirty="0"/>
              <a:t>mro()</a:t>
            </a:r>
            <a:r>
              <a:rPr lang="ru-RU" sz="1600" dirty="0"/>
              <a:t>, вказуючи вручну, який саме повинен бути порядок дозволу методів. На першому «нерозв'язних» прикладі рішення буде таке: </a:t>
            </a:r>
          </a:p>
          <a:p>
            <a:pPr marL="0" indent="0">
              <a:buNone/>
            </a:pPr>
            <a:r>
              <a:rPr lang="ru-RU" sz="1600" dirty="0"/>
              <a:t> </a:t>
            </a:r>
            <a:endParaRPr lang="uk-UA" sz="1600" dirty="0"/>
          </a:p>
        </p:txBody>
      </p:sp>
      <p:sp>
        <p:nvSpPr>
          <p:cNvPr id="4" name="Rectangle 3"/>
          <p:cNvSpPr/>
          <p:nvPr/>
        </p:nvSpPr>
        <p:spPr>
          <a:xfrm>
            <a:off x="2043065" y="826759"/>
            <a:ext cx="8947841" cy="738664"/>
          </a:xfrm>
          <a:prstGeom prst="rect">
            <a:avLst/>
          </a:prstGeom>
        </p:spPr>
        <p:txBody>
          <a:bodyPr wrap="square">
            <a:spAutoFit/>
          </a:bodyPr>
          <a:lstStyle/>
          <a:p>
            <a:r>
              <a:rPr lang="ru-RU" sz="1400" i="1" dirty="0"/>
              <a:t>Для A порядок X -&gt; Y, а для B - зворотний Y -&gt; X. Клас G зобов'язаний задовольнити обом порядкам спадкування, що неможливо, так як вони суперечать один одному. </a:t>
            </a:r>
          </a:p>
          <a:p>
            <a:r>
              <a:rPr lang="ru-RU" sz="1400" i="1" dirty="0"/>
              <a:t>Виникне помилка в рядку оголошення класу G: </a:t>
            </a:r>
            <a:endParaRPr lang="uk-UA" sz="1400" i="1" dirty="0"/>
          </a:p>
        </p:txBody>
      </p:sp>
      <p:sp>
        <p:nvSpPr>
          <p:cNvPr id="8" name="Rectangle 7"/>
          <p:cNvSpPr/>
          <p:nvPr/>
        </p:nvSpPr>
        <p:spPr>
          <a:xfrm>
            <a:off x="6675321" y="2150214"/>
            <a:ext cx="5408071" cy="738664"/>
          </a:xfrm>
          <a:prstGeom prst="rect">
            <a:avLst/>
          </a:prstGeom>
        </p:spPr>
        <p:txBody>
          <a:bodyPr wrap="square">
            <a:spAutoFit/>
          </a:bodyPr>
          <a:lstStyle/>
          <a:p>
            <a:r>
              <a:rPr lang="uk-UA" sz="1400" i="1" dirty="0"/>
              <a:t>Тут клас </a:t>
            </a:r>
            <a:r>
              <a:rPr lang="en-US" sz="1400" i="1" dirty="0"/>
              <a:t>X </a:t>
            </a:r>
            <a:r>
              <a:rPr lang="uk-UA" sz="1400" i="1" dirty="0"/>
              <a:t>успадковується двічі, і куди б його не помістили в ланцюжку </a:t>
            </a:r>
            <a:r>
              <a:rPr lang="en-US" sz="1400" i="1" dirty="0"/>
              <a:t>MRO, </a:t>
            </a:r>
            <a:r>
              <a:rPr lang="uk-UA" sz="1400" i="1" dirty="0"/>
              <a:t>він або порушить правило старшинства (</a:t>
            </a:r>
            <a:r>
              <a:rPr lang="en-US" sz="1400" i="1" dirty="0"/>
              <a:t>A -&gt; X -&gt; Y -&gt; object), </a:t>
            </a:r>
            <a:r>
              <a:rPr lang="uk-UA" sz="1400" i="1" dirty="0"/>
              <a:t>або порядку наслідування (</a:t>
            </a:r>
            <a:r>
              <a:rPr lang="en-US" sz="1400" i="1" dirty="0"/>
              <a:t>A -&gt; Y -&gt; X -&gt; object). </a:t>
            </a:r>
            <a:endParaRPr lang="uk-UA" sz="1400" i="1" dirty="0"/>
          </a:p>
        </p:txBody>
      </p:sp>
      <p:sp>
        <p:nvSpPr>
          <p:cNvPr id="9" name="Rectangle 1"/>
          <p:cNvSpPr>
            <a:spLocks noChangeArrowheads="1"/>
          </p:cNvSpPr>
          <p:nvPr/>
        </p:nvSpPr>
        <p:spPr bwMode="auto">
          <a:xfrm>
            <a:off x="244443" y="790845"/>
            <a:ext cx="1489510" cy="1169551"/>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X</a:t>
            </a:r>
            <a:r>
              <a:rPr kumimoji="0" lang="ru-RU" altLang="ru-RU" sz="1400" b="0" i="0" u="none" strike="noStrike" cap="none" normalizeH="0" baseline="0" dirty="0">
                <a:ln>
                  <a:noFill/>
                </a:ln>
                <a:solidFill>
                  <a:srgbClr val="262626"/>
                </a:solidFill>
                <a:effectLst/>
                <a:latin typeface="JetBrains Mono"/>
              </a:rPr>
              <a:t>: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Y</a:t>
            </a:r>
            <a:r>
              <a:rPr kumimoji="0" lang="ru-RU" altLang="ru-RU" sz="1400" b="0" i="0" u="none" strike="noStrike" cap="none" normalizeH="0" baseline="0" dirty="0">
                <a:ln>
                  <a:noFill/>
                </a:ln>
                <a:solidFill>
                  <a:srgbClr val="262626"/>
                </a:solidFill>
                <a:effectLst/>
                <a:latin typeface="JetBrains Mono"/>
              </a:rPr>
              <a:t>: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(X, Y):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B</a:t>
            </a:r>
            <a:r>
              <a:rPr kumimoji="0" lang="ru-RU" altLang="ru-RU" sz="1400" b="0" i="0" u="none" strike="noStrike" cap="none" normalizeH="0" baseline="0" dirty="0">
                <a:ln>
                  <a:noFill/>
                </a:ln>
                <a:solidFill>
                  <a:srgbClr val="262626"/>
                </a:solidFill>
                <a:effectLst/>
                <a:latin typeface="JetBrains Mono"/>
              </a:rPr>
              <a:t>(Y, X):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G</a:t>
            </a:r>
            <a:r>
              <a:rPr kumimoji="0" lang="ru-RU" altLang="ru-RU" sz="1400" b="0" i="0" u="none" strike="noStrike" cap="none" normalizeH="0" baseline="0" dirty="0">
                <a:ln>
                  <a:noFill/>
                </a:ln>
                <a:solidFill>
                  <a:srgbClr val="262626"/>
                </a:solidFill>
                <a:effectLst/>
                <a:latin typeface="JetBrains Mono"/>
              </a:rPr>
              <a:t>(A, B): ...</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6516985" y="1196091"/>
            <a:ext cx="5438775" cy="828675"/>
          </a:xfrm>
          <a:prstGeom prst="rect">
            <a:avLst/>
          </a:prstGeom>
          <a:ln>
            <a:solidFill>
              <a:schemeClr val="tx1"/>
            </a:solidFill>
          </a:ln>
        </p:spPr>
      </p:pic>
      <p:sp>
        <p:nvSpPr>
          <p:cNvPr id="14" name="Rectangle 3"/>
          <p:cNvSpPr>
            <a:spLocks noChangeArrowheads="1"/>
          </p:cNvSpPr>
          <p:nvPr/>
        </p:nvSpPr>
        <p:spPr bwMode="auto">
          <a:xfrm>
            <a:off x="244442" y="2241746"/>
            <a:ext cx="1457130" cy="738664"/>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X</a:t>
            </a:r>
            <a:r>
              <a:rPr kumimoji="0" lang="ru-RU" altLang="ru-RU" sz="1400" b="0" i="0" u="none" strike="noStrike" cap="none" normalizeH="0" baseline="0" dirty="0">
                <a:ln>
                  <a:noFill/>
                </a:ln>
                <a:solidFill>
                  <a:srgbClr val="262626"/>
                </a:solidFill>
                <a:effectLst/>
                <a:latin typeface="JetBrains Mono"/>
              </a:rPr>
              <a:t>: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Y</a:t>
            </a:r>
            <a:r>
              <a:rPr kumimoji="0" lang="ru-RU" altLang="ru-RU" sz="1400" b="0" i="0" u="none" strike="noStrike" cap="none" normalizeH="0" baseline="0" dirty="0">
                <a:ln>
                  <a:noFill/>
                </a:ln>
                <a:solidFill>
                  <a:srgbClr val="262626"/>
                </a:solidFill>
                <a:effectLst/>
                <a:latin typeface="JetBrains Mono"/>
              </a:rPr>
              <a:t>(X): ...</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000080"/>
                </a:solidFill>
                <a:effectLst/>
                <a:latin typeface="JetBrains Mono"/>
              </a:rPr>
              <a:t>class </a:t>
            </a:r>
            <a:r>
              <a:rPr kumimoji="0" lang="ru-RU" altLang="ru-RU" sz="1400" b="0" i="0" u="none" strike="noStrike" cap="none" normalizeH="0" baseline="0" dirty="0">
                <a:ln>
                  <a:noFill/>
                </a:ln>
                <a:solidFill>
                  <a:srgbClr val="000000"/>
                </a:solidFill>
                <a:effectLst/>
                <a:latin typeface="JetBrains Mono"/>
              </a:rPr>
              <a:t>A</a:t>
            </a:r>
            <a:r>
              <a:rPr kumimoji="0" lang="ru-RU" altLang="ru-RU" sz="1400" b="0" i="0" u="none" strike="noStrike" cap="none" normalizeH="0" baseline="0" dirty="0">
                <a:ln>
                  <a:noFill/>
                </a:ln>
                <a:solidFill>
                  <a:srgbClr val="262626"/>
                </a:solidFill>
                <a:effectLst/>
                <a:latin typeface="JetBrains Mono"/>
              </a:rPr>
              <a:t>(X, Y): ...</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15" name="Rectangle 14"/>
          <p:cNvSpPr/>
          <p:nvPr/>
        </p:nvSpPr>
        <p:spPr>
          <a:xfrm>
            <a:off x="208973" y="1968415"/>
            <a:ext cx="1643527" cy="338554"/>
          </a:xfrm>
          <a:prstGeom prst="rect">
            <a:avLst/>
          </a:prstGeom>
        </p:spPr>
        <p:txBody>
          <a:bodyPr wrap="none">
            <a:spAutoFit/>
          </a:bodyPr>
          <a:lstStyle/>
          <a:p>
            <a:r>
              <a:rPr lang="ru-RU" sz="1600" dirty="0"/>
              <a:t>Другий приклад:</a:t>
            </a:r>
          </a:p>
        </p:txBody>
      </p:sp>
      <p:pic>
        <p:nvPicPr>
          <p:cNvPr id="16" name="Picture 15"/>
          <p:cNvPicPr>
            <a:picLocks noChangeAspect="1"/>
          </p:cNvPicPr>
          <p:nvPr/>
        </p:nvPicPr>
        <p:blipFill>
          <a:blip r:embed="rId3"/>
          <a:stretch>
            <a:fillRect/>
          </a:stretch>
        </p:blipFill>
        <p:spPr>
          <a:xfrm>
            <a:off x="1852498" y="2258188"/>
            <a:ext cx="4671895" cy="655559"/>
          </a:xfrm>
          <a:prstGeom prst="rect">
            <a:avLst/>
          </a:prstGeom>
          <a:ln>
            <a:solidFill>
              <a:schemeClr val="tx1"/>
            </a:solidFill>
          </a:ln>
        </p:spPr>
      </p:pic>
      <p:sp>
        <p:nvSpPr>
          <p:cNvPr id="17" name="Rectangle 4"/>
          <p:cNvSpPr>
            <a:spLocks noChangeArrowheads="1"/>
          </p:cNvSpPr>
          <p:nvPr/>
        </p:nvSpPr>
        <p:spPr bwMode="auto">
          <a:xfrm>
            <a:off x="244441" y="4112422"/>
            <a:ext cx="5392201" cy="2677656"/>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X</a:t>
            </a:r>
            <a:r>
              <a:rPr kumimoji="0" lang="ru-RU" altLang="ru-RU" sz="1400" b="0" i="0" u="none" strike="noStrike" cap="none" normalizeH="0" baseline="0" noProof="1">
                <a:ln>
                  <a:noFill/>
                </a:ln>
                <a:solidFill>
                  <a:srgbClr val="262626"/>
                </a:solidFill>
                <a:effectLst/>
                <a:latin typeface="JetBrains Mono"/>
              </a:rPr>
              <a:t>: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Y</a:t>
            </a:r>
            <a:r>
              <a:rPr kumimoji="0" lang="ru-RU" altLang="ru-RU" sz="1400" b="0" i="0" u="none" strike="noStrike" cap="none" normalizeH="0" baseline="0" noProof="1">
                <a:ln>
                  <a:noFill/>
                </a:ln>
                <a:solidFill>
                  <a:srgbClr val="262626"/>
                </a:solidFill>
                <a:effectLst/>
                <a:latin typeface="JetBrains Mono"/>
              </a:rPr>
              <a:t>: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A</a:t>
            </a:r>
            <a:r>
              <a:rPr kumimoji="0" lang="ru-RU" altLang="ru-RU" sz="1400" b="0" i="0" u="none" strike="noStrike" cap="none" normalizeH="0" baseline="0" noProof="1">
                <a:ln>
                  <a:noFill/>
                </a:ln>
                <a:solidFill>
                  <a:srgbClr val="262626"/>
                </a:solidFill>
                <a:effectLst/>
                <a:latin typeface="JetBrains Mono"/>
              </a:rPr>
              <a:t>(X, Y):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B</a:t>
            </a:r>
            <a:r>
              <a:rPr kumimoji="0" lang="ru-RU" altLang="ru-RU" sz="1400" b="0" i="0" u="none" strike="noStrike" cap="none" normalizeH="0" baseline="0" noProof="1">
                <a:ln>
                  <a:noFill/>
                </a:ln>
                <a:solidFill>
                  <a:srgbClr val="262626"/>
                </a:solidFill>
                <a:effectLst/>
                <a:latin typeface="JetBrains Mono"/>
              </a:rPr>
              <a:t>(Y, X):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MyMRO</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0080"/>
                </a:solidFill>
                <a:effectLst/>
                <a:latin typeface="JetBrains Mono"/>
              </a:rPr>
              <a:t>type</a:t>
            </a: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наслідування type = це метаклас</a:t>
            </a:r>
            <a:br>
              <a:rPr kumimoji="0" lang="ru-RU" altLang="ru-RU" sz="1400" b="1" i="0" u="none" strike="noStrike" cap="none" normalizeH="0" baseline="0" noProof="1">
                <a:ln>
                  <a:noFill/>
                </a:ln>
                <a:solidFill>
                  <a:srgbClr val="137D00"/>
                </a:solidFill>
                <a:effectLst/>
                <a:latin typeface="JetBrains Mono"/>
              </a:rPr>
            </a:br>
            <a:r>
              <a:rPr kumimoji="0" lang="ru-RU" altLang="ru-RU" sz="1400" b="1" i="0" u="none" strike="noStrike" cap="none" normalizeH="0" baseline="0" noProof="1">
                <a:ln>
                  <a:noFill/>
                </a:ln>
                <a:solidFill>
                  <a:srgbClr val="137D00"/>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mro</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cls</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return </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94558D"/>
                </a:solidFill>
                <a:effectLst/>
                <a:latin typeface="JetBrains Mono"/>
              </a:rPr>
              <a:t>cls</a:t>
            </a:r>
            <a:r>
              <a:rPr kumimoji="0" lang="ru-RU" altLang="ru-RU" sz="1400" b="0" i="0" u="none" strike="noStrike" cap="none" normalizeH="0" baseline="0" noProof="1">
                <a:ln>
                  <a:noFill/>
                </a:ln>
                <a:solidFill>
                  <a:srgbClr val="262626"/>
                </a:solidFill>
                <a:effectLst/>
                <a:latin typeface="JetBrains Mono"/>
              </a:rPr>
              <a:t>, A, B, X, Y, </a:t>
            </a:r>
            <a:r>
              <a:rPr kumimoji="0" lang="ru-RU" altLang="ru-RU" sz="1400" b="0" i="0" u="none" strike="noStrike" cap="none" normalizeH="0" baseline="0" noProof="1">
                <a:ln>
                  <a:noFill/>
                </a:ln>
                <a:solidFill>
                  <a:srgbClr val="000080"/>
                </a:solidFill>
                <a:effectLst/>
                <a:latin typeface="JetBrains Mono"/>
              </a:rPr>
              <a:t>object</a:t>
            </a:r>
            <a:r>
              <a:rPr kumimoji="0" lang="ru-RU" altLang="ru-RU" sz="1400" b="0" i="0" u="none" strike="noStrike" cap="none" normalizeH="0" baseline="0" noProof="1">
                <a:ln>
                  <a:noFill/>
                </a:ln>
                <a:solidFill>
                  <a:srgbClr val="262626"/>
                </a:solidFill>
                <a:effectLst/>
                <a:latin typeface="JetBrains Mono"/>
              </a:rPr>
              <a:t>)  </a:t>
            </a:r>
            <a:r>
              <a:rPr kumimoji="0" lang="ru-RU" altLang="ru-RU" sz="1400" b="1" i="0" u="none" strike="noStrike" cap="none" normalizeH="0" baseline="0" noProof="1">
                <a:ln>
                  <a:noFill/>
                </a:ln>
                <a:solidFill>
                  <a:srgbClr val="137D00"/>
                </a:solidFill>
                <a:effectLst/>
                <a:latin typeface="JetBrains Mono"/>
              </a:rPr>
              <a:t># явно задаємо порядок!</a:t>
            </a:r>
            <a:br>
              <a:rPr kumimoji="0" lang="ru-RU" altLang="ru-RU" sz="1400" b="1" i="0" u="none" strike="noStrike" cap="none" normalizeH="0" baseline="0" noProof="1">
                <a:ln>
                  <a:noFill/>
                </a:ln>
                <a:solidFill>
                  <a:srgbClr val="137D00"/>
                </a:solidFill>
                <a:effectLst/>
                <a:latin typeface="JetBrains Mono"/>
              </a:rPr>
            </a:br>
            <a:r>
              <a:rPr kumimoji="0" lang="ru-RU" altLang="ru-RU" sz="1400" b="0" i="0" u="none" strike="noStrike" cap="none" normalizeH="0" baseline="0" noProof="1">
                <a:ln>
                  <a:noFill/>
                </a:ln>
                <a:solidFill>
                  <a:srgbClr val="000080"/>
                </a:solidFill>
                <a:effectLst/>
                <a:latin typeface="JetBrains Mono"/>
              </a:rPr>
              <a:t>class </a:t>
            </a:r>
            <a:r>
              <a:rPr kumimoji="0" lang="ru-RU" altLang="ru-RU" sz="1400" b="0" i="0" u="none" strike="noStrike" cap="none" normalizeH="0" baseline="0" noProof="1">
                <a:ln>
                  <a:noFill/>
                </a:ln>
                <a:solidFill>
                  <a:srgbClr val="000000"/>
                </a:solidFill>
                <a:effectLst/>
                <a:latin typeface="JetBrains Mono"/>
              </a:rPr>
              <a:t>G</a:t>
            </a:r>
            <a:r>
              <a:rPr kumimoji="0" lang="ru-RU" altLang="ru-RU" sz="1400" b="0" i="0" u="none" strike="noStrike" cap="none" normalizeH="0" baseline="0" noProof="1">
                <a:ln>
                  <a:noFill/>
                </a:ln>
                <a:solidFill>
                  <a:srgbClr val="262626"/>
                </a:solidFill>
                <a:effectLst/>
                <a:latin typeface="JetBrains Mono"/>
              </a:rPr>
              <a:t>(A, B, </a:t>
            </a:r>
            <a:r>
              <a:rPr kumimoji="0" lang="ru-RU" altLang="ru-RU" sz="1400" b="0" i="0" u="none" strike="noStrike" cap="none" normalizeH="0" baseline="0" noProof="1">
                <a:ln>
                  <a:noFill/>
                </a:ln>
                <a:solidFill>
                  <a:srgbClr val="660099"/>
                </a:solidFill>
                <a:effectLst/>
                <a:latin typeface="JetBrains Mono"/>
              </a:rPr>
              <a:t>metaclass</a:t>
            </a:r>
            <a:r>
              <a:rPr kumimoji="0" lang="ru-RU" altLang="ru-RU" sz="1400" b="0" i="0" u="none" strike="noStrike" cap="none" normalizeH="0" baseline="0" noProof="1">
                <a:ln>
                  <a:noFill/>
                </a:ln>
                <a:solidFill>
                  <a:srgbClr val="262626"/>
                </a:solidFill>
                <a:effectLst/>
                <a:latin typeface="JetBrains Mono"/>
              </a:rPr>
              <a:t>=MyMRO):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80"/>
                </a:solidFill>
                <a:effectLst/>
                <a:latin typeface="JetBrains Mono"/>
              </a:rPr>
              <a:t>def </a:t>
            </a:r>
            <a:r>
              <a:rPr kumimoji="0" lang="ru-RU" altLang="ru-RU" sz="1400" b="0" i="0" u="none" strike="noStrike" cap="none" normalizeH="0" baseline="0" noProof="1">
                <a:ln>
                  <a:noFill/>
                </a:ln>
                <a:solidFill>
                  <a:srgbClr val="000000"/>
                </a:solidFill>
                <a:effectLst/>
                <a:latin typeface="JetBrains Mono"/>
              </a:rPr>
              <a:t>print_mro</a:t>
            </a:r>
            <a:r>
              <a:rPr kumimoji="0" lang="ru-RU" altLang="ru-RU" sz="1400" b="0" i="0" u="none" strike="noStrike" cap="none" normalizeH="0" baseline="0" noProof="1">
                <a:ln>
                  <a:noFill/>
                </a:ln>
                <a:solidFill>
                  <a:srgbClr val="262626"/>
                </a:solidFill>
                <a:effectLst/>
                <a:latin typeface="JetBrains Mono"/>
              </a:rPr>
              <a:t>(T):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000080"/>
                </a:solidFill>
                <a:effectLst/>
                <a:latin typeface="JetBrains Mono"/>
              </a:rPr>
              <a:t>print</a:t>
            </a:r>
            <a:r>
              <a:rPr kumimoji="0" lang="ru-RU" altLang="ru-RU" sz="1400" b="0" i="0" u="none" strike="noStrike" cap="none" normalizeH="0" baseline="0" noProof="1">
                <a:ln>
                  <a:noFill/>
                </a:ln>
                <a:solidFill>
                  <a:srgbClr val="262626"/>
                </a:solidFill>
                <a:effectLst/>
                <a:latin typeface="JetBrains Mono"/>
              </a:rPr>
              <a:t>(*[c.</a:t>
            </a:r>
            <a:r>
              <a:rPr kumimoji="0" lang="ru-RU" altLang="ru-RU" sz="1400" b="0" i="0" u="none" strike="noStrike" cap="none" normalizeH="0" baseline="0" noProof="1">
                <a:ln>
                  <a:noFill/>
                </a:ln>
                <a:solidFill>
                  <a:srgbClr val="B200B2"/>
                </a:solidFill>
                <a:effectLst/>
                <a:latin typeface="JetBrains Mono"/>
              </a:rPr>
              <a:t>__name__ </a:t>
            </a:r>
            <a:r>
              <a:rPr kumimoji="0" lang="ru-RU" altLang="ru-RU" sz="1400" b="0" i="0" u="none" strike="noStrike" cap="none" normalizeH="0" baseline="0" noProof="1">
                <a:ln>
                  <a:noFill/>
                </a:ln>
                <a:solidFill>
                  <a:srgbClr val="000080"/>
                </a:solidFill>
                <a:effectLst/>
                <a:latin typeface="JetBrains Mono"/>
              </a:rPr>
              <a:t>for </a:t>
            </a:r>
            <a:r>
              <a:rPr kumimoji="0" lang="ru-RU" altLang="ru-RU" sz="1400" b="0" i="0" u="none" strike="noStrike" cap="none" normalizeH="0" baseline="0" noProof="1">
                <a:ln>
                  <a:noFill/>
                </a:ln>
                <a:solidFill>
                  <a:srgbClr val="262626"/>
                </a:solidFill>
                <a:effectLst/>
                <a:latin typeface="JetBrains Mono"/>
              </a:rPr>
              <a:t>c </a:t>
            </a:r>
            <a:r>
              <a:rPr kumimoji="0" lang="ru-RU" altLang="ru-RU" sz="1400" b="0" i="0" u="none" strike="noStrike" cap="none" normalizeH="0" baseline="0" noProof="1">
                <a:ln>
                  <a:noFill/>
                </a:ln>
                <a:solidFill>
                  <a:srgbClr val="000080"/>
                </a:solidFill>
                <a:effectLst/>
                <a:latin typeface="JetBrains Mono"/>
              </a:rPr>
              <a:t>in </a:t>
            </a:r>
            <a:r>
              <a:rPr kumimoji="0" lang="ru-RU" altLang="ru-RU" sz="1400" b="0" i="0" u="none" strike="noStrike" cap="none" normalizeH="0" baseline="0" noProof="1">
                <a:ln>
                  <a:noFill/>
                </a:ln>
                <a:solidFill>
                  <a:srgbClr val="262626"/>
                </a:solidFill>
                <a:effectLst/>
                <a:latin typeface="JetBrains Mono"/>
              </a:rPr>
              <a:t>T.</a:t>
            </a:r>
            <a:r>
              <a:rPr kumimoji="0" lang="ru-RU" altLang="ru-RU" sz="1400" b="0" i="0" u="none" strike="noStrike" cap="none" normalizeH="0" baseline="0" noProof="1">
                <a:ln>
                  <a:noFill/>
                </a:ln>
                <a:solidFill>
                  <a:srgbClr val="000000"/>
                </a:solidFill>
                <a:effectLst/>
                <a:latin typeface="JetBrains Mono"/>
              </a:rPr>
              <a:t>mro</a:t>
            </a:r>
            <a:r>
              <a:rPr kumimoji="0" lang="ru-RU" altLang="ru-RU" sz="1400" b="0" i="0" u="none" strike="noStrike" cap="none" normalizeH="0" baseline="0" noProof="1">
                <a:ln>
                  <a:noFill/>
                </a:ln>
                <a:solidFill>
                  <a:srgbClr val="262626"/>
                </a:solidFill>
                <a:effectLst/>
                <a:latin typeface="JetBrains Mono"/>
              </a:rPr>
              <a:t>()], </a:t>
            </a:r>
            <a:r>
              <a:rPr kumimoji="0" lang="ru-RU" altLang="ru-RU" sz="1400" b="0" i="0" u="none" strike="noStrike" cap="none" normalizeH="0" baseline="0" noProof="1">
                <a:ln>
                  <a:noFill/>
                </a:ln>
                <a:solidFill>
                  <a:srgbClr val="660099"/>
                </a:solidFill>
                <a:effectLst/>
                <a:latin typeface="JetBrains Mono"/>
              </a:rPr>
              <a:t>sep</a:t>
            </a:r>
            <a:r>
              <a:rPr kumimoji="0" lang="ru-RU" altLang="ru-RU" sz="1400" b="0" i="0" u="none" strike="noStrike" cap="none" normalizeH="0" baseline="0" noProof="1">
                <a:ln>
                  <a:noFill/>
                </a:ln>
                <a:solidFill>
                  <a:srgbClr val="262626"/>
                </a:solidFill>
                <a:effectLst/>
                <a:latin typeface="JetBrains Mono"/>
              </a:rPr>
              <a:t>=</a:t>
            </a:r>
            <a:r>
              <a:rPr kumimoji="0" lang="ru-RU" altLang="ru-RU" sz="1400" b="0" i="0" u="none" strike="noStrike" cap="none" normalizeH="0" baseline="0" noProof="1">
                <a:ln>
                  <a:noFill/>
                </a:ln>
                <a:solidFill>
                  <a:srgbClr val="00733B"/>
                </a:solidFill>
                <a:effectLst/>
                <a:latin typeface="JetBrains Mono"/>
              </a:rPr>
              <a:t>' -&gt; '</a:t>
            </a:r>
            <a:r>
              <a:rPr kumimoji="0" lang="ru-RU" altLang="ru-RU" sz="1400" b="0" i="0" u="none" strike="noStrike" cap="none" normalizeH="0" baseline="0" noProof="1">
                <a:ln>
                  <a:noFill/>
                </a:ln>
                <a:solidFill>
                  <a:srgbClr val="262626"/>
                </a:solidFill>
                <a:effectLst/>
                <a:latin typeface="JetBrains Mono"/>
              </a:rPr>
              <a:t>)</a:t>
            </a:r>
            <a:br>
              <a:rPr kumimoji="0" lang="ru-RU" altLang="ru-RU" sz="1400" b="0" i="0" u="none" strike="noStrike" cap="none" normalizeH="0" baseline="0" noProof="1">
                <a:ln>
                  <a:noFill/>
                </a:ln>
                <a:solidFill>
                  <a:srgbClr val="262626"/>
                </a:solidFill>
                <a:effectLst/>
                <a:latin typeface="JetBrains Mono"/>
              </a:rPr>
            </a:br>
            <a:r>
              <a:rPr kumimoji="0" lang="ru-RU" altLang="ru-RU" sz="1400" b="0" i="0" u="none" strike="noStrike" cap="none" normalizeH="0" baseline="0" noProof="1">
                <a:ln>
                  <a:noFill/>
                </a:ln>
                <a:solidFill>
                  <a:srgbClr val="000000"/>
                </a:solidFill>
                <a:effectLst/>
                <a:latin typeface="JetBrains Mono"/>
              </a:rPr>
              <a:t>print_mro</a:t>
            </a:r>
            <a:r>
              <a:rPr kumimoji="0" lang="ru-RU" altLang="ru-RU" sz="1400" b="0" i="0" u="none" strike="noStrike" cap="none" normalizeH="0" baseline="0" noProof="1">
                <a:ln>
                  <a:noFill/>
                </a:ln>
                <a:solidFill>
                  <a:srgbClr val="262626"/>
                </a:solidFill>
                <a:effectLst/>
                <a:latin typeface="JetBrains Mono"/>
              </a:rPr>
              <a:t>(G)</a:t>
            </a:r>
            <a:endParaRPr kumimoji="0" lang="ru-RU" altLang="ru-RU" sz="3200" b="0" i="0" u="none" strike="noStrike" cap="none" normalizeH="0" baseline="0" noProof="1">
              <a:ln>
                <a:noFill/>
              </a:ln>
              <a:solidFill>
                <a:schemeClr val="tx1"/>
              </a:solidFill>
              <a:effectLst/>
              <a:latin typeface="Arial" panose="020B0604020202020204" pitchFamily="34" charset="0"/>
            </a:endParaRPr>
          </a:p>
        </p:txBody>
      </p:sp>
      <p:pic>
        <p:nvPicPr>
          <p:cNvPr id="18" name="Picture 17"/>
          <p:cNvPicPr>
            <a:picLocks noChangeAspect="1"/>
          </p:cNvPicPr>
          <p:nvPr/>
        </p:nvPicPr>
        <p:blipFill>
          <a:blip r:embed="rId4"/>
          <a:stretch>
            <a:fillRect/>
          </a:stretch>
        </p:blipFill>
        <p:spPr>
          <a:xfrm>
            <a:off x="5787569" y="6452237"/>
            <a:ext cx="3133725" cy="314325"/>
          </a:xfrm>
          <a:prstGeom prst="rect">
            <a:avLst/>
          </a:prstGeom>
          <a:ln>
            <a:solidFill>
              <a:schemeClr val="tx1"/>
            </a:solidFill>
          </a:ln>
        </p:spPr>
      </p:pic>
    </p:spTree>
    <p:extLst>
      <p:ext uri="{BB962C8B-B14F-4D97-AF65-F5344CB8AC3E}">
        <p14:creationId xmlns:p14="http://schemas.microsoft.com/office/powerpoint/2010/main" val="2497072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600" b="1" dirty="0"/>
              <a:t>Проектування ієрархії класів і клас </a:t>
            </a:r>
            <a:r>
              <a:rPr lang="en-US" sz="1600" b="1" dirty="0"/>
              <a:t>object </a:t>
            </a:r>
          </a:p>
          <a:p>
            <a:pPr lvl="0" eaLnBrk="0" fontAlgn="base" hangingPunct="0">
              <a:lnSpc>
                <a:spcPct val="100000"/>
              </a:lnSpc>
              <a:spcBef>
                <a:spcPct val="0"/>
              </a:spcBef>
              <a:spcAft>
                <a:spcPct val="0"/>
              </a:spcAft>
            </a:pPr>
            <a:endParaRPr lang="en-US" sz="1600" b="1" dirty="0"/>
          </a:p>
          <a:p>
            <a:pPr lvl="0" algn="l" eaLnBrk="0" fontAlgn="base" hangingPunct="0">
              <a:lnSpc>
                <a:spcPct val="100000"/>
              </a:lnSpc>
              <a:spcBef>
                <a:spcPct val="0"/>
              </a:spcBef>
              <a:spcAft>
                <a:spcPct val="0"/>
              </a:spcAft>
            </a:pPr>
            <a:r>
              <a:rPr lang="uk-UA" sz="1600" dirty="0"/>
              <a:t>Об'єктно-орієнтована парадигма програмування (і, зокрема, принцип успадкування) передбачає побудову ієрархії класів, яка б в сукупності найбільш ефективним чином вирішувала поставлену задачу. Однією з найбільш популярних в світі професійних нотацій (системи умовних позначень) моделювання в об'єктно-орієнтованому стилі є мова </a:t>
            </a:r>
            <a:r>
              <a:rPr lang="en-US" sz="1600" dirty="0"/>
              <a:t>UML (</a:t>
            </a:r>
            <a:r>
              <a:rPr lang="uk-UA" sz="1600" dirty="0"/>
              <a:t>англ. </a:t>
            </a:r>
            <a:r>
              <a:rPr lang="en-US" sz="1600" dirty="0"/>
              <a:t>Unified Modeling Language). </a:t>
            </a:r>
            <a:endParaRPr lang="ru-RU" sz="1600" dirty="0"/>
          </a:p>
          <a:p>
            <a:pPr lvl="0" algn="l" eaLnBrk="0" fontAlgn="base" hangingPunct="0">
              <a:lnSpc>
                <a:spcPct val="100000"/>
              </a:lnSpc>
              <a:spcBef>
                <a:spcPct val="0"/>
              </a:spcBef>
              <a:spcAft>
                <a:spcPct val="0"/>
              </a:spcAft>
            </a:pPr>
            <a:r>
              <a:rPr lang="uk-UA" sz="1600" dirty="0"/>
              <a:t>Приклад зображення ієрархії класів в даній нотації. </a:t>
            </a:r>
            <a:endParaRPr lang="en-US" sz="1600" dirty="0"/>
          </a:p>
        </p:txBody>
      </p:sp>
      <p:pic>
        <p:nvPicPr>
          <p:cNvPr id="4" name="Picture 3"/>
          <p:cNvPicPr>
            <a:picLocks noChangeAspect="1"/>
          </p:cNvPicPr>
          <p:nvPr/>
        </p:nvPicPr>
        <p:blipFill>
          <a:blip r:embed="rId2"/>
          <a:stretch>
            <a:fillRect/>
          </a:stretch>
        </p:blipFill>
        <p:spPr>
          <a:xfrm>
            <a:off x="1114897" y="1871096"/>
            <a:ext cx="3475210" cy="2517300"/>
          </a:xfrm>
          <a:prstGeom prst="rect">
            <a:avLst/>
          </a:prstGeom>
        </p:spPr>
      </p:pic>
      <p:sp>
        <p:nvSpPr>
          <p:cNvPr id="5" name="Rectangle 4"/>
          <p:cNvSpPr/>
          <p:nvPr/>
        </p:nvSpPr>
        <p:spPr>
          <a:xfrm>
            <a:off x="5676521" y="2188458"/>
            <a:ext cx="5776111" cy="830997"/>
          </a:xfrm>
          <a:prstGeom prst="rect">
            <a:avLst/>
          </a:prstGeom>
        </p:spPr>
        <p:txBody>
          <a:bodyPr wrap="square">
            <a:spAutoFit/>
          </a:bodyPr>
          <a:lstStyle/>
          <a:p>
            <a:r>
              <a:rPr lang="uk-UA" sz="1600" dirty="0"/>
              <a:t>Мова </a:t>
            </a:r>
            <a:r>
              <a:rPr lang="en-US" sz="1600" dirty="0"/>
              <a:t>UML </a:t>
            </a:r>
            <a:r>
              <a:rPr lang="uk-UA" sz="1600" dirty="0"/>
              <a:t>дозволяє детально змоделювати ієрархію класів перед реалізацією. У той же час, використання </a:t>
            </a:r>
            <a:r>
              <a:rPr lang="en-US" sz="1600" dirty="0"/>
              <a:t>UML </a:t>
            </a:r>
            <a:r>
              <a:rPr lang="uk-UA" sz="1600" dirty="0"/>
              <a:t>для малих проектів може виявитися надмірною, і досить простої схеми. </a:t>
            </a:r>
          </a:p>
        </p:txBody>
      </p:sp>
      <p:sp>
        <p:nvSpPr>
          <p:cNvPr id="6" name="Rectangle 5"/>
          <p:cNvSpPr/>
          <p:nvPr/>
        </p:nvSpPr>
        <p:spPr>
          <a:xfrm>
            <a:off x="117695" y="4544977"/>
            <a:ext cx="11537132" cy="1569660"/>
          </a:xfrm>
          <a:prstGeom prst="rect">
            <a:avLst/>
          </a:prstGeom>
        </p:spPr>
        <p:txBody>
          <a:bodyPr wrap="square">
            <a:spAutoFit/>
          </a:bodyPr>
          <a:lstStyle/>
          <a:p>
            <a:pPr eaLnBrk="0" fontAlgn="base" hangingPunct="0">
              <a:spcBef>
                <a:spcPct val="0"/>
              </a:spcBef>
              <a:spcAft>
                <a:spcPct val="0"/>
              </a:spcAft>
            </a:pPr>
            <a:r>
              <a:rPr lang="uk-UA" sz="1600" dirty="0"/>
              <a:t>В </a:t>
            </a:r>
            <a:r>
              <a:rPr lang="en-US" sz="1600" dirty="0"/>
              <a:t>Python </a:t>
            </a:r>
            <a:r>
              <a:rPr lang="uk-UA" sz="1600" dirty="0"/>
              <a:t>всі класи успадковуються від класу </a:t>
            </a:r>
            <a:r>
              <a:rPr lang="en-US" sz="1600" dirty="0"/>
              <a:t>object, </a:t>
            </a:r>
            <a:r>
              <a:rPr lang="uk-UA" sz="1600" dirty="0"/>
              <a:t>так, для класів з прикладу про тарифні плани ієрархія буде виглядати наступним чином: </a:t>
            </a:r>
          </a:p>
          <a:p>
            <a:pPr eaLnBrk="0" fontAlgn="base" hangingPunct="0">
              <a:spcBef>
                <a:spcPct val="0"/>
              </a:spcBef>
              <a:spcAft>
                <a:spcPct val="0"/>
              </a:spcAft>
            </a:pPr>
            <a:endParaRPr lang="uk-UA" sz="1600" dirty="0"/>
          </a:p>
          <a:p>
            <a:pPr eaLnBrk="0" fontAlgn="base" hangingPunct="0">
              <a:spcBef>
                <a:spcPct val="0"/>
              </a:spcBef>
              <a:spcAft>
                <a:spcPct val="0"/>
              </a:spcAft>
            </a:pPr>
            <a:endParaRPr lang="uk-UA" sz="1600" dirty="0"/>
          </a:p>
          <a:p>
            <a:pPr eaLnBrk="0" fontAlgn="base" hangingPunct="0">
              <a:spcBef>
                <a:spcPct val="0"/>
              </a:spcBef>
              <a:spcAft>
                <a:spcPct val="0"/>
              </a:spcAft>
            </a:pPr>
            <a:endParaRPr lang="uk-UA" sz="1600" dirty="0"/>
          </a:p>
          <a:p>
            <a:pPr eaLnBrk="0" fontAlgn="base" hangingPunct="0">
              <a:spcBef>
                <a:spcPct val="0"/>
              </a:spcBef>
              <a:spcAft>
                <a:spcPct val="0"/>
              </a:spcAft>
            </a:pPr>
            <a:r>
              <a:rPr lang="uk-UA" sz="1600" dirty="0"/>
              <a:t>Вбудовані класи </a:t>
            </a:r>
            <a:r>
              <a:rPr lang="en-US" sz="1600" dirty="0"/>
              <a:t>Python </a:t>
            </a:r>
            <a:r>
              <a:rPr lang="uk-UA" sz="1600" dirty="0"/>
              <a:t>також мають свою ієрархію, наприклад, для типу </a:t>
            </a:r>
            <a:r>
              <a:rPr lang="en-US" sz="1600" dirty="0" err="1"/>
              <a:t>bool</a:t>
            </a:r>
            <a:r>
              <a:rPr lang="en-US" sz="1600" dirty="0"/>
              <a:t> </a:t>
            </a:r>
            <a:r>
              <a:rPr lang="uk-UA" sz="1600" dirty="0"/>
              <a:t>вона виглядає як: </a:t>
            </a:r>
          </a:p>
        </p:txBody>
      </p:sp>
      <p:sp>
        <p:nvSpPr>
          <p:cNvPr id="2" name="Rectangle 1"/>
          <p:cNvSpPr>
            <a:spLocks noChangeArrowheads="1"/>
          </p:cNvSpPr>
          <p:nvPr/>
        </p:nvSpPr>
        <p:spPr bwMode="auto">
          <a:xfrm>
            <a:off x="188616" y="5172734"/>
            <a:ext cx="4519186" cy="52322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object </a:t>
            </a:r>
            <a:r>
              <a:rPr kumimoji="0" lang="ru-RU" altLang="ru-RU" sz="1400" b="0" i="0" u="none" strike="noStrike" cap="none" normalizeH="0" baseline="0" dirty="0">
                <a:ln>
                  <a:noFill/>
                </a:ln>
                <a:solidFill>
                  <a:srgbClr val="262626"/>
                </a:solidFill>
                <a:effectLst/>
                <a:latin typeface="JetBrains Mono"/>
              </a:rPr>
              <a:t>-&gt; Customer -&gt; CustomerFree2ndMinuteAfter10</a:t>
            </a:r>
            <a:br>
              <a:rPr kumimoji="0" lang="ru-RU" altLang="ru-RU" sz="1400" b="0" i="0" u="none" strike="noStrike" cap="none" normalizeH="0" baseline="0" dirty="0">
                <a:ln>
                  <a:noFill/>
                </a:ln>
                <a:solidFill>
                  <a:srgbClr val="262626"/>
                </a:solidFill>
                <a:effectLst/>
                <a:latin typeface="JetBrains Mono"/>
              </a:rPr>
            </a:br>
            <a:r>
              <a:rPr kumimoji="0" lang="ru-RU" altLang="ru-RU" sz="1400" b="0" i="0" u="none" strike="noStrike" cap="none" normalizeH="0" baseline="0" dirty="0">
                <a:ln>
                  <a:noFill/>
                </a:ln>
                <a:solidFill>
                  <a:srgbClr val="262626"/>
                </a:solidFill>
                <a:effectLst/>
                <a:latin typeface="JetBrains Mono"/>
              </a:rPr>
              <a:t>          -&gt; CallPlanTwiceCheaperFirst5Minutes</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257130" y="6169822"/>
            <a:ext cx="1715534" cy="307777"/>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80"/>
                </a:solidFill>
                <a:effectLst/>
                <a:latin typeface="JetBrains Mono"/>
              </a:rPr>
              <a:t>object </a:t>
            </a:r>
            <a:r>
              <a:rPr kumimoji="0" lang="ru-RU" altLang="ru-RU" sz="1400" b="0" i="0" u="none" strike="noStrike" cap="none" normalizeH="0" baseline="0" dirty="0">
                <a:ln>
                  <a:noFill/>
                </a:ln>
                <a:solidFill>
                  <a:srgbClr val="262626"/>
                </a:solidFill>
                <a:effectLst/>
                <a:latin typeface="JetBrains Mono"/>
              </a:rPr>
              <a:t>-&gt; </a:t>
            </a:r>
            <a:r>
              <a:rPr kumimoji="0" lang="ru-RU" altLang="ru-RU" sz="1400" b="0" i="0" u="none" strike="noStrike" cap="none" normalizeH="0" baseline="0" dirty="0">
                <a:ln>
                  <a:noFill/>
                </a:ln>
                <a:solidFill>
                  <a:srgbClr val="000080"/>
                </a:solidFill>
                <a:effectLst/>
                <a:latin typeface="JetBrains Mono"/>
              </a:rPr>
              <a:t>int </a:t>
            </a:r>
            <a:r>
              <a:rPr kumimoji="0" lang="ru-RU" altLang="ru-RU" sz="1400" b="0" i="0" u="none" strike="noStrike" cap="none" normalizeH="0" baseline="0" dirty="0">
                <a:ln>
                  <a:noFill/>
                </a:ln>
                <a:solidFill>
                  <a:srgbClr val="262626"/>
                </a:solidFill>
                <a:effectLst/>
                <a:latin typeface="JetBrains Mono"/>
              </a:rPr>
              <a:t>-&gt; </a:t>
            </a:r>
            <a:r>
              <a:rPr kumimoji="0" lang="ru-RU" altLang="ru-RU" sz="1400" b="0" i="0" u="none" strike="noStrike" cap="none" normalizeH="0" baseline="0" dirty="0">
                <a:ln>
                  <a:noFill/>
                </a:ln>
                <a:solidFill>
                  <a:srgbClr val="000080"/>
                </a:solidFill>
                <a:effectLst/>
                <a:latin typeface="JetBrains Mono"/>
              </a:rPr>
              <a:t>bool</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10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2000" b="1" dirty="0"/>
              <a:t>Інкапсуляція</a:t>
            </a:r>
          </a:p>
          <a:p>
            <a:pPr lvl="0" eaLnBrk="0" fontAlgn="base" hangingPunct="0">
              <a:lnSpc>
                <a:spcPct val="100000"/>
              </a:lnSpc>
              <a:spcBef>
                <a:spcPct val="0"/>
              </a:spcBef>
              <a:spcAft>
                <a:spcPct val="0"/>
              </a:spcAft>
            </a:pPr>
            <a:endParaRPr lang="uk-UA" sz="2000" b="1" dirty="0"/>
          </a:p>
          <a:p>
            <a:pPr lvl="0" algn="l" eaLnBrk="0" fontAlgn="base" hangingPunct="0">
              <a:lnSpc>
                <a:spcPct val="100000"/>
              </a:lnSpc>
              <a:spcBef>
                <a:spcPct val="0"/>
              </a:spcBef>
              <a:spcAft>
                <a:spcPct val="0"/>
              </a:spcAft>
            </a:pPr>
            <a:r>
              <a:rPr lang="ru-RU" sz="1800" b="1" dirty="0"/>
              <a:t>Інкапсуляція </a:t>
            </a:r>
            <a:r>
              <a:rPr lang="ru-RU" sz="1800" dirty="0"/>
              <a:t>- принцип ООП, згідно з яким складність реалізації програмного компонента повинна бути захована за його інтерфейсом. </a:t>
            </a:r>
            <a:endParaRPr lang="uk-UA" sz="1800" dirty="0"/>
          </a:p>
          <a:p>
            <a:pPr lvl="0" algn="l" eaLnBrk="0" fontAlgn="base" hangingPunct="0">
              <a:lnSpc>
                <a:spcPct val="100000"/>
              </a:lnSpc>
              <a:spcBef>
                <a:spcPct val="0"/>
              </a:spcBef>
              <a:spcAft>
                <a:spcPct val="0"/>
              </a:spcAft>
            </a:pPr>
            <a:r>
              <a:rPr lang="ru-RU" sz="1800" dirty="0"/>
              <a:t>За рахунок принципу інкапсуляції можна </a:t>
            </a:r>
            <a:r>
              <a:rPr lang="ru-RU" sz="1800" i="1" dirty="0"/>
              <a:t>приховувати деякі деталі реалізації об'єкта від користувача</a:t>
            </a:r>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endParaRPr lang="ru-RU" sz="1600" dirty="0"/>
          </a:p>
          <a:p>
            <a:pPr lvl="0" algn="l" eaLnBrk="0" fontAlgn="base" hangingPunct="0">
              <a:lnSpc>
                <a:spcPct val="100000"/>
              </a:lnSpc>
              <a:spcBef>
                <a:spcPct val="0"/>
              </a:spcBef>
              <a:spcAft>
                <a:spcPct val="0"/>
              </a:spcAft>
            </a:pPr>
            <a:r>
              <a:rPr lang="uk-UA" sz="1800" dirty="0"/>
              <a:t>Концепція інкапсуляції базується навколо принципу, з якого випливає, що </a:t>
            </a:r>
            <a:r>
              <a:rPr lang="uk-UA" sz="1800" i="1" dirty="0"/>
              <a:t>внутрішні дані об'єкту не повинні бути безпосередньо доступні через екземпляр об'єкта</a:t>
            </a:r>
            <a:r>
              <a:rPr lang="uk-UA" sz="1800" dirty="0"/>
              <a:t>. Замість цього дані класу визначаються як закриті. Якщо код бажає змінити стан об'єкта, то він повинен робити це непрямо через відкриті методи. </a:t>
            </a:r>
            <a:endParaRPr lang="en-US" sz="1800" dirty="0"/>
          </a:p>
        </p:txBody>
      </p:sp>
      <p:sp>
        <p:nvSpPr>
          <p:cNvPr id="4" name="Rectangle 3"/>
          <p:cNvSpPr/>
          <p:nvPr/>
        </p:nvSpPr>
        <p:spPr>
          <a:xfrm>
            <a:off x="7811762" y="1720748"/>
            <a:ext cx="4283668" cy="2462213"/>
          </a:xfrm>
          <a:prstGeom prst="rect">
            <a:avLst/>
          </a:prstGeom>
        </p:spPr>
        <p:txBody>
          <a:bodyPr wrap="square">
            <a:spAutoFit/>
          </a:bodyPr>
          <a:lstStyle/>
          <a:p>
            <a:pPr algn="just"/>
            <a:r>
              <a:rPr lang="uk-UA" sz="1400" i="1" dirty="0"/>
              <a:t>Клас </a:t>
            </a:r>
            <a:r>
              <a:rPr lang="en-US" sz="1400" i="1" dirty="0" err="1"/>
              <a:t>DatabaseReader</a:t>
            </a:r>
            <a:r>
              <a:rPr lang="en-US" sz="1400" b="1" i="1" dirty="0"/>
              <a:t> </a:t>
            </a:r>
            <a:r>
              <a:rPr lang="uk-UA" sz="1400" i="1" dirty="0"/>
              <a:t>інкапсулює внутрішні деталі пошуку, завантаження, маніпуляцій і закриття файлу даних. Немає необхідності турбуватися про численні рядки коду, які працюють «за лаштунками», щоб використовувати клас у своєму додатку. </a:t>
            </a:r>
          </a:p>
          <a:p>
            <a:pPr algn="just"/>
            <a:endParaRPr lang="uk-UA" sz="1400" i="1" dirty="0"/>
          </a:p>
          <a:p>
            <a:pPr algn="just"/>
            <a:r>
              <a:rPr lang="uk-UA" sz="1400" i="1" dirty="0"/>
              <a:t>Все, що потрібно - це створити екземпляр класу і відправити йому відповідні повідомлення (наприклад, "відкрити файл на ім'я </a:t>
            </a:r>
            <a:r>
              <a:rPr lang="en-US" sz="1400" i="1" dirty="0" err="1"/>
              <a:t>Balance.sqlite</a:t>
            </a:r>
            <a:r>
              <a:rPr lang="en-US" sz="1400" i="1" dirty="0"/>
              <a:t>, </a:t>
            </a:r>
            <a:r>
              <a:rPr lang="uk-UA" sz="1400" i="1" dirty="0"/>
              <a:t>розташований на диску С: \").  </a:t>
            </a:r>
          </a:p>
        </p:txBody>
      </p:sp>
      <p:pic>
        <p:nvPicPr>
          <p:cNvPr id="5" name="Picture 4"/>
          <p:cNvPicPr>
            <a:picLocks noChangeAspect="1"/>
          </p:cNvPicPr>
          <p:nvPr/>
        </p:nvPicPr>
        <p:blipFill>
          <a:blip r:embed="rId2"/>
          <a:stretch>
            <a:fillRect/>
          </a:stretch>
        </p:blipFill>
        <p:spPr>
          <a:xfrm>
            <a:off x="344032" y="5241958"/>
            <a:ext cx="4765286" cy="1493820"/>
          </a:xfrm>
          <a:prstGeom prst="rect">
            <a:avLst/>
          </a:prstGeom>
        </p:spPr>
      </p:pic>
      <p:sp>
        <p:nvSpPr>
          <p:cNvPr id="6" name="Rectangle 5"/>
          <p:cNvSpPr/>
          <p:nvPr/>
        </p:nvSpPr>
        <p:spPr>
          <a:xfrm>
            <a:off x="5537702" y="5241958"/>
            <a:ext cx="6557727" cy="1569660"/>
          </a:xfrm>
          <a:prstGeom prst="rect">
            <a:avLst/>
          </a:prstGeom>
        </p:spPr>
        <p:txBody>
          <a:bodyPr wrap="square">
            <a:spAutoFit/>
          </a:bodyPr>
          <a:lstStyle/>
          <a:p>
            <a:r>
              <a:rPr lang="ru-RU" sz="1600" i="1" dirty="0"/>
              <a:t>Як в даному випадку буде працювати інкапсуляція? Вона дозволить нам дивитися на будинок, але при цьому не дасть підійти дуже близько. Наприклад, ми будемо знати, що в будинку є двері, що вони коричневого кольору, що вони відкриті або закриті. Але яким способом і з якого матеріалу вона зроблена, інкапсуляція нам дізнатися не дозволить. </a:t>
            </a:r>
            <a:endParaRPr lang="uk-UA" sz="1600" i="1" dirty="0"/>
          </a:p>
        </p:txBody>
      </p:sp>
      <p:sp>
        <p:nvSpPr>
          <p:cNvPr id="7" name="Rectangle 1"/>
          <p:cNvSpPr>
            <a:spLocks noChangeArrowheads="1"/>
          </p:cNvSpPr>
          <p:nvPr/>
        </p:nvSpPr>
        <p:spPr bwMode="auto">
          <a:xfrm>
            <a:off x="117695" y="1831187"/>
            <a:ext cx="7502567" cy="2062103"/>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Цей</a:t>
            </a: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клас</a:t>
            </a: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інкапсулює</a:t>
            </a: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деталі</a:t>
            </a: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відкриття</a:t>
            </a:r>
            <a:r>
              <a:rPr kumimoji="0" lang="ru-RU" altLang="ru-RU" sz="1600" b="1" i="0" u="none" strike="noStrike" cap="none" normalizeH="0" baseline="0" dirty="0">
                <a:ln>
                  <a:noFill/>
                </a:ln>
                <a:solidFill>
                  <a:srgbClr val="137D00"/>
                </a:solidFill>
                <a:effectLst/>
                <a:latin typeface="JetBrains Mono"/>
              </a:rPr>
              <a:t> і </a:t>
            </a:r>
            <a:r>
              <a:rPr kumimoji="0" lang="ru-RU" altLang="ru-RU" sz="1600" b="1" i="0" u="none" strike="noStrike" cap="none" normalizeH="0" baseline="0" dirty="0" err="1">
                <a:ln>
                  <a:noFill/>
                </a:ln>
                <a:solidFill>
                  <a:srgbClr val="137D00"/>
                </a:solidFill>
                <a:effectLst/>
                <a:latin typeface="JetBrains Mono"/>
              </a:rPr>
              <a:t>закриття</a:t>
            </a: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бази</a:t>
            </a: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даних</a:t>
            </a:r>
            <a:r>
              <a:rPr kumimoji="0" lang="ru-RU" altLang="ru-RU" sz="1600" b="1" i="0" u="none" strike="noStrike" cap="none" normalizeH="0" baseline="0" dirty="0">
                <a:ln>
                  <a:noFill/>
                </a:ln>
                <a:solidFill>
                  <a:srgbClr val="137D00"/>
                </a:solidFill>
                <a:effectLst/>
                <a:latin typeface="JetBrains Mono"/>
              </a:rPr>
              <a:t> </a:t>
            </a:r>
            <a:br>
              <a:rPr kumimoji="0" lang="ru-RU" altLang="ru-RU" sz="1600" b="1" i="0" u="none" strike="noStrike" cap="none" normalizeH="0" baseline="0" dirty="0">
                <a:ln>
                  <a:noFill/>
                </a:ln>
                <a:solidFill>
                  <a:srgbClr val="137D00"/>
                </a:solidFill>
                <a:effectLst/>
                <a:latin typeface="JetBrains Mono"/>
              </a:rPr>
            </a:br>
            <a:r>
              <a:rPr kumimoji="0" lang="ru-RU" altLang="ru-RU" sz="1600" b="0" i="0" u="none" strike="noStrike" cap="none" normalizeH="0" baseline="0" dirty="0" err="1">
                <a:ln>
                  <a:noFill/>
                </a:ln>
                <a:solidFill>
                  <a:srgbClr val="262626"/>
                </a:solidFill>
                <a:effectLst/>
                <a:latin typeface="JetBrains Mono"/>
              </a:rPr>
              <a:t>db_reader</a:t>
            </a:r>
            <a:r>
              <a:rPr kumimoji="0" lang="ru-RU" altLang="ru-RU" sz="1600" b="0" i="0" u="none" strike="noStrike" cap="none" normalizeH="0" baseline="0" dirty="0">
                <a:ln>
                  <a:noFill/>
                </a:ln>
                <a:solidFill>
                  <a:srgbClr val="262626"/>
                </a:solidFill>
                <a:effectLst/>
                <a:latin typeface="JetBrains Mono"/>
              </a:rPr>
              <a:t> = </a:t>
            </a:r>
            <a:r>
              <a:rPr kumimoji="0" lang="ru-RU" altLang="ru-RU" sz="1600" b="0" i="0" u="none" strike="noStrike" cap="none" normalizeH="0" baseline="0" dirty="0" err="1">
                <a:ln>
                  <a:noFill/>
                </a:ln>
                <a:solidFill>
                  <a:srgbClr val="000000"/>
                </a:solidFill>
                <a:effectLst/>
                <a:latin typeface="JetBrains Mono"/>
              </a:rPr>
              <a:t>DatabaseReader</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err="1">
                <a:ln>
                  <a:noFill/>
                </a:ln>
                <a:solidFill>
                  <a:srgbClr val="262626"/>
                </a:solidFill>
                <a:effectLst/>
                <a:latin typeface="JetBrains Mono"/>
              </a:rPr>
              <a:t>db_reader.</a:t>
            </a:r>
            <a:r>
              <a:rPr kumimoji="0" lang="ru-RU" altLang="ru-RU" sz="1600" b="0" i="0" u="none" strike="noStrike" cap="none" normalizeH="0" baseline="0" dirty="0" err="1">
                <a:ln>
                  <a:noFill/>
                </a:ln>
                <a:solidFill>
                  <a:srgbClr val="000000"/>
                </a:solidFill>
                <a:effectLst/>
                <a:latin typeface="JetBrains Mono"/>
              </a:rPr>
              <a:t>open</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"С:/Balance.sqlite"</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0" i="0" u="none" strike="noStrike" cap="none" normalizeH="0" baseline="0" dirty="0">
                <a:ln>
                  <a:noFill/>
                </a:ln>
                <a:solidFill>
                  <a:srgbClr val="262626"/>
                </a:solidFill>
                <a:effectLst/>
                <a:latin typeface="JetBrains Mono"/>
              </a:rPr>
              <a:t/>
            </a:r>
            <a:br>
              <a:rPr kumimoji="0" lang="ru-RU" altLang="ru-RU" sz="1600" b="0" i="0" u="none" strike="noStrike" cap="none" normalizeH="0" baseline="0" dirty="0">
                <a:ln>
                  <a:noFill/>
                </a:ln>
                <a:solidFill>
                  <a:srgbClr val="262626"/>
                </a:solidFill>
                <a:effectLst/>
                <a:latin typeface="JetBrains Mono"/>
              </a:rPr>
            </a:b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Виконуємо</a:t>
            </a: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дію</a:t>
            </a:r>
            <a:r>
              <a:rPr kumimoji="0" lang="ru-RU" altLang="ru-RU" sz="1600" b="1" i="0" u="none" strike="noStrike" cap="none" normalizeH="0" baseline="0" dirty="0">
                <a:ln>
                  <a:noFill/>
                </a:ln>
                <a:solidFill>
                  <a:srgbClr val="137D00"/>
                </a:solidFill>
                <a:effectLst/>
                <a:latin typeface="JetBrains Mono"/>
              </a:rPr>
              <a:t/>
            </a:r>
            <a:br>
              <a:rPr kumimoji="0" lang="ru-RU" altLang="ru-RU" sz="1600" b="1" i="0" u="none" strike="noStrike" cap="none" normalizeH="0" baseline="0" dirty="0">
                <a:ln>
                  <a:noFill/>
                </a:ln>
                <a:solidFill>
                  <a:srgbClr val="137D00"/>
                </a:solidFill>
                <a:effectLst/>
                <a:latin typeface="JetBrains Mono"/>
              </a:rPr>
            </a:br>
            <a:r>
              <a:rPr kumimoji="0" lang="ru-RU" altLang="ru-RU" sz="1600" b="0" i="0" u="none" strike="noStrike" cap="none" normalizeH="0" baseline="0" dirty="0" err="1">
                <a:ln>
                  <a:noFill/>
                </a:ln>
                <a:solidFill>
                  <a:srgbClr val="262626"/>
                </a:solidFill>
                <a:effectLst/>
                <a:latin typeface="JetBrains Mono"/>
              </a:rPr>
              <a:t>avg_sales</a:t>
            </a:r>
            <a:r>
              <a:rPr kumimoji="0" lang="ru-RU" altLang="ru-RU" sz="1600" b="0" i="0" u="none" strike="noStrike" cap="none" normalizeH="0" baseline="0" dirty="0">
                <a:ln>
                  <a:noFill/>
                </a:ln>
                <a:solidFill>
                  <a:srgbClr val="262626"/>
                </a:solidFill>
                <a:effectLst/>
                <a:latin typeface="JetBrains Mono"/>
              </a:rPr>
              <a:t> = </a:t>
            </a:r>
            <a:r>
              <a:rPr kumimoji="0" lang="ru-RU" altLang="ru-RU" sz="1600" b="0" i="0" u="none" strike="noStrike" cap="none" normalizeH="0" baseline="0" dirty="0" err="1">
                <a:ln>
                  <a:noFill/>
                </a:ln>
                <a:solidFill>
                  <a:srgbClr val="262626"/>
                </a:solidFill>
                <a:effectLst/>
                <a:latin typeface="JetBrains Mono"/>
              </a:rPr>
              <a:t>db_reader.</a:t>
            </a:r>
            <a:r>
              <a:rPr kumimoji="0" lang="ru-RU" altLang="ru-RU" sz="1600" b="0" i="0" u="none" strike="noStrike" cap="none" normalizeH="0" baseline="0" dirty="0" err="1">
                <a:ln>
                  <a:noFill/>
                </a:ln>
                <a:solidFill>
                  <a:srgbClr val="000000"/>
                </a:solidFill>
                <a:effectLst/>
                <a:latin typeface="JetBrains Mono"/>
              </a:rPr>
              <a:t>get_avg</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err="1">
                <a:ln>
                  <a:noFill/>
                </a:ln>
                <a:solidFill>
                  <a:srgbClr val="660099"/>
                </a:solidFill>
                <a:effectLst/>
                <a:latin typeface="JetBrains Mono"/>
              </a:rPr>
              <a:t>table</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a:t>
            </a:r>
            <a:r>
              <a:rPr kumimoji="0" lang="ru-RU" altLang="ru-RU" sz="1600" b="0" i="0" u="none" strike="noStrike" cap="none" normalizeH="0" baseline="0" dirty="0" err="1">
                <a:ln>
                  <a:noFill/>
                </a:ln>
                <a:solidFill>
                  <a:srgbClr val="00733B"/>
                </a:solidFill>
                <a:effectLst/>
                <a:latin typeface="JetBrains Mono"/>
              </a:rPr>
              <a:t>Співробіник</a:t>
            </a:r>
            <a:r>
              <a:rPr kumimoji="0" lang="ru-RU" altLang="ru-RU" sz="1600" b="0" i="0" u="none" strike="noStrike" cap="none" normalizeH="0" baseline="0" dirty="0">
                <a:ln>
                  <a:noFill/>
                </a:ln>
                <a:solidFill>
                  <a:srgbClr val="00733B"/>
                </a:solidFill>
                <a:effectLst/>
                <a:latin typeface="JetBrains Mono"/>
              </a:rPr>
              <a:t>"</a:t>
            </a:r>
            <a:r>
              <a:rPr kumimoji="0" lang="ru-RU" altLang="ru-RU" sz="1600" b="0" i="0" u="none" strike="noStrike" cap="none" normalizeH="0" baseline="0" dirty="0">
                <a:ln>
                  <a:noFill/>
                </a:ln>
                <a:solidFill>
                  <a:srgbClr val="262626"/>
                </a:solidFill>
                <a:effectLst/>
                <a:latin typeface="JetBrains Mono"/>
              </a:rPr>
              <a:t>, </a:t>
            </a:r>
            <a:r>
              <a:rPr kumimoji="0" lang="ru-RU" altLang="ru-RU" sz="1600" b="0" i="0" u="none" strike="noStrike" cap="none" normalizeH="0" baseline="0" dirty="0" err="1">
                <a:ln>
                  <a:noFill/>
                </a:ln>
                <a:solidFill>
                  <a:srgbClr val="660099"/>
                </a:solidFill>
                <a:effectLst/>
                <a:latin typeface="JetBrains Mono"/>
              </a:rPr>
              <a:t>field</a:t>
            </a:r>
            <a:r>
              <a:rPr kumimoji="0" lang="ru-RU" altLang="ru-RU" sz="1600" b="0" i="0" u="none" strike="noStrike" cap="none" normalizeH="0" baseline="0" dirty="0">
                <a:ln>
                  <a:noFill/>
                </a:ln>
                <a:solidFill>
                  <a:srgbClr val="262626"/>
                </a:solidFill>
                <a:effectLst/>
                <a:latin typeface="JetBrains Mono"/>
              </a:rPr>
              <a:t>=</a:t>
            </a:r>
            <a:r>
              <a:rPr kumimoji="0" lang="ru-RU" altLang="ru-RU" sz="1600" b="0" i="0" u="none" strike="noStrike" cap="none" normalizeH="0" baseline="0" dirty="0">
                <a:ln>
                  <a:noFill/>
                </a:ln>
                <a:solidFill>
                  <a:srgbClr val="00733B"/>
                </a:solidFill>
                <a:effectLst/>
                <a:latin typeface="JetBrains Mono"/>
              </a:rPr>
              <a:t>"</a:t>
            </a:r>
            <a:r>
              <a:rPr kumimoji="0" lang="ru-RU" altLang="ru-RU" sz="1600" b="0" i="0" u="none" strike="noStrike" cap="none" normalizeH="0" baseline="0" dirty="0" err="1">
                <a:ln>
                  <a:noFill/>
                </a:ln>
                <a:solidFill>
                  <a:srgbClr val="00733B"/>
                </a:solidFill>
                <a:effectLst/>
                <a:latin typeface="JetBrains Mono"/>
              </a:rPr>
              <a:t>КількістьПродажів</a:t>
            </a:r>
            <a:r>
              <a:rPr kumimoji="0" lang="ru-RU" altLang="ru-RU" sz="1600" b="0" i="0" u="none" strike="noStrike" cap="none" normalizeH="0" baseline="0" dirty="0">
                <a:ln>
                  <a:noFill/>
                </a:ln>
                <a:solidFill>
                  <a:srgbClr val="00733B"/>
                </a:solidFill>
                <a:effectLst/>
                <a:latin typeface="JetBrains Mono"/>
              </a:rPr>
              <a:t>"</a:t>
            </a:r>
            <a:r>
              <a:rPr kumimoji="0" lang="ru-RU" altLang="ru-RU" sz="1600" b="0" i="0" u="none" strike="noStrike" cap="none" normalizeH="0" baseline="0" dirty="0">
                <a:ln>
                  <a:noFill/>
                </a:ln>
                <a:solidFill>
                  <a:srgbClr val="262626"/>
                </a:solidFill>
                <a:effectLst/>
                <a:latin typeface="JetBrains Mono"/>
              </a:rPr>
              <a:t>)</a:t>
            </a:r>
            <a:br>
              <a:rPr kumimoji="0" lang="ru-RU" altLang="ru-RU" sz="1600" b="0" i="0" u="none" strike="noStrike" cap="none" normalizeH="0" baseline="0" dirty="0">
                <a:ln>
                  <a:noFill/>
                </a:ln>
                <a:solidFill>
                  <a:srgbClr val="262626"/>
                </a:solidFill>
                <a:effectLst/>
                <a:latin typeface="JetBrains Mono"/>
              </a:rPr>
            </a:br>
            <a:r>
              <a:rPr kumimoji="0" lang="ru-RU" altLang="ru-RU" sz="1600" b="1" i="0" u="none" strike="noStrike" cap="none" normalizeH="0" baseline="0" dirty="0">
                <a:ln>
                  <a:noFill/>
                </a:ln>
                <a:solidFill>
                  <a:srgbClr val="137D00"/>
                </a:solidFill>
                <a:effectLst/>
                <a:latin typeface="JetBrains Mono"/>
              </a:rPr>
              <a:t># </a:t>
            </a:r>
            <a:r>
              <a:rPr kumimoji="0" lang="ru-RU" altLang="ru-RU" sz="1600" b="1" i="0" u="none" strike="noStrike" cap="none" normalizeH="0" baseline="0" dirty="0" err="1">
                <a:ln>
                  <a:noFill/>
                </a:ln>
                <a:solidFill>
                  <a:srgbClr val="137D00"/>
                </a:solidFill>
                <a:effectLst/>
                <a:latin typeface="JetBrains Mono"/>
              </a:rPr>
              <a:t>Закриваємо</a:t>
            </a:r>
            <a:r>
              <a:rPr kumimoji="0" lang="ru-RU" altLang="ru-RU" sz="1600" b="1" i="0" u="none" strike="noStrike" cap="none" normalizeH="0" baseline="0" dirty="0">
                <a:ln>
                  <a:noFill/>
                </a:ln>
                <a:solidFill>
                  <a:srgbClr val="137D00"/>
                </a:solidFill>
                <a:effectLst/>
                <a:latin typeface="JetBrains Mono"/>
              </a:rPr>
              <a:t> файл</a:t>
            </a:r>
            <a:br>
              <a:rPr kumimoji="0" lang="ru-RU" altLang="ru-RU" sz="1600" b="1" i="0" u="none" strike="noStrike" cap="none" normalizeH="0" baseline="0" dirty="0">
                <a:ln>
                  <a:noFill/>
                </a:ln>
                <a:solidFill>
                  <a:srgbClr val="137D00"/>
                </a:solidFill>
                <a:effectLst/>
                <a:latin typeface="JetBrains Mono"/>
              </a:rPr>
            </a:br>
            <a:r>
              <a:rPr kumimoji="0" lang="ru-RU" altLang="ru-RU" sz="1600" b="0" i="0" u="none" strike="noStrike" cap="none" normalizeH="0" baseline="0" dirty="0" err="1">
                <a:ln>
                  <a:noFill/>
                </a:ln>
                <a:solidFill>
                  <a:srgbClr val="262626"/>
                </a:solidFill>
                <a:effectLst/>
                <a:latin typeface="JetBrains Mono"/>
              </a:rPr>
              <a:t>db_reader.</a:t>
            </a:r>
            <a:r>
              <a:rPr kumimoji="0" lang="ru-RU" altLang="ru-RU" sz="1600" b="0" i="0" u="none" strike="noStrike" cap="none" normalizeH="0" baseline="0" dirty="0" err="1">
                <a:ln>
                  <a:noFill/>
                </a:ln>
                <a:solidFill>
                  <a:srgbClr val="000000"/>
                </a:solidFill>
                <a:effectLst/>
                <a:latin typeface="JetBrains Mono"/>
              </a:rPr>
              <a:t>close</a:t>
            </a:r>
            <a:r>
              <a:rPr kumimoji="0" lang="ru-RU" altLang="ru-RU" sz="1600" b="0" i="0" u="none" strike="noStrike" cap="none" normalizeH="0" baseline="0" dirty="0">
                <a:ln>
                  <a:noFill/>
                </a:ln>
                <a:solidFill>
                  <a:srgbClr val="262626"/>
                </a:solidFill>
                <a:effectLst/>
                <a:latin typeface="JetBrains Mono"/>
              </a:rPr>
              <a:t>()</a:t>
            </a:r>
            <a:endParaRPr kumimoji="0" lang="ru-RU" altLang="ru-RU"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789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600" b="1" dirty="0"/>
              <a:t>Переваги та недоліки ООП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dirty="0"/>
              <a:t>Об'єктно-орієнтоване програмування як інші парадигми має свої переваги і недоліки. </a:t>
            </a:r>
          </a:p>
          <a:p>
            <a:pPr lvl="0" algn="l" eaLnBrk="0" fontAlgn="base" hangingPunct="0">
              <a:lnSpc>
                <a:spcPct val="100000"/>
              </a:lnSpc>
              <a:spcBef>
                <a:spcPct val="0"/>
              </a:spcBef>
              <a:spcAft>
                <a:spcPct val="0"/>
              </a:spcAft>
            </a:pPr>
            <a:endParaRPr lang="uk-UA" sz="1600" b="1" dirty="0"/>
          </a:p>
          <a:p>
            <a:pPr lvl="0" algn="l" eaLnBrk="0" fontAlgn="base" hangingPunct="0">
              <a:lnSpc>
                <a:spcPct val="100000"/>
              </a:lnSpc>
              <a:spcBef>
                <a:spcPct val="0"/>
              </a:spcBef>
              <a:spcAft>
                <a:spcPct val="0"/>
              </a:spcAft>
            </a:pPr>
            <a:r>
              <a:rPr lang="uk-UA" sz="1600" b="1" dirty="0"/>
              <a:t>Переваги </a:t>
            </a:r>
          </a:p>
          <a:p>
            <a:pPr lvl="0" algn="l" eaLnBrk="0" fontAlgn="base" hangingPunct="0">
              <a:lnSpc>
                <a:spcPct val="100000"/>
              </a:lnSpc>
              <a:spcBef>
                <a:spcPct val="0"/>
              </a:spcBef>
              <a:spcAft>
                <a:spcPct val="0"/>
              </a:spcAft>
            </a:pPr>
            <a:endParaRPr lang="uk-UA" sz="1600" b="1" dirty="0"/>
          </a:p>
          <a:p>
            <a:pPr marL="342900" lvl="0" indent="-342900" algn="l" eaLnBrk="0" fontAlgn="base" hangingPunct="0">
              <a:lnSpc>
                <a:spcPct val="100000"/>
              </a:lnSpc>
              <a:spcBef>
                <a:spcPct val="0"/>
              </a:spcBef>
              <a:spcAft>
                <a:spcPct val="0"/>
              </a:spcAft>
              <a:buFont typeface="+mj-lt"/>
              <a:buAutoNum type="arabicPeriod"/>
            </a:pPr>
            <a:r>
              <a:rPr lang="uk-UA" sz="1600" i="1" dirty="0"/>
              <a:t>Поліпшення продуктивності розробки ПО</a:t>
            </a:r>
            <a:r>
              <a:rPr lang="uk-UA" sz="1600" dirty="0"/>
              <a:t>. ООП сприяє модульності, розширюваності і повторного використання коду (за рахунок аспекту спадкування і поліморфізму). </a:t>
            </a:r>
          </a:p>
          <a:p>
            <a:pPr marL="342900" lvl="0" indent="-342900" algn="l" eaLnBrk="0" fontAlgn="base" hangingPunct="0">
              <a:lnSpc>
                <a:spcPct val="100000"/>
              </a:lnSpc>
              <a:spcBef>
                <a:spcPct val="0"/>
              </a:spcBef>
              <a:spcAft>
                <a:spcPct val="0"/>
              </a:spcAft>
              <a:buFont typeface="+mj-lt"/>
              <a:buAutoNum type="arabicPeriod"/>
            </a:pPr>
            <a:r>
              <a:rPr lang="uk-UA" sz="1600" i="1" dirty="0"/>
              <a:t>Поліпшення супроводу ПЗ</a:t>
            </a:r>
            <a:r>
              <a:rPr lang="uk-UA" sz="1600" dirty="0"/>
              <a:t>. Завдяки модульності, розширюваності і повторного використання коду його легше підтримувати.</a:t>
            </a:r>
          </a:p>
          <a:p>
            <a:pPr marL="342900" lvl="0" indent="-342900" algn="l" eaLnBrk="0" fontAlgn="base" hangingPunct="0">
              <a:lnSpc>
                <a:spcPct val="100000"/>
              </a:lnSpc>
              <a:spcBef>
                <a:spcPct val="0"/>
              </a:spcBef>
              <a:spcAft>
                <a:spcPct val="0"/>
              </a:spcAft>
              <a:buFont typeface="+mj-lt"/>
              <a:buAutoNum type="arabicPeriod"/>
            </a:pPr>
            <a:r>
              <a:rPr lang="uk-UA" sz="1600" i="1" dirty="0"/>
              <a:t>Прискорення розробки</a:t>
            </a:r>
            <a:r>
              <a:rPr lang="uk-UA" sz="1600" dirty="0"/>
              <a:t>. Повторне використання коду дозволяє виконувати розробку швидше, в т.ч. в суміжних проектах. </a:t>
            </a:r>
          </a:p>
          <a:p>
            <a:pPr marL="342900" lvl="0" indent="-342900" algn="l" eaLnBrk="0" fontAlgn="base" hangingPunct="0">
              <a:lnSpc>
                <a:spcPct val="100000"/>
              </a:lnSpc>
              <a:spcBef>
                <a:spcPct val="0"/>
              </a:spcBef>
              <a:spcAft>
                <a:spcPct val="0"/>
              </a:spcAft>
              <a:buFont typeface="+mj-lt"/>
              <a:buAutoNum type="arabicPeriod"/>
            </a:pPr>
            <a:r>
              <a:rPr lang="uk-UA" sz="1600" i="1" dirty="0"/>
              <a:t>Зниження вартості розробки</a:t>
            </a:r>
            <a:r>
              <a:rPr lang="uk-UA" sz="1600" dirty="0"/>
              <a:t>. Повторне використання коду також дозволяє знизити витрати і зосередитися на об'єктно-орієнтованому аналізі і проектуванні, що знижує загальну вартість ПО. </a:t>
            </a:r>
          </a:p>
          <a:p>
            <a:pPr marL="342900" lvl="0" indent="-342900" algn="l" eaLnBrk="0" fontAlgn="base" hangingPunct="0">
              <a:lnSpc>
                <a:spcPct val="100000"/>
              </a:lnSpc>
              <a:spcBef>
                <a:spcPct val="0"/>
              </a:spcBef>
              <a:spcAft>
                <a:spcPct val="0"/>
              </a:spcAft>
              <a:buFont typeface="+mj-lt"/>
              <a:buAutoNum type="arabicPeriod"/>
            </a:pPr>
            <a:r>
              <a:rPr lang="uk-UA" sz="1600" i="1" dirty="0"/>
              <a:t>Підвищення якості ПЗ</a:t>
            </a:r>
            <a:r>
              <a:rPr lang="uk-UA" sz="1600" dirty="0"/>
              <a:t>. Прискорення розробки та зниження витрат дозволяє приділити більше часу і ресурсів на тестування ПО. </a:t>
            </a:r>
          </a:p>
          <a:p>
            <a:pPr marL="342900" lvl="0" indent="-342900" algn="l" eaLnBrk="0" fontAlgn="base" hangingPunct="0">
              <a:lnSpc>
                <a:spcPct val="100000"/>
              </a:lnSpc>
              <a:spcBef>
                <a:spcPct val="0"/>
              </a:spcBef>
              <a:spcAft>
                <a:spcPct val="0"/>
              </a:spcAft>
              <a:buFont typeface="+mj-lt"/>
              <a:buAutoNum type="arabicPeriod"/>
            </a:pPr>
            <a:endParaRPr lang="uk-UA" sz="1600" dirty="0"/>
          </a:p>
          <a:p>
            <a:pPr lvl="0" algn="l" eaLnBrk="0" fontAlgn="base" hangingPunct="0">
              <a:lnSpc>
                <a:spcPct val="100000"/>
              </a:lnSpc>
              <a:spcBef>
                <a:spcPct val="0"/>
              </a:spcBef>
              <a:spcAft>
                <a:spcPct val="0"/>
              </a:spcAft>
            </a:pPr>
            <a:r>
              <a:rPr lang="uk-UA" sz="1600" b="1" dirty="0"/>
              <a:t>Недоліки </a:t>
            </a:r>
          </a:p>
          <a:p>
            <a:pPr lvl="0" algn="l" eaLnBrk="0" fontAlgn="base" hangingPunct="0">
              <a:lnSpc>
                <a:spcPct val="100000"/>
              </a:lnSpc>
              <a:spcBef>
                <a:spcPct val="0"/>
              </a:spcBef>
              <a:spcAft>
                <a:spcPct val="0"/>
              </a:spcAft>
            </a:pPr>
            <a:endParaRPr lang="uk-UA" sz="1600" dirty="0"/>
          </a:p>
          <a:p>
            <a:pPr marL="342900" lvl="0" indent="-342900" algn="l" eaLnBrk="0" fontAlgn="base" hangingPunct="0">
              <a:lnSpc>
                <a:spcPct val="100000"/>
              </a:lnSpc>
              <a:spcBef>
                <a:spcPct val="0"/>
              </a:spcBef>
              <a:spcAft>
                <a:spcPct val="0"/>
              </a:spcAft>
              <a:buFont typeface="+mj-lt"/>
              <a:buAutoNum type="arabicPeriod"/>
            </a:pPr>
            <a:r>
              <a:rPr lang="uk-UA" sz="1600" i="1" dirty="0"/>
              <a:t>Крута крива навчання. </a:t>
            </a:r>
            <a:r>
              <a:rPr lang="uk-UA" sz="1600" dirty="0"/>
              <a:t>Мислення в ООП-стилі вимагає певних навичок, а перехід від імперативного стилю на </a:t>
            </a:r>
            <a:r>
              <a:rPr lang="uk-UA" sz="1600" dirty="0" smtClean="0"/>
              <a:t>взаємодію </a:t>
            </a:r>
            <a:r>
              <a:rPr lang="uk-UA" sz="1600" dirty="0"/>
              <a:t>об'єктів може </a:t>
            </a:r>
            <a:r>
              <a:rPr lang="uk-UA" sz="1600" dirty="0" smtClean="0"/>
              <a:t>вимагати більше </a:t>
            </a:r>
            <a:r>
              <a:rPr lang="uk-UA" sz="1600" dirty="0"/>
              <a:t>часу. </a:t>
            </a:r>
          </a:p>
          <a:p>
            <a:pPr marL="342900" lvl="0" indent="-342900" algn="l" eaLnBrk="0" fontAlgn="base" hangingPunct="0">
              <a:lnSpc>
                <a:spcPct val="100000"/>
              </a:lnSpc>
              <a:spcBef>
                <a:spcPct val="0"/>
              </a:spcBef>
              <a:spcAft>
                <a:spcPct val="0"/>
              </a:spcAft>
              <a:buFont typeface="+mj-lt"/>
              <a:buAutoNum type="arabicPeriod"/>
            </a:pPr>
            <a:r>
              <a:rPr lang="uk-UA" sz="1600" i="1" dirty="0"/>
              <a:t>Більший обсяг коду. </a:t>
            </a:r>
            <a:r>
              <a:rPr lang="uk-UA" sz="1600" dirty="0"/>
              <a:t>Як правило, ООП призводить </a:t>
            </a:r>
            <a:r>
              <a:rPr lang="uk-UA" sz="1600" dirty="0" smtClean="0"/>
              <a:t>до появи </a:t>
            </a:r>
            <a:r>
              <a:rPr lang="uk-UA" sz="1600" dirty="0"/>
              <a:t>більшої кількості коду, ніж в </a:t>
            </a:r>
            <a:r>
              <a:rPr lang="uk-UA" sz="1600" dirty="0" smtClean="0"/>
              <a:t>імперативному </a:t>
            </a:r>
            <a:r>
              <a:rPr lang="uk-UA" sz="1600" dirty="0"/>
              <a:t>програмуванні. </a:t>
            </a:r>
          </a:p>
          <a:p>
            <a:pPr marL="342900" lvl="0" indent="-342900" algn="l" eaLnBrk="0" fontAlgn="base" hangingPunct="0">
              <a:lnSpc>
                <a:spcPct val="100000"/>
              </a:lnSpc>
              <a:spcBef>
                <a:spcPct val="0"/>
              </a:spcBef>
              <a:spcAft>
                <a:spcPct val="0"/>
              </a:spcAft>
              <a:buFont typeface="+mj-lt"/>
              <a:buAutoNum type="arabicPeriod"/>
            </a:pPr>
            <a:r>
              <a:rPr lang="uk-UA" sz="1600" i="1" dirty="0"/>
              <a:t>Повільні програми. </a:t>
            </a:r>
            <a:r>
              <a:rPr lang="uk-UA" sz="1600" dirty="0"/>
              <a:t>ООП-програми частіше виконуються повільніше, тому що містять більше коду для виконання. </a:t>
            </a:r>
          </a:p>
          <a:p>
            <a:pPr marL="342900" lvl="0" indent="-342900" algn="l" eaLnBrk="0" fontAlgn="base" hangingPunct="0">
              <a:lnSpc>
                <a:spcPct val="100000"/>
              </a:lnSpc>
              <a:spcBef>
                <a:spcPct val="0"/>
              </a:spcBef>
              <a:spcAft>
                <a:spcPct val="0"/>
              </a:spcAft>
              <a:buFont typeface="+mj-lt"/>
              <a:buAutoNum type="arabicPeriod"/>
            </a:pPr>
            <a:r>
              <a:rPr lang="uk-UA" sz="1600" i="1" dirty="0"/>
              <a:t>ООП не підходить для всіх випадків. </a:t>
            </a:r>
            <a:r>
              <a:rPr lang="uk-UA" sz="1600" dirty="0"/>
              <a:t>Ряд завдань можуть краще вирішуватися в </a:t>
            </a:r>
            <a:r>
              <a:rPr lang="uk-UA" sz="1600" dirty="0" smtClean="0"/>
              <a:t>імперативному, </a:t>
            </a:r>
            <a:r>
              <a:rPr lang="uk-UA" sz="1600" dirty="0"/>
              <a:t>логічному або функціональному стилі, де використання ООП не дасть виграшу. </a:t>
            </a:r>
            <a:endParaRPr lang="en-US" sz="1600" dirty="0"/>
          </a:p>
        </p:txBody>
      </p:sp>
    </p:spTree>
    <p:extLst>
      <p:ext uri="{BB962C8B-B14F-4D97-AF65-F5344CB8AC3E}">
        <p14:creationId xmlns:p14="http://schemas.microsoft.com/office/powerpoint/2010/main" val="647400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0423" y="2362955"/>
            <a:ext cx="11295708" cy="851026"/>
          </a:xfrm>
        </p:spPr>
        <p:txBody>
          <a:bodyPr>
            <a:normAutofit/>
          </a:bodyPr>
          <a:lstStyle/>
          <a:p>
            <a:r>
              <a:rPr lang="ru-RU" sz="5400" dirty="0"/>
              <a:t>Дякую за увагу!</a:t>
            </a:r>
          </a:p>
        </p:txBody>
      </p:sp>
    </p:spTree>
    <p:extLst>
      <p:ext uri="{BB962C8B-B14F-4D97-AF65-F5344CB8AC3E}">
        <p14:creationId xmlns:p14="http://schemas.microsoft.com/office/powerpoint/2010/main" val="38889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2000" b="1" dirty="0"/>
              <a:t>Спадкування</a:t>
            </a:r>
          </a:p>
          <a:p>
            <a:pPr lvl="0" algn="l" eaLnBrk="0" fontAlgn="base" hangingPunct="0">
              <a:lnSpc>
                <a:spcPct val="100000"/>
              </a:lnSpc>
              <a:spcBef>
                <a:spcPct val="0"/>
              </a:spcBef>
              <a:spcAft>
                <a:spcPct val="0"/>
              </a:spcAft>
            </a:pPr>
            <a:endParaRPr lang="uk-UA" sz="2000" dirty="0"/>
          </a:p>
          <a:p>
            <a:pPr lvl="0" algn="l" eaLnBrk="0" fontAlgn="base" hangingPunct="0">
              <a:lnSpc>
                <a:spcPct val="100000"/>
              </a:lnSpc>
              <a:spcBef>
                <a:spcPct val="0"/>
              </a:spcBef>
              <a:spcAft>
                <a:spcPct val="0"/>
              </a:spcAft>
            </a:pPr>
            <a:r>
              <a:rPr lang="ru-RU" sz="1800" b="1" dirty="0"/>
              <a:t>Спадкування</a:t>
            </a:r>
            <a:r>
              <a:rPr lang="ru-RU" sz="1800" dirty="0"/>
              <a:t> - спосіб створення нового класу на основі вже існуючого, в якому клас-нащадок запозичує властивості і методи батьківського класу і також додає власні. </a:t>
            </a:r>
            <a:r>
              <a:rPr lang="uk-UA" sz="1800" dirty="0"/>
              <a:t>Спадкування полегшує </a:t>
            </a:r>
            <a:r>
              <a:rPr lang="uk-UA" sz="1800" b="1" i="1" dirty="0"/>
              <a:t>повторне використання коду</a:t>
            </a:r>
            <a:r>
              <a:rPr lang="uk-UA" sz="1800" dirty="0"/>
              <a:t>. </a:t>
            </a:r>
          </a:p>
          <a:p>
            <a:pPr lvl="0" algn="l" eaLnBrk="0" fontAlgn="base" hangingPunct="0">
              <a:lnSpc>
                <a:spcPct val="100000"/>
              </a:lnSpc>
              <a:spcBef>
                <a:spcPct val="0"/>
              </a:spcBef>
              <a:spcAft>
                <a:spcPct val="0"/>
              </a:spcAft>
            </a:pPr>
            <a:endParaRPr lang="uk-UA" sz="1800" dirty="0"/>
          </a:p>
          <a:p>
            <a:pPr lvl="0" algn="l" eaLnBrk="0" fontAlgn="base" hangingPunct="0">
              <a:lnSpc>
                <a:spcPct val="100000"/>
              </a:lnSpc>
              <a:spcBef>
                <a:spcPct val="0"/>
              </a:spcBef>
              <a:spcAft>
                <a:spcPct val="0"/>
              </a:spcAft>
            </a:pPr>
            <a:r>
              <a:rPr lang="uk-UA" sz="1800" dirty="0"/>
              <a:t>Принцип спадкування зустрічається в повсякденному житті - ми групуємо об'єкти за певною ознакою (форма, дизайн). Наприклад: диван схожий на крісло, але дозволяє вмістити більше 1 людини; кожен автомобіль має свої особливості будови, проте надає загальний інтерфейс (кермо, педалі, певна коробка передач), і немає необхідності вивчати кожен автомобіль окремо для того, щоб їм користуватися. </a:t>
            </a:r>
          </a:p>
          <a:p>
            <a:pPr lvl="0" algn="l" eaLnBrk="0" fontAlgn="base" hangingPunct="0">
              <a:lnSpc>
                <a:spcPct val="100000"/>
              </a:lnSpc>
              <a:spcBef>
                <a:spcPct val="0"/>
              </a:spcBef>
              <a:spcAft>
                <a:spcPct val="0"/>
              </a:spcAft>
            </a:pPr>
            <a:r>
              <a:rPr lang="uk-UA" sz="1800" dirty="0"/>
              <a:t>Принцип спадкування в мові програмування дозволяє </a:t>
            </a:r>
            <a:r>
              <a:rPr lang="uk-UA" sz="1800" b="1" i="1" dirty="0"/>
              <a:t>будувати нові визначення класів на основі існуючих</a:t>
            </a:r>
            <a:r>
              <a:rPr lang="uk-UA" sz="1800" dirty="0"/>
              <a:t>. Спадкування дозволяє </a:t>
            </a:r>
            <a:r>
              <a:rPr lang="uk-UA" sz="1800" b="1" i="1" dirty="0"/>
              <a:t>розширювати поведінку базового класу</a:t>
            </a:r>
            <a:r>
              <a:rPr lang="uk-UA" sz="1800" b="1" dirty="0"/>
              <a:t> </a:t>
            </a:r>
            <a:r>
              <a:rPr lang="uk-UA" sz="1800" dirty="0"/>
              <a:t>(</a:t>
            </a:r>
            <a:r>
              <a:rPr lang="uk-UA" sz="1800" b="1" dirty="0"/>
              <a:t>батьківського</a:t>
            </a:r>
            <a:r>
              <a:rPr lang="uk-UA" sz="1800" dirty="0"/>
              <a:t> або </a:t>
            </a:r>
            <a:r>
              <a:rPr lang="uk-UA" sz="1800" b="1" dirty="0"/>
              <a:t>суперкласу</a:t>
            </a:r>
            <a:r>
              <a:rPr lang="uk-UA" sz="1800" dirty="0"/>
              <a:t>), наслідуючи його основну функціональність в підкласі нащадка (</a:t>
            </a:r>
            <a:r>
              <a:rPr lang="uk-UA" sz="1800" b="1" dirty="0"/>
              <a:t>дочірньому класі </a:t>
            </a:r>
            <a:r>
              <a:rPr lang="uk-UA" sz="1800" dirty="0"/>
              <a:t>або </a:t>
            </a:r>
            <a:r>
              <a:rPr lang="uk-UA" sz="1800" b="1" dirty="0"/>
              <a:t>підкласі</a:t>
            </a:r>
            <a:r>
              <a:rPr lang="uk-UA" sz="1800" dirty="0"/>
              <a:t>). </a:t>
            </a:r>
          </a:p>
          <a:p>
            <a:pPr lvl="0"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r>
              <a:rPr lang="uk-UA" sz="1600" i="1" u="sng" dirty="0"/>
              <a:t>Приклад ієрархії успадкованих класів </a:t>
            </a:r>
          </a:p>
        </p:txBody>
      </p:sp>
      <p:sp>
        <p:nvSpPr>
          <p:cNvPr id="4" name="Rectangle 3"/>
          <p:cNvSpPr/>
          <p:nvPr/>
        </p:nvSpPr>
        <p:spPr>
          <a:xfrm>
            <a:off x="117695" y="4181233"/>
            <a:ext cx="6853473" cy="2554545"/>
          </a:xfrm>
          <a:prstGeom prst="rect">
            <a:avLst/>
          </a:prstGeom>
        </p:spPr>
        <p:txBody>
          <a:bodyPr wrap="square">
            <a:spAutoFit/>
          </a:bodyPr>
          <a:lstStyle/>
          <a:p>
            <a:r>
              <a:rPr lang="uk-UA" sz="1600" i="1" dirty="0"/>
              <a:t>Прочитати діаграму можна наступним чином: </a:t>
            </a:r>
          </a:p>
          <a:p>
            <a:endParaRPr lang="uk-UA" sz="1600" i="1" dirty="0"/>
          </a:p>
          <a:p>
            <a:pPr marL="285750" indent="-285750">
              <a:buFont typeface="Arial" panose="020B0604020202020204" pitchFamily="34" charset="0"/>
              <a:buChar char="•"/>
            </a:pPr>
            <a:r>
              <a:rPr lang="uk-UA" sz="1600" i="1" dirty="0"/>
              <a:t>класи Прямокутник (</a:t>
            </a:r>
            <a:r>
              <a:rPr lang="en-US" sz="1600" i="1" dirty="0"/>
              <a:t>Rectangle) </a:t>
            </a:r>
            <a:r>
              <a:rPr lang="uk-UA" sz="1600" i="1" dirty="0"/>
              <a:t>та Коло (</a:t>
            </a:r>
            <a:r>
              <a:rPr lang="en-US" sz="1600" i="1" dirty="0"/>
              <a:t>Circle) </a:t>
            </a:r>
            <a:r>
              <a:rPr lang="uk-UA" sz="1600" i="1" dirty="0"/>
              <a:t>є Фігурою (</a:t>
            </a:r>
            <a:r>
              <a:rPr lang="en-US" sz="1600" i="1" dirty="0"/>
              <a:t>Shape) (</a:t>
            </a:r>
            <a:r>
              <a:rPr lang="uk-UA" sz="1600" i="1" dirty="0"/>
              <a:t>дочірніми класами); </a:t>
            </a:r>
          </a:p>
          <a:p>
            <a:pPr marL="285750" indent="-285750">
              <a:buFont typeface="Arial" panose="020B0604020202020204" pitchFamily="34" charset="0"/>
              <a:buChar char="•"/>
            </a:pPr>
            <a:r>
              <a:rPr lang="uk-UA" sz="1600" i="1" dirty="0"/>
              <a:t>фігура (</a:t>
            </a:r>
            <a:r>
              <a:rPr lang="en-US" sz="1600" i="1" dirty="0"/>
              <a:t>Shape) </a:t>
            </a:r>
            <a:r>
              <a:rPr lang="uk-UA" sz="1600" i="1" dirty="0"/>
              <a:t>має наступні характеристики (і ними володіють всі дочірні класи!): поля - колір, товщина лінії і методи - малювання(), очищення(); </a:t>
            </a:r>
          </a:p>
          <a:p>
            <a:pPr marL="285750" indent="-285750">
              <a:buFont typeface="Arial" panose="020B0604020202020204" pitchFamily="34" charset="0"/>
              <a:buChar char="•"/>
            </a:pPr>
            <a:r>
              <a:rPr lang="uk-UA" sz="1600" i="1" dirty="0"/>
              <a:t>дочірні класи мають додаткові характеристики (розширюючи успадкований клас Фігура): наприклад, </a:t>
            </a:r>
            <a:r>
              <a:rPr lang="en-US" sz="1600" i="1" dirty="0"/>
              <a:t>Rectangle - </a:t>
            </a:r>
            <a:r>
              <a:rPr lang="uk-UA" sz="1600" i="1" dirty="0"/>
              <a:t>координати верхнього лівого і нижнього правого кутів, а </a:t>
            </a:r>
            <a:r>
              <a:rPr lang="en-US" sz="1600" i="1" dirty="0"/>
              <a:t>Circle - </a:t>
            </a:r>
            <a:r>
              <a:rPr lang="uk-UA" sz="1600" i="1" dirty="0"/>
              <a:t>радіус. </a:t>
            </a:r>
          </a:p>
        </p:txBody>
      </p:sp>
      <p:pic>
        <p:nvPicPr>
          <p:cNvPr id="5" name="Picture 4"/>
          <p:cNvPicPr>
            <a:picLocks noChangeAspect="1"/>
          </p:cNvPicPr>
          <p:nvPr/>
        </p:nvPicPr>
        <p:blipFill>
          <a:blip r:embed="rId2"/>
          <a:stretch>
            <a:fillRect/>
          </a:stretch>
        </p:blipFill>
        <p:spPr>
          <a:xfrm>
            <a:off x="7591637" y="3551222"/>
            <a:ext cx="4600363" cy="3306778"/>
          </a:xfrm>
          <a:prstGeom prst="rect">
            <a:avLst/>
          </a:prstGeom>
        </p:spPr>
      </p:pic>
    </p:spTree>
    <p:extLst>
      <p:ext uri="{BB962C8B-B14F-4D97-AF65-F5344CB8AC3E}">
        <p14:creationId xmlns:p14="http://schemas.microsoft.com/office/powerpoint/2010/main" val="282798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lvl="0" eaLnBrk="0" fontAlgn="base" hangingPunct="0">
              <a:lnSpc>
                <a:spcPct val="100000"/>
              </a:lnSpc>
              <a:spcBef>
                <a:spcPct val="0"/>
              </a:spcBef>
              <a:spcAft>
                <a:spcPct val="0"/>
              </a:spcAft>
            </a:pPr>
            <a:r>
              <a:rPr lang="uk-UA" sz="1800" b="1" dirty="0"/>
              <a:t>Поліморфізм</a:t>
            </a:r>
          </a:p>
          <a:p>
            <a:pPr lvl="0" eaLnBrk="0" fontAlgn="base" hangingPunct="0">
              <a:lnSpc>
                <a:spcPct val="100000"/>
              </a:lnSpc>
              <a:spcBef>
                <a:spcPct val="0"/>
              </a:spcBef>
              <a:spcAft>
                <a:spcPct val="0"/>
              </a:spcAft>
            </a:pPr>
            <a:endParaRPr lang="uk-UA" sz="1800" b="1" dirty="0"/>
          </a:p>
          <a:p>
            <a:pPr lvl="0" algn="l" eaLnBrk="0" fontAlgn="base" hangingPunct="0">
              <a:lnSpc>
                <a:spcPct val="100000"/>
              </a:lnSpc>
              <a:spcBef>
                <a:spcPct val="0"/>
              </a:spcBef>
              <a:spcAft>
                <a:spcPct val="0"/>
              </a:spcAft>
            </a:pPr>
            <a:r>
              <a:rPr lang="uk-UA" sz="1800" b="1" dirty="0"/>
              <a:t>Поліморфізм</a:t>
            </a:r>
            <a:r>
              <a:rPr lang="uk-UA" sz="1800" dirty="0"/>
              <a:t> - це підтримка декількох реалізацій на основі загального інтерфейсу. </a:t>
            </a:r>
          </a:p>
          <a:p>
            <a:pPr lvl="0" algn="l" eaLnBrk="0" fontAlgn="base" hangingPunct="0">
              <a:lnSpc>
                <a:spcPct val="100000"/>
              </a:lnSpc>
              <a:spcBef>
                <a:spcPct val="0"/>
              </a:spcBef>
              <a:spcAft>
                <a:spcPct val="0"/>
              </a:spcAft>
            </a:pPr>
            <a:r>
              <a:rPr lang="uk-UA" sz="1800" dirty="0"/>
              <a:t>Поліморфізм означає здатність мови трактувати пов'язані об'єкти в схожій манері. </a:t>
            </a:r>
          </a:p>
          <a:p>
            <a:pPr lvl="0" algn="l" eaLnBrk="0" fontAlgn="base" hangingPunct="0">
              <a:lnSpc>
                <a:spcPct val="100000"/>
              </a:lnSpc>
              <a:spcBef>
                <a:spcPct val="0"/>
              </a:spcBef>
              <a:spcAft>
                <a:spcPct val="0"/>
              </a:spcAft>
            </a:pPr>
            <a:r>
              <a:rPr lang="uk-UA" sz="1800" dirty="0"/>
              <a:t>Зокрема, цей принцип ООП дозволяє базовому класу визначати набір атрибутів, які доступні всім нащадкам. Коли клас успадковується від базового класу, за певних умов він може перевизначити методи базового класу. В будь-якому випадку, коли похідні класи перевизначають атрибути, визначені в базовому класі, вони по суті скасовують свою реакцію на один і той же запит. </a:t>
            </a:r>
          </a:p>
          <a:p>
            <a:pPr lvl="0" algn="l" eaLnBrk="0" fontAlgn="base" hangingPunct="0">
              <a:lnSpc>
                <a:spcPct val="100000"/>
              </a:lnSpc>
              <a:spcBef>
                <a:spcPct val="0"/>
              </a:spcBef>
              <a:spcAft>
                <a:spcPct val="0"/>
              </a:spcAft>
            </a:pPr>
            <a:r>
              <a:rPr lang="uk-UA" sz="1800" dirty="0"/>
              <a:t> </a:t>
            </a:r>
          </a:p>
          <a:p>
            <a:pPr lvl="0" algn="l" eaLnBrk="0" fontAlgn="base" hangingPunct="0">
              <a:lnSpc>
                <a:spcPct val="100000"/>
              </a:lnSpc>
              <a:spcBef>
                <a:spcPct val="0"/>
              </a:spcBef>
              <a:spcAft>
                <a:spcPct val="0"/>
              </a:spcAft>
            </a:pPr>
            <a:r>
              <a:rPr lang="uk-UA" sz="1800" dirty="0"/>
              <a:t>Приклад: ієрархія класів із загальним методом </a:t>
            </a:r>
            <a:r>
              <a:rPr lang="en-US" sz="1800" dirty="0"/>
              <a:t>draw(). </a:t>
            </a:r>
          </a:p>
        </p:txBody>
      </p:sp>
      <p:pic>
        <p:nvPicPr>
          <p:cNvPr id="2" name="Picture 1"/>
          <p:cNvPicPr>
            <a:picLocks noChangeAspect="1"/>
          </p:cNvPicPr>
          <p:nvPr/>
        </p:nvPicPr>
        <p:blipFill>
          <a:blip r:embed="rId2"/>
          <a:stretch>
            <a:fillRect/>
          </a:stretch>
        </p:blipFill>
        <p:spPr>
          <a:xfrm>
            <a:off x="117695" y="3011503"/>
            <a:ext cx="5543550" cy="3724275"/>
          </a:xfrm>
          <a:prstGeom prst="rect">
            <a:avLst/>
          </a:prstGeom>
        </p:spPr>
      </p:pic>
      <p:sp>
        <p:nvSpPr>
          <p:cNvPr id="4" name="Rectangle 3"/>
          <p:cNvSpPr/>
          <p:nvPr/>
        </p:nvSpPr>
        <p:spPr>
          <a:xfrm>
            <a:off x="6011501" y="3123470"/>
            <a:ext cx="6096000" cy="2585323"/>
          </a:xfrm>
          <a:prstGeom prst="rect">
            <a:avLst/>
          </a:prstGeom>
        </p:spPr>
        <p:txBody>
          <a:bodyPr>
            <a:spAutoFit/>
          </a:bodyPr>
          <a:lstStyle/>
          <a:p>
            <a:r>
              <a:rPr lang="uk-UA" i="1" dirty="0"/>
              <a:t>У класі </a:t>
            </a:r>
            <a:r>
              <a:rPr lang="en-US" i="1" dirty="0"/>
              <a:t>Shape </a:t>
            </a:r>
            <a:r>
              <a:rPr lang="uk-UA" i="1" dirty="0"/>
              <a:t>визначено метод </a:t>
            </a:r>
            <a:r>
              <a:rPr lang="en-US" i="1" dirty="0"/>
              <a:t>draw(), </a:t>
            </a:r>
            <a:r>
              <a:rPr lang="uk-UA" i="1" dirty="0"/>
              <a:t>що відповідає за малювання фігури. </a:t>
            </a:r>
          </a:p>
          <a:p>
            <a:endParaRPr lang="uk-UA" i="1" dirty="0"/>
          </a:p>
          <a:p>
            <a:r>
              <a:rPr lang="uk-UA" i="1" dirty="0"/>
              <a:t>З огляду на те, що кожна фігура повинна малювати себе унікальним чином, підкласи (такі як </a:t>
            </a:r>
            <a:r>
              <a:rPr lang="en-US" i="1" dirty="0"/>
              <a:t>Rectangle </a:t>
            </a:r>
            <a:r>
              <a:rPr lang="uk-UA" i="1" dirty="0"/>
              <a:t>і </a:t>
            </a:r>
            <a:r>
              <a:rPr lang="en-US" i="1" dirty="0"/>
              <a:t>Circle) </a:t>
            </a:r>
            <a:r>
              <a:rPr lang="uk-UA" i="1" dirty="0"/>
              <a:t>повинні реалізувати цей метод на свій розсуд так, що виклик </a:t>
            </a:r>
            <a:r>
              <a:rPr lang="en-US" i="1" dirty="0"/>
              <a:t>draw() </a:t>
            </a:r>
            <a:r>
              <a:rPr lang="uk-UA" i="1" dirty="0"/>
              <a:t>на об'єкті </a:t>
            </a:r>
            <a:r>
              <a:rPr lang="en-US" i="1" dirty="0"/>
              <a:t>Circle </a:t>
            </a:r>
            <a:r>
              <a:rPr lang="uk-UA" i="1" dirty="0"/>
              <a:t>призведе до малювання кола, а виклик </a:t>
            </a:r>
            <a:r>
              <a:rPr lang="en-US" i="1" dirty="0"/>
              <a:t>draw() </a:t>
            </a:r>
            <a:r>
              <a:rPr lang="uk-UA" i="1" dirty="0"/>
              <a:t>на об'єкті </a:t>
            </a:r>
            <a:r>
              <a:rPr lang="en-US" i="1" dirty="0"/>
              <a:t>Rectangle - </a:t>
            </a:r>
            <a:r>
              <a:rPr lang="uk-UA" i="1" dirty="0"/>
              <a:t>до малювання прямокутника. </a:t>
            </a:r>
          </a:p>
        </p:txBody>
      </p:sp>
    </p:spTree>
    <p:extLst>
      <p:ext uri="{BB962C8B-B14F-4D97-AF65-F5344CB8AC3E}">
        <p14:creationId xmlns:p14="http://schemas.microsoft.com/office/powerpoint/2010/main" val="40861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695" y="144855"/>
            <a:ext cx="11787612" cy="6590923"/>
          </a:xfrm>
        </p:spPr>
        <p:txBody>
          <a:bodyPr>
            <a:normAutofit/>
          </a:bodyPr>
          <a:lstStyle/>
          <a:p>
            <a:pPr algn="l" eaLnBrk="0" fontAlgn="base" hangingPunct="0">
              <a:lnSpc>
                <a:spcPct val="100000"/>
              </a:lnSpc>
              <a:spcBef>
                <a:spcPct val="0"/>
              </a:spcBef>
              <a:spcAft>
                <a:spcPct val="0"/>
              </a:spcAft>
            </a:pPr>
            <a:r>
              <a:rPr lang="uk-UA" sz="1800" dirty="0"/>
              <a:t>Об'єкт </a:t>
            </a:r>
            <a:r>
              <a:rPr lang="en-US" sz="1800" dirty="0"/>
              <a:t>Controller </a:t>
            </a:r>
            <a:r>
              <a:rPr lang="uk-UA" sz="1800" dirty="0"/>
              <a:t>містить список фігур </a:t>
            </a:r>
            <a:r>
              <a:rPr lang="en-US" sz="1800" dirty="0" err="1"/>
              <a:t>ShapesList</a:t>
            </a:r>
            <a:r>
              <a:rPr lang="en-US" sz="1800" dirty="0"/>
              <a:t>, </a:t>
            </a:r>
            <a:r>
              <a:rPr lang="uk-UA" sz="1800" dirty="0"/>
              <a:t>в якому можуть міститися як прямокутники, так і кола. Реалізувати метод відтворення всіх фігур </a:t>
            </a:r>
            <a:r>
              <a:rPr lang="en-US" sz="1800" dirty="0" err="1"/>
              <a:t>drawAllShapes</a:t>
            </a:r>
            <a:r>
              <a:rPr lang="en-US" sz="1800" dirty="0"/>
              <a:t>() </a:t>
            </a:r>
            <a:r>
              <a:rPr lang="uk-UA" sz="1800" dirty="0"/>
              <a:t>можна 2 способами: </a:t>
            </a:r>
            <a:r>
              <a:rPr lang="uk-UA" sz="1800" b="1" i="1" dirty="0"/>
              <a:t>в процедурному стилі</a:t>
            </a:r>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600" b="1" i="1" dirty="0"/>
          </a:p>
          <a:p>
            <a:pPr algn="l" eaLnBrk="0" fontAlgn="base" hangingPunct="0">
              <a:lnSpc>
                <a:spcPct val="100000"/>
              </a:lnSpc>
              <a:spcBef>
                <a:spcPct val="0"/>
              </a:spcBef>
              <a:spcAft>
                <a:spcPct val="0"/>
              </a:spcAft>
            </a:pPr>
            <a:endParaRPr lang="uk-UA" sz="1800" dirty="0"/>
          </a:p>
          <a:p>
            <a:pPr algn="l" eaLnBrk="0" fontAlgn="base" hangingPunct="0">
              <a:lnSpc>
                <a:spcPct val="100000"/>
              </a:lnSpc>
              <a:spcBef>
                <a:spcPct val="0"/>
              </a:spcBef>
              <a:spcAft>
                <a:spcPct val="0"/>
              </a:spcAft>
            </a:pPr>
            <a:r>
              <a:rPr lang="uk-UA" sz="1800" dirty="0"/>
              <a:t> і </a:t>
            </a:r>
            <a:r>
              <a:rPr lang="uk-UA" sz="1800" b="1" i="1" dirty="0"/>
              <a:t>об'єктно-орієнтованому</a:t>
            </a:r>
            <a:r>
              <a:rPr lang="uk-UA" sz="1800" dirty="0"/>
              <a:t> стилі</a:t>
            </a:r>
          </a:p>
          <a:p>
            <a:pPr algn="l" eaLnBrk="0" fontAlgn="base" hangingPunct="0">
              <a:lnSpc>
                <a:spcPct val="100000"/>
              </a:lnSpc>
              <a:spcBef>
                <a:spcPct val="0"/>
              </a:spcBef>
              <a:spcAft>
                <a:spcPct val="0"/>
              </a:spcAft>
            </a:pPr>
            <a:endParaRPr lang="uk-UA" sz="1600" dirty="0"/>
          </a:p>
          <a:p>
            <a:pPr lvl="0" algn="l" eaLnBrk="0" fontAlgn="base" hangingPunct="0">
              <a:lnSpc>
                <a:spcPct val="100000"/>
              </a:lnSpc>
              <a:spcBef>
                <a:spcPct val="0"/>
              </a:spcBef>
              <a:spcAft>
                <a:spcPct val="0"/>
              </a:spcAft>
            </a:pPr>
            <a:endParaRPr lang="en-US" sz="1800" dirty="0"/>
          </a:p>
        </p:txBody>
      </p:sp>
      <p:sp>
        <p:nvSpPr>
          <p:cNvPr id="5" name="Rectangle 1"/>
          <p:cNvSpPr>
            <a:spLocks noChangeArrowheads="1"/>
          </p:cNvSpPr>
          <p:nvPr/>
        </p:nvSpPr>
        <p:spPr bwMode="auto">
          <a:xfrm>
            <a:off x="286693" y="869169"/>
            <a:ext cx="8569590" cy="3416320"/>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137D00"/>
                </a:solidFill>
                <a:effectLst/>
                <a:latin typeface="JetBrains Mono"/>
              </a:rPr>
              <a:t># Припустимо, що в процедурному підході інформація про фігуру</a:t>
            </a:r>
            <a:br>
              <a:rPr kumimoji="0" lang="ru-RU" altLang="ru-RU" b="1" i="0" u="none" strike="noStrike" cap="none" normalizeH="0" baseline="0" dirty="0">
                <a:ln>
                  <a:noFill/>
                </a:ln>
                <a:solidFill>
                  <a:srgbClr val="137D00"/>
                </a:solidFill>
                <a:effectLst/>
                <a:latin typeface="JetBrains Mono"/>
              </a:rPr>
            </a:br>
            <a:r>
              <a:rPr kumimoji="0" lang="ru-RU" altLang="ru-RU" b="1" i="0" u="none" strike="noStrike" cap="none" normalizeH="0" baseline="0" dirty="0">
                <a:ln>
                  <a:noFill/>
                </a:ln>
                <a:solidFill>
                  <a:srgbClr val="137D00"/>
                </a:solidFill>
                <a:effectLst/>
                <a:latin typeface="JetBrains Mono"/>
              </a:rPr>
              <a:t># зберігається в словнику з відповідними ключами і зазначенням типу, наприклад,</a:t>
            </a:r>
            <a:br>
              <a:rPr kumimoji="0" lang="ru-RU" altLang="ru-RU" b="1" i="0" u="none" strike="noStrike" cap="none" normalizeH="0" baseline="0" dirty="0">
                <a:ln>
                  <a:noFill/>
                </a:ln>
                <a:solidFill>
                  <a:srgbClr val="137D00"/>
                </a:solidFill>
                <a:effectLst/>
                <a:latin typeface="JetBrains Mono"/>
              </a:rPr>
            </a:br>
            <a:r>
              <a:rPr kumimoji="0" lang="ru-RU" altLang="ru-RU" b="1" i="0" u="none" strike="noStrike" cap="none" normalizeH="0" baseline="0" dirty="0">
                <a:ln>
                  <a:noFill/>
                </a:ln>
                <a:solidFill>
                  <a:srgbClr val="137D00"/>
                </a:solidFill>
                <a:effectLst/>
                <a:latin typeface="JetBrains Mono"/>
              </a:rPr>
              <a:t># {'x1': 5, 'y1': 0, 'x2': 3, 'y2': 6, 'type': "Прямокутник"} для прямокутника</a:t>
            </a:r>
            <a:br>
              <a:rPr kumimoji="0" lang="ru-RU" altLang="ru-RU" b="1" i="0" u="none" strike="noStrike" cap="none" normalizeH="0" baseline="0" dirty="0">
                <a:ln>
                  <a:noFill/>
                </a:ln>
                <a:solidFill>
                  <a:srgbClr val="137D00"/>
                </a:solidFill>
                <a:effectLst/>
                <a:latin typeface="JetBrains Mono"/>
              </a:rPr>
            </a:br>
            <a:r>
              <a:rPr kumimoji="0" lang="ru-RU" altLang="ru-RU" b="0" i="0" u="none" strike="noStrike" cap="none" normalizeH="0" baseline="0" dirty="0">
                <a:ln>
                  <a:noFill/>
                </a:ln>
                <a:solidFill>
                  <a:srgbClr val="000080"/>
                </a:solidFill>
                <a:effectLst/>
                <a:latin typeface="JetBrains Mono"/>
              </a:rPr>
              <a:t>def </a:t>
            </a:r>
            <a:r>
              <a:rPr kumimoji="0" lang="ru-RU" altLang="ru-RU" b="0" i="0" u="none" strike="noStrike" cap="none" normalizeH="0" baseline="0" dirty="0">
                <a:ln>
                  <a:noFill/>
                </a:ln>
                <a:solidFill>
                  <a:srgbClr val="000000"/>
                </a:solidFill>
                <a:effectLst/>
                <a:latin typeface="JetBrains Mono"/>
              </a:rPr>
              <a:t>drawAllShapes</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0080"/>
                </a:solidFill>
                <a:effectLst/>
                <a:latin typeface="JetBrains Mono"/>
              </a:rPr>
              <a:t>for </a:t>
            </a:r>
            <a:r>
              <a:rPr kumimoji="0" lang="ru-RU" altLang="ru-RU" b="0" i="0" u="none" strike="noStrike" cap="none" normalizeH="0" baseline="0" dirty="0">
                <a:ln>
                  <a:noFill/>
                </a:ln>
                <a:solidFill>
                  <a:srgbClr val="262626"/>
                </a:solidFill>
                <a:effectLst/>
                <a:latin typeface="JetBrains Mono"/>
              </a:rPr>
              <a:t>shape </a:t>
            </a:r>
            <a:r>
              <a:rPr kumimoji="0" lang="ru-RU" altLang="ru-RU" b="0" i="0" u="none" strike="noStrike" cap="none" normalizeH="0" baseline="0" dirty="0">
                <a:ln>
                  <a:noFill/>
                </a:ln>
                <a:solidFill>
                  <a:srgbClr val="000080"/>
                </a:solidFill>
                <a:effectLst/>
                <a:latin typeface="JetBrains Mono"/>
              </a:rPr>
              <a:t>in </a:t>
            </a:r>
            <a:r>
              <a:rPr kumimoji="0" lang="ru-RU" altLang="ru-RU" b="0" i="0" u="none" strike="noStrike" cap="none" normalizeH="0" baseline="0" dirty="0">
                <a:ln>
                  <a:noFill/>
                </a:ln>
                <a:solidFill>
                  <a:srgbClr val="262626"/>
                </a:solidFill>
                <a:effectLst/>
                <a:latin typeface="JetBrains Mono"/>
              </a:rPr>
              <a:t>shapeList: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0080"/>
                </a:solidFill>
                <a:effectLst/>
                <a:latin typeface="JetBrains Mono"/>
              </a:rPr>
              <a:t>if </a:t>
            </a:r>
            <a:r>
              <a:rPr kumimoji="0" lang="ru-RU" altLang="ru-RU" b="0" i="0" u="none" strike="noStrike" cap="none" normalizeH="0" baseline="0" dirty="0">
                <a:ln>
                  <a:noFill/>
                </a:ln>
                <a:solidFill>
                  <a:srgbClr val="262626"/>
                </a:solidFill>
                <a:effectLst/>
                <a:latin typeface="JetBrains Mono"/>
              </a:rPr>
              <a:t>shape[</a:t>
            </a:r>
            <a:r>
              <a:rPr kumimoji="0" lang="ru-RU" altLang="ru-RU" b="0" i="0" u="none" strike="noStrike" cap="none" normalizeH="0" baseline="0" dirty="0">
                <a:ln>
                  <a:noFill/>
                </a:ln>
                <a:solidFill>
                  <a:srgbClr val="00733B"/>
                </a:solidFill>
                <a:effectLst/>
                <a:latin typeface="JetBrains Mono"/>
              </a:rPr>
              <a:t>"type"</a:t>
            </a:r>
            <a:r>
              <a:rPr kumimoji="0" lang="ru-RU" altLang="ru-RU" b="0" i="0" u="none" strike="noStrike" cap="none" normalizeH="0" baseline="0" dirty="0">
                <a:ln>
                  <a:noFill/>
                </a:ln>
                <a:solidFill>
                  <a:srgbClr val="262626"/>
                </a:solidFill>
                <a:effectLst/>
                <a:latin typeface="JetBrains Mono"/>
              </a:rPr>
              <a:t>] == </a:t>
            </a:r>
            <a:r>
              <a:rPr kumimoji="0" lang="ru-RU" altLang="ru-RU" b="0" i="0" u="none" strike="noStrike" cap="none" normalizeH="0" baseline="0" dirty="0">
                <a:ln>
                  <a:noFill/>
                </a:ln>
                <a:solidFill>
                  <a:srgbClr val="00733B"/>
                </a:solidFill>
                <a:effectLst/>
                <a:latin typeface="JetBrains Mono"/>
              </a:rPr>
              <a:t>"Прямокутник"</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0000"/>
                </a:solidFill>
                <a:effectLst/>
                <a:latin typeface="JetBrains Mono"/>
              </a:rPr>
              <a:t>draw_rectangle</a:t>
            </a:r>
            <a:r>
              <a:rPr kumimoji="0" lang="ru-RU" altLang="ru-RU" b="0" i="0" u="none" strike="noStrike" cap="none" normalizeH="0" baseline="0" dirty="0">
                <a:ln>
                  <a:noFill/>
                </a:ln>
                <a:solidFill>
                  <a:srgbClr val="262626"/>
                </a:solidFill>
                <a:effectLst/>
                <a:latin typeface="JetBrains Mono"/>
              </a:rPr>
              <a:t>(shape[</a:t>
            </a:r>
            <a:r>
              <a:rPr kumimoji="0" lang="ru-RU" altLang="ru-RU" b="0" i="0" u="none" strike="noStrike" cap="none" normalizeH="0" baseline="0" dirty="0">
                <a:ln>
                  <a:noFill/>
                </a:ln>
                <a:solidFill>
                  <a:srgbClr val="00733B"/>
                </a:solidFill>
                <a:effectLst/>
                <a:latin typeface="JetBrains Mono"/>
              </a:rPr>
              <a:t>"x1"</a:t>
            </a:r>
            <a:r>
              <a:rPr kumimoji="0" lang="ru-RU" altLang="ru-RU" b="0" i="0" u="none" strike="noStrike" cap="none" normalizeH="0" baseline="0" dirty="0">
                <a:ln>
                  <a:noFill/>
                </a:ln>
                <a:solidFill>
                  <a:srgbClr val="262626"/>
                </a:solidFill>
                <a:effectLst/>
                <a:latin typeface="JetBrains Mono"/>
              </a:rPr>
              <a:t>], shape[</a:t>
            </a:r>
            <a:r>
              <a:rPr kumimoji="0" lang="ru-RU" altLang="ru-RU" b="0" i="0" u="none" strike="noStrike" cap="none" normalizeH="0" baseline="0" dirty="0">
                <a:ln>
                  <a:noFill/>
                </a:ln>
                <a:solidFill>
                  <a:srgbClr val="00733B"/>
                </a:solidFill>
                <a:effectLst/>
                <a:latin typeface="JetBrains Mono"/>
              </a:rPr>
              <a:t>"y1"</a:t>
            </a:r>
            <a:r>
              <a:rPr kumimoji="0" lang="ru-RU" altLang="ru-RU" b="0" i="0" u="none" strike="noStrike" cap="none" normalizeH="0" baseline="0" dirty="0">
                <a:ln>
                  <a:noFill/>
                </a:ln>
                <a:solidFill>
                  <a:srgbClr val="262626"/>
                </a:solidFill>
                <a:effectLst/>
                <a:latin typeface="JetBrains Mono"/>
              </a:rPr>
              <a:t>], shape[</a:t>
            </a:r>
            <a:r>
              <a:rPr kumimoji="0" lang="ru-RU" altLang="ru-RU" b="0" i="0" u="none" strike="noStrike" cap="none" normalizeH="0" baseline="0" dirty="0">
                <a:ln>
                  <a:noFill/>
                </a:ln>
                <a:solidFill>
                  <a:srgbClr val="00733B"/>
                </a:solidFill>
                <a:effectLst/>
                <a:latin typeface="JetBrains Mono"/>
              </a:rPr>
              <a:t>"x2"</a:t>
            </a:r>
            <a:r>
              <a:rPr kumimoji="0" lang="ru-RU" altLang="ru-RU" b="0" i="0" u="none" strike="noStrike" cap="none" normalizeH="0" baseline="0" dirty="0">
                <a:ln>
                  <a:noFill/>
                </a:ln>
                <a:solidFill>
                  <a:srgbClr val="262626"/>
                </a:solidFill>
                <a:effectLst/>
                <a:latin typeface="JetBrains Mono"/>
              </a:rPr>
              <a:t>], shape[</a:t>
            </a:r>
            <a:r>
              <a:rPr kumimoji="0" lang="ru-RU" altLang="ru-RU" b="0" i="0" u="none" strike="noStrike" cap="none" normalizeH="0" baseline="0" dirty="0">
                <a:ln>
                  <a:noFill/>
                </a:ln>
                <a:solidFill>
                  <a:srgbClr val="00733B"/>
                </a:solidFill>
                <a:effectLst/>
                <a:latin typeface="JetBrains Mono"/>
              </a:rPr>
              <a:t>"y2"</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0080"/>
                </a:solidFill>
                <a:effectLst/>
                <a:latin typeface="JetBrains Mono"/>
              </a:rPr>
              <a:t>elif </a:t>
            </a:r>
            <a:r>
              <a:rPr kumimoji="0" lang="ru-RU" altLang="ru-RU" b="0" i="0" u="none" strike="noStrike" cap="none" normalizeH="0" baseline="0" dirty="0">
                <a:ln>
                  <a:noFill/>
                </a:ln>
                <a:solidFill>
                  <a:srgbClr val="262626"/>
                </a:solidFill>
                <a:effectLst/>
                <a:latin typeface="JetBrains Mono"/>
              </a:rPr>
              <a:t>shape[</a:t>
            </a:r>
            <a:r>
              <a:rPr kumimoji="0" lang="ru-RU" altLang="ru-RU" b="0" i="0" u="none" strike="noStrike" cap="none" normalizeH="0" baseline="0" dirty="0">
                <a:ln>
                  <a:noFill/>
                </a:ln>
                <a:solidFill>
                  <a:srgbClr val="00733B"/>
                </a:solidFill>
                <a:effectLst/>
                <a:latin typeface="JetBrains Mono"/>
              </a:rPr>
              <a:t>"type"</a:t>
            </a:r>
            <a:r>
              <a:rPr kumimoji="0" lang="ru-RU" altLang="ru-RU" b="0" i="0" u="none" strike="noStrike" cap="none" normalizeH="0" baseline="0" dirty="0">
                <a:ln>
                  <a:noFill/>
                </a:ln>
                <a:solidFill>
                  <a:srgbClr val="262626"/>
                </a:solidFill>
                <a:effectLst/>
                <a:latin typeface="JetBrains Mono"/>
              </a:rPr>
              <a:t>] == </a:t>
            </a:r>
            <a:r>
              <a:rPr kumimoji="0" lang="ru-RU" altLang="ru-RU" b="0" i="0" u="none" strike="noStrike" cap="none" normalizeH="0" baseline="0" dirty="0">
                <a:ln>
                  <a:noFill/>
                </a:ln>
                <a:solidFill>
                  <a:srgbClr val="00733B"/>
                </a:solidFill>
                <a:effectLst/>
                <a:latin typeface="JetBrains Mono"/>
              </a:rPr>
              <a:t>"Коло"</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0000"/>
                </a:solidFill>
                <a:effectLst/>
                <a:latin typeface="JetBrains Mono"/>
              </a:rPr>
              <a:t>draw_circle</a:t>
            </a:r>
            <a:r>
              <a:rPr kumimoji="0" lang="ru-RU" altLang="ru-RU" b="0" i="0" u="none" strike="noStrike" cap="none" normalizeH="0" baseline="0" dirty="0">
                <a:ln>
                  <a:noFill/>
                </a:ln>
                <a:solidFill>
                  <a:srgbClr val="262626"/>
                </a:solidFill>
                <a:effectLst/>
                <a:latin typeface="JetBrains Mono"/>
              </a:rPr>
              <a:t>(shape[</a:t>
            </a:r>
            <a:r>
              <a:rPr kumimoji="0" lang="ru-RU" altLang="ru-RU" b="0" i="0" u="none" strike="noStrike" cap="none" normalizeH="0" baseline="0" dirty="0">
                <a:ln>
                  <a:noFill/>
                </a:ln>
                <a:solidFill>
                  <a:srgbClr val="00733B"/>
                </a:solidFill>
                <a:effectLst/>
                <a:latin typeface="JetBrains Mono"/>
              </a:rPr>
              <a:t>"x"</a:t>
            </a:r>
            <a:r>
              <a:rPr kumimoji="0" lang="ru-RU" altLang="ru-RU" b="0" i="0" u="none" strike="noStrike" cap="none" normalizeH="0" baseline="0" dirty="0">
                <a:ln>
                  <a:noFill/>
                </a:ln>
                <a:solidFill>
                  <a:srgbClr val="262626"/>
                </a:solidFill>
                <a:effectLst/>
                <a:latin typeface="JetBrains Mono"/>
              </a:rPr>
              <a:t>], shape[</a:t>
            </a:r>
            <a:r>
              <a:rPr kumimoji="0" lang="ru-RU" altLang="ru-RU" b="0" i="0" u="none" strike="noStrike" cap="none" normalizeH="0" baseline="0" dirty="0">
                <a:ln>
                  <a:noFill/>
                </a:ln>
                <a:solidFill>
                  <a:srgbClr val="00733B"/>
                </a:solidFill>
                <a:effectLst/>
                <a:latin typeface="JetBrains Mono"/>
              </a:rPr>
              <a:t>"y"</a:t>
            </a:r>
            <a:r>
              <a:rPr kumimoji="0" lang="ru-RU" altLang="ru-RU" b="0" i="0" u="none" strike="noStrike" cap="none" normalizeH="0" baseline="0" dirty="0">
                <a:ln>
                  <a:noFill/>
                </a:ln>
                <a:solidFill>
                  <a:srgbClr val="262626"/>
                </a:solidFill>
                <a:effectLst/>
                <a:latin typeface="JetBrains Mono"/>
              </a:rPr>
              <a:t>], shape[</a:t>
            </a:r>
            <a:r>
              <a:rPr kumimoji="0" lang="ru-RU" altLang="ru-RU" b="0" i="0" u="none" strike="noStrike" cap="none" normalizeH="0" baseline="0" dirty="0">
                <a:ln>
                  <a:noFill/>
                </a:ln>
                <a:solidFill>
                  <a:srgbClr val="00733B"/>
                </a:solidFill>
                <a:effectLst/>
                <a:latin typeface="JetBrains Mono"/>
              </a:rPr>
              <a:t>"r"</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1" i="0" u="none" strike="noStrike" cap="none" normalizeH="0" baseline="0" dirty="0">
                <a:ln>
                  <a:noFill/>
                </a:ln>
                <a:solidFill>
                  <a:srgbClr val="137D00"/>
                </a:solidFill>
                <a:effectLst/>
                <a:latin typeface="JetBrains Mono"/>
              </a:rPr>
              <a:t># І так для кожної нової фігури</a:t>
            </a:r>
            <a:br>
              <a:rPr kumimoji="0" lang="ru-RU" altLang="ru-RU" b="1" i="0" u="none" strike="noStrike" cap="none" normalizeH="0" baseline="0" dirty="0">
                <a:ln>
                  <a:noFill/>
                </a:ln>
                <a:solidFill>
                  <a:srgbClr val="137D00"/>
                </a:solidFill>
                <a:effectLst/>
                <a:latin typeface="JetBrains Mono"/>
              </a:rPr>
            </a:br>
            <a:r>
              <a:rPr kumimoji="0" lang="ru-RU" altLang="ru-RU" b="1" i="0" u="none" strike="noStrike" cap="none" normalizeH="0" baseline="0" dirty="0">
                <a:ln>
                  <a:noFill/>
                </a:ln>
                <a:solidFill>
                  <a:srgbClr val="137D00"/>
                </a:solidFill>
                <a:effectLst/>
                <a:latin typeface="JetBrains Mono"/>
              </a:rPr>
              <a:t>    # А ще може бути багато операцій: масштабування, пермещенія ...</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86693" y="4917469"/>
            <a:ext cx="6412012" cy="1754326"/>
          </a:xfrm>
          <a:prstGeom prst="rect">
            <a:avLst/>
          </a:prstGeom>
          <a:solidFill>
            <a:srgbClr val="F2F3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80"/>
                </a:solidFill>
                <a:effectLst/>
                <a:latin typeface="JetBrains Mono"/>
              </a:rPr>
              <a:t>def </a:t>
            </a:r>
            <a:r>
              <a:rPr kumimoji="0" lang="ru-RU" altLang="ru-RU" b="0" i="0" u="none" strike="noStrike" cap="none" normalizeH="0" baseline="0" dirty="0">
                <a:ln>
                  <a:noFill/>
                </a:ln>
                <a:solidFill>
                  <a:srgbClr val="000000"/>
                </a:solidFill>
                <a:effectLst/>
                <a:latin typeface="JetBrains Mono"/>
              </a:rPr>
              <a:t>drawAllShapes</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0" i="0" u="none" strike="noStrike" cap="none" normalizeH="0" baseline="0" dirty="0">
                <a:ln>
                  <a:noFill/>
                </a:ln>
                <a:solidFill>
                  <a:srgbClr val="000080"/>
                </a:solidFill>
                <a:effectLst/>
                <a:latin typeface="JetBrains Mono"/>
              </a:rPr>
              <a:t>for </a:t>
            </a:r>
            <a:r>
              <a:rPr kumimoji="0" lang="ru-RU" altLang="ru-RU" b="0" i="0" u="none" strike="noStrike" cap="none" normalizeH="0" baseline="0" dirty="0">
                <a:ln>
                  <a:noFill/>
                </a:ln>
                <a:solidFill>
                  <a:srgbClr val="262626"/>
                </a:solidFill>
                <a:effectLst/>
                <a:latin typeface="JetBrains Mono"/>
              </a:rPr>
              <a:t>shape </a:t>
            </a:r>
            <a:r>
              <a:rPr kumimoji="0" lang="ru-RU" altLang="ru-RU" b="0" i="0" u="none" strike="noStrike" cap="none" normalizeH="0" baseline="0" dirty="0">
                <a:ln>
                  <a:noFill/>
                </a:ln>
                <a:solidFill>
                  <a:srgbClr val="000080"/>
                </a:solidFill>
                <a:effectLst/>
                <a:latin typeface="JetBrains Mono"/>
              </a:rPr>
              <a:t>in </a:t>
            </a:r>
            <a:r>
              <a:rPr kumimoji="0" lang="ru-RU" altLang="ru-RU" b="0" i="0" u="none" strike="noStrike" cap="none" normalizeH="0" baseline="0" dirty="0">
                <a:ln>
                  <a:noFill/>
                </a:ln>
                <a:solidFill>
                  <a:srgbClr val="262626"/>
                </a:solidFill>
                <a:effectLst/>
                <a:latin typeface="JetBrains Mono"/>
              </a:rPr>
              <a:t>shapeList: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1" i="0" u="none" strike="noStrike" cap="none" normalizeH="0" baseline="0" dirty="0">
                <a:ln>
                  <a:noFill/>
                </a:ln>
                <a:solidFill>
                  <a:srgbClr val="137D00"/>
                </a:solidFill>
                <a:effectLst/>
                <a:latin typeface="JetBrains Mono"/>
              </a:rPr>
              <a:t># shape сам вирішує як себе намалювати в залежності від</a:t>
            </a:r>
            <a:br>
              <a:rPr kumimoji="0" lang="ru-RU" altLang="ru-RU" b="1" i="0" u="none" strike="noStrike" cap="none" normalizeH="0" baseline="0" dirty="0">
                <a:ln>
                  <a:noFill/>
                </a:ln>
                <a:solidFill>
                  <a:srgbClr val="137D00"/>
                </a:solidFill>
                <a:effectLst/>
                <a:latin typeface="JetBrains Mono"/>
              </a:rPr>
            </a:br>
            <a:r>
              <a:rPr kumimoji="0" lang="ru-RU" altLang="ru-RU" b="1" i="0" u="none" strike="noStrike" cap="none" normalizeH="0" baseline="0" dirty="0">
                <a:ln>
                  <a:noFill/>
                </a:ln>
                <a:solidFill>
                  <a:srgbClr val="137D00"/>
                </a:solidFill>
                <a:effectLst/>
                <a:latin typeface="JetBrains Mono"/>
              </a:rPr>
              <a:t>        # свого класу і внутрішньої реалізації</a:t>
            </a:r>
            <a:br>
              <a:rPr kumimoji="0" lang="ru-RU" altLang="ru-RU" b="1" i="0" u="none" strike="noStrike" cap="none" normalizeH="0" baseline="0" dirty="0">
                <a:ln>
                  <a:noFill/>
                </a:ln>
                <a:solidFill>
                  <a:srgbClr val="137D00"/>
                </a:solidFill>
                <a:effectLst/>
                <a:latin typeface="JetBrains Mono"/>
              </a:rPr>
            </a:br>
            <a:r>
              <a:rPr kumimoji="0" lang="ru-RU" altLang="ru-RU" b="1" i="0" u="none" strike="noStrike" cap="none" normalizeH="0" baseline="0" dirty="0">
                <a:ln>
                  <a:noFill/>
                </a:ln>
                <a:solidFill>
                  <a:srgbClr val="137D00"/>
                </a:solidFill>
                <a:effectLst/>
                <a:latin typeface="JetBrains Mono"/>
              </a:rPr>
              <a:t>        </a:t>
            </a:r>
            <a:r>
              <a:rPr kumimoji="0" lang="ru-RU" altLang="ru-RU" b="0" i="0" u="none" strike="noStrike" cap="none" normalizeH="0" baseline="0" dirty="0">
                <a:ln>
                  <a:noFill/>
                </a:ln>
                <a:solidFill>
                  <a:srgbClr val="262626"/>
                </a:solidFill>
                <a:effectLst/>
                <a:latin typeface="JetBrains Mono"/>
              </a:rPr>
              <a:t>shape.</a:t>
            </a:r>
            <a:r>
              <a:rPr kumimoji="0" lang="ru-RU" altLang="ru-RU" b="0" i="0" u="none" strike="noStrike" cap="none" normalizeH="0" baseline="0" dirty="0">
                <a:ln>
                  <a:noFill/>
                </a:ln>
                <a:solidFill>
                  <a:srgbClr val="000000"/>
                </a:solidFill>
                <a:effectLst/>
                <a:latin typeface="JetBrains Mono"/>
              </a:rPr>
              <a:t>draw</a:t>
            </a:r>
            <a:r>
              <a:rPr kumimoji="0" lang="ru-RU" altLang="ru-RU" b="0" i="0" u="none" strike="noStrike" cap="none" normalizeH="0" baseline="0" dirty="0">
                <a:ln>
                  <a:noFill/>
                </a:ln>
                <a:solidFill>
                  <a:srgbClr val="262626"/>
                </a:solidFill>
                <a:effectLst/>
                <a:latin typeface="JetBrains Mono"/>
              </a:rPr>
              <a:t>()</a:t>
            </a:r>
            <a:br>
              <a:rPr kumimoji="0" lang="ru-RU" altLang="ru-RU" b="0" i="0" u="none" strike="noStrike" cap="none" normalizeH="0" baseline="0" dirty="0">
                <a:ln>
                  <a:noFill/>
                </a:ln>
                <a:solidFill>
                  <a:srgbClr val="262626"/>
                </a:solidFill>
                <a:effectLst/>
                <a:latin typeface="JetBrains Mono"/>
              </a:rPr>
            </a:br>
            <a:r>
              <a:rPr kumimoji="0" lang="ru-RU" altLang="ru-RU" b="0" i="0" u="none" strike="noStrike" cap="none" normalizeH="0" baseline="0" dirty="0">
                <a:ln>
                  <a:noFill/>
                </a:ln>
                <a:solidFill>
                  <a:srgbClr val="262626"/>
                </a:solidFill>
                <a:effectLst/>
                <a:latin typeface="JetBrains Mono"/>
              </a:rPr>
              <a:t>        </a:t>
            </a:r>
            <a:r>
              <a:rPr kumimoji="0" lang="ru-RU" altLang="ru-RU" b="1" i="0" u="none" strike="noStrike" cap="none" normalizeH="0" baseline="0" dirty="0">
                <a:ln>
                  <a:noFill/>
                </a:ln>
                <a:solidFill>
                  <a:srgbClr val="137D00"/>
                </a:solidFill>
                <a:effectLst/>
                <a:latin typeface="JetBrains Mono"/>
              </a:rPr>
              <a:t># Поява нової фігури не змінить (!) цей код</a:t>
            </a:r>
            <a:endParaRPr kumimoji="0" lang="ru-RU" altLang="ru-RU"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7230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4399</TotalTime>
  <Words>7992</Words>
  <Application>Microsoft Office PowerPoint</Application>
  <PresentationFormat>Widescreen</PresentationFormat>
  <Paragraphs>754</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JetBrains Mono</vt:lpstr>
      <vt:lpstr>Office Theme</vt:lpstr>
      <vt:lpstr> ЛЕКЦІЇ 6-7  Об’єктно-орієнтоване програмування  в мові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Робота з файлами  в Python</dc:title>
  <dc:creator>Пользователь Windows</dc:creator>
  <cp:lastModifiedBy>Пользователь Windows</cp:lastModifiedBy>
  <cp:revision>317</cp:revision>
  <dcterms:created xsi:type="dcterms:W3CDTF">2020-12-19T15:10:55Z</dcterms:created>
  <dcterms:modified xsi:type="dcterms:W3CDTF">2021-10-22T08:02:28Z</dcterms:modified>
</cp:coreProperties>
</file>