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0" r:id="rId2"/>
    <p:sldId id="256" r:id="rId3"/>
    <p:sldId id="317" r:id="rId4"/>
    <p:sldId id="318" r:id="rId5"/>
    <p:sldId id="273" r:id="rId6"/>
    <p:sldId id="299" r:id="rId7"/>
    <p:sldId id="274" r:id="rId8"/>
    <p:sldId id="275" r:id="rId9"/>
    <p:sldId id="319" r:id="rId10"/>
    <p:sldId id="320" r:id="rId11"/>
    <p:sldId id="276" r:id="rId12"/>
    <p:sldId id="300" r:id="rId13"/>
    <p:sldId id="301" r:id="rId14"/>
    <p:sldId id="277" r:id="rId15"/>
    <p:sldId id="279" r:id="rId16"/>
    <p:sldId id="304" r:id="rId17"/>
    <p:sldId id="281" r:id="rId18"/>
    <p:sldId id="282" r:id="rId19"/>
    <p:sldId id="283" r:id="rId20"/>
    <p:sldId id="284" r:id="rId21"/>
    <p:sldId id="285" r:id="rId22"/>
    <p:sldId id="286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21" r:id="rId36"/>
    <p:sldId id="296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4E8A3-EC81-49D4-9057-0DC63CE113EA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C04B0-5B91-418F-AC12-6B78ED4A40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04B0-5B91-418F-AC12-6B78ED4A40C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8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9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7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3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9B5D-D8AE-4476-B1A2-C3258E3A5D23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6962" y="1339913"/>
            <a:ext cx="9144000" cy="3347001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latin typeface="+mn-lt"/>
              </a:rPr>
              <a:t/>
            </a:r>
            <a:br>
              <a:rPr lang="uk-UA" b="1" dirty="0" smtClean="0">
                <a:latin typeface="+mn-lt"/>
              </a:rPr>
            </a:br>
            <a:r>
              <a:rPr lang="uk-UA" b="1" dirty="0" smtClean="0">
                <a:latin typeface="+mn-lt"/>
              </a:rPr>
              <a:t>ЛЕКЦІЯ </a:t>
            </a:r>
            <a:r>
              <a:rPr lang="en-US" b="1" dirty="0" smtClean="0">
                <a:latin typeface="+mn-lt"/>
              </a:rPr>
              <a:t>5</a:t>
            </a:r>
            <a:r>
              <a:rPr lang="uk-UA" b="1" dirty="0" smtClean="0">
                <a:latin typeface="+mn-lt"/>
              </a:rPr>
              <a:t/>
            </a:r>
            <a:br>
              <a:rPr lang="uk-UA" b="1" dirty="0" smtClean="0">
                <a:latin typeface="+mn-lt"/>
              </a:rPr>
            </a:br>
            <a:r>
              <a:rPr lang="uk-UA" b="1" dirty="0">
                <a:latin typeface="+mn-lt"/>
              </a:rPr>
              <a:t/>
            </a:r>
            <a:br>
              <a:rPr lang="uk-UA" b="1" dirty="0">
                <a:latin typeface="+mn-lt"/>
              </a:rPr>
            </a:br>
            <a:r>
              <a:rPr lang="uk-UA" b="1" dirty="0" smtClean="0">
                <a:latin typeface="+mn-lt"/>
              </a:rPr>
              <a:t>Робота з файлами 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2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280657"/>
            <a:ext cx="11073143" cy="607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 smtClean="0"/>
              <a:t>Отримати метаданні файлу</a:t>
            </a:r>
            <a:endParaRPr lang="uk-UA" sz="20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657" y="825541"/>
            <a:ext cx="8629285" cy="4708981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glob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pyfiles = glob.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glob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'*.py'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Отримати розмір файлу і час його змін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name_sz_date = [(name, os.path.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(name), os.path.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getmtime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pyfiles]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name, size, mtime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name_sz_date: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(name, size, mtime)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Альтернативний спосіб отримання метаданних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file_metadata = [(name, os.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(name))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pyfiles]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name, meta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file_metadata: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(name, meta.st_size, meta.st_mtime)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7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30" y="72428"/>
            <a:ext cx="11497901" cy="6473227"/>
          </a:xfrm>
        </p:spPr>
        <p:txBody>
          <a:bodyPr>
            <a:normAutofit/>
          </a:bodyPr>
          <a:lstStyle/>
          <a:p>
            <a:r>
              <a:rPr lang="uk-UA" sz="2000" b="1" dirty="0" smtClean="0"/>
              <a:t>Перейменування файлу </a:t>
            </a:r>
          </a:p>
          <a:p>
            <a:pPr algn="l"/>
            <a:r>
              <a:rPr lang="uk-UA" sz="1800" dirty="0" smtClean="0"/>
              <a:t>Для </a:t>
            </a:r>
            <a:r>
              <a:rPr lang="uk-UA" sz="1800" b="1" dirty="0" smtClean="0">
                <a:solidFill>
                  <a:srgbClr val="FF0000"/>
                </a:solidFill>
              </a:rPr>
              <a:t>перейменування</a:t>
            </a:r>
            <a:r>
              <a:rPr lang="uk-UA" sz="1800" dirty="0" smtClean="0"/>
              <a:t> викликається функція </a:t>
            </a:r>
            <a:r>
              <a:rPr lang="uk-UA" sz="1800" b="1" dirty="0" smtClean="0"/>
              <a:t>rename(source, target)</a:t>
            </a:r>
            <a:r>
              <a:rPr lang="uk-UA" sz="1800" dirty="0" smtClean="0"/>
              <a:t>, перший параметр якої - шлях до вихідного файлу, а другий - нове ім'я файлу. </a:t>
            </a:r>
          </a:p>
          <a:p>
            <a:pPr algn="l"/>
            <a:r>
              <a:rPr lang="uk-UA" sz="1800" dirty="0" smtClean="0"/>
              <a:t>В якості шляхів можуть використовуватися як абсолютні, так і відносні шляхи. </a:t>
            </a:r>
          </a:p>
          <a:p>
            <a:pPr algn="l"/>
            <a:r>
              <a:rPr lang="uk-UA" sz="1800" dirty="0" smtClean="0"/>
              <a:t>Наприклад, нехай в папці </a:t>
            </a:r>
            <a:r>
              <a:rPr lang="uk-UA" sz="1800" i="1" dirty="0" smtClean="0"/>
              <a:t>C:\SomeDir\ </a:t>
            </a:r>
            <a:r>
              <a:rPr lang="uk-UA" sz="1800" dirty="0" smtClean="0"/>
              <a:t>розташовується файл </a:t>
            </a:r>
            <a:r>
              <a:rPr lang="uk-UA" sz="1800" i="1" dirty="0" smtClean="0"/>
              <a:t>somefile.txt</a:t>
            </a:r>
            <a:r>
              <a:rPr lang="uk-UA" sz="1800" dirty="0" smtClean="0"/>
              <a:t>. </a:t>
            </a:r>
          </a:p>
          <a:p>
            <a:pPr algn="l"/>
            <a:r>
              <a:rPr lang="uk-UA" sz="1800" dirty="0" smtClean="0"/>
              <a:t>Перейменуємо його у файл </a:t>
            </a:r>
            <a:r>
              <a:rPr lang="uk-UA" sz="1800" i="1" dirty="0" smtClean="0"/>
              <a:t>"hello.txt"</a:t>
            </a:r>
            <a:r>
              <a:rPr lang="uk-UA" sz="1800" dirty="0" smtClean="0"/>
              <a:t>:</a:t>
            </a:r>
          </a:p>
          <a:p>
            <a:pPr algn="l"/>
            <a:endParaRPr lang="uk-UA" sz="1800" dirty="0"/>
          </a:p>
          <a:p>
            <a:pPr algn="l"/>
            <a:endParaRPr lang="uk-UA" sz="1800" dirty="0" smtClean="0"/>
          </a:p>
          <a:p>
            <a:pPr algn="l"/>
            <a:endParaRPr lang="uk-UA" sz="1800" dirty="0"/>
          </a:p>
          <a:p>
            <a:endParaRPr lang="uk-UA" sz="2000" b="1" dirty="0" smtClean="0"/>
          </a:p>
          <a:p>
            <a:r>
              <a:rPr lang="uk-UA" sz="2000" b="1" dirty="0" smtClean="0"/>
              <a:t>Видалення файлу </a:t>
            </a:r>
          </a:p>
          <a:p>
            <a:pPr algn="l"/>
            <a:r>
              <a:rPr lang="uk-UA" sz="1800" dirty="0" smtClean="0"/>
              <a:t>Для </a:t>
            </a:r>
            <a:r>
              <a:rPr lang="uk-UA" sz="1800" b="1" dirty="0" smtClean="0">
                <a:solidFill>
                  <a:srgbClr val="FF0000"/>
                </a:solidFill>
              </a:rPr>
              <a:t>видалення</a:t>
            </a:r>
            <a:r>
              <a:rPr lang="uk-UA" sz="1800" dirty="0" smtClean="0"/>
              <a:t> викликається функція </a:t>
            </a:r>
            <a:r>
              <a:rPr lang="uk-UA" sz="1800" b="1" dirty="0" smtClean="0"/>
              <a:t>remove()</a:t>
            </a:r>
            <a:r>
              <a:rPr lang="uk-UA" sz="1800" dirty="0" smtClean="0"/>
              <a:t>, в яку передається шлях до файлу:</a:t>
            </a:r>
            <a:endParaRPr lang="ru-RU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230" y="2293378"/>
            <a:ext cx="7212231" cy="1015663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rename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r"C:\SomeDir\somefile.txt"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r"C:\SomeDir\hello.txt"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8230" y="4618696"/>
            <a:ext cx="4097597" cy="1015663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remove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r"C:\SomeDir\hello.txt"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9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226337"/>
            <a:ext cx="11073143" cy="59506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 smtClean="0"/>
              <a:t>Копіювання файлу</a:t>
            </a:r>
          </a:p>
          <a:p>
            <a:pPr marL="0" indent="0">
              <a:buNone/>
            </a:pPr>
            <a:r>
              <a:rPr lang="uk-UA" sz="1800" b="1" dirty="0"/>
              <a:t>shutil.copy (source, destination) </a:t>
            </a:r>
            <a:r>
              <a:rPr lang="uk-UA" sz="1800" dirty="0"/>
              <a:t>- скопіює файл з </a:t>
            </a:r>
            <a:r>
              <a:rPr lang="uk-UA" sz="1800" b="1" dirty="0" smtClean="0"/>
              <a:t>source</a:t>
            </a:r>
            <a:r>
              <a:rPr lang="uk-UA" sz="1800" dirty="0" smtClean="0"/>
              <a:t> </a:t>
            </a:r>
            <a:r>
              <a:rPr lang="uk-UA" sz="1800" dirty="0"/>
              <a:t>в </a:t>
            </a:r>
            <a:r>
              <a:rPr lang="uk-UA" sz="1800" b="1" dirty="0" smtClean="0"/>
              <a:t>destination</a:t>
            </a:r>
            <a:r>
              <a:rPr lang="uk-UA" sz="1800" dirty="0" smtClean="0"/>
              <a:t> </a:t>
            </a:r>
            <a:r>
              <a:rPr lang="uk-UA" sz="1800" dirty="0"/>
              <a:t>(source і destination - рядки). Функція </a:t>
            </a:r>
            <a:r>
              <a:rPr lang="uk-UA" sz="1800" dirty="0" smtClean="0"/>
              <a:t>виконається і  поверне </a:t>
            </a:r>
            <a:r>
              <a:rPr lang="uk-UA" sz="1800" dirty="0"/>
              <a:t>новий шлях </a:t>
            </a:r>
            <a:r>
              <a:rPr lang="uk-UA" sz="1800" dirty="0" smtClean="0"/>
              <a:t>зкопійованого </a:t>
            </a:r>
            <a:r>
              <a:rPr lang="uk-UA" sz="1800" dirty="0"/>
              <a:t>файлу. </a:t>
            </a:r>
            <a:endParaRPr lang="uk-UA" sz="1800" dirty="0" smtClean="0"/>
          </a:p>
          <a:p>
            <a:pPr marL="0" indent="0">
              <a:buNone/>
            </a:pPr>
            <a:r>
              <a:rPr lang="uk-UA" sz="1800" dirty="0" smtClean="0"/>
              <a:t>PS</a:t>
            </a:r>
            <a:r>
              <a:rPr lang="uk-UA" sz="1800" dirty="0"/>
              <a:t>. Якщо destination закінчується як ім'я файлу (наприклад </a:t>
            </a:r>
            <a:r>
              <a:rPr lang="uk-UA" sz="1800" dirty="0" smtClean="0"/>
              <a:t>‘</a:t>
            </a:r>
            <a:r>
              <a:rPr lang="en-US" sz="1800" dirty="0" smtClean="0"/>
              <a:t>D</a:t>
            </a:r>
            <a:r>
              <a:rPr lang="uk-UA" sz="1800" dirty="0" smtClean="0"/>
              <a:t>: \file.txt</a:t>
            </a:r>
            <a:r>
              <a:rPr lang="uk-UA" sz="1800" dirty="0"/>
              <a:t>'), то це ім'я буде використано як нове для копії.</a:t>
            </a:r>
            <a:endParaRPr lang="ru-RU" sz="18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138" y="2008809"/>
            <a:ext cx="10718255" cy="4370427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shutil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Перевіряємо чи існує папка folder в папці  somedir. І, якщо не існує - створюємо її.</a:t>
            </a:r>
            <a:b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Якщо такої папки не буде, то файл first_file.txt скопіюється в файл folder.без_розширення</a:t>
            </a:r>
            <a:b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isdir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r"d:\somedir\folder"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os.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r"d:\somedir\folder"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копіюємо first_file.txt в папку folder</a:t>
            </a:r>
            <a:b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shutil.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r'd:\somedir\folder'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копіювання з переіменуванням</a:t>
            </a:r>
            <a:b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shutil.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r'd:\somedir\folder\second_file.txt'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2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35" y="0"/>
            <a:ext cx="11818545" cy="6458296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smtClean="0"/>
              <a:t>Копіювання папок і файлів в них рекурсивно</a:t>
            </a:r>
          </a:p>
          <a:p>
            <a:pPr marL="0" indent="0">
              <a:buNone/>
            </a:pPr>
            <a:r>
              <a:rPr lang="en-US" sz="1800" b="1" dirty="0" err="1" smtClean="0"/>
              <a:t>shutil</a:t>
            </a:r>
            <a:r>
              <a:rPr lang="en-US" sz="1800" b="1" dirty="0" smtClean="0"/>
              <a:t>.</a:t>
            </a:r>
            <a:r>
              <a:rPr lang="uk-UA" sz="1800" b="1" dirty="0" smtClean="0"/>
              <a:t>copytree(source</a:t>
            </a:r>
            <a:r>
              <a:rPr lang="uk-UA" sz="1800" b="1" dirty="0"/>
              <a:t>, </a:t>
            </a:r>
            <a:r>
              <a:rPr lang="uk-UA" sz="1800" b="1" dirty="0" smtClean="0"/>
              <a:t>destination)</a:t>
            </a:r>
            <a:r>
              <a:rPr lang="en-US" sz="1800" b="1" dirty="0" smtClean="0"/>
              <a:t> - </a:t>
            </a:r>
            <a:r>
              <a:rPr lang="uk-UA" sz="1800" dirty="0" smtClean="0"/>
              <a:t>рекурсивне </a:t>
            </a:r>
            <a:r>
              <a:rPr lang="uk-UA" sz="1800" dirty="0"/>
              <a:t>копіювання файлів і папок. Копіювання відбувається з вихідного шляху в шлях призначення.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В</a:t>
            </a:r>
            <a:r>
              <a:rPr lang="uk-UA" sz="1800" dirty="0" smtClean="0"/>
              <a:t>раховується </a:t>
            </a:r>
            <a:r>
              <a:rPr lang="uk-UA" sz="1800" dirty="0"/>
              <a:t>вкладеність папок. Вся ієрархія папок і файлів зберігається. </a:t>
            </a:r>
            <a:endParaRPr lang="uk-UA" sz="1800" dirty="0" smtClean="0"/>
          </a:p>
          <a:p>
            <a:pPr marL="0" indent="0">
              <a:buNone/>
            </a:pPr>
            <a:r>
              <a:rPr lang="uk-UA" sz="1800" dirty="0" smtClean="0"/>
              <a:t>Для </a:t>
            </a:r>
            <a:r>
              <a:rPr lang="uk-UA" sz="1800" dirty="0"/>
              <a:t>визначення поточного </a:t>
            </a:r>
            <a:r>
              <a:rPr lang="uk-UA" sz="1800" dirty="0" smtClean="0"/>
              <a:t>положення можна використати </a:t>
            </a:r>
            <a:r>
              <a:rPr lang="uk-UA" sz="1800" dirty="0"/>
              <a:t>функцію </a:t>
            </a:r>
            <a:r>
              <a:rPr lang="uk-UA" sz="1800" b="1" dirty="0" smtClean="0"/>
              <a:t>os.getcwd()</a:t>
            </a:r>
            <a:r>
              <a:rPr lang="uk-UA" sz="1800" dirty="0" smtClean="0"/>
              <a:t>. </a:t>
            </a:r>
            <a:r>
              <a:rPr lang="uk-UA" sz="1800" dirty="0"/>
              <a:t>Завдяки функції </a:t>
            </a:r>
            <a:r>
              <a:rPr lang="uk-UA" sz="1800" b="1" dirty="0"/>
              <a:t>os.listdir</a:t>
            </a:r>
            <a:r>
              <a:rPr lang="uk-UA" sz="1800" dirty="0"/>
              <a:t> </a:t>
            </a:r>
            <a:r>
              <a:rPr lang="uk-UA" sz="1800" dirty="0" smtClean="0"/>
              <a:t>можна </a:t>
            </a:r>
            <a:r>
              <a:rPr lang="uk-UA" sz="1800" dirty="0"/>
              <a:t>оглянути директорію</a:t>
            </a:r>
            <a:r>
              <a:rPr lang="uk-UA" sz="1800" dirty="0" smtClean="0"/>
              <a:t>.</a:t>
            </a:r>
          </a:p>
          <a:p>
            <a:pPr marL="0" indent="0">
              <a:buNone/>
            </a:pP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7669" y="2124682"/>
            <a:ext cx="10425739" cy="4247317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shutil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#Визначаємо шлях до поточної папки (в якій міститься файл програми, що виконується)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cur_dir = 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getcwd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Копіюю дерево (папки з файлами) в папку з програмою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При цьому здійнюю перевірку на існування цього файлу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137D00"/>
                </a:solidFill>
                <a:latin typeface="JetBrains Mono"/>
              </a:rPr>
              <a:t># </a:t>
            </a:r>
            <a:r>
              <a:rPr lang="ru-RU" altLang="ru-RU" b="1" dirty="0" smtClean="0">
                <a:solidFill>
                  <a:srgbClr val="137D00"/>
                </a:solidFill>
                <a:latin typeface="JetBrains Mono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для уникнення помилки при повторному виконанні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(cur_dir +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'/folder2/'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shutil.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copytree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r'd:\somedir\folder'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cur_dir +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'/folder2/'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#Огляд папки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data = 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(cur_dir +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'/folder2/'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(data)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1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62" y="117695"/>
            <a:ext cx="11841933" cy="6672403"/>
          </a:xfrm>
        </p:spPr>
        <p:txBody>
          <a:bodyPr/>
          <a:lstStyle/>
          <a:p>
            <a:r>
              <a:rPr lang="uk-UA" sz="2000" b="1" dirty="0" smtClean="0"/>
              <a:t>Існування файлу </a:t>
            </a:r>
          </a:p>
          <a:p>
            <a:pPr algn="l">
              <a:spcBef>
                <a:spcPts val="0"/>
              </a:spcBef>
            </a:pPr>
            <a:r>
              <a:rPr lang="uk-UA" sz="1800" dirty="0" smtClean="0"/>
              <a:t>Якщо спробувати відкрити файл, якого не існує, то Python викине виняток </a:t>
            </a:r>
            <a:r>
              <a:rPr lang="uk-UA" sz="1800" b="1" i="1" dirty="0" smtClean="0"/>
              <a:t>FileNotFoundError</a:t>
            </a:r>
            <a:r>
              <a:rPr lang="uk-UA" sz="1800" dirty="0" smtClean="0"/>
              <a:t>. </a:t>
            </a:r>
          </a:p>
          <a:p>
            <a:pPr algn="l">
              <a:spcBef>
                <a:spcPts val="0"/>
              </a:spcBef>
            </a:pPr>
            <a:r>
              <a:rPr lang="uk-UA" sz="1800" dirty="0" smtClean="0"/>
              <a:t>Для перехоплення винятку ми можемо використовувати конструкцію </a:t>
            </a:r>
            <a:r>
              <a:rPr lang="uk-UA" sz="1800" b="1" i="1" dirty="0" smtClean="0"/>
              <a:t>try ... except</a:t>
            </a:r>
            <a:r>
              <a:rPr lang="uk-UA" sz="1800" dirty="0" smtClean="0"/>
              <a:t>. </a:t>
            </a:r>
          </a:p>
          <a:p>
            <a:pPr algn="l">
              <a:spcBef>
                <a:spcPts val="0"/>
              </a:spcBef>
            </a:pPr>
            <a:r>
              <a:rPr lang="uk-UA" sz="1800" dirty="0" smtClean="0"/>
              <a:t>Однак можна вже до відкриття файлу перевірити, чи існує він чи ні за допомогою методу </a:t>
            </a:r>
            <a:r>
              <a:rPr lang="uk-UA" sz="1800" b="1" dirty="0" smtClean="0"/>
              <a:t>os.path.exists(path)</a:t>
            </a:r>
            <a:r>
              <a:rPr lang="uk-UA" sz="1800" dirty="0" smtClean="0"/>
              <a:t>. </a:t>
            </a:r>
          </a:p>
          <a:p>
            <a:pPr algn="l">
              <a:spcBef>
                <a:spcPts val="0"/>
              </a:spcBef>
            </a:pPr>
            <a:r>
              <a:rPr lang="uk-UA" sz="1800" dirty="0" smtClean="0"/>
              <a:t>У цей метод передається шлях, який необхідно перевірити:</a:t>
            </a:r>
          </a:p>
          <a:p>
            <a:pPr algn="l">
              <a:spcBef>
                <a:spcPts val="0"/>
              </a:spcBef>
            </a:pPr>
            <a:endParaRPr lang="uk-UA" sz="1800" dirty="0"/>
          </a:p>
          <a:p>
            <a:pPr algn="l">
              <a:spcBef>
                <a:spcPts val="0"/>
              </a:spcBef>
            </a:pPr>
            <a:endParaRPr lang="uk-UA" sz="1800" dirty="0" smtClean="0"/>
          </a:p>
          <a:p>
            <a:pPr algn="l">
              <a:spcBef>
                <a:spcPts val="0"/>
              </a:spcBef>
            </a:pPr>
            <a:endParaRPr lang="uk-UA" sz="1800" dirty="0"/>
          </a:p>
          <a:p>
            <a:pPr algn="l">
              <a:spcBef>
                <a:spcPts val="0"/>
              </a:spcBef>
            </a:pPr>
            <a:endParaRPr lang="uk-UA" sz="1800" dirty="0" smtClean="0"/>
          </a:p>
          <a:p>
            <a:pPr algn="l">
              <a:spcBef>
                <a:spcPts val="0"/>
              </a:spcBef>
            </a:pPr>
            <a:endParaRPr lang="uk-UA" sz="1800" dirty="0"/>
          </a:p>
          <a:p>
            <a:pPr algn="l">
              <a:spcBef>
                <a:spcPts val="0"/>
              </a:spcBef>
            </a:pPr>
            <a:endParaRPr lang="uk-UA" sz="1800" dirty="0" smtClean="0"/>
          </a:p>
          <a:p>
            <a:pPr algn="l">
              <a:spcBef>
                <a:spcPts val="0"/>
              </a:spcBef>
            </a:pPr>
            <a:endParaRPr lang="uk-UA" sz="1800" dirty="0"/>
          </a:p>
          <a:p>
            <a:pPr algn="l">
              <a:spcBef>
                <a:spcPts val="0"/>
              </a:spcBef>
            </a:pPr>
            <a:r>
              <a:rPr lang="ru-RU" sz="1800" dirty="0"/>
              <a:t>Т</a:t>
            </a:r>
            <a:r>
              <a:rPr lang="uk-UA" sz="1800" dirty="0"/>
              <a:t>епер, знаючи все це, ми можемо створювати файл і папку для нього якщо її ще не існує</a:t>
            </a:r>
          </a:p>
          <a:p>
            <a:pPr algn="l">
              <a:spcBef>
                <a:spcPts val="0"/>
              </a:spcBef>
            </a:pPr>
            <a:endParaRPr lang="uk-UA" sz="1800" dirty="0" smtClean="0"/>
          </a:p>
          <a:p>
            <a:pPr algn="l"/>
            <a:endParaRPr lang="uk-UA" dirty="0"/>
          </a:p>
          <a:p>
            <a:pPr algn="l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2962" y="1554126"/>
            <a:ext cx="4787273" cy="1477328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filename 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"Введіть шлях до файлу: 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exists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(filename):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"Вказаний файл існує"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"Файлу не існує"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2962" y="3586723"/>
            <a:ext cx="5329344" cy="286232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sometext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'''Просто якийсь рядок для прикладу!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Він "багаторядковий, тому тут потрійні лапки'''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(sometext)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0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96" y="235390"/>
            <a:ext cx="11633703" cy="6310265"/>
          </a:xfrm>
        </p:spPr>
        <p:txBody>
          <a:bodyPr/>
          <a:lstStyle/>
          <a:p>
            <a:r>
              <a:rPr lang="ru-RU" sz="1800" b="1" dirty="0" smtClean="0"/>
              <a:t>Зчитування даних з текстових файлів</a:t>
            </a:r>
          </a:p>
          <a:p>
            <a:pPr lvl="0" algn="l"/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Щоб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прочитати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весь вміст файла за один раз, використовується функція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read()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algn="l"/>
            <a:endParaRPr lang="uk-UA" altLang="ru-RU" sz="1800" dirty="0"/>
          </a:p>
          <a:p>
            <a:pPr lvl="0" algn="l"/>
            <a:endParaRPr kumimoji="0" lang="uk-UA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/>
            <a:endParaRPr lang="uk-UA" altLang="ru-RU" sz="1800" dirty="0"/>
          </a:p>
          <a:p>
            <a:pPr lvl="0" algn="l"/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/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 результаті ми побачимо вміст файлу </a:t>
            </a:r>
            <a:r>
              <a:rPr kumimoji="0" lang="en-US" altLang="ru-RU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first_file.txt</a:t>
            </a:r>
            <a:endParaRPr kumimoji="0" lang="uk-UA" altLang="ru-RU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/>
            <a:endParaRPr lang="ru-RU" altLang="ru-RU" sz="1800" i="1" dirty="0" smtClean="0"/>
          </a:p>
          <a:p>
            <a:pPr lvl="0" algn="l"/>
            <a:r>
              <a:rPr lang="ru-RU" altLang="ru-RU" sz="1800" i="1" dirty="0" smtClean="0"/>
              <a:t>Використання </a:t>
            </a:r>
            <a:r>
              <a:rPr lang="ru-RU" altLang="ru-RU" sz="1800" i="1" dirty="0"/>
              <a:t>функції </a:t>
            </a:r>
            <a:r>
              <a:rPr lang="ru-RU" altLang="ru-RU" sz="1800" b="1" i="1" dirty="0"/>
              <a:t>read()</a:t>
            </a:r>
            <a:r>
              <a:rPr lang="ru-RU" altLang="ru-RU" sz="1800" i="1" dirty="0"/>
              <a:t> для зчитування даних з великих за обсягом файлів потребує достатнього обсягу оперативної пам’яті</a:t>
            </a:r>
            <a:r>
              <a:rPr lang="en-US" altLang="ru-RU" sz="1800" i="1" dirty="0"/>
              <a:t>!</a:t>
            </a:r>
            <a:r>
              <a:rPr lang="ru-RU" altLang="ru-RU" sz="1800" i="1" dirty="0"/>
              <a:t> </a:t>
            </a:r>
          </a:p>
          <a:p>
            <a:pPr algn="l"/>
            <a:r>
              <a:rPr lang="ru-RU" sz="1800" dirty="0" smtClean="0"/>
              <a:t>Найпростіший </a:t>
            </a:r>
            <a:r>
              <a:rPr lang="ru-RU" sz="1800" dirty="0"/>
              <a:t>спосіб прочитати великий текстовий файл - використовувати цикл. Він буде повертати по одному рядку за раз.</a:t>
            </a:r>
            <a:endParaRPr lang="en-US" sz="1800" dirty="0"/>
          </a:p>
          <a:p>
            <a:pPr lvl="0" algn="l"/>
            <a:endParaRPr kumimoji="0" lang="ru-RU" altLang="ru-RU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lang="ru-RU" b="1" dirty="0" smtClean="0"/>
          </a:p>
          <a:p>
            <a:pPr algn="l"/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3496" y="1050501"/>
            <a:ext cx="4455066" cy="120032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text = myfile.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(text)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071" y="1498355"/>
            <a:ext cx="4429125" cy="75247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3496" y="4566235"/>
            <a:ext cx="4455066" cy="175432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text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''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line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text += line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(text)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9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75" y="144855"/>
            <a:ext cx="11697077" cy="6473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/>
              <a:t>Здавалося б, все просто...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 smtClean="0"/>
              <a:t>і прочитав файл.  Але цей спосіб має три суттєвих недоліки.</a:t>
            </a:r>
          </a:p>
          <a:p>
            <a:pPr marL="0" indent="0">
              <a:buNone/>
            </a:pPr>
            <a:endParaRPr lang="uk-UA" sz="1800" dirty="0"/>
          </a:p>
          <a:p>
            <a:r>
              <a:rPr lang="en-US" sz="1800" b="1" i="1" dirty="0"/>
              <a:t>open</a:t>
            </a:r>
            <a:r>
              <a:rPr lang="en-US" sz="1800" dirty="0"/>
              <a:t> </a:t>
            </a:r>
            <a:r>
              <a:rPr lang="uk-UA" sz="1800" dirty="0"/>
              <a:t>повертає дескриптор файлу, отриманий </a:t>
            </a:r>
            <a:r>
              <a:rPr lang="en-US" sz="1800" dirty="0"/>
              <a:t>Python-</a:t>
            </a:r>
            <a:r>
              <a:rPr lang="uk-UA" sz="1800" dirty="0"/>
              <a:t>додатком від вашої операційної системи. Вам потрібно повернути дескриптор </a:t>
            </a:r>
            <a:r>
              <a:rPr lang="uk-UA" sz="1800" dirty="0" smtClean="0"/>
              <a:t>назад, </a:t>
            </a:r>
            <a:r>
              <a:rPr lang="uk-UA" sz="1800" dirty="0"/>
              <a:t>після того як робота з файлом завершена, інакше ви можете впертися в </a:t>
            </a:r>
            <a:r>
              <a:rPr lang="uk-UA" sz="1800" u="sng" dirty="0"/>
              <a:t>обмеження на кількість одночасно відкритих дескрипторів</a:t>
            </a:r>
            <a:r>
              <a:rPr lang="uk-UA" sz="1800" dirty="0"/>
              <a:t>. </a:t>
            </a:r>
            <a:endParaRPr lang="uk-UA" sz="1800" dirty="0" smtClean="0"/>
          </a:p>
          <a:p>
            <a:endParaRPr lang="uk-UA" sz="1800" dirty="0" smtClean="0"/>
          </a:p>
          <a:p>
            <a:r>
              <a:rPr lang="uk-UA" sz="1800" dirty="0" smtClean="0"/>
              <a:t>Явно </a:t>
            </a:r>
            <a:r>
              <a:rPr lang="uk-UA" sz="1800" dirty="0"/>
              <a:t>викликаючи </a:t>
            </a:r>
            <a:r>
              <a:rPr lang="en-US" sz="1800" b="1" i="1" dirty="0"/>
              <a:t>close</a:t>
            </a:r>
            <a:r>
              <a:rPr lang="en-US" sz="1800" dirty="0"/>
              <a:t> </a:t>
            </a:r>
            <a:r>
              <a:rPr lang="uk-UA" sz="1800" dirty="0"/>
              <a:t>ви закриваєте дескриптор файлу, але </a:t>
            </a:r>
            <a:r>
              <a:rPr lang="uk-UA" sz="1800" u="sng" dirty="0"/>
              <a:t>тільки при успішному читанні</a:t>
            </a:r>
            <a:r>
              <a:rPr lang="uk-UA" sz="1800" dirty="0"/>
              <a:t>. </a:t>
            </a:r>
            <a:endParaRPr lang="uk-UA" sz="1800" dirty="0" smtClean="0"/>
          </a:p>
          <a:p>
            <a:endParaRPr lang="uk-UA" sz="1800" dirty="0" smtClean="0"/>
          </a:p>
          <a:p>
            <a:r>
              <a:rPr lang="uk-UA" sz="1800" dirty="0" smtClean="0"/>
              <a:t>При перехопленні </a:t>
            </a:r>
            <a:r>
              <a:rPr lang="en-US" sz="1800" b="1" i="1" dirty="0"/>
              <a:t>Exception</a:t>
            </a:r>
            <a:r>
              <a:rPr lang="en-US" sz="1800" dirty="0"/>
              <a:t> </a:t>
            </a:r>
            <a:r>
              <a:rPr lang="uk-UA" sz="1800" dirty="0"/>
              <a:t>після </a:t>
            </a:r>
            <a:r>
              <a:rPr lang="en-US" sz="1800" b="1" i="1" dirty="0" err="1" smtClean="0"/>
              <a:t>myfile</a:t>
            </a:r>
            <a:r>
              <a:rPr lang="en-US" sz="1800" b="1" i="1" dirty="0" smtClean="0"/>
              <a:t> </a:t>
            </a:r>
            <a:r>
              <a:rPr lang="en-US" sz="1800" b="1" i="1" dirty="0"/>
              <a:t>= </a:t>
            </a:r>
            <a:r>
              <a:rPr lang="en-US" sz="1800" b="1" i="1" dirty="0" smtClean="0"/>
              <a:t>open(...)</a:t>
            </a:r>
            <a:r>
              <a:rPr lang="uk-UA" sz="1800" b="1" i="1" dirty="0" smtClean="0"/>
              <a:t>     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myfile.close</a:t>
            </a:r>
            <a:r>
              <a:rPr lang="en-US" sz="1800" b="1" i="1" dirty="0" smtClean="0"/>
              <a:t>()</a:t>
            </a:r>
            <a:r>
              <a:rPr lang="en-US" sz="1800" dirty="0" smtClean="0"/>
              <a:t> </a:t>
            </a:r>
            <a:r>
              <a:rPr lang="uk-UA" sz="1800" u="sng" dirty="0" smtClean="0"/>
              <a:t>не буде виконано</a:t>
            </a:r>
            <a:r>
              <a:rPr lang="uk-UA" sz="1800" dirty="0" smtClean="0"/>
              <a:t>! </a:t>
            </a:r>
          </a:p>
          <a:p>
            <a:pPr marL="0" indent="0">
              <a:buNone/>
            </a:pPr>
            <a:r>
              <a:rPr lang="uk-UA" sz="1800" i="1" dirty="0" smtClean="0"/>
              <a:t>(В </a:t>
            </a:r>
            <a:r>
              <a:rPr lang="uk-UA" sz="1800" i="1" dirty="0"/>
              <a:t>залежності від інтерпретатора </a:t>
            </a:r>
            <a:r>
              <a:rPr lang="en-US" sz="1800" i="1" dirty="0"/>
              <a:t>Python </a:t>
            </a:r>
            <a:r>
              <a:rPr lang="uk-UA" sz="1800" i="1" dirty="0"/>
              <a:t>дескриптор може бути повернутий, але це вже інша історія). </a:t>
            </a:r>
            <a:endParaRPr lang="uk-UA" sz="1800" i="1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 smtClean="0"/>
              <a:t>Щоб </a:t>
            </a:r>
            <a:r>
              <a:rPr lang="uk-UA" sz="1800" dirty="0"/>
              <a:t>бути впевненим у закритті файлу незалежно від потенційних помилок необхідно використовувати вираз </a:t>
            </a:r>
            <a:r>
              <a:rPr lang="en-US" sz="1800" dirty="0"/>
              <a:t>with: </a:t>
            </a:r>
            <a:endParaRPr lang="uk-UA" sz="18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49" y="518377"/>
            <a:ext cx="4455066" cy="92333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text = myfile.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3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31" y="138758"/>
            <a:ext cx="11892592" cy="1201155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Інструкція </a:t>
            </a:r>
            <a:r>
              <a:rPr lang="en-US" sz="1800" b="1" dirty="0" smtClean="0"/>
              <a:t>with</a:t>
            </a:r>
            <a:endParaRPr lang="ru-RU" sz="1800" b="1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 Python присутні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менеджери контексту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що використовуються для очищення об’єктів (звільнення ресурсів), на зразок відкритих файлів.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Для роботи з файлами менеджер контексту має таку конструкцію:</a:t>
            </a:r>
            <a:endParaRPr lang="en-US" altLang="ru-RU" sz="2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2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lang="en-US" sz="2800" b="1" dirty="0" smtClean="0"/>
          </a:p>
          <a:p>
            <a:pPr algn="l"/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4196" y="2037609"/>
            <a:ext cx="11672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Після того як блок коду, розташований у менеджері контексту (у нашому випадку один рядок </a:t>
            </a:r>
            <a:r>
              <a:rPr kumimoji="0" lang="en-US" altLang="ru-RU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myfile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.write(</a:t>
            </a:r>
            <a:r>
              <a:rPr kumimoji="0" lang="en-US" altLang="ru-RU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sometext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завершиться (або звичайним способом, або шляхом генерації винятку), файл буде закритий автоматично.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Використовуйте конструкцію </a:t>
            </a:r>
            <a:r>
              <a:rPr kumimoji="0" lang="ru-RU" altLang="ru-RU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with</a:t>
            </a:r>
            <a:r>
              <a:rPr kumimoji="0" lang="ru-RU" alt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для читання та запису файлів і вам не доведеться турбуватися про їх закриття і</a:t>
            </a:r>
            <a:r>
              <a:rPr kumimoji="0" lang="ru-RU" altLang="ru-RU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про обробку винят</a:t>
            </a:r>
            <a:r>
              <a:rPr kumimoji="0" lang="uk-UA" altLang="ru-RU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ків</a:t>
            </a:r>
            <a:r>
              <a:rPr kumimoji="0" lang="ru-RU" altLang="ru-RU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якщо файлів не існує</a:t>
            </a:r>
            <a:r>
              <a:rPr kumimoji="0" lang="ru-RU" alt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i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Якщо ви відкриваєте щось в текстовому форматі ви також повинні знати </a:t>
            </a:r>
            <a:r>
              <a:rPr lang="uk-UA" dirty="0" smtClean="0"/>
              <a:t>кодування (частіше всього це </a:t>
            </a:r>
            <a:r>
              <a:rPr lang="en-US" dirty="0" smtClean="0"/>
              <a:t>UTF-8)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 smtClean="0"/>
              <a:t>Для цього можна використати бібліотеку </a:t>
            </a:r>
            <a:r>
              <a:rPr lang="en-US" b="1" i="1" dirty="0" err="1" smtClean="0"/>
              <a:t>io</a:t>
            </a:r>
            <a:r>
              <a:rPr lang="en-US" dirty="0" smtClean="0"/>
              <a:t> </a:t>
            </a:r>
            <a:r>
              <a:rPr lang="uk-UA" dirty="0" smtClean="0"/>
              <a:t>і, відплвідно, </a:t>
            </a:r>
            <a:r>
              <a:rPr lang="en-US" b="1" i="1" dirty="0" err="1" smtClean="0"/>
              <a:t>io.open</a:t>
            </a:r>
            <a:r>
              <a:rPr lang="uk-UA" dirty="0" smtClean="0"/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К</a:t>
            </a:r>
            <a:r>
              <a:rPr lang="uk-UA" dirty="0" smtClean="0"/>
              <a:t>одування передається в </a:t>
            </a:r>
            <a:r>
              <a:rPr lang="uk-UA" dirty="0"/>
              <a:t>аргументі </a:t>
            </a:r>
            <a:r>
              <a:rPr lang="en-US" b="1" i="1" dirty="0"/>
              <a:t>encoding</a:t>
            </a:r>
            <a:r>
              <a:rPr lang="en-US" dirty="0"/>
              <a:t>. </a:t>
            </a:r>
            <a:r>
              <a:rPr lang="uk-UA" dirty="0"/>
              <a:t>Якщо ви </a:t>
            </a:r>
            <a:r>
              <a:rPr lang="uk-UA" dirty="0" smtClean="0"/>
              <a:t>його </a:t>
            </a:r>
            <a:r>
              <a:rPr lang="uk-UA" dirty="0"/>
              <a:t>не вибере, то система і </a:t>
            </a:r>
            <a:r>
              <a:rPr lang="en-US" dirty="0"/>
              <a:t>Python </a:t>
            </a:r>
            <a:r>
              <a:rPr lang="uk-UA" dirty="0" smtClean="0"/>
              <a:t>оберуть </a:t>
            </a:r>
            <a:r>
              <a:rPr lang="uk-UA" dirty="0"/>
              <a:t>на </a:t>
            </a:r>
            <a:r>
              <a:rPr lang="uk-UA" dirty="0" smtClean="0"/>
              <a:t>кодування </a:t>
            </a:r>
            <a:r>
              <a:rPr lang="uk-UA" dirty="0"/>
              <a:t>за замовчуванням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7215" y="770289"/>
            <a:ext cx="2471189" cy="646331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вираз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змінна: 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блок коду 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5849" y="1365595"/>
            <a:ext cx="5192447" cy="646331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myfile.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(sometext)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4731" y="4997462"/>
            <a:ext cx="6965368" cy="120032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io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io.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open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encoding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'utf-8'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outf: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outf.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(somedata)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7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3313" y="436819"/>
            <a:ext cx="918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Було</a:t>
            </a:r>
            <a:endParaRPr lang="ru-RU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8634296" y="436819"/>
            <a:ext cx="1074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Стало</a:t>
            </a:r>
            <a:endParaRPr lang="ru-RU"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784" y="979262"/>
            <a:ext cx="5898089" cy="347787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sometext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'''Просто якийсь рядок для прикладу!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Він "багаторядковий, тому тут потрійні лапки'''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os.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(sometext)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30948" y="979262"/>
            <a:ext cx="5898089" cy="317009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sometext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'''Просто якийсь рядок для прикладу!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Він "багаторядковий, тому тут потрійні лапки'''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os.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myfile.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(sometext)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5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3" y="235390"/>
            <a:ext cx="11295708" cy="6310265"/>
          </a:xfrm>
        </p:spPr>
        <p:txBody>
          <a:bodyPr/>
          <a:lstStyle/>
          <a:p>
            <a:pPr algn="l"/>
            <a:r>
              <a:rPr lang="uk-UA" sz="1800" dirty="0" smtClean="0"/>
              <a:t>Так само можна змінити і код для зчитування файлу.</a:t>
            </a:r>
          </a:p>
          <a:p>
            <a:pPr algn="l"/>
            <a:r>
              <a:rPr lang="uk-UA" sz="1800" dirty="0" smtClean="0"/>
              <a:t>Виконаємо зчитування пострічково</a:t>
            </a:r>
          </a:p>
          <a:p>
            <a:pPr algn="l"/>
            <a:endParaRPr lang="ru-RU" sz="1800" dirty="0"/>
          </a:p>
          <a:p>
            <a:pPr algn="l"/>
            <a:endParaRPr lang="ru-RU" sz="1800" dirty="0" smtClean="0"/>
          </a:p>
          <a:p>
            <a:pPr algn="l"/>
            <a:endParaRPr lang="ru-RU" sz="1800" dirty="0"/>
          </a:p>
          <a:p>
            <a:pPr algn="l"/>
            <a:endParaRPr lang="ru-RU" sz="1800" dirty="0" smtClean="0"/>
          </a:p>
          <a:p>
            <a:pPr algn="l"/>
            <a:endParaRPr lang="ru-RU" sz="1800" dirty="0"/>
          </a:p>
          <a:p>
            <a:pPr algn="l"/>
            <a:r>
              <a:rPr lang="uk-UA" sz="1800" dirty="0"/>
              <a:t>Якщо файл з текстом не дуже великий, то можна </a:t>
            </a:r>
            <a:r>
              <a:rPr lang="uk-UA" sz="1800" b="1" dirty="0"/>
              <a:t>прочитати</a:t>
            </a:r>
            <a:r>
              <a:rPr lang="uk-UA" sz="1800" dirty="0"/>
              <a:t> його </a:t>
            </a:r>
            <a:r>
              <a:rPr lang="uk-UA" sz="1800" b="1" dirty="0"/>
              <a:t>весь</a:t>
            </a:r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algn="l"/>
            <a:r>
              <a:rPr lang="uk-UA" sz="1800" dirty="0" smtClean="0"/>
              <a:t>Значок </a:t>
            </a:r>
            <a:r>
              <a:rPr lang="uk-UA" sz="1800" b="1" dirty="0"/>
              <a:t>*</a:t>
            </a:r>
            <a:r>
              <a:rPr lang="uk-UA" sz="1800" dirty="0"/>
              <a:t>перед змінною </a:t>
            </a:r>
            <a:r>
              <a:rPr lang="en-US" sz="1800" b="1" dirty="0" err="1"/>
              <a:t>myfile</a:t>
            </a:r>
            <a:r>
              <a:rPr lang="en-US" sz="1800" b="1" dirty="0"/>
              <a:t> </a:t>
            </a:r>
            <a:r>
              <a:rPr lang="uk-UA" sz="1800" dirty="0"/>
              <a:t>вказує, що ми хочемо прочитати вміст файлу.</a:t>
            </a:r>
          </a:p>
          <a:p>
            <a:pPr algn="l"/>
            <a:r>
              <a:rPr lang="uk-UA" sz="1800" u="sng" dirty="0"/>
              <a:t>Без нього виведеться інформація про об’єкт!</a:t>
            </a:r>
          </a:p>
          <a:p>
            <a:pPr algn="l"/>
            <a:endParaRPr lang="uk-UA" sz="1800" dirty="0" smtClean="0"/>
          </a:p>
          <a:p>
            <a:pPr algn="l"/>
            <a:endParaRPr lang="uk-UA" sz="1800" dirty="0"/>
          </a:p>
          <a:p>
            <a:pPr algn="l"/>
            <a:endParaRPr lang="uk-UA" sz="1800" dirty="0" smtClean="0"/>
          </a:p>
          <a:p>
            <a:pPr algn="l"/>
            <a:endParaRPr lang="uk-UA" sz="1800" dirty="0"/>
          </a:p>
          <a:p>
            <a:pPr algn="l"/>
            <a:endParaRPr lang="uk-UA" sz="1800" dirty="0" smtClean="0"/>
          </a:p>
          <a:p>
            <a:pPr algn="l"/>
            <a:endParaRPr lang="uk-UA" sz="1800" dirty="0"/>
          </a:p>
          <a:p>
            <a:pPr algn="l"/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0423" y="909028"/>
            <a:ext cx="5102679" cy="175432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text 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""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line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(line)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text += line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0422" y="3246165"/>
            <a:ext cx="5102679" cy="646331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(*myfile)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10422" y="4841245"/>
            <a:ext cx="5102679" cy="646331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(myfile)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4" y="5754409"/>
            <a:ext cx="11066438" cy="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63" y="137231"/>
            <a:ext cx="11506955" cy="659092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Відкриття текстового файлу</a:t>
            </a:r>
          </a:p>
          <a:p>
            <a:pPr algn="l"/>
            <a:r>
              <a:rPr lang="uk-UA" sz="1800" dirty="0" smtClean="0"/>
              <a:t>Перед початком зчитування чи записування в файл його необхідно відкрити: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uk-UA" altLang="ru-RU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myfile</a:t>
            </a:r>
            <a:r>
              <a:rPr kumimoji="0" lang="ru-RU" alt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= </a:t>
            </a:r>
            <a:r>
              <a:rPr kumimoji="0" lang="ru-RU" altLang="ru-RU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open</a:t>
            </a:r>
            <a:r>
              <a:rPr kumimoji="0" lang="ru-RU" alt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(filename, mode) </a:t>
            </a:r>
            <a:endParaRPr kumimoji="0" lang="en-US" altLang="ru-RU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  </a:t>
            </a:r>
            <a:r>
              <a:rPr kumimoji="0" lang="en-US" altLang="ru-RU" sz="1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myfile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- об’єкт файла, який повертається функцією 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open()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  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filename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- рядок з назвою файла або шлях до файла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  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mode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- рядок, який вказує на тип файла і дії, які можна виконувати над файлом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900" u="sng" dirty="0" smtClean="0"/>
              <a:t>Перша </a:t>
            </a:r>
            <a:r>
              <a:rPr lang="ru-RU" altLang="ru-RU" sz="1900" u="sng" dirty="0"/>
              <a:t>літера</a:t>
            </a:r>
            <a:r>
              <a:rPr lang="ru-RU" altLang="ru-RU" sz="1900" dirty="0"/>
              <a:t> рядка </a:t>
            </a:r>
            <a:r>
              <a:rPr lang="ru-RU" altLang="ru-RU" sz="1900" b="1" i="1" dirty="0"/>
              <a:t>mode</a:t>
            </a:r>
            <a:r>
              <a:rPr lang="ru-RU" altLang="ru-RU" sz="1900" dirty="0"/>
              <a:t> вказує на </a:t>
            </a:r>
            <a:r>
              <a:rPr lang="ru-RU" altLang="ru-RU" sz="1900" u="sng" dirty="0"/>
              <a:t>операцію з файлом</a:t>
            </a:r>
            <a:r>
              <a:rPr lang="ru-RU" altLang="ru-RU" sz="1900" dirty="0"/>
              <a:t>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9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900" dirty="0"/>
              <a:t> </a:t>
            </a:r>
            <a:r>
              <a:rPr lang="ru-RU" altLang="ru-RU" sz="1900" b="1" i="1" dirty="0"/>
              <a:t>r</a:t>
            </a:r>
            <a:r>
              <a:rPr lang="ru-RU" altLang="ru-RU" sz="1900" dirty="0"/>
              <a:t> </a:t>
            </a:r>
            <a:r>
              <a:rPr lang="ru-RU" altLang="ru-RU" sz="1900" dirty="0" smtClean="0"/>
              <a:t>  - </a:t>
            </a:r>
            <a:r>
              <a:rPr lang="ru-RU" altLang="ru-RU" sz="1900" dirty="0"/>
              <a:t>означає </a:t>
            </a:r>
            <a:r>
              <a:rPr lang="ru-RU" altLang="ru-RU" sz="1900" b="1" dirty="0"/>
              <a:t>читання з </a:t>
            </a:r>
            <a:r>
              <a:rPr lang="ru-RU" altLang="ru-RU" sz="1900" b="1" dirty="0" smtClean="0"/>
              <a:t>файла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900" b="1" dirty="0"/>
              <a:t> </a:t>
            </a:r>
            <a:r>
              <a:rPr lang="en-US" altLang="ru-RU" sz="1900" b="1" dirty="0" smtClean="0"/>
              <a:t>r+ </a:t>
            </a:r>
            <a:r>
              <a:rPr lang="ru-RU" altLang="ru-RU" sz="1900" b="1" dirty="0" smtClean="0"/>
              <a:t> </a:t>
            </a:r>
            <a:r>
              <a:rPr lang="en-US" altLang="ru-RU" sz="1900" b="1" dirty="0" smtClean="0"/>
              <a:t>- </a:t>
            </a:r>
            <a:r>
              <a:rPr lang="uk-UA" altLang="ru-RU" sz="1900" dirty="0" smtClean="0"/>
              <a:t>і для </a:t>
            </a:r>
            <a:r>
              <a:rPr lang="uk-UA" altLang="ru-RU" sz="1900" b="1" dirty="0" smtClean="0"/>
              <a:t>читання </a:t>
            </a:r>
            <a:r>
              <a:rPr lang="uk-UA" altLang="ru-RU" sz="1900" dirty="0" smtClean="0"/>
              <a:t>і для </a:t>
            </a:r>
            <a:r>
              <a:rPr lang="uk-UA" altLang="ru-RU" sz="1900" b="1" dirty="0" smtClean="0"/>
              <a:t>запису</a:t>
            </a:r>
            <a:endParaRPr lang="ru-RU" altLang="ru-RU" sz="1900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900" dirty="0"/>
              <a:t> </a:t>
            </a:r>
            <a:r>
              <a:rPr lang="ru-RU" altLang="ru-RU" sz="1900" b="1" i="1" dirty="0"/>
              <a:t>w</a:t>
            </a:r>
            <a:r>
              <a:rPr lang="ru-RU" altLang="ru-RU" sz="1900" dirty="0"/>
              <a:t> - означає </a:t>
            </a:r>
            <a:r>
              <a:rPr lang="ru-RU" altLang="ru-RU" sz="1900" b="1" dirty="0"/>
              <a:t>запис в існуючий файл</a:t>
            </a:r>
            <a:r>
              <a:rPr lang="ru-RU" altLang="ru-RU" sz="1900" dirty="0"/>
              <a:t> (якщо файла не існує, він буде створений)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900" dirty="0"/>
              <a:t> </a:t>
            </a:r>
            <a:r>
              <a:rPr lang="ru-RU" altLang="ru-RU" sz="1900" b="1" i="1" dirty="0"/>
              <a:t>x</a:t>
            </a:r>
            <a:r>
              <a:rPr lang="ru-RU" altLang="ru-RU" sz="1900" i="1" dirty="0"/>
              <a:t> </a:t>
            </a:r>
            <a:r>
              <a:rPr lang="ru-RU" altLang="ru-RU" sz="1900" dirty="0"/>
              <a:t>- означає </a:t>
            </a:r>
            <a:r>
              <a:rPr lang="ru-RU" altLang="ru-RU" sz="1900" b="1" dirty="0"/>
              <a:t>запис у новий файл</a:t>
            </a:r>
            <a:r>
              <a:rPr lang="ru-RU" altLang="ru-RU" sz="1900" dirty="0"/>
              <a:t>, тобто, якщо файла не існує (він буде створений)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900" i="1" dirty="0"/>
              <a:t> </a:t>
            </a:r>
            <a:r>
              <a:rPr lang="ru-RU" altLang="ru-RU" sz="1900" b="1" i="1" dirty="0"/>
              <a:t>a</a:t>
            </a:r>
            <a:r>
              <a:rPr lang="ru-RU" altLang="ru-RU" sz="1900" i="1" dirty="0"/>
              <a:t> </a:t>
            </a:r>
            <a:r>
              <a:rPr lang="ru-RU" altLang="ru-RU" sz="1900" dirty="0"/>
              <a:t>- означає </a:t>
            </a:r>
            <a:r>
              <a:rPr lang="ru-RU" altLang="ru-RU" sz="1900" b="1" dirty="0"/>
              <a:t>додавання в кінець файла</a:t>
            </a:r>
            <a:r>
              <a:rPr lang="ru-RU" altLang="ru-RU" sz="1900" dirty="0"/>
              <a:t>, якщо файл існує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9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900" u="sng" dirty="0"/>
              <a:t>Друга літера</a:t>
            </a:r>
            <a:r>
              <a:rPr lang="ru-RU" altLang="ru-RU" sz="1900" dirty="0"/>
              <a:t> рядка </a:t>
            </a:r>
            <a:r>
              <a:rPr lang="ru-RU" altLang="ru-RU" sz="1900" b="1" i="1" dirty="0"/>
              <a:t>mode</a:t>
            </a:r>
            <a:r>
              <a:rPr lang="ru-RU" altLang="ru-RU" sz="1900" dirty="0"/>
              <a:t> вказує на </a:t>
            </a:r>
            <a:r>
              <a:rPr lang="ru-RU" altLang="ru-RU" sz="1900" u="sng" dirty="0"/>
              <a:t>тип файла</a:t>
            </a:r>
            <a:r>
              <a:rPr lang="ru-RU" altLang="ru-RU" sz="1900" dirty="0"/>
              <a:t>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9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900" dirty="0"/>
              <a:t> </a:t>
            </a:r>
            <a:r>
              <a:rPr lang="ru-RU" altLang="ru-RU" sz="1900" b="1" dirty="0"/>
              <a:t>t</a:t>
            </a:r>
            <a:r>
              <a:rPr lang="ru-RU" altLang="ru-RU" sz="1900" dirty="0"/>
              <a:t> (або нічого) - означає, що </a:t>
            </a:r>
            <a:r>
              <a:rPr lang="ru-RU" altLang="ru-RU" sz="1900" b="1" dirty="0"/>
              <a:t>файл текстовий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900" dirty="0"/>
              <a:t> </a:t>
            </a:r>
            <a:r>
              <a:rPr lang="ru-RU" altLang="ru-RU" sz="1900" b="1" dirty="0"/>
              <a:t>b</a:t>
            </a:r>
            <a:r>
              <a:rPr lang="ru-RU" altLang="ru-RU" sz="1900" dirty="0"/>
              <a:t> - означає, що </a:t>
            </a:r>
            <a:r>
              <a:rPr lang="ru-RU" altLang="ru-RU" sz="1900" b="1" dirty="0"/>
              <a:t>файл бінарний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19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900" dirty="0"/>
              <a:t>Після відкриття файла, виконують читання даних з файла або запис даних у файл.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900" dirty="0" smtClean="0"/>
              <a:t>Після </a:t>
            </a:r>
            <a:r>
              <a:rPr lang="ru-RU" altLang="ru-RU" sz="1900" dirty="0"/>
              <a:t>виконання дій необхідно </a:t>
            </a:r>
            <a:r>
              <a:rPr lang="ru-RU" altLang="ru-RU" sz="1900" b="1" dirty="0"/>
              <a:t>файл закрити</a:t>
            </a:r>
            <a:r>
              <a:rPr lang="ru-RU" altLang="ru-RU" sz="1900" dirty="0"/>
              <a:t> функцією </a:t>
            </a:r>
            <a:r>
              <a:rPr lang="ru-RU" altLang="ru-RU" sz="1900" b="1" dirty="0"/>
              <a:t>close()</a:t>
            </a:r>
            <a:r>
              <a:rPr lang="ru-RU" altLang="ru-RU" sz="1900" dirty="0"/>
              <a:t>:</a:t>
            </a:r>
            <a:endParaRPr lang="en-US" altLang="ru-RU" sz="19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6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uk-UA" sz="1600" dirty="0" smtClean="0"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uk-UA" sz="1400" dirty="0" smtClean="0"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uk-UA" sz="1400" dirty="0"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940737" y="1136552"/>
            <a:ext cx="3619902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'filename.txt'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46059" y="3360265"/>
            <a:ext cx="2914580" cy="1015663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'photo.jpg'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'r+'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jpgdata = f.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428233" y="6103421"/>
            <a:ext cx="1765227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1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4" y="63374"/>
            <a:ext cx="11959628" cy="6794626"/>
          </a:xfrm>
        </p:spPr>
        <p:txBody>
          <a:bodyPr/>
          <a:lstStyle/>
          <a:p>
            <a:pPr algn="l"/>
            <a:r>
              <a:rPr lang="uk-UA" sz="1800" dirty="0" smtClean="0"/>
              <a:t>Якщо нам не потрібно кожний раз перезаписувати файл ми можемо додавати нові записи до вже існуючих, використовуючи ключ </a:t>
            </a:r>
            <a:r>
              <a:rPr lang="en-US" sz="1800" b="1" i="1" dirty="0" smtClean="0"/>
              <a:t>a</a:t>
            </a:r>
            <a:r>
              <a:rPr lang="ru-RU" sz="1800" dirty="0" smtClean="0"/>
              <a:t>, </a:t>
            </a:r>
            <a:r>
              <a:rPr lang="uk-UA" sz="1800" dirty="0" smtClean="0"/>
              <a:t>від слова «</a:t>
            </a:r>
            <a:r>
              <a:rPr lang="en-US" sz="1800" dirty="0" smtClean="0"/>
              <a:t>append</a:t>
            </a:r>
            <a:r>
              <a:rPr lang="uk-UA" sz="1800" dirty="0" smtClean="0"/>
              <a:t>»</a:t>
            </a:r>
            <a:r>
              <a:rPr lang="uk-UA" sz="1800" dirty="0"/>
              <a:t> </a:t>
            </a:r>
            <a:endParaRPr lang="uk-UA" sz="1800" dirty="0" smtClean="0"/>
          </a:p>
          <a:p>
            <a:pPr algn="l"/>
            <a:r>
              <a:rPr lang="uk-UA" sz="1800" dirty="0" smtClean="0"/>
              <a:t>Тобто</a:t>
            </a:r>
          </a:p>
          <a:p>
            <a:pPr algn="l"/>
            <a:endParaRPr lang="uk-UA" sz="1800" dirty="0" smtClean="0"/>
          </a:p>
          <a:p>
            <a:pPr algn="l"/>
            <a:endParaRPr lang="uk-UA" sz="1800" dirty="0"/>
          </a:p>
          <a:p>
            <a:pPr algn="l"/>
            <a:r>
              <a:rPr lang="uk-UA" sz="1800" dirty="0" smtClean="0"/>
              <a:t>На відміну від </a:t>
            </a:r>
            <a:r>
              <a:rPr lang="en-US" sz="1800" b="1" i="1" dirty="0" smtClean="0"/>
              <a:t>w</a:t>
            </a:r>
            <a:r>
              <a:rPr lang="uk-UA" sz="1800" dirty="0" smtClean="0"/>
              <a:t>, при записуванні файлу дані, що записувались в попередній раз, не будуть видалені, а нові дані </a:t>
            </a:r>
            <a:r>
              <a:rPr lang="uk-UA" sz="1800" b="1" dirty="0" smtClean="0"/>
              <a:t>додадуться в кінці існуючого файлу</a:t>
            </a:r>
            <a:r>
              <a:rPr lang="uk-UA" sz="1800" dirty="0" smtClean="0"/>
              <a:t>.</a:t>
            </a:r>
          </a:p>
          <a:p>
            <a:pPr algn="l"/>
            <a:r>
              <a:rPr lang="uk-UA" sz="1800" dirty="0" smtClean="0"/>
              <a:t>Якщо файлу немає – він буде створений.</a:t>
            </a:r>
          </a:p>
          <a:p>
            <a:pPr algn="l"/>
            <a:endParaRPr lang="uk-UA" sz="1800" dirty="0" smtClean="0"/>
          </a:p>
          <a:p>
            <a:pPr algn="l"/>
            <a:r>
              <a:rPr lang="uk-UA" sz="1800" dirty="0" smtClean="0"/>
              <a:t>Для прикладу:</a:t>
            </a:r>
          </a:p>
          <a:p>
            <a:pPr algn="l"/>
            <a:endParaRPr lang="uk-UA" sz="1800" dirty="0" smtClean="0"/>
          </a:p>
          <a:p>
            <a:pPr algn="l"/>
            <a:endParaRPr lang="uk-UA" sz="1800" dirty="0"/>
          </a:p>
          <a:p>
            <a:pPr algn="l"/>
            <a:endParaRPr lang="uk-UA" sz="1800" dirty="0" smtClean="0"/>
          </a:p>
          <a:p>
            <a:pPr algn="l"/>
            <a:r>
              <a:rPr lang="uk-UA" sz="1800" dirty="0" smtClean="0"/>
              <a:t>Тут ми поєднали використання інструкції </a:t>
            </a:r>
            <a:r>
              <a:rPr lang="en-US" sz="1800" b="1" dirty="0" smtClean="0"/>
              <a:t>with</a:t>
            </a:r>
            <a:r>
              <a:rPr lang="uk-UA" sz="1800" dirty="0" smtClean="0"/>
              <a:t>,</a:t>
            </a:r>
            <a:r>
              <a:rPr lang="uk-UA" sz="1800" b="1" dirty="0" smtClean="0"/>
              <a:t>  </a:t>
            </a:r>
            <a:r>
              <a:rPr lang="uk-UA" sz="1800" dirty="0" smtClean="0"/>
              <a:t>запис кожної нової строки з нового рядка (</a:t>
            </a:r>
            <a:r>
              <a:rPr lang="ru-RU" altLang="ru-RU" sz="1800" b="1" i="1" dirty="0" smtClean="0"/>
              <a:t>newline='\n'</a:t>
            </a:r>
            <a:r>
              <a:rPr lang="ru-RU" altLang="ru-RU" sz="1800" dirty="0" smtClean="0"/>
              <a:t>)</a:t>
            </a:r>
            <a:r>
              <a:rPr lang="ru-RU" altLang="ru-RU" sz="1800" i="1" dirty="0" smtClean="0"/>
              <a:t>, </a:t>
            </a:r>
            <a:r>
              <a:rPr lang="ru-RU" altLang="ru-RU" sz="1800" dirty="0" smtClean="0"/>
              <a:t>а також використали функцію </a:t>
            </a:r>
            <a:r>
              <a:rPr lang="en-US" altLang="ru-RU" sz="1800" b="1" dirty="0" smtClean="0"/>
              <a:t>print</a:t>
            </a:r>
            <a:r>
              <a:rPr lang="en-US" altLang="ru-RU" sz="1800" dirty="0" smtClean="0"/>
              <a:t> </a:t>
            </a:r>
            <a:r>
              <a:rPr lang="uk-UA" altLang="ru-RU" sz="1800" u="sng" dirty="0" smtClean="0"/>
              <a:t>для запису в файл </a:t>
            </a:r>
            <a:r>
              <a:rPr lang="uk-UA" altLang="ru-RU" sz="1800" dirty="0" smtClean="0"/>
              <a:t>(!).</a:t>
            </a:r>
          </a:p>
          <a:p>
            <a:pPr algn="l"/>
            <a:r>
              <a:rPr lang="uk-UA" sz="1800" dirty="0" smtClean="0"/>
              <a:t>Для цього ми вказали куди саме ми хочемо записати </a:t>
            </a:r>
            <a:r>
              <a:rPr lang="ru-RU" altLang="ru-RU" sz="1800" b="1" i="1" dirty="0" smtClean="0"/>
              <a:t>file=myfile</a:t>
            </a:r>
            <a:r>
              <a:rPr lang="ru-RU" altLang="ru-RU" sz="1800" dirty="0" smtClean="0">
                <a:solidFill>
                  <a:srgbClr val="C3CEE3"/>
                </a:solidFill>
              </a:rPr>
              <a:t> </a:t>
            </a:r>
            <a:r>
              <a:rPr lang="ru-RU" altLang="ru-RU" sz="1800" dirty="0" smtClean="0"/>
              <a:t>текст зі з</a:t>
            </a:r>
            <a:r>
              <a:rPr lang="uk-UA" altLang="ru-RU" sz="1800" dirty="0" smtClean="0"/>
              <a:t>мі</a:t>
            </a:r>
            <a:r>
              <a:rPr lang="ru-RU" altLang="ru-RU" sz="1800" dirty="0" smtClean="0"/>
              <a:t>нної</a:t>
            </a:r>
          </a:p>
          <a:p>
            <a:pPr algn="l"/>
            <a:r>
              <a:rPr lang="en-US" altLang="ru-RU" sz="1800" b="1" i="1" dirty="0" err="1" smtClean="0"/>
              <a:t>textline</a:t>
            </a:r>
            <a:r>
              <a:rPr lang="ru-RU" altLang="ru-RU" sz="1800" b="1" dirty="0" smtClean="0"/>
              <a:t> </a:t>
            </a:r>
            <a:r>
              <a:rPr lang="ru-RU" altLang="ru-RU" sz="1800" dirty="0" smtClean="0"/>
              <a:t>і </a:t>
            </a:r>
            <a:r>
              <a:rPr lang="uk-UA" sz="1800" dirty="0" smtClean="0"/>
              <a:t>потік </a:t>
            </a:r>
            <a:r>
              <a:rPr lang="uk-UA" sz="1800" dirty="0"/>
              <a:t>виведення функції </a:t>
            </a:r>
            <a:r>
              <a:rPr lang="uk-UA" sz="1800" b="1" i="1" dirty="0" smtClean="0"/>
              <a:t>print()</a:t>
            </a:r>
            <a:r>
              <a:rPr lang="uk-UA" sz="1800" b="1" dirty="0" smtClean="0"/>
              <a:t> </a:t>
            </a:r>
            <a:r>
              <a:rPr lang="uk-UA" sz="1800" dirty="0"/>
              <a:t>перенаправляється з консолі в </a:t>
            </a:r>
            <a:r>
              <a:rPr lang="uk-UA" sz="1800" dirty="0" smtClean="0"/>
              <a:t>файл.Перевагою цього методу є те, що </a:t>
            </a:r>
            <a:r>
              <a:rPr lang="uk-UA" sz="1800" b="1" i="1" dirty="0"/>
              <a:t>print() </a:t>
            </a:r>
            <a:r>
              <a:rPr lang="uk-UA" sz="1800" dirty="0" smtClean="0"/>
              <a:t>сама перетворить аргументи на рядки (</a:t>
            </a:r>
            <a:r>
              <a:rPr lang="en-US" sz="1800" b="1" i="1" dirty="0" err="1" smtClean="0"/>
              <a:t>str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  <a:endParaRPr lang="uk-UA" sz="1800" dirty="0" smtClean="0"/>
          </a:p>
          <a:p>
            <a:pPr algn="l"/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4660" y="1152374"/>
            <a:ext cx="2053767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(dest_file,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4660" y="3735052"/>
            <a:ext cx="4891083" cy="646331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(dest_file,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newline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\n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(textline,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=myfile)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5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3" y="108642"/>
            <a:ext cx="1282575" cy="344031"/>
          </a:xfrm>
        </p:spPr>
        <p:txBody>
          <a:bodyPr>
            <a:normAutofit lnSpcReduction="10000"/>
          </a:bodyPr>
          <a:lstStyle/>
          <a:p>
            <a:pPr algn="l"/>
            <a:r>
              <a:rPr lang="uk-UA" sz="2000" b="1" dirty="0" smtClean="0"/>
              <a:t>Приклад:</a:t>
            </a:r>
            <a:endParaRPr lang="ru-RU" sz="20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0423" y="521441"/>
            <a:ext cx="10906319" cy="618630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#Перевіряємо, чи існує папка в якій ми створюватимемо і працюватимемо з файлом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"d:\somedir"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#Шоб кожного разу не писати шлях до файлу - закинемой його в змінну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dest_file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'D:\somedir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\\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first_file.txt‘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#Лічильником визначемо скільки разів в файл додаватиметься інформація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counter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"Введіть кількість разів, скільки в файл буде дозаписуватись якась інформація: 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while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 &lt;= counter: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textline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f"Ця лінія тексту записана при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відкритті файлу"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(dest_file,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newline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(textline,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=myfile)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i= i+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#Відкриємо файл і переглянемо, що ми записали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(dest_file,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line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(line)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6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96" y="235390"/>
            <a:ext cx="11923414" cy="6622610"/>
          </a:xfrm>
        </p:spPr>
        <p:txBody>
          <a:bodyPr>
            <a:normAutofit/>
          </a:bodyPr>
          <a:lstStyle/>
          <a:p>
            <a:pPr algn="l"/>
            <a:r>
              <a:rPr lang="uk-UA" sz="1800" dirty="0" smtClean="0"/>
              <a:t>Ще трошки про читання з файлів</a:t>
            </a:r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uk-UA" sz="1800" dirty="0" smtClean="0"/>
              <a:t>При </a:t>
            </a:r>
            <a:r>
              <a:rPr lang="uk-UA" sz="1800" dirty="0"/>
              <a:t>цьому будуть отримані тільки перші </a:t>
            </a:r>
            <a:r>
              <a:rPr lang="en-US" sz="1800" dirty="0" smtClean="0"/>
              <a:t>8</a:t>
            </a:r>
            <a:r>
              <a:rPr lang="uk-UA" sz="1800" dirty="0" smtClean="0"/>
              <a:t> </a:t>
            </a:r>
            <a:r>
              <a:rPr lang="uk-UA" sz="1800" dirty="0"/>
              <a:t>символів тексту. Важливо розуміти, що при застосуванні цієї функції кілька разів поспіль буде зчитуватися частина за частиною цього тексту - віртуальний курсор буде </a:t>
            </a:r>
            <a:r>
              <a:rPr lang="uk-UA" sz="1800" dirty="0" smtClean="0"/>
              <a:t>зміщатись </a:t>
            </a:r>
            <a:r>
              <a:rPr lang="uk-UA" sz="1800" dirty="0"/>
              <a:t>на зчитану </a:t>
            </a:r>
            <a:r>
              <a:rPr lang="uk-UA" sz="1800" dirty="0" smtClean="0"/>
              <a:t>частину </a:t>
            </a:r>
            <a:r>
              <a:rPr lang="uk-UA" sz="1800" dirty="0"/>
              <a:t>тексту. Його можна </a:t>
            </a:r>
            <a:r>
              <a:rPr lang="uk-UA" sz="1800" dirty="0" smtClean="0"/>
              <a:t>перемістити </a:t>
            </a:r>
            <a:r>
              <a:rPr lang="uk-UA" sz="1800" dirty="0"/>
              <a:t>на певну позицію, при необхідності скориставшись методом </a:t>
            </a:r>
            <a:r>
              <a:rPr lang="uk-UA" sz="1800" b="1" i="1" dirty="0" smtClean="0"/>
              <a:t>seek()</a:t>
            </a:r>
            <a:r>
              <a:rPr lang="uk-UA" sz="1800" dirty="0" smtClean="0"/>
              <a:t>.</a:t>
            </a:r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uk-UA" sz="1800" dirty="0"/>
              <a:t>Інший спосіб полягає в зчитуванні файлу рядок за рядком. Метод </a:t>
            </a:r>
            <a:r>
              <a:rPr lang="uk-UA" sz="1800" b="1" i="1" dirty="0"/>
              <a:t>readline()</a:t>
            </a:r>
            <a:r>
              <a:rPr lang="uk-UA" sz="1800" dirty="0"/>
              <a:t> зчитує рядок і, так як і з методом </a:t>
            </a:r>
            <a:r>
              <a:rPr lang="uk-UA" sz="1800" b="1" i="1" dirty="0"/>
              <a:t>read()</a:t>
            </a:r>
            <a:r>
              <a:rPr lang="uk-UA" sz="1800" dirty="0"/>
              <a:t>, зміщує курсор - тільки тепер вже на цілий рядок. Застосування цього методу кілька разів буде приводити до зчитування кількох рядків. Схожий з цим способом, інший метод дозволяє прочитати файл цілком, але по рядках, записавши їх в список. Цей список можна використовувати, наприклад, в якості ітерованого об'єкту в циклі.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uk-UA" sz="1800" dirty="0" smtClean="0"/>
              <a:t>Однак </a:t>
            </a:r>
            <a:r>
              <a:rPr lang="uk-UA" sz="1800" dirty="0"/>
              <a:t>існує більш легкий шлях. Завдяки ньому немає необхідності зчитувати файл повністю, зберігаючи його в список, а можна динамічно по рядках зчитувати файл. І робити це лаконічно.</a:t>
            </a:r>
          </a:p>
          <a:p>
            <a:pPr algn="l"/>
            <a:endParaRPr lang="ru-R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26" y="556203"/>
            <a:ext cx="851212" cy="37370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7696" y="514407"/>
            <a:ext cx="4564070" cy="830997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part = myfile.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(part)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7696" y="2278126"/>
            <a:ext cx="6181500" cy="1077218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'Hello, world!'</a:t>
            </a:r>
            <a:b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first_part = myfile.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                         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'Hello, w'</a:t>
            </a:r>
            <a:b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second_part = myfile.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                        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'o, world'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7696" y="4412264"/>
            <a:ext cx="4679486" cy="830997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  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line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readlines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(line)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7696" y="5797444"/>
            <a:ext cx="4564070" cy="830997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r'D:\somedir\first_file.txt'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line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myfile: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(line)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6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Структуровані текстові файли </a:t>
            </a:r>
            <a:endParaRPr lang="uk-UA" sz="1800" b="1" dirty="0" smtClean="0"/>
          </a:p>
          <a:p>
            <a:pPr marL="0" indent="0">
              <a:buNone/>
            </a:pPr>
            <a:r>
              <a:rPr lang="ru-RU" sz="1800" dirty="0"/>
              <a:t>Для простих текстових файлів єдиним рівнем організації є рядок. Але іноді може знадобитися більш структурований файл, у якому необхідно зберегти дані своєї програми для подальшого використання або відправити їх іншій програмі.</a:t>
            </a:r>
          </a:p>
          <a:p>
            <a:pPr marL="0" indent="0">
              <a:buNone/>
            </a:pPr>
            <a:r>
              <a:rPr lang="ru-RU" sz="1800" dirty="0"/>
              <a:t>Існує ряд популярних форматів, які можна розрізнити за такими ознаками</a:t>
            </a:r>
            <a:r>
              <a:rPr lang="ru-RU" sz="1800" dirty="0" smtClean="0"/>
              <a:t>.</a:t>
            </a:r>
          </a:p>
          <a:p>
            <a:r>
              <a:rPr lang="uk-UA" sz="1800" dirty="0" smtClean="0"/>
              <a:t>Роздільник </a:t>
            </a:r>
            <a:r>
              <a:rPr lang="uk-UA" sz="1800" dirty="0"/>
              <a:t>у вигляді таблиць </a:t>
            </a:r>
            <a:r>
              <a:rPr lang="uk-UA" sz="1800" dirty="0" smtClean="0"/>
              <a:t>(</a:t>
            </a:r>
            <a:r>
              <a:rPr lang="uk-UA" sz="1800" b="1" i="1" dirty="0" smtClean="0"/>
              <a:t>\</a:t>
            </a:r>
            <a:r>
              <a:rPr lang="en-US" sz="1800" b="1" i="1" dirty="0" smtClean="0"/>
              <a:t>t</a:t>
            </a:r>
            <a:r>
              <a:rPr lang="en-US" sz="1800" dirty="0"/>
              <a:t>), </a:t>
            </a:r>
            <a:r>
              <a:rPr lang="uk-UA" sz="1800" dirty="0" smtClean="0"/>
              <a:t>коми </a:t>
            </a:r>
            <a:r>
              <a:rPr lang="uk-UA" sz="1800" dirty="0"/>
              <a:t>(</a:t>
            </a:r>
            <a:r>
              <a:rPr lang="uk-UA" sz="1800" b="1" i="1" dirty="0"/>
              <a:t>,</a:t>
            </a:r>
            <a:r>
              <a:rPr lang="uk-UA" sz="1800" dirty="0"/>
              <a:t>) або вертикальної риски (</a:t>
            </a:r>
            <a:r>
              <a:rPr lang="uk-UA" sz="1800" b="1" i="1" dirty="0"/>
              <a:t>|</a:t>
            </a:r>
            <a:r>
              <a:rPr lang="uk-UA" sz="1800" dirty="0"/>
              <a:t>). </a:t>
            </a:r>
            <a:r>
              <a:rPr lang="uk-UA" sz="1800" b="1" dirty="0"/>
              <a:t>Це приклад формату зі значеннями, </a:t>
            </a:r>
            <a:r>
              <a:rPr lang="uk-UA" sz="1800" b="1" dirty="0" smtClean="0"/>
              <a:t>розділеними </a:t>
            </a:r>
            <a:r>
              <a:rPr lang="uk-UA" sz="1800" b="1" dirty="0"/>
              <a:t>комами (</a:t>
            </a:r>
            <a:r>
              <a:rPr lang="en-US" sz="1800" b="1" dirty="0"/>
              <a:t>CSV). </a:t>
            </a:r>
            <a:endParaRPr lang="uk-UA" sz="1800" b="1" dirty="0" smtClean="0"/>
          </a:p>
          <a:p>
            <a:r>
              <a:rPr lang="uk-UA" sz="1800" dirty="0" smtClean="0"/>
              <a:t>Символи </a:t>
            </a:r>
            <a:r>
              <a:rPr lang="uk-UA" sz="1800" dirty="0"/>
              <a:t>&lt;</a:t>
            </a:r>
            <a:r>
              <a:rPr lang="uk-UA" sz="1800" b="1" dirty="0"/>
              <a:t>і</a:t>
            </a:r>
            <a:r>
              <a:rPr lang="uk-UA" sz="1800" dirty="0"/>
              <a:t>&gt;, які описують </a:t>
            </a:r>
            <a:r>
              <a:rPr lang="uk-UA" sz="1800" b="1" dirty="0"/>
              <a:t>теги</a:t>
            </a:r>
            <a:r>
              <a:rPr lang="uk-UA" sz="1800" dirty="0"/>
              <a:t>. Це приклад </a:t>
            </a:r>
            <a:r>
              <a:rPr lang="en-US" sz="1800" b="1" i="1" dirty="0"/>
              <a:t>XML</a:t>
            </a:r>
            <a:r>
              <a:rPr lang="en-US" sz="1800" dirty="0"/>
              <a:t> </a:t>
            </a:r>
            <a:r>
              <a:rPr lang="uk-UA" sz="1800" dirty="0"/>
              <a:t>та </a:t>
            </a:r>
            <a:r>
              <a:rPr lang="en-US" sz="1800" b="1" i="1" dirty="0"/>
              <a:t>HTML</a:t>
            </a:r>
            <a:r>
              <a:rPr lang="en-US" sz="1800" dirty="0"/>
              <a:t> </a:t>
            </a:r>
            <a:r>
              <a:rPr lang="uk-UA" sz="1800" dirty="0"/>
              <a:t>файлів. </a:t>
            </a:r>
            <a:endParaRPr lang="uk-UA" sz="1800" dirty="0" smtClean="0"/>
          </a:p>
          <a:p>
            <a:r>
              <a:rPr lang="uk-UA" sz="1800" dirty="0" smtClean="0"/>
              <a:t>Розділові </a:t>
            </a:r>
            <a:r>
              <a:rPr lang="uk-UA" sz="1800" dirty="0"/>
              <a:t>знаки. Прикладом є </a:t>
            </a:r>
            <a:r>
              <a:rPr lang="en-US" sz="1800" dirty="0"/>
              <a:t>JavaScript Object Notation (JSON). </a:t>
            </a:r>
            <a:endParaRPr lang="uk-UA" sz="1800" dirty="0" smtClean="0"/>
          </a:p>
          <a:p>
            <a:endParaRPr lang="uk-UA" sz="1800" dirty="0"/>
          </a:p>
          <a:p>
            <a:pPr marL="0" indent="0" algn="ctr">
              <a:buNone/>
            </a:pPr>
            <a:r>
              <a:rPr lang="ru-RU" sz="2000" b="1" dirty="0"/>
              <a:t>CSV</a:t>
            </a:r>
          </a:p>
          <a:p>
            <a:pPr marL="0" indent="0">
              <a:buNone/>
            </a:pPr>
            <a:r>
              <a:rPr lang="ru-RU" sz="1800" dirty="0" smtClean="0"/>
              <a:t>Файли </a:t>
            </a:r>
            <a:r>
              <a:rPr lang="ru-RU" sz="1800" dirty="0"/>
              <a:t>цього формату часто використовуються у якості формату обміну даними для електронних таблиць і баз даних.</a:t>
            </a:r>
          </a:p>
          <a:p>
            <a:pPr marL="0" indent="0">
              <a:buNone/>
            </a:pPr>
            <a:r>
              <a:rPr lang="ru-RU" sz="1800" dirty="0" smtClean="0"/>
              <a:t>Можна зчитати </a:t>
            </a:r>
            <a:r>
              <a:rPr lang="ru-RU" sz="1800" dirty="0"/>
              <a:t>CSV-файл по одному рядку за раз, розділяючи кожен рядок на поля, розставляючи коми (або альтернативні розділювачі) і додаючи результат в структуру даних на зразок списку або словника. Але кращим варіантом буде використовувати стандартний модуль </a:t>
            </a:r>
            <a:r>
              <a:rPr lang="ru-RU" sz="1800" b="1" dirty="0"/>
              <a:t>csv</a:t>
            </a:r>
            <a:r>
              <a:rPr lang="ru-RU" sz="1800" dirty="0"/>
              <a:t>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1876386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Як </a:t>
            </a:r>
            <a:r>
              <a:rPr lang="ru-RU" sz="1800" dirty="0"/>
              <a:t>зчитувати і записувати список рядків, кожен з яких містить список стовпців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600" i="1" dirty="0" smtClean="0"/>
          </a:p>
          <a:p>
            <a:pPr marL="0" indent="0">
              <a:buNone/>
            </a:pPr>
            <a:r>
              <a:rPr lang="ru-RU" sz="1800" i="1" dirty="0" smtClean="0"/>
              <a:t>Якщо </a:t>
            </a:r>
            <a:r>
              <a:rPr lang="ru-RU" sz="1800" i="1" dirty="0"/>
              <a:t>вказівка </a:t>
            </a:r>
            <a:r>
              <a:rPr lang="en-US" sz="1800" i="1" dirty="0"/>
              <a:t>newline='' </a:t>
            </a:r>
            <a:r>
              <a:rPr lang="ru-RU" sz="1800" i="1" dirty="0"/>
              <a:t>не використовується, нові рядки, вбудовані всередині полів з лапками, не будуть інтерпретовані правильно, а на платформах, які використовують позначення \</a:t>
            </a:r>
            <a:r>
              <a:rPr lang="en-US" sz="1800" i="1" dirty="0"/>
              <a:t>r\n </a:t>
            </a:r>
            <a:r>
              <a:rPr lang="ru-RU" sz="1800" i="1" dirty="0"/>
              <a:t>для закінченння рядків, буде додатково додана послідовність \</a:t>
            </a:r>
            <a:r>
              <a:rPr lang="en-US" sz="1800" i="1" dirty="0"/>
              <a:t>r. </a:t>
            </a:r>
            <a:r>
              <a:rPr lang="ru-RU" sz="1800" i="1" dirty="0"/>
              <a:t>Це зумовлено тим, що модуль </a:t>
            </a:r>
            <a:r>
              <a:rPr lang="en-US" sz="1800" i="1" dirty="0"/>
              <a:t>csv </a:t>
            </a:r>
            <a:r>
              <a:rPr lang="ru-RU" sz="1800" i="1" dirty="0"/>
              <a:t>виконує власну (універсальну) обробку нового рядка.</a:t>
            </a:r>
            <a:endParaRPr lang="ru-RU" sz="1800" i="1" dirty="0" smtClean="0"/>
          </a:p>
          <a:p>
            <a:pPr marL="0" indent="0">
              <a:buNone/>
            </a:pPr>
            <a:r>
              <a:rPr lang="ru-RU" sz="1800" dirty="0" smtClean="0"/>
              <a:t>Цей </a:t>
            </a:r>
            <a:r>
              <a:rPr lang="ru-RU" sz="1800" dirty="0"/>
              <a:t>код створює файл з п’ятьма записами:</a:t>
            </a:r>
            <a:endParaRPr lang="uk-U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9" y="5276850"/>
            <a:ext cx="8715375" cy="158115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749" y="415952"/>
            <a:ext cx="11628055" cy="3139321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csv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programmers = [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'Python'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'Guido van Rossum'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'Scala'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'Martin Odersky'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'PHP'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'Rasmus Lerdorf'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'Ruby'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'Yukihiro Matsumoto'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'C'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'Dennis Ritchie'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'programmers.csv'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newline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frecord: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менеджер контексту містить вказівку newline=''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csvrecord = csv.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(frecord)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csvrecord.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(programmers)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8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/>
              <a:t>Спробуємо </a:t>
            </a:r>
            <a:r>
              <a:rPr lang="uk-UA" sz="1800" dirty="0"/>
              <a:t>зчитати ці записи</a:t>
            </a:r>
            <a:r>
              <a:rPr lang="uk-UA" sz="1800" dirty="0" smtClean="0"/>
              <a:t>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Виконавши </a:t>
            </a:r>
            <a:r>
              <a:rPr lang="ru-RU" sz="1800" dirty="0"/>
              <a:t>попередній код, отримаємо список списків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i="1" dirty="0"/>
              <a:t>Використовуючи функції </a:t>
            </a:r>
            <a:r>
              <a:rPr lang="en-US" sz="1800" b="1" i="1" dirty="0"/>
              <a:t>reader() </a:t>
            </a:r>
            <a:r>
              <a:rPr lang="ru-RU" sz="1800" i="1" dirty="0"/>
              <a:t>і </a:t>
            </a:r>
            <a:r>
              <a:rPr lang="en-US" sz="1800" b="1" i="1" dirty="0"/>
              <a:t>writer()</a:t>
            </a:r>
            <a:r>
              <a:rPr lang="en-US" sz="1800" i="1" dirty="0"/>
              <a:t> </a:t>
            </a:r>
            <a:r>
              <a:rPr lang="ru-RU" sz="1800" i="1" dirty="0"/>
              <a:t>із стандартними опціями, ми отримуємо стовпці, які розділені комами, і рядки, розділені символами нового рядка.</a:t>
            </a:r>
            <a:endParaRPr lang="ru-RU" sz="1800" i="1" dirty="0" smtClean="0"/>
          </a:p>
          <a:p>
            <a:pPr marL="0" indent="0">
              <a:buNone/>
            </a:pPr>
            <a:r>
              <a:rPr lang="uk-UA" sz="1800" dirty="0" smtClean="0"/>
              <a:t>Дані </a:t>
            </a:r>
            <a:r>
              <a:rPr lang="uk-UA" sz="1800" dirty="0"/>
              <a:t>можуть мати формат списку словників, а не списку списків. Знову зчитаємо файл </a:t>
            </a:r>
            <a:r>
              <a:rPr lang="en-US" sz="1800" b="1" i="1" dirty="0"/>
              <a:t>programmers.csv</a:t>
            </a:r>
            <a:r>
              <a:rPr lang="en-US" sz="1800" dirty="0"/>
              <a:t>, </a:t>
            </a:r>
            <a:r>
              <a:rPr lang="uk-UA" sz="1800" dirty="0"/>
              <a:t>цього разу використовуючи нову функцію </a:t>
            </a:r>
            <a:r>
              <a:rPr lang="en-US" sz="1800" b="1" i="1" dirty="0" err="1"/>
              <a:t>DictReader</a:t>
            </a:r>
            <a:r>
              <a:rPr lang="en-US" sz="1800" b="1" i="1" dirty="0"/>
              <a:t>()</a:t>
            </a:r>
            <a:r>
              <a:rPr lang="en-US" sz="1800" dirty="0"/>
              <a:t> </a:t>
            </a:r>
            <a:r>
              <a:rPr lang="uk-UA" sz="1800" dirty="0"/>
              <a:t>і вказуючи імена стовпців</a:t>
            </a:r>
            <a:r>
              <a:rPr lang="uk-UA" sz="1800" dirty="0" smtClean="0"/>
              <a:t>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 smtClean="0"/>
              <a:t>Результатом </a:t>
            </a:r>
            <a:r>
              <a:rPr lang="ru-RU" sz="1800" dirty="0"/>
              <a:t>буде список словників:</a:t>
            </a:r>
            <a:endParaRPr lang="uk-U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0" y="2349375"/>
            <a:ext cx="916305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0" y="5823443"/>
            <a:ext cx="9163050" cy="9144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8230" y="525337"/>
            <a:ext cx="8735918" cy="132343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csv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'programmers.csv'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'rt'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freading: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creading = csv.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(freading)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programmers = [row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creading]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тут використовується спискове включення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(programmers)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8230" y="4238469"/>
            <a:ext cx="7041479" cy="132343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csv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'programmers.csv'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freading: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creading = csv.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DictReader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(freading,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fieldnames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=[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programmers = [row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row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creading]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(programmers)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1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Перепишемо </a:t>
            </a:r>
            <a:r>
              <a:rPr lang="en-US" sz="1800" dirty="0"/>
              <a:t>CSV-</a:t>
            </a:r>
            <a:r>
              <a:rPr lang="uk-UA" sz="1800" dirty="0"/>
              <a:t>файл за допомогою функції </a:t>
            </a:r>
            <a:r>
              <a:rPr lang="en-US" sz="1800" b="1" i="1" dirty="0" err="1"/>
              <a:t>DictWriter</a:t>
            </a:r>
            <a:r>
              <a:rPr lang="en-US" sz="1800" b="1" i="1" dirty="0"/>
              <a:t>()</a:t>
            </a:r>
            <a:r>
              <a:rPr lang="en-US" sz="1800" dirty="0"/>
              <a:t>. </a:t>
            </a:r>
            <a:r>
              <a:rPr lang="uk-UA" sz="1800" dirty="0"/>
              <a:t>Також зробимо виклик функції </a:t>
            </a:r>
            <a:r>
              <a:rPr lang="en-US" sz="1800" b="1" i="1" dirty="0" err="1"/>
              <a:t>writeheader</a:t>
            </a:r>
            <a:r>
              <a:rPr lang="en-US" sz="1800" b="1" i="1" dirty="0"/>
              <a:t>()</a:t>
            </a:r>
            <a:r>
              <a:rPr lang="en-US" sz="1800" dirty="0"/>
              <a:t>, </a:t>
            </a:r>
            <a:r>
              <a:rPr lang="uk-UA" sz="1800" dirty="0"/>
              <a:t>щоб записати початковий рядок, що містить імена стовпців, у </a:t>
            </a:r>
            <a:r>
              <a:rPr lang="en-US" sz="1800" dirty="0"/>
              <a:t>CSV-</a:t>
            </a:r>
            <a:r>
              <a:rPr lang="uk-UA" sz="1800" dirty="0"/>
              <a:t>файл</a:t>
            </a:r>
            <a:r>
              <a:rPr lang="uk-UA" sz="1800" dirty="0" smtClean="0"/>
              <a:t>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Цей </a:t>
            </a:r>
            <a:r>
              <a:rPr lang="ru-RU" sz="1800" dirty="0"/>
              <a:t>код створює файл programmers.csv з рядком заголовку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uk-UA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3" y="4853129"/>
            <a:ext cx="5648325" cy="18192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123" y="752801"/>
            <a:ext cx="6267613" cy="341632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csv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programmers = [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{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'Python'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'Guido van Rossum'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{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'Scala'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'Martin Odersky'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{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'PHP'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'Rasmus Lerdorf'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{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'Ruby'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'Yukihiro Matsumoto'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{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'C'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'Dennis Ritchie'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'programmers.csv'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newline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frecord: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crecord = csv.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DictWriter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(frecord, 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crecord.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writeheader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crecord.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(programmers)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2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Тепер зчитаємо файл </a:t>
            </a:r>
            <a:r>
              <a:rPr lang="en-US" sz="1800" dirty="0"/>
              <a:t>programmers.csv, </a:t>
            </a:r>
            <a:r>
              <a:rPr lang="uk-UA" sz="1800" dirty="0"/>
              <a:t>не враховуючи аргумент </a:t>
            </a:r>
            <a:r>
              <a:rPr lang="en-US" sz="1800" b="1" i="1" dirty="0"/>
              <a:t>fieldnames</a:t>
            </a:r>
            <a:r>
              <a:rPr lang="en-US" sz="1800" dirty="0"/>
              <a:t> </a:t>
            </a:r>
            <a:r>
              <a:rPr lang="uk-UA" sz="1800" dirty="0"/>
              <a:t>у виклику </a:t>
            </a:r>
            <a:r>
              <a:rPr lang="en-US" sz="1800" b="1" i="1" dirty="0" err="1"/>
              <a:t>DictReader</a:t>
            </a:r>
            <a:r>
              <a:rPr lang="en-US" sz="1800" b="1" i="1" dirty="0" smtClean="0"/>
              <a:t>()</a:t>
            </a:r>
            <a:endParaRPr lang="uk-UA" sz="1800" b="1" i="1" dirty="0" smtClean="0"/>
          </a:p>
          <a:p>
            <a:pPr marL="0" indent="0">
              <a:buNone/>
            </a:pPr>
            <a:endParaRPr lang="uk-UA" sz="1800" b="1" i="1" dirty="0"/>
          </a:p>
          <a:p>
            <a:pPr marL="0" indent="0">
              <a:buNone/>
            </a:pPr>
            <a:endParaRPr lang="uk-UA" sz="1800" b="1" i="1" dirty="0" smtClean="0"/>
          </a:p>
          <a:p>
            <a:pPr marL="0" indent="0">
              <a:buNone/>
            </a:pPr>
            <a:endParaRPr lang="uk-UA" sz="1800" b="1" i="1" dirty="0"/>
          </a:p>
          <a:p>
            <a:pPr marL="0" indent="0">
              <a:buNone/>
            </a:pPr>
            <a:endParaRPr lang="uk-UA" sz="1800" b="1" i="1" dirty="0" smtClean="0"/>
          </a:p>
          <a:p>
            <a:pPr marL="0" indent="0">
              <a:buNone/>
            </a:pPr>
            <a:endParaRPr lang="uk-UA" sz="1800" b="1" i="1" dirty="0" smtClean="0"/>
          </a:p>
          <a:p>
            <a:pPr marL="0" indent="0">
              <a:buNone/>
            </a:pPr>
            <a:r>
              <a:rPr lang="uk-UA" sz="1800" dirty="0"/>
              <a:t>використовуючи значення першого рядка файла (</a:t>
            </a:r>
            <a:r>
              <a:rPr lang="en-US" sz="1800" b="1" dirty="0"/>
              <a:t>language</a:t>
            </a:r>
            <a:r>
              <a:rPr lang="en-US" sz="1800" dirty="0"/>
              <a:t>, </a:t>
            </a:r>
            <a:r>
              <a:rPr lang="en-US" sz="1800" b="1" dirty="0"/>
              <a:t>developer</a:t>
            </a:r>
            <a:r>
              <a:rPr lang="en-US" sz="1800" dirty="0"/>
              <a:t>) </a:t>
            </a:r>
            <a:r>
              <a:rPr lang="uk-UA" sz="1800" dirty="0"/>
              <a:t>як імена стовпців і відповідні ключі словників</a:t>
            </a:r>
            <a:r>
              <a:rPr lang="uk-UA" sz="1800" dirty="0" smtClean="0"/>
              <a:t>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/>
              <a:t>Відформатоване виведення створеного списку словників забезпечила функція </a:t>
            </a:r>
            <a:r>
              <a:rPr lang="ru-RU" sz="1800" b="1" i="1" dirty="0"/>
              <a:t>pprint() </a:t>
            </a:r>
            <a:r>
              <a:rPr lang="ru-RU" sz="1800" dirty="0"/>
              <a:t>з однойменного модуля.</a:t>
            </a:r>
          </a:p>
          <a:p>
            <a:pPr marL="0" indent="0">
              <a:buNone/>
            </a:pPr>
            <a:endParaRPr lang="uk-U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" y="2860895"/>
            <a:ext cx="8029575" cy="13716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336" y="510282"/>
            <a:ext cx="9975808" cy="175432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csv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pprint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'programmers.csv'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'rt'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freading: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creading = csv.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DictReader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(freading)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programmers = [{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row[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'language'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row[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'developer'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]}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row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creading]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pprint.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(programmers)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13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50" y="135802"/>
            <a:ext cx="7867460" cy="65366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XML</a:t>
            </a:r>
          </a:p>
          <a:p>
            <a:pPr marL="0" indent="0">
              <a:buNone/>
            </a:pPr>
            <a:r>
              <a:rPr lang="uk-UA" sz="1800" dirty="0" smtClean="0"/>
              <a:t>Для </a:t>
            </a:r>
            <a:r>
              <a:rPr lang="uk-UA" sz="1800" dirty="0"/>
              <a:t>обміну структурами даних між програмами необхідний спосіб кодувати ієрархії, послідовності, множини та інші структури за допомогою </a:t>
            </a:r>
            <a:r>
              <a:rPr lang="uk-UA" sz="1800" dirty="0" smtClean="0"/>
              <a:t>тексту. </a:t>
            </a:r>
            <a:r>
              <a:rPr lang="en-US" sz="1800" dirty="0" smtClean="0"/>
              <a:t>XML </a:t>
            </a:r>
            <a:r>
              <a:rPr lang="uk-UA" sz="1800" dirty="0"/>
              <a:t>є найвідомішим форматом розмітки, який можна використовувати у даному випадку. </a:t>
            </a:r>
            <a:r>
              <a:rPr lang="en-US" sz="1800" dirty="0"/>
              <a:t>XML </a:t>
            </a:r>
            <a:r>
              <a:rPr lang="uk-UA" sz="1800" dirty="0"/>
              <a:t>є ієрархічним форматом даних, і найбільш природним способом його представлення є деревоподібна структура.</a:t>
            </a:r>
          </a:p>
          <a:p>
            <a:pPr marL="0" indent="0">
              <a:buNone/>
            </a:pPr>
            <a:r>
              <a:rPr lang="uk-UA" sz="1800" dirty="0" smtClean="0"/>
              <a:t>Для </a:t>
            </a:r>
            <a:r>
              <a:rPr lang="uk-UA" sz="1800" dirty="0"/>
              <a:t>структурування даних цей формат використовує наступний синтаксис: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750" y="2486643"/>
            <a:ext cx="7463073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uk-UA" sz="1400" b="1" dirty="0" smtClean="0"/>
              <a:t>Характеристики </a:t>
            </a:r>
            <a:r>
              <a:rPr lang="uk-UA" sz="1400" b="1" dirty="0"/>
              <a:t>формату XML</a:t>
            </a:r>
          </a:p>
          <a:p>
            <a:endParaRPr lang="uk-UA" sz="1400" dirty="0"/>
          </a:p>
          <a:p>
            <a:r>
              <a:rPr lang="uk-UA" sz="1400" dirty="0"/>
              <a:t>    Дані розміщуються у тегах. Теги починаються з символу </a:t>
            </a:r>
            <a:r>
              <a:rPr lang="uk-UA" sz="1400" b="1" dirty="0"/>
              <a:t>&lt;</a:t>
            </a:r>
            <a:r>
              <a:rPr lang="uk-UA" sz="1400" dirty="0"/>
              <a:t>. </a:t>
            </a:r>
            <a:endParaRPr lang="uk-UA" sz="1400" dirty="0" smtClean="0"/>
          </a:p>
          <a:p>
            <a:r>
              <a:rPr lang="uk-UA" sz="1400" dirty="0" smtClean="0"/>
              <a:t>У </a:t>
            </a:r>
            <a:r>
              <a:rPr lang="uk-UA" sz="1400" dirty="0"/>
              <a:t>нашому прикладі використані теги </a:t>
            </a:r>
            <a:r>
              <a:rPr lang="uk-UA" sz="1400" b="1" i="1" dirty="0"/>
              <a:t>data, country, rank, year, gdppc і neighbor</a:t>
            </a:r>
            <a:r>
              <a:rPr lang="uk-UA" sz="1400" dirty="0"/>
              <a:t>.</a:t>
            </a:r>
          </a:p>
          <a:p>
            <a:endParaRPr lang="uk-UA" sz="1400" dirty="0"/>
          </a:p>
          <a:p>
            <a:r>
              <a:rPr lang="uk-UA" sz="1400" dirty="0"/>
              <a:t>    Пропуски ігноруються.</a:t>
            </a:r>
          </a:p>
          <a:p>
            <a:endParaRPr lang="uk-UA" sz="1400" dirty="0"/>
          </a:p>
          <a:p>
            <a:r>
              <a:rPr lang="uk-UA" sz="1400" dirty="0"/>
              <a:t>    Зазвичай, після відкриваючого тега, для прикладу </a:t>
            </a:r>
            <a:r>
              <a:rPr lang="uk-UA" sz="1400" b="1" i="1" dirty="0"/>
              <a:t>&lt;data&gt;</a:t>
            </a:r>
            <a:r>
              <a:rPr lang="uk-UA" sz="1400" i="1" dirty="0"/>
              <a:t>, </a:t>
            </a:r>
            <a:r>
              <a:rPr lang="uk-UA" sz="1400" dirty="0"/>
              <a:t>слідує вміст, а потім відповідний закриваючий тег </a:t>
            </a:r>
            <a:r>
              <a:rPr lang="uk-UA" sz="1400" b="1" i="1" dirty="0"/>
              <a:t>&lt;/data&gt;</a:t>
            </a:r>
            <a:r>
              <a:rPr lang="uk-UA" sz="1400" dirty="0"/>
              <a:t>.</a:t>
            </a:r>
          </a:p>
          <a:p>
            <a:endParaRPr lang="uk-UA" sz="1400" dirty="0"/>
          </a:p>
          <a:p>
            <a:r>
              <a:rPr lang="uk-UA" sz="1400" dirty="0"/>
              <a:t>    Теги можуть бути вкладені у інші теги на будь-якому рівні. У нашому прикладі теги </a:t>
            </a:r>
            <a:r>
              <a:rPr lang="uk-UA" sz="1400" b="1" i="1" dirty="0"/>
              <a:t>rank</a:t>
            </a:r>
            <a:r>
              <a:rPr lang="uk-UA" sz="1400" dirty="0"/>
              <a:t> є нащадками тегів </a:t>
            </a:r>
            <a:r>
              <a:rPr lang="uk-UA" sz="1400" b="1" i="1" dirty="0"/>
              <a:t>country</a:t>
            </a:r>
            <a:r>
              <a:rPr lang="uk-UA" sz="1400" dirty="0"/>
              <a:t>, які, у свою чергу, є нащадками тега </a:t>
            </a:r>
            <a:r>
              <a:rPr lang="uk-UA" sz="1400" b="1" i="1" dirty="0"/>
              <a:t>data</a:t>
            </a:r>
            <a:r>
              <a:rPr lang="uk-UA" sz="1400" dirty="0"/>
              <a:t>.</a:t>
            </a:r>
          </a:p>
          <a:p>
            <a:endParaRPr lang="uk-UA" sz="1400" dirty="0"/>
          </a:p>
          <a:p>
            <a:r>
              <a:rPr lang="uk-UA" sz="1400" dirty="0"/>
              <a:t>    Всередині відкриваючого тега можуть розміщуватися атрибути. У нашому прикладі </a:t>
            </a:r>
            <a:r>
              <a:rPr lang="uk-UA" sz="1400" b="1" i="1" dirty="0"/>
              <a:t>direction</a:t>
            </a:r>
            <a:r>
              <a:rPr lang="uk-UA" sz="1400" dirty="0"/>
              <a:t> є атрибутом тега </a:t>
            </a:r>
            <a:r>
              <a:rPr lang="uk-UA" sz="1400" b="1" i="1" dirty="0"/>
              <a:t>neighbor</a:t>
            </a:r>
            <a:r>
              <a:rPr lang="uk-UA" sz="1400" dirty="0"/>
              <a:t> і має значення географічного напрямку.</a:t>
            </a:r>
          </a:p>
          <a:p>
            <a:endParaRPr lang="uk-UA" sz="1400" dirty="0"/>
          </a:p>
          <a:p>
            <a:r>
              <a:rPr lang="uk-UA" sz="1400" dirty="0"/>
              <a:t>    Теги можуть містити значення. У цьому прикладі тег </a:t>
            </a:r>
            <a:r>
              <a:rPr lang="uk-UA" sz="1400" b="1" i="1" dirty="0"/>
              <a:t>gdppc</a:t>
            </a:r>
            <a:r>
              <a:rPr lang="uk-UA" sz="1400" dirty="0"/>
              <a:t> має значення </a:t>
            </a:r>
            <a:r>
              <a:rPr lang="uk-UA" sz="1400" b="1" i="1" dirty="0"/>
              <a:t>74356</a:t>
            </a:r>
            <a:r>
              <a:rPr lang="uk-UA" sz="1400" dirty="0"/>
              <a:t> для тега country, який має атрибут </a:t>
            </a:r>
            <a:r>
              <a:rPr lang="uk-UA" sz="1400" b="1" i="1" dirty="0"/>
              <a:t>name</a:t>
            </a:r>
            <a:r>
              <a:rPr lang="uk-UA" sz="1400" dirty="0"/>
              <a:t> із значенням </a:t>
            </a:r>
            <a:r>
              <a:rPr lang="uk-UA" sz="1400" b="1" i="1" dirty="0"/>
              <a:t>Norway</a:t>
            </a:r>
            <a:r>
              <a:rPr lang="uk-UA" sz="1400" dirty="0"/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94210" y="83963"/>
            <a:ext cx="4073279" cy="664027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&lt;?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xml version=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"1.0"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?&gt;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&lt;data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"countries"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&lt;country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"Qatar"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&lt;rank&gt;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&lt;/rank&gt;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&lt;year&gt;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2021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&lt;/year&gt;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&lt;gdppc&gt;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130475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&lt;/gdppc&gt;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&lt;neighbor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"Saudi Arabia"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"Singapore"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rank&gt;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&lt;/rank&gt;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year&gt;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2021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&lt;/year&gt;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gdppc&gt;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100345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&lt;/gdppc&gt;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"Malaysia"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"N"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&lt;/country&gt;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&lt;country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"Norway"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&lt;rank&gt;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6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&lt;/rank&gt;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&lt;year&gt;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2021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&lt;/year&gt;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&lt;gdppc&gt;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74356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&lt;/gdppc&gt;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"Sweden"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"E"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"Germany"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rank&gt;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16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&lt;/rank&gt;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&lt;year&gt;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2021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&lt;/year&gt;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&lt;gdppc&gt;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52559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&lt;/gdppc&gt;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"Nederland"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"W"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"Danmark"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"N"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"Czech Republic"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"E"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"Switzerland"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&lt;country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"Ukraine"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rank&gt;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111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&lt;/rank&gt;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year&gt;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2021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&lt;/year&gt;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&lt;gdppc&gt;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9283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&lt;/gdppc&gt;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"Belarus"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"N"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neighbor name=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"Poland"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direction=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"W"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/&gt;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country&gt;</a:t>
            </a:r>
            <a:b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en-US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&lt;/</a:t>
            </a:r>
            <a:r>
              <a:rPr kumimoji="0" lang="ru-RU" altLang="ru-RU" sz="11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data&gt;</a:t>
            </a:r>
            <a:endParaRPr kumimoji="0" lang="ru-RU" altLang="ru-RU" sz="11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4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Найпростіший </a:t>
            </a:r>
            <a:r>
              <a:rPr lang="uk-UA" sz="1600" dirty="0"/>
              <a:t>спосіб проаналізувати </a:t>
            </a:r>
            <a:r>
              <a:rPr lang="en-US" sz="1600" dirty="0"/>
              <a:t>XML </a:t>
            </a:r>
            <a:r>
              <a:rPr lang="uk-UA" sz="1600" dirty="0"/>
              <a:t>у </a:t>
            </a:r>
            <a:r>
              <a:rPr lang="en-US" sz="1600" dirty="0"/>
              <a:t>Python - </a:t>
            </a:r>
            <a:r>
              <a:rPr lang="uk-UA" sz="1600" dirty="0"/>
              <a:t>використати бібліотеку </a:t>
            </a:r>
            <a:r>
              <a:rPr lang="en-US" sz="1600" b="1" dirty="0" err="1"/>
              <a:t>ElementTree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uk-UA" sz="1600" dirty="0" smtClean="0"/>
              <a:t>Спробуємо </a:t>
            </a:r>
            <a:r>
              <a:rPr lang="uk-UA" sz="1600" dirty="0"/>
              <a:t>зробити такий аналіз на прикладі файла </a:t>
            </a:r>
            <a:r>
              <a:rPr lang="en-US" sz="1600" i="1" dirty="0"/>
              <a:t>country_data.xml</a:t>
            </a:r>
            <a:r>
              <a:rPr lang="en-US" sz="1600" dirty="0"/>
              <a:t> , </a:t>
            </a:r>
            <a:r>
              <a:rPr lang="uk-UA" sz="1600" dirty="0"/>
              <a:t>що містить дані щодо деяких країн за валовим внутрішнім продуктом </a:t>
            </a:r>
            <a:r>
              <a:rPr lang="uk-UA" sz="1600" dirty="0" smtClean="0"/>
              <a:t>на </a:t>
            </a:r>
            <a:r>
              <a:rPr lang="uk-UA" sz="1600" dirty="0"/>
              <a:t>душу населення.</a:t>
            </a:r>
          </a:p>
          <a:p>
            <a:pPr marL="0" indent="0">
              <a:buNone/>
            </a:pPr>
            <a:r>
              <a:rPr lang="uk-UA" sz="1600" dirty="0" smtClean="0"/>
              <a:t>Спочатку </a:t>
            </a:r>
            <a:r>
              <a:rPr lang="uk-UA" sz="1600" dirty="0"/>
              <a:t>необхідно зчитати дані із файла </a:t>
            </a:r>
            <a:r>
              <a:rPr lang="en-US" sz="1600" i="1" dirty="0"/>
              <a:t>country_data.xml</a:t>
            </a:r>
            <a:r>
              <a:rPr lang="en-US" sz="1600" dirty="0" smtClean="0"/>
              <a:t>: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Дані формату XML можна отримати також безпосередньо з рядка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Звертаючись до об’єкта </a:t>
            </a:r>
            <a:r>
              <a:rPr lang="en-US" sz="1600" b="1" i="1" dirty="0" smtClean="0"/>
              <a:t>root</a:t>
            </a:r>
            <a:endParaRPr lang="uk-UA" sz="1600" b="1" i="1" dirty="0" smtClean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endParaRPr lang="uk-UA" sz="1600" b="1" i="1" dirty="0" smtClean="0"/>
          </a:p>
          <a:p>
            <a:pPr marL="0" indent="0">
              <a:buNone/>
            </a:pPr>
            <a:r>
              <a:rPr lang="ru-RU" sz="1600" dirty="0"/>
              <a:t>ми можемо отримати значення кореневого тега і словника його атрибутів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uk-UA" sz="1600" dirty="0"/>
              <a:t>Об’єкт </a:t>
            </a:r>
            <a:r>
              <a:rPr lang="en-US" sz="1600" dirty="0"/>
              <a:t>root </a:t>
            </a:r>
            <a:r>
              <a:rPr lang="uk-UA" sz="1600" dirty="0"/>
              <a:t>також має дочірні вузли (теги). Пройдемо у циклі по дочірнім тегам</a:t>
            </a:r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7090" y="1364091"/>
            <a:ext cx="3474413" cy="1077218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xml.etree.ElementTree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tree = ET.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'country_data.xml'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root = tree.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getroot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749" y="2785980"/>
            <a:ext cx="4254370" cy="338554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root = ET.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fromstring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(country_data_as_string)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7090" y="3481798"/>
            <a:ext cx="1590500" cy="58477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(root.tag)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(root.attrib)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6749" y="4553036"/>
            <a:ext cx="1890261" cy="58477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data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'class'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'countries'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7090" y="5669541"/>
            <a:ext cx="2765501" cy="58477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child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root: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(child.tag, child.attrib)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0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7" y="611111"/>
            <a:ext cx="12119573" cy="6246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1" i="1" dirty="0"/>
              <a:t>OSError</a:t>
            </a:r>
            <a:r>
              <a:rPr lang="ru-RU" sz="1800" dirty="0"/>
              <a:t> </a:t>
            </a:r>
            <a:r>
              <a:rPr lang="ru-RU" sz="1800" dirty="0" smtClean="0"/>
              <a:t>– якщо виникла помилка з відкриттям.</a:t>
            </a:r>
            <a:endParaRPr lang="ru-RU" sz="1800" dirty="0"/>
          </a:p>
          <a:p>
            <a:pPr marL="987425" indent="0">
              <a:buNone/>
            </a:pPr>
            <a:r>
              <a:rPr lang="ru-RU" sz="1800" b="1" dirty="0" smtClean="0"/>
              <a:t>Режими відкриття файлу</a:t>
            </a:r>
          </a:p>
          <a:p>
            <a:pPr marL="987425" indent="0">
              <a:buNone/>
            </a:pPr>
            <a:endParaRPr lang="ru-RU" sz="1800" b="1" dirty="0"/>
          </a:p>
          <a:p>
            <a:pPr marL="987425" indent="0">
              <a:buNone/>
            </a:pPr>
            <a:endParaRPr lang="ru-RU" sz="1800" b="1" dirty="0" smtClean="0"/>
          </a:p>
          <a:p>
            <a:pPr marL="987425" indent="0">
              <a:buNone/>
            </a:pPr>
            <a:endParaRPr lang="ru-RU" sz="1800" b="1" dirty="0"/>
          </a:p>
          <a:p>
            <a:pPr marL="987425" indent="0">
              <a:buNone/>
            </a:pPr>
            <a:endParaRPr lang="ru-RU" sz="1800" b="1" dirty="0" smtClean="0"/>
          </a:p>
          <a:p>
            <a:pPr marL="987425" indent="0">
              <a:buNone/>
            </a:pPr>
            <a:endParaRPr lang="ru-RU" sz="1800" b="1" dirty="0"/>
          </a:p>
          <a:p>
            <a:pPr marL="987425" indent="0">
              <a:buNone/>
            </a:pPr>
            <a:endParaRPr lang="ru-RU" sz="1800" b="1" dirty="0" smtClean="0"/>
          </a:p>
          <a:p>
            <a:pPr marL="987425" indent="0">
              <a:buNone/>
            </a:pPr>
            <a:endParaRPr lang="ru-RU" sz="1800" b="1" dirty="0"/>
          </a:p>
          <a:p>
            <a:pPr marL="987425" indent="0">
              <a:buNone/>
            </a:pPr>
            <a:endParaRPr lang="ru-RU" sz="1800" b="1" dirty="0" smtClean="0"/>
          </a:p>
          <a:p>
            <a:r>
              <a:rPr lang="en-US" sz="1800" b="1" i="1" dirty="0"/>
              <a:t>buffering </a:t>
            </a:r>
            <a:endParaRPr lang="uk-UA" sz="1800" b="1" i="1" dirty="0" smtClean="0"/>
          </a:p>
          <a:p>
            <a:pPr marL="625475"/>
            <a:r>
              <a:rPr lang="en-US" sz="1800" b="1" dirty="0" smtClean="0"/>
              <a:t>0</a:t>
            </a:r>
            <a:r>
              <a:rPr lang="en-US" sz="1800" dirty="0" smtClean="0"/>
              <a:t> </a:t>
            </a:r>
            <a:r>
              <a:rPr lang="en-US" sz="1800" dirty="0"/>
              <a:t>- </a:t>
            </a:r>
            <a:r>
              <a:rPr lang="uk-UA" sz="1800" dirty="0"/>
              <a:t>вимкнути </a:t>
            </a:r>
            <a:r>
              <a:rPr lang="uk-UA" sz="1800" dirty="0" smtClean="0"/>
              <a:t>буферизац</a:t>
            </a:r>
            <a:r>
              <a:rPr lang="uk-UA" sz="1800" dirty="0"/>
              <a:t>і</a:t>
            </a:r>
            <a:r>
              <a:rPr lang="uk-UA" sz="1800" dirty="0" smtClean="0"/>
              <a:t>ю </a:t>
            </a:r>
            <a:r>
              <a:rPr lang="uk-UA" sz="1800" dirty="0"/>
              <a:t>(працює тільки в </a:t>
            </a:r>
            <a:r>
              <a:rPr lang="uk-UA" sz="1800" dirty="0" smtClean="0"/>
              <a:t>бінарному режимі); </a:t>
            </a:r>
          </a:p>
          <a:p>
            <a:pPr marL="625475"/>
            <a:r>
              <a:rPr lang="uk-UA" sz="1800" b="1" dirty="0" smtClean="0"/>
              <a:t>1</a:t>
            </a:r>
            <a:r>
              <a:rPr lang="uk-UA" sz="1800" dirty="0" smtClean="0"/>
              <a:t> </a:t>
            </a:r>
            <a:r>
              <a:rPr lang="uk-UA" sz="1800" dirty="0"/>
              <a:t>- </a:t>
            </a:r>
            <a:r>
              <a:rPr lang="en-US" sz="1800" dirty="0"/>
              <a:t>line </a:t>
            </a:r>
            <a:r>
              <a:rPr lang="en-US" sz="1800" dirty="0" smtClean="0"/>
              <a:t>buffering</a:t>
            </a:r>
            <a:r>
              <a:rPr lang="uk-UA" sz="1800" dirty="0" smtClean="0"/>
              <a:t> (</a:t>
            </a:r>
            <a:r>
              <a:rPr lang="en-US" sz="1800" dirty="0" smtClean="0"/>
              <a:t>1 </a:t>
            </a:r>
            <a:r>
              <a:rPr lang="en-US" sz="1800" dirty="0"/>
              <a:t>- </a:t>
            </a:r>
            <a:r>
              <a:rPr lang="uk-UA" sz="1800" dirty="0"/>
              <a:t>вказується розмір </a:t>
            </a:r>
            <a:r>
              <a:rPr lang="uk-UA" sz="1800" dirty="0" smtClean="0"/>
              <a:t>буфера); </a:t>
            </a:r>
          </a:p>
          <a:p>
            <a:pPr marL="625475"/>
            <a:r>
              <a:rPr lang="en-US" sz="1800" b="1" dirty="0" smtClean="0"/>
              <a:t>None</a:t>
            </a:r>
            <a:r>
              <a:rPr lang="en-US" sz="1800" dirty="0"/>
              <a:t>: </a:t>
            </a:r>
            <a:endParaRPr lang="uk-UA" sz="1800" dirty="0" smtClean="0"/>
          </a:p>
          <a:p>
            <a:pPr marL="1077913"/>
            <a:r>
              <a:rPr lang="uk-UA" sz="1800" dirty="0" smtClean="0"/>
              <a:t>бінарні </a:t>
            </a:r>
            <a:r>
              <a:rPr lang="uk-UA" sz="1800" dirty="0"/>
              <a:t>файли </a:t>
            </a:r>
            <a:r>
              <a:rPr lang="uk-UA" sz="1800" dirty="0" smtClean="0"/>
              <a:t>з </a:t>
            </a:r>
            <a:r>
              <a:rPr lang="uk-UA" sz="1800" dirty="0"/>
              <a:t>фіксованим розміром буфера </a:t>
            </a:r>
            <a:r>
              <a:rPr lang="en-US" sz="1800" b="1" dirty="0" err="1"/>
              <a:t>io.DEFAULT_BUFFER_SIZE</a:t>
            </a:r>
            <a:r>
              <a:rPr lang="en-US" sz="1800" dirty="0"/>
              <a:t> </a:t>
            </a:r>
            <a:endParaRPr lang="uk-UA" sz="1800" dirty="0" smtClean="0"/>
          </a:p>
          <a:p>
            <a:pPr marL="1077913"/>
            <a:r>
              <a:rPr lang="en-US" sz="1800" dirty="0" smtClean="0"/>
              <a:t>"</a:t>
            </a:r>
            <a:r>
              <a:rPr lang="uk-UA" sz="1800" dirty="0"/>
              <a:t>Інтерактивні" текстові файли (термінали, тобто </a:t>
            </a:r>
            <a:r>
              <a:rPr lang="uk-UA" sz="1800" dirty="0" smtClean="0"/>
              <a:t>де </a:t>
            </a:r>
            <a:r>
              <a:rPr lang="en-US" sz="1800" b="1" i="1" dirty="0" smtClean="0"/>
              <a:t>isatty()</a:t>
            </a:r>
            <a:r>
              <a:rPr lang="en-US" sz="1800" dirty="0" smtClean="0"/>
              <a:t> </a:t>
            </a:r>
            <a:r>
              <a:rPr lang="uk-UA" sz="1800" dirty="0"/>
              <a:t>повернув </a:t>
            </a:r>
            <a:r>
              <a:rPr lang="en-US" sz="1800" b="1" i="1" dirty="0"/>
              <a:t>True</a:t>
            </a:r>
            <a:r>
              <a:rPr lang="en-US" sz="1800" dirty="0"/>
              <a:t> </a:t>
            </a:r>
            <a:r>
              <a:rPr lang="uk-UA" sz="1800" dirty="0"/>
              <a:t>працюють з лінійною </a:t>
            </a:r>
            <a:r>
              <a:rPr lang="uk-UA" sz="1800" dirty="0" smtClean="0"/>
              <a:t>буферизацією;</a:t>
            </a:r>
          </a:p>
          <a:p>
            <a:pPr marL="1077913"/>
            <a:r>
              <a:rPr lang="uk-UA" sz="1800" dirty="0" smtClean="0"/>
              <a:t> </a:t>
            </a:r>
            <a:r>
              <a:rPr lang="uk-UA" sz="1800" dirty="0"/>
              <a:t>інші </a:t>
            </a:r>
            <a:r>
              <a:rPr lang="uk-UA" sz="1800" dirty="0" smtClean="0"/>
              <a:t>текствові </a:t>
            </a:r>
            <a:r>
              <a:rPr lang="uk-UA" sz="1800" dirty="0"/>
              <a:t>файли - як і бінарні. </a:t>
            </a:r>
            <a:endParaRPr lang="ru-RU" sz="1800" b="1" dirty="0"/>
          </a:p>
          <a:p>
            <a:pPr marL="0" indent="0">
              <a:buNone/>
            </a:pPr>
            <a:endParaRPr lang="uk-UA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78158"/>
              </p:ext>
            </p:extLst>
          </p:nvPr>
        </p:nvGraphicFramePr>
        <p:xfrm>
          <a:off x="213511" y="1295215"/>
          <a:ext cx="7481935" cy="2682240"/>
        </p:xfrm>
        <a:graphic>
          <a:graphicData uri="http://schemas.openxmlformats.org/drawingml/2006/table">
            <a:tbl>
              <a:tblPr/>
              <a:tblGrid>
                <a:gridCol w="1265240"/>
                <a:gridCol w="6216695"/>
              </a:tblGrid>
              <a:tr h="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Ключ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Значення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'r'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Відкрити на читання </a:t>
                      </a:r>
                      <a:r>
                        <a:rPr lang="en-US" sz="1600" dirty="0" smtClean="0"/>
                        <a:t>(</a:t>
                      </a:r>
                      <a:r>
                        <a:rPr lang="uk-UA" sz="1600" dirty="0" smtClean="0"/>
                        <a:t>за замовчуванням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/>
                        <a:t>'w'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Відкрито для запису, видалить вміст файлу якщо він 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/>
                        <a:t>'x'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Відкрито для запису</a:t>
                      </a:r>
                      <a:r>
                        <a:rPr lang="en-US" sz="1600" dirty="0" smtClean="0"/>
                        <a:t> </a:t>
                      </a:r>
                      <a:r>
                        <a:rPr lang="uk-UA" sz="1600" dirty="0" smtClean="0"/>
                        <a:t>якщо</a:t>
                      </a:r>
                      <a:r>
                        <a:rPr lang="uk-UA" sz="1600" baseline="0" dirty="0" smtClean="0"/>
                        <a:t> файлу не інсує, інакше помилка</a:t>
                      </a:r>
                      <a:endParaRPr lang="uk-UA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/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Відкрито для запису, дозапише в кінець файлу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/>
                        <a:t>'b'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Бінарний</a:t>
                      </a:r>
                      <a:r>
                        <a:rPr lang="uk-UA" sz="1600" baseline="0" dirty="0" smtClean="0"/>
                        <a:t> режим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/>
                        <a:t>'t'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Текстовий режим </a:t>
                      </a:r>
                      <a:r>
                        <a:rPr lang="en-US" sz="1600" dirty="0" smtClean="0"/>
                        <a:t>(</a:t>
                      </a:r>
                      <a:r>
                        <a:rPr lang="uk-UA" sz="1600" dirty="0" smtClean="0"/>
                        <a:t>за замовчуванням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/>
                        <a:t>'+'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Відкрито і на читання і на запис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855" y="143098"/>
            <a:ext cx="11252119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(file,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mode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buffering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encoding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errors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newline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closefd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4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і отримаємо назви дочірніх (вкладених) тегів та їхні словники атрибутів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Як бачимо, ми можемо отримати доступ до певних дочірніх тегів за індексом, використовуючи команду, на зразок </a:t>
            </a:r>
            <a:r>
              <a:rPr lang="en-US" sz="1800" b="1" i="1" dirty="0"/>
              <a:t>print(root[0][2].text) </a:t>
            </a:r>
            <a:r>
              <a:rPr lang="en-US" sz="1800" dirty="0"/>
              <a:t>(</a:t>
            </a:r>
            <a:r>
              <a:rPr lang="ru-RU" sz="1800" dirty="0"/>
              <a:t>функція </a:t>
            </a:r>
            <a:r>
              <a:rPr lang="en-US" sz="1800" b="1" dirty="0"/>
              <a:t>text() </a:t>
            </a:r>
            <a:r>
              <a:rPr lang="ru-RU" sz="1800" dirty="0"/>
              <a:t>повертає текстовий вміст елемента</a:t>
            </a:r>
            <a:r>
              <a:rPr lang="ru-RU" sz="1800" dirty="0" smtClean="0"/>
              <a:t>):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Використаємо функцію </a:t>
            </a:r>
            <a:r>
              <a:rPr lang="en-US" sz="1800" b="1" i="1" dirty="0" err="1"/>
              <a:t>iter</a:t>
            </a:r>
            <a:r>
              <a:rPr lang="en-US" sz="1800" b="1" i="1" dirty="0"/>
              <a:t>()</a:t>
            </a:r>
            <a:r>
              <a:rPr lang="en-US" sz="1800" dirty="0"/>
              <a:t>, </a:t>
            </a:r>
            <a:r>
              <a:rPr lang="ru-RU" sz="1800" dirty="0"/>
              <a:t>яка рекурсивно перебирає всі дочірні теги, теги дочірніх тегів і т. д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для пошуку назв країн-сусідок тих країн, для яких наведені дані валового внутрішнього продукту на душу населення: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uk-U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7" y="2760569"/>
            <a:ext cx="3333750" cy="4857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749" y="470469"/>
            <a:ext cx="2768707" cy="132343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 {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'Qatar'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 {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'Singapore'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 {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'Norway'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 {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'Germany'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 {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'Ukraine'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2967" y="3648380"/>
            <a:ext cx="3320140" cy="58477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root.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'neighbor'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(neighbor.attrib)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2967" y="4747405"/>
            <a:ext cx="3369833" cy="203132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'Saudi Arabia'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'Malaysia'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'Sweden'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'Nederland'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'Danmark'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'Czech Republic'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'Switzerland'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'Belarus'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'Poland'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'direction'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01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51" y="135802"/>
            <a:ext cx="11823824" cy="648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Використаємо ще кілька функції для розбору дерева документа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endParaRPr lang="ru-RU" sz="1600" dirty="0"/>
          </a:p>
          <a:p>
            <a:r>
              <a:rPr lang="en-US" sz="1600" b="1" i="1" dirty="0" err="1" smtClean="0"/>
              <a:t>findall</a:t>
            </a:r>
            <a:r>
              <a:rPr lang="en-US" sz="1600" b="1" i="1" dirty="0"/>
              <a:t>() </a:t>
            </a:r>
            <a:r>
              <a:rPr lang="en-US" sz="1600" dirty="0"/>
              <a:t>- </a:t>
            </a:r>
            <a:r>
              <a:rPr lang="uk-UA" sz="1600" dirty="0"/>
              <a:t>знаходить тільки теги, які є прямими нащадками кореневого тега (у нашому випадку здійснюється пошук тегів </a:t>
            </a:r>
            <a:r>
              <a:rPr lang="en-US" sz="1600" b="1" i="1" dirty="0"/>
              <a:t>country</a:t>
            </a:r>
            <a:r>
              <a:rPr lang="en-US" sz="1600" dirty="0"/>
              <a:t> </a:t>
            </a:r>
            <a:r>
              <a:rPr lang="uk-UA" sz="1600" dirty="0"/>
              <a:t>які є прямими нащадками тега </a:t>
            </a:r>
            <a:r>
              <a:rPr lang="en-US" sz="1600" b="1" i="1" dirty="0"/>
              <a:t>data</a:t>
            </a:r>
            <a:r>
              <a:rPr lang="en-US" sz="1600" dirty="0"/>
              <a:t>)</a:t>
            </a:r>
          </a:p>
          <a:p>
            <a:r>
              <a:rPr lang="en-US" sz="1600" b="1" i="1" dirty="0" smtClean="0"/>
              <a:t>find</a:t>
            </a:r>
            <a:r>
              <a:rPr lang="en-US" sz="1600" b="1" i="1" dirty="0"/>
              <a:t>()</a:t>
            </a:r>
            <a:r>
              <a:rPr lang="en-US" sz="1600" dirty="0"/>
              <a:t> - </a:t>
            </a:r>
            <a:r>
              <a:rPr lang="uk-UA" sz="1600" dirty="0"/>
              <a:t>знаходить перший дочірній тег (у нашому випадку здійснюється пошук першого тега </a:t>
            </a:r>
            <a:r>
              <a:rPr lang="en-US" sz="1600" b="1" i="1" dirty="0"/>
              <a:t>rank</a:t>
            </a:r>
            <a:r>
              <a:rPr lang="en-US" sz="1600" dirty="0"/>
              <a:t> </a:t>
            </a:r>
            <a:r>
              <a:rPr lang="uk-UA" sz="1600" dirty="0"/>
              <a:t>всередині тега </a:t>
            </a:r>
            <a:r>
              <a:rPr lang="en-US" sz="1600" b="1" i="1" dirty="0"/>
              <a:t>country</a:t>
            </a:r>
            <a:r>
              <a:rPr lang="en-US" sz="1600" dirty="0"/>
              <a:t>)</a:t>
            </a:r>
          </a:p>
          <a:p>
            <a:r>
              <a:rPr lang="en-US" sz="1600" b="1" i="1" dirty="0" smtClean="0"/>
              <a:t>get</a:t>
            </a:r>
            <a:r>
              <a:rPr lang="en-US" sz="1600" b="1" i="1" dirty="0"/>
              <a:t>()</a:t>
            </a:r>
            <a:r>
              <a:rPr lang="en-US" sz="1600" dirty="0"/>
              <a:t> - </a:t>
            </a:r>
            <a:r>
              <a:rPr lang="uk-UA" sz="1600" dirty="0"/>
              <a:t>отримує доступ до атрибутів тега (у нашому випадку повертається значення атрибута </a:t>
            </a:r>
            <a:r>
              <a:rPr lang="en-US" sz="1600" b="1" i="1" dirty="0"/>
              <a:t>name</a:t>
            </a:r>
            <a:r>
              <a:rPr lang="en-US" sz="1600" dirty="0"/>
              <a:t> </a:t>
            </a:r>
            <a:r>
              <a:rPr lang="uk-UA" sz="1600" dirty="0"/>
              <a:t>усіх тегів </a:t>
            </a:r>
            <a:r>
              <a:rPr lang="en-US" sz="1600" b="1" i="1" dirty="0"/>
              <a:t>country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0" indent="0">
              <a:buNone/>
            </a:pPr>
            <a:r>
              <a:rPr lang="ru-RU" sz="1600" dirty="0"/>
              <a:t>Результатами виконання наведеного коду будуть рядки з назвами країн і їхніми рангами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У підсумку, об’єднаємо усі наведені відомості в один код:</a:t>
            </a:r>
            <a:endParaRPr lang="uk-U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7" y="3406614"/>
            <a:ext cx="3600450" cy="13144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337" y="425143"/>
            <a:ext cx="3708066" cy="120032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country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root.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'country'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rank = country.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'rank'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).text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name = country.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'name'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(name, rank)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85577" y="4063839"/>
            <a:ext cx="5905784" cy="255454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xml.etree.ElementTree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tree = ET.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'country_data.xml'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root = tree.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getroot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'tag:'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root.tag)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child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root: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tag:'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child.tag,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'attributes:'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child.attrib)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grandchild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child: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\t\t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tag:'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grandchild.tag,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'attributes:'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grandchild.attrib)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1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Для кожного елемента у виведеній структурі </a:t>
            </a:r>
            <a:r>
              <a:rPr lang="ru-RU" sz="1600" b="1" i="1" dirty="0"/>
              <a:t>tag</a:t>
            </a:r>
            <a:r>
              <a:rPr lang="ru-RU" sz="1600" dirty="0"/>
              <a:t> - це рядок тега, а </a:t>
            </a:r>
            <a:r>
              <a:rPr lang="ru-RU" sz="1600" b="1" i="1" dirty="0"/>
              <a:t>attrib</a:t>
            </a:r>
            <a:r>
              <a:rPr lang="ru-RU" sz="1600" dirty="0"/>
              <a:t> - це словник його атрибутів: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749" y="487925"/>
            <a:ext cx="5336717" cy="609397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country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'Qatar'}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rank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gdppc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'Saudi Arabia', 'direction': 'S'}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country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'Singapore'}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rank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gdppc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'Malaysia', 'direction': 'N'}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country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'Norway'}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rank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gdppc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'Sweden', 'direction': 'E'}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country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'Germany'}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rank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gdppc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'Nederland', 'direction': 'W'}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'Danmark', 'direction': 'N'}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'Czech Republic', 'direction': 'E'}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'Switzerland', 'direction': 'S'}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country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'Ukraine'}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rank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gdppc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'Belarus', 'direction': 'N'}</a:t>
            </a:r>
            <a:b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tag: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neighbor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attributes: </a:t>
            </a: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{'name': 'Poland', 'direction': 'W'}</a:t>
            </a:r>
            <a:endParaRPr kumimoji="0" lang="ru-RU" altLang="ru-RU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07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50" y="135802"/>
            <a:ext cx="8872396" cy="65094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JSON</a:t>
            </a:r>
          </a:p>
          <a:p>
            <a:pPr marL="0" indent="0">
              <a:buNone/>
            </a:pPr>
            <a:r>
              <a:rPr lang="en-US" sz="1600" b="1" dirty="0" smtClean="0"/>
              <a:t>JSON </a:t>
            </a:r>
            <a:r>
              <a:rPr lang="en-US" sz="1600" b="1" dirty="0"/>
              <a:t>(JavaScript Object Notation) </a:t>
            </a:r>
            <a:r>
              <a:rPr lang="uk-UA" sz="1600" dirty="0"/>
              <a:t>популярний формат обміну даними. Він є частиною мови </a:t>
            </a:r>
            <a:r>
              <a:rPr lang="en-US" sz="1600" dirty="0"/>
              <a:t>JavaScript </a:t>
            </a:r>
            <a:r>
              <a:rPr lang="uk-UA" sz="1600" dirty="0"/>
              <a:t>і, водночас, гарним вибором при визначенні формату даних для обміну між програмами. Дані у цьому форматі можна передавати програмам, написаним на багатьох інших мовах </a:t>
            </a:r>
            <a:r>
              <a:rPr lang="uk-UA" sz="1600" dirty="0" smtClean="0"/>
              <a:t>програмування.  Для </a:t>
            </a:r>
            <a:r>
              <a:rPr lang="uk-UA" sz="1600" dirty="0"/>
              <a:t>роботи з форматом </a:t>
            </a:r>
            <a:r>
              <a:rPr lang="en-US" sz="1600" dirty="0"/>
              <a:t>JSON </a:t>
            </a:r>
            <a:r>
              <a:rPr lang="uk-UA" sz="1600" dirty="0"/>
              <a:t>у </a:t>
            </a:r>
            <a:r>
              <a:rPr lang="en-US" sz="1600" dirty="0"/>
              <a:t>Python </a:t>
            </a:r>
            <a:r>
              <a:rPr lang="uk-UA" sz="1600" dirty="0"/>
              <a:t>існує модуль </a:t>
            </a:r>
            <a:r>
              <a:rPr lang="en-US" sz="1600" b="1" dirty="0" err="1" smtClean="0"/>
              <a:t>json</a:t>
            </a:r>
            <a:r>
              <a:rPr lang="en-US" sz="1600" dirty="0"/>
              <a:t>.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Використаємо функцію </a:t>
            </a:r>
            <a:r>
              <a:rPr lang="en-US" sz="1600" b="1" i="1" dirty="0"/>
              <a:t>load()</a:t>
            </a:r>
            <a:r>
              <a:rPr lang="en-US" sz="1600" dirty="0"/>
              <a:t>, </a:t>
            </a:r>
            <a:r>
              <a:rPr lang="uk-UA" sz="1600" dirty="0"/>
              <a:t>яка отримує як параметр об’єкт файла </a:t>
            </a:r>
            <a:r>
              <a:rPr lang="en-US" sz="1600" b="1" i="1" dirty="0" err="1"/>
              <a:t>file_json</a:t>
            </a:r>
            <a:r>
              <a:rPr lang="en-US" sz="1600" dirty="0"/>
              <a:t> </a:t>
            </a:r>
            <a:r>
              <a:rPr lang="uk-UA" sz="1600" dirty="0"/>
              <a:t>і підтримує функцію читання </a:t>
            </a:r>
            <a:r>
              <a:rPr lang="en-US" sz="1600" b="1" i="1" dirty="0"/>
              <a:t>read()</a:t>
            </a:r>
            <a:r>
              <a:rPr lang="en-US" sz="1600" dirty="0"/>
              <a:t>, </a:t>
            </a:r>
            <a:r>
              <a:rPr lang="uk-UA" sz="1600" dirty="0"/>
              <a:t>для зчитування даних з файла </a:t>
            </a:r>
            <a:r>
              <a:rPr lang="en-US" sz="1600" b="1" i="1" dirty="0" err="1"/>
              <a:t>mars_weather.json</a:t>
            </a:r>
            <a:r>
              <a:rPr lang="en-US" sz="1600" dirty="0"/>
              <a:t> </a:t>
            </a:r>
            <a:r>
              <a:rPr lang="uk-UA" sz="1600" dirty="0"/>
              <a:t>у форматі </a:t>
            </a:r>
            <a:r>
              <a:rPr lang="en-US" sz="1600" b="1" dirty="0" smtClean="0"/>
              <a:t>JSON</a:t>
            </a: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і перетворення у </a:t>
            </a:r>
            <a:r>
              <a:rPr lang="ru-RU" sz="1600" dirty="0" smtClean="0"/>
              <a:t>словник:</a:t>
            </a:r>
            <a:endParaRPr lang="uk-UA" sz="1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8855" y="45491"/>
            <a:ext cx="2736647" cy="671722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"211"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"AT"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"av"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-68.537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88777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"mn"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-100.965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"mx"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-24.343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"First_UTC"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"2019-07-01T00:23:47Z"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"HWS"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"av"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4.316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40197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"mn"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0.138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"mx"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15.415999999999999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"Last_UTC"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"2019-07-02T01:03:22Z"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"PRE"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"av"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762.93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887772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"mn"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738.133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"mx"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782.7239999999999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"Season"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"winter"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"WD"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"compass_degrees"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"compass_point"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"compass_right"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"compass_up"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1.0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"10"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"compass_degrees"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225.0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"compass_point"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"SW"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"compass_right"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-0.707106781187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"compass_up"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-0.707106781187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"ct"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3528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0" y="4502119"/>
            <a:ext cx="8982075" cy="214312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115" y="2398838"/>
            <a:ext cx="4398833" cy="181588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json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'mars_weather.json'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file_json: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weather = json.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load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(file_json)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(weather[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'211'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'Season'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isinstance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dict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Якщо формат JSON </a:t>
            </a:r>
            <a:r>
              <a:rPr lang="ru-RU" sz="1600" dirty="0" smtClean="0"/>
              <a:t>необхідно </a:t>
            </a:r>
            <a:r>
              <a:rPr lang="ru-RU" sz="1600" dirty="0"/>
              <a:t>перетворити у рядок, використовують функцію </a:t>
            </a:r>
            <a:r>
              <a:rPr lang="ru-RU" sz="1600" b="1" i="1" dirty="0"/>
              <a:t>dumps</a:t>
            </a:r>
            <a:r>
              <a:rPr lang="ru-RU" sz="1600" b="1" i="1" dirty="0" smtClean="0"/>
              <a:t>()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Об’єкт JSON був перетворений в єдиний рядок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uk-UA" sz="1600" dirty="0"/>
              <a:t>Якщо необхідно записати дані у файл у форматі </a:t>
            </a:r>
            <a:r>
              <a:rPr lang="en-US" sz="1600" dirty="0"/>
              <a:t>JSON </a:t>
            </a:r>
            <a:r>
              <a:rPr lang="uk-UA" sz="1600" dirty="0"/>
              <a:t>використовують функцію </a:t>
            </a:r>
            <a:r>
              <a:rPr lang="en-US" sz="1600" b="1" i="1" dirty="0"/>
              <a:t>dump()</a:t>
            </a:r>
            <a:r>
              <a:rPr lang="en-US" sz="1600" dirty="0"/>
              <a:t>, </a:t>
            </a:r>
            <a:r>
              <a:rPr lang="uk-UA" sz="1600" dirty="0"/>
              <a:t>яка працює протилежно по відношенню до </a:t>
            </a:r>
            <a:r>
              <a:rPr lang="en-US" sz="1600" b="1" i="1" dirty="0"/>
              <a:t>load()</a:t>
            </a:r>
            <a:r>
              <a:rPr lang="en-US" sz="1600" dirty="0"/>
              <a:t>. </a:t>
            </a:r>
            <a:r>
              <a:rPr lang="uk-UA" sz="1600" dirty="0"/>
              <a:t>Функція </a:t>
            </a:r>
            <a:r>
              <a:rPr lang="en-US" sz="1600" b="1" i="1" dirty="0"/>
              <a:t>dump()</a:t>
            </a:r>
            <a:r>
              <a:rPr lang="en-US" sz="1600" dirty="0"/>
              <a:t> </a:t>
            </a:r>
            <a:r>
              <a:rPr lang="uk-UA" sz="1600" dirty="0"/>
              <a:t>отримує як параметр об’єкт файла </a:t>
            </a:r>
            <a:r>
              <a:rPr lang="en-US" sz="1600" b="1" i="1" dirty="0" err="1"/>
              <a:t>file_json</a:t>
            </a:r>
            <a:r>
              <a:rPr lang="en-US" sz="1600" dirty="0"/>
              <a:t> </a:t>
            </a:r>
            <a:r>
              <a:rPr lang="uk-UA" sz="1600" dirty="0"/>
              <a:t>і містить функцію запису </a:t>
            </a:r>
            <a:r>
              <a:rPr lang="en-US" sz="1600" b="1" i="1" dirty="0"/>
              <a:t>write()</a:t>
            </a:r>
            <a:r>
              <a:rPr lang="en-US" sz="1600" dirty="0"/>
              <a:t> (</a:t>
            </a:r>
            <a:r>
              <a:rPr lang="uk-UA" sz="1600" dirty="0"/>
              <a:t>використаємо значення </a:t>
            </a:r>
            <a:r>
              <a:rPr lang="en-US" sz="1600" i="1" dirty="0"/>
              <a:t>weather</a:t>
            </a:r>
            <a:r>
              <a:rPr lang="en-US" sz="1600" dirty="0"/>
              <a:t>, </a:t>
            </a:r>
            <a:r>
              <a:rPr lang="uk-UA" sz="1600" dirty="0"/>
              <a:t>отримане з попереднього прикладу</a:t>
            </a:r>
            <a:r>
              <a:rPr lang="uk-UA" sz="1600" dirty="0" smtClean="0"/>
              <a:t>):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Повернемося до </a:t>
            </a:r>
            <a:r>
              <a:rPr lang="ru-RU" sz="1600" dirty="0" smtClean="0"/>
              <a:t>файлу </a:t>
            </a:r>
            <a:r>
              <a:rPr lang="en-US" sz="1600" dirty="0" err="1"/>
              <a:t>mars_weather.json</a:t>
            </a:r>
            <a:r>
              <a:rPr lang="en-US" sz="1600" dirty="0"/>
              <a:t>. </a:t>
            </a:r>
            <a:r>
              <a:rPr lang="ru-RU" sz="1600" dirty="0"/>
              <a:t>Ззовні він нагадує формат </a:t>
            </a:r>
            <a:r>
              <a:rPr lang="en-US" sz="1600" dirty="0"/>
              <a:t>JSON, </a:t>
            </a:r>
            <a:r>
              <a:rPr lang="ru-RU" sz="1600" dirty="0"/>
              <a:t>але, насправді, це всього лише подання об’єкта </a:t>
            </a:r>
            <a:r>
              <a:rPr lang="en-US" sz="1600" dirty="0"/>
              <a:t>JSON </a:t>
            </a:r>
            <a:r>
              <a:rPr lang="ru-RU" sz="1600" dirty="0"/>
              <a:t>у вигляді послідовності байтів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9" y="1854215"/>
            <a:ext cx="9067800" cy="199072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123" y="485629"/>
            <a:ext cx="3807453" cy="92333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weather_str = json.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dumps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(weather_str)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isinstance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(weather_str,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123" y="4779818"/>
            <a:ext cx="4887877" cy="58477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 open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'mars_weather_out.json'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file_json: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json.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dump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(weather, file_json)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66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" y="135802"/>
            <a:ext cx="11968681" cy="653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Щоб перетворити цю послідовність у реальний об’єкт </a:t>
            </a:r>
            <a:r>
              <a:rPr lang="en-US" sz="1600" dirty="0"/>
              <a:t>JSON </a:t>
            </a:r>
            <a:r>
              <a:rPr lang="ru-RU" sz="1600" dirty="0"/>
              <a:t>і перетворити у словник </a:t>
            </a:r>
            <a:r>
              <a:rPr lang="en-US" sz="1600" dirty="0"/>
              <a:t>Python, </a:t>
            </a:r>
            <a:r>
              <a:rPr lang="ru-RU" sz="1600" dirty="0"/>
              <a:t>необхідно скористатися функцією </a:t>
            </a:r>
            <a:r>
              <a:rPr lang="en-US" sz="1600" b="1" i="1" dirty="0"/>
              <a:t>loads()</a:t>
            </a:r>
            <a:r>
              <a:rPr lang="en-US" sz="1600" dirty="0"/>
              <a:t>, </a:t>
            </a:r>
            <a:r>
              <a:rPr lang="ru-RU" sz="1600" dirty="0"/>
              <a:t>яка протилежно працює по відношенню до функції </a:t>
            </a:r>
            <a:r>
              <a:rPr lang="en-US" sz="1600" b="1" dirty="0"/>
              <a:t>dumps()</a:t>
            </a:r>
            <a:r>
              <a:rPr lang="en-US" sz="1600" dirty="0"/>
              <a:t> (</a:t>
            </a:r>
            <a:r>
              <a:rPr lang="ru-RU" sz="1600" dirty="0"/>
              <a:t>використаємо значення </a:t>
            </a:r>
            <a:r>
              <a:rPr lang="en-US" sz="1600" dirty="0" err="1"/>
              <a:t>weather_str</a:t>
            </a:r>
            <a:r>
              <a:rPr lang="en-US" sz="1600" dirty="0"/>
              <a:t>, </a:t>
            </a:r>
            <a:r>
              <a:rPr lang="ru-RU" sz="1600" dirty="0"/>
              <a:t>отримане раніше</a:t>
            </a:r>
            <a:r>
              <a:rPr lang="ru-RU" sz="1600" dirty="0" smtClean="0"/>
              <a:t>):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Зверніть </a:t>
            </a:r>
            <a:r>
              <a:rPr lang="ru-RU" sz="1600" dirty="0"/>
              <a:t>увагу на те, що виклик </a:t>
            </a:r>
            <a:r>
              <a:rPr lang="en-US" sz="1600" b="1" dirty="0"/>
              <a:t>loads()</a:t>
            </a:r>
            <a:r>
              <a:rPr lang="en-US" sz="1600" dirty="0"/>
              <a:t> </a:t>
            </a:r>
            <a:r>
              <a:rPr lang="ru-RU" sz="1600" dirty="0"/>
              <a:t>отримує рядкове подання об’єкту </a:t>
            </a:r>
            <a:r>
              <a:rPr lang="en-US" sz="1600" dirty="0"/>
              <a:t>JSON </a:t>
            </a:r>
            <a:r>
              <a:rPr lang="ru-RU" sz="1600" dirty="0"/>
              <a:t>і перетворює його у словник </a:t>
            </a:r>
            <a:r>
              <a:rPr lang="en-US" sz="1600" dirty="0"/>
              <a:t>Python:</a:t>
            </a:r>
            <a:endParaRPr lang="ru-RU" sz="1600" dirty="0"/>
          </a:p>
          <a:p>
            <a:pPr marL="0" indent="0">
              <a:buNone/>
            </a:pPr>
            <a:endParaRPr lang="uk-U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9" y="2070899"/>
            <a:ext cx="9086850" cy="19716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749" y="772771"/>
            <a:ext cx="3714478" cy="830997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weather_dict = json.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loads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(weather_str)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(weather_dict)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isinstance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(weather_dict,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dict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11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3" y="2362955"/>
            <a:ext cx="11295708" cy="851026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88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09" y="108642"/>
            <a:ext cx="11932467" cy="6590922"/>
          </a:xfrm>
        </p:spPr>
        <p:txBody>
          <a:bodyPr>
            <a:normAutofit/>
          </a:bodyPr>
          <a:lstStyle/>
          <a:p>
            <a:r>
              <a:rPr lang="en-US" sz="1800" b="1" dirty="0"/>
              <a:t>encoding</a:t>
            </a:r>
            <a:r>
              <a:rPr lang="en-US" sz="1800" dirty="0"/>
              <a:t> - </a:t>
            </a:r>
            <a:r>
              <a:rPr lang="uk-UA" sz="1800" dirty="0"/>
              <a:t>вказує кодування файлу </a:t>
            </a:r>
            <a:r>
              <a:rPr lang="uk-UA" sz="1800" dirty="0" smtClean="0"/>
              <a:t>(тільки в текстовому режимі!) </a:t>
            </a:r>
          </a:p>
          <a:p>
            <a:pPr>
              <a:tabLst>
                <a:tab pos="271463" algn="l"/>
              </a:tabLst>
            </a:pPr>
            <a:r>
              <a:rPr lang="en-US" sz="1800" b="1" dirty="0" smtClean="0"/>
              <a:t>errors</a:t>
            </a:r>
            <a:r>
              <a:rPr lang="en-US" sz="1800" dirty="0" smtClean="0"/>
              <a:t> </a:t>
            </a:r>
            <a:r>
              <a:rPr lang="en-US" sz="1800" dirty="0"/>
              <a:t>- </a:t>
            </a:r>
            <a:r>
              <a:rPr lang="uk-UA" sz="1800" dirty="0"/>
              <a:t>як обробляється </a:t>
            </a:r>
            <a:r>
              <a:rPr lang="uk-UA" sz="1800" dirty="0" smtClean="0"/>
              <a:t>помилка, що відбувається:</a:t>
            </a:r>
          </a:p>
          <a:p>
            <a:pPr marL="715963"/>
            <a:r>
              <a:rPr lang="en-US" sz="1800" b="1" dirty="0" smtClean="0"/>
              <a:t>strict</a:t>
            </a:r>
            <a:r>
              <a:rPr lang="en-US" sz="1800" dirty="0" smtClean="0"/>
              <a:t> </a:t>
            </a:r>
            <a:r>
              <a:rPr lang="uk-UA" sz="1800" dirty="0"/>
              <a:t>або </a:t>
            </a:r>
            <a:r>
              <a:rPr lang="en-US" sz="1800" b="1" dirty="0"/>
              <a:t>None</a:t>
            </a:r>
            <a:r>
              <a:rPr lang="en-US" sz="1800" dirty="0"/>
              <a:t> - </a:t>
            </a:r>
            <a:r>
              <a:rPr lang="uk-UA" sz="1800" dirty="0"/>
              <a:t>генерується виключення </a:t>
            </a:r>
            <a:r>
              <a:rPr lang="en-US" sz="1800" b="1" dirty="0" err="1"/>
              <a:t>ValueError</a:t>
            </a:r>
            <a:r>
              <a:rPr lang="en-US" sz="1800" dirty="0"/>
              <a:t>; </a:t>
            </a:r>
            <a:endParaRPr lang="uk-UA" sz="1800" dirty="0" smtClean="0"/>
          </a:p>
          <a:p>
            <a:pPr marL="715963"/>
            <a:r>
              <a:rPr lang="en-US" sz="1800" b="1" dirty="0" smtClean="0"/>
              <a:t>ignore</a:t>
            </a:r>
            <a:r>
              <a:rPr lang="en-US" sz="1800" dirty="0" smtClean="0"/>
              <a:t> – </a:t>
            </a:r>
            <a:r>
              <a:rPr lang="uk-UA" sz="1800" dirty="0" smtClean="0"/>
              <a:t>ніяк (так </a:t>
            </a:r>
            <a:r>
              <a:rPr lang="uk-UA" sz="1800" dirty="0"/>
              <a:t>можна втратити </a:t>
            </a:r>
            <a:r>
              <a:rPr lang="uk-UA" sz="1800" dirty="0" smtClean="0"/>
              <a:t>дані); </a:t>
            </a:r>
          </a:p>
          <a:p>
            <a:pPr marL="715963"/>
            <a:r>
              <a:rPr lang="en-US" sz="1800" b="1" dirty="0" smtClean="0"/>
              <a:t>replace</a:t>
            </a:r>
            <a:r>
              <a:rPr lang="en-US" sz="1800" dirty="0" smtClean="0"/>
              <a:t> </a:t>
            </a:r>
            <a:r>
              <a:rPr lang="en-US" sz="1800" dirty="0"/>
              <a:t>- </a:t>
            </a:r>
            <a:r>
              <a:rPr lang="uk-UA" sz="1800" dirty="0"/>
              <a:t>замінює "незрозумілі" символи </a:t>
            </a:r>
            <a:r>
              <a:rPr lang="uk-UA" sz="1800" dirty="0" smtClean="0"/>
              <a:t>на </a:t>
            </a:r>
            <a:r>
              <a:rPr lang="uk-UA" sz="1800" b="1" i="1" dirty="0" smtClean="0"/>
              <a:t>?</a:t>
            </a:r>
            <a:r>
              <a:rPr lang="uk-UA" sz="1800" dirty="0" smtClean="0"/>
              <a:t>; </a:t>
            </a:r>
          </a:p>
          <a:p>
            <a:pPr marL="715963"/>
            <a:r>
              <a:rPr lang="uk-UA" sz="1800" b="1" dirty="0" smtClean="0"/>
              <a:t>специфічні заміни</a:t>
            </a:r>
            <a:r>
              <a:rPr lang="en-US" sz="1800" b="1" dirty="0"/>
              <a:t>.</a:t>
            </a:r>
            <a:r>
              <a:rPr lang="uk-UA" sz="1800" dirty="0" smtClean="0"/>
              <a:t> </a:t>
            </a:r>
          </a:p>
          <a:p>
            <a:pPr marL="273050" indent="-273050"/>
            <a:r>
              <a:rPr lang="en-US" sz="1800" b="1" dirty="0" smtClean="0"/>
              <a:t>newline</a:t>
            </a:r>
            <a:r>
              <a:rPr lang="en-US" sz="1800" dirty="0" smtClean="0"/>
              <a:t> </a:t>
            </a:r>
            <a:r>
              <a:rPr lang="en-US" sz="1800" dirty="0"/>
              <a:t>- </a:t>
            </a:r>
            <a:r>
              <a:rPr lang="uk-UA" sz="1800" dirty="0"/>
              <a:t>обробка кінців рядків в текстовій моді. </a:t>
            </a:r>
            <a:endParaRPr lang="uk-UA" sz="1800" dirty="0" smtClean="0"/>
          </a:p>
          <a:p>
            <a:pPr marL="715963"/>
            <a:r>
              <a:rPr lang="uk-UA" sz="1800" b="1" dirty="0" smtClean="0"/>
              <a:t>читання</a:t>
            </a:r>
            <a:r>
              <a:rPr lang="uk-UA" sz="1800" dirty="0"/>
              <a:t>: </a:t>
            </a:r>
            <a:endParaRPr lang="uk-UA" sz="1800" dirty="0" smtClean="0"/>
          </a:p>
          <a:p>
            <a:pPr marL="896938"/>
            <a:r>
              <a:rPr lang="en-US" sz="1800" b="1" dirty="0" smtClean="0"/>
              <a:t>None</a:t>
            </a:r>
            <a:r>
              <a:rPr lang="en-US" sz="1800" dirty="0" smtClean="0"/>
              <a:t> </a:t>
            </a:r>
            <a:r>
              <a:rPr lang="en-US" sz="1800" dirty="0"/>
              <a:t>- </a:t>
            </a:r>
            <a:r>
              <a:rPr lang="uk-UA" sz="1800" dirty="0"/>
              <a:t>будь-які кінці рядків транслюються в </a:t>
            </a:r>
            <a:r>
              <a:rPr lang="uk-UA" sz="1800" b="1" dirty="0" smtClean="0"/>
              <a:t>'\</a:t>
            </a:r>
            <a:r>
              <a:rPr lang="en-US" sz="1800" b="1" dirty="0" smtClean="0"/>
              <a:t>n</a:t>
            </a:r>
            <a:r>
              <a:rPr lang="en-US" sz="1800" b="1" dirty="0"/>
              <a:t>'</a:t>
            </a:r>
            <a:r>
              <a:rPr lang="en-US" sz="1800" dirty="0"/>
              <a:t>; </a:t>
            </a:r>
            <a:endParaRPr lang="uk-UA" sz="1800" dirty="0" smtClean="0"/>
          </a:p>
          <a:p>
            <a:pPr marL="896938"/>
            <a:r>
              <a:rPr lang="en-US" sz="1800" b="1" dirty="0" smtClean="0"/>
              <a:t>''</a:t>
            </a:r>
            <a:r>
              <a:rPr lang="en-US" sz="1800" dirty="0" smtClean="0"/>
              <a:t> </a:t>
            </a:r>
            <a:r>
              <a:rPr lang="en-US" sz="1800" dirty="0"/>
              <a:t>- </a:t>
            </a:r>
            <a:r>
              <a:rPr lang="uk-UA" sz="1800" dirty="0"/>
              <a:t>кінці рядків приходять як є</a:t>
            </a:r>
            <a:r>
              <a:rPr lang="uk-UA" sz="1800" dirty="0" smtClean="0"/>
              <a:t>;</a:t>
            </a:r>
          </a:p>
          <a:p>
            <a:pPr marL="896938"/>
            <a:r>
              <a:rPr lang="uk-UA" sz="1800" b="1" dirty="0" smtClean="0"/>
              <a:t> '\</a:t>
            </a:r>
            <a:r>
              <a:rPr lang="en-US" sz="1800" b="1" dirty="0" smtClean="0"/>
              <a:t>n', '\r</a:t>
            </a:r>
            <a:r>
              <a:rPr lang="en-US" sz="1800" b="1" dirty="0"/>
              <a:t>', </a:t>
            </a:r>
            <a:r>
              <a:rPr lang="en-US" sz="1800" b="1" dirty="0" smtClean="0"/>
              <a:t>'\r \n</a:t>
            </a:r>
            <a:r>
              <a:rPr lang="en-US" sz="1800" b="1" dirty="0"/>
              <a:t>'</a:t>
            </a:r>
            <a:r>
              <a:rPr lang="en-US" sz="1800" dirty="0"/>
              <a:t> - </a:t>
            </a:r>
            <a:r>
              <a:rPr lang="uk-UA" sz="1800" dirty="0"/>
              <a:t>кінцями рядків вважаються тільки зазначені послідовності і саме вони стоять в кінці рядка при читанні. </a:t>
            </a:r>
            <a:endParaRPr lang="uk-UA" sz="1800" dirty="0" smtClean="0"/>
          </a:p>
          <a:p>
            <a:pPr marL="715963" indent="-273050"/>
            <a:r>
              <a:rPr lang="uk-UA" sz="1800" b="1" dirty="0" smtClean="0"/>
              <a:t>запис</a:t>
            </a:r>
            <a:r>
              <a:rPr lang="uk-UA" sz="1800" b="1" dirty="0"/>
              <a:t>: </a:t>
            </a:r>
            <a:endParaRPr lang="en-US" sz="1800" b="1" dirty="0" smtClean="0"/>
          </a:p>
          <a:p>
            <a:pPr marL="987425"/>
            <a:r>
              <a:rPr lang="en-US" sz="1800" b="1" dirty="0" smtClean="0"/>
              <a:t>None</a:t>
            </a:r>
            <a:r>
              <a:rPr lang="en-US" sz="1800" dirty="0" smtClean="0"/>
              <a:t> </a:t>
            </a:r>
            <a:r>
              <a:rPr lang="en-US" sz="1800" dirty="0"/>
              <a:t>- </a:t>
            </a:r>
            <a:r>
              <a:rPr lang="uk-UA" sz="1800" dirty="0"/>
              <a:t>все </a:t>
            </a:r>
            <a:r>
              <a:rPr lang="en-US" sz="1800" dirty="0"/>
              <a:t>EOL </a:t>
            </a:r>
            <a:r>
              <a:rPr lang="uk-UA" sz="1800" dirty="0"/>
              <a:t>транслюються в </a:t>
            </a:r>
            <a:r>
              <a:rPr lang="en-US" sz="1800" b="1" i="1" dirty="0" err="1"/>
              <a:t>os.linesep</a:t>
            </a:r>
            <a:r>
              <a:rPr lang="en-US" sz="1800" dirty="0"/>
              <a:t> </a:t>
            </a:r>
            <a:endParaRPr lang="en-US" sz="1800" dirty="0" smtClean="0"/>
          </a:p>
          <a:p>
            <a:pPr marL="987425"/>
            <a:r>
              <a:rPr lang="en-US" sz="1800" b="1" dirty="0" smtClean="0"/>
              <a:t>''</a:t>
            </a:r>
            <a:r>
              <a:rPr lang="en-US" sz="1800" dirty="0" smtClean="0"/>
              <a:t> </a:t>
            </a:r>
            <a:r>
              <a:rPr lang="uk-UA" sz="1800" dirty="0"/>
              <a:t>Або </a:t>
            </a:r>
            <a:r>
              <a:rPr lang="uk-UA" sz="1800" b="1" dirty="0" smtClean="0"/>
              <a:t>'\</a:t>
            </a:r>
            <a:r>
              <a:rPr lang="en-US" sz="1800" b="1" dirty="0" smtClean="0"/>
              <a:t>n</a:t>
            </a:r>
            <a:r>
              <a:rPr lang="en-US" sz="1800" b="1" dirty="0"/>
              <a:t>'</a:t>
            </a:r>
            <a:r>
              <a:rPr lang="en-US" sz="1800" dirty="0"/>
              <a:t> - </a:t>
            </a:r>
            <a:r>
              <a:rPr lang="uk-UA" sz="1800" dirty="0"/>
              <a:t>символи без </a:t>
            </a:r>
            <a:r>
              <a:rPr lang="uk-UA" sz="1800" dirty="0" smtClean="0"/>
              <a:t>змін</a:t>
            </a:r>
            <a:endParaRPr lang="en-US" sz="1800" dirty="0" smtClean="0"/>
          </a:p>
          <a:p>
            <a:pPr marL="987425"/>
            <a:r>
              <a:rPr lang="uk-UA" sz="1800" dirty="0" smtClean="0"/>
              <a:t> </a:t>
            </a:r>
            <a:r>
              <a:rPr lang="uk-UA" sz="1800" b="1" dirty="0" smtClean="0"/>
              <a:t>'\</a:t>
            </a:r>
            <a:r>
              <a:rPr lang="en-US" sz="1800" b="1" dirty="0" smtClean="0"/>
              <a:t>n', '\r</a:t>
            </a:r>
            <a:r>
              <a:rPr lang="en-US" sz="1800" b="1" dirty="0"/>
              <a:t>', </a:t>
            </a:r>
            <a:r>
              <a:rPr lang="en-US" sz="1800" b="1" dirty="0" smtClean="0"/>
              <a:t>'\r \n</a:t>
            </a:r>
            <a:r>
              <a:rPr lang="en-US" sz="1800" b="1" dirty="0"/>
              <a:t>'</a:t>
            </a:r>
            <a:r>
              <a:rPr lang="en-US" sz="1800" dirty="0"/>
              <a:t> - EOL </a:t>
            </a:r>
            <a:r>
              <a:rPr lang="uk-UA" sz="1800" dirty="0"/>
              <a:t>конвертуються в зазначені символи. </a:t>
            </a:r>
          </a:p>
        </p:txBody>
      </p:sp>
    </p:spTree>
    <p:extLst>
      <p:ext uri="{BB962C8B-B14F-4D97-AF65-F5344CB8AC3E}">
        <p14:creationId xmlns:p14="http://schemas.microsoft.com/office/powerpoint/2010/main" val="392303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942" y="180252"/>
            <a:ext cx="11295708" cy="6677748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Запис даних у файл</a:t>
            </a:r>
            <a:endParaRPr lang="ru-RU" sz="1800" b="1" dirty="0"/>
          </a:p>
          <a:p>
            <a:pPr algn="l"/>
            <a:r>
              <a:rPr lang="ru-RU" sz="1800" dirty="0" smtClean="0"/>
              <a:t>Для запису в файл використовується функція </a:t>
            </a:r>
            <a:r>
              <a:rPr lang="en-US" sz="1800" b="1" dirty="0" smtClean="0"/>
              <a:t>write()</a:t>
            </a:r>
          </a:p>
          <a:p>
            <a:pPr algn="l"/>
            <a:endParaRPr lang="en-US" sz="1800" b="1" dirty="0"/>
          </a:p>
          <a:p>
            <a:pPr algn="l"/>
            <a:endParaRPr lang="en-US" sz="1800" b="1" dirty="0" smtClean="0"/>
          </a:p>
          <a:p>
            <a:pPr algn="l"/>
            <a:endParaRPr lang="en-US" sz="1800" b="1" dirty="0"/>
          </a:p>
          <a:p>
            <a:pPr algn="l"/>
            <a:endParaRPr lang="en-US" sz="1800" b="1" dirty="0" smtClean="0"/>
          </a:p>
          <a:p>
            <a:pPr algn="l"/>
            <a:endParaRPr lang="en-US" sz="1800" b="1" dirty="0"/>
          </a:p>
          <a:p>
            <a:pPr algn="l"/>
            <a:endParaRPr lang="en-US" sz="1800" b="1" dirty="0" smtClean="0"/>
          </a:p>
          <a:p>
            <a:pPr algn="l"/>
            <a:r>
              <a:rPr lang="uk-UA" sz="1800" dirty="0" smtClean="0"/>
              <a:t>Пам’ятайте, що не вказуючи шлях для файлу при його створенні ви створюєте його в тому ж самому каталозі, що і файл програми. Якщо ви хочете створити цей файл в іншому місці – вкажіть  цей шлях перед іменем файлу. </a:t>
            </a:r>
          </a:p>
          <a:p>
            <a:pPr algn="l"/>
            <a:r>
              <a:rPr lang="uk-UA" sz="1800" dirty="0" smtClean="0"/>
              <a:t>Наприклад:</a:t>
            </a:r>
          </a:p>
          <a:p>
            <a:pPr algn="l"/>
            <a:endParaRPr lang="uk-UA" sz="1800" dirty="0"/>
          </a:p>
          <a:p>
            <a:pPr algn="l"/>
            <a:endParaRPr lang="ru-RU" sz="1800" dirty="0" smtClean="0"/>
          </a:p>
          <a:p>
            <a:pPr algn="l"/>
            <a:r>
              <a:rPr lang="ru-RU" sz="1800" dirty="0" smtClean="0"/>
              <a:t>Стосовно </a:t>
            </a:r>
            <a:r>
              <a:rPr lang="ru-RU" sz="1800" dirty="0"/>
              <a:t>л</a:t>
            </a:r>
            <a:r>
              <a:rPr lang="uk-UA" sz="1800" dirty="0"/>
              <a:t>ітери </a:t>
            </a:r>
            <a:r>
              <a:rPr lang="en-US" sz="1800" b="1" i="1" dirty="0"/>
              <a:t>r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uk-UA" sz="1800" dirty="0"/>
              <a:t>перед посиланням</a:t>
            </a:r>
            <a:r>
              <a:rPr lang="uk-UA" sz="1800" dirty="0" smtClean="0"/>
              <a:t>:</a:t>
            </a:r>
          </a:p>
          <a:p>
            <a:pPr algn="l"/>
            <a:endParaRPr lang="uk-UA" sz="1800" dirty="0"/>
          </a:p>
          <a:p>
            <a:pPr algn="l"/>
            <a:endParaRPr lang="uk-UA" sz="1800" dirty="0" smtClean="0"/>
          </a:p>
          <a:p>
            <a:pPr algn="l"/>
            <a:endParaRPr lang="uk-UA" sz="1800" dirty="0" smtClean="0"/>
          </a:p>
          <a:p>
            <a:pPr algn="l"/>
            <a:r>
              <a:rPr lang="uk-UA" sz="1800" dirty="0" smtClean="0"/>
              <a:t>Це </a:t>
            </a:r>
            <a:r>
              <a:rPr lang="uk-UA" sz="1800" dirty="0"/>
              <a:t>означає, що ми вказуємо Python, щоб </a:t>
            </a:r>
            <a:r>
              <a:rPr lang="uk-UA" sz="1800" u="sng" dirty="0"/>
              <a:t>рядок </a:t>
            </a:r>
            <a:r>
              <a:rPr lang="uk-UA" sz="1800" u="sng" dirty="0" smtClean="0"/>
              <a:t>оброблявся </a:t>
            </a:r>
            <a:r>
              <a:rPr lang="uk-UA" sz="1800" u="sng" dirty="0"/>
              <a:t>як вихідний</a:t>
            </a:r>
            <a:r>
              <a:rPr lang="uk-UA" sz="1800" dirty="0"/>
              <a:t>. </a:t>
            </a:r>
            <a:endParaRPr lang="uk-UA" sz="1800" dirty="0" smtClean="0"/>
          </a:p>
          <a:p>
            <a:pPr algn="l"/>
            <a:endParaRPr lang="ru-RU" sz="1800" dirty="0"/>
          </a:p>
          <a:p>
            <a:pPr algn="l"/>
            <a:endParaRPr lang="ru-RU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8942" y="997349"/>
            <a:ext cx="5981125" cy="163121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sometext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'''Просто якийсь текст для прикладу!'''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'first_file.txt'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(sometext)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2316" y="4323940"/>
            <a:ext cx="4046301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myfile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r'D:\first_file.txt'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2316" y="5584201"/>
            <a:ext cx="6989414" cy="70788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handle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"test.txt"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handle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r"C:\Users\mike\py101book\data\test.txt"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"r"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5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90" y="181069"/>
            <a:ext cx="11118410" cy="5995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Давайте подивимося на різницю між вихідним рядком і звичайним</a:t>
            </a:r>
            <a:r>
              <a:rPr lang="uk-UA" sz="2000" dirty="0" smtClean="0"/>
              <a:t>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7" name="Rectangle 6"/>
          <p:cNvSpPr/>
          <p:nvPr/>
        </p:nvSpPr>
        <p:spPr>
          <a:xfrm>
            <a:off x="235390" y="2783326"/>
            <a:ext cx="1189021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Як видно з прикладу, коли ми не вказуємо рядок як вихідний, ми отримуємо неправильний шлях. </a:t>
            </a:r>
          </a:p>
          <a:p>
            <a:r>
              <a:rPr lang="uk-UA" sz="2000" dirty="0" smtClean="0"/>
              <a:t>Чому це відбувається? У нашому випадку присутній спеціальний символ "t" (іншими словами, вкладка), так що рядок додає вкладку в наше посилання і псує її. </a:t>
            </a:r>
          </a:p>
          <a:p>
            <a:endParaRPr lang="uk-UA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937" y="682351"/>
            <a:ext cx="5894562" cy="193899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&gt;&gt;&gt;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"C: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\Users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\mike\py101book\data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est.txt"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C:\Users\mike\py101book\data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est.txt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&gt;&gt;&gt;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r"C:\Users\mike\py101book\data\test.txt"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C:\Users\mike\py101book\data\test.txt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3" y="235390"/>
            <a:ext cx="11295708" cy="6310265"/>
          </a:xfrm>
        </p:spPr>
        <p:txBody>
          <a:bodyPr>
            <a:normAutofit/>
          </a:bodyPr>
          <a:lstStyle/>
          <a:p>
            <a:pPr algn="l"/>
            <a:r>
              <a:rPr lang="uk-UA" sz="1800" dirty="0" smtClean="0"/>
              <a:t>Якщо при цьому ви хочете створити ще й каталог для файлу, то вам доведеться використати модуль </a:t>
            </a:r>
            <a:r>
              <a:rPr lang="en-US" sz="1800" b="1" dirty="0" smtClean="0"/>
              <a:t>OS</a:t>
            </a:r>
            <a:r>
              <a:rPr lang="en-US" sz="1800" dirty="0" smtClean="0"/>
              <a:t>.</a:t>
            </a:r>
            <a:endParaRPr lang="uk-UA" sz="1800" dirty="0" smtClean="0"/>
          </a:p>
          <a:p>
            <a:pPr algn="l"/>
            <a:endParaRPr lang="uk-UA" sz="1800" dirty="0"/>
          </a:p>
          <a:p>
            <a:pPr algn="l"/>
            <a:r>
              <a:rPr lang="uk-UA" sz="1800" dirty="0" smtClean="0"/>
              <a:t>Хоча він містить багато функцій, зараз розглянемо лише основні з них: </a:t>
            </a: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uk-UA" sz="1800" b="1" dirty="0" smtClean="0"/>
              <a:t>mkdir():        </a:t>
            </a:r>
            <a:r>
              <a:rPr lang="uk-UA" sz="1800" dirty="0" smtClean="0"/>
              <a:t>створює нову папку </a:t>
            </a: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uk-UA" sz="1800" b="1" dirty="0" smtClean="0"/>
              <a:t>rmdir():        </a:t>
            </a:r>
            <a:r>
              <a:rPr lang="uk-UA" sz="1800" dirty="0" smtClean="0"/>
              <a:t>видаляє папку</a:t>
            </a: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uk-UA" sz="1800" b="1" dirty="0" smtClean="0"/>
              <a:t>rename():    </a:t>
            </a:r>
            <a:r>
              <a:rPr lang="uk-UA" sz="1800" dirty="0" smtClean="0"/>
              <a:t>перейменовує файл </a:t>
            </a: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uk-UA" sz="1800" b="1" dirty="0" smtClean="0"/>
              <a:t>remove():    </a:t>
            </a:r>
            <a:r>
              <a:rPr lang="uk-UA" sz="1800" dirty="0" smtClean="0"/>
              <a:t>видаляє файл</a:t>
            </a:r>
            <a:endParaRPr lang="ru-RU" sz="18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20" y="3121939"/>
            <a:ext cx="7532483" cy="34870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423" y="535540"/>
            <a:ext cx="1237839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9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uk-UA" sz="2000" b="1" dirty="0" smtClean="0"/>
              <a:t>Створення та видалення каталогів</a:t>
            </a:r>
          </a:p>
          <a:p>
            <a:pPr algn="l"/>
            <a:r>
              <a:rPr lang="uk-UA" sz="1800" dirty="0" smtClean="0"/>
              <a:t>Для </a:t>
            </a:r>
            <a:r>
              <a:rPr lang="uk-UA" sz="1800" b="1" dirty="0" smtClean="0">
                <a:solidFill>
                  <a:srgbClr val="FF0000"/>
                </a:solidFill>
              </a:rPr>
              <a:t>створення</a:t>
            </a:r>
            <a:r>
              <a:rPr lang="uk-UA" sz="1800" dirty="0" smtClean="0"/>
              <a:t> каталогу використовується функція </a:t>
            </a:r>
            <a:r>
              <a:rPr lang="uk-UA" sz="1800" b="1" dirty="0" smtClean="0"/>
              <a:t>mkdir()</a:t>
            </a:r>
            <a:r>
              <a:rPr lang="uk-UA" sz="1800" dirty="0" smtClean="0"/>
              <a:t>, в яку передається шлях до цієї папки:</a:t>
            </a:r>
          </a:p>
          <a:p>
            <a:pPr algn="l"/>
            <a:endParaRPr lang="uk-UA" sz="1800" dirty="0"/>
          </a:p>
          <a:p>
            <a:pPr algn="l"/>
            <a:endParaRPr lang="uk-UA" sz="1800" dirty="0" smtClean="0"/>
          </a:p>
          <a:p>
            <a:pPr algn="l"/>
            <a:endParaRPr lang="uk-UA" sz="1800" dirty="0"/>
          </a:p>
          <a:p>
            <a:pPr algn="l"/>
            <a:endParaRPr lang="uk-UA" sz="1800" dirty="0" smtClean="0"/>
          </a:p>
          <a:p>
            <a:pPr algn="l"/>
            <a:endParaRPr lang="en-US" altLang="ru-RU" sz="1800" dirty="0" smtClean="0"/>
          </a:p>
          <a:p>
            <a:pPr algn="l"/>
            <a:r>
              <a:rPr lang="ru-RU" altLang="ru-RU" sz="1800" dirty="0" smtClean="0"/>
              <a:t>Але повториний запуск </a:t>
            </a:r>
            <a:r>
              <a:rPr lang="ru-RU" altLang="ru-RU" sz="1800" b="1" i="1" dirty="0" smtClean="0"/>
              <a:t>mkdir</a:t>
            </a:r>
            <a:r>
              <a:rPr lang="ru-RU" altLang="ru-RU" sz="1800" dirty="0" smtClean="0"/>
              <a:t> з тим сами ім’ям викличе </a:t>
            </a:r>
            <a:r>
              <a:rPr lang="ru-RU" altLang="ru-RU" sz="1800" b="1" i="1" dirty="0" smtClean="0"/>
              <a:t>FileExistsError</a:t>
            </a:r>
            <a:r>
              <a:rPr lang="ru-RU" altLang="ru-RU" sz="1800" dirty="0" smtClean="0"/>
              <a:t>.Тому замість цього запустіть</a:t>
            </a:r>
          </a:p>
          <a:p>
            <a:pPr algn="l"/>
            <a:endParaRPr lang="ru-RU" sz="1800" dirty="0"/>
          </a:p>
          <a:p>
            <a:pPr algn="l"/>
            <a:endParaRPr lang="ru-RU" sz="1800" dirty="0" smtClean="0"/>
          </a:p>
          <a:p>
            <a:pPr algn="l"/>
            <a:r>
              <a:rPr lang="uk-UA" sz="1800" dirty="0"/>
              <a:t>Для </a:t>
            </a:r>
            <a:r>
              <a:rPr lang="uk-UA" sz="1800" b="1" dirty="0">
                <a:solidFill>
                  <a:srgbClr val="FF0000"/>
                </a:solidFill>
              </a:rPr>
              <a:t>видалення</a:t>
            </a:r>
            <a:r>
              <a:rPr lang="uk-UA" sz="1800" dirty="0"/>
              <a:t> каталогу використовується функція </a:t>
            </a:r>
            <a:r>
              <a:rPr lang="uk-UA" sz="1800" b="1" i="1" dirty="0"/>
              <a:t>rmdir()</a:t>
            </a:r>
            <a:r>
              <a:rPr lang="uk-UA" sz="1800" dirty="0"/>
              <a:t>,</a:t>
            </a:r>
            <a:r>
              <a:rPr lang="uk-UA" sz="1800" dirty="0">
                <a:solidFill>
                  <a:srgbClr val="FF0000"/>
                </a:solidFill>
              </a:rPr>
              <a:t> </a:t>
            </a:r>
            <a:r>
              <a:rPr lang="uk-UA" sz="1800" dirty="0"/>
              <a:t>в яку передається шлях до каталогу:</a:t>
            </a:r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lvl="0" algn="l"/>
            <a:r>
              <a:rPr lang="ru-RU" altLang="ru-RU" sz="1800" dirty="0" smtClean="0"/>
              <a:t>Для </a:t>
            </a:r>
            <a:r>
              <a:rPr lang="ru-RU" altLang="ru-RU" sz="1800" b="1" dirty="0">
                <a:solidFill>
                  <a:srgbClr val="FF0000"/>
                </a:solidFill>
              </a:rPr>
              <a:t>видалення каталогів разом з </a:t>
            </a:r>
            <a:r>
              <a:rPr lang="uk-UA" altLang="ru-RU" sz="1800" b="1" dirty="0">
                <a:solidFill>
                  <a:srgbClr val="FF0000"/>
                </a:solidFill>
              </a:rPr>
              <a:t>їх вмістом </a:t>
            </a:r>
            <a:r>
              <a:rPr lang="uk-UA" altLang="ru-RU" sz="1800" dirty="0"/>
              <a:t>використовують </a:t>
            </a:r>
            <a:r>
              <a:rPr lang="ru-RU" altLang="ru-RU" sz="1800" dirty="0"/>
              <a:t>модуль</a:t>
            </a:r>
            <a:r>
              <a:rPr lang="ru-RU" altLang="ru-RU" sz="1800" b="1" dirty="0"/>
              <a:t> </a:t>
            </a:r>
            <a:r>
              <a:rPr lang="en-US" altLang="ru-RU" sz="1800" b="1" i="1" dirty="0" err="1"/>
              <a:t>shutil</a:t>
            </a:r>
            <a:r>
              <a:rPr lang="ru-RU" altLang="ru-RU" sz="1800" b="1" dirty="0"/>
              <a:t>: </a:t>
            </a:r>
          </a:p>
          <a:p>
            <a:pPr algn="l"/>
            <a:endParaRPr lang="uk-UA" sz="1800" dirty="0"/>
          </a:p>
          <a:p>
            <a:pPr algn="l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242" y="740118"/>
            <a:ext cx="4163769" cy="175432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Шлях відносно поточного файлу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Абсолютний шлях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"d:\somedir"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r"d:\somedir\hello"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7695" y="3086470"/>
            <a:ext cx="3528530" cy="646331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isdir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os.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mkdir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0242" y="4036070"/>
            <a:ext cx="4123693" cy="1477328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шлях відносно поточного файлу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rmdir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абсолютний шлях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rmdir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r"d:\somedir\hello"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7695" y="5934670"/>
            <a:ext cx="5026761" cy="92333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shutil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shutil.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rmtree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r"d:\somedir"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ignore_errors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1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75" y="190123"/>
            <a:ext cx="11742345" cy="6464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 smtClean="0"/>
              <a:t>Отримати список вмісту каталогу</a:t>
            </a:r>
          </a:p>
          <a:p>
            <a:pPr marL="0" indent="0" algn="ctr">
              <a:buNone/>
            </a:pPr>
            <a:endParaRPr lang="uk-UA" sz="1800" b="1" dirty="0"/>
          </a:p>
          <a:p>
            <a:pPr marL="0" indent="0" algn="ctr">
              <a:buNone/>
            </a:pPr>
            <a:endParaRPr lang="uk-UA" sz="1800" b="1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uk-UA" sz="1800" b="1" dirty="0" smtClean="0"/>
              <a:t>Або більш детальніше: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uk-UA" sz="1800" b="1" dirty="0" smtClean="0"/>
              <a:t>Знайти файли за маскою</a:t>
            </a:r>
            <a:endParaRPr lang="uk-UA" sz="1800" b="1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</p:txBody>
      </p:sp>
      <p:sp>
        <p:nvSpPr>
          <p:cNvPr id="8" name="Rectangle 7"/>
          <p:cNvSpPr/>
          <p:nvPr/>
        </p:nvSpPr>
        <p:spPr>
          <a:xfrm>
            <a:off x="4345728" y="5001970"/>
            <a:ext cx="3345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   використовуючи модуль glob</a:t>
            </a:r>
            <a:r>
              <a:rPr lang="uk-UA" b="1" dirty="0"/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17426" y="4994873"/>
            <a:ext cx="22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Або </a:t>
            </a:r>
            <a:r>
              <a:rPr lang="uk-UA" b="1" dirty="0"/>
              <a:t>модуль fnmatch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9175" y="679896"/>
            <a:ext cx="3366627" cy="1015663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names = os.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listdir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'somedir'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0657" y="2000666"/>
            <a:ext cx="6126998" cy="255454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Отримати список файлів</a:t>
            </a:r>
            <a:b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names = [name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listdir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'somedir'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isfile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(os.path.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join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'somedir'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name))]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Отримати список каталогів</a:t>
            </a:r>
            <a:b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dirnames = [name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listdir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'somedir'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os.path.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isdir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(os.path.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join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'somedir'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name))]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371302"/>
            <a:ext cx="4410182" cy="1077218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Знайти всі *.py файли</a:t>
            </a:r>
            <a:b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pyfiles = [name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listdir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'somedir'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endswith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'.py'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)]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06712" y="5364205"/>
            <a:ext cx="3187091" cy="58477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glob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pyfiles = glob.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glob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'somedir/*.py'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781818" y="5371302"/>
            <a:ext cx="4410182" cy="830997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fnmatch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fnmatch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pyfiles = [name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listdir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'somedir'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fnmatch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(name,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'*.py'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)]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8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3140</Words>
  <Application>Microsoft Office PowerPoint</Application>
  <PresentationFormat>Widescreen</PresentationFormat>
  <Paragraphs>481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JetBrains Mono</vt:lpstr>
      <vt:lpstr>Office Theme</vt:lpstr>
      <vt:lpstr> ЛЕКЦІЯ 5  Робота з файлами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Робота з файлами  в Python</dc:title>
  <dc:creator>Пользователь Windows</dc:creator>
  <cp:lastModifiedBy>Пользователь Windows</cp:lastModifiedBy>
  <cp:revision>67</cp:revision>
  <dcterms:created xsi:type="dcterms:W3CDTF">2020-12-19T15:10:55Z</dcterms:created>
  <dcterms:modified xsi:type="dcterms:W3CDTF">2021-10-08T08:20:25Z</dcterms:modified>
</cp:coreProperties>
</file>