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0" r:id="rId2"/>
    <p:sldId id="372" r:id="rId3"/>
    <p:sldId id="393" r:id="rId4"/>
    <p:sldId id="394" r:id="rId5"/>
    <p:sldId id="395" r:id="rId6"/>
    <p:sldId id="400" r:id="rId7"/>
    <p:sldId id="401" r:id="rId8"/>
    <p:sldId id="402" r:id="rId9"/>
    <p:sldId id="403" r:id="rId10"/>
    <p:sldId id="414" r:id="rId11"/>
    <p:sldId id="365" r:id="rId12"/>
    <p:sldId id="366" r:id="rId13"/>
    <p:sldId id="367" r:id="rId14"/>
    <p:sldId id="405" r:id="rId15"/>
    <p:sldId id="406" r:id="rId16"/>
    <p:sldId id="404" r:id="rId17"/>
    <p:sldId id="385" r:id="rId18"/>
    <p:sldId id="369" r:id="rId19"/>
    <p:sldId id="370" r:id="rId20"/>
    <p:sldId id="360" r:id="rId21"/>
    <p:sldId id="361" r:id="rId22"/>
    <p:sldId id="387" r:id="rId23"/>
    <p:sldId id="388" r:id="rId24"/>
    <p:sldId id="389" r:id="rId25"/>
    <p:sldId id="390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374" r:id="rId34"/>
    <p:sldId id="296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4E8A3-EC81-49D4-9057-0DC63CE113EA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C04B0-5B91-418F-AC12-6B78ED4A40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08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C04B0-5B91-418F-AC12-6B78ED4A40C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83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5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56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48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51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9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65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29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7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3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9B5D-D8AE-4476-B1A2-C3258E3A5D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96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716" y="688063"/>
            <a:ext cx="9144000" cy="480739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latin typeface="+mn-lt"/>
              </a:rPr>
              <a:t/>
            </a:r>
            <a:br>
              <a:rPr lang="uk-UA" b="1" dirty="0" smtClean="0">
                <a:latin typeface="+mn-lt"/>
              </a:rPr>
            </a:br>
            <a:r>
              <a:rPr lang="uk-UA" b="1" dirty="0" smtClean="0">
                <a:latin typeface="+mn-lt"/>
              </a:rPr>
              <a:t>ЛЕКЦІЯ </a:t>
            </a:r>
            <a:r>
              <a:rPr lang="en-US" b="1" dirty="0" smtClean="0">
                <a:latin typeface="+mn-lt"/>
              </a:rPr>
              <a:t>8</a:t>
            </a:r>
            <a:r>
              <a:rPr lang="uk-UA" b="1" dirty="0" smtClean="0">
                <a:latin typeface="+mn-lt"/>
              </a:rPr>
              <a:t/>
            </a:r>
            <a:br>
              <a:rPr lang="uk-UA" b="1" dirty="0" smtClean="0">
                <a:latin typeface="+mn-lt"/>
              </a:rPr>
            </a:br>
            <a:r>
              <a:rPr lang="uk-UA" b="1" dirty="0">
                <a:latin typeface="+mn-lt"/>
              </a:rPr>
              <a:t/>
            </a:r>
            <a:br>
              <a:rPr lang="uk-UA" b="1" dirty="0">
                <a:latin typeface="+mn-lt"/>
              </a:rPr>
            </a:br>
            <a:r>
              <a:rPr lang="uk-UA" b="1" dirty="0" smtClean="0">
                <a:latin typeface="+mn-lt"/>
              </a:rPr>
              <a:t>Об’єктно-орієнтоване програмування </a:t>
            </a:r>
            <a:br>
              <a:rPr lang="uk-UA" b="1" dirty="0" smtClean="0">
                <a:latin typeface="+mn-lt"/>
              </a:rPr>
            </a:br>
            <a:r>
              <a:rPr lang="uk-UA" b="1" dirty="0" smtClean="0">
                <a:latin typeface="+mn-lt"/>
              </a:rPr>
              <a:t>в мові </a:t>
            </a:r>
            <a:r>
              <a:rPr lang="en-US" b="1" dirty="0" smtClean="0">
                <a:latin typeface="+mn-lt"/>
              </a:rPr>
              <a:t>Python</a:t>
            </a:r>
            <a:endParaRPr lang="ru-R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820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Агрегація</a:t>
            </a:r>
            <a:endParaRPr lang="uk-UA" sz="1600" b="1" dirty="0" smtClean="0"/>
          </a:p>
          <a:p>
            <a:pPr marL="0" indent="0">
              <a:buNone/>
            </a:pPr>
            <a:r>
              <a:rPr lang="uk-UA" sz="1600" b="1" dirty="0" smtClean="0"/>
              <a:t>Агрегація - </a:t>
            </a:r>
            <a:r>
              <a:rPr lang="uk-UA" sz="1600" dirty="0" smtClean="0"/>
              <a:t>це, </a:t>
            </a:r>
            <a:r>
              <a:rPr lang="uk-UA" sz="1600" dirty="0"/>
              <a:t>коли один об'єкт входить до складу іншого, або відношення «HAS-A» ( «має»), реалізується в Python за допомогою посилань.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Python </a:t>
            </a:r>
            <a:r>
              <a:rPr lang="uk-UA" sz="1600" dirty="0"/>
              <a:t>має кілька вбудованих типів контейнерів: список, словник, </a:t>
            </a:r>
            <a:r>
              <a:rPr lang="uk-UA" sz="1600" dirty="0" smtClean="0"/>
              <a:t>множина. </a:t>
            </a:r>
          </a:p>
          <a:p>
            <a:pPr marL="0" indent="0">
              <a:buNone/>
            </a:pPr>
            <a:r>
              <a:rPr lang="uk-UA" sz="1600" dirty="0" smtClean="0"/>
              <a:t>Ми</a:t>
            </a:r>
            <a:r>
              <a:rPr lang="uk-UA" sz="1600" b="1" dirty="0" smtClean="0"/>
              <a:t> можемо </a:t>
            </a:r>
            <a:r>
              <a:rPr lang="uk-UA" sz="1600" b="1" dirty="0"/>
              <a:t>визначити власні класи контейнерів </a:t>
            </a:r>
            <a:r>
              <a:rPr lang="uk-UA" sz="1600" dirty="0"/>
              <a:t>зі своєю логікою доступу до збережених об'єктів. (Слід зауважити, що в Python агрегацію можна вважати різновидом асоціації, так реально об'єкти не вкладені </a:t>
            </a:r>
            <a:r>
              <a:rPr lang="uk-UA" sz="1600" dirty="0" smtClean="0"/>
              <a:t>один в одний </a:t>
            </a:r>
            <a:r>
              <a:rPr lang="uk-UA" sz="1600" dirty="0"/>
              <a:t>в пам'яті і, більш того, час життя елемента може надаватися незалежно від часу життя контейнера.)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Наступний </a:t>
            </a:r>
            <a:r>
              <a:rPr lang="uk-UA" sz="1600" dirty="0"/>
              <a:t>клас </a:t>
            </a:r>
            <a:r>
              <a:rPr lang="uk-UA" sz="1600" dirty="0" smtClean="0"/>
              <a:t>є </a:t>
            </a:r>
            <a:r>
              <a:rPr lang="uk-UA" sz="1600" dirty="0"/>
              <a:t>прикладом контейнера-словника, доповненого можливістю доступу до значень за допомогою синтаксису доступу до атрибутів: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6684" y="2827618"/>
            <a:ext cx="3966150" cy="3970318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dict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__getattr__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key):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[key]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KeyError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k):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raise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AttributeError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k)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__setattr__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key, value):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[key] = value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__delattr__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key):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del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[key]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KeyError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k):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raise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AttributeError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k)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__repr__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'&lt;Storage '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dict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__repr__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+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'&gt;'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22347" y="2827618"/>
            <a:ext cx="1526380" cy="1384995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v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(v.a)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(v[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'a'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v.a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12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(v[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'a'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del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v.a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863" y="3105777"/>
            <a:ext cx="390525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020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 smtClean="0"/>
              <a:t>Ітератори</a:t>
            </a:r>
          </a:p>
          <a:p>
            <a:pPr marL="0" indent="0">
              <a:buNone/>
            </a:pPr>
            <a:r>
              <a:rPr lang="uk-UA" sz="1600" dirty="0" smtClean="0"/>
              <a:t>Ітерованим </a:t>
            </a:r>
            <a:r>
              <a:rPr lang="uk-UA" sz="1600" dirty="0"/>
              <a:t>об'єктом в </a:t>
            </a:r>
            <a:r>
              <a:rPr lang="en-US" sz="1600" dirty="0"/>
              <a:t>Python </a:t>
            </a:r>
            <a:r>
              <a:rPr lang="uk-UA" sz="1600" dirty="0"/>
              <a:t>називається будь-який об'єкт, що має методи </a:t>
            </a:r>
            <a:r>
              <a:rPr lang="uk-UA" sz="1600" b="1" i="1" dirty="0"/>
              <a:t>__</a:t>
            </a:r>
            <a:r>
              <a:rPr lang="en-US" sz="1600" b="1" i="1" dirty="0" err="1"/>
              <a:t>iter</a:t>
            </a:r>
            <a:r>
              <a:rPr lang="en-US" sz="1600" b="1" i="1" dirty="0"/>
              <a:t>__ </a:t>
            </a:r>
            <a:r>
              <a:rPr lang="uk-UA" sz="1600" dirty="0"/>
              <a:t>або </a:t>
            </a:r>
            <a:r>
              <a:rPr lang="uk-UA" sz="1600" b="1" i="1" dirty="0"/>
              <a:t>__</a:t>
            </a:r>
            <a:r>
              <a:rPr lang="en-US" sz="1600" b="1" i="1" dirty="0" err="1"/>
              <a:t>getitem</a:t>
            </a:r>
            <a:r>
              <a:rPr lang="en-US" sz="1600" b="1" i="1" dirty="0"/>
              <a:t>__</a:t>
            </a:r>
            <a:r>
              <a:rPr lang="en-US" sz="1600" dirty="0"/>
              <a:t>, </a:t>
            </a:r>
            <a:r>
              <a:rPr lang="uk-UA" sz="1600" dirty="0"/>
              <a:t>які повертають ітератори або можуть приймати індекси. В результаті </a:t>
            </a:r>
            <a:r>
              <a:rPr lang="uk-UA" sz="1600" dirty="0" smtClean="0"/>
              <a:t>ітерований </a:t>
            </a:r>
            <a:r>
              <a:rPr lang="uk-UA" sz="1600" dirty="0"/>
              <a:t>об'єкт це об'єкт, який може надати нам ітератор.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b="1" dirty="0"/>
              <a:t>Ітератором</a:t>
            </a:r>
            <a:r>
              <a:rPr lang="uk-UA" sz="1600" dirty="0"/>
              <a:t> в </a:t>
            </a:r>
            <a:r>
              <a:rPr lang="en-US" sz="1600" dirty="0"/>
              <a:t>Python </a:t>
            </a:r>
            <a:r>
              <a:rPr lang="uk-UA" sz="1600" dirty="0"/>
              <a:t>називається об'єкт, який має метод </a:t>
            </a:r>
            <a:r>
              <a:rPr lang="uk-UA" sz="1600" b="1" i="1" dirty="0"/>
              <a:t>__</a:t>
            </a:r>
            <a:r>
              <a:rPr lang="en-US" sz="1600" b="1" i="1" dirty="0"/>
              <a:t>next</a:t>
            </a:r>
            <a:r>
              <a:rPr lang="en-US" sz="1600" b="1" i="1" dirty="0" smtClean="0"/>
              <a:t>__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uk-UA" sz="1600" dirty="0" smtClean="0"/>
              <a:t>Ітерація </a:t>
            </a:r>
            <a:r>
              <a:rPr lang="uk-UA" sz="1600" dirty="0"/>
              <a:t>- це процес отримання елементів з якого-небудь джерела, наприклад списку. Ітерація - це процес перебору елементів об'єкта в циклі.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55120" y="2453985"/>
            <a:ext cx="4753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__call__  </a:t>
            </a:r>
            <a:r>
              <a:rPr lang="en-US" sz="1600" i="1" dirty="0" smtClean="0"/>
              <a:t>- </a:t>
            </a:r>
            <a:r>
              <a:rPr lang="ru-RU" sz="1600" i="1" dirty="0" smtClean="0"/>
              <a:t>дозволяє екземплярам користувацьких класів </a:t>
            </a:r>
            <a:r>
              <a:rPr lang="ru-RU" sz="1600" i="1" dirty="0"/>
              <a:t>представлятися об'єктами, що підтримують виклик. </a:t>
            </a:r>
            <a:endParaRPr lang="uk-UA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6498964" y="4881059"/>
            <a:ext cx="55045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Визначивши даний метод, можна </a:t>
            </a:r>
            <a:r>
              <a:rPr lang="ru-RU" sz="1600" i="1" dirty="0" smtClean="0"/>
              <a:t>екземпляри </a:t>
            </a:r>
            <a:r>
              <a:rPr lang="ru-RU" sz="1600" i="1" dirty="0"/>
              <a:t>користувацьких класів</a:t>
            </a:r>
            <a:r>
              <a:rPr lang="uk-UA" sz="1600" i="1" dirty="0" smtClean="0"/>
              <a:t> використовувати як об'єкти, </a:t>
            </a:r>
            <a:r>
              <a:rPr lang="uk-UA" sz="1600" i="1" dirty="0"/>
              <a:t>що підтримують виклик (</a:t>
            </a:r>
            <a:r>
              <a:rPr lang="en-US" sz="1600" i="1" dirty="0"/>
              <a:t>callable-</a:t>
            </a:r>
            <a:r>
              <a:rPr lang="uk-UA" sz="1600" i="1" dirty="0" smtClean="0"/>
              <a:t>об'єкти). </a:t>
            </a:r>
          </a:p>
          <a:p>
            <a:r>
              <a:rPr lang="uk-UA" sz="1600" i="1" dirty="0" smtClean="0"/>
              <a:t>Виклик </a:t>
            </a:r>
            <a:r>
              <a:rPr lang="en-US" sz="1600" b="1" i="1" dirty="0" smtClean="0"/>
              <a:t>a()</a:t>
            </a:r>
            <a:r>
              <a:rPr lang="en-US" sz="1600" i="1" dirty="0" smtClean="0"/>
              <a:t> </a:t>
            </a:r>
            <a:r>
              <a:rPr lang="uk-UA" sz="1600" i="1" dirty="0"/>
              <a:t>відповідає виклику </a:t>
            </a:r>
            <a:r>
              <a:rPr lang="en-US" sz="1600" b="1" i="1" dirty="0" smtClean="0"/>
              <a:t>a.__ </a:t>
            </a:r>
            <a:r>
              <a:rPr lang="en-US" sz="1600" b="1" i="1" dirty="0"/>
              <a:t>call </a:t>
            </a:r>
            <a:r>
              <a:rPr lang="en-US" sz="1600" b="1" i="1" dirty="0" smtClean="0"/>
              <a:t>__()</a:t>
            </a:r>
            <a:endParaRPr lang="uk-UA" sz="1600" i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98764" y="2178021"/>
            <a:ext cx="2826415" cy="3108543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MyIterable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.index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0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.items = 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__call__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value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.items[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.index]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.index +=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value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iterator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MyIterable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(iterator))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(iterator))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(iterator))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35" y="4465955"/>
            <a:ext cx="276225" cy="619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35" y="5115151"/>
            <a:ext cx="1447800" cy="285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498964" y="3345256"/>
            <a:ext cx="2332690" cy="1384995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__call__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some):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(some)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'some value'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/>
              <a:t>Генератори </a:t>
            </a:r>
            <a:endParaRPr lang="ru-RU" sz="1800" b="1" dirty="0" smtClean="0"/>
          </a:p>
          <a:p>
            <a:pPr marL="0" indent="0">
              <a:buNone/>
            </a:pPr>
            <a:r>
              <a:rPr lang="ru-RU" sz="1600" b="1" dirty="0" smtClean="0"/>
              <a:t>Генератори</a:t>
            </a:r>
            <a:r>
              <a:rPr lang="ru-RU" sz="1600" dirty="0" smtClean="0"/>
              <a:t> </a:t>
            </a:r>
            <a:r>
              <a:rPr lang="ru-RU" sz="1600" dirty="0"/>
              <a:t>це ітератори</a:t>
            </a:r>
            <a:r>
              <a:rPr lang="ru-RU" sz="1600" dirty="0" smtClean="0"/>
              <a:t>, якими </a:t>
            </a:r>
            <a:r>
              <a:rPr lang="ru-RU" sz="1600" dirty="0"/>
              <a:t>можна </a:t>
            </a:r>
            <a:r>
              <a:rPr lang="ru-RU" sz="1600" dirty="0" smtClean="0"/>
              <a:t>ітер</a:t>
            </a:r>
            <a:r>
              <a:rPr lang="en-US" sz="1600" dirty="0" smtClean="0"/>
              <a:t>e</a:t>
            </a:r>
            <a:r>
              <a:rPr lang="ru-RU" sz="1600" dirty="0" smtClean="0"/>
              <a:t>вати </a:t>
            </a:r>
            <a:r>
              <a:rPr lang="ru-RU" sz="1600" dirty="0"/>
              <a:t>тільки один раз. Так відбувається оскільки вони не зберігають всі свої значення в пам'яті, а генерують елементи "на льоту". Генератори можна використовувати з циклом </a:t>
            </a:r>
            <a:r>
              <a:rPr lang="ru-RU" sz="1600" b="1" i="1" dirty="0"/>
              <a:t>for</a:t>
            </a:r>
            <a:r>
              <a:rPr lang="ru-RU" sz="1600" dirty="0"/>
              <a:t> або </a:t>
            </a:r>
            <a:r>
              <a:rPr lang="ru-RU" sz="1600" dirty="0" smtClean="0"/>
              <a:t>будь-якою іншою </a:t>
            </a:r>
            <a:r>
              <a:rPr lang="ru-RU" sz="1600" dirty="0"/>
              <a:t>функцією або конструкцією, які дозволяють </a:t>
            </a:r>
            <a:r>
              <a:rPr lang="ru-RU" sz="1600" dirty="0" smtClean="0"/>
              <a:t>ітеровання по </a:t>
            </a:r>
            <a:r>
              <a:rPr lang="ru-RU" sz="1600" dirty="0"/>
              <a:t>об'єкту.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У </a:t>
            </a:r>
            <a:r>
              <a:rPr lang="ru-RU" sz="1600" dirty="0"/>
              <a:t>більшості випадків генератори створюються як функції. Тим не менш, вони не повертають значення </a:t>
            </a:r>
            <a:r>
              <a:rPr lang="ru-RU" sz="1600" dirty="0" smtClean="0"/>
              <a:t>як </a:t>
            </a:r>
            <a:r>
              <a:rPr lang="ru-RU" sz="1600" dirty="0"/>
              <a:t>функції (тобто через </a:t>
            </a:r>
            <a:r>
              <a:rPr lang="ru-RU" sz="1600" b="1" i="1" dirty="0"/>
              <a:t>return</a:t>
            </a:r>
            <a:r>
              <a:rPr lang="ru-RU" sz="1600" dirty="0"/>
              <a:t>), в генераторах для цього використовується ключове слово </a:t>
            </a:r>
            <a:r>
              <a:rPr lang="ru-RU" sz="1600" b="1" i="1" dirty="0"/>
              <a:t>yield</a:t>
            </a:r>
            <a:r>
              <a:rPr lang="ru-RU" sz="1600" dirty="0"/>
              <a:t>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Приклад </a:t>
            </a:r>
            <a:r>
              <a:rPr lang="ru-RU" sz="1600" dirty="0"/>
              <a:t>функції-генератора: 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Вбудована </a:t>
            </a:r>
            <a:r>
              <a:rPr lang="ru-RU" sz="1600" dirty="0"/>
              <a:t>функція </a:t>
            </a:r>
            <a:r>
              <a:rPr lang="ru-RU" sz="1600" b="1" i="1" dirty="0" smtClean="0"/>
              <a:t>next() </a:t>
            </a:r>
            <a:r>
              <a:rPr lang="ru-RU" sz="1600" dirty="0"/>
              <a:t>дозволяє переходити до наступного елементу </a:t>
            </a:r>
            <a:r>
              <a:rPr lang="ru-RU" sz="1600" dirty="0" smtClean="0"/>
              <a:t>коллеції. </a:t>
            </a:r>
            <a:endParaRPr lang="uk-UA" sz="1600" dirty="0"/>
          </a:p>
        </p:txBody>
      </p:sp>
      <p:sp>
        <p:nvSpPr>
          <p:cNvPr id="8" name="Rectangle 7"/>
          <p:cNvSpPr/>
          <p:nvPr/>
        </p:nvSpPr>
        <p:spPr>
          <a:xfrm>
            <a:off x="4274017" y="558825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400" i="1" dirty="0" smtClean="0"/>
              <a:t>Коли щось, </a:t>
            </a:r>
            <a:r>
              <a:rPr lang="uk-UA" sz="1400" i="1" dirty="0"/>
              <a:t>по чому можна </a:t>
            </a:r>
            <a:r>
              <a:rPr lang="uk-UA" sz="1400" i="1" dirty="0" smtClean="0"/>
              <a:t>ітерувати </a:t>
            </a:r>
            <a:r>
              <a:rPr lang="uk-UA" sz="1400" i="1" dirty="0"/>
              <a:t>закінчується, функція </a:t>
            </a:r>
            <a:r>
              <a:rPr lang="en-US" sz="1400" b="1" i="1" dirty="0" smtClean="0"/>
              <a:t>next() </a:t>
            </a:r>
            <a:r>
              <a:rPr lang="uk-UA" sz="1400" i="1" dirty="0"/>
              <a:t>породжує </a:t>
            </a:r>
            <a:r>
              <a:rPr lang="uk-UA" sz="1400" i="1" dirty="0" smtClean="0"/>
              <a:t>виняток </a:t>
            </a:r>
            <a:r>
              <a:rPr lang="en-US" sz="1400" b="1" i="1" dirty="0" err="1" smtClean="0"/>
              <a:t>StopIteration</a:t>
            </a:r>
            <a:r>
              <a:rPr lang="uk-UA" sz="1400" b="1" i="1" dirty="0" smtClean="0"/>
              <a:t>.</a:t>
            </a:r>
            <a:r>
              <a:rPr lang="en-US" sz="1400" i="1" dirty="0" smtClean="0"/>
              <a:t> </a:t>
            </a:r>
            <a:r>
              <a:rPr lang="uk-UA" sz="1400" i="1" dirty="0"/>
              <a:t>Цикл </a:t>
            </a:r>
            <a:r>
              <a:rPr lang="en-US" sz="1400" i="1" dirty="0"/>
              <a:t>for </a:t>
            </a:r>
            <a:r>
              <a:rPr lang="uk-UA" sz="1400" i="1" dirty="0"/>
              <a:t>автоматично перехоплює </a:t>
            </a:r>
            <a:r>
              <a:rPr lang="uk-UA" sz="1400" i="1" dirty="0" smtClean="0"/>
              <a:t>цей </a:t>
            </a:r>
            <a:r>
              <a:rPr lang="uk-UA" sz="1400" i="1" dirty="0"/>
              <a:t>виняток і перестає викликати </a:t>
            </a:r>
            <a:r>
              <a:rPr lang="en-US" sz="1400" b="1" i="1" dirty="0" smtClean="0"/>
              <a:t>next()</a:t>
            </a:r>
            <a:r>
              <a:rPr lang="en-US" sz="1400" i="1" dirty="0" smtClean="0"/>
              <a:t>. </a:t>
            </a:r>
            <a:endParaRPr lang="uk-UA" sz="1400" i="1" dirty="0"/>
          </a:p>
        </p:txBody>
      </p:sp>
      <p:sp>
        <p:nvSpPr>
          <p:cNvPr id="11" name="Rectangle 10"/>
          <p:cNvSpPr/>
          <p:nvPr/>
        </p:nvSpPr>
        <p:spPr>
          <a:xfrm>
            <a:off x="7143184" y="2909153"/>
            <a:ext cx="48707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 smtClean="0"/>
              <a:t>Застосувати </a:t>
            </a:r>
            <a:r>
              <a:rPr lang="uk-UA" sz="1400" i="1" dirty="0"/>
              <a:t>конструкцію </a:t>
            </a:r>
            <a:r>
              <a:rPr lang="en-US" sz="1400" b="1" i="1" dirty="0"/>
              <a:t>for </a:t>
            </a:r>
            <a:r>
              <a:rPr lang="en-US" sz="1400" b="1" i="1" dirty="0" err="1"/>
              <a:t>i</a:t>
            </a:r>
            <a:r>
              <a:rPr lang="en-US" sz="1400" b="1" i="1" dirty="0"/>
              <a:t> in </a:t>
            </a:r>
            <a:r>
              <a:rPr lang="en-US" sz="1400" b="1" i="1" dirty="0" err="1"/>
              <a:t>mygenerator</a:t>
            </a:r>
            <a:r>
              <a:rPr lang="en-US" sz="1400" i="1" dirty="0"/>
              <a:t> </a:t>
            </a:r>
            <a:r>
              <a:rPr lang="uk-UA" sz="1400" i="1" dirty="0" smtClean="0"/>
              <a:t>вдруге</a:t>
            </a:r>
            <a:r>
              <a:rPr lang="en-US" sz="1400" i="1" dirty="0" smtClean="0"/>
              <a:t> </a:t>
            </a:r>
            <a:r>
              <a:rPr lang="uk-UA" sz="1400" i="1" dirty="0" smtClean="0"/>
              <a:t>не можна, </a:t>
            </a:r>
            <a:r>
              <a:rPr lang="uk-UA" sz="1400" i="1" dirty="0"/>
              <a:t>так як генератор може бути використаний тільки один раз: він обчислює 0, потім забуває про нього і обчислює 1, завершується обчисленням 4 </a:t>
            </a:r>
            <a:r>
              <a:rPr lang="uk-UA" sz="1400" i="1" dirty="0" smtClean="0"/>
              <a:t>– оде значення </a:t>
            </a:r>
            <a:r>
              <a:rPr lang="uk-UA" sz="1400" i="1" dirty="0"/>
              <a:t>за іншим. 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76758" y="2404718"/>
            <a:ext cx="2678938" cy="1384995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generator_function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range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yield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item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generator_function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(item)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82" y="2102791"/>
            <a:ext cx="146229" cy="2127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43184" y="2035386"/>
            <a:ext cx="3071675" cy="738664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mygenerator = (x*x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x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range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mygenerator 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(i)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958" y="2009926"/>
            <a:ext cx="285750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60571" y="4728294"/>
            <a:ext cx="2295821" cy="2031325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generator_function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range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yield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gen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generator_function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(gen))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(gen))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(gen))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(gen))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76" y="5797027"/>
            <a:ext cx="223745" cy="657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476" y="6490207"/>
            <a:ext cx="1343025" cy="276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249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 smtClean="0"/>
              <a:t>Спробуєм ітерувати по строці за допомогою </a:t>
            </a:r>
            <a:r>
              <a:rPr lang="en-US" sz="1600" b="1" i="1" dirty="0" smtClean="0"/>
              <a:t>next()</a:t>
            </a:r>
          </a:p>
          <a:p>
            <a:pPr marL="0" indent="0">
              <a:buNone/>
            </a:pPr>
            <a:endParaRPr lang="en-US" sz="1600" b="1" i="1" dirty="0"/>
          </a:p>
          <a:p>
            <a:pPr marL="0" indent="0">
              <a:buNone/>
            </a:pPr>
            <a:endParaRPr lang="en-US" sz="1600" b="1" i="1" dirty="0" smtClean="0"/>
          </a:p>
          <a:p>
            <a:pPr marL="0" indent="0">
              <a:buNone/>
            </a:pPr>
            <a:r>
              <a:rPr lang="uk-UA" sz="1600" dirty="0"/>
              <a:t>Так, рядок - </a:t>
            </a:r>
            <a:r>
              <a:rPr lang="uk-UA" sz="1600" dirty="0" smtClean="0"/>
              <a:t>ітерований </a:t>
            </a:r>
            <a:r>
              <a:rPr lang="uk-UA" sz="1600" dirty="0"/>
              <a:t>об'єкт, але не </a:t>
            </a:r>
            <a:r>
              <a:rPr lang="uk-UA" sz="1600" dirty="0" smtClean="0"/>
              <a:t>ітератор</a:t>
            </a:r>
            <a:r>
              <a:rPr lang="uk-UA" sz="1600" dirty="0"/>
              <a:t>. Щоб отримати з рядка </a:t>
            </a:r>
            <a:r>
              <a:rPr lang="uk-UA" sz="1600" dirty="0" smtClean="0"/>
              <a:t>ітератор</a:t>
            </a:r>
            <a:r>
              <a:rPr lang="uk-UA" sz="1600" dirty="0"/>
              <a:t>, використовуємо вбудовану функцію </a:t>
            </a:r>
            <a:r>
              <a:rPr lang="en-US" sz="1600" b="1" i="1" dirty="0" err="1" smtClean="0"/>
              <a:t>iter</a:t>
            </a:r>
            <a:r>
              <a:rPr lang="en-US" sz="1600" b="1" i="1" dirty="0" smtClean="0"/>
              <a:t>()</a:t>
            </a:r>
            <a:r>
              <a:rPr lang="en-US" sz="1600" dirty="0" smtClean="0"/>
              <a:t>. </a:t>
            </a:r>
            <a:r>
              <a:rPr lang="uk-UA" sz="1600" dirty="0"/>
              <a:t>Вона повертає ітератор з </a:t>
            </a:r>
            <a:r>
              <a:rPr lang="uk-UA" sz="1600" dirty="0" smtClean="0"/>
              <a:t>ітерірованого </a:t>
            </a:r>
            <a:r>
              <a:rPr lang="uk-UA" sz="1600" dirty="0"/>
              <a:t>об'єкта.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Не всі об’єкти </a:t>
            </a:r>
            <a:r>
              <a:rPr lang="uk-UA" sz="1600" dirty="0"/>
              <a:t>є </a:t>
            </a:r>
            <a:r>
              <a:rPr lang="uk-UA" sz="1600" dirty="0" smtClean="0"/>
              <a:t>ітерірованими об'єктами. </a:t>
            </a:r>
            <a:r>
              <a:rPr lang="uk-UA" sz="1600" dirty="0"/>
              <a:t>Наприклад, об'єкт типу </a:t>
            </a:r>
            <a:r>
              <a:rPr lang="en-US" sz="1600" b="1" i="1" dirty="0" err="1"/>
              <a:t>int</a:t>
            </a:r>
            <a:r>
              <a:rPr lang="en-US" sz="1600" dirty="0"/>
              <a:t> </a:t>
            </a:r>
            <a:r>
              <a:rPr lang="uk-UA" sz="1600" dirty="0"/>
              <a:t>не є </a:t>
            </a:r>
            <a:r>
              <a:rPr lang="uk-UA" sz="1600" dirty="0" smtClean="0"/>
              <a:t>ітерованим.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uk-UA" sz="1600" dirty="0" smtClean="0"/>
              <a:t>Зробимо з </a:t>
            </a:r>
            <a:r>
              <a:rPr lang="en-US" sz="1600" b="1" i="1" dirty="0" err="1" smtClean="0"/>
              <a:t>str</a:t>
            </a:r>
            <a:r>
              <a:rPr lang="en-US" sz="1600" dirty="0" smtClean="0"/>
              <a:t> </a:t>
            </a:r>
            <a:r>
              <a:rPr lang="uk-UA" sz="1600" dirty="0" smtClean="0"/>
              <a:t>ітератор:</a:t>
            </a:r>
          </a:p>
          <a:p>
            <a:pPr marL="0" indent="0">
              <a:buNone/>
            </a:pPr>
            <a:endParaRPr lang="uk-UA" sz="1600" b="1" i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8205" y="601829"/>
            <a:ext cx="1063112" cy="523220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str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'Hello'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(str)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67" y="848824"/>
            <a:ext cx="4238625" cy="276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7748" y="2231632"/>
            <a:ext cx="1124026" cy="523220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int_var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25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iter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(int_var)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267" y="2461555"/>
            <a:ext cx="3857625" cy="35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55300" y="3399576"/>
            <a:ext cx="1694695" cy="1600438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str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'Hello'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my_iter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iter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(str)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(my_iter))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(my_iter))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(my_iter))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(my_iter))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(my_iter))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513" y="3636664"/>
            <a:ext cx="238125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87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37" y="172016"/>
            <a:ext cx="11660863" cy="6418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 smtClean="0"/>
              <a:t>Але що ж таке </a:t>
            </a:r>
            <a:r>
              <a:rPr lang="en-US" sz="1600" b="1" i="1" dirty="0" smtClean="0"/>
              <a:t>yield</a:t>
            </a:r>
            <a:r>
              <a:rPr lang="uk-UA" sz="1600" b="1" dirty="0" smtClean="0"/>
              <a:t>?</a:t>
            </a:r>
          </a:p>
          <a:p>
            <a:pPr marL="0" indent="0">
              <a:buNone/>
            </a:pPr>
            <a:endParaRPr lang="uk-UA" sz="16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396369" y="78392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i="1" dirty="0" smtClean="0"/>
              <a:t>y</a:t>
            </a:r>
            <a:r>
              <a:rPr lang="ru-RU" sz="1600" b="1" i="1" dirty="0" smtClean="0"/>
              <a:t>ield</a:t>
            </a:r>
            <a:r>
              <a:rPr lang="ru-RU" sz="1600" i="1" dirty="0" smtClean="0"/>
              <a:t> </a:t>
            </a:r>
            <a:r>
              <a:rPr lang="ru-RU" sz="1600" i="1" dirty="0"/>
              <a:t>це ключове слово, яке використовується приблизно як return - відмінність у тому, що функція поверне генератор. </a:t>
            </a:r>
            <a:endParaRPr lang="uk-UA" sz="1600" i="1" dirty="0"/>
          </a:p>
        </p:txBody>
      </p:sp>
      <p:sp>
        <p:nvSpPr>
          <p:cNvPr id="7" name="Rectangle 6"/>
          <p:cNvSpPr/>
          <p:nvPr/>
        </p:nvSpPr>
        <p:spPr>
          <a:xfrm>
            <a:off x="226337" y="3115737"/>
            <a:ext cx="11742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У перший запуск </a:t>
            </a:r>
            <a:r>
              <a:rPr lang="ru-RU" sz="1600" dirty="0" smtClean="0"/>
              <a:t>функції</a:t>
            </a:r>
            <a:r>
              <a:rPr lang="ru-RU" sz="1600" dirty="0"/>
              <a:t>, вона буде виконуватися від початку до того моменту, коли вона </a:t>
            </a:r>
            <a:r>
              <a:rPr lang="ru-RU" sz="1600" dirty="0" smtClean="0"/>
              <a:t>дійде до </a:t>
            </a:r>
            <a:r>
              <a:rPr lang="ru-RU" sz="1600" b="1" i="1" dirty="0" smtClean="0"/>
              <a:t>yield</a:t>
            </a:r>
            <a:r>
              <a:rPr lang="ru-RU" sz="1600" dirty="0" smtClean="0"/>
              <a:t> </a:t>
            </a:r>
            <a:r>
              <a:rPr lang="ru-RU" sz="1600" dirty="0"/>
              <a:t>- тоді вона поверне перше значення з циклу. На кожен наступний виклик буде відбуватися ще одна ітерація написаного </a:t>
            </a:r>
            <a:r>
              <a:rPr lang="ru-RU" sz="1600" dirty="0" smtClean="0"/>
              <a:t>циклу, а </a:t>
            </a:r>
            <a:r>
              <a:rPr lang="ru-RU" sz="1600" dirty="0"/>
              <a:t>повертатися буде </a:t>
            </a:r>
            <a:r>
              <a:rPr lang="ru-RU" sz="1600" dirty="0" smtClean="0"/>
              <a:t>наступне значення </a:t>
            </a:r>
            <a:r>
              <a:rPr lang="ru-RU" sz="1600" dirty="0"/>
              <a:t>- і так поки значення не закінчаться. </a:t>
            </a:r>
            <a:endParaRPr lang="uk-UA" sz="1600" dirty="0"/>
          </a:p>
        </p:txBody>
      </p:sp>
      <p:sp>
        <p:nvSpPr>
          <p:cNvPr id="8" name="Rectangle 7"/>
          <p:cNvSpPr/>
          <p:nvPr/>
        </p:nvSpPr>
        <p:spPr>
          <a:xfrm>
            <a:off x="3396368" y="3946734"/>
            <a:ext cx="84908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1400" b="1" i="1" dirty="0"/>
              <a:t>Переваги використання </a:t>
            </a:r>
            <a:r>
              <a:rPr lang="en-US" sz="1400" b="1" i="1" dirty="0"/>
              <a:t>yield </a:t>
            </a:r>
            <a:endParaRPr lang="uk-UA" sz="1400" b="1" i="1" dirty="0" smtClean="0"/>
          </a:p>
          <a:p>
            <a:r>
              <a:rPr lang="en-US" sz="1400" b="1" i="1" dirty="0" smtClean="0"/>
              <a:t>yield </a:t>
            </a:r>
            <a:r>
              <a:rPr lang="uk-UA" sz="1400" i="1" dirty="0"/>
              <a:t>використовують не тому, що це визначено синтаксисом </a:t>
            </a:r>
            <a:r>
              <a:rPr lang="en-US" sz="1400" i="1" dirty="0"/>
              <a:t>Python, </a:t>
            </a:r>
            <a:r>
              <a:rPr lang="uk-UA" sz="1400" i="1" dirty="0"/>
              <a:t>адже все, що можна реалізувати з його допомогою, можна реалізувати і за допомогою звичайного </a:t>
            </a:r>
            <a:r>
              <a:rPr lang="en-US" sz="1400" b="1" i="1" dirty="0"/>
              <a:t>return</a:t>
            </a:r>
            <a:r>
              <a:rPr lang="en-US" sz="1400" i="1" dirty="0"/>
              <a:t>. </a:t>
            </a:r>
            <a:endParaRPr lang="uk-UA" sz="1400" i="1" dirty="0" smtClean="0"/>
          </a:p>
          <a:p>
            <a:r>
              <a:rPr lang="uk-UA" sz="1400" i="1" dirty="0" smtClean="0"/>
              <a:t>Генератори краще </a:t>
            </a:r>
            <a:r>
              <a:rPr lang="uk-UA" sz="1400" i="1" dirty="0"/>
              <a:t>застосовувати </a:t>
            </a:r>
            <a:r>
              <a:rPr lang="uk-UA" sz="1400" i="1" dirty="0" smtClean="0"/>
              <a:t>в </a:t>
            </a:r>
            <a:r>
              <a:rPr lang="uk-UA" sz="1400" i="1" dirty="0"/>
              <a:t>тих випадках, коли немає </a:t>
            </a:r>
            <a:r>
              <a:rPr lang="uk-UA" sz="1400" b="1" i="1" dirty="0"/>
              <a:t>необхідності зберігати всю послідовність і проміжні значення в пам'яті</a:t>
            </a:r>
            <a:r>
              <a:rPr lang="uk-UA" sz="1400" i="1" dirty="0"/>
              <a:t>. Функція, яка обробляє велику послідовність і використовує звичайний </a:t>
            </a:r>
            <a:r>
              <a:rPr lang="en-US" sz="1400" i="1" dirty="0"/>
              <a:t>return, </a:t>
            </a:r>
            <a:r>
              <a:rPr lang="uk-UA" sz="1400" i="1" dirty="0"/>
              <a:t>вимагає від інтерпретатора виділяти їй багато пам'яті. І якщо зазвичай такі функції не сильно впливають на продуктивність програми, то в проектах, що містять послідовності з мільйонами елементів, вони споживають дуже багато пам'яті. Використання </a:t>
            </a:r>
            <a:r>
              <a:rPr lang="en-US" sz="1400" i="1" dirty="0"/>
              <a:t>yield </a:t>
            </a:r>
            <a:r>
              <a:rPr lang="uk-UA" sz="1400" i="1" dirty="0" smtClean="0"/>
              <a:t>дозволяє </a:t>
            </a:r>
            <a:r>
              <a:rPr lang="uk-UA" sz="1400" i="1" dirty="0"/>
              <a:t>не зберігати в </a:t>
            </a:r>
            <a:r>
              <a:rPr lang="uk-UA" sz="1400" i="1" dirty="0" smtClean="0"/>
              <a:t>пам'яті </a:t>
            </a:r>
            <a:r>
              <a:rPr lang="uk-UA" sz="1400" i="1" dirty="0"/>
              <a:t>всю послідовність, а просто </a:t>
            </a:r>
            <a:r>
              <a:rPr lang="uk-UA" sz="1400" i="1" dirty="0" smtClean="0"/>
              <a:t>генерувати </a:t>
            </a:r>
            <a:r>
              <a:rPr lang="uk-UA" sz="1400" i="1" dirty="0"/>
              <a:t>об'єкт при кожному виклику функції. </a:t>
            </a:r>
            <a:endParaRPr lang="uk-UA" sz="1400" i="1" dirty="0" smtClean="0"/>
          </a:p>
          <a:p>
            <a:r>
              <a:rPr lang="uk-UA" sz="1400" i="1" dirty="0" smtClean="0"/>
              <a:t>Це </a:t>
            </a:r>
            <a:r>
              <a:rPr lang="uk-UA" sz="1400" i="1" dirty="0"/>
              <a:t>дозволяє обійтися без використання великої кількості оперативної пам'яті.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6337" y="684525"/>
            <a:ext cx="2811988" cy="2246769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createGenerator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mylist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mylist 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yield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i*i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mygenerator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createGenerator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(mygenerator)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mygenerator: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(i)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68" y="1809254"/>
            <a:ext cx="5457825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26337" y="4315620"/>
            <a:ext cx="2002471" cy="1815882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numbers_range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range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yield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numbers_range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(a))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(a))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(a))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(a))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108" y="5025795"/>
            <a:ext cx="2286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130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16" y="235390"/>
            <a:ext cx="11787612" cy="6418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Порівняння продуктивності </a:t>
            </a:r>
            <a:r>
              <a:rPr lang="en-US" sz="1600" b="1" i="1" dirty="0"/>
              <a:t>return</a:t>
            </a:r>
            <a:r>
              <a:rPr lang="en-US" sz="1600" b="1" dirty="0"/>
              <a:t> </a:t>
            </a:r>
            <a:r>
              <a:rPr lang="uk-UA" sz="1600" b="1" dirty="0"/>
              <a:t>і </a:t>
            </a:r>
            <a:r>
              <a:rPr lang="en-US" sz="1600" b="1" i="1" dirty="0"/>
              <a:t>yield </a:t>
            </a:r>
            <a:endParaRPr lang="uk-UA" sz="1600" b="1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 smtClean="0"/>
              <a:t>Часто </a:t>
            </a:r>
            <a:r>
              <a:rPr lang="en-US" sz="1600" b="1" i="1" dirty="0"/>
              <a:t>yield</a:t>
            </a:r>
            <a:r>
              <a:rPr lang="en-US" sz="1600" dirty="0"/>
              <a:t> </a:t>
            </a:r>
            <a:r>
              <a:rPr lang="uk-UA" sz="1600" dirty="0"/>
              <a:t>використовують, коли необхідно прочитати великий текстовий файл. </a:t>
            </a:r>
            <a:endParaRPr lang="uk-UA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 smtClean="0"/>
              <a:t>Щоб </a:t>
            </a:r>
            <a:r>
              <a:rPr lang="uk-UA" sz="1600" dirty="0"/>
              <a:t>наочно показати перевагу використання генераторів, потрібно створити два </a:t>
            </a:r>
            <a:r>
              <a:rPr lang="uk-UA" sz="1600" dirty="0" smtClean="0"/>
              <a:t>скрипта: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uk-UA" sz="1600" dirty="0" smtClean="0"/>
              <a:t>Перший </a:t>
            </a:r>
            <a:r>
              <a:rPr lang="uk-UA" sz="1600" dirty="0"/>
              <a:t>використовує звичайний </a:t>
            </a:r>
            <a:r>
              <a:rPr lang="en-US" sz="1600" b="1" i="1" dirty="0"/>
              <a:t>return</a:t>
            </a:r>
            <a:r>
              <a:rPr lang="en-US" sz="1600" dirty="0"/>
              <a:t>, </a:t>
            </a:r>
            <a:r>
              <a:rPr lang="uk-UA" sz="1600" dirty="0"/>
              <a:t>він </a:t>
            </a:r>
            <a:r>
              <a:rPr lang="uk-UA" sz="1600"/>
              <a:t>читає </a:t>
            </a:r>
            <a:r>
              <a:rPr lang="uk-UA" sz="1600" smtClean="0"/>
              <a:t>все </a:t>
            </a:r>
            <a:r>
              <a:rPr lang="uk-UA" sz="1600" dirty="0"/>
              <a:t>рядки файлу і заносить їх до списку, а потім виводить всі рядки в консолі</a:t>
            </a:r>
            <a:r>
              <a:rPr lang="uk-UA" sz="1600" dirty="0" smtClean="0"/>
              <a:t>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uk-UA" sz="1600" dirty="0" smtClean="0"/>
              <a:t>Другий </a:t>
            </a:r>
            <a:r>
              <a:rPr lang="uk-UA" sz="1600" dirty="0"/>
              <a:t>використовує </a:t>
            </a:r>
            <a:r>
              <a:rPr lang="en-US" sz="1600" b="1" i="1" dirty="0"/>
              <a:t>yield</a:t>
            </a:r>
            <a:r>
              <a:rPr lang="en-US" sz="1600" dirty="0"/>
              <a:t>, </a:t>
            </a:r>
            <a:r>
              <a:rPr lang="uk-UA" sz="1600" dirty="0"/>
              <a:t>він читає по одному рядку і </a:t>
            </a:r>
            <a:r>
              <a:rPr lang="uk-UA" sz="1600" dirty="0" smtClean="0"/>
              <a:t>повертає його </a:t>
            </a:r>
            <a:r>
              <a:rPr lang="uk-UA" sz="1600" dirty="0"/>
              <a:t>на </a:t>
            </a:r>
            <a:r>
              <a:rPr lang="uk-UA" sz="1600" dirty="0" smtClean="0"/>
              <a:t>консоль. 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uk-UA" sz="1600" dirty="0"/>
          </a:p>
          <a:p>
            <a:pPr>
              <a:spcBef>
                <a:spcPts val="0"/>
              </a:spcBef>
              <a:buFontTx/>
              <a:buChar char="-"/>
            </a:pPr>
            <a:endParaRPr lang="uk-UA" sz="1600" dirty="0" smtClean="0"/>
          </a:p>
          <a:p>
            <a:pPr>
              <a:spcBef>
                <a:spcPts val="0"/>
              </a:spcBef>
              <a:buFontTx/>
              <a:buChar char="-"/>
            </a:pPr>
            <a:endParaRPr lang="uk-UA" sz="1600" dirty="0"/>
          </a:p>
          <a:p>
            <a:pPr>
              <a:spcBef>
                <a:spcPts val="0"/>
              </a:spcBef>
              <a:buFontTx/>
              <a:buChar char="-"/>
            </a:pPr>
            <a:endParaRPr lang="uk-UA" sz="1600" dirty="0" smtClean="0"/>
          </a:p>
          <a:p>
            <a:pPr>
              <a:spcBef>
                <a:spcPts val="0"/>
              </a:spcBef>
              <a:buFontTx/>
              <a:buChar char="-"/>
            </a:pPr>
            <a:endParaRPr lang="uk-UA" sz="1600" dirty="0"/>
          </a:p>
          <a:p>
            <a:pPr>
              <a:spcBef>
                <a:spcPts val="0"/>
              </a:spcBef>
              <a:buFontTx/>
              <a:buChar char="-"/>
            </a:pPr>
            <a:endParaRPr lang="uk-UA" sz="1600" dirty="0" smtClean="0"/>
          </a:p>
          <a:p>
            <a:pPr>
              <a:spcBef>
                <a:spcPts val="0"/>
              </a:spcBef>
              <a:buFontTx/>
              <a:buChar char="-"/>
            </a:pPr>
            <a:endParaRPr lang="uk-UA" sz="1600" dirty="0"/>
          </a:p>
          <a:p>
            <a:pPr>
              <a:spcBef>
                <a:spcPts val="0"/>
              </a:spcBef>
              <a:buFontTx/>
              <a:buChar char="-"/>
            </a:pPr>
            <a:endParaRPr lang="uk-UA" sz="1600" dirty="0" smtClean="0"/>
          </a:p>
          <a:p>
            <a:pPr>
              <a:spcBef>
                <a:spcPts val="0"/>
              </a:spcBef>
              <a:buFontTx/>
              <a:buChar char="-"/>
            </a:pPr>
            <a:endParaRPr lang="uk-UA" sz="1600" dirty="0"/>
          </a:p>
          <a:p>
            <a:pPr>
              <a:spcBef>
                <a:spcPts val="0"/>
              </a:spcBef>
              <a:buFontTx/>
              <a:buChar char="-"/>
            </a:pPr>
            <a:endParaRPr lang="uk-UA" sz="16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b="1" i="1" dirty="0" smtClean="0"/>
              <a:t>yield from</a:t>
            </a:r>
            <a:endParaRPr lang="uk-UA" sz="1600" b="1" i="1" dirty="0"/>
          </a:p>
          <a:p>
            <a:pPr marL="0" indent="0">
              <a:spcBef>
                <a:spcPts val="0"/>
              </a:spcBef>
              <a:buNone/>
            </a:pPr>
            <a:endParaRPr lang="uk-UA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56262"/>
              </p:ext>
            </p:extLst>
          </p:nvPr>
        </p:nvGraphicFramePr>
        <p:xfrm>
          <a:off x="172016" y="1433162"/>
          <a:ext cx="6160129" cy="1828800"/>
        </p:xfrm>
        <a:graphic>
          <a:graphicData uri="http://schemas.openxmlformats.org/drawingml/2006/table">
            <a:tbl>
              <a:tblPr/>
              <a:tblGrid>
                <a:gridCol w="1370845"/>
                <a:gridCol w="1213165"/>
                <a:gridCol w="1013988"/>
                <a:gridCol w="1330859"/>
                <a:gridCol w="1231272"/>
              </a:tblGrid>
              <a:tr h="209550">
                <a:tc rowSpan="2"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</a:rPr>
                        <a:t>Розмір </a:t>
                      </a:r>
                      <a:r>
                        <a:rPr lang="ru-RU" sz="1400" dirty="0">
                          <a:effectLst/>
                        </a:rPr>
                        <a:t>файла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effectLst/>
                        </a:rPr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effectLst/>
                        </a:rPr>
                        <a:t>yield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20955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</a:rPr>
                        <a:t>Пам’ять</a:t>
                      </a:r>
                      <a:endParaRPr lang="ru-R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</a:rPr>
                        <a:t>Час</a:t>
                      </a:r>
                      <a:endParaRPr lang="ru-R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</a:rPr>
                        <a:t>Пам’ять</a:t>
                      </a:r>
                      <a:endParaRPr lang="ru-R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effectLst/>
                        </a:rPr>
                        <a:t>Час</a:t>
                      </a:r>
                      <a:endParaRPr lang="ru-RU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4 Кбайт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5,3 Мбайт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0.023 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5,42 Мбайт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0.08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324 Кбайт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9,98 Мбайт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0.028 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5,37 Мбайт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0,32 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26 Мбайт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392 Мбайт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27 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5.52 Мбайт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29.61 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263 Мбайт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3,65 Гбайт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273.56 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5,55 Мбайт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292,99 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669385" y="2306886"/>
            <a:ext cx="47017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Видно, що в обох випадках час збільшується з приблизно однаковою швидкістю, а кількість споживаної пам'яті сильно </a:t>
            </a:r>
            <a:r>
              <a:rPr lang="uk-UA" sz="1400" i="1" dirty="0" smtClean="0"/>
              <a:t>відрізняється</a:t>
            </a:r>
            <a:r>
              <a:rPr lang="uk-UA" sz="1400" i="1" dirty="0"/>
              <a:t>. Чим </a:t>
            </a:r>
            <a:r>
              <a:rPr lang="uk-UA" sz="1400" i="1" dirty="0" smtClean="0"/>
              <a:t>більший </a:t>
            </a:r>
            <a:r>
              <a:rPr lang="uk-UA" sz="1400" i="1" dirty="0"/>
              <a:t>опрацьований файл, тим помітніше різниця.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8990" y="3991917"/>
            <a:ext cx="36787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Конструкція дозволяє «вкладати» один генератор в інший, тобто створювати </a:t>
            </a:r>
            <a:r>
              <a:rPr lang="uk-UA" sz="1600" b="1" i="1" dirty="0"/>
              <a:t>субгенератори</a:t>
            </a:r>
            <a:r>
              <a:rPr lang="uk-UA" sz="1600" i="1" dirty="0"/>
              <a:t>. </a:t>
            </a:r>
            <a:endParaRPr lang="uk-UA" sz="1600" i="1" dirty="0" smtClean="0"/>
          </a:p>
          <a:p>
            <a:endParaRPr lang="uk-UA" sz="1600" i="1" dirty="0" smtClean="0"/>
          </a:p>
          <a:p>
            <a:r>
              <a:rPr lang="en-US" sz="1600" b="1" i="1" dirty="0" smtClean="0"/>
              <a:t>yield </a:t>
            </a:r>
            <a:r>
              <a:rPr lang="en-US" sz="1600" b="1" i="1" dirty="0"/>
              <a:t>from </a:t>
            </a:r>
            <a:r>
              <a:rPr lang="uk-UA" sz="1600" i="1" dirty="0"/>
              <a:t>дозволяє легко керувати відразу декількома генераторами, налаштовувати їх </a:t>
            </a:r>
            <a:r>
              <a:rPr lang="uk-UA" sz="1600" i="1" dirty="0" smtClean="0"/>
              <a:t>взаємодією </a:t>
            </a:r>
            <a:r>
              <a:rPr lang="uk-UA" sz="1600" i="1" dirty="0"/>
              <a:t>і, звичайно, замінити більш довгу конструкцію </a:t>
            </a:r>
            <a:r>
              <a:rPr lang="en-US" sz="1600" b="1" i="1" dirty="0"/>
              <a:t>for + </a:t>
            </a:r>
            <a:r>
              <a:rPr lang="en-US" sz="1600" b="1" i="1" dirty="0" smtClean="0"/>
              <a:t>yield</a:t>
            </a:r>
            <a:endParaRPr lang="uk-UA" sz="1600" b="1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2016" y="3991917"/>
            <a:ext cx="2002471" cy="1815882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Звичайний yield</a:t>
            </a:r>
            <a:b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numbers_range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range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yield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#yield from</a:t>
            </a:r>
            <a:b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numbers_range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yield from range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242218" y="3991917"/>
            <a:ext cx="3817135" cy="2462213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subgenerator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yield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'World'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generator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yield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'Hello'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yield from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subgenerator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#Запитуємо значення у субгенератора</a:t>
            </a:r>
            <a:b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yield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'!'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generator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(i,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 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882" y="6387526"/>
            <a:ext cx="1400175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59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 smtClean="0"/>
              <a:t>Корутини</a:t>
            </a:r>
          </a:p>
          <a:p>
            <a:pPr marL="0" indent="0">
              <a:buNone/>
            </a:pPr>
            <a:r>
              <a:rPr lang="ru-RU" sz="1600" dirty="0" smtClean="0"/>
              <a:t>Корутини </a:t>
            </a:r>
            <a:r>
              <a:rPr lang="ru-RU" sz="1600" dirty="0"/>
              <a:t>схожі на генератори за винятком декількох відмінностей, основні з яких</a:t>
            </a:r>
            <a:r>
              <a:rPr lang="ru-RU" sz="1600" dirty="0" smtClean="0"/>
              <a:t>:</a:t>
            </a:r>
          </a:p>
          <a:p>
            <a:pPr>
              <a:buFontTx/>
              <a:buChar char="-"/>
            </a:pPr>
            <a:r>
              <a:rPr lang="ru-RU" sz="1600" dirty="0" smtClean="0"/>
              <a:t>генератори </a:t>
            </a:r>
            <a:r>
              <a:rPr lang="ru-RU" sz="1600" dirty="0"/>
              <a:t>повертають дані </a:t>
            </a:r>
            <a:endParaRPr lang="ru-RU" sz="1600" dirty="0" smtClean="0"/>
          </a:p>
          <a:p>
            <a:pPr>
              <a:buFontTx/>
              <a:buChar char="-"/>
            </a:pPr>
            <a:r>
              <a:rPr lang="ru-RU" sz="1600" dirty="0" smtClean="0"/>
              <a:t>корутини </a:t>
            </a:r>
            <a:r>
              <a:rPr lang="ru-RU" sz="1600" dirty="0"/>
              <a:t>споживають </a:t>
            </a:r>
            <a:r>
              <a:rPr lang="ru-RU" sz="1600" dirty="0" smtClean="0"/>
              <a:t>дані</a:t>
            </a:r>
          </a:p>
          <a:p>
            <a:pPr>
              <a:buFontTx/>
              <a:buChar char="-"/>
            </a:pPr>
            <a:endParaRPr lang="ru-RU" sz="1600" dirty="0"/>
          </a:p>
          <a:p>
            <a:pPr>
              <a:buFontTx/>
              <a:buChar char="-"/>
            </a:pPr>
            <a:endParaRPr lang="ru-RU" sz="1600" dirty="0" smtClean="0"/>
          </a:p>
          <a:p>
            <a:pPr>
              <a:buFontTx/>
              <a:buChar char="-"/>
            </a:pPr>
            <a:endParaRPr lang="ru-RU" sz="1600" dirty="0"/>
          </a:p>
          <a:p>
            <a:pPr>
              <a:buFontTx/>
              <a:buChar char="-"/>
            </a:pPr>
            <a:endParaRPr lang="ru-RU" sz="1600" dirty="0" smtClean="0"/>
          </a:p>
          <a:p>
            <a:pPr>
              <a:buFontTx/>
              <a:buChar char="-"/>
            </a:pPr>
            <a:endParaRPr lang="ru-RU" sz="1600" dirty="0"/>
          </a:p>
          <a:p>
            <a:pPr>
              <a:buFontTx/>
              <a:buChar char="-"/>
            </a:pPr>
            <a:endParaRPr lang="ru-RU" sz="1600" dirty="0" smtClean="0"/>
          </a:p>
          <a:p>
            <a:pPr>
              <a:buFontTx/>
              <a:buChar char="-"/>
            </a:pPr>
            <a:endParaRPr lang="ru-RU" sz="1600" dirty="0"/>
          </a:p>
          <a:p>
            <a:pPr>
              <a:buFontTx/>
              <a:buChar char="-"/>
            </a:pPr>
            <a:endParaRPr lang="ru-RU" sz="1600" dirty="0" smtClean="0"/>
          </a:p>
          <a:p>
            <a:pPr>
              <a:buFontTx/>
              <a:buChar char="-"/>
            </a:pPr>
            <a:endParaRPr lang="ru-RU" sz="1600" dirty="0"/>
          </a:p>
          <a:p>
            <a:pPr>
              <a:buFontTx/>
              <a:buChar char="-"/>
            </a:pPr>
            <a:endParaRPr lang="ru-RU" sz="1600" dirty="0" smtClean="0"/>
          </a:p>
          <a:p>
            <a:pPr>
              <a:buFontTx/>
              <a:buChar char="-"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Закрити корутину можна </a:t>
            </a:r>
            <a:r>
              <a:rPr lang="ru-RU" sz="1600" dirty="0"/>
              <a:t>за допомогою методу </a:t>
            </a:r>
            <a:r>
              <a:rPr lang="ru-RU" sz="1600" b="1" i="1" dirty="0"/>
              <a:t>.</a:t>
            </a:r>
            <a:r>
              <a:rPr lang="ru-RU" sz="1600" b="1" i="1" dirty="0" smtClean="0"/>
              <a:t>close()</a:t>
            </a:r>
            <a:r>
              <a:rPr lang="ru-RU" sz="1600" dirty="0" smtClean="0"/>
              <a:t>: </a:t>
            </a:r>
          </a:p>
          <a:p>
            <a:pPr marL="0" indent="0">
              <a:buNone/>
            </a:pPr>
            <a:endParaRPr lang="ru-RU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54869" y="188553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i="1" dirty="0"/>
              <a:t>Що повертає </a:t>
            </a:r>
            <a:r>
              <a:rPr lang="ru-RU" sz="1600" b="1" i="1" dirty="0"/>
              <a:t>yield</a:t>
            </a:r>
            <a:r>
              <a:rPr lang="ru-RU" sz="1600" i="1" dirty="0"/>
              <a:t>? Ми перетворили </a:t>
            </a:r>
            <a:r>
              <a:rPr lang="ru-RU" sz="1600" i="1" dirty="0" smtClean="0"/>
              <a:t>її </a:t>
            </a:r>
            <a:r>
              <a:rPr lang="ru-RU" sz="1600" i="1" dirty="0"/>
              <a:t>в </a:t>
            </a:r>
            <a:r>
              <a:rPr lang="ru-RU" sz="1600" i="1" dirty="0" smtClean="0"/>
              <a:t>корутину</a:t>
            </a:r>
            <a:r>
              <a:rPr lang="ru-RU" sz="1600" i="1" dirty="0"/>
              <a:t>. Спочатку вона не містить </a:t>
            </a:r>
            <a:r>
              <a:rPr lang="ru-RU" sz="1600" i="1" dirty="0" smtClean="0"/>
              <a:t>значеннь, </a:t>
            </a:r>
            <a:r>
              <a:rPr lang="ru-RU" sz="1600" i="1" dirty="0"/>
              <a:t>замість цього ми передаємо значення з зовнішнього </a:t>
            </a:r>
            <a:r>
              <a:rPr lang="ru-RU" sz="1600" i="1" dirty="0" smtClean="0"/>
              <a:t>джерела по одному. </a:t>
            </a:r>
          </a:p>
          <a:p>
            <a:r>
              <a:rPr lang="ru-RU" sz="1600" i="1" dirty="0" smtClean="0"/>
              <a:t>Значення передаються використовуючи </a:t>
            </a:r>
            <a:r>
              <a:rPr lang="ru-RU" sz="1600" i="1" dirty="0"/>
              <a:t>метод </a:t>
            </a:r>
            <a:r>
              <a:rPr lang="ru-RU" sz="1600" b="1" i="1" dirty="0"/>
              <a:t>.</a:t>
            </a:r>
            <a:r>
              <a:rPr lang="ru-RU" sz="1600" b="1" i="1" dirty="0" smtClean="0"/>
              <a:t>send(). </a:t>
            </a:r>
            <a:endParaRPr lang="uk-UA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5054869" y="330130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600" i="1" dirty="0"/>
              <a:t>Передані значення </a:t>
            </a:r>
            <a:r>
              <a:rPr lang="uk-UA" sz="1600" i="1" dirty="0" smtClean="0"/>
              <a:t>заносяться в </a:t>
            </a:r>
            <a:r>
              <a:rPr lang="en-US" sz="1600" b="1" i="1" dirty="0"/>
              <a:t>yield</a:t>
            </a:r>
            <a:r>
              <a:rPr lang="en-US" sz="1600" i="1" dirty="0"/>
              <a:t>. </a:t>
            </a:r>
            <a:endParaRPr lang="uk-UA" sz="1600" i="1" dirty="0" smtClean="0"/>
          </a:p>
          <a:p>
            <a:r>
              <a:rPr lang="uk-UA" sz="1600" i="1" dirty="0" smtClean="0"/>
              <a:t>Для чого викликано </a:t>
            </a:r>
            <a:r>
              <a:rPr lang="en-US" sz="1600" b="1" i="1" dirty="0" smtClean="0"/>
              <a:t>next()</a:t>
            </a:r>
            <a:r>
              <a:rPr lang="en-US" sz="1600" i="1" dirty="0" smtClean="0"/>
              <a:t>? </a:t>
            </a:r>
            <a:r>
              <a:rPr lang="uk-UA" sz="1600" i="1" dirty="0"/>
              <a:t>Це потрібно для запуску </a:t>
            </a:r>
            <a:r>
              <a:rPr lang="uk-UA" sz="1600" i="1" dirty="0" smtClean="0"/>
              <a:t>корутини</a:t>
            </a:r>
            <a:r>
              <a:rPr lang="uk-UA" sz="1600" i="1" dirty="0"/>
              <a:t>. </a:t>
            </a:r>
            <a:endParaRPr lang="uk-UA" sz="1600" i="1" dirty="0" smtClean="0"/>
          </a:p>
          <a:p>
            <a:r>
              <a:rPr lang="uk-UA" sz="1600" i="1" dirty="0" smtClean="0"/>
              <a:t>Так </a:t>
            </a:r>
            <a:r>
              <a:rPr lang="uk-UA" sz="1600" i="1" dirty="0"/>
              <a:t>само як і у випадку з генераторами, </a:t>
            </a:r>
            <a:r>
              <a:rPr lang="uk-UA" sz="1600" i="1" dirty="0" smtClean="0"/>
              <a:t>корутини </a:t>
            </a:r>
            <a:r>
              <a:rPr lang="uk-UA" sz="1600" i="1" dirty="0"/>
              <a:t>не </a:t>
            </a:r>
            <a:r>
              <a:rPr lang="uk-UA" sz="1600" i="1" dirty="0" smtClean="0"/>
              <a:t>запускають </a:t>
            </a:r>
            <a:r>
              <a:rPr lang="uk-UA" sz="1600" i="1" dirty="0"/>
              <a:t>функцію відразу ж. Замість цього вони запускають її в відповідь на виклик методів </a:t>
            </a:r>
            <a:r>
              <a:rPr lang="uk-UA" sz="1600" b="1" i="1" dirty="0"/>
              <a:t>__</a:t>
            </a:r>
            <a:r>
              <a:rPr lang="en-US" sz="1600" b="1" i="1" dirty="0"/>
              <a:t>next </a:t>
            </a:r>
            <a:r>
              <a:rPr lang="en-US" sz="1600" b="1" i="1" dirty="0" smtClean="0"/>
              <a:t>__()</a:t>
            </a:r>
            <a:r>
              <a:rPr lang="en-US" sz="1600" i="1" dirty="0" smtClean="0"/>
              <a:t> </a:t>
            </a:r>
            <a:r>
              <a:rPr lang="uk-UA" sz="1600" i="1" dirty="0"/>
              <a:t>і </a:t>
            </a:r>
            <a:r>
              <a:rPr lang="uk-UA" sz="1600" b="1" i="1" dirty="0"/>
              <a:t>.</a:t>
            </a:r>
            <a:r>
              <a:rPr lang="en-US" sz="1600" b="1" i="1" dirty="0" smtClean="0"/>
              <a:t>send()</a:t>
            </a:r>
            <a:r>
              <a:rPr lang="en-US" sz="1600" i="1" dirty="0" smtClean="0"/>
              <a:t>.</a:t>
            </a:r>
            <a:endParaRPr lang="uk-UA" sz="1600" i="1" dirty="0" smtClean="0"/>
          </a:p>
          <a:p>
            <a:r>
              <a:rPr lang="uk-UA" sz="1600" i="1" dirty="0" smtClean="0"/>
              <a:t>З </a:t>
            </a:r>
            <a:r>
              <a:rPr lang="uk-UA" sz="1600" i="1" dirty="0"/>
              <a:t>цієї причини </a:t>
            </a:r>
            <a:r>
              <a:rPr lang="uk-UA" sz="1600" i="1" dirty="0" smtClean="0"/>
              <a:t>потрібно викликати </a:t>
            </a:r>
            <a:r>
              <a:rPr lang="en-US" sz="1600" b="1" i="1" dirty="0" smtClean="0"/>
              <a:t>next()</a:t>
            </a:r>
            <a:r>
              <a:rPr lang="en-US" sz="1600" i="1" dirty="0" smtClean="0"/>
              <a:t>, </a:t>
            </a:r>
            <a:r>
              <a:rPr lang="uk-UA" sz="1600" i="1" dirty="0"/>
              <a:t>щоб виконання дійшло до </a:t>
            </a:r>
            <a:r>
              <a:rPr lang="en-US" sz="1600" b="1" i="1" dirty="0"/>
              <a:t>yield</a:t>
            </a:r>
            <a:r>
              <a:rPr lang="en-US" sz="1600" i="1" dirty="0"/>
              <a:t>. </a:t>
            </a:r>
            <a:endParaRPr lang="uk-UA" sz="1600" i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98764" y="1716253"/>
            <a:ext cx="4575035" cy="2492990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grep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(pattern):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"Я шукаю"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pattern)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while 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line = 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yield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pattern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line: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(line)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search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grep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'корутину'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(search)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search.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"Може це вона?"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search.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"Коли вже кінець карантину?"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search.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"Добре, а сюди закинем потрібну нам корутину!"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4" y="4370702"/>
            <a:ext cx="4295775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98764" y="5793784"/>
            <a:ext cx="1148071" cy="276999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search.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close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i="1" dirty="0" smtClean="0"/>
              <a:t>__new__</a:t>
            </a:r>
          </a:p>
          <a:p>
            <a:pPr marL="0" indent="0">
              <a:buNone/>
            </a:pPr>
            <a:r>
              <a:rPr lang="uk-UA" sz="1600" dirty="0"/>
              <a:t>Перевизначивши класовий метод </a:t>
            </a:r>
            <a:r>
              <a:rPr lang="uk-UA" sz="1600" b="1" i="1" dirty="0"/>
              <a:t>__</a:t>
            </a:r>
            <a:r>
              <a:rPr lang="en-US" sz="1600" b="1" i="1" dirty="0"/>
              <a:t>new__</a:t>
            </a:r>
            <a:r>
              <a:rPr lang="en-US" sz="1600" dirty="0"/>
              <a:t>, </a:t>
            </a:r>
            <a:r>
              <a:rPr lang="uk-UA" sz="1600" dirty="0"/>
              <a:t>можна управляти процесом створення екземпляра. Цей метод </a:t>
            </a:r>
            <a:r>
              <a:rPr lang="uk-UA" sz="1600" i="1" u="sng" dirty="0"/>
              <a:t>викликається до </a:t>
            </a:r>
            <a:r>
              <a:rPr lang="uk-UA" sz="1600" dirty="0"/>
              <a:t>методу </a:t>
            </a:r>
            <a:r>
              <a:rPr lang="uk-UA" sz="1600" b="1" i="1" dirty="0"/>
              <a:t>__</a:t>
            </a:r>
            <a:r>
              <a:rPr lang="en-US" sz="1600" b="1" i="1" dirty="0" err="1"/>
              <a:t>init</a:t>
            </a:r>
            <a:r>
              <a:rPr lang="en-US" sz="1600" b="1" i="1" dirty="0"/>
              <a:t>__ </a:t>
            </a:r>
            <a:r>
              <a:rPr lang="uk-UA" sz="1600" dirty="0"/>
              <a:t>і повинен повернути новий екземпляр або </a:t>
            </a:r>
            <a:r>
              <a:rPr lang="en-US" sz="1600" b="1" i="1" dirty="0"/>
              <a:t>None</a:t>
            </a:r>
            <a:r>
              <a:rPr lang="en-US" sz="1600" dirty="0"/>
              <a:t> (</a:t>
            </a:r>
            <a:r>
              <a:rPr lang="uk-UA" sz="1600" dirty="0"/>
              <a:t>в останньому випадку буде викликаний </a:t>
            </a:r>
            <a:r>
              <a:rPr lang="uk-UA" sz="1600" b="1" i="1" dirty="0"/>
              <a:t>__</a:t>
            </a:r>
            <a:r>
              <a:rPr lang="en-US" sz="1600" b="1" i="1" dirty="0"/>
              <a:t>new__</a:t>
            </a:r>
            <a:r>
              <a:rPr lang="en-US" sz="1600" dirty="0"/>
              <a:t> </a:t>
            </a:r>
            <a:r>
              <a:rPr lang="uk-UA" sz="1600" dirty="0"/>
              <a:t>батьківського класу). </a:t>
            </a:r>
            <a:endParaRPr lang="en-US" sz="1600" dirty="0" smtClean="0"/>
          </a:p>
          <a:p>
            <a:pPr marL="0" indent="0">
              <a:buNone/>
            </a:pPr>
            <a:r>
              <a:rPr lang="uk-UA" sz="1600" dirty="0" smtClean="0"/>
              <a:t>Метод </a:t>
            </a:r>
            <a:r>
              <a:rPr lang="uk-UA" sz="1600" b="1" i="1" dirty="0"/>
              <a:t>__</a:t>
            </a:r>
            <a:r>
              <a:rPr lang="en-US" sz="1600" b="1" i="1" dirty="0"/>
              <a:t>new__ </a:t>
            </a:r>
            <a:r>
              <a:rPr lang="uk-UA" sz="1600" dirty="0"/>
              <a:t>використовується для </a:t>
            </a:r>
            <a:r>
              <a:rPr lang="uk-UA" sz="1600" dirty="0" smtClean="0"/>
              <a:t>керування створенням незмінних </a:t>
            </a:r>
            <a:r>
              <a:rPr lang="uk-UA" sz="1600" dirty="0"/>
              <a:t>(</a:t>
            </a:r>
            <a:r>
              <a:rPr lang="en-US" sz="1600" dirty="0"/>
              <a:t>immutable) </a:t>
            </a:r>
            <a:r>
              <a:rPr lang="uk-UA" sz="1600" dirty="0"/>
              <a:t>об'єктів, </a:t>
            </a:r>
            <a:r>
              <a:rPr lang="uk-UA" sz="1600" dirty="0" smtClean="0"/>
              <a:t>керування </a:t>
            </a:r>
            <a:r>
              <a:rPr lang="uk-UA" sz="1600" dirty="0"/>
              <a:t>створенням об'єктів у випадках, коли </a:t>
            </a:r>
            <a:r>
              <a:rPr lang="uk-UA" sz="1600" b="1" i="1" dirty="0"/>
              <a:t>__</a:t>
            </a:r>
            <a:r>
              <a:rPr lang="en-US" sz="1600" b="1" i="1" dirty="0" err="1"/>
              <a:t>init</a:t>
            </a:r>
            <a:r>
              <a:rPr lang="en-US" sz="1600" b="1" i="1" dirty="0"/>
              <a:t>__ </a:t>
            </a:r>
            <a:r>
              <a:rPr lang="uk-UA" sz="1600" dirty="0"/>
              <a:t>не викликається, наприклад, при </a:t>
            </a:r>
            <a:r>
              <a:rPr lang="uk-UA" sz="1600" dirty="0" smtClean="0"/>
              <a:t>десеріалізації </a:t>
            </a:r>
            <a:r>
              <a:rPr lang="uk-UA" sz="1600" dirty="0"/>
              <a:t>(</a:t>
            </a:r>
            <a:r>
              <a:rPr lang="en-US" sz="1600" dirty="0" err="1"/>
              <a:t>unpickle</a:t>
            </a:r>
            <a:r>
              <a:rPr lang="en-US" sz="1600" dirty="0"/>
              <a:t>).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Наступний </a:t>
            </a:r>
            <a:r>
              <a:rPr lang="uk-UA" sz="1600" dirty="0"/>
              <a:t>код демонструє один з варіантів реалізації шаблону </a:t>
            </a:r>
            <a:r>
              <a:rPr lang="en-US" sz="1600" b="1" dirty="0" smtClean="0"/>
              <a:t>Singleton</a:t>
            </a:r>
            <a:r>
              <a:rPr lang="uk-UA" sz="1600" dirty="0" smtClean="0"/>
              <a:t>: </a:t>
            </a:r>
            <a:endParaRPr lang="uk-UA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2138" y="2512078"/>
            <a:ext cx="8451994" cy="2893100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Singleton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object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obj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None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Атрибут для збереження єдиного екземпляру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__new__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*arg, **kwarg):                         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класу Singleton.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.obj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 None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                                            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Якщо він ще не створений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.obj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object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__new__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*arg, **kwarg)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викличемо __new__ батьківського класу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.obj                                                    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повернемо сінглтон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obj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Singleton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obj.attr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12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new_obj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Singleton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(new_obj.attr)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(new_obj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obj)                                                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new_obj   і  obj -  один і той самий об’єкт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920" y="4738428"/>
            <a:ext cx="742950" cy="666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8378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Як влаштований </a:t>
            </a:r>
            <a:r>
              <a:rPr lang="en-US" sz="1800" b="1" i="1" dirty="0"/>
              <a:t>Singleton</a:t>
            </a:r>
            <a:r>
              <a:rPr lang="en-US" sz="1800" b="1" dirty="0"/>
              <a:t> </a:t>
            </a:r>
            <a:endParaRPr lang="ru-RU" sz="1800" b="1" dirty="0" smtClean="0"/>
          </a:p>
          <a:p>
            <a:pPr marL="0" indent="0">
              <a:buNone/>
            </a:pPr>
            <a:r>
              <a:rPr lang="uk-UA" sz="1600" dirty="0" smtClean="0"/>
              <a:t>Шаблон </a:t>
            </a:r>
            <a:r>
              <a:rPr lang="en-US" sz="1600" b="1" i="1" dirty="0"/>
              <a:t>Singleton</a:t>
            </a:r>
            <a:r>
              <a:rPr lang="en-US" sz="1600" dirty="0"/>
              <a:t> </a:t>
            </a:r>
            <a:r>
              <a:rPr lang="uk-UA" sz="1600" dirty="0"/>
              <a:t>надає </a:t>
            </a:r>
            <a:r>
              <a:rPr lang="uk-UA" sz="1600" b="1" i="1" dirty="0"/>
              <a:t>механізм створення одного і тільки один примірника об'єкта</a:t>
            </a:r>
            <a:r>
              <a:rPr lang="uk-UA" sz="1600" dirty="0"/>
              <a:t>, і надання до нього глобальну точку доступу. Тому, </a:t>
            </a:r>
            <a:r>
              <a:rPr lang="en-US" sz="1600" dirty="0"/>
              <a:t>Singletons </a:t>
            </a:r>
            <a:r>
              <a:rPr lang="uk-UA" sz="1600" dirty="0"/>
              <a:t>зазвичай використовуються в таких випадках, як </a:t>
            </a:r>
            <a:r>
              <a:rPr lang="uk-UA" sz="1600" i="1" dirty="0"/>
              <a:t>ведення журналу або операції з базою даних</a:t>
            </a:r>
            <a:r>
              <a:rPr lang="uk-UA" sz="1600" dirty="0"/>
              <a:t>, </a:t>
            </a:r>
            <a:r>
              <a:rPr lang="uk-UA" sz="1600" i="1" dirty="0"/>
              <a:t>диспетчера черги друку</a:t>
            </a:r>
            <a:r>
              <a:rPr lang="uk-UA" sz="1600" dirty="0"/>
              <a:t> і багатьох інших, де існує необхідність мати тільки один екземпляр, який доступний у всьому додатку, </a:t>
            </a:r>
            <a:r>
              <a:rPr lang="uk-UA" sz="1600" i="1" dirty="0"/>
              <a:t>щоб уникнути конфліктуючих запитів на один і той же ресурс</a:t>
            </a:r>
            <a:r>
              <a:rPr lang="uk-UA" sz="1600" dirty="0"/>
              <a:t>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Наприклад</a:t>
            </a:r>
            <a:r>
              <a:rPr lang="uk-UA" sz="1600" dirty="0"/>
              <a:t>, </a:t>
            </a:r>
            <a:r>
              <a:rPr lang="uk-UA" sz="1600" dirty="0" smtClean="0"/>
              <a:t>є необхідність використовувати </a:t>
            </a:r>
            <a:r>
              <a:rPr lang="uk-UA" sz="1600" i="1" dirty="0"/>
              <a:t>один об'єкт бази даних для виконання операцій з БД</a:t>
            </a:r>
            <a:r>
              <a:rPr lang="uk-UA" sz="1600" dirty="0"/>
              <a:t> для забезпечення узгодженості даних або один </a:t>
            </a:r>
            <a:r>
              <a:rPr lang="uk-UA" sz="1600" i="1" dirty="0"/>
              <a:t>об'єкт класу ведення журналу для декількох служб</a:t>
            </a:r>
            <a:r>
              <a:rPr lang="uk-UA" sz="1600" dirty="0"/>
              <a:t>, щоб послідовно вивантажувати повідомлення журналу в певний файл журналу</a:t>
            </a:r>
            <a:r>
              <a:rPr lang="uk-UA" sz="1600" dirty="0" smtClean="0"/>
              <a:t>.</a:t>
            </a:r>
          </a:p>
          <a:p>
            <a:pPr marL="0" indent="0">
              <a:buNone/>
            </a:pPr>
            <a:r>
              <a:rPr lang="uk-UA" sz="1600" dirty="0" smtClean="0"/>
              <a:t> </a:t>
            </a:r>
            <a:r>
              <a:rPr lang="uk-UA" sz="1600" dirty="0"/>
              <a:t>Якщо коротко, мета шаблону </a:t>
            </a:r>
            <a:r>
              <a:rPr lang="en-US" sz="1600" dirty="0"/>
              <a:t>Singleton </a:t>
            </a:r>
            <a:r>
              <a:rPr lang="uk-UA" sz="1600" dirty="0"/>
              <a:t>полягають в наступному: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• </a:t>
            </a:r>
            <a:r>
              <a:rPr lang="uk-UA" sz="1600" dirty="0"/>
              <a:t>Забезпечення створення одного і тільки одного об'єкта класу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• </a:t>
            </a:r>
            <a:r>
              <a:rPr lang="uk-UA" sz="1600" dirty="0"/>
              <a:t>Надання точки доступу для об'єкта, який є глобальним для програми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• </a:t>
            </a:r>
            <a:r>
              <a:rPr lang="uk-UA" sz="1600" dirty="0"/>
              <a:t>Контроль одночасного доступу до ресурсів, які є </a:t>
            </a:r>
            <a:r>
              <a:rPr lang="uk-UA" sz="1600" dirty="0" smtClean="0"/>
              <a:t>спільними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u="sng" dirty="0" smtClean="0"/>
              <a:t> </a:t>
            </a:r>
            <a:r>
              <a:rPr lang="uk-UA" sz="1600" u="sng" dirty="0"/>
              <a:t>Простий спосіб реалізації </a:t>
            </a:r>
            <a:r>
              <a:rPr lang="en-US" sz="1600" u="sng" dirty="0" smtClean="0"/>
              <a:t>Singleton</a:t>
            </a:r>
            <a:r>
              <a:rPr lang="uk-UA" sz="1600" u="sng" dirty="0" smtClean="0"/>
              <a:t> в інших мовах програмування</a:t>
            </a:r>
            <a:r>
              <a:rPr lang="en-US" sz="1600" u="sng" dirty="0" smtClean="0"/>
              <a:t> </a:t>
            </a:r>
            <a:r>
              <a:rPr lang="en-US" sz="1600" dirty="0"/>
              <a:t>- </a:t>
            </a:r>
            <a:r>
              <a:rPr lang="uk-UA" sz="1600" dirty="0"/>
              <a:t>зробити закритим метод конструктора і створити статичний метод, який виконує ініціалізацію об'єкта. Таким чином, один об'єкт створюється при першому виклику, а клас буде завжди повертати той </a:t>
            </a:r>
            <a:r>
              <a:rPr lang="uk-UA" sz="1600" dirty="0" smtClean="0"/>
              <a:t>самий </a:t>
            </a:r>
            <a:r>
              <a:rPr lang="uk-UA" sz="1600" dirty="0"/>
              <a:t>об'єкт при спроби нової ініціалізації об'єкта. В </a:t>
            </a:r>
            <a:r>
              <a:rPr lang="en-US" sz="1600" dirty="0"/>
              <a:t>Python </a:t>
            </a:r>
            <a:r>
              <a:rPr lang="uk-UA" sz="1600" dirty="0" smtClean="0"/>
              <a:t>це реалізується інакше, </a:t>
            </a:r>
            <a:r>
              <a:rPr lang="uk-UA" sz="1600" dirty="0"/>
              <a:t>оскільки в ньому немає можливості створювати приватні конструктори. </a:t>
            </a:r>
          </a:p>
        </p:txBody>
      </p:sp>
    </p:spTree>
    <p:extLst>
      <p:ext uri="{BB962C8B-B14F-4D97-AF65-F5344CB8AC3E}">
        <p14:creationId xmlns:p14="http://schemas.microsoft.com/office/powerpoint/2010/main" val="188558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i="1" dirty="0"/>
              <a:t>Реалізація класичного Сінглтона в </a:t>
            </a:r>
            <a:r>
              <a:rPr lang="en-US" sz="1600" b="1" i="1" dirty="0"/>
              <a:t>Python </a:t>
            </a:r>
            <a:endParaRPr lang="ru-RU" sz="1600" b="1" i="1" dirty="0" smtClean="0"/>
          </a:p>
          <a:p>
            <a:pPr marL="0" indent="0">
              <a:buNone/>
            </a:pPr>
            <a:r>
              <a:rPr lang="uk-UA" sz="1600" dirty="0" smtClean="0"/>
              <a:t>Ось </a:t>
            </a:r>
            <a:r>
              <a:rPr lang="uk-UA" sz="1600" dirty="0"/>
              <a:t>приклад коду шаблону </a:t>
            </a:r>
            <a:r>
              <a:rPr lang="en-US" sz="1600" dirty="0"/>
              <a:t>Singleton </a:t>
            </a:r>
            <a:r>
              <a:rPr lang="uk-UA" sz="1600" dirty="0"/>
              <a:t>в </a:t>
            </a:r>
            <a:r>
              <a:rPr lang="en-US" sz="1600" dirty="0" smtClean="0"/>
              <a:t>Python. </a:t>
            </a:r>
            <a:endParaRPr lang="ru-RU" sz="1600" dirty="0" smtClean="0"/>
          </a:p>
          <a:p>
            <a:pPr marL="0" indent="0">
              <a:buNone/>
            </a:pPr>
            <a:r>
              <a:rPr lang="uk-UA" sz="1600" dirty="0" smtClean="0"/>
              <a:t>У </a:t>
            </a:r>
            <a:r>
              <a:rPr lang="uk-UA" sz="1600" dirty="0"/>
              <a:t>цьому прикладі </a:t>
            </a:r>
            <a:r>
              <a:rPr lang="uk-UA" sz="1600" dirty="0" smtClean="0"/>
              <a:t>є </a:t>
            </a:r>
            <a:r>
              <a:rPr lang="uk-UA" sz="1600" dirty="0"/>
              <a:t>дві основні речі: </a:t>
            </a:r>
            <a:endParaRPr lang="uk-UA" sz="1600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uk-UA" sz="1600" dirty="0" smtClean="0"/>
              <a:t>Зробимо </a:t>
            </a:r>
            <a:r>
              <a:rPr lang="uk-UA" sz="1600" dirty="0"/>
              <a:t>можливим створення тільки одного примірника класу </a:t>
            </a:r>
            <a:r>
              <a:rPr lang="en-US" sz="1600" dirty="0"/>
              <a:t>Singleton. </a:t>
            </a:r>
            <a:endParaRPr lang="ru-RU" sz="1600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uk-UA" sz="1600" dirty="0" smtClean="0"/>
              <a:t>Якщо </a:t>
            </a:r>
            <a:r>
              <a:rPr lang="uk-UA" sz="1600" dirty="0"/>
              <a:t>екземпляр існує, ми завжди будемо використовувати вже існуючий об'єкт. </a:t>
            </a:r>
            <a:endParaRPr lang="uk-UA" sz="1600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ru-RU" sz="1600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ru-RU" sz="1600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ru-RU" sz="1600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ru-RU" sz="1600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ru-RU" sz="1600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ru-RU" sz="1600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ru-RU" sz="1600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ru-RU" sz="1600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ru-RU" sz="1600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ru-RU" sz="1600" dirty="0" smtClean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ru-RU" sz="1600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/>
              <a:t>У цьому фрагменті коду </a:t>
            </a:r>
            <a:r>
              <a:rPr lang="uk-UA" sz="1600" dirty="0" smtClean="0"/>
              <a:t>перевизначено метод </a:t>
            </a:r>
            <a:r>
              <a:rPr lang="uk-UA" sz="1600" b="1" i="1" dirty="0"/>
              <a:t>__</a:t>
            </a:r>
            <a:r>
              <a:rPr lang="en-US" sz="1600" b="1" i="1" dirty="0"/>
              <a:t>new__</a:t>
            </a:r>
            <a:r>
              <a:rPr lang="en-US" sz="1600" dirty="0"/>
              <a:t> (</a:t>
            </a:r>
            <a:r>
              <a:rPr lang="uk-UA" sz="1600" dirty="0"/>
              <a:t>спеціальний метод </a:t>
            </a:r>
            <a:r>
              <a:rPr lang="uk-UA" sz="1600" dirty="0" smtClean="0"/>
              <a:t>для </a:t>
            </a:r>
            <a:r>
              <a:rPr lang="uk-UA" sz="1600" dirty="0"/>
              <a:t>створення об'єктів), що б керувати створенням об'єкта. Об'єкт </a:t>
            </a:r>
            <a:r>
              <a:rPr lang="en-US" sz="1600" b="1" i="1" dirty="0"/>
              <a:t>s </a:t>
            </a:r>
            <a:r>
              <a:rPr lang="uk-UA" sz="1600" dirty="0"/>
              <a:t>створюється за допомогою методу </a:t>
            </a:r>
            <a:r>
              <a:rPr lang="uk-UA" sz="1600" b="1" i="1" dirty="0"/>
              <a:t>__</a:t>
            </a:r>
            <a:r>
              <a:rPr lang="en-US" sz="1600" b="1" i="1" dirty="0"/>
              <a:t>new__</a:t>
            </a:r>
            <a:r>
              <a:rPr lang="en-US" sz="1600" dirty="0"/>
              <a:t>, </a:t>
            </a:r>
            <a:r>
              <a:rPr lang="uk-UA" sz="1600" dirty="0"/>
              <a:t>але перед цим він перевіряє, чи існує вже створений об'єкт. </a:t>
            </a:r>
            <a:endParaRPr lang="uk-UA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 smtClean="0"/>
              <a:t>Метод </a:t>
            </a:r>
            <a:r>
              <a:rPr lang="en-US" sz="1600" b="1" i="1" dirty="0" err="1"/>
              <a:t>hasattr</a:t>
            </a:r>
            <a:r>
              <a:rPr lang="en-US" sz="1600" dirty="0"/>
              <a:t> (</a:t>
            </a:r>
            <a:r>
              <a:rPr lang="uk-UA" sz="1600" dirty="0"/>
              <a:t>спеціальний </a:t>
            </a:r>
            <a:r>
              <a:rPr lang="uk-UA" sz="1600" dirty="0" smtClean="0"/>
              <a:t>метод</a:t>
            </a:r>
            <a:r>
              <a:rPr lang="en-US" sz="1600" dirty="0" smtClean="0"/>
              <a:t>, </a:t>
            </a:r>
            <a:r>
              <a:rPr lang="uk-UA" sz="1600" dirty="0"/>
              <a:t>що дозволяє визначити, чи має об'єкт певну властивість), використовується для перевірки наявності у об'єкта </a:t>
            </a:r>
            <a:r>
              <a:rPr lang="en-US" sz="1600" b="1" i="1" dirty="0" err="1"/>
              <a:t>cls</a:t>
            </a:r>
            <a:r>
              <a:rPr lang="en-US" sz="1600" dirty="0"/>
              <a:t> </a:t>
            </a:r>
            <a:r>
              <a:rPr lang="uk-UA" sz="1600" dirty="0"/>
              <a:t>властивості </a:t>
            </a:r>
            <a:r>
              <a:rPr lang="en-US" sz="1600" b="1" i="1" dirty="0"/>
              <a:t>instance</a:t>
            </a:r>
            <a:r>
              <a:rPr lang="en-US" sz="1600" dirty="0"/>
              <a:t>. </a:t>
            </a:r>
            <a:r>
              <a:rPr lang="uk-UA" sz="1600" dirty="0"/>
              <a:t>При створення об'єкта </a:t>
            </a:r>
            <a:r>
              <a:rPr lang="en-US" sz="1600" b="1" i="1" dirty="0"/>
              <a:t>s</a:t>
            </a:r>
            <a:r>
              <a:rPr lang="en-US" sz="1600" dirty="0"/>
              <a:t>, </a:t>
            </a:r>
            <a:r>
              <a:rPr lang="uk-UA" sz="1600" dirty="0"/>
              <a:t>об'єкт просто створюється. </a:t>
            </a:r>
            <a:endParaRPr lang="uk-UA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 smtClean="0"/>
              <a:t>У </a:t>
            </a:r>
            <a:r>
              <a:rPr lang="uk-UA" sz="1600" dirty="0"/>
              <a:t>разі створення об'єкта </a:t>
            </a:r>
            <a:r>
              <a:rPr lang="en-US" sz="1600" b="1" i="1" dirty="0"/>
              <a:t>s1</a:t>
            </a:r>
            <a:r>
              <a:rPr lang="en-US" sz="1600" dirty="0"/>
              <a:t>, </a:t>
            </a:r>
            <a:r>
              <a:rPr lang="en-US" sz="1600" b="1" i="1" dirty="0" err="1" smtClean="0"/>
              <a:t>hasattr</a:t>
            </a:r>
            <a:r>
              <a:rPr lang="en-US" sz="1600" b="1" i="1" dirty="0" smtClean="0"/>
              <a:t>()</a:t>
            </a:r>
            <a:r>
              <a:rPr lang="en-US" sz="1600" dirty="0" smtClean="0"/>
              <a:t> </a:t>
            </a:r>
            <a:r>
              <a:rPr lang="uk-UA" sz="1600" dirty="0"/>
              <a:t>виявляє, що у об'єкта вже існує властивість </a:t>
            </a:r>
            <a:r>
              <a:rPr lang="en-US" sz="1600" b="1" i="1" dirty="0"/>
              <a:t>instance</a:t>
            </a:r>
            <a:r>
              <a:rPr lang="en-US" sz="1600" dirty="0"/>
              <a:t>, </a:t>
            </a:r>
            <a:r>
              <a:rPr lang="uk-UA" sz="1600" dirty="0"/>
              <a:t>і, отже, </a:t>
            </a:r>
            <a:r>
              <a:rPr lang="en-US" sz="1600" b="1" i="1" dirty="0"/>
              <a:t>s1</a:t>
            </a:r>
            <a:r>
              <a:rPr lang="en-US" sz="1600" dirty="0"/>
              <a:t> </a:t>
            </a:r>
            <a:r>
              <a:rPr lang="uk-UA" sz="1600" dirty="0"/>
              <a:t>використовує вже існуючий екземпляр об'єкта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8764" y="1892765"/>
            <a:ext cx="4666662" cy="2031325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Singleton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object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__new__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not hasattr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'instance'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.instance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(Singleton,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__new__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.instance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Singleton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"Object created"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s)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s1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Singleton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"Object created"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s1)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811" y="3333540"/>
            <a:ext cx="6286500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323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 smtClean="0"/>
              <a:t>Міксини </a:t>
            </a:r>
            <a:r>
              <a:rPr lang="uk-UA" sz="1800" b="1" dirty="0"/>
              <a:t>в </a:t>
            </a:r>
            <a:r>
              <a:rPr lang="en-US" sz="1800" b="1" dirty="0"/>
              <a:t>Python </a:t>
            </a:r>
            <a:endParaRPr lang="en-US" sz="1800" b="1" dirty="0" smtClean="0"/>
          </a:p>
          <a:p>
            <a:pPr marL="0" indent="0">
              <a:buNone/>
            </a:pPr>
            <a:r>
              <a:rPr lang="ru-RU" sz="1600" b="1" i="1" dirty="0"/>
              <a:t>Mixin</a:t>
            </a:r>
            <a:r>
              <a:rPr lang="ru-RU" sz="1600" dirty="0"/>
              <a:t> являє собою набір </a:t>
            </a:r>
            <a:r>
              <a:rPr lang="ru-RU" sz="1600" dirty="0" smtClean="0"/>
              <a:t>атрибутів </a:t>
            </a:r>
            <a:r>
              <a:rPr lang="ru-RU" sz="1600" dirty="0"/>
              <a:t>і методів, які можуть бути використані в різних класах, які не </a:t>
            </a:r>
            <a:r>
              <a:rPr lang="ru-RU" sz="1600" dirty="0" smtClean="0"/>
              <a:t>«приходять» </a:t>
            </a:r>
            <a:r>
              <a:rPr lang="ru-RU" sz="1600" dirty="0"/>
              <a:t>з базового класу. </a:t>
            </a:r>
            <a:endParaRPr lang="uk-UA" sz="1600" dirty="0" smtClean="0"/>
          </a:p>
          <a:p>
            <a:pPr marL="0" indent="0">
              <a:buNone/>
            </a:pPr>
            <a:r>
              <a:rPr lang="en-US" sz="1600" dirty="0" smtClean="0"/>
              <a:t>Python </a:t>
            </a:r>
            <a:r>
              <a:rPr lang="uk-UA" sz="1600" dirty="0"/>
              <a:t>не підтримує </a:t>
            </a:r>
            <a:r>
              <a:rPr lang="uk-UA" sz="1600" i="1" dirty="0"/>
              <a:t>міксини</a:t>
            </a:r>
            <a:r>
              <a:rPr lang="uk-UA" sz="1600" dirty="0"/>
              <a:t> </a:t>
            </a:r>
            <a:r>
              <a:rPr lang="uk-UA" sz="1600" dirty="0" smtClean="0"/>
              <a:t>якимось окремо визначеним функціоналом, </a:t>
            </a:r>
            <a:r>
              <a:rPr lang="uk-UA" sz="1600" dirty="0"/>
              <a:t>тому </a:t>
            </a:r>
            <a:r>
              <a:rPr lang="uk-UA" sz="1600" dirty="0" smtClean="0"/>
              <a:t>для </a:t>
            </a:r>
            <a:r>
              <a:rPr lang="uk-UA" sz="1600" dirty="0"/>
              <a:t>їх </a:t>
            </a:r>
            <a:r>
              <a:rPr lang="uk-UA" sz="1600" dirty="0" smtClean="0"/>
              <a:t>реалізації використовується множинне </a:t>
            </a:r>
            <a:r>
              <a:rPr lang="uk-UA" sz="1600" dirty="0"/>
              <a:t>успадкування. Це явно вимагає великої дисципліни від програміста, оскільки </a:t>
            </a:r>
            <a:r>
              <a:rPr lang="uk-UA" sz="1600" dirty="0" smtClean="0"/>
              <a:t>порушує </a:t>
            </a:r>
            <a:r>
              <a:rPr lang="uk-UA" sz="1600" dirty="0"/>
              <a:t>одне з основних припущень для </a:t>
            </a:r>
            <a:r>
              <a:rPr lang="uk-UA" sz="1600" dirty="0" smtClean="0"/>
              <a:t>Міксинів: </a:t>
            </a:r>
            <a:r>
              <a:rPr lang="uk-UA" sz="1600" i="1" dirty="0"/>
              <a:t>їх ортогональность до дерева успадкування</a:t>
            </a:r>
            <a:r>
              <a:rPr lang="uk-UA" sz="1600" dirty="0"/>
              <a:t>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В </a:t>
            </a:r>
            <a:r>
              <a:rPr lang="en-US" sz="1600" dirty="0"/>
              <a:t>Python </a:t>
            </a:r>
            <a:r>
              <a:rPr lang="uk-UA" sz="1600" b="1" dirty="0" smtClean="0"/>
              <a:t>міксини</a:t>
            </a:r>
            <a:r>
              <a:rPr lang="uk-UA" sz="1600" dirty="0" smtClean="0"/>
              <a:t> </a:t>
            </a:r>
            <a:r>
              <a:rPr lang="uk-UA" sz="1600" dirty="0"/>
              <a:t>- це класи, які живуть в звичайному дереві успадкування, але вони залишаються невеликими, щоб уникнути створення ієрархій, які занадто складні для </a:t>
            </a:r>
            <a:r>
              <a:rPr lang="uk-UA" sz="1600" dirty="0" smtClean="0"/>
              <a:t>розуміння. </a:t>
            </a:r>
          </a:p>
          <a:p>
            <a:pPr marL="0" indent="0">
              <a:buNone/>
            </a:pPr>
            <a:r>
              <a:rPr lang="uk-UA" sz="1600" dirty="0" smtClean="0"/>
              <a:t>Зокрема</a:t>
            </a:r>
            <a:r>
              <a:rPr lang="uk-UA" sz="1600" b="1" i="1" dirty="0"/>
              <a:t>, міксини не повинні мати спільних предків, крім </a:t>
            </a:r>
            <a:r>
              <a:rPr lang="en-US" sz="1600" b="1" i="1" dirty="0" smtClean="0"/>
              <a:t>object</a:t>
            </a:r>
            <a:r>
              <a:rPr lang="uk-UA" sz="1600" b="1" i="1" dirty="0" smtClean="0"/>
              <a:t>, </a:t>
            </a:r>
            <a:r>
              <a:rPr lang="uk-UA" sz="1600" b="1" i="1" dirty="0"/>
              <a:t>з іншими батьківськими класами</a:t>
            </a:r>
            <a:r>
              <a:rPr lang="uk-UA" sz="1600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8938" y="2921912"/>
            <a:ext cx="63672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К</a:t>
            </a:r>
            <a:r>
              <a:rPr lang="uk-UA" sz="1600" i="1" dirty="0" smtClean="0"/>
              <a:t>лас </a:t>
            </a:r>
            <a:r>
              <a:rPr lang="en-US" sz="1600" b="1" i="1" dirty="0" err="1"/>
              <a:t>ResizableMixin</a:t>
            </a:r>
            <a:r>
              <a:rPr lang="en-US" sz="1600" i="1" dirty="0"/>
              <a:t> </a:t>
            </a:r>
            <a:r>
              <a:rPr lang="uk-UA" sz="1600" i="1" dirty="0"/>
              <a:t>успадковується </a:t>
            </a:r>
            <a:r>
              <a:rPr lang="uk-UA" sz="1600" i="1" dirty="0" smtClean="0"/>
              <a:t>не </a:t>
            </a:r>
            <a:r>
              <a:rPr lang="uk-UA" sz="1600" i="1" dirty="0"/>
              <a:t>від </a:t>
            </a:r>
            <a:r>
              <a:rPr lang="en-US" sz="1600" b="1" i="1" dirty="0" err="1"/>
              <a:t>GraphicalEntity</a:t>
            </a:r>
            <a:r>
              <a:rPr lang="en-US" sz="1600" i="1" dirty="0"/>
              <a:t>, </a:t>
            </a:r>
            <a:r>
              <a:rPr lang="uk-UA" sz="1600" i="1" dirty="0"/>
              <a:t>а безпосередньо від </a:t>
            </a:r>
            <a:r>
              <a:rPr lang="en-US" sz="1600" b="1" i="1" dirty="0"/>
              <a:t>object</a:t>
            </a:r>
            <a:r>
              <a:rPr lang="en-US" sz="1600" i="1" dirty="0"/>
              <a:t>, </a:t>
            </a:r>
            <a:r>
              <a:rPr lang="uk-UA" sz="1600" i="1" dirty="0"/>
              <a:t>тому </a:t>
            </a:r>
            <a:r>
              <a:rPr lang="en-US" sz="1600" b="1" i="1" dirty="0" err="1"/>
              <a:t>ResizableGraphicalEntity</a:t>
            </a:r>
            <a:r>
              <a:rPr lang="en-US" sz="1600" i="1" dirty="0"/>
              <a:t> </a:t>
            </a:r>
            <a:r>
              <a:rPr lang="uk-UA" sz="1600" i="1" dirty="0"/>
              <a:t>отримує від нього тільки метод </a:t>
            </a:r>
            <a:r>
              <a:rPr lang="en-US" sz="1600" b="1" i="1" dirty="0"/>
              <a:t>resize</a:t>
            </a:r>
            <a:r>
              <a:rPr lang="en-US" sz="1600" i="1" dirty="0"/>
              <a:t>. </a:t>
            </a:r>
            <a:r>
              <a:rPr lang="uk-UA" sz="1600" i="1" dirty="0" smtClean="0"/>
              <a:t>Це </a:t>
            </a:r>
            <a:r>
              <a:rPr lang="uk-UA" sz="1600" i="1" dirty="0"/>
              <a:t>спрощує дерево успадкування </a:t>
            </a:r>
            <a:r>
              <a:rPr lang="en-US" sz="1600" b="1" i="1" dirty="0" err="1"/>
              <a:t>ResizableGraphicalEntity</a:t>
            </a:r>
            <a:r>
              <a:rPr lang="en-US" sz="1600" i="1" dirty="0"/>
              <a:t> </a:t>
            </a:r>
            <a:r>
              <a:rPr lang="uk-UA" sz="1600" i="1" dirty="0"/>
              <a:t>і допомагає знизити ризик </a:t>
            </a:r>
            <a:r>
              <a:rPr lang="uk-UA" sz="1600" i="1" dirty="0" smtClean="0"/>
              <a:t>«проблеми ромбу». </a:t>
            </a:r>
            <a:r>
              <a:rPr lang="uk-UA" sz="1600" i="1" dirty="0"/>
              <a:t>Це дозволяє </a:t>
            </a:r>
            <a:r>
              <a:rPr lang="uk-UA" sz="1600" i="1" dirty="0" smtClean="0"/>
              <a:t>вільно </a:t>
            </a:r>
            <a:r>
              <a:rPr lang="uk-UA" sz="1600" i="1" dirty="0"/>
              <a:t>використовувати </a:t>
            </a:r>
            <a:r>
              <a:rPr lang="en-US" sz="1600" b="1" i="1" dirty="0" err="1" smtClean="0"/>
              <a:t>GraphicalEntity</a:t>
            </a:r>
            <a:r>
              <a:rPr lang="en-US" sz="1600" b="1" i="1" dirty="0" smtClean="0"/>
              <a:t> </a:t>
            </a:r>
            <a:r>
              <a:rPr lang="uk-UA" sz="1600" i="1" dirty="0"/>
              <a:t>як </a:t>
            </a:r>
            <a:r>
              <a:rPr lang="uk-UA" sz="1600" i="1" dirty="0" smtClean="0"/>
              <a:t>батька </a:t>
            </a:r>
            <a:r>
              <a:rPr lang="uk-UA" sz="1600" i="1" dirty="0"/>
              <a:t>для інших класів без необхідності наслідувати методи, які нам не потрібні. </a:t>
            </a:r>
            <a:endParaRPr lang="uk-UA" sz="1600" i="1" dirty="0" smtClean="0"/>
          </a:p>
          <a:p>
            <a:r>
              <a:rPr lang="uk-UA" sz="1600" i="1" dirty="0" smtClean="0"/>
              <a:t>Це </a:t>
            </a:r>
            <a:r>
              <a:rPr lang="uk-UA" sz="1600" i="1" dirty="0"/>
              <a:t>відбувається тому, </a:t>
            </a:r>
            <a:r>
              <a:rPr lang="uk-UA" sz="1600" i="1" u="sng" dirty="0"/>
              <a:t>що класи призначені для того, щоб цього уникнути</a:t>
            </a:r>
            <a:r>
              <a:rPr lang="uk-UA" sz="1600" i="1" dirty="0"/>
              <a:t>, а не через особливості мови: </a:t>
            </a:r>
            <a:r>
              <a:rPr lang="uk-UA" sz="1600" i="1" u="sng" dirty="0"/>
              <a:t>алгоритм </a:t>
            </a:r>
            <a:r>
              <a:rPr lang="en-US" sz="1600" i="1" u="sng" dirty="0"/>
              <a:t>MRO </a:t>
            </a:r>
            <a:r>
              <a:rPr lang="uk-UA" sz="1600" i="1" u="sng" dirty="0"/>
              <a:t>просто гарантує, що завжди буде однозначний вибір у разі декількох предків</a:t>
            </a:r>
            <a:r>
              <a:rPr lang="uk-UA" sz="1600" i="1" dirty="0"/>
              <a:t>. </a:t>
            </a:r>
            <a:endParaRPr lang="uk-UA" sz="1600" i="1" dirty="0" smtClean="0"/>
          </a:p>
          <a:p>
            <a:r>
              <a:rPr lang="en-US" sz="1600" b="1" i="1" dirty="0" err="1" smtClean="0"/>
              <a:t>Mixins</a:t>
            </a:r>
            <a:r>
              <a:rPr lang="en-US" sz="1600" i="1" dirty="0" smtClean="0"/>
              <a:t> </a:t>
            </a:r>
            <a:r>
              <a:rPr lang="uk-UA" sz="1600" i="1" dirty="0"/>
              <a:t>зазвичай не можуть бути занадто загальними. Зрештою, вони </a:t>
            </a:r>
            <a:r>
              <a:rPr lang="uk-UA" sz="1600" b="1" i="1" dirty="0"/>
              <a:t>призначені для додавання певних функцій в класи</a:t>
            </a:r>
            <a:r>
              <a:rPr lang="uk-UA" sz="1600" i="1" dirty="0"/>
              <a:t>, але ці нові функції часто взаємодіють з іншими вже існуючими функціями розширеного класу. У цьому випадку метод </a:t>
            </a:r>
            <a:r>
              <a:rPr lang="en-US" sz="1600" b="1" i="1" dirty="0"/>
              <a:t>resize</a:t>
            </a:r>
            <a:r>
              <a:rPr lang="en-US" sz="1600" i="1" dirty="0"/>
              <a:t> </a:t>
            </a:r>
            <a:r>
              <a:rPr lang="uk-UA" sz="1600" i="1" dirty="0"/>
              <a:t>взаємодіє з атрибутами </a:t>
            </a:r>
            <a:r>
              <a:rPr lang="en-US" sz="1600" b="1" i="1" dirty="0" err="1"/>
              <a:t>size_x</a:t>
            </a:r>
            <a:r>
              <a:rPr lang="en-US" sz="1600" i="1" dirty="0"/>
              <a:t> </a:t>
            </a:r>
            <a:r>
              <a:rPr lang="uk-UA" sz="1600" i="1" dirty="0"/>
              <a:t>і </a:t>
            </a:r>
            <a:r>
              <a:rPr lang="en-US" sz="1600" b="1" i="1" dirty="0" err="1"/>
              <a:t>size_y</a:t>
            </a:r>
            <a:r>
              <a:rPr lang="en-US" sz="1600" i="1" dirty="0"/>
              <a:t>, </a:t>
            </a:r>
            <a:r>
              <a:rPr lang="uk-UA" sz="1600" i="1" dirty="0"/>
              <a:t>які повинні бути присутніми в об'єкті.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6337" y="3029047"/>
            <a:ext cx="5320174" cy="3108543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GraphicalEntity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pos_x, pos_y, size_x, size_y):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.pos_x = pos_x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.pos_y = pos_y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.size_x = size_x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.size_y = size_y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ResizableMixin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resize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size_x, size_y):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.size_x = size_x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.size_y = size_y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ResizableGraphicalEntity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(GraphicalEntity, ResizableMixin):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94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Відкладений екземпляр в </a:t>
            </a:r>
            <a:r>
              <a:rPr lang="en-US" sz="1600" b="1" dirty="0" smtClean="0"/>
              <a:t>Singleton</a:t>
            </a:r>
            <a:endParaRPr lang="uk-UA" sz="1600" b="1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uk-UA" sz="1600" dirty="0"/>
              <a:t>Одним з варіантів використання шаблону </a:t>
            </a:r>
            <a:r>
              <a:rPr lang="en-US" sz="1600" b="1" i="1" dirty="0"/>
              <a:t>Singleton</a:t>
            </a:r>
            <a:r>
              <a:rPr lang="en-US" sz="1600" dirty="0"/>
              <a:t> </a:t>
            </a:r>
            <a:r>
              <a:rPr lang="uk-UA" sz="1600" dirty="0"/>
              <a:t>є відкладена ініціалізація.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Наприклад</a:t>
            </a:r>
            <a:r>
              <a:rPr lang="uk-UA" sz="1600" dirty="0"/>
              <a:t>, в разі імпорту модулів ми можемо автоматично створити об'єкт, навіть якщо він не потрібен. Відкладене створення екземпляра гарантує, що </a:t>
            </a:r>
            <a:r>
              <a:rPr lang="uk-UA" sz="1600" i="1" dirty="0"/>
              <a:t>об'єкт створюється, тільки тоді, коли він дійсно необхідний</a:t>
            </a:r>
            <a:r>
              <a:rPr lang="uk-UA" sz="1600" dirty="0"/>
              <a:t>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У </a:t>
            </a:r>
            <a:r>
              <a:rPr lang="uk-UA" sz="1600" dirty="0"/>
              <a:t>наступному прикладі коду, коли </a:t>
            </a:r>
            <a:r>
              <a:rPr lang="uk-UA" sz="1600" dirty="0" smtClean="0"/>
              <a:t>використовується </a:t>
            </a:r>
            <a:r>
              <a:rPr lang="en-US" sz="1600" b="1" i="1" dirty="0"/>
              <a:t>s = </a:t>
            </a:r>
            <a:r>
              <a:rPr lang="en-US" sz="1600" b="1" i="1" dirty="0" smtClean="0"/>
              <a:t>Singleton()</a:t>
            </a:r>
            <a:r>
              <a:rPr lang="en-US" sz="1600" dirty="0" smtClean="0"/>
              <a:t>, </a:t>
            </a:r>
            <a:r>
              <a:rPr lang="uk-UA" sz="1600" dirty="0"/>
              <a:t>викликається метод </a:t>
            </a:r>
            <a:r>
              <a:rPr lang="uk-UA" sz="1600" b="1" i="1" dirty="0"/>
              <a:t>__</a:t>
            </a:r>
            <a:r>
              <a:rPr lang="en-US" sz="1600" b="1" i="1" dirty="0" err="1"/>
              <a:t>init</a:t>
            </a:r>
            <a:r>
              <a:rPr lang="en-US" sz="1600" b="1" i="1" dirty="0"/>
              <a:t>__</a:t>
            </a:r>
            <a:r>
              <a:rPr lang="en-US" sz="1600" dirty="0"/>
              <a:t>, </a:t>
            </a:r>
            <a:r>
              <a:rPr lang="uk-UA" sz="1600" dirty="0"/>
              <a:t>але при цьому новий об'єкт не буде створено. Фактичне створення об'єкта відбудеться, коли </a:t>
            </a:r>
            <a:r>
              <a:rPr lang="uk-UA" sz="1600" dirty="0" smtClean="0"/>
              <a:t>виконається </a:t>
            </a:r>
            <a:r>
              <a:rPr lang="en-US" sz="1600" b="1" i="1" dirty="0" err="1" smtClean="0"/>
              <a:t>Singleton.getInstance</a:t>
            </a:r>
            <a:r>
              <a:rPr lang="en-US" sz="1600" b="1" i="1" dirty="0" smtClean="0"/>
              <a:t>()</a:t>
            </a:r>
            <a:r>
              <a:rPr lang="en-US" sz="1600" dirty="0" smtClean="0"/>
              <a:t>. </a:t>
            </a:r>
            <a:endParaRPr lang="uk-UA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8351" y="2153619"/>
            <a:ext cx="6025496" cy="3754874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Singleton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__instance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None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not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Singleton.__instance: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 Викликано метод __init__ 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"Об’єкт вже створено!:"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getInstance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@classmethod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getInstance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not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.__instance: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.__instance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Singleton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.__instance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Singleton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  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Клас ініціалізовано, проте об’єкт не створено</a:t>
            </a:r>
            <a:b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"Об’єкт створено"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Singleton.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getInstance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())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об’єкт створено тут</a:t>
            </a:r>
            <a:b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s1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Singleton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                                  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об’єкт вже створено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5688676"/>
            <a:ext cx="6924675" cy="1085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778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/>
              <a:t>Singleton </a:t>
            </a:r>
            <a:r>
              <a:rPr lang="uk-UA" sz="1600" b="1" dirty="0"/>
              <a:t>на рівні </a:t>
            </a:r>
            <a:r>
              <a:rPr lang="uk-UA" sz="1600" b="1" dirty="0" smtClean="0"/>
              <a:t>модуля</a:t>
            </a:r>
          </a:p>
          <a:p>
            <a:pPr marL="0" indent="0">
              <a:buNone/>
            </a:pPr>
            <a:r>
              <a:rPr lang="uk-UA" sz="1600" i="1" dirty="0" smtClean="0"/>
              <a:t>Всі </a:t>
            </a:r>
            <a:r>
              <a:rPr lang="uk-UA" sz="1600" i="1" dirty="0"/>
              <a:t>модулі за замовчуванням є </a:t>
            </a:r>
            <a:r>
              <a:rPr lang="uk-UA" sz="1600" i="1" dirty="0" smtClean="0"/>
              <a:t>Сінглетоном </a:t>
            </a:r>
            <a:r>
              <a:rPr lang="uk-UA" sz="1600" dirty="0"/>
              <a:t>через особливості роботи імпорту в </a:t>
            </a:r>
            <a:r>
              <a:rPr lang="en-US" sz="1600" dirty="0"/>
              <a:t>Python. </a:t>
            </a:r>
            <a:endParaRPr lang="uk-UA" sz="1600" dirty="0" smtClean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r>
              <a:rPr lang="en-US" sz="1600" dirty="0" smtClean="0"/>
              <a:t>Python </a:t>
            </a:r>
            <a:r>
              <a:rPr lang="uk-UA" sz="1600" dirty="0"/>
              <a:t>працює наступним чином</a:t>
            </a:r>
            <a:r>
              <a:rPr lang="uk-UA" sz="1600" dirty="0" smtClean="0"/>
              <a:t>:</a:t>
            </a:r>
          </a:p>
          <a:p>
            <a:pPr marL="342900" indent="-342900">
              <a:buAutoNum type="arabicPeriod"/>
            </a:pPr>
            <a:r>
              <a:rPr lang="uk-UA" sz="1600" dirty="0" smtClean="0"/>
              <a:t>Перевіряє</a:t>
            </a:r>
            <a:r>
              <a:rPr lang="uk-UA" sz="1600" dirty="0"/>
              <a:t>, чи був вже імпортовано модуль. </a:t>
            </a:r>
            <a:endParaRPr lang="uk-UA" sz="1600" dirty="0" smtClean="0"/>
          </a:p>
          <a:p>
            <a:pPr marL="342900" indent="-342900">
              <a:buAutoNum type="arabicPeriod"/>
            </a:pPr>
            <a:r>
              <a:rPr lang="uk-UA" sz="1600" dirty="0" smtClean="0"/>
              <a:t>При </a:t>
            </a:r>
            <a:r>
              <a:rPr lang="uk-UA" sz="1600" dirty="0"/>
              <a:t>імпорті повертає об'єкт модуля. Якщо об'єкта не існує, тобто </a:t>
            </a:r>
            <a:r>
              <a:rPr lang="uk-UA" sz="1600" dirty="0" smtClean="0"/>
              <a:t>модуль </a:t>
            </a:r>
            <a:r>
              <a:rPr lang="uk-UA" sz="1600" dirty="0"/>
              <a:t>не імпортовано, він імпортується і створюється його примірник. </a:t>
            </a:r>
            <a:endParaRPr lang="uk-UA" sz="1600" dirty="0" smtClean="0"/>
          </a:p>
          <a:p>
            <a:pPr marL="342900" indent="-342900">
              <a:buAutoNum type="arabicPeriod"/>
            </a:pPr>
            <a:r>
              <a:rPr lang="uk-UA" sz="1600" dirty="0" smtClean="0"/>
              <a:t>Коли </a:t>
            </a:r>
            <a:r>
              <a:rPr lang="uk-UA" sz="1600" dirty="0"/>
              <a:t>модуль імпортується, він ініціалізується. Але коли той же модуль імпортується знову, він вже не ініціалізується, що схоже на поведінку </a:t>
            </a:r>
            <a:r>
              <a:rPr lang="en-US" sz="1600" dirty="0"/>
              <a:t>Singleton, </a:t>
            </a:r>
            <a:r>
              <a:rPr lang="uk-UA" sz="1600" dirty="0"/>
              <a:t>що має тільки один об'єкт і повертає один і той же об'єкт. </a:t>
            </a:r>
          </a:p>
        </p:txBody>
      </p:sp>
    </p:spTree>
    <p:extLst>
      <p:ext uri="{BB962C8B-B14F-4D97-AF65-F5344CB8AC3E}">
        <p14:creationId xmlns:p14="http://schemas.microsoft.com/office/powerpoint/2010/main" val="1247005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44443"/>
            <a:ext cx="11479794" cy="61835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 smtClean="0"/>
              <a:t>Моностатичний (</a:t>
            </a:r>
            <a:r>
              <a:rPr lang="uk-UA" sz="1600" b="1" i="1" dirty="0"/>
              <a:t>Monostate </a:t>
            </a:r>
            <a:r>
              <a:rPr lang="uk-UA" sz="1600" b="1" i="1" dirty="0" smtClean="0"/>
              <a:t>) </a:t>
            </a:r>
            <a:r>
              <a:rPr lang="uk-UA" sz="1600" b="1" dirty="0" smtClean="0"/>
              <a:t>Сінглтон </a:t>
            </a:r>
          </a:p>
          <a:p>
            <a:pPr marL="0" indent="0" algn="just">
              <a:buNone/>
            </a:pPr>
            <a:r>
              <a:rPr lang="uk-UA" sz="1600" dirty="0" smtClean="0"/>
              <a:t>В описі </a:t>
            </a:r>
            <a:r>
              <a:rPr lang="uk-UA" sz="1600" dirty="0"/>
              <a:t>шаблону Singleton в книзі </a:t>
            </a:r>
            <a:r>
              <a:rPr lang="en-US" sz="1600" i="1" dirty="0"/>
              <a:t>Design Patterns: Elements of Reusable Object-Oriented Software</a:t>
            </a:r>
            <a:r>
              <a:rPr lang="uk-UA" sz="1600" dirty="0" smtClean="0"/>
              <a:t> </a:t>
            </a:r>
            <a:r>
              <a:rPr lang="uk-UA" sz="1600" dirty="0"/>
              <a:t>йдеться, що </a:t>
            </a:r>
            <a:r>
              <a:rPr lang="uk-UA" sz="1600" i="1" dirty="0"/>
              <a:t>повинен бути один і тільки один об'єкт класу</a:t>
            </a:r>
            <a:r>
              <a:rPr lang="uk-UA" sz="1600" dirty="0"/>
              <a:t>. </a:t>
            </a:r>
            <a:r>
              <a:rPr lang="uk-UA" sz="1600" dirty="0" smtClean="0"/>
              <a:t>Однак</a:t>
            </a:r>
            <a:r>
              <a:rPr lang="uk-UA" sz="1600" dirty="0"/>
              <a:t>, згідно з </a:t>
            </a:r>
            <a:r>
              <a:rPr lang="uk-UA" sz="1600" i="1" dirty="0"/>
              <a:t>Алексу Мартеллі</a:t>
            </a:r>
            <a:r>
              <a:rPr lang="uk-UA" sz="1600" dirty="0"/>
              <a:t>, програмісту зазвичай потрібно, щоб екземпляри мали </a:t>
            </a:r>
            <a:r>
              <a:rPr lang="uk-UA" sz="1600" dirty="0" smtClean="0"/>
              <a:t>один </a:t>
            </a:r>
            <a:r>
              <a:rPr lang="uk-UA" sz="1600" dirty="0"/>
              <a:t>і </a:t>
            </a:r>
            <a:r>
              <a:rPr lang="uk-UA" sz="1600" dirty="0" smtClean="0"/>
              <a:t>той самий </a:t>
            </a:r>
            <a:r>
              <a:rPr lang="uk-UA" sz="1600" dirty="0"/>
              <a:t>стан. Він пропонує розробникам більше </a:t>
            </a:r>
            <a:r>
              <a:rPr lang="uk-UA" sz="1600" dirty="0" smtClean="0"/>
              <a:t>піклуватися </a:t>
            </a:r>
            <a:r>
              <a:rPr lang="uk-UA" sz="1600" dirty="0"/>
              <a:t>про стан і поведінку, а не про ідентичність примірників. </a:t>
            </a:r>
            <a:endParaRPr lang="uk-UA" sz="1600" dirty="0" smtClean="0"/>
          </a:p>
          <a:p>
            <a:pPr marL="0" indent="0" algn="just">
              <a:buNone/>
            </a:pPr>
            <a:r>
              <a:rPr lang="uk-UA" sz="1600" dirty="0" smtClean="0"/>
              <a:t>Оскільки </a:t>
            </a:r>
            <a:r>
              <a:rPr lang="uk-UA" sz="1600" dirty="0"/>
              <a:t>концепція заснована на тому що б всі об'єкти мали </a:t>
            </a:r>
            <a:r>
              <a:rPr lang="uk-UA" sz="1600" dirty="0" smtClean="0"/>
              <a:t>один і той самий стан</a:t>
            </a:r>
            <a:r>
              <a:rPr lang="uk-UA" sz="1600" dirty="0"/>
              <a:t>, вона також відома як шаблон </a:t>
            </a:r>
            <a:r>
              <a:rPr lang="uk-UA" sz="1600" b="1" i="1" dirty="0"/>
              <a:t>Monostate</a:t>
            </a:r>
            <a:r>
              <a:rPr lang="uk-UA" sz="1600" dirty="0"/>
              <a:t>. </a:t>
            </a:r>
            <a:endParaRPr lang="uk-UA" sz="1600" dirty="0" smtClean="0"/>
          </a:p>
          <a:p>
            <a:pPr marL="0" indent="0" algn="just">
              <a:buNone/>
            </a:pPr>
            <a:r>
              <a:rPr lang="uk-UA" sz="1600" dirty="0" smtClean="0"/>
              <a:t>Змінна </a:t>
            </a:r>
            <a:r>
              <a:rPr lang="uk-UA" sz="1600" b="1" i="1" dirty="0"/>
              <a:t>__dict__</a:t>
            </a:r>
            <a:r>
              <a:rPr lang="uk-UA" sz="1600" dirty="0"/>
              <a:t> </a:t>
            </a:r>
            <a:r>
              <a:rPr lang="uk-UA" sz="1600" dirty="0" smtClean="0"/>
              <a:t>присвоюється змінній </a:t>
            </a:r>
            <a:r>
              <a:rPr lang="uk-UA" sz="1600" dirty="0"/>
              <a:t>класу </a:t>
            </a:r>
            <a:r>
              <a:rPr lang="uk-UA" sz="1600" b="1" i="1" dirty="0"/>
              <a:t>__shared_state</a:t>
            </a:r>
            <a:r>
              <a:rPr lang="uk-UA" sz="1600" dirty="0"/>
              <a:t>. Python використовує </a:t>
            </a:r>
            <a:r>
              <a:rPr lang="uk-UA" sz="1600" b="1" i="1" dirty="0"/>
              <a:t>__dict__</a:t>
            </a:r>
            <a:r>
              <a:rPr lang="uk-UA" sz="1600" dirty="0"/>
              <a:t> для зберігання стану кожного об'єкта класу. У наступному коді </a:t>
            </a:r>
            <a:r>
              <a:rPr lang="uk-UA" sz="1600" dirty="0" smtClean="0"/>
              <a:t>навмисно призначено </a:t>
            </a:r>
            <a:r>
              <a:rPr lang="uk-UA" sz="1600" b="1" i="1" dirty="0"/>
              <a:t>__shared_state</a:t>
            </a:r>
            <a:r>
              <a:rPr lang="uk-UA" sz="1600" dirty="0"/>
              <a:t> всім створеним </a:t>
            </a:r>
            <a:r>
              <a:rPr lang="uk-UA" sz="1600" dirty="0" smtClean="0"/>
              <a:t>екземплярам. </a:t>
            </a:r>
            <a:r>
              <a:rPr lang="uk-UA" sz="1600" dirty="0"/>
              <a:t>Тому, коли </a:t>
            </a:r>
            <a:r>
              <a:rPr lang="uk-UA" sz="1600" dirty="0" smtClean="0"/>
              <a:t>створюються </a:t>
            </a:r>
            <a:r>
              <a:rPr lang="uk-UA" sz="1600" dirty="0"/>
              <a:t>два примірника, «</a:t>
            </a:r>
            <a:r>
              <a:rPr lang="uk-UA" sz="1600" b="1" i="1" dirty="0"/>
              <a:t>b</a:t>
            </a:r>
            <a:r>
              <a:rPr lang="uk-UA" sz="1600" dirty="0"/>
              <a:t>» і «</a:t>
            </a:r>
            <a:r>
              <a:rPr lang="uk-UA" sz="1600" b="1" i="1" dirty="0"/>
              <a:t>b1</a:t>
            </a:r>
            <a:r>
              <a:rPr lang="uk-UA" sz="1600" dirty="0"/>
              <a:t>», </a:t>
            </a:r>
            <a:r>
              <a:rPr lang="uk-UA" sz="1600" dirty="0" smtClean="0"/>
              <a:t>буде отримано </a:t>
            </a:r>
            <a:r>
              <a:rPr lang="uk-UA" sz="1600" dirty="0"/>
              <a:t>два різні об'єкти. Однак </a:t>
            </a:r>
            <a:r>
              <a:rPr lang="uk-UA" sz="1600" dirty="0" smtClean="0"/>
              <a:t>стани </a:t>
            </a:r>
            <a:r>
              <a:rPr lang="uk-UA" sz="1600" dirty="0"/>
              <a:t>змінних </a:t>
            </a:r>
            <a:r>
              <a:rPr lang="uk-UA" sz="1600" b="1" i="1" dirty="0" smtClean="0"/>
              <a:t>b.__ </a:t>
            </a:r>
            <a:r>
              <a:rPr lang="uk-UA" sz="1600" b="1" i="1" dirty="0"/>
              <a:t>dict__</a:t>
            </a:r>
            <a:r>
              <a:rPr lang="uk-UA" sz="1600" dirty="0"/>
              <a:t> і </a:t>
            </a:r>
            <a:r>
              <a:rPr lang="uk-UA" sz="1600" b="1" i="1" dirty="0" smtClean="0"/>
              <a:t>b1.__ </a:t>
            </a:r>
            <a:r>
              <a:rPr lang="uk-UA" sz="1600" b="1" i="1" dirty="0"/>
              <a:t>dict__</a:t>
            </a:r>
            <a:r>
              <a:rPr lang="uk-UA" sz="1600" dirty="0"/>
              <a:t> однакові. Тепер, навіть якщо змінна об'єкта </a:t>
            </a:r>
            <a:r>
              <a:rPr lang="uk-UA" sz="1600" b="1" i="1" dirty="0"/>
              <a:t>x</a:t>
            </a:r>
            <a:r>
              <a:rPr lang="uk-UA" sz="1600" dirty="0"/>
              <a:t> зміниться в об'єкті </a:t>
            </a:r>
            <a:r>
              <a:rPr lang="uk-UA" sz="1600" b="1" i="1" dirty="0"/>
              <a:t>b</a:t>
            </a:r>
            <a:r>
              <a:rPr lang="uk-UA" sz="1600" dirty="0"/>
              <a:t>, зміна копіюється в змінну </a:t>
            </a:r>
            <a:r>
              <a:rPr lang="uk-UA" sz="1600" b="1" i="1" dirty="0"/>
              <a:t>__dict__</a:t>
            </a:r>
            <a:r>
              <a:rPr lang="uk-UA" sz="1600" dirty="0"/>
              <a:t>, яка є спільною для всіх об'єктів, і </a:t>
            </a:r>
            <a:r>
              <a:rPr lang="uk-UA" sz="1600" b="1" i="1" dirty="0"/>
              <a:t>b1</a:t>
            </a:r>
            <a:r>
              <a:rPr lang="uk-UA" sz="1600" dirty="0"/>
              <a:t> </a:t>
            </a:r>
            <a:endParaRPr lang="uk-UA" sz="1600" dirty="0" smtClean="0"/>
          </a:p>
          <a:p>
            <a:pPr marL="0" indent="0" algn="just">
              <a:buNone/>
            </a:pPr>
            <a:endParaRPr lang="uk-UA" sz="1600" dirty="0"/>
          </a:p>
          <a:p>
            <a:pPr marL="0" indent="0" algn="just">
              <a:buNone/>
            </a:pPr>
            <a:endParaRPr lang="uk-UA" sz="1600" dirty="0" smtClean="0"/>
          </a:p>
          <a:p>
            <a:pPr marL="0" indent="0" algn="just">
              <a:buNone/>
            </a:pPr>
            <a:endParaRPr lang="uk-UA" sz="1600" dirty="0"/>
          </a:p>
          <a:p>
            <a:pPr marL="0" indent="0" algn="just">
              <a:buNone/>
            </a:pPr>
            <a:endParaRPr lang="uk-UA" sz="1600" dirty="0" smtClean="0"/>
          </a:p>
          <a:p>
            <a:pPr marL="0" indent="0" algn="just">
              <a:buNone/>
            </a:pPr>
            <a:endParaRPr lang="uk-UA" sz="1600" dirty="0"/>
          </a:p>
          <a:p>
            <a:pPr marL="0" indent="0" algn="just">
              <a:buNone/>
            </a:pPr>
            <a:endParaRPr lang="uk-UA" sz="1600" dirty="0" smtClean="0"/>
          </a:p>
          <a:p>
            <a:pPr marL="0" indent="0" algn="just">
              <a:buNone/>
            </a:pPr>
            <a:endParaRPr lang="uk-UA" sz="1600" dirty="0"/>
          </a:p>
          <a:p>
            <a:pPr marL="0" indent="0" algn="just">
              <a:buNone/>
            </a:pPr>
            <a:endParaRPr lang="uk-UA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722890" y="5850844"/>
            <a:ext cx="6956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400" i="1" dirty="0"/>
              <a:t>Інший спосіб реалізації </a:t>
            </a:r>
            <a:r>
              <a:rPr lang="uk-UA" sz="1400" i="1" dirty="0" smtClean="0"/>
              <a:t>шаблону </a:t>
            </a:r>
            <a:r>
              <a:rPr lang="en-US" sz="1400" b="1" i="1" dirty="0" err="1" smtClean="0"/>
              <a:t>Monostate</a:t>
            </a:r>
            <a:r>
              <a:rPr lang="uk-UA" sz="1400" i="1" dirty="0" smtClean="0"/>
              <a:t> </a:t>
            </a:r>
            <a:r>
              <a:rPr lang="uk-UA" sz="1400" i="1" dirty="0"/>
              <a:t>- це використання методу </a:t>
            </a:r>
            <a:r>
              <a:rPr lang="uk-UA" sz="1400" b="1" i="1" dirty="0"/>
              <a:t>__new__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8764" y="2679826"/>
            <a:ext cx="5326715" cy="2677656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Borg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__shared_state = {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"1"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"2"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.x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__dict__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.__shared_state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Borg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b1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Borg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b.x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4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"Borg Object 'b': 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b)                  </a:t>
            </a: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b і b1 - різні об’єкти</a:t>
            </a:r>
            <a:b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"Borg Object 'b1': 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b1)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"Object State 'b':"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b.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__dict__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   </a:t>
            </a: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b і b1 поділяють однаковий стан</a:t>
            </a:r>
            <a:b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"Object State 'b1':"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b1.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__dict__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69" y="4281157"/>
            <a:ext cx="6162675" cy="1076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8764" y="5474312"/>
            <a:ext cx="4083169" cy="1200329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Borg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_shared_state = {}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__new__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*args, **kwargs):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obj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(Borg,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__new__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*args, **kwargs)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obj.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__dict__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._shared_state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obj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2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dirty="0"/>
              <a:t>Сінглтон і метакласи </a:t>
            </a:r>
            <a:endParaRPr lang="en-US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r>
              <a:rPr lang="uk-UA" sz="1600" dirty="0"/>
              <a:t>Спеціальний метод </a:t>
            </a:r>
            <a:r>
              <a:rPr lang="en-US" sz="1600" b="1" i="1" dirty="0" smtClean="0"/>
              <a:t>__</a:t>
            </a:r>
            <a:r>
              <a:rPr lang="en-US" sz="1600" b="1" i="1" dirty="0"/>
              <a:t>call__</a:t>
            </a:r>
            <a:r>
              <a:rPr lang="en-US" sz="1600" dirty="0"/>
              <a:t> </a:t>
            </a:r>
            <a:r>
              <a:rPr lang="uk-UA" sz="1600" dirty="0"/>
              <a:t>викликається, коли необхідно створити об'єкт для вже існуючого класу. У цьому коді, коли </a:t>
            </a:r>
            <a:r>
              <a:rPr lang="uk-UA" sz="1600" dirty="0" smtClean="0"/>
              <a:t>створюється </a:t>
            </a:r>
            <a:r>
              <a:rPr lang="uk-UA" sz="1600" dirty="0"/>
              <a:t>екземпляр класу </a:t>
            </a:r>
            <a:r>
              <a:rPr lang="en-US" sz="1600" b="1" i="1" dirty="0" err="1"/>
              <a:t>int</a:t>
            </a:r>
            <a:r>
              <a:rPr lang="en-US" sz="1600" dirty="0"/>
              <a:t> </a:t>
            </a:r>
            <a:r>
              <a:rPr lang="uk-UA" sz="1600" dirty="0"/>
              <a:t>за допомогою </a:t>
            </a:r>
            <a:r>
              <a:rPr lang="en-US" sz="1600" b="1" i="1" dirty="0" err="1" smtClean="0"/>
              <a:t>int</a:t>
            </a:r>
            <a:r>
              <a:rPr lang="en-US" sz="1600" b="1" i="1" dirty="0" smtClean="0"/>
              <a:t>(4,5</a:t>
            </a:r>
            <a:r>
              <a:rPr lang="en-US" sz="1600" b="1" i="1" dirty="0"/>
              <a:t>)</a:t>
            </a:r>
            <a:r>
              <a:rPr lang="en-US" sz="1600" dirty="0"/>
              <a:t>, </a:t>
            </a:r>
            <a:r>
              <a:rPr lang="uk-UA" sz="1600" dirty="0"/>
              <a:t>викликається метод </a:t>
            </a:r>
            <a:r>
              <a:rPr lang="uk-UA" sz="1600" b="1" i="1" dirty="0"/>
              <a:t>__</a:t>
            </a:r>
            <a:r>
              <a:rPr lang="en-US" sz="1600" b="1" i="1" dirty="0"/>
              <a:t>call__</a:t>
            </a:r>
            <a:r>
              <a:rPr lang="en-US" sz="1600" dirty="0"/>
              <a:t> </a:t>
            </a:r>
            <a:r>
              <a:rPr lang="uk-UA" sz="1600" dirty="0"/>
              <a:t>метаклассом </a:t>
            </a:r>
            <a:r>
              <a:rPr lang="en-US" sz="1600" b="1" i="1" dirty="0" err="1"/>
              <a:t>MyInt</a:t>
            </a:r>
            <a:r>
              <a:rPr lang="en-US" sz="1600" dirty="0"/>
              <a:t>, </a:t>
            </a:r>
            <a:r>
              <a:rPr lang="uk-UA" sz="1600" dirty="0"/>
              <a:t>що означає, що метаклассом тепер керує створенням об'єкта. Що щось схоже що ми розглядали раніше в шаблоні </a:t>
            </a:r>
            <a:r>
              <a:rPr lang="en-US" sz="1600" dirty="0"/>
              <a:t>Singleton.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Оскільки метаклас </a:t>
            </a:r>
            <a:r>
              <a:rPr lang="uk-UA" sz="1600" dirty="0"/>
              <a:t>має більший контроль над створенням класів і створенням об'єктів, його можна використовувати для створення </a:t>
            </a:r>
            <a:r>
              <a:rPr lang="uk-UA" sz="1600" dirty="0" smtClean="0"/>
              <a:t>Синглтонів. </a:t>
            </a:r>
            <a:r>
              <a:rPr lang="uk-UA" sz="1600" dirty="0"/>
              <a:t>Для </a:t>
            </a:r>
            <a:r>
              <a:rPr lang="uk-UA" sz="1600" dirty="0" smtClean="0"/>
              <a:t>керування створення </a:t>
            </a:r>
            <a:r>
              <a:rPr lang="uk-UA" sz="1600" dirty="0"/>
              <a:t>і </a:t>
            </a:r>
            <a:r>
              <a:rPr lang="uk-UA" sz="1600" dirty="0" smtClean="0"/>
              <a:t>иніціалізації </a:t>
            </a:r>
            <a:r>
              <a:rPr lang="uk-UA" sz="1600" dirty="0"/>
              <a:t>класу в </a:t>
            </a:r>
            <a:r>
              <a:rPr lang="uk-UA" sz="1600" dirty="0" smtClean="0"/>
              <a:t>метакласі перевизначають однойменні </a:t>
            </a:r>
            <a:r>
              <a:rPr lang="uk-UA" sz="1600" dirty="0"/>
              <a:t>методи </a:t>
            </a:r>
            <a:r>
              <a:rPr lang="uk-UA" sz="1600" b="1" i="1" dirty="0"/>
              <a:t>__</a:t>
            </a:r>
            <a:r>
              <a:rPr lang="en-US" sz="1600" b="1" i="1" dirty="0"/>
              <a:t>new__ </a:t>
            </a:r>
            <a:r>
              <a:rPr lang="uk-UA" sz="1600" dirty="0"/>
              <a:t>і </a:t>
            </a:r>
            <a:r>
              <a:rPr lang="uk-UA" sz="1600" b="1" i="1" dirty="0"/>
              <a:t>__</a:t>
            </a:r>
            <a:r>
              <a:rPr lang="en-US" sz="1600" b="1" i="1" dirty="0" err="1"/>
              <a:t>init</a:t>
            </a:r>
            <a:r>
              <a:rPr lang="en-US" sz="1600" b="1" i="1" dirty="0"/>
              <a:t>__</a:t>
            </a:r>
            <a:r>
              <a:rPr lang="en-US" sz="1600" dirty="0"/>
              <a:t>. </a:t>
            </a:r>
            <a:endParaRPr lang="uk-UA" sz="1600" dirty="0" smtClean="0"/>
          </a:p>
          <a:p>
            <a:pPr marL="0" indent="0">
              <a:buNone/>
            </a:pPr>
            <a:r>
              <a:rPr lang="ru-RU" sz="1600" dirty="0"/>
              <a:t>Реалізація Singleton з </a:t>
            </a:r>
            <a:r>
              <a:rPr lang="ru-RU" sz="1600" dirty="0" smtClean="0"/>
              <a:t>меткласами </a:t>
            </a:r>
            <a:r>
              <a:rPr lang="ru-RU" sz="1600" dirty="0"/>
              <a:t>може бути краще пояснена за допомогою наступного </a:t>
            </a:r>
            <a:r>
              <a:rPr lang="ru-RU" sz="1600" dirty="0" smtClean="0"/>
              <a:t>прикладу: </a:t>
            </a: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5" name="Rectangle 4"/>
          <p:cNvSpPr/>
          <p:nvPr/>
        </p:nvSpPr>
        <p:spPr>
          <a:xfrm>
            <a:off x="5833342" y="713553"/>
            <a:ext cx="4514769" cy="76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/>
              <a:t>За допомогою </a:t>
            </a:r>
            <a:r>
              <a:rPr lang="ru-RU" sz="1400" i="1" dirty="0" smtClean="0"/>
              <a:t>метакласів з6являється можливість створювати </a:t>
            </a:r>
            <a:r>
              <a:rPr lang="ru-RU" sz="1400" i="1" dirty="0"/>
              <a:t>класи свого власного типу з </a:t>
            </a:r>
            <a:r>
              <a:rPr lang="ru-RU" sz="1400" i="1" dirty="0" smtClean="0"/>
              <a:t>визначених в  Python класів. </a:t>
            </a:r>
            <a:endParaRPr lang="uk-UA" sz="1400" i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98764" y="533843"/>
            <a:ext cx="5082225" cy="2123658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__call__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*args, **kwds):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"***** Це перевизначений int *****"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args)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"Тепер поведінку цих об’єктів можна міняти як завгодно..."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__call__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*args, **kwds)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metaclass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=MyInt):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x, y):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.x = x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.y = y</a:t>
            </a:r>
            <a:endParaRPr lang="ru-RU" altLang="ru-RU" sz="1200" dirty="0">
              <a:solidFill>
                <a:srgbClr val="26262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5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199" y="2114576"/>
            <a:ext cx="5467350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98764" y="4461799"/>
            <a:ext cx="5160387" cy="2292935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MetaSingleton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_instances = {}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__call__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*args, **kwargs):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not in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._instances: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._instances[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(MetaSingleton,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__call__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(*args, **kwargs)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._instances[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metaclass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=MetaSingleton):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logger1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logger2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(logger1, logger2)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433" y="6502676"/>
            <a:ext cx="9115425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7372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Перший приклад використання </a:t>
            </a:r>
            <a:r>
              <a:rPr lang="en-US" sz="1600" b="1" dirty="0"/>
              <a:t>Singleton </a:t>
            </a:r>
            <a:endParaRPr lang="uk-UA" sz="1600" b="1" dirty="0" smtClean="0"/>
          </a:p>
          <a:p>
            <a:pPr marL="0" indent="0" algn="just">
              <a:buNone/>
            </a:pPr>
            <a:r>
              <a:rPr lang="uk-UA" sz="1600" dirty="0" smtClean="0"/>
              <a:t>Як </a:t>
            </a:r>
            <a:r>
              <a:rPr lang="uk-UA" sz="1600" dirty="0"/>
              <a:t>приклад практичного </a:t>
            </a:r>
            <a:r>
              <a:rPr lang="uk-UA" sz="1600" dirty="0" smtClean="0"/>
              <a:t>використання розглянемо </a:t>
            </a:r>
            <a:r>
              <a:rPr lang="uk-UA" sz="1600" b="1" i="1" dirty="0"/>
              <a:t>додаток бази даних</a:t>
            </a:r>
            <a:r>
              <a:rPr lang="uk-UA" sz="1600" dirty="0"/>
              <a:t>. </a:t>
            </a:r>
            <a:endParaRPr lang="uk-UA" sz="1600" dirty="0" smtClean="0"/>
          </a:p>
          <a:p>
            <a:pPr marL="0" indent="0" algn="just">
              <a:buNone/>
            </a:pPr>
            <a:r>
              <a:rPr lang="uk-UA" sz="1600" dirty="0" smtClean="0"/>
              <a:t>Розглянемо </a:t>
            </a:r>
            <a:r>
              <a:rPr lang="uk-UA" sz="1600" dirty="0"/>
              <a:t>приклад хмарної служби, яка включає в себе кілька операцій читання і запису в базі даних. Повний хмарний сервіс розбитий на кілька сервісів, які виконують операції з базою даних. Зрозуміло, що загальним ресурсом для різних сервісів є сама база даних. Отже, якщо нам потрібно спроектувати хмарний сервіс, необхідно врахувати наступні моменти: </a:t>
            </a:r>
            <a:endParaRPr lang="uk-UA" sz="16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uk-UA" sz="1600" dirty="0" smtClean="0"/>
              <a:t>Узгодженість </a:t>
            </a:r>
            <a:r>
              <a:rPr lang="uk-UA" sz="1600" dirty="0"/>
              <a:t>операцій в базі даних - одна операція не повинна призводити до конфліктів з іншими операціями </a:t>
            </a:r>
            <a:endParaRPr lang="uk-UA" sz="16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uk-UA" sz="1600" dirty="0" smtClean="0"/>
              <a:t>Використання </a:t>
            </a:r>
            <a:r>
              <a:rPr lang="uk-UA" sz="1600" dirty="0"/>
              <a:t>пам'яті і ЦП має бути оптимальним для обробки декількох операцій з базою даних.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2157" y="2215059"/>
            <a:ext cx="53680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uk-UA" sz="1400" i="1" dirty="0" smtClean="0"/>
              <a:t>Створили метаклас </a:t>
            </a:r>
            <a:r>
              <a:rPr lang="en-US" sz="1400" b="1" i="1" dirty="0" err="1" smtClean="0"/>
              <a:t>MetaSingleton</a:t>
            </a:r>
            <a:r>
              <a:rPr lang="en-US" sz="1400" i="1" dirty="0"/>
              <a:t>. </a:t>
            </a:r>
            <a:r>
              <a:rPr lang="uk-UA" sz="1400" i="1" dirty="0" smtClean="0"/>
              <a:t>Спеціальний </a:t>
            </a:r>
            <a:r>
              <a:rPr lang="uk-UA" sz="1400" i="1" dirty="0"/>
              <a:t>метод </a:t>
            </a:r>
            <a:r>
              <a:rPr lang="uk-UA" sz="1400" b="1" i="1" dirty="0"/>
              <a:t>__</a:t>
            </a:r>
            <a:r>
              <a:rPr lang="en-US" sz="1400" b="1" i="1" dirty="0"/>
              <a:t>call__ </a:t>
            </a:r>
            <a:r>
              <a:rPr lang="uk-UA" sz="1400" i="1" dirty="0"/>
              <a:t>використовується в </a:t>
            </a:r>
            <a:r>
              <a:rPr lang="uk-UA" sz="1400" i="1" dirty="0" smtClean="0"/>
              <a:t>метакласі </a:t>
            </a:r>
            <a:r>
              <a:rPr lang="uk-UA" sz="1400" i="1" dirty="0"/>
              <a:t>для створення </a:t>
            </a:r>
            <a:r>
              <a:rPr lang="en-US" sz="1400" i="1" dirty="0"/>
              <a:t>Singleton. </a:t>
            </a:r>
            <a:endParaRPr lang="uk-UA" sz="1400" i="1" dirty="0" smtClean="0"/>
          </a:p>
          <a:p>
            <a:pPr marL="342900" indent="-342900">
              <a:buAutoNum type="arabicPeriod"/>
            </a:pPr>
            <a:r>
              <a:rPr lang="uk-UA" sz="1400" i="1" dirty="0" smtClean="0"/>
              <a:t>Клас </a:t>
            </a:r>
            <a:r>
              <a:rPr lang="en-US" sz="1400" b="1" i="1" dirty="0"/>
              <a:t>Database</a:t>
            </a:r>
            <a:r>
              <a:rPr lang="en-US" sz="1400" i="1" dirty="0"/>
              <a:t> </a:t>
            </a:r>
            <a:r>
              <a:rPr lang="uk-UA" sz="1400" i="1" dirty="0"/>
              <a:t>створений за допомогою </a:t>
            </a:r>
            <a:r>
              <a:rPr lang="uk-UA" sz="1400" i="1" dirty="0" smtClean="0"/>
              <a:t>метакласу </a:t>
            </a:r>
            <a:r>
              <a:rPr lang="en-US" sz="1400" b="1" i="1" dirty="0" err="1"/>
              <a:t>MetaSingleton</a:t>
            </a:r>
            <a:r>
              <a:rPr lang="en-US" sz="1400" i="1" dirty="0"/>
              <a:t> </a:t>
            </a:r>
            <a:r>
              <a:rPr lang="uk-UA" sz="1400" i="1" dirty="0"/>
              <a:t>і є Сінглтон. Таким чином, коли створюється екземпляр класу </a:t>
            </a:r>
            <a:r>
              <a:rPr lang="en-US" sz="1400" b="1" i="1" dirty="0"/>
              <a:t>Database</a:t>
            </a:r>
            <a:r>
              <a:rPr lang="en-US" sz="1400" i="1" dirty="0"/>
              <a:t>, </a:t>
            </a:r>
            <a:r>
              <a:rPr lang="uk-UA" sz="1400" i="1" dirty="0"/>
              <a:t>він створює тільки один об'єкт. </a:t>
            </a:r>
            <a:endParaRPr lang="uk-UA" sz="1400" i="1" dirty="0" smtClean="0"/>
          </a:p>
          <a:p>
            <a:pPr marL="342900" indent="-342900">
              <a:buAutoNum type="arabicPeriod"/>
            </a:pPr>
            <a:r>
              <a:rPr lang="uk-UA" sz="1400" i="1" dirty="0" smtClean="0"/>
              <a:t>Коли </a:t>
            </a:r>
            <a:r>
              <a:rPr lang="uk-UA" sz="1400" i="1" dirty="0"/>
              <a:t>веб-додаток хоче виконати певні операції з БД, </a:t>
            </a:r>
            <a:r>
              <a:rPr lang="uk-UA" sz="1400" i="1" dirty="0" smtClean="0"/>
              <a:t>він </a:t>
            </a:r>
            <a:r>
              <a:rPr lang="uk-UA" sz="1400" i="1" dirty="0"/>
              <a:t>кілька разів створює екземпляр класу </a:t>
            </a:r>
            <a:r>
              <a:rPr lang="en-US" sz="1400" b="1" i="1" dirty="0"/>
              <a:t>Database</a:t>
            </a:r>
            <a:r>
              <a:rPr lang="en-US" sz="1400" i="1" dirty="0"/>
              <a:t> (</a:t>
            </a:r>
            <a:r>
              <a:rPr lang="uk-UA" sz="1400" i="1" dirty="0"/>
              <a:t>як приклад, наприклад в різних частинах додатка), але створюється тільки один об'єкт. Оскільки існує тільки один об'єкт, </a:t>
            </a:r>
            <a:r>
              <a:rPr lang="uk-UA" sz="1400" i="1" dirty="0" smtClean="0"/>
              <a:t>то звернення </a:t>
            </a:r>
            <a:r>
              <a:rPr lang="uk-UA" sz="1400" i="1" dirty="0"/>
              <a:t>до бази даних синхронізовані. Крім того, такий підхід дозволяє обмежити використання системних ресурсів, і </a:t>
            </a:r>
            <a:r>
              <a:rPr lang="uk-UA" sz="1400" i="1" dirty="0" smtClean="0"/>
              <a:t>можна </a:t>
            </a:r>
            <a:r>
              <a:rPr lang="uk-UA" sz="1400" i="1" dirty="0"/>
              <a:t>уникнути ситуації браку пам'яті або ресурсів процесора.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1520" y="2215059"/>
            <a:ext cx="5620449" cy="4339650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sqlite3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MetaSingleton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_instances = {}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__call__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*args, **kwargs):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not in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._instances: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._instances[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(MetaSingleton,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__call__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(*args, **kwargs)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._instances[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metaclass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=MetaSingleton):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connection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None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.connection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 None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.connection = sqlite3.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"db.sqlite3"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.cursorobj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.connection.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.cursorobj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db1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db2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"Database Objects DB1"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db1)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"Database Objects DB2"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db2)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080" y="5992734"/>
            <a:ext cx="6372225" cy="561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164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9448" y="208177"/>
            <a:ext cx="7776927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Другий приклад використання </a:t>
            </a:r>
            <a:r>
              <a:rPr lang="en-US" sz="1600" b="1" dirty="0"/>
              <a:t>Singleton </a:t>
            </a:r>
            <a:endParaRPr lang="uk-UA" sz="1600" b="1" dirty="0" smtClean="0"/>
          </a:p>
          <a:p>
            <a:pPr marL="0" indent="0">
              <a:buNone/>
            </a:pPr>
            <a:r>
              <a:rPr lang="uk-UA" sz="1600" dirty="0" smtClean="0"/>
              <a:t>Розглянемо сценарій</a:t>
            </a:r>
            <a:r>
              <a:rPr lang="uk-UA" sz="1600" dirty="0"/>
              <a:t>, в якому </a:t>
            </a:r>
            <a:r>
              <a:rPr lang="uk-UA" sz="1600" dirty="0" smtClean="0"/>
              <a:t>впроваджуємо службу </a:t>
            </a:r>
            <a:r>
              <a:rPr lang="uk-UA" sz="1600" dirty="0"/>
              <a:t>перевірки працездатності (наприклад, </a:t>
            </a:r>
            <a:r>
              <a:rPr lang="en-US" sz="1600" dirty="0" err="1"/>
              <a:t>Nagios</a:t>
            </a:r>
            <a:r>
              <a:rPr lang="en-US" sz="1600" dirty="0"/>
              <a:t>) </a:t>
            </a:r>
            <a:r>
              <a:rPr lang="uk-UA" sz="1600" dirty="0"/>
              <a:t>для нашої інфраструктури.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Створюємо </a:t>
            </a:r>
            <a:r>
              <a:rPr lang="uk-UA" sz="1600" dirty="0"/>
              <a:t>клас </a:t>
            </a:r>
            <a:r>
              <a:rPr lang="en-US" sz="1600" b="1" i="1" dirty="0" err="1"/>
              <a:t>HealthCheck</a:t>
            </a:r>
            <a:r>
              <a:rPr lang="en-US" sz="1600" dirty="0"/>
              <a:t>, </a:t>
            </a:r>
            <a:r>
              <a:rPr lang="uk-UA" sz="1600" dirty="0"/>
              <a:t>який реалізований як </a:t>
            </a:r>
            <a:r>
              <a:rPr lang="en-US" sz="1600" dirty="0"/>
              <a:t>Singleton. </a:t>
            </a:r>
            <a:r>
              <a:rPr lang="uk-UA" sz="1600" dirty="0" smtClean="0"/>
              <a:t>Також </a:t>
            </a:r>
            <a:r>
              <a:rPr lang="uk-UA" sz="1600" dirty="0"/>
              <a:t>будемо підтримувати список серверів, для яких повинна виконуватися перевірка працездатності. Якщо сервер вилучений з цього списку, програмне забезпечення для перевірки працездатності має виявити його і видалити з серверів, налаштованих для перевірки</a:t>
            </a:r>
            <a:r>
              <a:rPr lang="uk-UA" sz="1600" dirty="0" smtClean="0"/>
              <a:t>.</a:t>
            </a:r>
          </a:p>
          <a:p>
            <a:pPr marL="0" indent="0">
              <a:buNone/>
            </a:pPr>
            <a:r>
              <a:rPr lang="uk-UA" sz="1600" dirty="0" smtClean="0"/>
              <a:t>У </a:t>
            </a:r>
            <a:r>
              <a:rPr lang="uk-UA" sz="1600" dirty="0"/>
              <a:t>наступному коді об'єкти </a:t>
            </a:r>
            <a:r>
              <a:rPr lang="en-US" sz="1600" b="1" i="1" dirty="0"/>
              <a:t>hc1</a:t>
            </a:r>
            <a:r>
              <a:rPr lang="en-US" sz="1600" dirty="0"/>
              <a:t> </a:t>
            </a:r>
            <a:r>
              <a:rPr lang="uk-UA" sz="1600" dirty="0"/>
              <a:t>і </a:t>
            </a:r>
            <a:r>
              <a:rPr lang="en-US" sz="1600" b="1" i="1" dirty="0"/>
              <a:t>hc2</a:t>
            </a:r>
            <a:r>
              <a:rPr lang="en-US" sz="1600" dirty="0"/>
              <a:t> </a:t>
            </a:r>
            <a:r>
              <a:rPr lang="uk-UA" sz="1600" dirty="0"/>
              <a:t>є екземплярами класу в </a:t>
            </a:r>
            <a:r>
              <a:rPr lang="en-US" sz="1600" i="1" dirty="0"/>
              <a:t>Singleton</a:t>
            </a:r>
            <a:r>
              <a:rPr lang="en-US" sz="1600" dirty="0"/>
              <a:t>. </a:t>
            </a:r>
            <a:r>
              <a:rPr lang="uk-UA" sz="1600" dirty="0"/>
              <a:t>Сервери додаються в інфраструктуру для перевірки працездатності за допомогою методу </a:t>
            </a:r>
            <a:r>
              <a:rPr lang="en-US" sz="1600" b="1" i="1" dirty="0" err="1" smtClean="0"/>
              <a:t>addServer</a:t>
            </a:r>
            <a:r>
              <a:rPr lang="en-US" sz="1600" b="1" i="1" dirty="0" smtClean="0"/>
              <a:t>()</a:t>
            </a:r>
            <a:r>
              <a:rPr lang="en-US" sz="1600" dirty="0" smtClean="0"/>
              <a:t>. </a:t>
            </a:r>
            <a:r>
              <a:rPr lang="uk-UA" sz="1600" dirty="0"/>
              <a:t>На початку </a:t>
            </a:r>
            <a:r>
              <a:rPr lang="uk-UA" sz="1600" dirty="0" smtClean="0"/>
              <a:t>виконується </a:t>
            </a:r>
            <a:r>
              <a:rPr lang="uk-UA" sz="1600" dirty="0"/>
              <a:t>ітерація перевірки працездатності для цих серверів. Потім метод </a:t>
            </a:r>
            <a:r>
              <a:rPr lang="en-US" sz="1600" b="1" i="1" dirty="0" err="1" smtClean="0"/>
              <a:t>changeServer</a:t>
            </a:r>
            <a:r>
              <a:rPr lang="en-US" sz="1600" b="1" i="1" dirty="0" smtClean="0"/>
              <a:t>()</a:t>
            </a:r>
            <a:r>
              <a:rPr lang="en-US" sz="1600" dirty="0" smtClean="0"/>
              <a:t> </a:t>
            </a:r>
            <a:r>
              <a:rPr lang="uk-UA" sz="1600" dirty="0"/>
              <a:t>видаляє останній сервер і додає новий. А потім, коли знову запускається перевірка в другій ітерації то використовується вже змінений список серверів. Все це робиться з </a:t>
            </a:r>
            <a:r>
              <a:rPr lang="en-US" sz="1600" b="1" i="1" dirty="0"/>
              <a:t>Singletons</a:t>
            </a:r>
            <a:r>
              <a:rPr lang="en-US" sz="1600" dirty="0"/>
              <a:t>. </a:t>
            </a:r>
            <a:r>
              <a:rPr lang="uk-UA" sz="1600" dirty="0"/>
              <a:t>Коли сервери додаються або видаляються, перевірка працездатності повинна бути таким об'єктом, який знає про зміни, внесені в інфраструктуру: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5802" y="229716"/>
            <a:ext cx="3937296" cy="6494085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HealthCheck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_instance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None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def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__new__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*args, **kwargs):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not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HealthCheck._instance: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HealthCheck._instance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(HealthCheck,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                      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__new__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*args, **kwargs)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HealthCheck._instance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._servers = []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addServer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._servers.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append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"Server 1"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._servers.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append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"Server 2"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._servers.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append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"Server 3"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._servers.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append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"Server 4"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changeServer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._servers.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._servers.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append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"Server 5"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hc1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HealthCheck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hc2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HealthCheck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hc1.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addServer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"Schedule health check for servers (1).."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range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"Checking 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hc1._servers[i])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hc2.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changeServer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"Schedule health check for servers (2).."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range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"Checking 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hc2._servers[i])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448" y="4318715"/>
            <a:ext cx="3494639" cy="2405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546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30" y="226337"/>
            <a:ext cx="11642756" cy="240822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1800" b="1" dirty="0" smtClean="0"/>
              <a:t>Метакласи </a:t>
            </a:r>
          </a:p>
          <a:p>
            <a:pPr marL="0" indent="0">
              <a:buNone/>
            </a:pPr>
            <a:r>
              <a:rPr lang="ru-RU" sz="1600" dirty="0" smtClean="0"/>
              <a:t>Метакласи </a:t>
            </a:r>
            <a:r>
              <a:rPr lang="ru-RU" sz="1600" dirty="0"/>
              <a:t>- це класи, </a:t>
            </a:r>
            <a:r>
              <a:rPr lang="ru-RU" sz="1600" dirty="0" smtClean="0"/>
              <a:t>інстанси (екземпляри) </a:t>
            </a:r>
            <a:r>
              <a:rPr lang="ru-RU" sz="1600" dirty="0"/>
              <a:t>яких теж є класами. </a:t>
            </a:r>
            <a:endParaRPr lang="ru-RU" sz="1600" dirty="0" smtClean="0"/>
          </a:p>
          <a:p>
            <a:pPr marL="0" indent="0">
              <a:buNone/>
            </a:pPr>
            <a:r>
              <a:rPr lang="uk-UA" sz="1600" dirty="0"/>
              <a:t>Щоб створити свій власний </a:t>
            </a:r>
            <a:r>
              <a:rPr lang="uk-UA" sz="1600" dirty="0" smtClean="0"/>
              <a:t>метаклас </a:t>
            </a:r>
            <a:r>
              <a:rPr lang="uk-UA" sz="1600" dirty="0"/>
              <a:t>в </a:t>
            </a:r>
            <a:r>
              <a:rPr lang="en-US" sz="1600" dirty="0"/>
              <a:t>Python, </a:t>
            </a:r>
            <a:r>
              <a:rPr lang="uk-UA" sz="1600" dirty="0"/>
              <a:t>потрібно скористатися </a:t>
            </a:r>
            <a:r>
              <a:rPr lang="uk-UA" sz="1600" dirty="0" smtClean="0"/>
              <a:t>підклассом </a:t>
            </a:r>
            <a:r>
              <a:rPr lang="en-US" sz="1600" b="1" i="1" dirty="0"/>
              <a:t>type</a:t>
            </a:r>
            <a:r>
              <a:rPr lang="en-US" sz="1600" dirty="0"/>
              <a:t>, </a:t>
            </a:r>
            <a:r>
              <a:rPr lang="uk-UA" sz="1600" dirty="0"/>
              <a:t>стандартним метаклассом в </a:t>
            </a:r>
            <a:r>
              <a:rPr lang="en-US" sz="1600" dirty="0"/>
              <a:t>Python. </a:t>
            </a:r>
            <a:r>
              <a:rPr lang="uk-UA" sz="1600" dirty="0"/>
              <a:t>Найчастіше метакласи використовуються в ролі </a:t>
            </a:r>
            <a:r>
              <a:rPr lang="uk-UA" sz="1600" i="1" dirty="0"/>
              <a:t>віртуального конструктора</a:t>
            </a:r>
            <a:r>
              <a:rPr lang="uk-UA" sz="1600" dirty="0"/>
              <a:t>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Щоб </a:t>
            </a:r>
            <a:r>
              <a:rPr lang="uk-UA" sz="1600" dirty="0"/>
              <a:t>створити екземпляр класу, потрібно спочатку викликати цей самий клас. </a:t>
            </a:r>
            <a:r>
              <a:rPr lang="uk-UA" sz="1600" dirty="0" smtClean="0"/>
              <a:t>Так само для </a:t>
            </a:r>
            <a:r>
              <a:rPr lang="uk-UA" sz="1600" dirty="0"/>
              <a:t>створення нового класу </a:t>
            </a:r>
            <a:r>
              <a:rPr lang="uk-UA" sz="1600" dirty="0" smtClean="0"/>
              <a:t>викликаєть метаклас. </a:t>
            </a:r>
            <a:r>
              <a:rPr lang="uk-UA" sz="1600" dirty="0"/>
              <a:t>Метакласи визначаються за допомогою базових класів в атрибуті </a:t>
            </a:r>
            <a:r>
              <a:rPr lang="uk-UA" sz="1600" b="1" i="1" dirty="0"/>
              <a:t>__</a:t>
            </a:r>
            <a:r>
              <a:rPr lang="en-US" sz="1600" b="1" i="1" dirty="0" err="1"/>
              <a:t>metaclass</a:t>
            </a:r>
            <a:r>
              <a:rPr lang="en-US" sz="1600" b="1" i="1" dirty="0"/>
              <a:t>__</a:t>
            </a:r>
            <a:r>
              <a:rPr lang="en-US" sz="1600" dirty="0"/>
              <a:t>. </a:t>
            </a:r>
            <a:r>
              <a:rPr lang="uk-UA" sz="1600" dirty="0"/>
              <a:t>При створенні класу допускається використання методів </a:t>
            </a:r>
            <a:r>
              <a:rPr lang="uk-UA" sz="1600" b="1" i="1" dirty="0"/>
              <a:t>__</a:t>
            </a:r>
            <a:r>
              <a:rPr lang="en-US" sz="1600" b="1" i="1" dirty="0" err="1"/>
              <a:t>init</a:t>
            </a:r>
            <a:r>
              <a:rPr lang="en-US" sz="1600" b="1" i="1" dirty="0"/>
              <a:t>__ </a:t>
            </a:r>
            <a:r>
              <a:rPr lang="uk-UA" sz="1600" dirty="0"/>
              <a:t>і </a:t>
            </a:r>
            <a:r>
              <a:rPr lang="uk-UA" sz="1600" b="1" i="1" dirty="0"/>
              <a:t>__</a:t>
            </a:r>
            <a:r>
              <a:rPr lang="en-US" sz="1600" b="1" i="1" dirty="0"/>
              <a:t>new__</a:t>
            </a:r>
            <a:r>
              <a:rPr lang="en-US" sz="1600" dirty="0"/>
              <a:t>. </a:t>
            </a:r>
            <a:r>
              <a:rPr lang="uk-UA" sz="1600" dirty="0"/>
              <a:t>З їх допомогою можна користуватися додатковими функціями. Під час виконання оператора </a:t>
            </a:r>
            <a:r>
              <a:rPr lang="en-US" sz="1600" b="1" i="1" dirty="0"/>
              <a:t>class</a:t>
            </a:r>
            <a:r>
              <a:rPr lang="en-US" sz="1600" dirty="0"/>
              <a:t> </a:t>
            </a:r>
            <a:r>
              <a:rPr lang="uk-UA" sz="1600" dirty="0"/>
              <a:t>генерується простір імен, </a:t>
            </a:r>
            <a:r>
              <a:rPr lang="uk-UA" sz="1600" dirty="0" smtClean="0"/>
              <a:t>який </a:t>
            </a:r>
            <a:r>
              <a:rPr lang="uk-UA" sz="1600" dirty="0"/>
              <a:t>буде містити атрибути майбутнього класу. Потім, для безпосереднього створення, викликається </a:t>
            </a:r>
            <a:r>
              <a:rPr lang="uk-UA" sz="1600" dirty="0" smtClean="0"/>
              <a:t>метаклас </a:t>
            </a:r>
            <a:r>
              <a:rPr lang="uk-UA" sz="1600" dirty="0"/>
              <a:t>з ім'ям і атрибутами.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46" y="2370704"/>
            <a:ext cx="4467836" cy="16307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58246" y="4001464"/>
            <a:ext cx="69379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Звичайних можливостей об'єктно-орієнтованого програмування вистачає далеко не завжди. У деяких випадках потрібно змінити сам характер системи класів: розширити мову новими типами класів, змінити стиль взаємодії між класами і оточенням, додати деякі додаткові аспекти, що стосуються всіх </a:t>
            </a:r>
            <a:r>
              <a:rPr lang="uk-UA" sz="1400" i="1" dirty="0" smtClean="0"/>
              <a:t>використовуваних </a:t>
            </a:r>
            <a:r>
              <a:rPr lang="uk-UA" sz="1400" i="1" dirty="0"/>
              <a:t>в додатку </a:t>
            </a:r>
            <a:r>
              <a:rPr lang="uk-UA" sz="1400" i="1" dirty="0" smtClean="0"/>
              <a:t>класів.</a:t>
            </a:r>
            <a:endParaRPr lang="uk-UA" sz="1400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8230" y="2601080"/>
            <a:ext cx="4344459" cy="3970318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MetaClass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виділення пам’яті для класу</a:t>
            </a:r>
            <a:b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__new__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name, bases, dict):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f"Створення нового класу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type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__new__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name, bases, dict)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ініціалізація класу</a:t>
            </a:r>
            <a:b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name, bases, dict):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f"Ініціалізація нового класу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super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(MetaClass,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(name, bases, dict)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наслідування класу на основі метакласу</a:t>
            </a:r>
            <a:b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SomeClass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MetaClass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"SomeClass"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(), {})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звичайне наслідуваня</a:t>
            </a:r>
            <a:b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Child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(SomeClass):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param):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(param)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отримання екземпляру класу</a:t>
            </a:r>
            <a:b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obj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Child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"Hello"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57" y="5256948"/>
            <a:ext cx="360997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2729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Класи в </a:t>
            </a:r>
            <a:r>
              <a:rPr lang="en-US" sz="1600" b="1" dirty="0"/>
              <a:t>Python </a:t>
            </a:r>
            <a:r>
              <a:rPr lang="uk-UA" sz="1600" b="1" dirty="0"/>
              <a:t>це об'єкти</a:t>
            </a:r>
            <a:r>
              <a:rPr lang="uk-UA" sz="1600" dirty="0"/>
              <a:t>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Коли </a:t>
            </a:r>
            <a:r>
              <a:rPr lang="uk-UA" sz="1600" dirty="0"/>
              <a:t>виконується </a:t>
            </a:r>
            <a:r>
              <a:rPr lang="uk-UA" sz="1600" dirty="0" smtClean="0"/>
              <a:t>оператор </a:t>
            </a:r>
            <a:r>
              <a:rPr lang="en-US" sz="1600" b="1" i="1" dirty="0" smtClean="0"/>
              <a:t>class</a:t>
            </a:r>
            <a:r>
              <a:rPr lang="uk-UA" sz="1600" dirty="0" smtClean="0"/>
              <a:t>, </a:t>
            </a:r>
            <a:r>
              <a:rPr lang="en-US" sz="1600" dirty="0"/>
              <a:t>Python </a:t>
            </a:r>
            <a:r>
              <a:rPr lang="uk-UA" sz="1600" dirty="0"/>
              <a:t>створює об'єкт </a:t>
            </a:r>
            <a:r>
              <a:rPr lang="uk-UA" sz="1600" dirty="0" smtClean="0"/>
              <a:t>в пам'яті </a:t>
            </a:r>
            <a:r>
              <a:rPr lang="uk-UA" sz="1600" dirty="0"/>
              <a:t>з ім'ям </a:t>
            </a:r>
            <a:r>
              <a:rPr lang="en-US" sz="1600" b="1" i="1" dirty="0" err="1"/>
              <a:t>ObjectCreator</a:t>
            </a:r>
            <a:r>
              <a:rPr lang="en-US" sz="1600" dirty="0" smtClean="0"/>
              <a:t>.</a:t>
            </a:r>
            <a:endParaRPr lang="uk-UA" sz="1600" dirty="0" smtClean="0"/>
          </a:p>
          <a:p>
            <a:pPr marL="0" indent="0">
              <a:buNone/>
            </a:pPr>
            <a:r>
              <a:rPr lang="ru-RU" sz="1600" dirty="0" smtClean="0"/>
              <a:t>Об'єкт </a:t>
            </a:r>
            <a:r>
              <a:rPr lang="ru-RU" sz="1600" dirty="0"/>
              <a:t>здатний сам створити екземпляри, так що це клас. </a:t>
            </a:r>
            <a:r>
              <a:rPr lang="ru-RU" sz="1600" dirty="0" smtClean="0"/>
              <a:t>Об'єкт він тому, що: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dirty="0" smtClean="0"/>
              <a:t>його </a:t>
            </a:r>
            <a:r>
              <a:rPr lang="ru-RU" sz="1600" dirty="0"/>
              <a:t>можна призначити у якості </a:t>
            </a:r>
            <a:r>
              <a:rPr lang="ru-RU" sz="1600" dirty="0" smtClean="0"/>
              <a:t>змінної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dirty="0" smtClean="0"/>
              <a:t>Копіюється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dirty="0" smtClean="0"/>
              <a:t>є </a:t>
            </a:r>
            <a:r>
              <a:rPr lang="ru-RU" sz="1600" dirty="0"/>
              <a:t>можливість додати до нього атрибути </a:t>
            </a:r>
            <a:endParaRPr lang="ru-RU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dirty="0" smtClean="0"/>
              <a:t>передається </a:t>
            </a:r>
            <a:r>
              <a:rPr lang="ru-RU" sz="1600" dirty="0"/>
              <a:t>в ролі параметрів </a:t>
            </a:r>
            <a:r>
              <a:rPr lang="ru-RU" sz="1600" dirty="0" smtClean="0"/>
              <a:t>функцій </a:t>
            </a:r>
            <a:r>
              <a:rPr lang="en-US" sz="1600" dirty="0" smtClean="0"/>
              <a:t> </a:t>
            </a:r>
            <a:endParaRPr lang="uk-UA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uk-UA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095" y="2408036"/>
            <a:ext cx="6310830" cy="3970318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ObjectCreator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object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(ObjectCreator)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ви можете вивести клас, тому що це об’єкт</a:t>
            </a:r>
            <a:b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echo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(o):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(o)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echo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(ObjectCreator)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ви можете передати клас як параметр</a:t>
            </a:r>
            <a:b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hasattr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(ObjectCreator,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'new_attribute'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ObjectCreator.new_attribute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'foo'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ви можете додати атрибут до класу</a:t>
            </a:r>
            <a:b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hasattr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(ObjectCreator,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'new_attribute'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(ObjectCreator.new_attribute)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ObjectCreatorMirror = ObjectCreator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ви можете присвоїти клас змінній</a:t>
            </a:r>
            <a:b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/>
            </a:r>
            <a:b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(ObjectCreatorMirror.new_attribute)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ObjectCreatorMirror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55" y="3359754"/>
            <a:ext cx="3209925" cy="561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52" y="4199514"/>
            <a:ext cx="600075" cy="247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355" y="4782879"/>
            <a:ext cx="514350" cy="50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355" y="5836376"/>
            <a:ext cx="4544275" cy="541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6223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b="1" dirty="0"/>
              <a:t>Динамічне створення </a:t>
            </a:r>
            <a:r>
              <a:rPr lang="ru-RU" sz="1600" b="1" dirty="0" smtClean="0"/>
              <a:t>класів</a:t>
            </a:r>
          </a:p>
          <a:p>
            <a:pPr marL="0" indent="0">
              <a:buNone/>
            </a:pPr>
            <a:r>
              <a:rPr lang="ru-RU" sz="1600" dirty="0" smtClean="0"/>
              <a:t>Якщо </a:t>
            </a:r>
            <a:r>
              <a:rPr lang="ru-RU" sz="1600" dirty="0"/>
              <a:t>класи в Python - це об'єкти, що означає, як і будь-який інший об'єкт, їх можна створити на ходу.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Приклад </a:t>
            </a:r>
            <a:r>
              <a:rPr lang="ru-RU" sz="1600" dirty="0"/>
              <a:t>створення класу в функціях за допомогою класу: 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uk-UA" sz="1600" dirty="0"/>
              <a:t>Це не занадто динамічно, так як все </a:t>
            </a:r>
            <a:r>
              <a:rPr lang="uk-UA" sz="1600" dirty="0" smtClean="0"/>
              <a:t>одно доводиться </a:t>
            </a:r>
            <a:r>
              <a:rPr lang="uk-UA" sz="1600" dirty="0"/>
              <a:t>прописувати весь клас самостійно.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З </a:t>
            </a:r>
            <a:r>
              <a:rPr lang="uk-UA" sz="1600" dirty="0"/>
              <a:t>того, що класи є об'єктами, можна зробити висновок, що вони повинні </a:t>
            </a:r>
            <a:r>
              <a:rPr lang="uk-UA" sz="1600" dirty="0" smtClean="0"/>
              <a:t>мати </a:t>
            </a:r>
            <a:r>
              <a:rPr lang="uk-UA" sz="1600" dirty="0"/>
              <a:t>чим генеруватися. Коли виконується оператор </a:t>
            </a:r>
            <a:r>
              <a:rPr lang="en-US" sz="1600" b="1" i="1" dirty="0" smtClean="0"/>
              <a:t>class</a:t>
            </a:r>
            <a:r>
              <a:rPr lang="uk-UA" sz="1600" dirty="0" smtClean="0"/>
              <a:t>, </a:t>
            </a:r>
            <a:r>
              <a:rPr lang="en-US" sz="1600" dirty="0"/>
              <a:t>Python </a:t>
            </a:r>
            <a:r>
              <a:rPr lang="uk-UA" sz="1600" dirty="0"/>
              <a:t>автоматично створює цей об'єкт, але немає можливості зробити це вручну.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І тут нам допоможе функція </a:t>
            </a:r>
            <a:r>
              <a:rPr lang="en-US" sz="1600" b="1" i="1" dirty="0" smtClean="0"/>
              <a:t>type</a:t>
            </a:r>
            <a:r>
              <a:rPr lang="en-US" sz="1600" dirty="0" smtClean="0"/>
              <a:t>.</a:t>
            </a:r>
            <a:r>
              <a:rPr lang="uk-UA" sz="1600" dirty="0" smtClean="0"/>
              <a:t> Функція</a:t>
            </a:r>
            <a:r>
              <a:rPr lang="uk-UA" sz="1600" dirty="0"/>
              <a:t>, що дозволяє визначити тип об'єкта: 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98764" y="1256346"/>
            <a:ext cx="4471865" cy="2677656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choose_class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(name):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 ==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'foo'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Foo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повертає клас, а не екземпляр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Bar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MyClass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choose_class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'foo'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(MyClass)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Функція повертає клас, а не екземпляр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/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())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Ви можете створити об’єкт цього класу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62" y="3390523"/>
            <a:ext cx="6400800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71192" y="5257562"/>
            <a:ext cx="2403222" cy="1600438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ObjectCreator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object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"1"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(ObjectCreator))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ObjectCreator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()))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242" y="5781675"/>
            <a:ext cx="3162300" cy="1076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8396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Ця функція може створювати класи на ходу. У якості параметрів тип приймає опис класу та повертає клас</a:t>
            </a:r>
            <a:r>
              <a:rPr lang="uk-UA" sz="1600" dirty="0" smtClean="0"/>
              <a:t>.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en-US" sz="1600" b="1" i="1" dirty="0" smtClean="0"/>
              <a:t>type</a:t>
            </a:r>
            <a:r>
              <a:rPr lang="uk-UA" sz="1600" i="1" dirty="0" smtClean="0"/>
              <a:t> </a:t>
            </a:r>
            <a:r>
              <a:rPr lang="uk-UA" sz="1600" dirty="0"/>
              <a:t>приймає словник для визначення атрибутів класу.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uk-UA" sz="1600" dirty="0" smtClean="0"/>
              <a:t>Використовується як звичайний клас: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6" name="Rectangle 5"/>
          <p:cNvSpPr/>
          <p:nvPr/>
        </p:nvSpPr>
        <p:spPr>
          <a:xfrm>
            <a:off x="5721789" y="1710734"/>
            <a:ext cx="58591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/>
              <a:t>MyShinyClass</a:t>
            </a:r>
            <a:r>
              <a:rPr lang="en-US" sz="1400" i="1" dirty="0"/>
              <a:t> </a:t>
            </a:r>
            <a:r>
              <a:rPr lang="uk-UA" sz="1400" i="1" dirty="0"/>
              <a:t>виступає і </a:t>
            </a:r>
            <a:r>
              <a:rPr lang="uk-UA" sz="1400" i="1" dirty="0" smtClean="0"/>
              <a:t>в якості імені </a:t>
            </a:r>
            <a:r>
              <a:rPr lang="uk-UA" sz="1400" i="1" dirty="0"/>
              <a:t>класу, і в якості </a:t>
            </a:r>
            <a:r>
              <a:rPr lang="uk-UA" sz="1400" i="1" dirty="0" smtClean="0"/>
              <a:t>змінної </a:t>
            </a:r>
            <a:r>
              <a:rPr lang="uk-UA" sz="1400" i="1" dirty="0"/>
              <a:t>для зберігання посилань на клас.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5723" y="3462556"/>
            <a:ext cx="2338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dirty="0" smtClean="0"/>
              <a:t>Але це можна записати і так</a:t>
            </a:r>
            <a:endParaRPr lang="uk-UA" sz="14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71192" y="634768"/>
            <a:ext cx="6375528" cy="738664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(ім’я класу,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кортеж батьківських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класів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(для наслідування, може бути порожнім),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  словник, що містить атрибути і значення)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71192" y="1617776"/>
            <a:ext cx="5093702" cy="1384995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MyShinyClass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object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MyShinyClass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'MyShinyClass'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(), {})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повертає клас</a:t>
            </a:r>
            <a:b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(MyShinyClass)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MyShinyClass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())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повертає екземпляр класу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789" y="2403226"/>
            <a:ext cx="505777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71192" y="3403709"/>
            <a:ext cx="1596912" cy="523220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object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bar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961299" y="3419403"/>
            <a:ext cx="2699522" cy="307777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Foo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'Foo'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(), {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'bar'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98764" y="4518898"/>
            <a:ext cx="2699522" cy="1600438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Foo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'Foo'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(), {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'bar'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(Foo)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(Foo.bar)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Foo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(f.bar)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31" y="5023961"/>
            <a:ext cx="4276725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7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Використання </a:t>
            </a:r>
            <a:r>
              <a:rPr lang="uk-UA" sz="1600" b="1" dirty="0" smtClean="0"/>
              <a:t>Міксинів </a:t>
            </a:r>
            <a:r>
              <a:rPr lang="uk-UA" sz="1600" b="1" dirty="0"/>
              <a:t>для </a:t>
            </a:r>
            <a:r>
              <a:rPr lang="uk-UA" sz="1600" b="1" dirty="0" smtClean="0"/>
              <a:t>«взламування» </a:t>
            </a:r>
            <a:r>
              <a:rPr lang="uk-UA" sz="1600" b="1" dirty="0"/>
              <a:t>успадкування </a:t>
            </a:r>
            <a:endParaRPr lang="uk-UA" sz="1600" b="1" dirty="0" smtClean="0"/>
          </a:p>
          <a:p>
            <a:pPr marL="0" indent="0">
              <a:buNone/>
            </a:pPr>
            <a:r>
              <a:rPr lang="uk-UA" sz="1600" dirty="0" smtClean="0"/>
              <a:t>Завдяки </a:t>
            </a:r>
            <a:r>
              <a:rPr lang="en-US" sz="1600" dirty="0"/>
              <a:t>MRO </a:t>
            </a:r>
            <a:r>
              <a:rPr lang="uk-UA" sz="1600" dirty="0" smtClean="0"/>
              <a:t>можна </a:t>
            </a:r>
            <a:r>
              <a:rPr lang="uk-UA" sz="1600" dirty="0"/>
              <a:t>використовувати множинне успадкування для перевизначення методів, які об'єкти успадковують від своїх батьків, що дозволяє їм створювати класи без дублювання коду. </a:t>
            </a: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i="1" dirty="0"/>
              <a:t>Можна було б просто перевизначити </a:t>
            </a:r>
            <a:r>
              <a:rPr lang="uk-UA" sz="1600" b="1" i="1" dirty="0"/>
              <a:t>__</a:t>
            </a:r>
            <a:r>
              <a:rPr lang="en-US" sz="1600" b="1" i="1" dirty="0" err="1"/>
              <a:t>init</a:t>
            </a:r>
            <a:r>
              <a:rPr lang="en-US" sz="1600" b="1" i="1" dirty="0"/>
              <a:t>__ </a:t>
            </a:r>
            <a:r>
              <a:rPr lang="uk-UA" sz="1600" i="1" dirty="0"/>
              <a:t>в новому класі </a:t>
            </a:r>
            <a:endParaRPr lang="uk-UA" sz="1600" i="1" dirty="0" smtClean="0"/>
          </a:p>
          <a:p>
            <a:pPr marL="0" indent="0">
              <a:buNone/>
            </a:pPr>
            <a:endParaRPr lang="uk-UA" sz="1600" i="1" dirty="0"/>
          </a:p>
          <a:p>
            <a:pPr marL="0" indent="0">
              <a:buNone/>
            </a:pPr>
            <a:endParaRPr lang="uk-UA" sz="1600" i="1" dirty="0" smtClean="0"/>
          </a:p>
          <a:p>
            <a:pPr marL="0" indent="0">
              <a:buNone/>
            </a:pPr>
            <a:endParaRPr lang="uk-UA" sz="1600" i="1" dirty="0" smtClean="0"/>
          </a:p>
          <a:p>
            <a:pPr marL="0" indent="0">
              <a:buNone/>
            </a:pPr>
            <a:endParaRPr lang="uk-UA" sz="1600" i="1" dirty="0"/>
          </a:p>
          <a:p>
            <a:pPr marL="0" indent="0">
              <a:buNone/>
            </a:pPr>
            <a:r>
              <a:rPr lang="uk-UA" sz="1600" i="1" dirty="0"/>
              <a:t>який виконує </a:t>
            </a:r>
            <a:r>
              <a:rPr lang="uk-UA" sz="1600" i="1" dirty="0" smtClean="0"/>
              <a:t>необхідне </a:t>
            </a:r>
            <a:r>
              <a:rPr lang="uk-UA" sz="1600" i="1" dirty="0"/>
              <a:t>завдання, але тісно </a:t>
            </a:r>
            <a:r>
              <a:rPr lang="uk-UA" sz="1600" i="1" dirty="0" smtClean="0"/>
              <a:t>зв'язує </a:t>
            </a:r>
            <a:r>
              <a:rPr lang="uk-UA" sz="1600" i="1" dirty="0"/>
              <a:t>особливість наявності одного виміру з </a:t>
            </a:r>
            <a:r>
              <a:rPr lang="en-US" sz="1600" b="1" i="1" dirty="0"/>
              <a:t>Button</a:t>
            </a:r>
            <a:r>
              <a:rPr lang="en-US" sz="1600" i="1" dirty="0"/>
              <a:t>. </a:t>
            </a:r>
            <a:r>
              <a:rPr lang="uk-UA" sz="1600" i="1" dirty="0"/>
              <a:t>Якби потрібно </a:t>
            </a:r>
            <a:r>
              <a:rPr lang="uk-UA" sz="1600" i="1" dirty="0" smtClean="0"/>
              <a:t>було створити круглу кнопку, ми вже </a:t>
            </a:r>
            <a:r>
              <a:rPr lang="uk-UA" sz="1600" i="1" dirty="0"/>
              <a:t>не </a:t>
            </a:r>
            <a:r>
              <a:rPr lang="uk-UA" sz="1600" i="1" dirty="0" smtClean="0"/>
              <a:t>зможемо </a:t>
            </a:r>
            <a:r>
              <a:rPr lang="uk-UA" sz="1600" i="1" dirty="0"/>
              <a:t>наслідувати від </a:t>
            </a:r>
            <a:r>
              <a:rPr lang="en-US" sz="1600" b="1" i="1" dirty="0" err="1"/>
              <a:t>SquareButton</a:t>
            </a:r>
            <a:r>
              <a:rPr lang="en-US" sz="1600" i="1" dirty="0"/>
              <a:t>, </a:t>
            </a:r>
            <a:r>
              <a:rPr lang="uk-UA" sz="1600" i="1" dirty="0"/>
              <a:t>так як </a:t>
            </a:r>
            <a:r>
              <a:rPr lang="uk-UA" sz="1600" i="1" dirty="0" smtClean="0"/>
              <a:t>кнопка </a:t>
            </a:r>
            <a:r>
              <a:rPr lang="uk-UA" sz="1600" i="1" dirty="0"/>
              <a:t>має </a:t>
            </a:r>
            <a:r>
              <a:rPr lang="uk-UA" sz="1600" i="1" dirty="0" smtClean="0"/>
              <a:t>інші параметри. </a:t>
            </a:r>
            <a:endParaRPr lang="uk-UA" sz="1600" i="1" dirty="0"/>
          </a:p>
          <a:p>
            <a:pPr marL="0" indent="0">
              <a:buNone/>
            </a:pPr>
            <a:endParaRPr lang="uk-UA" sz="1600" i="1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4" name="Rectangle 3"/>
          <p:cNvSpPr/>
          <p:nvPr/>
        </p:nvSpPr>
        <p:spPr>
          <a:xfrm>
            <a:off x="4270216" y="1392994"/>
            <a:ext cx="64128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 smtClean="0"/>
              <a:t>Клас </a:t>
            </a:r>
            <a:r>
              <a:rPr lang="en-US" sz="1600" b="1" i="1" dirty="0"/>
              <a:t>Button</a:t>
            </a:r>
            <a:r>
              <a:rPr lang="en-US" sz="1600" i="1" dirty="0"/>
              <a:t> </a:t>
            </a:r>
            <a:r>
              <a:rPr lang="uk-UA" sz="1600" i="1" dirty="0"/>
              <a:t>розширює клас </a:t>
            </a:r>
            <a:r>
              <a:rPr lang="en-US" sz="1600" b="1" i="1" dirty="0" err="1"/>
              <a:t>GraphicalEntity</a:t>
            </a:r>
            <a:r>
              <a:rPr lang="en-US" sz="1600" i="1" dirty="0"/>
              <a:t> </a:t>
            </a:r>
            <a:r>
              <a:rPr lang="uk-UA" sz="1600" i="1" dirty="0"/>
              <a:t>класичним способом, використовуючи </a:t>
            </a:r>
            <a:r>
              <a:rPr lang="en-US" sz="1600" b="1" i="1" dirty="0"/>
              <a:t>super</a:t>
            </a:r>
            <a:r>
              <a:rPr lang="en-US" sz="1600" i="1" dirty="0"/>
              <a:t> </a:t>
            </a:r>
            <a:r>
              <a:rPr lang="uk-UA" sz="1600" i="1" dirty="0"/>
              <a:t>для виклику батьківського методу </a:t>
            </a:r>
            <a:r>
              <a:rPr lang="uk-UA" sz="1600" b="1" i="1" dirty="0"/>
              <a:t>__</a:t>
            </a:r>
            <a:r>
              <a:rPr lang="en-US" sz="1600" b="1" i="1" dirty="0" err="1"/>
              <a:t>init</a:t>
            </a:r>
            <a:r>
              <a:rPr lang="en-US" sz="1600" b="1" i="1" dirty="0"/>
              <a:t>__</a:t>
            </a:r>
            <a:r>
              <a:rPr lang="en-US" sz="1600" i="1" dirty="0"/>
              <a:t> </a:t>
            </a:r>
            <a:r>
              <a:rPr lang="uk-UA" sz="1600" i="1" dirty="0"/>
              <a:t>перед додаванням нового атрибута стану </a:t>
            </a:r>
            <a:r>
              <a:rPr lang="en-US" sz="1600" b="1" i="1" dirty="0"/>
              <a:t>status</a:t>
            </a:r>
            <a:r>
              <a:rPr lang="en-US" sz="1600" i="1" dirty="0"/>
              <a:t>. </a:t>
            </a:r>
            <a:r>
              <a:rPr lang="uk-UA" sz="1600" i="1" dirty="0"/>
              <a:t>Тепер, якщо </a:t>
            </a:r>
            <a:r>
              <a:rPr lang="uk-UA" sz="1600" i="1" dirty="0" smtClean="0"/>
              <a:t>потрібно створити </a:t>
            </a:r>
            <a:r>
              <a:rPr lang="uk-UA" sz="1600" i="1" dirty="0"/>
              <a:t>клас </a:t>
            </a:r>
            <a:r>
              <a:rPr lang="en-US" sz="1600" b="1" i="1" dirty="0" err="1"/>
              <a:t>SquareButton</a:t>
            </a:r>
            <a:r>
              <a:rPr lang="en-US" sz="1600" i="1" dirty="0"/>
              <a:t>, </a:t>
            </a:r>
            <a:r>
              <a:rPr lang="uk-UA" sz="1600" i="1" dirty="0"/>
              <a:t>у </a:t>
            </a:r>
            <a:r>
              <a:rPr lang="uk-UA" sz="1600" i="1" dirty="0" smtClean="0"/>
              <a:t>є </a:t>
            </a:r>
            <a:r>
              <a:rPr lang="uk-UA" sz="1600" i="1" dirty="0"/>
              <a:t>два варіанти.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8764" y="1149542"/>
            <a:ext cx="3632533" cy="3046988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GraphicalEntity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pos_x, pos_y, size_x, size_y):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.pos_x = pos_x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.pos_y = pos_y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.size_x = size_x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.size_y = size_y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Button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(GraphicalEntity):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pos_x, pos_y, size_x, size_y):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(pos_x, pos_y, size_x, size_y)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.status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False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toggle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.status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.status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Button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200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100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8764" y="4668498"/>
            <a:ext cx="3821367" cy="1169551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SquareButton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(Button):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pos_x, pos_y, size):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(pos_x, pos_y, size, size)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SquareButton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200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90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 smtClean="0"/>
              <a:t>Його можна успадковувати: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Далі у </a:t>
            </a:r>
            <a:r>
              <a:rPr lang="uk-UA" sz="1600" dirty="0"/>
              <a:t>свій клас потрібно буде додати методи. Для цього </a:t>
            </a:r>
            <a:r>
              <a:rPr lang="uk-UA" sz="1600" dirty="0" smtClean="0"/>
              <a:t>просто визначимо функцію та призначимо </a:t>
            </a:r>
            <a:r>
              <a:rPr lang="uk-UA" sz="1600" dirty="0"/>
              <a:t>її в якості </a:t>
            </a:r>
            <a:r>
              <a:rPr lang="uk-UA" sz="1600" dirty="0" smtClean="0"/>
              <a:t>атрибуту.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Після динамічного створення можна додати ще методи</a:t>
            </a:r>
            <a:r>
              <a:rPr lang="uk-UA" sz="1600" dirty="0" smtClean="0"/>
              <a:t>:</a:t>
            </a:r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9" name="Rectangle 8"/>
          <p:cNvSpPr/>
          <p:nvPr/>
        </p:nvSpPr>
        <p:spPr>
          <a:xfrm>
            <a:off x="5121098" y="5264228"/>
            <a:ext cx="6286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/>
              <a:t>Класи в Python є об'єктами, тому можна динамічно створювати </a:t>
            </a:r>
            <a:r>
              <a:rPr lang="ru-RU" sz="1600" i="1" dirty="0" smtClean="0"/>
              <a:t>класи </a:t>
            </a:r>
            <a:r>
              <a:rPr lang="ru-RU" sz="1600" i="1" dirty="0"/>
              <a:t>на ходу. Це </a:t>
            </a:r>
            <a:r>
              <a:rPr lang="ru-RU" sz="1600" i="1" dirty="0" smtClean="0"/>
              <a:t>і </a:t>
            </a:r>
            <a:r>
              <a:rPr lang="ru-RU" sz="1600" i="1" dirty="0"/>
              <a:t>робить Python під час виконання </a:t>
            </a:r>
            <a:r>
              <a:rPr lang="ru-RU" sz="1600" i="1" dirty="0" smtClean="0"/>
              <a:t>оператора </a:t>
            </a:r>
            <a:r>
              <a:rPr lang="en-US" sz="1600" b="1" i="1" dirty="0" smtClean="0"/>
              <a:t>class</a:t>
            </a:r>
            <a:r>
              <a:rPr lang="ru-RU" sz="1600" i="1" dirty="0" smtClean="0"/>
              <a:t>. </a:t>
            </a:r>
            <a:endParaRPr lang="uk-UA" sz="1600" i="1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34978" y="639589"/>
            <a:ext cx="3857531" cy="1169551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Foo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'Foo'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(), {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'bar'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FooChild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'FooChild'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(Foo,), {})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(FooChild)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(FooChild.bar)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bar успадковано з Foo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43" y="1266215"/>
            <a:ext cx="2724150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34978" y="2347339"/>
            <a:ext cx="4796506" cy="2246769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Foo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'Foo'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(), {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'bar'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})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echo_bar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(self):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(self.bar)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FooChild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'FooChild'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(Foo,), {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'echo_bar'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 echo_bar})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hasattr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(Foo,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'echo_bar'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hasattr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(FooChild,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'echo_bar'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my_foo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FooChild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my_foo.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echo_bar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36" y="3768679"/>
            <a:ext cx="695325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34978" y="5264227"/>
            <a:ext cx="3658374" cy="1169551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echo_bar_more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'yet another method'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FooChild.echo_bar_more = echo_bar_more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hasattr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(FooChild,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'echo_bar_more'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669" y="6100403"/>
            <a:ext cx="49530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1056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smtClean="0"/>
              <a:t>Класи </a:t>
            </a:r>
            <a:r>
              <a:rPr lang="ru-RU" sz="1600" dirty="0"/>
              <a:t>в Python є об'єктами. </a:t>
            </a:r>
            <a:r>
              <a:rPr lang="ru-RU" sz="1600" dirty="0" smtClean="0"/>
              <a:t>На</a:t>
            </a:r>
            <a:r>
              <a:rPr lang="uk-UA" sz="1600" dirty="0" smtClean="0"/>
              <a:t>справді </a:t>
            </a:r>
            <a:r>
              <a:rPr lang="ru-RU" sz="1600" dirty="0" smtClean="0"/>
              <a:t>метакласи </a:t>
            </a:r>
            <a:r>
              <a:rPr lang="ru-RU" sz="1600" dirty="0"/>
              <a:t>- це те, що створює дані </a:t>
            </a:r>
            <a:r>
              <a:rPr lang="ru-RU" sz="1600" dirty="0" smtClean="0"/>
              <a:t>об'єкти: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i="1" dirty="0" err="1"/>
              <a:t>str</a:t>
            </a:r>
            <a:r>
              <a:rPr lang="en-US" sz="1600" b="1" dirty="0"/>
              <a:t> </a:t>
            </a:r>
            <a:r>
              <a:rPr lang="en-US" sz="1600" dirty="0"/>
              <a:t>- </a:t>
            </a:r>
            <a:r>
              <a:rPr lang="uk-UA" sz="1600" dirty="0"/>
              <a:t>клас, який відповідає за створення строк</a:t>
            </a:r>
            <a:r>
              <a:rPr lang="uk-UA" sz="1600" dirty="0" smtClean="0"/>
              <a:t>,</a:t>
            </a:r>
            <a:r>
              <a:rPr lang="uk-UA" sz="1600" b="1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i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dirty="0"/>
              <a:t>- </a:t>
            </a:r>
            <a:r>
              <a:rPr lang="uk-UA" sz="1600" dirty="0"/>
              <a:t>клас, що створює </a:t>
            </a:r>
            <a:r>
              <a:rPr lang="uk-UA" sz="1600" dirty="0" smtClean="0"/>
              <a:t>цілочисельні об'єкти,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i="1" dirty="0" smtClean="0"/>
              <a:t>type</a:t>
            </a:r>
            <a:r>
              <a:rPr lang="en-US" sz="1600" dirty="0" smtClean="0"/>
              <a:t> </a:t>
            </a:r>
            <a:r>
              <a:rPr lang="en-US" sz="1600" dirty="0"/>
              <a:t>- </a:t>
            </a:r>
            <a:r>
              <a:rPr lang="uk-UA" sz="1600" dirty="0"/>
              <a:t>це просто клас, створюючи об'єкти класу. </a:t>
            </a:r>
            <a:endParaRPr lang="uk-UA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600" dirty="0" smtClean="0"/>
              <a:t>Перевірити це можна за </a:t>
            </a:r>
            <a:r>
              <a:rPr lang="uk-UA" sz="1600" dirty="0"/>
              <a:t>допомогою атрибута </a:t>
            </a:r>
            <a:r>
              <a:rPr lang="uk-UA" sz="1600" b="1" i="1" dirty="0"/>
              <a:t>__</a:t>
            </a:r>
            <a:r>
              <a:rPr lang="en-US" sz="1600" b="1" i="1" dirty="0"/>
              <a:t>class__</a:t>
            </a:r>
            <a:r>
              <a:rPr lang="en-US" sz="1600" dirty="0"/>
              <a:t>. </a:t>
            </a:r>
            <a:r>
              <a:rPr lang="uk-UA" sz="1600" dirty="0"/>
              <a:t>Все, що ви бачите в </a:t>
            </a:r>
            <a:r>
              <a:rPr lang="en-US" sz="1600" dirty="0"/>
              <a:t>Python - </a:t>
            </a:r>
            <a:r>
              <a:rPr lang="uk-UA" sz="1600" dirty="0"/>
              <a:t>об'єкти. У тому числі та строки, числа, класи та функції. </a:t>
            </a:r>
            <a:r>
              <a:rPr lang="uk-UA" sz="1600" dirty="0" smtClean="0"/>
              <a:t>Усе це об'єкти </a:t>
            </a:r>
            <a:r>
              <a:rPr lang="uk-UA" sz="1600" dirty="0"/>
              <a:t>та всі вони були створені з класу: </a:t>
            </a:r>
            <a:r>
              <a:rPr lang="ru-RU" sz="1600" dirty="0" smtClean="0"/>
              <a:t>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600" dirty="0"/>
              <a:t>Можливо </a:t>
            </a:r>
            <a:r>
              <a:rPr lang="uk-UA" sz="1600" dirty="0" smtClean="0"/>
              <a:t>зробити</a:t>
            </a:r>
            <a:r>
              <a:rPr lang="ru-RU" sz="1600" dirty="0" smtClean="0"/>
              <a:t> </a:t>
            </a:r>
            <a:r>
              <a:rPr lang="uk-UA" sz="1600" dirty="0" smtClean="0"/>
              <a:t>виксновок, </a:t>
            </a:r>
            <a:r>
              <a:rPr lang="uk-UA" sz="1600" dirty="0"/>
              <a:t>що метаклас створює об'єкти класу. </a:t>
            </a:r>
            <a:r>
              <a:rPr lang="uk-UA" sz="1600" dirty="0" smtClean="0"/>
              <a:t>Його </a:t>
            </a:r>
            <a:r>
              <a:rPr lang="uk-UA" sz="1600" dirty="0"/>
              <a:t>можна назвати "фабрикою класів". </a:t>
            </a:r>
            <a:endParaRPr lang="uk-UA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/>
              <a:t>type</a:t>
            </a:r>
            <a:r>
              <a:rPr lang="en-US" sz="1600" dirty="0" smtClean="0"/>
              <a:t> </a:t>
            </a:r>
            <a:r>
              <a:rPr lang="en-US" sz="1600" dirty="0"/>
              <a:t>- </a:t>
            </a:r>
            <a:r>
              <a:rPr lang="uk-UA" sz="1600" dirty="0"/>
              <a:t>вбудований метаклас, який використовує </a:t>
            </a:r>
            <a:r>
              <a:rPr lang="en-US" sz="1600" dirty="0"/>
              <a:t>Python. </a:t>
            </a:r>
            <a:endParaRPr lang="uk-UA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smtClean="0"/>
              <a:t>Але </a:t>
            </a:r>
            <a:r>
              <a:rPr lang="uk-UA" sz="1600" dirty="0" smtClean="0"/>
              <a:t>можна створити і власний метаклас. </a:t>
            </a:r>
            <a:endParaRPr lang="ru-RU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/>
          </a:p>
        </p:txBody>
      </p:sp>
      <p:sp>
        <p:nvSpPr>
          <p:cNvPr id="5" name="Rectangle 4"/>
          <p:cNvSpPr/>
          <p:nvPr/>
        </p:nvSpPr>
        <p:spPr>
          <a:xfrm>
            <a:off x="6350155" y="1722616"/>
            <a:ext cx="3170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i="1" dirty="0" smtClean="0"/>
              <a:t>А який  </a:t>
            </a:r>
            <a:r>
              <a:rPr lang="ru-RU" sz="1400" b="1" i="1" dirty="0" smtClean="0"/>
              <a:t>__</a:t>
            </a:r>
            <a:r>
              <a:rPr lang="en-US" sz="1400" b="1" i="1" dirty="0" smtClean="0"/>
              <a:t>class</a:t>
            </a:r>
            <a:r>
              <a:rPr lang="ru-RU" sz="1400" b="1" i="1" dirty="0" smtClean="0"/>
              <a:t>__</a:t>
            </a:r>
            <a:r>
              <a:rPr lang="ru-RU" sz="1400" i="1" dirty="0" smtClean="0"/>
              <a:t> </a:t>
            </a:r>
            <a:r>
              <a:rPr lang="ru-RU" sz="1400" i="1" dirty="0"/>
              <a:t>у кожного </a:t>
            </a:r>
            <a:r>
              <a:rPr lang="ru-RU" sz="1400" b="1" i="1" dirty="0" smtClean="0"/>
              <a:t>__</a:t>
            </a:r>
            <a:r>
              <a:rPr lang="en-US" sz="1400" b="1" i="1" dirty="0" smtClean="0"/>
              <a:t>class</a:t>
            </a:r>
            <a:r>
              <a:rPr lang="ru-RU" sz="1400" b="1" i="1" dirty="0" smtClean="0"/>
              <a:t>__</a:t>
            </a:r>
            <a:r>
              <a:rPr lang="ru-RU" sz="1400" i="1" dirty="0" smtClean="0"/>
              <a:t>? </a:t>
            </a:r>
            <a:endParaRPr lang="uk-UA" sz="1400" i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1675" y="2030393"/>
            <a:ext cx="1737976" cy="2308324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age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35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(age.__class__)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'bob'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(name.__class__)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foo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():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(foo.__class__)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Bar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object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Bar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(b.__class__)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97" y="3281442"/>
            <a:ext cx="2247900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133315" y="2068806"/>
            <a:ext cx="2433680" cy="2308324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age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35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(age.__class__.__class__)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'bob'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(name.__class__.__class__)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foo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():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(foo.__class__.__class__)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Bar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object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Bar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(b.__class__.__class__)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263" y="3300805"/>
            <a:ext cx="1476375" cy="1076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2432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b="1" dirty="0"/>
              <a:t>Атрибут </a:t>
            </a:r>
            <a:r>
              <a:rPr lang="ru-RU" sz="1600" b="1" i="1" dirty="0"/>
              <a:t>__metaclass__</a:t>
            </a:r>
            <a:r>
              <a:rPr lang="ru-RU" sz="1600" b="1" dirty="0"/>
              <a:t> </a:t>
            </a:r>
            <a:endParaRPr lang="ru-RU" sz="1600" b="1" dirty="0" smtClean="0"/>
          </a:p>
          <a:p>
            <a:pPr marL="0" indent="0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написання класу можна </a:t>
            </a:r>
            <a:r>
              <a:rPr lang="ru-RU" sz="1600" dirty="0" smtClean="0"/>
              <a:t>використати </a:t>
            </a:r>
            <a:r>
              <a:rPr lang="ru-RU" sz="1600" dirty="0"/>
              <a:t>атрибут </a:t>
            </a:r>
            <a:r>
              <a:rPr lang="ru-RU" sz="1600" b="1" i="1" dirty="0"/>
              <a:t>__metaclass__</a:t>
            </a:r>
            <a:r>
              <a:rPr lang="ru-RU" sz="1600" dirty="0"/>
              <a:t>: </a:t>
            </a: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r>
              <a:rPr lang="uk-UA" sz="1600" dirty="0"/>
              <a:t>Якщо написати клас </a:t>
            </a:r>
            <a:r>
              <a:rPr lang="en-US" sz="1600" b="1" i="1" dirty="0" smtClean="0"/>
              <a:t>Foo(object</a:t>
            </a:r>
            <a:r>
              <a:rPr lang="uk-UA" sz="1600" b="1" i="1" dirty="0" smtClean="0"/>
              <a:t>)</a:t>
            </a:r>
            <a:r>
              <a:rPr lang="uk-UA" sz="1600" dirty="0" smtClean="0"/>
              <a:t>, </a:t>
            </a:r>
            <a:r>
              <a:rPr lang="uk-UA" sz="1600" dirty="0"/>
              <a:t>об'єкт класу </a:t>
            </a:r>
            <a:r>
              <a:rPr lang="en-US" sz="1600" dirty="0"/>
              <a:t>Foo </a:t>
            </a:r>
            <a:r>
              <a:rPr lang="uk-UA" sz="1600" dirty="0"/>
              <a:t>не </a:t>
            </a:r>
            <a:r>
              <a:rPr lang="uk-UA" sz="1600" dirty="0" smtClean="0"/>
              <a:t>відразу буде створений </a:t>
            </a:r>
            <a:r>
              <a:rPr lang="uk-UA" sz="1600" dirty="0"/>
              <a:t>у пам'яті. </a:t>
            </a:r>
            <a:r>
              <a:rPr lang="en-US" sz="1600" dirty="0"/>
              <a:t>Python </a:t>
            </a:r>
            <a:r>
              <a:rPr lang="uk-UA" sz="1600" dirty="0"/>
              <a:t>буде </a:t>
            </a:r>
            <a:r>
              <a:rPr lang="uk-UA" sz="1600" dirty="0" smtClean="0"/>
              <a:t>шукати </a:t>
            </a:r>
            <a:r>
              <a:rPr lang="uk-UA" sz="1600" b="1" i="1" dirty="0"/>
              <a:t>__</a:t>
            </a:r>
            <a:r>
              <a:rPr lang="en-US" sz="1600" b="1" i="1" dirty="0" err="1"/>
              <a:t>metaclass</a:t>
            </a:r>
            <a:r>
              <a:rPr lang="en-US" sz="1600" b="1" i="1" dirty="0"/>
              <a:t>__</a:t>
            </a:r>
            <a:r>
              <a:rPr lang="en-US" sz="1600" dirty="0"/>
              <a:t>. </a:t>
            </a:r>
            <a:r>
              <a:rPr lang="uk-UA" sz="1600" dirty="0"/>
              <a:t>Як тільки атрибут буде знайдений, він </a:t>
            </a:r>
            <a:r>
              <a:rPr lang="uk-UA" sz="1600" dirty="0" smtClean="0"/>
              <a:t>буде використаний для </a:t>
            </a:r>
            <a:r>
              <a:rPr lang="uk-UA" sz="1600" dirty="0"/>
              <a:t>створення класу </a:t>
            </a:r>
            <a:r>
              <a:rPr lang="en-US" sz="1600" b="1" i="1" dirty="0"/>
              <a:t>Foo</a:t>
            </a:r>
            <a:r>
              <a:rPr lang="en-US" sz="1600" dirty="0"/>
              <a:t>. </a:t>
            </a:r>
            <a:endParaRPr lang="en-US" sz="1600" dirty="0" smtClean="0"/>
          </a:p>
          <a:p>
            <a:pPr marL="0" indent="0">
              <a:buNone/>
            </a:pPr>
            <a:r>
              <a:rPr lang="uk-UA" sz="1600" dirty="0" smtClean="0"/>
              <a:t>У випадку</a:t>
            </a:r>
            <a:r>
              <a:rPr lang="uk-UA" sz="1600" dirty="0"/>
              <a:t>, якщо </a:t>
            </a:r>
            <a:r>
              <a:rPr lang="uk-UA" sz="1600" dirty="0" smtClean="0"/>
              <a:t>це </a:t>
            </a:r>
            <a:r>
              <a:rPr lang="uk-UA" sz="1600" dirty="0"/>
              <a:t>не буде виконано, </a:t>
            </a:r>
            <a:r>
              <a:rPr lang="en-US" sz="1600" dirty="0"/>
              <a:t>Python </a:t>
            </a:r>
            <a:r>
              <a:rPr lang="uk-UA" sz="1600" dirty="0"/>
              <a:t>буде використовувати </a:t>
            </a:r>
            <a:r>
              <a:rPr lang="en-US" sz="1600" b="1" i="1" dirty="0" smtClean="0"/>
              <a:t>type</a:t>
            </a:r>
            <a:r>
              <a:rPr lang="en-US" sz="1600" dirty="0" smtClean="0"/>
              <a:t> </a:t>
            </a:r>
            <a:r>
              <a:rPr lang="uk-UA" sz="1600" dirty="0" smtClean="0"/>
              <a:t>для </a:t>
            </a:r>
            <a:r>
              <a:rPr lang="uk-UA" sz="1600" dirty="0"/>
              <a:t>створення класу. </a:t>
            </a:r>
            <a:endParaRPr lang="en-US" sz="1600" dirty="0" smtClean="0"/>
          </a:p>
          <a:p>
            <a:pPr marL="0" indent="0">
              <a:buNone/>
            </a:pPr>
            <a:r>
              <a:rPr lang="uk-UA" sz="1600" dirty="0" smtClean="0"/>
              <a:t>Якщо написати: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r>
              <a:rPr lang="en-US" sz="1600" dirty="0"/>
              <a:t>Python </a:t>
            </a:r>
            <a:r>
              <a:rPr lang="uk-UA" sz="1600" dirty="0"/>
              <a:t>робить наступне: </a:t>
            </a:r>
            <a:endParaRPr lang="en-US" sz="1600" dirty="0" smtClean="0"/>
          </a:p>
          <a:p>
            <a:pPr marL="0" indent="0">
              <a:buNone/>
            </a:pPr>
            <a:r>
              <a:rPr lang="uk-UA" sz="1600" dirty="0" smtClean="0"/>
              <a:t>Перевірить, чи є атрибут </a:t>
            </a:r>
            <a:r>
              <a:rPr lang="uk-UA" sz="1600" b="1" i="1" dirty="0"/>
              <a:t>__</a:t>
            </a:r>
            <a:r>
              <a:rPr lang="en-US" sz="1600" b="1" i="1" dirty="0" err="1"/>
              <a:t>metaclass</a:t>
            </a:r>
            <a:r>
              <a:rPr lang="en-US" sz="1600" b="1" i="1" dirty="0"/>
              <a:t>__</a:t>
            </a:r>
            <a:r>
              <a:rPr lang="en-US" sz="1600" dirty="0"/>
              <a:t> </a:t>
            </a:r>
            <a:r>
              <a:rPr lang="uk-UA" sz="1600" dirty="0"/>
              <a:t>у класі </a:t>
            </a:r>
            <a:r>
              <a:rPr lang="en-US" sz="1600" b="1" i="1" dirty="0"/>
              <a:t>Foo</a:t>
            </a:r>
            <a:r>
              <a:rPr lang="en-US" sz="1600" dirty="0"/>
              <a:t>? </a:t>
            </a:r>
            <a:r>
              <a:rPr lang="uk-UA" sz="1600" dirty="0"/>
              <a:t>Якщо </a:t>
            </a:r>
            <a:r>
              <a:rPr lang="uk-UA" sz="1600" dirty="0" smtClean="0"/>
              <a:t>вінє, то створить в </a:t>
            </a:r>
            <a:r>
              <a:rPr lang="uk-UA" sz="1600" dirty="0"/>
              <a:t>пам’яті </a:t>
            </a:r>
            <a:r>
              <a:rPr lang="uk-UA" sz="1600" dirty="0" smtClean="0"/>
              <a:t>об’єкт </a:t>
            </a:r>
            <a:r>
              <a:rPr lang="uk-UA" sz="1600" dirty="0"/>
              <a:t>класу з іменем </a:t>
            </a:r>
            <a:r>
              <a:rPr lang="en-US" sz="1600" dirty="0"/>
              <a:t>Foo </a:t>
            </a:r>
            <a:r>
              <a:rPr lang="uk-UA" sz="1600" dirty="0"/>
              <a:t>за допомогою того, що знаходиться в </a:t>
            </a:r>
            <a:r>
              <a:rPr lang="uk-UA" sz="1600" b="1" i="1" dirty="0"/>
              <a:t>__</a:t>
            </a:r>
            <a:r>
              <a:rPr lang="en-US" sz="1600" b="1" i="1" dirty="0" err="1"/>
              <a:t>metaclass</a:t>
            </a:r>
            <a:r>
              <a:rPr lang="en-US" sz="1600" b="1" i="1" dirty="0" smtClean="0"/>
              <a:t>__</a:t>
            </a:r>
            <a:r>
              <a:rPr lang="en-US" sz="1600" dirty="0" smtClean="0"/>
              <a:t>.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Якщо </a:t>
            </a:r>
            <a:r>
              <a:rPr lang="en-US" sz="1600" dirty="0"/>
              <a:t>Python </a:t>
            </a:r>
            <a:r>
              <a:rPr lang="uk-UA" sz="1600" dirty="0"/>
              <a:t>вдруг не зможе знайти </a:t>
            </a:r>
            <a:r>
              <a:rPr lang="uk-UA" sz="1600" b="1" i="1" dirty="0"/>
              <a:t>__</a:t>
            </a:r>
            <a:r>
              <a:rPr lang="en-US" sz="1600" b="1" i="1" dirty="0" err="1"/>
              <a:t>metaclass</a:t>
            </a:r>
            <a:r>
              <a:rPr lang="en-US" sz="1600" b="1" i="1" dirty="0"/>
              <a:t>__</a:t>
            </a:r>
            <a:r>
              <a:rPr lang="en-US" sz="1600" i="1" dirty="0"/>
              <a:t>,</a:t>
            </a:r>
            <a:r>
              <a:rPr lang="en-US" sz="1600" dirty="0"/>
              <a:t> </a:t>
            </a:r>
            <a:r>
              <a:rPr lang="uk-UA" sz="1600" dirty="0"/>
              <a:t>він буде шукати цей атрибут на рівні модуля та після </a:t>
            </a:r>
            <a:r>
              <a:rPr lang="uk-UA" sz="1600" dirty="0" smtClean="0"/>
              <a:t>цього повторить процедуру. </a:t>
            </a:r>
            <a:r>
              <a:rPr lang="uk-UA" sz="1600" dirty="0"/>
              <a:t>У випадку, якщо він </a:t>
            </a:r>
            <a:r>
              <a:rPr lang="uk-UA" sz="1600" dirty="0" smtClean="0"/>
              <a:t>взагалі не зможе знайти </a:t>
            </a:r>
            <a:r>
              <a:rPr lang="uk-UA" sz="1600" dirty="0"/>
              <a:t>якийсь </a:t>
            </a:r>
            <a:r>
              <a:rPr lang="uk-UA" sz="1600" b="1" i="1" dirty="0" smtClean="0"/>
              <a:t>__</a:t>
            </a:r>
            <a:r>
              <a:rPr lang="en-US" sz="1600" b="1" i="1" dirty="0" err="1"/>
              <a:t>metaclass</a:t>
            </a:r>
            <a:r>
              <a:rPr lang="en-US" sz="1600" b="1" i="1" dirty="0"/>
              <a:t>__</a:t>
            </a:r>
            <a:r>
              <a:rPr lang="en-US" sz="1600" dirty="0"/>
              <a:t>, Python </a:t>
            </a:r>
            <a:r>
              <a:rPr lang="uk-UA" sz="1600" dirty="0" smtClean="0"/>
              <a:t>використає </a:t>
            </a:r>
            <a:r>
              <a:rPr lang="uk-UA" sz="1600" dirty="0"/>
              <a:t>власний </a:t>
            </a:r>
            <a:r>
              <a:rPr lang="uk-UA" sz="1600" dirty="0" smtClean="0"/>
              <a:t>метаклас </a:t>
            </a:r>
            <a:r>
              <a:rPr lang="en-US" sz="1600" b="1" i="1" dirty="0" smtClean="0"/>
              <a:t>type</a:t>
            </a:r>
            <a:r>
              <a:rPr lang="uk-UA" sz="1600" dirty="0" smtClean="0"/>
              <a:t> </a:t>
            </a:r>
            <a:r>
              <a:rPr lang="uk-UA" sz="1600" dirty="0"/>
              <a:t>для створення об'єкта класу.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А що </a:t>
            </a:r>
            <a:r>
              <a:rPr lang="uk-UA" sz="1600" dirty="0"/>
              <a:t>можна додати в </a:t>
            </a:r>
            <a:r>
              <a:rPr lang="uk-UA" sz="1600" b="1" i="1" dirty="0"/>
              <a:t>__</a:t>
            </a:r>
            <a:r>
              <a:rPr lang="en-US" sz="1600" b="1" i="1" dirty="0" err="1"/>
              <a:t>metaclass</a:t>
            </a:r>
            <a:r>
              <a:rPr lang="en-US" sz="1600" b="1" i="1" dirty="0"/>
              <a:t>__</a:t>
            </a:r>
            <a:r>
              <a:rPr lang="en-US" sz="1600" dirty="0"/>
              <a:t>? </a:t>
            </a:r>
            <a:r>
              <a:rPr lang="uk-UA" sz="1600" dirty="0" smtClean="0"/>
              <a:t>Все що завгодно що може створювати класи.</a:t>
            </a:r>
          </a:p>
          <a:p>
            <a:pPr marL="0" indent="0">
              <a:buNone/>
            </a:pPr>
            <a:r>
              <a:rPr lang="ru-RU" sz="1600" dirty="0"/>
              <a:t>А що може створити клас? </a:t>
            </a:r>
            <a:r>
              <a:rPr lang="ru-RU" sz="1600" b="1" i="1" dirty="0"/>
              <a:t>type</a:t>
            </a:r>
            <a:r>
              <a:rPr lang="ru-RU" sz="1600" dirty="0"/>
              <a:t> або його підкласи, а також все, що його використовує. </a:t>
            </a:r>
            <a:endParaRPr lang="uk-UA" sz="1600" dirty="0"/>
          </a:p>
        </p:txBody>
      </p:sp>
      <p:sp>
        <p:nvSpPr>
          <p:cNvPr id="4" name="Rectangle 3"/>
          <p:cNvSpPr/>
          <p:nvPr/>
        </p:nvSpPr>
        <p:spPr>
          <a:xfrm>
            <a:off x="3527834" y="100543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i="1" dirty="0" smtClean="0"/>
              <a:t>Для </a:t>
            </a:r>
            <a:r>
              <a:rPr lang="ru-RU" sz="1400" i="1" dirty="0"/>
              <a:t>створення класу </a:t>
            </a:r>
            <a:r>
              <a:rPr lang="ru-RU" sz="1400" b="1" i="1" dirty="0"/>
              <a:t>Foo</a:t>
            </a:r>
            <a:r>
              <a:rPr lang="ru-RU" sz="1400" i="1" dirty="0"/>
              <a:t> Python буде </a:t>
            </a:r>
            <a:r>
              <a:rPr lang="ru-RU" sz="1400" i="1" dirty="0" smtClean="0"/>
              <a:t>використовувати </a:t>
            </a:r>
            <a:r>
              <a:rPr lang="ru-RU" sz="1400" i="1" dirty="0"/>
              <a:t>метаклас. </a:t>
            </a:r>
            <a:endParaRPr lang="uk-UA" sz="1400" i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2250" y="897709"/>
            <a:ext cx="2616422" cy="523220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Foo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object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__metaclass__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something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2250" y="2945581"/>
            <a:ext cx="1398140" cy="523220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Foo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(Bar):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695" y="144855"/>
            <a:ext cx="11787612" cy="6590923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1600" b="1" dirty="0" smtClean="0"/>
              <a:t>Переваги </a:t>
            </a:r>
            <a:r>
              <a:rPr lang="uk-UA" sz="1600" b="1" dirty="0"/>
              <a:t>та недоліки ООП </a:t>
            </a:r>
            <a:endParaRPr lang="uk-UA" sz="1600" b="1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uk-UA" sz="16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1600" dirty="0" smtClean="0"/>
              <a:t>Об'єктно-орієнтоване </a:t>
            </a:r>
            <a:r>
              <a:rPr lang="uk-UA" sz="1600" dirty="0"/>
              <a:t>програмування як інші парадигми має свої переваги і </a:t>
            </a:r>
            <a:r>
              <a:rPr lang="uk-UA" sz="1600" dirty="0" smtClean="0"/>
              <a:t>недоліки.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uk-UA" sz="1600" b="1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1600" b="1" dirty="0" smtClean="0"/>
              <a:t>Переваги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uk-UA" sz="1600" b="1" dirty="0" smtClean="0"/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1600" i="1" dirty="0" smtClean="0"/>
              <a:t>Поліпшення </a:t>
            </a:r>
            <a:r>
              <a:rPr lang="uk-UA" sz="1600" i="1" dirty="0"/>
              <a:t>продуктивності розробки ПО</a:t>
            </a:r>
            <a:r>
              <a:rPr lang="uk-UA" sz="1600" dirty="0"/>
              <a:t>. ООП сприяє модульності, розширюваності і повторного використання коду (за рахунок аспекту спадкування і поліморфізму). </a:t>
            </a:r>
            <a:endParaRPr lang="uk-UA" sz="1600" dirty="0" smtClean="0"/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1600" i="1" dirty="0" smtClean="0"/>
              <a:t>Поліпшення </a:t>
            </a:r>
            <a:r>
              <a:rPr lang="uk-UA" sz="1600" i="1" dirty="0"/>
              <a:t>супроводу ПЗ</a:t>
            </a:r>
            <a:r>
              <a:rPr lang="uk-UA" sz="1600" dirty="0"/>
              <a:t>. Завдяки модульності, розширюваності і повторного використання коду його легше підтримувати</a:t>
            </a:r>
            <a:r>
              <a:rPr lang="uk-UA" sz="1600" dirty="0" smtClean="0"/>
              <a:t>.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1600" i="1" dirty="0" smtClean="0"/>
              <a:t>Прискорення </a:t>
            </a:r>
            <a:r>
              <a:rPr lang="uk-UA" sz="1600" i="1" dirty="0"/>
              <a:t>розробки</a:t>
            </a:r>
            <a:r>
              <a:rPr lang="uk-UA" sz="1600" dirty="0"/>
              <a:t>. Повторне використання коду дозволяє виконувати розробку швидше, в т.ч. в суміжних проектах. </a:t>
            </a:r>
            <a:endParaRPr lang="uk-UA" sz="1600" dirty="0" smtClean="0"/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1600" i="1" dirty="0" smtClean="0"/>
              <a:t>Зниження </a:t>
            </a:r>
            <a:r>
              <a:rPr lang="uk-UA" sz="1600" i="1" dirty="0"/>
              <a:t>вартості розробки</a:t>
            </a:r>
            <a:r>
              <a:rPr lang="uk-UA" sz="1600" dirty="0"/>
              <a:t>. Повторне використання коду також дозволяє знизити витрати і зосередитися на об'єктно-орієнтованому аналізі і проектуванні, що знижує загальну вартість ПО. </a:t>
            </a:r>
            <a:endParaRPr lang="uk-UA" sz="1600" dirty="0" smtClean="0"/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1600" i="1" dirty="0" smtClean="0"/>
              <a:t>Підвищення </a:t>
            </a:r>
            <a:r>
              <a:rPr lang="uk-UA" sz="1600" i="1" dirty="0"/>
              <a:t>якості ПЗ</a:t>
            </a:r>
            <a:r>
              <a:rPr lang="uk-UA" sz="1600" dirty="0"/>
              <a:t>. Прискорення розробки та зниження витрат дозволяє приділити більше часу і ресурсів на тестування ПО. </a:t>
            </a:r>
            <a:endParaRPr lang="uk-UA" sz="1600" dirty="0" smtClean="0"/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uk-UA" sz="16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1600" b="1" dirty="0" smtClean="0"/>
              <a:t>Недоліки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uk-UA" sz="1600" dirty="0"/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1600" i="1" dirty="0" smtClean="0"/>
              <a:t>Крута </a:t>
            </a:r>
            <a:r>
              <a:rPr lang="uk-UA" sz="1600" i="1" dirty="0"/>
              <a:t>крива навчання. </a:t>
            </a:r>
            <a:r>
              <a:rPr lang="uk-UA" sz="1600" dirty="0"/>
              <a:t>Мислення в ООП-стилі вимагає певних навичок, а перехід від імперативного стилю на взаємодія об'єктів може зажадати часу. </a:t>
            </a:r>
            <a:endParaRPr lang="uk-UA" sz="1600" dirty="0" smtClean="0"/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1600" i="1" dirty="0" smtClean="0"/>
              <a:t>Більший </a:t>
            </a:r>
            <a:r>
              <a:rPr lang="uk-UA" sz="1600" i="1" dirty="0"/>
              <a:t>обсяг коду. </a:t>
            </a:r>
            <a:r>
              <a:rPr lang="uk-UA" sz="1600" dirty="0"/>
              <a:t>Як правило, ООП призводить появи більшої кількості коду, ніж в імперативний програмуванні. </a:t>
            </a:r>
            <a:endParaRPr lang="uk-UA" sz="1600" dirty="0" smtClean="0"/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1600" i="1" dirty="0" smtClean="0"/>
              <a:t>Повільні </a:t>
            </a:r>
            <a:r>
              <a:rPr lang="uk-UA" sz="1600" i="1" dirty="0"/>
              <a:t>програми. </a:t>
            </a:r>
            <a:r>
              <a:rPr lang="uk-UA" sz="1600" dirty="0"/>
              <a:t>ООП-програми частіше виконуються повільніше, тому що містять більше коду для виконання. </a:t>
            </a:r>
            <a:endParaRPr lang="uk-UA" sz="1600" dirty="0" smtClean="0"/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sz="1600" i="1" dirty="0" smtClean="0"/>
              <a:t>ООП </a:t>
            </a:r>
            <a:r>
              <a:rPr lang="uk-UA" sz="1600" i="1" dirty="0"/>
              <a:t>не підходить для всіх випадків. </a:t>
            </a:r>
            <a:r>
              <a:rPr lang="uk-UA" sz="1600" dirty="0"/>
              <a:t>Ряд завдань можуть краще вирішуватися в імперативний, логічному або функціональному стилі, де використання ООП не дасть виграшу.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89724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423" y="2362955"/>
            <a:ext cx="11295708" cy="851026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Дякую за увагу!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8889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i="1" dirty="0"/>
              <a:t>Другий варіант - це виділення об'єктів, пов'язаних з наявністю одного виміру в класі </a:t>
            </a:r>
            <a:r>
              <a:rPr lang="en-US" sz="1600" i="1" dirty="0" err="1"/>
              <a:t>mixin</a:t>
            </a:r>
            <a:r>
              <a:rPr lang="en-US" sz="1600" i="1" dirty="0"/>
              <a:t>, </a:t>
            </a:r>
            <a:r>
              <a:rPr lang="uk-UA" sz="1600" i="1" dirty="0"/>
              <a:t>і додавання його в якості батьківського для нового класу. </a:t>
            </a:r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4" name="Rectangle 3"/>
          <p:cNvSpPr/>
          <p:nvPr/>
        </p:nvSpPr>
        <p:spPr>
          <a:xfrm>
            <a:off x="4707802" y="1023797"/>
            <a:ext cx="6663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Друге рішення дає той же кінцевий результат, але сприяє повторному використанню коду, оскільки тепер клас </a:t>
            </a:r>
            <a:r>
              <a:rPr lang="en-US" sz="1600" b="1" i="1" dirty="0" err="1"/>
              <a:t>SingleDimensionMixin</a:t>
            </a:r>
            <a:r>
              <a:rPr lang="en-US" sz="1600" i="1" dirty="0"/>
              <a:t> </a:t>
            </a:r>
            <a:r>
              <a:rPr lang="uk-UA" sz="1600" i="1" dirty="0"/>
              <a:t>можна застосовувати до інших класів, похідних від </a:t>
            </a:r>
            <a:r>
              <a:rPr lang="en-US" sz="1600" b="1" i="1" dirty="0" err="1"/>
              <a:t>GraphicalEntity</a:t>
            </a:r>
            <a:r>
              <a:rPr lang="en-US" sz="1600" i="1" dirty="0"/>
              <a:t>, </a:t>
            </a:r>
            <a:r>
              <a:rPr lang="uk-UA" sz="1600" i="1" dirty="0"/>
              <a:t>і змушувати їх приймати тільки один розмір, тоді як в першому рішенні ця функція була тісно пов'язана з предком </a:t>
            </a:r>
            <a:r>
              <a:rPr lang="uk-UA" sz="1600" i="1" dirty="0" smtClean="0"/>
              <a:t>класу </a:t>
            </a:r>
            <a:r>
              <a:rPr lang="en-US" sz="1600" b="1" i="1" dirty="0" smtClean="0"/>
              <a:t>Button</a:t>
            </a:r>
            <a:r>
              <a:rPr lang="en-US" sz="1600" i="1" dirty="0" smtClean="0"/>
              <a:t> </a:t>
            </a:r>
            <a:r>
              <a:rPr lang="uk-UA" sz="1600" i="1" dirty="0" smtClean="0"/>
              <a:t>. </a:t>
            </a:r>
          </a:p>
          <a:p>
            <a:endParaRPr lang="uk-UA" sz="1600" i="1" dirty="0"/>
          </a:p>
          <a:p>
            <a:r>
              <a:rPr lang="uk-UA" sz="1600" i="1" dirty="0" smtClean="0"/>
              <a:t>Зверніть </a:t>
            </a:r>
            <a:r>
              <a:rPr lang="uk-UA" sz="1600" i="1" dirty="0"/>
              <a:t>увагу, що </a:t>
            </a:r>
            <a:r>
              <a:rPr lang="uk-UA" sz="1600" b="1" i="1" dirty="0"/>
              <a:t>позиція міксина важлива</a:t>
            </a:r>
            <a:r>
              <a:rPr lang="uk-UA" sz="1600" i="1" dirty="0"/>
              <a:t>. </a:t>
            </a:r>
            <a:endParaRPr lang="uk-UA" sz="1600" i="1" dirty="0" smtClean="0"/>
          </a:p>
          <a:p>
            <a:endParaRPr lang="uk-UA" sz="1600" i="1" dirty="0"/>
          </a:p>
          <a:p>
            <a:r>
              <a:rPr lang="uk-UA" sz="1600" i="1" dirty="0" smtClean="0"/>
              <a:t>Оскільки </a:t>
            </a:r>
            <a:r>
              <a:rPr lang="en-US" sz="1600" b="1" i="1" dirty="0"/>
              <a:t>super</a:t>
            </a:r>
            <a:r>
              <a:rPr lang="en-US" sz="1600" i="1" dirty="0"/>
              <a:t> </a:t>
            </a:r>
            <a:r>
              <a:rPr lang="uk-UA" sz="1600" i="1" dirty="0" smtClean="0"/>
              <a:t>дотримується </a:t>
            </a:r>
            <a:r>
              <a:rPr lang="en-US" sz="1600" b="1" i="1" dirty="0" smtClean="0"/>
              <a:t>MRO</a:t>
            </a:r>
            <a:r>
              <a:rPr lang="en-US" sz="1600" i="1" dirty="0"/>
              <a:t>, </a:t>
            </a:r>
            <a:r>
              <a:rPr lang="uk-UA" sz="1600" i="1" dirty="0" smtClean="0"/>
              <a:t>метод що </a:t>
            </a:r>
            <a:r>
              <a:rPr lang="uk-UA" sz="1600" i="1" dirty="0"/>
              <a:t>викликається </a:t>
            </a:r>
            <a:r>
              <a:rPr lang="uk-UA" sz="1600" i="1" dirty="0" smtClean="0"/>
              <a:t>відправляється </a:t>
            </a:r>
            <a:r>
              <a:rPr lang="uk-UA" sz="1600" i="1" dirty="0"/>
              <a:t>в найближчий клас лінеаризації. </a:t>
            </a:r>
            <a:endParaRPr lang="uk-UA" sz="1600" i="1" dirty="0" smtClean="0"/>
          </a:p>
          <a:p>
            <a:r>
              <a:rPr lang="uk-UA" sz="1600" i="1" dirty="0" smtClean="0"/>
              <a:t>Якщо помістити </a:t>
            </a:r>
            <a:r>
              <a:rPr lang="en-US" sz="1600" b="1" i="1" dirty="0" err="1"/>
              <a:t>SingleDimensionMixin</a:t>
            </a:r>
            <a:r>
              <a:rPr lang="en-US" sz="1600" i="1" dirty="0"/>
              <a:t> </a:t>
            </a:r>
            <a:r>
              <a:rPr lang="uk-UA" sz="1600" i="1" dirty="0"/>
              <a:t>після </a:t>
            </a:r>
            <a:r>
              <a:rPr lang="en-US" sz="1600" b="1" i="1" dirty="0"/>
              <a:t>Button</a:t>
            </a:r>
            <a:r>
              <a:rPr lang="en-US" sz="1600" i="1" dirty="0"/>
              <a:t> </a:t>
            </a:r>
            <a:r>
              <a:rPr lang="uk-UA" sz="1600" i="1" dirty="0"/>
              <a:t>у визначенні </a:t>
            </a:r>
            <a:r>
              <a:rPr lang="en-US" sz="1600" b="1" i="1" dirty="0" err="1"/>
              <a:t>SquareButton</a:t>
            </a:r>
            <a:r>
              <a:rPr lang="en-US" sz="1600" i="1" dirty="0"/>
              <a:t>, Python </a:t>
            </a:r>
            <a:r>
              <a:rPr lang="uk-UA" sz="1600" i="1" dirty="0"/>
              <a:t>видасть помилку. </a:t>
            </a:r>
            <a:endParaRPr lang="uk-UA" sz="1600" i="1" dirty="0" smtClean="0"/>
          </a:p>
          <a:p>
            <a:r>
              <a:rPr lang="uk-UA" sz="1600" i="1" dirty="0" smtClean="0"/>
              <a:t>В </a:t>
            </a:r>
            <a:r>
              <a:rPr lang="uk-UA" sz="1600" i="1" dirty="0"/>
              <a:t>цьому випадку виклик </a:t>
            </a:r>
            <a:r>
              <a:rPr lang="en-US" sz="1600" b="1" i="1" dirty="0"/>
              <a:t>b = </a:t>
            </a:r>
            <a:r>
              <a:rPr lang="en-US" sz="1600" b="1" i="1" dirty="0" err="1" smtClean="0"/>
              <a:t>SquareButton</a:t>
            </a:r>
            <a:r>
              <a:rPr lang="en-US" sz="1600" b="1" i="1" dirty="0" smtClean="0"/>
              <a:t>(10</a:t>
            </a:r>
            <a:r>
              <a:rPr lang="en-US" sz="1600" b="1" i="1" dirty="0"/>
              <a:t>, 20, 200)</a:t>
            </a:r>
            <a:r>
              <a:rPr lang="en-US" sz="1600" i="1" dirty="0"/>
              <a:t> </a:t>
            </a:r>
            <a:r>
              <a:rPr lang="uk-UA" sz="1600" i="1" dirty="0"/>
              <a:t>і сигнатура методу </a:t>
            </a:r>
            <a:r>
              <a:rPr lang="uk-UA" sz="1600" b="1" i="1" dirty="0"/>
              <a:t>__</a:t>
            </a:r>
            <a:r>
              <a:rPr lang="en-US" sz="1600" b="1" i="1" dirty="0" err="1"/>
              <a:t>init</a:t>
            </a:r>
            <a:r>
              <a:rPr lang="en-US" sz="1600" b="1" i="1" dirty="0" smtClean="0"/>
              <a:t>__(</a:t>
            </a:r>
            <a:r>
              <a:rPr lang="en-US" sz="1600" b="1" i="1" dirty="0"/>
              <a:t>self, </a:t>
            </a:r>
            <a:r>
              <a:rPr lang="en-US" sz="1600" b="1" i="1" dirty="0" err="1"/>
              <a:t>pos_x</a:t>
            </a:r>
            <a:r>
              <a:rPr lang="en-US" sz="1600" b="1" i="1" dirty="0"/>
              <a:t>, </a:t>
            </a:r>
            <a:r>
              <a:rPr lang="en-US" sz="1600" b="1" i="1" dirty="0" err="1"/>
              <a:t>pos_y</a:t>
            </a:r>
            <a:r>
              <a:rPr lang="en-US" sz="1600" b="1" i="1" dirty="0"/>
              <a:t>, </a:t>
            </a:r>
            <a:r>
              <a:rPr lang="en-US" sz="1600" b="1" i="1" dirty="0" err="1"/>
              <a:t>size_x</a:t>
            </a:r>
            <a:r>
              <a:rPr lang="en-US" sz="1600" b="1" i="1" dirty="0"/>
              <a:t>, </a:t>
            </a:r>
            <a:r>
              <a:rPr lang="en-US" sz="1600" b="1" i="1" dirty="0" err="1"/>
              <a:t>size_y</a:t>
            </a:r>
            <a:r>
              <a:rPr lang="en-US" sz="1600" b="1" i="1" dirty="0"/>
              <a:t>) </a:t>
            </a:r>
            <a:r>
              <a:rPr lang="uk-UA" sz="1600" i="1" dirty="0"/>
              <a:t>не збігатимуться.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8764" y="799341"/>
            <a:ext cx="4286751" cy="5539978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GraphicalEntity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pos_x, pos_y, size_x, size_y):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.pos_x = pos_x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.pos_y = pos_y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.size_x = size_x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.size_y = size_y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Button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(GraphicalEntity):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pos_x, pos_y, size_x, size_y):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(pos_x, pos_y, size_x, size_y)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.status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False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toggle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.status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.status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SingleDimensionMixin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pos_x, pos_y, size):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(pos_x, pos_y, size, size)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SquareButton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(SingleDimensionMixin, Button):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SquareButton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200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3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Проте, міксини використовуються не тільки тоді, коли </a:t>
            </a:r>
            <a:r>
              <a:rPr lang="ru-RU" sz="1600" dirty="0" smtClean="0"/>
              <a:t>потрібно змінити </a:t>
            </a:r>
            <a:r>
              <a:rPr lang="ru-RU" sz="1600" dirty="0"/>
              <a:t>інтерфейс об'єкта.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Використовуючи </a:t>
            </a:r>
            <a:r>
              <a:rPr lang="ru-RU" sz="1600" b="1" dirty="0"/>
              <a:t>super</a:t>
            </a:r>
            <a:r>
              <a:rPr lang="ru-RU" sz="1600" dirty="0"/>
              <a:t>, </a:t>
            </a:r>
            <a:r>
              <a:rPr lang="ru-RU" sz="1600" dirty="0" smtClean="0"/>
              <a:t>можна отримати цікаві конструкції, такі </a:t>
            </a:r>
            <a:r>
              <a:rPr lang="ru-RU" sz="1600" dirty="0"/>
              <a:t>як </a:t>
            </a:r>
            <a:endParaRPr lang="uk-UA" sz="1600" dirty="0"/>
          </a:p>
        </p:txBody>
      </p:sp>
      <p:sp>
        <p:nvSpPr>
          <p:cNvPr id="4" name="Rectangle 3"/>
          <p:cNvSpPr/>
          <p:nvPr/>
        </p:nvSpPr>
        <p:spPr>
          <a:xfrm>
            <a:off x="4578036" y="955946"/>
            <a:ext cx="7229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Тут </a:t>
            </a:r>
            <a:r>
              <a:rPr lang="en-US" sz="1600" b="1" i="1" dirty="0" err="1"/>
              <a:t>LimitSizeButton</a:t>
            </a:r>
            <a:r>
              <a:rPr lang="en-US" sz="1600" i="1" dirty="0"/>
              <a:t> </a:t>
            </a:r>
            <a:r>
              <a:rPr lang="uk-UA" sz="1600" i="1" dirty="0"/>
              <a:t>викликає </a:t>
            </a:r>
            <a:r>
              <a:rPr lang="uk-UA" sz="1600" b="1" i="1" dirty="0"/>
              <a:t>__</a:t>
            </a:r>
            <a:r>
              <a:rPr lang="en-US" sz="1600" b="1" i="1" dirty="0" err="1"/>
              <a:t>init</a:t>
            </a:r>
            <a:r>
              <a:rPr lang="en-US" sz="1600" b="1" i="1" dirty="0"/>
              <a:t>__ </a:t>
            </a:r>
            <a:r>
              <a:rPr lang="uk-UA" sz="1600" i="1" dirty="0"/>
              <a:t>свого першого батька, який є </a:t>
            </a:r>
            <a:r>
              <a:rPr lang="en-US" sz="1600" b="1" i="1" dirty="0"/>
              <a:t>Button</a:t>
            </a:r>
            <a:r>
              <a:rPr lang="en-US" sz="1600" i="1" dirty="0"/>
              <a:t>. </a:t>
            </a:r>
            <a:endParaRPr lang="uk-UA" sz="1600" i="1" dirty="0" smtClean="0"/>
          </a:p>
          <a:p>
            <a:r>
              <a:rPr lang="uk-UA" sz="1600" i="1" dirty="0" smtClean="0"/>
              <a:t>Це</a:t>
            </a:r>
            <a:r>
              <a:rPr lang="uk-UA" sz="1600" i="1" dirty="0"/>
              <a:t>, однак, делегує виклик наступного класу в </a:t>
            </a:r>
            <a:r>
              <a:rPr lang="en-US" sz="1600" b="1" i="1" dirty="0"/>
              <a:t>MRO</a:t>
            </a:r>
            <a:r>
              <a:rPr lang="en-US" sz="1600" i="1" dirty="0"/>
              <a:t> </a:t>
            </a:r>
            <a:r>
              <a:rPr lang="uk-UA" sz="1600" i="1" dirty="0"/>
              <a:t>перед ініціалізацією </a:t>
            </a:r>
            <a:r>
              <a:rPr lang="en-US" sz="1600" b="1" i="1" dirty="0" err="1"/>
              <a:t>self.status</a:t>
            </a:r>
            <a:r>
              <a:rPr lang="en-US" sz="1600" i="1" dirty="0"/>
              <a:t>, </a:t>
            </a:r>
            <a:r>
              <a:rPr lang="uk-UA" sz="1600" i="1" dirty="0"/>
              <a:t>тому виклик відправляється </a:t>
            </a:r>
            <a:r>
              <a:rPr lang="en-US" sz="1600" b="1" i="1" dirty="0" err="1"/>
              <a:t>LimitSizeMixin</a:t>
            </a:r>
            <a:r>
              <a:rPr lang="en-US" sz="1600" i="1" dirty="0"/>
              <a:t>, </a:t>
            </a:r>
            <a:r>
              <a:rPr lang="uk-UA" sz="1600" i="1" dirty="0"/>
              <a:t>який спочатку виконує деякі зміни і в кінцевому підсумку відправляє його </a:t>
            </a:r>
            <a:r>
              <a:rPr lang="uk-UA" sz="1600" i="1" dirty="0" smtClean="0"/>
              <a:t>вихідному </a:t>
            </a:r>
            <a:r>
              <a:rPr lang="uk-UA" sz="1600" i="1" dirty="0"/>
              <a:t>одержувачу, </a:t>
            </a:r>
            <a:r>
              <a:rPr lang="en-US" sz="1600" b="1" i="1" dirty="0" err="1"/>
              <a:t>GraphicalEntity</a:t>
            </a:r>
            <a:r>
              <a:rPr lang="en-US" sz="1600" i="1" dirty="0"/>
              <a:t>. </a:t>
            </a:r>
            <a:endParaRPr lang="uk-UA" sz="1600" i="1" dirty="0" smtClean="0"/>
          </a:p>
          <a:p>
            <a:endParaRPr lang="uk-UA" sz="1600" i="1" dirty="0"/>
          </a:p>
          <a:p>
            <a:r>
              <a:rPr lang="uk-UA" sz="1600" i="1" dirty="0" smtClean="0"/>
              <a:t>Пам'ятайте</a:t>
            </a:r>
            <a:r>
              <a:rPr lang="uk-UA" sz="1600" i="1" dirty="0"/>
              <a:t>, що в </a:t>
            </a:r>
            <a:r>
              <a:rPr lang="en-US" sz="1600" i="1" dirty="0"/>
              <a:t>Python </a:t>
            </a:r>
            <a:r>
              <a:rPr lang="uk-UA" sz="1600" i="1" dirty="0"/>
              <a:t>ви ніколи не будете змушені викликати батьківську реалізацію методу, тому </a:t>
            </a:r>
            <a:r>
              <a:rPr lang="uk-UA" sz="1600" i="1" dirty="0" smtClean="0"/>
              <a:t>міксин </a:t>
            </a:r>
            <a:r>
              <a:rPr lang="uk-UA" sz="1600" i="1" dirty="0"/>
              <a:t>тут також може зупинити механізм диспетчеризації, якщо це є вимогою бізнес-логіки нового об'єкта.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8036" y="3507721"/>
            <a:ext cx="74790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i="1" dirty="0" smtClean="0"/>
              <a:t>Висновки</a:t>
            </a:r>
          </a:p>
          <a:p>
            <a:pPr marL="342900" indent="-342900">
              <a:buAutoNum type="arabicPeriod"/>
            </a:pPr>
            <a:r>
              <a:rPr lang="ru-RU" sz="1600" i="1" dirty="0" smtClean="0"/>
              <a:t>Спадкування </a:t>
            </a:r>
            <a:r>
              <a:rPr lang="ru-RU" sz="1600" i="1" dirty="0"/>
              <a:t>призначене для повторного використання коду, але може привести до протилежного результату. </a:t>
            </a:r>
            <a:endParaRPr lang="ru-RU" sz="1600" i="1" dirty="0" smtClean="0"/>
          </a:p>
          <a:p>
            <a:pPr marL="342900" indent="-342900">
              <a:buAutoNum type="arabicPeriod"/>
            </a:pPr>
            <a:r>
              <a:rPr lang="ru-RU" sz="1600" i="1" dirty="0" smtClean="0"/>
              <a:t>Множинне </a:t>
            </a:r>
            <a:r>
              <a:rPr lang="ru-RU" sz="1600" i="1" dirty="0"/>
              <a:t>успадкування дозволяє нам зберігати дерево успадкування простим </a:t>
            </a:r>
            <a:endParaRPr lang="ru-RU" sz="1600" i="1" dirty="0" smtClean="0"/>
          </a:p>
          <a:p>
            <a:pPr marL="342900" indent="-342900">
              <a:buAutoNum type="arabicPeriod"/>
            </a:pPr>
            <a:r>
              <a:rPr lang="ru-RU" sz="1600" i="1" dirty="0" smtClean="0"/>
              <a:t>Множинне </a:t>
            </a:r>
            <a:r>
              <a:rPr lang="ru-RU" sz="1600" i="1" dirty="0"/>
              <a:t>спадкування призводить до можливих проблем, які вирішуються в Python через MRO </a:t>
            </a:r>
            <a:endParaRPr lang="ru-RU" sz="1600" i="1" dirty="0" smtClean="0"/>
          </a:p>
          <a:p>
            <a:pPr marL="342900" indent="-342900">
              <a:buAutoNum type="arabicPeriod"/>
            </a:pPr>
            <a:r>
              <a:rPr lang="ru-RU" sz="1600" i="1" dirty="0" smtClean="0"/>
              <a:t>Інтерфейси </a:t>
            </a:r>
            <a:r>
              <a:rPr lang="ru-RU" sz="1600" i="1" dirty="0"/>
              <a:t>(неявні або явні) повинні бути частиною вашого дизайну </a:t>
            </a:r>
            <a:endParaRPr lang="ru-RU" sz="1600" i="1" dirty="0" smtClean="0"/>
          </a:p>
          <a:p>
            <a:pPr marL="342900" indent="-342900">
              <a:buAutoNum type="arabicPeriod"/>
            </a:pPr>
            <a:r>
              <a:rPr lang="ru-RU" sz="1600" i="1" dirty="0" smtClean="0"/>
              <a:t>Змішані </a:t>
            </a:r>
            <a:r>
              <a:rPr lang="ru-RU" sz="1600" i="1" dirty="0"/>
              <a:t>класи використовуються для додавання простих змін в класи. </a:t>
            </a:r>
            <a:endParaRPr lang="ru-RU" sz="1600" i="1" dirty="0" smtClean="0"/>
          </a:p>
          <a:p>
            <a:pPr marL="342900" indent="-342900">
              <a:buAutoNum type="arabicPeriod"/>
            </a:pPr>
            <a:r>
              <a:rPr lang="ru-RU" sz="1600" i="1" dirty="0" smtClean="0"/>
              <a:t>Міксини </a:t>
            </a:r>
            <a:r>
              <a:rPr lang="ru-RU" sz="1600" i="1" dirty="0"/>
              <a:t>реалізовані в Python з використанням множинного </a:t>
            </a:r>
            <a:r>
              <a:rPr lang="ru-RU" sz="1600" i="1" dirty="0" smtClean="0"/>
              <a:t>успадкування: </a:t>
            </a:r>
            <a:r>
              <a:rPr lang="ru-RU" sz="1600" i="1" dirty="0"/>
              <a:t>вони володіють великою виразною силою, але вимагають ретельного проектування. </a:t>
            </a:r>
            <a:endParaRPr lang="uk-UA" sz="1600" i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2757" y="955946"/>
            <a:ext cx="4199676" cy="5478423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GraphicalEntity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pos_x, pos_y, size_x, size_y):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.pos_x = pos_x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.pos_y = pos_y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.size_x = size_x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.size_y = size_y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Button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(GraphicalEntity):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pos_x, pos_y, size_x, size_y):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(pos_x, pos_y, size_x, size_y)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.status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False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toggle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.status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.status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LimitSizeMixin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pos_x, pos_y,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size_x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(size_x,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500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size_y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(size_y,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400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(pos_x, pos_y, size_x, size_y)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LimitSizeButton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(Button, LimitSizeMixin):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LimitSizeButton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1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i="1" dirty="0" smtClean="0"/>
              <a:t>__slots__</a:t>
            </a:r>
          </a:p>
          <a:p>
            <a:pPr marL="0" indent="0">
              <a:buNone/>
            </a:pPr>
            <a:r>
              <a:rPr lang="uk-UA" sz="1600" dirty="0" smtClean="0"/>
              <a:t>Спеціальний а</a:t>
            </a:r>
            <a:r>
              <a:rPr lang="ru-RU" sz="1600" dirty="0" smtClean="0"/>
              <a:t>трибут </a:t>
            </a:r>
            <a:r>
              <a:rPr lang="ru-RU" sz="1600" b="1" i="1" dirty="0"/>
              <a:t>__slots</a:t>
            </a:r>
            <a:r>
              <a:rPr lang="ru-RU" sz="1600" b="1" i="1" dirty="0" smtClean="0"/>
              <a:t>__</a:t>
            </a:r>
            <a:r>
              <a:rPr lang="ru-RU" sz="1600" dirty="0"/>
              <a:t> </a:t>
            </a:r>
            <a:r>
              <a:rPr lang="ru-RU" sz="1600" dirty="0" smtClean="0"/>
              <a:t>дозволяє </a:t>
            </a:r>
            <a:r>
              <a:rPr lang="ru-RU" sz="1600" dirty="0"/>
              <a:t>задати обмежений набір атрибутів, якими буде володіти екземпляр класу. </a:t>
            </a:r>
            <a:endParaRPr lang="ru-RU" sz="1600" dirty="0" smtClean="0"/>
          </a:p>
          <a:p>
            <a:pPr marL="0" indent="0">
              <a:buNone/>
            </a:pPr>
            <a:r>
              <a:rPr lang="uk-UA" sz="1600" u="sng" dirty="0" smtClean="0"/>
              <a:t>Це дає ряд переваг: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uk-UA" sz="1600" dirty="0" smtClean="0"/>
              <a:t>швидший </a:t>
            </a:r>
            <a:r>
              <a:rPr lang="uk-UA" sz="1600" dirty="0"/>
              <a:t>доступ до атрибутів. </a:t>
            </a:r>
            <a:endParaRPr lang="uk-UA" sz="1600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uk-UA" sz="1600" dirty="0" smtClean="0"/>
              <a:t>економія </a:t>
            </a:r>
            <a:r>
              <a:rPr lang="uk-UA" sz="1600" dirty="0"/>
              <a:t>місця в пам'яті</a:t>
            </a:r>
            <a:r>
              <a:rPr lang="uk-UA" sz="1600" dirty="0" smtClean="0"/>
              <a:t>.</a:t>
            </a:r>
          </a:p>
          <a:p>
            <a:pPr marL="0" indent="0">
              <a:buNone/>
            </a:pPr>
            <a:r>
              <a:rPr lang="uk-UA" sz="1600" u="sng" dirty="0" smtClean="0"/>
              <a:t>За рахунок чого досягається ця економія?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uk-UA" sz="1600" dirty="0" smtClean="0"/>
              <a:t>Посилання на атрибути зберігаються в </a:t>
            </a:r>
            <a:r>
              <a:rPr lang="uk-UA" sz="1600" b="1" i="1" dirty="0"/>
              <a:t>__</a:t>
            </a:r>
            <a:r>
              <a:rPr lang="en-US" sz="1600" b="1" i="1" dirty="0"/>
              <a:t>slots__</a:t>
            </a:r>
            <a:r>
              <a:rPr lang="uk-UA" sz="1600" dirty="0" smtClean="0"/>
              <a:t> </a:t>
            </a:r>
            <a:r>
              <a:rPr lang="uk-UA" sz="1600" dirty="0"/>
              <a:t>замість </a:t>
            </a:r>
            <a:r>
              <a:rPr lang="uk-UA" sz="1600" b="1" i="1" dirty="0"/>
              <a:t>__</a:t>
            </a:r>
            <a:r>
              <a:rPr lang="en-US" sz="1600" b="1" i="1" dirty="0" err="1"/>
              <a:t>dict</a:t>
            </a:r>
            <a:r>
              <a:rPr lang="en-US" sz="1600" b="1" i="1" dirty="0"/>
              <a:t>__</a:t>
            </a:r>
            <a:r>
              <a:rPr lang="en-US" sz="1600" dirty="0"/>
              <a:t>. </a:t>
            </a:r>
            <a:endParaRPr lang="uk-UA" sz="1600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uk-UA" sz="1600" dirty="0" smtClean="0"/>
              <a:t>Відмова від </a:t>
            </a:r>
            <a:r>
              <a:rPr lang="uk-UA" sz="1600" b="1" i="1" dirty="0"/>
              <a:t>__</a:t>
            </a:r>
            <a:r>
              <a:rPr lang="en-US" sz="1600" b="1" i="1" dirty="0" err="1"/>
              <a:t>dict</a:t>
            </a:r>
            <a:r>
              <a:rPr lang="en-US" sz="1600" b="1" i="1" dirty="0"/>
              <a:t>__</a:t>
            </a:r>
            <a:r>
              <a:rPr lang="en-US" sz="1600" dirty="0"/>
              <a:t> </a:t>
            </a:r>
            <a:r>
              <a:rPr lang="uk-UA" sz="1600" dirty="0"/>
              <a:t>і </a:t>
            </a:r>
            <a:r>
              <a:rPr lang="uk-UA" sz="1600" b="1" i="1" dirty="0"/>
              <a:t>__</a:t>
            </a:r>
            <a:r>
              <a:rPr lang="en-US" sz="1600" b="1" i="1" dirty="0" err="1"/>
              <a:t>weakref</a:t>
            </a:r>
            <a:r>
              <a:rPr lang="en-US" sz="1600" b="1" i="1" dirty="0"/>
              <a:t>__</a:t>
            </a:r>
            <a:r>
              <a:rPr lang="en-US" sz="1600" dirty="0"/>
              <a:t> </a:t>
            </a:r>
            <a:r>
              <a:rPr lang="uk-UA" sz="1600" dirty="0" smtClean="0"/>
              <a:t>для </a:t>
            </a:r>
            <a:r>
              <a:rPr lang="uk-UA" sz="1600" dirty="0" smtClean="0"/>
              <a:t>батьківських класів </a:t>
            </a:r>
            <a:r>
              <a:rPr lang="uk-UA" sz="1600" dirty="0" smtClean="0"/>
              <a:t>забороняють </a:t>
            </a:r>
            <a:r>
              <a:rPr lang="uk-UA" sz="1600" dirty="0" smtClean="0"/>
              <a:t>їх, а в </a:t>
            </a:r>
            <a:r>
              <a:rPr lang="uk-UA" sz="1600" dirty="0" smtClean="0"/>
              <a:t>дочірньому </a:t>
            </a:r>
            <a:r>
              <a:rPr lang="uk-UA" sz="1600" dirty="0"/>
              <a:t>ви оголошуєте </a:t>
            </a:r>
            <a:r>
              <a:rPr lang="uk-UA" sz="1600" b="1" i="1" dirty="0"/>
              <a:t>__</a:t>
            </a:r>
            <a:r>
              <a:rPr lang="en-US" sz="1600" b="1" i="1" dirty="0"/>
              <a:t>slots__</a:t>
            </a:r>
            <a:r>
              <a:rPr lang="en-US" sz="1600" dirty="0"/>
              <a:t>. </a:t>
            </a:r>
            <a:endParaRPr lang="uk-UA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973" y="3748368"/>
            <a:ext cx="36195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9994" y="2631595"/>
            <a:ext cx="3090911" cy="2462213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SlotsClass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"firstattr"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"secondattr"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SlotsClass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a.firstattr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5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(a.firstattr)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a.secondattr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(a.secondattr)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a.thirdattr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955" y="4774720"/>
            <a:ext cx="6343650" cy="638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29994" y="5805555"/>
            <a:ext cx="1476686" cy="307777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__dict__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578" y="5805555"/>
            <a:ext cx="8686800" cy="561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56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5458" y="131661"/>
            <a:ext cx="38296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dirty="0"/>
              <a:t>В</a:t>
            </a:r>
            <a:r>
              <a:rPr lang="uk-UA" sz="1600" b="1" i="1" dirty="0" smtClean="0"/>
              <a:t>имоги</a:t>
            </a:r>
            <a:r>
              <a:rPr lang="uk-UA" sz="1600" b="1" i="1" dirty="0"/>
              <a:t>: </a:t>
            </a:r>
            <a:endParaRPr lang="en-US" sz="1600" b="1" i="1" dirty="0" smtClean="0"/>
          </a:p>
          <a:p>
            <a:pPr marL="342900" indent="-342900">
              <a:buAutoNum type="arabicPeriod"/>
            </a:pPr>
            <a:r>
              <a:rPr lang="uk-UA" sz="1600" i="1" dirty="0" smtClean="0"/>
              <a:t>Щоб </a:t>
            </a:r>
            <a:r>
              <a:rPr lang="uk-UA" sz="1600" i="1" dirty="0"/>
              <a:t>мати атрибути з іменами в </a:t>
            </a:r>
            <a:r>
              <a:rPr lang="uk-UA" sz="1600" b="1" i="1" dirty="0"/>
              <a:t>__</a:t>
            </a:r>
            <a:r>
              <a:rPr lang="en-US" sz="1600" b="1" i="1" dirty="0"/>
              <a:t>slots_</a:t>
            </a:r>
            <a:r>
              <a:rPr lang="en-US" sz="1600" i="1" dirty="0"/>
              <a:t>_ </a:t>
            </a:r>
            <a:r>
              <a:rPr lang="uk-UA" sz="1600" i="1" dirty="0"/>
              <a:t>для фактичного зберігання в слотах замість </a:t>
            </a:r>
            <a:r>
              <a:rPr lang="uk-UA" sz="1600" b="1" i="1" dirty="0"/>
              <a:t>__</a:t>
            </a:r>
            <a:r>
              <a:rPr lang="en-US" sz="1600" b="1" i="1" dirty="0" err="1"/>
              <a:t>dict</a:t>
            </a:r>
            <a:r>
              <a:rPr lang="en-US" sz="1600" b="1" i="1" dirty="0"/>
              <a:t>__</a:t>
            </a:r>
            <a:r>
              <a:rPr lang="en-US" sz="1600" i="1" dirty="0"/>
              <a:t>, </a:t>
            </a:r>
            <a:r>
              <a:rPr lang="uk-UA" sz="1600" i="1" dirty="0"/>
              <a:t>клас повинен успадковуватися від </a:t>
            </a:r>
            <a:r>
              <a:rPr lang="en-US" sz="1600" b="1" i="1" dirty="0"/>
              <a:t>object</a:t>
            </a:r>
            <a:r>
              <a:rPr lang="en-US" sz="1600" i="1" dirty="0"/>
              <a:t>. </a:t>
            </a:r>
            <a:endParaRPr lang="ru-RU" sz="1600" i="1" dirty="0" smtClean="0"/>
          </a:p>
          <a:p>
            <a:pPr marL="342900" indent="-342900">
              <a:buAutoNum type="arabicPeriod"/>
            </a:pPr>
            <a:r>
              <a:rPr lang="uk-UA" sz="1600" i="1" dirty="0" smtClean="0"/>
              <a:t>Щоб </a:t>
            </a:r>
            <a:r>
              <a:rPr lang="uk-UA" sz="1600" i="1" dirty="0"/>
              <a:t>запобігти створенню </a:t>
            </a:r>
            <a:r>
              <a:rPr lang="uk-UA" sz="1600" b="1" i="1" dirty="0"/>
              <a:t>__</a:t>
            </a:r>
            <a:r>
              <a:rPr lang="en-US" sz="1600" b="1" i="1" dirty="0" err="1"/>
              <a:t>dict</a:t>
            </a:r>
            <a:r>
              <a:rPr lang="en-US" sz="1600" b="1" i="1" dirty="0"/>
              <a:t>__</a:t>
            </a:r>
            <a:r>
              <a:rPr lang="en-US" sz="1600" i="1" dirty="0"/>
              <a:t>, </a:t>
            </a:r>
            <a:r>
              <a:rPr lang="uk-UA" sz="1600" i="1" dirty="0" smtClean="0"/>
              <a:t>потрібно наслідувати </a:t>
            </a:r>
            <a:r>
              <a:rPr lang="uk-UA" sz="1600" i="1" dirty="0"/>
              <a:t>від </a:t>
            </a:r>
            <a:r>
              <a:rPr lang="en-US" sz="1600" b="1" i="1" dirty="0"/>
              <a:t>object</a:t>
            </a:r>
            <a:r>
              <a:rPr lang="en-US" sz="1600" i="1" dirty="0"/>
              <a:t> </a:t>
            </a:r>
            <a:r>
              <a:rPr lang="uk-UA" sz="1600" i="1" dirty="0"/>
              <a:t>і всі класи в спадкуванні повинні оголошувати </a:t>
            </a:r>
            <a:r>
              <a:rPr lang="uk-UA" sz="1600" b="1" i="1" dirty="0"/>
              <a:t>__</a:t>
            </a:r>
            <a:r>
              <a:rPr lang="en-US" sz="1600" b="1" i="1" dirty="0"/>
              <a:t>slots__</a:t>
            </a:r>
            <a:r>
              <a:rPr lang="en-US" sz="1600" i="1" dirty="0"/>
              <a:t> </a:t>
            </a:r>
            <a:r>
              <a:rPr lang="uk-UA" sz="1600" i="1" dirty="0"/>
              <a:t>і жоден з них не може мати запис </a:t>
            </a:r>
            <a:r>
              <a:rPr lang="uk-UA" sz="1600" b="1" i="1" dirty="0"/>
              <a:t>'__</a:t>
            </a:r>
            <a:r>
              <a:rPr lang="en-US" sz="1600" b="1" i="1" dirty="0" err="1"/>
              <a:t>dict</a:t>
            </a:r>
            <a:r>
              <a:rPr lang="en-US" sz="1600" b="1" i="1" dirty="0"/>
              <a:t>__'. </a:t>
            </a:r>
            <a:endParaRPr lang="uk-UA" sz="1600" b="1" i="1" dirty="0"/>
          </a:p>
        </p:txBody>
      </p:sp>
      <p:sp>
        <p:nvSpPr>
          <p:cNvPr id="9" name="Rectangle 8"/>
          <p:cNvSpPr/>
          <p:nvPr/>
        </p:nvSpPr>
        <p:spPr>
          <a:xfrm>
            <a:off x="8573631" y="3141553"/>
            <a:ext cx="325924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/>
              <a:t>Якщо </a:t>
            </a:r>
            <a:r>
              <a:rPr lang="ru-RU" sz="1600" i="1" dirty="0" smtClean="0"/>
              <a:t>потрібно</a:t>
            </a:r>
            <a:r>
              <a:rPr lang="ru-RU" sz="1600" i="1" dirty="0"/>
              <a:t>, щоб і дочірній клас теж був обмежений слотами, </a:t>
            </a:r>
            <a:r>
              <a:rPr lang="ru-RU" sz="1600" i="1" dirty="0" smtClean="0"/>
              <a:t>т</a:t>
            </a:r>
            <a:r>
              <a:rPr lang="ru-RU" sz="1600" i="1" dirty="0"/>
              <a:t>о</a:t>
            </a:r>
            <a:r>
              <a:rPr lang="ru-RU" sz="1600" i="1" dirty="0" smtClean="0"/>
              <a:t> </a:t>
            </a:r>
            <a:r>
              <a:rPr lang="ru-RU" sz="1600" i="1" dirty="0"/>
              <a:t>доведеться і в ньому </a:t>
            </a:r>
            <a:r>
              <a:rPr lang="ru-RU" sz="1600" i="1" dirty="0" smtClean="0"/>
              <a:t>присво</a:t>
            </a:r>
            <a:r>
              <a:rPr lang="uk-UA" sz="1600" i="1" dirty="0" smtClean="0"/>
              <a:t>їти</a:t>
            </a:r>
            <a:r>
              <a:rPr lang="ru-RU" sz="1600" i="1" dirty="0" smtClean="0"/>
              <a:t> </a:t>
            </a:r>
            <a:r>
              <a:rPr lang="ru-RU" sz="1600" i="1" dirty="0"/>
              <a:t>значення атрибуту </a:t>
            </a:r>
            <a:r>
              <a:rPr lang="ru-RU" sz="1600" b="1" i="1" dirty="0"/>
              <a:t>__slots__</a:t>
            </a:r>
            <a:r>
              <a:rPr lang="ru-RU" sz="1600" i="1" dirty="0"/>
              <a:t>. </a:t>
            </a:r>
            <a:endParaRPr lang="ru-RU" sz="1600" i="1" dirty="0" smtClean="0"/>
          </a:p>
          <a:p>
            <a:r>
              <a:rPr lang="ru-RU" sz="1600" i="1" dirty="0" smtClean="0"/>
              <a:t>До </a:t>
            </a:r>
            <a:r>
              <a:rPr lang="ru-RU" sz="1600" i="1" dirty="0"/>
              <a:t>речі, дублювати вже зазначені в батьківському класі слоти не потрібно. </a:t>
            </a:r>
            <a:endParaRPr lang="uk-UA" sz="1600" i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8559" y="131660"/>
            <a:ext cx="3518848" cy="5478423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SlotsClass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"firstattr"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"secondattr"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SlotsClass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a.firstattr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5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(a.firstattr)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a.secondattr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(a.secondattr)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SecondSlotsClass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(SlotsClass):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pass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SecondSlotsClass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__dict__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ThirdSlotsClass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(SecondSlotsClass):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"thirdattr"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ThirdSlotsClass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c.thirdattr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(c.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(c.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__dict__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66" y="5174703"/>
            <a:ext cx="2668886" cy="1654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28686" y="131660"/>
            <a:ext cx="3518848" cy="5693866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SlotsClass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"firstattr"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"secondattr"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SlotsClass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a.firstattr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5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(a.firstattr)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a.secondattr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(a.secondattr)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SecondSlotsClass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(SlotsClass):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"something"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SecondSlotsClass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__dict__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ThirdSlotsClass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(SecondSlotsClass):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"thirdattr"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ThirdSlotsClass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c.thirdattr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(c.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(c.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__dict__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304" y="5990847"/>
            <a:ext cx="1028700" cy="83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198" y="6108293"/>
            <a:ext cx="6127876" cy="603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21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0741" cy="579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 smtClean="0"/>
              <a:t>А от з </a:t>
            </a:r>
            <a:r>
              <a:rPr lang="uk-UA" sz="1600" dirty="0"/>
              <a:t>множинним </a:t>
            </a:r>
            <a:r>
              <a:rPr lang="uk-UA" sz="1600" dirty="0" smtClean="0"/>
              <a:t>спадкуванням - гірше. </a:t>
            </a:r>
            <a:r>
              <a:rPr lang="uk-UA" sz="1600" dirty="0"/>
              <a:t>Якщо у нас є два батьківських </a:t>
            </a:r>
            <a:r>
              <a:rPr lang="uk-UA" sz="1600" dirty="0" smtClean="0"/>
              <a:t>класи, </a:t>
            </a:r>
            <a:r>
              <a:rPr lang="uk-UA" sz="1600" dirty="0"/>
              <a:t>у кожного з яких визначені слоти, то спроба створити дочірній клас, на жаль, </a:t>
            </a:r>
            <a:r>
              <a:rPr lang="uk-UA" sz="1600" dirty="0" smtClean="0"/>
              <a:t>не вдасться.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007667" y="2504972"/>
            <a:ext cx="33334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Найкращою практикою є використання абстракцій, і рішенням буде </a:t>
            </a:r>
            <a:r>
              <a:rPr lang="uk-UA" sz="1600" i="1" dirty="0" smtClean="0"/>
              <a:t>використа</a:t>
            </a:r>
            <a:r>
              <a:rPr lang="ru-RU" sz="1600" i="1" dirty="0" smtClean="0"/>
              <a:t>ти </a:t>
            </a:r>
            <a:r>
              <a:rPr lang="uk-UA" sz="1600" b="1" i="1" dirty="0" smtClean="0"/>
              <a:t>абстрактні класи</a:t>
            </a:r>
            <a:r>
              <a:rPr lang="uk-UA" sz="1600" i="1" dirty="0" smtClean="0"/>
              <a:t> </a:t>
            </a:r>
            <a:r>
              <a:rPr lang="uk-UA" sz="1600" i="1" dirty="0"/>
              <a:t>та/або </a:t>
            </a:r>
            <a:r>
              <a:rPr lang="uk-UA" sz="1600" b="1" i="1" dirty="0" smtClean="0"/>
              <a:t>міксини</a:t>
            </a:r>
            <a:r>
              <a:rPr lang="uk-UA" sz="1600" i="1" dirty="0" smtClean="0"/>
              <a:t>, </a:t>
            </a:r>
            <a:r>
              <a:rPr lang="uk-UA" sz="1600" i="1" dirty="0"/>
              <a:t>що міститимуть функціонал для ваших конкретних класів:</a:t>
            </a:r>
            <a:endParaRPr lang="uk-UA" sz="1600" b="1" i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8764" y="719784"/>
            <a:ext cx="2061783" cy="1569660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BaseA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'a'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BaseB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'b'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Child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(BaseA, BaseB):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()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319" y="1729212"/>
            <a:ext cx="5069196" cy="560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98764" y="2570999"/>
            <a:ext cx="3625864" cy="3970318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AbstractBaseA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()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BaseA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(AbstractBaseA):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'a'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   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AbstractBaseB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()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BaseB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(AbstractBaseB):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'b'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   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Mixin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'a'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'b'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Child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(AbstractBaseA, AbstractBaseB, Mixin):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()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Child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c.a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c.b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568697" y="2608197"/>
            <a:ext cx="3181833" cy="3416320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AbstractBaseA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()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BaseA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(AbstractBaseA):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'a'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   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AbstractBaseB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()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BaseB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(AbstractBaseB):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'b'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   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Child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(AbstractBaseA, AbstractBaseB):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'a'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'b'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   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Child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c.a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c.b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5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479794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Ще одна невелика проблема - відсутність підтримки слабких посилань на екземпляри класів зі слотами. Впирається вона в те, що при оголошенні слотів у примірників перестає створюватися не тільки </a:t>
            </a:r>
            <a:r>
              <a:rPr lang="uk-UA" sz="1600" b="1" i="1" dirty="0"/>
              <a:t>__</a:t>
            </a:r>
            <a:r>
              <a:rPr lang="en-US" sz="1600" b="1" i="1" dirty="0" err="1"/>
              <a:t>dict</a:t>
            </a:r>
            <a:r>
              <a:rPr lang="en-US" sz="1600" b="1" i="1" dirty="0"/>
              <a:t>__</a:t>
            </a:r>
            <a:r>
              <a:rPr lang="en-US" sz="1600" dirty="0"/>
              <a:t>, </a:t>
            </a:r>
            <a:r>
              <a:rPr lang="uk-UA" sz="1600" dirty="0"/>
              <a:t>а й атрибут </a:t>
            </a:r>
            <a:r>
              <a:rPr lang="uk-UA" sz="1600" b="1" i="1" dirty="0"/>
              <a:t>__</a:t>
            </a:r>
            <a:r>
              <a:rPr lang="en-US" sz="1600" b="1" i="1" dirty="0" err="1"/>
              <a:t>weakref</a:t>
            </a:r>
            <a:r>
              <a:rPr lang="en-US" sz="1600" b="1" i="1" dirty="0"/>
              <a:t>__</a:t>
            </a:r>
            <a:r>
              <a:rPr lang="en-US" sz="1600" dirty="0"/>
              <a:t>, </a:t>
            </a:r>
            <a:r>
              <a:rPr lang="uk-UA" sz="1600" dirty="0"/>
              <a:t>необхідний для </a:t>
            </a:r>
            <a:r>
              <a:rPr lang="uk-UA" sz="1600" dirty="0" smtClean="0"/>
              <a:t>їх підтримки</a:t>
            </a:r>
            <a:r>
              <a:rPr lang="uk-UA" sz="1600" dirty="0"/>
              <a:t>. Але вирішується це просто - </a:t>
            </a:r>
            <a:r>
              <a:rPr lang="uk-UA" sz="1600" dirty="0" smtClean="0"/>
              <a:t>потрібно </a:t>
            </a:r>
            <a:r>
              <a:rPr lang="uk-UA" sz="1600" dirty="0"/>
              <a:t>просто додати </a:t>
            </a:r>
            <a:r>
              <a:rPr lang="uk-UA" sz="1600" b="1" i="1" dirty="0"/>
              <a:t>__</a:t>
            </a:r>
            <a:r>
              <a:rPr lang="en-US" sz="1600" b="1" i="1" dirty="0" err="1"/>
              <a:t>weakref</a:t>
            </a:r>
            <a:r>
              <a:rPr lang="en-US" sz="1600" b="1" i="1" dirty="0"/>
              <a:t>__</a:t>
            </a:r>
            <a:r>
              <a:rPr lang="en-US" sz="1600" dirty="0"/>
              <a:t> </a:t>
            </a:r>
            <a:r>
              <a:rPr lang="uk-UA" sz="1600" dirty="0"/>
              <a:t>в список слотів.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Як «зламати» </a:t>
            </a:r>
            <a:r>
              <a:rPr lang="en-US" sz="1600" b="1" i="1" dirty="0" smtClean="0"/>
              <a:t>__slot__</a:t>
            </a:r>
            <a:r>
              <a:rPr lang="ru-RU" sz="1600" dirty="0" smtClean="0"/>
              <a:t>? (</a:t>
            </a:r>
            <a:r>
              <a:rPr lang="uk-UA" sz="1600" i="1" u="sng" dirty="0" smtClean="0"/>
              <a:t>не зловживайте цим!</a:t>
            </a:r>
            <a:r>
              <a:rPr lang="uk-UA" sz="1600" dirty="0" smtClean="0"/>
              <a:t>)</a:t>
            </a:r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8" name="Rectangle 7"/>
          <p:cNvSpPr/>
          <p:nvPr/>
        </p:nvSpPr>
        <p:spPr>
          <a:xfrm>
            <a:off x="7089697" y="1291730"/>
            <a:ext cx="48320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Таким чином, з </a:t>
            </a:r>
            <a:r>
              <a:rPr lang="uk-UA" sz="1400" b="1" i="1" dirty="0" smtClean="0"/>
              <a:t>__</a:t>
            </a:r>
            <a:r>
              <a:rPr lang="en-US" sz="1400" b="1" i="1" dirty="0" err="1"/>
              <a:t>dict</a:t>
            </a:r>
            <a:r>
              <a:rPr lang="en-US" sz="1400" b="1" i="1" dirty="0" smtClean="0"/>
              <a:t>__ </a:t>
            </a:r>
            <a:r>
              <a:rPr lang="uk-UA" sz="1400" i="1" dirty="0"/>
              <a:t>в слотах </a:t>
            </a:r>
            <a:r>
              <a:rPr lang="uk-UA" sz="1400" i="1" dirty="0" smtClean="0"/>
              <a:t>втрачаються </a:t>
            </a:r>
            <a:r>
              <a:rPr lang="uk-UA" sz="1400" i="1" dirty="0"/>
              <a:t>деякі переваги в </a:t>
            </a:r>
            <a:r>
              <a:rPr lang="uk-UA" sz="1400" i="1" dirty="0" smtClean="0"/>
              <a:t>розмірах, але отримуються перевагу наявності </a:t>
            </a:r>
            <a:r>
              <a:rPr lang="uk-UA" sz="1400" i="1" dirty="0"/>
              <a:t>динамічного призначення і все ще наявності слотів для імен, які ми очікуємо. </a:t>
            </a:r>
            <a:endParaRPr lang="uk-UA" sz="1400" i="1" dirty="0" smtClean="0"/>
          </a:p>
          <a:p>
            <a:r>
              <a:rPr lang="uk-UA" sz="1400" i="1" dirty="0" smtClean="0"/>
              <a:t>Коли успадковуєте </a:t>
            </a:r>
            <a:r>
              <a:rPr lang="uk-UA" sz="1400" i="1" dirty="0"/>
              <a:t>від об'єкта, який не </a:t>
            </a:r>
            <a:r>
              <a:rPr lang="uk-UA" sz="1400" i="1" dirty="0" smtClean="0"/>
              <a:t>має слоту, отримуєте </a:t>
            </a:r>
            <a:r>
              <a:rPr lang="uk-UA" sz="1400" i="1" dirty="0"/>
              <a:t>семантику того ж роду, </a:t>
            </a:r>
            <a:r>
              <a:rPr lang="uk-UA" sz="1400" i="1" dirty="0" smtClean="0"/>
              <a:t>при цьому</a:t>
            </a:r>
            <a:r>
              <a:rPr lang="uk-UA" sz="1400" b="1" i="1" dirty="0" smtClean="0"/>
              <a:t>__</a:t>
            </a:r>
            <a:r>
              <a:rPr lang="en-US" sz="1400" b="1" i="1" dirty="0"/>
              <a:t>slots</a:t>
            </a:r>
            <a:r>
              <a:rPr lang="en-US" sz="1400" b="1" i="1" dirty="0" smtClean="0"/>
              <a:t>__</a:t>
            </a:r>
            <a:r>
              <a:rPr lang="en-US" sz="1400" i="1" dirty="0" smtClean="0"/>
              <a:t>- </a:t>
            </a:r>
            <a:r>
              <a:rPr lang="uk-UA" sz="1400" i="1" dirty="0"/>
              <a:t>імена </a:t>
            </a:r>
            <a:r>
              <a:rPr lang="uk-UA" sz="1400" i="1" dirty="0" smtClean="0"/>
              <a:t>вказують </a:t>
            </a:r>
            <a:r>
              <a:rPr lang="uk-UA" sz="1400" i="1" dirty="0"/>
              <a:t>на значення </a:t>
            </a:r>
            <a:r>
              <a:rPr lang="uk-UA" sz="1400" b="1" i="1" dirty="0"/>
              <a:t>__</a:t>
            </a:r>
            <a:r>
              <a:rPr lang="en-US" sz="1400" b="1" i="1" dirty="0"/>
              <a:t>slots__</a:t>
            </a:r>
            <a:r>
              <a:rPr lang="en-US" sz="1400" i="1" dirty="0"/>
              <a:t>, </a:t>
            </a:r>
            <a:r>
              <a:rPr lang="uk-UA" sz="1400" i="1" dirty="0"/>
              <a:t>в той час як будь-які інші значення поміщаються в екземпляр </a:t>
            </a:r>
            <a:r>
              <a:rPr lang="uk-UA" sz="1400" b="1" i="1" dirty="0"/>
              <a:t>__</a:t>
            </a:r>
            <a:r>
              <a:rPr lang="en-US" sz="1400" b="1" i="1" dirty="0" err="1"/>
              <a:t>dict</a:t>
            </a:r>
            <a:r>
              <a:rPr lang="en-US" sz="1400" b="1" i="1" dirty="0" smtClean="0"/>
              <a:t>__</a:t>
            </a:r>
            <a:r>
              <a:rPr lang="en-US" sz="1400" i="1" dirty="0" smtClean="0"/>
              <a:t>.</a:t>
            </a:r>
            <a:endParaRPr lang="uk-UA" sz="1400" i="1" dirty="0" smtClean="0"/>
          </a:p>
          <a:p>
            <a:r>
              <a:rPr lang="en-US" sz="1400" i="1" dirty="0" smtClean="0"/>
              <a:t> </a:t>
            </a:r>
            <a:r>
              <a:rPr lang="uk-UA" sz="1400" i="1" dirty="0"/>
              <a:t>Уникати </a:t>
            </a:r>
            <a:r>
              <a:rPr lang="uk-UA" sz="1400" b="1" i="1" dirty="0"/>
              <a:t>__</a:t>
            </a:r>
            <a:r>
              <a:rPr lang="en-US" sz="1400" b="1" i="1" dirty="0"/>
              <a:t>slots__</a:t>
            </a:r>
            <a:r>
              <a:rPr lang="en-US" sz="1400" i="1" dirty="0"/>
              <a:t> </a:t>
            </a:r>
            <a:r>
              <a:rPr lang="uk-UA" sz="1400" i="1" dirty="0"/>
              <a:t>бо ви хочете мати можливість додавати атрибути на льоту, насправді не є хорошою причиною - </a:t>
            </a:r>
            <a:r>
              <a:rPr lang="uk-UA" sz="1400" i="1" dirty="0" smtClean="0"/>
              <a:t>тому </a:t>
            </a:r>
            <a:r>
              <a:rPr lang="uk-UA" sz="1400" i="1" dirty="0"/>
              <a:t>додайте </a:t>
            </a:r>
            <a:r>
              <a:rPr lang="uk-UA" sz="1400" b="1" i="1" dirty="0" smtClean="0"/>
              <a:t>"__</a:t>
            </a:r>
            <a:r>
              <a:rPr lang="en-US" sz="1400" b="1" i="1" dirty="0" err="1"/>
              <a:t>dict</a:t>
            </a:r>
            <a:r>
              <a:rPr lang="en-US" sz="1400" b="1" i="1" dirty="0"/>
              <a:t>__"</a:t>
            </a:r>
            <a:r>
              <a:rPr lang="en-US" sz="1400" i="1" dirty="0"/>
              <a:t> </a:t>
            </a:r>
            <a:r>
              <a:rPr lang="uk-UA" sz="1400" i="1" dirty="0"/>
              <a:t>в </a:t>
            </a:r>
            <a:r>
              <a:rPr lang="uk-UA" sz="1400" b="1" i="1" dirty="0" smtClean="0"/>
              <a:t>__</a:t>
            </a:r>
            <a:r>
              <a:rPr lang="en-US" sz="1400" b="1" i="1" dirty="0"/>
              <a:t>slots__</a:t>
            </a:r>
            <a:r>
              <a:rPr lang="en-US" sz="1400" i="1" dirty="0"/>
              <a:t> </a:t>
            </a:r>
            <a:r>
              <a:rPr lang="uk-UA" sz="1400" i="1" dirty="0"/>
              <a:t>якщо це потрібно.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8764" y="1337896"/>
            <a:ext cx="6373924" cy="5262979"/>
          </a:xfrm>
          <a:prstGeom prst="rect">
            <a:avLst/>
          </a:prstGeom>
          <a:solidFill>
            <a:srgbClr val="F2F3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SlotsClass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"firstattr"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"secondattr"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"__wheakref__"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"__dict__"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"__dict__" - додана просто для демонстрації того, як внесення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    #  цього атрибуту в слоти відключає заборону на визначення нових атрибутів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/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SlotsClass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SecondSlotsClass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(SlotsClass):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"something"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   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SecondSlotsClass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b.secondattr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(b.secondattr)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b.b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b.d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"Do whatever you want!"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__dict__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ThirdSlotsClass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(SecondSlotsClass):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"thirdattr"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    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ThirdSlotsClass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c.thirdattr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(c.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__slots__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(c.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__dict__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636" y="3554133"/>
            <a:ext cx="304800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797" y="4418262"/>
            <a:ext cx="3857625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636" y="6135655"/>
            <a:ext cx="1000125" cy="561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277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5274</TotalTime>
  <Words>4584</Words>
  <Application>Microsoft Office PowerPoint</Application>
  <PresentationFormat>Widescreen</PresentationFormat>
  <Paragraphs>439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JetBrains Mono</vt:lpstr>
      <vt:lpstr>Office Theme</vt:lpstr>
      <vt:lpstr> ЛЕКЦІЯ 8  Об’єктно-орієнтоване програмування  в мові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Робота з файлами  в Python</dc:title>
  <dc:creator>Пользователь Windows</dc:creator>
  <cp:lastModifiedBy>Пользователь Windows</cp:lastModifiedBy>
  <cp:revision>344</cp:revision>
  <dcterms:created xsi:type="dcterms:W3CDTF">2020-12-19T15:10:55Z</dcterms:created>
  <dcterms:modified xsi:type="dcterms:W3CDTF">2021-10-22T10:55:26Z</dcterms:modified>
</cp:coreProperties>
</file>