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0" r:id="rId2"/>
    <p:sldId id="372" r:id="rId3"/>
    <p:sldId id="373" r:id="rId4"/>
    <p:sldId id="374" r:id="rId5"/>
    <p:sldId id="375" r:id="rId6"/>
    <p:sldId id="376" r:id="rId7"/>
    <p:sldId id="377" r:id="rId8"/>
    <p:sldId id="393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8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389" r:id="rId31"/>
    <p:sldId id="390" r:id="rId32"/>
    <p:sldId id="391" r:id="rId33"/>
    <p:sldId id="392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296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4E8A3-EC81-49D4-9057-0DC63CE113EA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C04B0-5B91-418F-AC12-6B78ED4A40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08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5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56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48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51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9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65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29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7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3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9B5D-D8AE-4476-B1A2-C3258E3A5D2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96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unittest.html#unittest.TestCase.assertIsNone" TargetMode="External"/><Relationship Id="rId13" Type="http://schemas.openxmlformats.org/officeDocument/2006/relationships/hyperlink" Target="https://docs.python.org/3/library/unittest.html#unittest.TestCase.assertNotIsInstance" TargetMode="External"/><Relationship Id="rId3" Type="http://schemas.openxmlformats.org/officeDocument/2006/relationships/hyperlink" Target="https://docs.python.org/3/library/unittest.html#unittest.TestCase.assertNotEqual" TargetMode="External"/><Relationship Id="rId7" Type="http://schemas.openxmlformats.org/officeDocument/2006/relationships/hyperlink" Target="https://docs.python.org/3/library/unittest.html#unittest.TestCase.assertIsNot" TargetMode="External"/><Relationship Id="rId12" Type="http://schemas.openxmlformats.org/officeDocument/2006/relationships/hyperlink" Target="https://docs.python.org/3/library/unittest.html#unittest.TestCase.assertIsInstance" TargetMode="External"/><Relationship Id="rId2" Type="http://schemas.openxmlformats.org/officeDocument/2006/relationships/hyperlink" Target="https://docs.python.org/3/library/unittest.html#unittest.TestCase.assertEqu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unittest.html#unittest.TestCase.assertIs" TargetMode="External"/><Relationship Id="rId11" Type="http://schemas.openxmlformats.org/officeDocument/2006/relationships/hyperlink" Target="https://docs.python.org/3/library/unittest.html#unittest.TestCase.assertNotIn" TargetMode="External"/><Relationship Id="rId5" Type="http://schemas.openxmlformats.org/officeDocument/2006/relationships/hyperlink" Target="https://docs.python.org/3/library/unittest.html#unittest.TestCase.assertFalse" TargetMode="External"/><Relationship Id="rId10" Type="http://schemas.openxmlformats.org/officeDocument/2006/relationships/hyperlink" Target="https://docs.python.org/3/library/unittest.html#unittest.TestCase.assertIn" TargetMode="External"/><Relationship Id="rId4" Type="http://schemas.openxmlformats.org/officeDocument/2006/relationships/hyperlink" Target="https://docs.python.org/3/library/unittest.html#unittest.TestCase.assertTrue" TargetMode="External"/><Relationship Id="rId9" Type="http://schemas.openxmlformats.org/officeDocument/2006/relationships/hyperlink" Target="https://docs.python.org/3/library/unittest.html#unittest.TestCase.assertIsNotNone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unittest.html#unittest.TestCase.assertGreater" TargetMode="External"/><Relationship Id="rId13" Type="http://schemas.openxmlformats.org/officeDocument/2006/relationships/hyperlink" Target="https://docs.python.org/3/library/unittest.html#unittest.TestCase.assertNotRegex" TargetMode="External"/><Relationship Id="rId3" Type="http://schemas.openxmlformats.org/officeDocument/2006/relationships/hyperlink" Target="https://docs.python.org/3/library/unittest.html#unittest.TestCase.assertRaisesRegex" TargetMode="External"/><Relationship Id="rId7" Type="http://schemas.openxmlformats.org/officeDocument/2006/relationships/hyperlink" Target="https://docs.python.org/3/library/unittest.html#unittest.TestCase.assertNotAlmostEqual" TargetMode="External"/><Relationship Id="rId12" Type="http://schemas.openxmlformats.org/officeDocument/2006/relationships/hyperlink" Target="https://docs.python.org/3/library/unittest.html#unittest.TestCase.assertRegex" TargetMode="External"/><Relationship Id="rId2" Type="http://schemas.openxmlformats.org/officeDocument/2006/relationships/hyperlink" Target="https://docs.python.org/3/library/unittest.html#unittest.TestCase.assertRai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unittest.html#unittest.TestCase.assertAlmostEqual" TargetMode="External"/><Relationship Id="rId11" Type="http://schemas.openxmlformats.org/officeDocument/2006/relationships/hyperlink" Target="https://docs.python.org/3/library/unittest.html#unittest.TestCase.assertLessEqual" TargetMode="External"/><Relationship Id="rId5" Type="http://schemas.openxmlformats.org/officeDocument/2006/relationships/hyperlink" Target="https://docs.python.org/3/library/unittest.html#unittest.TestCase.assertWarnsRegex" TargetMode="External"/><Relationship Id="rId10" Type="http://schemas.openxmlformats.org/officeDocument/2006/relationships/hyperlink" Target="https://docs.python.org/3/library/unittest.html#unittest.TestCase.assertLess" TargetMode="External"/><Relationship Id="rId4" Type="http://schemas.openxmlformats.org/officeDocument/2006/relationships/hyperlink" Target="https://docs.python.org/3/library/unittest.html#unittest.TestCase.assertWarns" TargetMode="External"/><Relationship Id="rId9" Type="http://schemas.openxmlformats.org/officeDocument/2006/relationships/hyperlink" Target="https://docs.python.org/3/library/unittest.html#unittest.TestCase.assertGreaterEqual" TargetMode="External"/><Relationship Id="rId14" Type="http://schemas.openxmlformats.org/officeDocument/2006/relationships/hyperlink" Target="https://docs.python.org/3/library/unittest.html#unittest.TestCase.assertCountEqua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#unittest.TestCase.assertSequenceEqual" TargetMode="External"/><Relationship Id="rId7" Type="http://schemas.openxmlformats.org/officeDocument/2006/relationships/hyperlink" Target="https://docs.python.org/3/library/unittest.html#unittest.TestCase.assertDictEqual" TargetMode="External"/><Relationship Id="rId2" Type="http://schemas.openxmlformats.org/officeDocument/2006/relationships/hyperlink" Target="https://docs.python.org/3/library/unittest.html#unittest.TestCase.assertMultiLineEqu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unittest.html#unittest.TestCase.assertSetEqual" TargetMode="External"/><Relationship Id="rId5" Type="http://schemas.openxmlformats.org/officeDocument/2006/relationships/hyperlink" Target="https://docs.python.org/3/library/unittest.html#unittest.TestCase.assertTupleEqual" TargetMode="External"/><Relationship Id="rId4" Type="http://schemas.openxmlformats.org/officeDocument/2006/relationships/hyperlink" Target="https://docs.python.org/3/library/unittest.html#unittest.TestCase.assertListEqua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357" y="905346"/>
            <a:ext cx="9144000" cy="3702867"/>
          </a:xfrm>
        </p:spPr>
        <p:txBody>
          <a:bodyPr>
            <a:normAutofit/>
          </a:bodyPr>
          <a:lstStyle/>
          <a:p>
            <a:r>
              <a:rPr lang="uk-UA" b="1" dirty="0" smtClean="0">
                <a:latin typeface="+mn-lt"/>
              </a:rPr>
              <a:t>ЛЕКЦІЯ </a:t>
            </a:r>
            <a:r>
              <a:rPr lang="ru-RU" b="1" dirty="0" smtClean="0">
                <a:latin typeface="+mn-lt"/>
              </a:rPr>
              <a:t>9</a:t>
            </a:r>
            <a:r>
              <a:rPr lang="uk-UA" b="1" dirty="0" smtClean="0">
                <a:latin typeface="+mn-lt"/>
              </a:rPr>
              <a:t/>
            </a:r>
            <a:br>
              <a:rPr lang="uk-UA" b="1" dirty="0" smtClean="0">
                <a:latin typeface="+mn-lt"/>
              </a:rPr>
            </a:br>
            <a:r>
              <a:rPr lang="uk-UA" b="1" dirty="0">
                <a:latin typeface="+mn-lt"/>
              </a:rPr>
              <a:t/>
            </a:r>
            <a:br>
              <a:rPr lang="uk-UA" b="1" dirty="0">
                <a:latin typeface="+mn-lt"/>
              </a:rPr>
            </a:br>
            <a:r>
              <a:rPr lang="en-US" b="1" dirty="0" smtClean="0">
                <a:latin typeface="+mn-lt"/>
              </a:rPr>
              <a:t>Unit-</a:t>
            </a:r>
            <a:r>
              <a:rPr lang="uk-UA" b="1" dirty="0" smtClean="0">
                <a:latin typeface="+mn-lt"/>
              </a:rPr>
              <a:t>тестування </a:t>
            </a:r>
            <a:br>
              <a:rPr lang="uk-UA" b="1" dirty="0" smtClean="0">
                <a:latin typeface="+mn-lt"/>
              </a:rPr>
            </a:br>
            <a:r>
              <a:rPr lang="uk-UA" b="1" dirty="0" smtClean="0">
                <a:latin typeface="+mn-lt"/>
              </a:rPr>
              <a:t>в мові </a:t>
            </a:r>
            <a:r>
              <a:rPr lang="en-US" b="1" dirty="0" smtClean="0">
                <a:latin typeface="+mn-lt"/>
              </a:rPr>
              <a:t>Python</a:t>
            </a:r>
            <a:endParaRPr lang="ru-RU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820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Робота з </a:t>
            </a:r>
            <a:r>
              <a:rPr lang="en-US" sz="1600" b="1" dirty="0" err="1" smtClean="0"/>
              <a:t>TestCase</a:t>
            </a:r>
            <a:endParaRPr lang="en-US" sz="1600" b="1" dirty="0"/>
          </a:p>
          <a:p>
            <a:pPr marL="0" indent="0" algn="just">
              <a:buNone/>
            </a:pPr>
            <a:r>
              <a:rPr lang="ru-RU" sz="1600" dirty="0"/>
              <a:t>О</a:t>
            </a:r>
            <a:r>
              <a:rPr lang="uk-UA" sz="1600" dirty="0" smtClean="0"/>
              <a:t>сновним </a:t>
            </a:r>
            <a:r>
              <a:rPr lang="uk-UA" sz="1600" dirty="0"/>
              <a:t>будівельним елементом при написанні тестів з використанням </a:t>
            </a:r>
            <a:r>
              <a:rPr lang="en-US" sz="1600" dirty="0" err="1"/>
              <a:t>unittest</a:t>
            </a:r>
            <a:r>
              <a:rPr lang="en-US" sz="1600" dirty="0"/>
              <a:t> </a:t>
            </a:r>
            <a:r>
              <a:rPr lang="uk-UA" sz="1600" dirty="0"/>
              <a:t>є </a:t>
            </a:r>
            <a:r>
              <a:rPr lang="en-US" sz="1600" b="1" i="1" dirty="0" err="1"/>
              <a:t>TestCase</a:t>
            </a:r>
            <a:r>
              <a:rPr lang="en-US" sz="1600" dirty="0"/>
              <a:t>. </a:t>
            </a:r>
            <a:r>
              <a:rPr lang="uk-UA" sz="1600" dirty="0"/>
              <a:t>Він являє собою клас, який повинен бути базовим для всіх інших класів, методи яких будуть тестувати ті чи інші автономні одиниці вихідної програми. </a:t>
            </a:r>
            <a:endParaRPr lang="uk-UA" sz="1600" dirty="0" smtClean="0"/>
          </a:p>
          <a:p>
            <a:pPr marL="0" indent="0" algn="just">
              <a:buNone/>
            </a:pPr>
            <a:r>
              <a:rPr lang="uk-UA" sz="1600" dirty="0" smtClean="0"/>
              <a:t>В нашому класі </a:t>
            </a:r>
            <a:r>
              <a:rPr lang="en-US" sz="1600" i="1" dirty="0" err="1" smtClean="0"/>
              <a:t>CalcTest</a:t>
            </a:r>
            <a:r>
              <a:rPr lang="en-US" sz="1600" dirty="0" smtClean="0"/>
              <a:t> </a:t>
            </a:r>
            <a:r>
              <a:rPr lang="uk-UA" sz="1600" dirty="0" smtClean="0"/>
              <a:t>: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8764" y="1504529"/>
            <a:ext cx="3347391" cy="440120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CalcTest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test_add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test_sub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sub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test_mul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mul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test_div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div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'__main__'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44861" y="1504529"/>
            <a:ext cx="830775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Для того, щоб була можливість використовувати компоненти </a:t>
            </a:r>
            <a:r>
              <a:rPr lang="en-US" sz="1400" i="1" dirty="0" err="1"/>
              <a:t>unittest</a:t>
            </a:r>
            <a:r>
              <a:rPr lang="en-US" sz="1400" i="1" dirty="0"/>
              <a:t> (</a:t>
            </a:r>
            <a:r>
              <a:rPr lang="uk-UA" sz="1400" i="1" dirty="0"/>
              <a:t>в тому числі і </a:t>
            </a:r>
            <a:r>
              <a:rPr lang="en-US" sz="1400" i="1" dirty="0" err="1"/>
              <a:t>TestCase</a:t>
            </a:r>
            <a:r>
              <a:rPr lang="en-US" sz="1400" i="1" dirty="0"/>
              <a:t>), </a:t>
            </a:r>
            <a:r>
              <a:rPr lang="uk-UA" sz="1400" i="1" dirty="0"/>
              <a:t>на самому початку програми потрібно імпортувати модуль </a:t>
            </a:r>
            <a:r>
              <a:rPr lang="en-US" sz="1400" i="1" dirty="0" err="1"/>
              <a:t>unittest</a:t>
            </a:r>
            <a:r>
              <a:rPr lang="en-US" sz="1400" i="1" dirty="0"/>
              <a:t> </a:t>
            </a:r>
            <a:r>
              <a:rPr lang="uk-UA" sz="1400" i="1" dirty="0"/>
              <a:t>стандартним чином. </a:t>
            </a:r>
            <a:endParaRPr lang="uk-UA" sz="1400" i="1" dirty="0" smtClean="0"/>
          </a:p>
          <a:p>
            <a:endParaRPr lang="uk-UA" sz="1400" i="1" dirty="0" smtClean="0"/>
          </a:p>
          <a:p>
            <a:r>
              <a:rPr lang="uk-UA" sz="1400" i="1" dirty="0" smtClean="0"/>
              <a:t>При </a:t>
            </a:r>
            <a:r>
              <a:rPr lang="uk-UA" sz="1400" i="1" dirty="0"/>
              <a:t>виборі імені класу </a:t>
            </a:r>
            <a:r>
              <a:rPr lang="uk-UA" sz="1400" i="1" dirty="0" smtClean="0"/>
              <a:t>нащадка </a:t>
            </a:r>
            <a:r>
              <a:rPr lang="uk-UA" sz="1400" i="1" dirty="0"/>
              <a:t>від </a:t>
            </a:r>
            <a:r>
              <a:rPr lang="en-US" sz="1400" i="1" dirty="0" err="1"/>
              <a:t>TestCase</a:t>
            </a:r>
            <a:r>
              <a:rPr lang="en-US" sz="1400" i="1" dirty="0"/>
              <a:t> </a:t>
            </a:r>
            <a:r>
              <a:rPr lang="uk-UA" sz="1400" i="1" dirty="0" smtClean="0"/>
              <a:t>потрібно </a:t>
            </a:r>
            <a:r>
              <a:rPr lang="uk-UA" sz="1400" i="1" dirty="0"/>
              <a:t>керуватися таким правилом: [</a:t>
            </a:r>
            <a:r>
              <a:rPr lang="uk-UA" sz="1400" i="1" dirty="0" smtClean="0"/>
              <a:t>Ім’яСутностіЩоТестується]</a:t>
            </a:r>
            <a:r>
              <a:rPr lang="en-US" sz="1400" i="1" dirty="0" smtClean="0"/>
              <a:t>Tests</a:t>
            </a:r>
            <a:r>
              <a:rPr lang="en-US" sz="1400" i="1" dirty="0"/>
              <a:t>. </a:t>
            </a:r>
            <a:endParaRPr lang="uk-UA" sz="1400" i="1" dirty="0" smtClean="0"/>
          </a:p>
          <a:p>
            <a:endParaRPr lang="uk-UA" sz="1400" i="1" dirty="0" smtClean="0"/>
          </a:p>
          <a:p>
            <a:r>
              <a:rPr lang="en-US" sz="1400" b="1" i="1" dirty="0" smtClean="0"/>
              <a:t>[</a:t>
            </a:r>
            <a:r>
              <a:rPr lang="uk-UA" sz="1400" b="1" i="1" dirty="0" smtClean="0"/>
              <a:t>Ім’яСутностіЩоТестується] </a:t>
            </a:r>
            <a:r>
              <a:rPr lang="uk-UA" sz="1400" i="1" dirty="0"/>
              <a:t>- це деяка логічна одиниця, тести для якої потрібно написати. У нашому випадку - це калькулятор, тому </a:t>
            </a:r>
            <a:r>
              <a:rPr lang="uk-UA" sz="1400" i="1" dirty="0" smtClean="0"/>
              <a:t>обрано ім'я </a:t>
            </a:r>
            <a:r>
              <a:rPr lang="en-US" sz="1400" i="1" dirty="0" err="1"/>
              <a:t>CalcTests</a:t>
            </a:r>
            <a:r>
              <a:rPr lang="en-US" sz="1400" i="1" dirty="0"/>
              <a:t>. </a:t>
            </a:r>
            <a:endParaRPr lang="uk-UA" sz="1400" i="1" dirty="0" smtClean="0"/>
          </a:p>
          <a:p>
            <a:r>
              <a:rPr lang="uk-UA" sz="1400" i="1" dirty="0" smtClean="0"/>
              <a:t>Якби </a:t>
            </a:r>
            <a:r>
              <a:rPr lang="uk-UA" sz="1400" i="1" dirty="0"/>
              <a:t>у нашого калькулятора був великий набір підтримуваних функцій, то тестування простих функцій (додавання, віднімання, множення і ділення) можна було б винести в окремий клас і назвати його наприклад так: </a:t>
            </a:r>
            <a:r>
              <a:rPr lang="en-US" sz="1400" i="1" dirty="0" err="1"/>
              <a:t>CalcSimpleActionsTests</a:t>
            </a:r>
            <a:r>
              <a:rPr lang="en-US" sz="1400" i="1" dirty="0"/>
              <a:t>. </a:t>
            </a:r>
            <a:endParaRPr lang="uk-UA" sz="1400" i="1" dirty="0" smtClean="0"/>
          </a:p>
          <a:p>
            <a:r>
              <a:rPr lang="uk-UA" sz="1400" i="1" dirty="0" smtClean="0"/>
              <a:t>Для </a:t>
            </a:r>
            <a:r>
              <a:rPr lang="uk-UA" sz="1400" i="1" dirty="0"/>
              <a:t>того, щоб метод класу виконувався як тест, необхідно, щоб він починався зі слова </a:t>
            </a:r>
            <a:r>
              <a:rPr lang="en-US" sz="1400" i="1" dirty="0"/>
              <a:t>test</a:t>
            </a:r>
            <a:r>
              <a:rPr lang="en-US" sz="1400" i="1" dirty="0" smtClean="0"/>
              <a:t>. </a:t>
            </a:r>
            <a:r>
              <a:rPr lang="uk-UA" sz="1400" i="1" dirty="0" smtClean="0"/>
              <a:t>Під </a:t>
            </a:r>
            <a:r>
              <a:rPr lang="uk-UA" sz="1400" i="1" dirty="0"/>
              <a:t>словом тест </a:t>
            </a:r>
            <a:r>
              <a:rPr lang="uk-UA" sz="1400" i="1" dirty="0" smtClean="0"/>
              <a:t>розуміють метод класу-нащадка </a:t>
            </a:r>
            <a:r>
              <a:rPr lang="uk-UA" sz="1400" i="1" dirty="0"/>
              <a:t>від </a:t>
            </a:r>
            <a:r>
              <a:rPr lang="en-US" sz="1400" i="1" dirty="0" err="1"/>
              <a:t>TestCase</a:t>
            </a:r>
            <a:r>
              <a:rPr lang="en-US" sz="1400" i="1" dirty="0"/>
              <a:t>, </a:t>
            </a:r>
            <a:r>
              <a:rPr lang="uk-UA" sz="1400" i="1" dirty="0"/>
              <a:t>який починається з префікса </a:t>
            </a:r>
            <a:r>
              <a:rPr lang="en-US" sz="1400" b="1" i="1" dirty="0"/>
              <a:t>test_</a:t>
            </a:r>
            <a:r>
              <a:rPr lang="en-US" sz="1400" i="1" dirty="0"/>
              <a:t>. </a:t>
            </a:r>
            <a:endParaRPr lang="uk-UA" sz="1400" i="1" dirty="0" smtClean="0"/>
          </a:p>
          <a:p>
            <a:endParaRPr lang="uk-UA" sz="1400" i="1" dirty="0"/>
          </a:p>
          <a:p>
            <a:r>
              <a:rPr lang="uk-UA" sz="1400" i="1" dirty="0" smtClean="0"/>
              <a:t>Всі </a:t>
            </a:r>
            <a:r>
              <a:rPr lang="uk-UA" sz="1400" i="1" dirty="0"/>
              <a:t>методи класу </a:t>
            </a:r>
            <a:r>
              <a:rPr lang="en-US" sz="1400" i="1" dirty="0" err="1"/>
              <a:t>TestCase</a:t>
            </a:r>
            <a:r>
              <a:rPr lang="en-US" sz="1400" i="1" dirty="0"/>
              <a:t> </a:t>
            </a:r>
            <a:r>
              <a:rPr lang="uk-UA" sz="1400" i="1" dirty="0"/>
              <a:t>можна розділити на три групи: </a:t>
            </a:r>
            <a:endParaRPr lang="uk-UA" sz="1400" i="1" dirty="0" smtClean="0"/>
          </a:p>
          <a:p>
            <a:endParaRPr lang="uk-UA" sz="1400" i="1" dirty="0" smtClean="0"/>
          </a:p>
          <a:p>
            <a:pPr marL="285750" indent="-285750">
              <a:buFontTx/>
              <a:buChar char="-"/>
            </a:pPr>
            <a:r>
              <a:rPr lang="uk-UA" sz="1400" i="1" dirty="0" smtClean="0"/>
              <a:t>методи</a:t>
            </a:r>
            <a:r>
              <a:rPr lang="uk-UA" sz="1400" i="1" dirty="0"/>
              <a:t>, </a:t>
            </a:r>
            <a:r>
              <a:rPr lang="uk-UA" sz="1400" i="1" dirty="0" smtClean="0"/>
              <a:t>що використовуються при </a:t>
            </a:r>
            <a:r>
              <a:rPr lang="uk-UA" sz="1400" i="1" dirty="0"/>
              <a:t>запуску тестів; </a:t>
            </a:r>
            <a:endParaRPr lang="uk-UA" sz="1400" i="1" dirty="0" smtClean="0"/>
          </a:p>
          <a:p>
            <a:pPr marL="285750" indent="-285750">
              <a:buFontTx/>
              <a:buChar char="-"/>
            </a:pPr>
            <a:r>
              <a:rPr lang="uk-UA" sz="1400" i="1" dirty="0" smtClean="0"/>
              <a:t>методи</a:t>
            </a:r>
            <a:r>
              <a:rPr lang="uk-UA" sz="1400" i="1" dirty="0"/>
              <a:t>, </a:t>
            </a:r>
            <a:r>
              <a:rPr lang="uk-UA" sz="1400" i="1" dirty="0" smtClean="0"/>
              <a:t>що використовуються </a:t>
            </a:r>
            <a:r>
              <a:rPr lang="uk-UA" sz="1400" i="1" dirty="0"/>
              <a:t>при безпосередньому написанні тестів (перевірка умов, повідомлення про помилки); </a:t>
            </a:r>
            <a:endParaRPr lang="uk-UA" sz="1400" i="1" dirty="0" smtClean="0"/>
          </a:p>
          <a:p>
            <a:pPr marL="285750" indent="-285750">
              <a:buFontTx/>
              <a:buChar char="-"/>
            </a:pPr>
            <a:r>
              <a:rPr lang="uk-UA" sz="1400" i="1" dirty="0" smtClean="0"/>
              <a:t>методи</a:t>
            </a:r>
            <a:r>
              <a:rPr lang="uk-UA" sz="1400" i="1" dirty="0"/>
              <a:t>, що дозволяють збирати інформацію </a:t>
            </a:r>
            <a:r>
              <a:rPr lang="uk-UA" sz="1400" i="1" dirty="0" smtClean="0"/>
              <a:t>про виконання тесту. </a:t>
            </a:r>
          </a:p>
          <a:p>
            <a:endParaRPr lang="uk-UA" sz="1400" i="1" dirty="0"/>
          </a:p>
        </p:txBody>
      </p:sp>
    </p:spTree>
    <p:extLst>
      <p:ext uri="{BB962C8B-B14F-4D97-AF65-F5344CB8AC3E}">
        <p14:creationId xmlns:p14="http://schemas.microsoft.com/office/powerpoint/2010/main" val="34033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Методи, </a:t>
            </a:r>
            <a:r>
              <a:rPr lang="uk-UA" sz="1600" b="1" dirty="0" smtClean="0"/>
              <a:t>що </a:t>
            </a:r>
            <a:r>
              <a:rPr lang="uk-UA" sz="1600" b="1" dirty="0"/>
              <a:t>використовуються при запуску тестів. </a:t>
            </a:r>
            <a:endParaRPr lang="uk-UA" sz="1600" b="1" dirty="0" smtClean="0"/>
          </a:p>
          <a:p>
            <a:pPr marL="0" indent="0">
              <a:buNone/>
            </a:pPr>
            <a:r>
              <a:rPr lang="uk-UA" sz="1600" dirty="0" smtClean="0"/>
              <a:t>До </a:t>
            </a:r>
            <a:r>
              <a:rPr lang="uk-UA" sz="1600" dirty="0"/>
              <a:t>цих методів належать: </a:t>
            </a:r>
            <a:endParaRPr lang="uk-UA" sz="1600" dirty="0" smtClean="0"/>
          </a:p>
          <a:p>
            <a:pPr marL="0" indent="0">
              <a:buNone/>
            </a:pPr>
            <a:r>
              <a:rPr lang="en-US" sz="1600" b="1" i="1" dirty="0" err="1" smtClean="0"/>
              <a:t>setUp</a:t>
            </a:r>
            <a:r>
              <a:rPr lang="en-US" sz="1600" b="1" i="1" dirty="0" smtClean="0"/>
              <a:t>() </a:t>
            </a:r>
            <a:r>
              <a:rPr lang="uk-UA" sz="1600" b="1" i="1" dirty="0" smtClean="0"/>
              <a:t>    </a:t>
            </a:r>
            <a:r>
              <a:rPr lang="uk-UA" sz="1600" dirty="0" smtClean="0"/>
              <a:t>Метод </a:t>
            </a:r>
            <a:r>
              <a:rPr lang="uk-UA" sz="1600" dirty="0"/>
              <a:t>викликається перед запуском тесту. Як правило, використовується для підготовки оточення для тесту</a:t>
            </a:r>
            <a:r>
              <a:rPr lang="uk-UA" sz="1600" dirty="0" smtClean="0"/>
              <a:t>.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en-US" sz="1600" b="1" i="1" dirty="0" err="1" smtClean="0"/>
              <a:t>tearDown</a:t>
            </a:r>
            <a:r>
              <a:rPr lang="en-US" sz="1600" b="1" i="1" dirty="0" smtClean="0"/>
              <a:t>() </a:t>
            </a:r>
            <a:r>
              <a:rPr lang="uk-UA" sz="1600" b="1" i="1" dirty="0" smtClean="0"/>
              <a:t>     </a:t>
            </a:r>
            <a:r>
              <a:rPr lang="uk-UA" sz="1600" dirty="0" smtClean="0"/>
              <a:t>Метод </a:t>
            </a:r>
            <a:r>
              <a:rPr lang="uk-UA" sz="1600" dirty="0"/>
              <a:t>викликається після завершення роботи тесту. Використовується для "</a:t>
            </a:r>
            <a:r>
              <a:rPr lang="uk-UA" sz="1600" dirty="0" smtClean="0"/>
              <a:t>прибирання" </a:t>
            </a:r>
            <a:r>
              <a:rPr lang="uk-UA" sz="1600" dirty="0"/>
              <a:t>за тестом. </a:t>
            </a: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 smtClean="0"/>
              <a:t>Методи </a:t>
            </a:r>
            <a:r>
              <a:rPr lang="en-US" sz="1600" b="1" i="1" dirty="0" err="1" smtClean="0"/>
              <a:t>setUp</a:t>
            </a:r>
            <a:r>
              <a:rPr lang="en-US" sz="1600" b="1" i="1" dirty="0" smtClean="0"/>
              <a:t>()</a:t>
            </a:r>
            <a:r>
              <a:rPr lang="en-US" sz="1600" dirty="0" smtClean="0"/>
              <a:t> </a:t>
            </a:r>
            <a:r>
              <a:rPr lang="uk-UA" sz="1600" dirty="0"/>
              <a:t>і </a:t>
            </a:r>
            <a:r>
              <a:rPr lang="en-US" sz="1600" b="1" i="1" dirty="0" err="1" smtClean="0"/>
              <a:t>tearDown</a:t>
            </a:r>
            <a:r>
              <a:rPr lang="en-US" sz="1600" b="1" i="1" dirty="0" smtClean="0"/>
              <a:t>()</a:t>
            </a:r>
            <a:r>
              <a:rPr lang="en-US" sz="1600" dirty="0" smtClean="0"/>
              <a:t> </a:t>
            </a:r>
            <a:r>
              <a:rPr lang="uk-UA" sz="1600" dirty="0"/>
              <a:t>викликаються для всіх тестів в рамках класу, в якому вони перевизначені. За замовчуванням, ці методи нічого не роблять. Якщо їх додати в </a:t>
            </a:r>
            <a:r>
              <a:rPr lang="en-US" sz="1600" b="1" i="1" dirty="0"/>
              <a:t>utest_calc.py</a:t>
            </a:r>
            <a:r>
              <a:rPr lang="en-US" sz="1600" dirty="0"/>
              <a:t>, </a:t>
            </a:r>
            <a:r>
              <a:rPr lang="uk-UA" sz="1600" dirty="0"/>
              <a:t>то перед </a:t>
            </a:r>
            <a:r>
              <a:rPr lang="uk-UA" sz="1600" dirty="0" smtClean="0"/>
              <a:t>(після) </a:t>
            </a:r>
            <a:r>
              <a:rPr lang="uk-UA" sz="1600" dirty="0"/>
              <a:t>тестів </a:t>
            </a:r>
            <a:r>
              <a:rPr lang="en-US" sz="1600" b="1" i="1" dirty="0" err="1" smtClean="0"/>
              <a:t>test_add</a:t>
            </a:r>
            <a:r>
              <a:rPr lang="en-US" sz="1600" b="1" i="1" dirty="0" smtClean="0"/>
              <a:t>()</a:t>
            </a:r>
            <a:r>
              <a:rPr lang="en-US" sz="1600" dirty="0" smtClean="0"/>
              <a:t>, </a:t>
            </a:r>
            <a:r>
              <a:rPr lang="en-US" sz="1600" b="1" i="1" dirty="0" err="1" smtClean="0"/>
              <a:t>test_sub</a:t>
            </a:r>
            <a:r>
              <a:rPr lang="en-US" sz="1600" b="1" i="1" dirty="0" smtClean="0"/>
              <a:t>()</a:t>
            </a:r>
            <a:r>
              <a:rPr lang="en-US" sz="1600" dirty="0" smtClean="0"/>
              <a:t>, </a:t>
            </a:r>
            <a:r>
              <a:rPr lang="en-US" sz="1600" b="1" i="1" dirty="0" err="1" smtClean="0"/>
              <a:t>test_mul</a:t>
            </a:r>
            <a:r>
              <a:rPr lang="en-US" sz="1600" b="1" i="1" dirty="0" smtClean="0"/>
              <a:t>()</a:t>
            </a:r>
            <a:r>
              <a:rPr lang="en-US" sz="1600" dirty="0" smtClean="0"/>
              <a:t>, </a:t>
            </a:r>
            <a:r>
              <a:rPr lang="en-US" sz="1600" b="1" i="1" dirty="0" err="1" smtClean="0"/>
              <a:t>test_div</a:t>
            </a:r>
            <a:r>
              <a:rPr lang="en-US" sz="1600" b="1" i="1" dirty="0" smtClean="0"/>
              <a:t>()</a:t>
            </a:r>
            <a:r>
              <a:rPr lang="en-US" sz="1600" dirty="0" smtClean="0"/>
              <a:t> </a:t>
            </a:r>
            <a:r>
              <a:rPr lang="uk-UA" sz="1600" dirty="0"/>
              <a:t>будуть виконані </a:t>
            </a:r>
            <a:r>
              <a:rPr lang="en-US" sz="1600" b="1" i="1" dirty="0" err="1" smtClean="0"/>
              <a:t>setUp</a:t>
            </a:r>
            <a:r>
              <a:rPr lang="en-US" sz="1600" b="1" i="1" dirty="0" smtClean="0"/>
              <a:t>() </a:t>
            </a:r>
            <a:r>
              <a:rPr lang="en-US" sz="1600" b="1" i="1" dirty="0"/>
              <a:t>[</a:t>
            </a:r>
            <a:r>
              <a:rPr lang="en-US" sz="1600" b="1" i="1" dirty="0" err="1" smtClean="0"/>
              <a:t>tearDown</a:t>
            </a:r>
            <a:r>
              <a:rPr lang="en-US" sz="1600" b="1" i="1" dirty="0" smtClean="0"/>
              <a:t>()]</a:t>
            </a:r>
            <a:r>
              <a:rPr lang="en-US" sz="1600" dirty="0" smtClean="0"/>
              <a:t>. </a:t>
            </a: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98" y="3390523"/>
            <a:ext cx="7188926" cy="285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2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 err="1" smtClean="0"/>
              <a:t>setUpClass</a:t>
            </a:r>
            <a:r>
              <a:rPr lang="en-US" sz="1600" b="1" i="1" dirty="0" smtClean="0"/>
              <a:t>() </a:t>
            </a:r>
            <a:endParaRPr lang="ru-RU" sz="1600" b="1" i="1" dirty="0" smtClean="0"/>
          </a:p>
          <a:p>
            <a:pPr marL="0" indent="0">
              <a:buNone/>
            </a:pPr>
            <a:r>
              <a:rPr lang="uk-UA" sz="1600" dirty="0" smtClean="0"/>
              <a:t>Метод </a:t>
            </a:r>
            <a:r>
              <a:rPr lang="uk-UA" sz="1600" dirty="0"/>
              <a:t>діє на рівні класу, тобто виконується перед запуском тестів класу. При цьому синтаксис вимагає наявність декоратора </a:t>
            </a:r>
            <a:r>
              <a:rPr lang="uk-UA" sz="1600" b="1" i="1" dirty="0"/>
              <a:t>@</a:t>
            </a:r>
            <a:r>
              <a:rPr lang="en-US" sz="1600" b="1" i="1" dirty="0" err="1" smtClean="0"/>
              <a:t>classmethod</a:t>
            </a:r>
            <a:endParaRPr lang="ru-RU" sz="1600" b="1" i="1" dirty="0" smtClean="0"/>
          </a:p>
          <a:p>
            <a:pPr marL="0" indent="0">
              <a:buNone/>
            </a:pPr>
            <a:endParaRPr lang="ru-RU" sz="1600" b="1" i="1" dirty="0"/>
          </a:p>
          <a:p>
            <a:pPr marL="0" indent="0">
              <a:buNone/>
            </a:pPr>
            <a:endParaRPr lang="ru-RU" sz="1600" b="1" i="1" dirty="0" smtClean="0"/>
          </a:p>
          <a:p>
            <a:pPr marL="0" indent="0">
              <a:buNone/>
            </a:pPr>
            <a:endParaRPr lang="ru-RU" sz="1600" b="1" i="1" dirty="0"/>
          </a:p>
          <a:p>
            <a:pPr marL="0" indent="0">
              <a:buNone/>
            </a:pPr>
            <a:r>
              <a:rPr lang="en-US" sz="1600" b="1" i="1" dirty="0" err="1" smtClean="0"/>
              <a:t>tearDownClass</a:t>
            </a:r>
            <a:r>
              <a:rPr lang="en-US" sz="1600" b="1" i="1" dirty="0" smtClean="0"/>
              <a:t>() </a:t>
            </a:r>
            <a:endParaRPr lang="ru-RU" sz="1600" b="1" i="1" dirty="0" smtClean="0"/>
          </a:p>
          <a:p>
            <a:pPr marL="0" indent="0">
              <a:buNone/>
            </a:pPr>
            <a:r>
              <a:rPr lang="uk-UA" sz="1600" dirty="0" smtClean="0"/>
              <a:t>Запускається </a:t>
            </a:r>
            <a:r>
              <a:rPr lang="uk-UA" sz="1600" dirty="0"/>
              <a:t>після виконання всіх методів класу, вимагає наявності декоратора </a:t>
            </a:r>
            <a:r>
              <a:rPr lang="uk-UA" sz="1600" b="1" i="1" dirty="0"/>
              <a:t>@</a:t>
            </a:r>
            <a:r>
              <a:rPr lang="en-US" sz="1600" b="1" i="1" dirty="0" err="1" smtClean="0"/>
              <a:t>classmethod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i="1" dirty="0" smtClean="0"/>
              <a:t>skipTest(reason</a:t>
            </a:r>
            <a:r>
              <a:rPr lang="ru-RU" sz="1600" b="1" i="1" dirty="0"/>
              <a:t>) </a:t>
            </a:r>
            <a:endParaRPr lang="ru-RU" sz="1600" b="1" i="1" dirty="0" smtClean="0"/>
          </a:p>
          <a:p>
            <a:pPr marL="0" indent="0">
              <a:buNone/>
            </a:pPr>
            <a:r>
              <a:rPr lang="ru-RU" sz="1600" dirty="0" smtClean="0"/>
              <a:t>Даний </a:t>
            </a:r>
            <a:r>
              <a:rPr lang="ru-RU" sz="1600" dirty="0"/>
              <a:t>метод може бути використаний для пропуску тесту, якщо це необхідно. </a:t>
            </a:r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8764" y="1181076"/>
            <a:ext cx="1787669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setUpClass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...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6459" y="2910693"/>
            <a:ext cx="2085827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tearDownClass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cls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...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3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35" y="162962"/>
            <a:ext cx="11950574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 smtClean="0"/>
              <a:t>Методи, які використовуються при безпосередньому написанні тестів (перевірка умов, повідомлення про помилки). </a:t>
            </a:r>
          </a:p>
          <a:p>
            <a:pPr marL="0" indent="0">
              <a:buNone/>
            </a:pPr>
            <a:endParaRPr lang="ru-RU" sz="1600" b="1" i="1" dirty="0" smtClean="0"/>
          </a:p>
          <a:p>
            <a:pPr marL="0" indent="0">
              <a:buNone/>
            </a:pPr>
            <a:r>
              <a:rPr lang="uk-UA" sz="1600" dirty="0" smtClean="0"/>
              <a:t>Клас</a:t>
            </a:r>
            <a:r>
              <a:rPr lang="uk-UA" sz="1600" b="1" i="1" dirty="0" smtClean="0"/>
              <a:t> </a:t>
            </a:r>
            <a:r>
              <a:rPr lang="en-US" sz="1600" b="1" i="1" dirty="0" err="1" smtClean="0"/>
              <a:t>TestCase</a:t>
            </a:r>
            <a:r>
              <a:rPr lang="en-US" sz="1600" dirty="0" smtClean="0"/>
              <a:t> </a:t>
            </a:r>
            <a:r>
              <a:rPr lang="uk-UA" sz="1600" dirty="0" smtClean="0"/>
              <a:t>надає набір </a:t>
            </a:r>
            <a:r>
              <a:rPr lang="en-US" sz="1600" dirty="0" smtClean="0"/>
              <a:t>assert-</a:t>
            </a:r>
            <a:r>
              <a:rPr lang="uk-UA" sz="1600" dirty="0" smtClean="0"/>
              <a:t>методів для перевірки і генерації помилок: </a:t>
            </a:r>
            <a:endParaRPr lang="uk-UA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10983"/>
              </p:ext>
            </p:extLst>
          </p:nvPr>
        </p:nvGraphicFramePr>
        <p:xfrm>
          <a:off x="539428" y="1530804"/>
          <a:ext cx="4983185" cy="4379664"/>
        </p:xfrm>
        <a:graphic>
          <a:graphicData uri="http://schemas.openxmlformats.org/drawingml/2006/table">
            <a:tbl>
              <a:tblPr/>
              <a:tblGrid>
                <a:gridCol w="2656445"/>
                <a:gridCol w="2326740"/>
              </a:tblGrid>
              <a:tr h="362611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assertEqual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(a, b)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a == b</a:t>
                      </a:r>
                      <a:endParaRPr lang="en-US" sz="1800" dirty="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assertNotEqual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(a, b)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a != b</a:t>
                      </a:r>
                      <a:endParaRPr lang="en-US" sz="180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assertTrue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(x)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bool(x) is True</a:t>
                      </a:r>
                      <a:endParaRPr lang="en-US" sz="180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assertFalse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(x)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bool(x) is False</a:t>
                      </a:r>
                      <a:endParaRPr lang="en-US" sz="180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assertIs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(a, b)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a is b</a:t>
                      </a:r>
                      <a:endParaRPr lang="en-US" sz="180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assertIsNot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(a, b)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a is not b</a:t>
                      </a:r>
                      <a:endParaRPr lang="en-US" sz="180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assertIsNone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(x)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x is None</a:t>
                      </a:r>
                      <a:endParaRPr lang="en-US" sz="180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hlinkClick r:id="rId9"/>
                        </a:rPr>
                        <a:t>assertIsNotNone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hlinkClick r:id="rId9"/>
                        </a:rPr>
                        <a:t>(x)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x is not None</a:t>
                      </a:r>
                      <a:endParaRPr lang="en-US" sz="180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hlinkClick r:id="rId10"/>
                        </a:rPr>
                        <a:t>assertIn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hlinkClick r:id="rId10"/>
                        </a:rPr>
                        <a:t>(a, b)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a in b</a:t>
                      </a:r>
                      <a:endParaRPr lang="en-US" sz="180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hlinkClick r:id="rId11"/>
                        </a:rPr>
                        <a:t>assertNotIn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hlinkClick r:id="rId11"/>
                        </a:rPr>
                        <a:t>(a, b)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a not in b</a:t>
                      </a:r>
                      <a:endParaRPr lang="en-US" sz="180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hlinkClick r:id="rId12"/>
                        </a:rPr>
                        <a:t>assertIsInstance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hlinkClick r:id="rId12"/>
                        </a:rPr>
                        <a:t>(a, b)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effectLst/>
                        </a:rPr>
                        <a:t>isinstance(a, b)</a:t>
                      </a:r>
                      <a:endParaRPr lang="en-US" sz="180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hlinkClick r:id="rId13"/>
                        </a:rPr>
                        <a:t>assertNotIsInstance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hlinkClick r:id="rId13"/>
                        </a:rPr>
                        <a:t>(a, b)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</a:rPr>
                        <a:t>not </a:t>
                      </a:r>
                      <a:r>
                        <a:rPr lang="en-US" sz="1800" b="0" dirty="0" err="1">
                          <a:effectLst/>
                        </a:rPr>
                        <a:t>isinstance</a:t>
                      </a:r>
                      <a:r>
                        <a:rPr lang="en-US" sz="1800" b="0" dirty="0">
                          <a:effectLst/>
                        </a:rPr>
                        <a:t>(a, b)</a:t>
                      </a:r>
                      <a:endParaRPr lang="en-US" sz="1800" dirty="0"/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18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1" y="226337"/>
            <a:ext cx="12001535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Assert'и для контролю </a:t>
            </a:r>
            <a:r>
              <a:rPr lang="ru-RU" sz="1600" b="1" dirty="0" smtClean="0"/>
              <a:t>обробки </a:t>
            </a:r>
            <a:r>
              <a:rPr lang="ru-RU" sz="1600" b="1" dirty="0"/>
              <a:t>винятків і </a:t>
            </a:r>
            <a:r>
              <a:rPr lang="ru-RU" sz="1600" b="1" dirty="0" smtClean="0"/>
              <a:t>warning‘ів</a:t>
            </a:r>
            <a:r>
              <a:rPr lang="ru-RU" sz="1600" b="1" dirty="0"/>
              <a:t>: </a:t>
            </a: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r>
              <a:rPr lang="ru-RU" sz="1600" b="1" dirty="0" smtClean="0"/>
              <a:t>Assert'и </a:t>
            </a:r>
            <a:r>
              <a:rPr lang="ru-RU" sz="1600" b="1" dirty="0"/>
              <a:t>для перевірки різних ситуацій: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67795"/>
              </p:ext>
            </p:extLst>
          </p:nvPr>
        </p:nvGraphicFramePr>
        <p:xfrm>
          <a:off x="225456" y="660905"/>
          <a:ext cx="11727731" cy="1828800"/>
        </p:xfrm>
        <a:graphic>
          <a:graphicData uri="http://schemas.openxmlformats.org/drawingml/2006/table">
            <a:tbl>
              <a:tblPr/>
              <a:tblGrid>
                <a:gridCol w="4535080"/>
                <a:gridCol w="719265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effectLst/>
                          <a:hlinkClick r:id="rId2"/>
                        </a:rPr>
                        <a:t>assertRaises</a:t>
                      </a:r>
                      <a:r>
                        <a:rPr lang="en-US" sz="1600" b="0" dirty="0">
                          <a:effectLst/>
                          <a:hlinkClick r:id="rId2"/>
                        </a:rPr>
                        <a:t>(</a:t>
                      </a:r>
                      <a:r>
                        <a:rPr lang="en-US" sz="1600" b="0" dirty="0" err="1">
                          <a:effectLst/>
                          <a:hlinkClick r:id="rId2"/>
                        </a:rPr>
                        <a:t>exc</a:t>
                      </a:r>
                      <a:r>
                        <a:rPr lang="en-US" sz="1600" b="0" dirty="0">
                          <a:effectLst/>
                          <a:hlinkClick r:id="rId2"/>
                        </a:rPr>
                        <a:t>, fun, *</a:t>
                      </a:r>
                      <a:r>
                        <a:rPr lang="en-US" sz="1600" b="0" dirty="0" err="1">
                          <a:effectLst/>
                          <a:hlinkClick r:id="rId2"/>
                        </a:rPr>
                        <a:t>args</a:t>
                      </a:r>
                      <a:r>
                        <a:rPr lang="en-US" sz="1600" b="0" dirty="0">
                          <a:effectLst/>
                          <a:hlinkClick r:id="rId2"/>
                        </a:rPr>
                        <a:t>, **</a:t>
                      </a:r>
                      <a:r>
                        <a:rPr lang="en-US" sz="1600" b="0" dirty="0" err="1">
                          <a:effectLst/>
                          <a:hlinkClick r:id="rId2"/>
                        </a:rPr>
                        <a:t>kwds</a:t>
                      </a:r>
                      <a:r>
                        <a:rPr lang="en-US" sz="1600" b="0" dirty="0">
                          <a:effectLst/>
                          <a:hlinkClick r:id="rId2"/>
                        </a:rPr>
                        <a:t>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effectLst/>
                        </a:rPr>
                        <a:t>Функція </a:t>
                      </a:r>
                      <a:r>
                        <a:rPr lang="ru-RU" sz="1600" b="0" dirty="0">
                          <a:effectLst/>
                        </a:rPr>
                        <a:t>fun(*args, **kwds) </a:t>
                      </a:r>
                      <a:r>
                        <a:rPr lang="ru-RU" sz="1600" b="0" dirty="0" smtClean="0">
                          <a:effectLst/>
                        </a:rPr>
                        <a:t>викликає виняток exc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effectLst/>
                          <a:hlinkClick r:id="rId3"/>
                        </a:rPr>
                        <a:t>assertRaisesRegex</a:t>
                      </a:r>
                      <a:r>
                        <a:rPr lang="en-US" sz="1600" b="0" dirty="0">
                          <a:effectLst/>
                          <a:hlinkClick r:id="rId3"/>
                        </a:rPr>
                        <a:t>(</a:t>
                      </a:r>
                      <a:r>
                        <a:rPr lang="en-US" sz="1600" b="0" dirty="0" err="1">
                          <a:effectLst/>
                          <a:hlinkClick r:id="rId3"/>
                        </a:rPr>
                        <a:t>exc</a:t>
                      </a:r>
                      <a:r>
                        <a:rPr lang="en-US" sz="1600" b="0" dirty="0">
                          <a:effectLst/>
                          <a:hlinkClick r:id="rId3"/>
                        </a:rPr>
                        <a:t>, r, fun, *</a:t>
                      </a:r>
                      <a:r>
                        <a:rPr lang="en-US" sz="1600" b="0" dirty="0" err="1">
                          <a:effectLst/>
                          <a:hlinkClick r:id="rId3"/>
                        </a:rPr>
                        <a:t>args</a:t>
                      </a:r>
                      <a:r>
                        <a:rPr lang="en-US" sz="1600" b="0" dirty="0">
                          <a:effectLst/>
                          <a:hlinkClick r:id="rId3"/>
                        </a:rPr>
                        <a:t>, **</a:t>
                      </a:r>
                      <a:r>
                        <a:rPr lang="en-US" sz="1600" b="0" dirty="0" err="1">
                          <a:effectLst/>
                          <a:hlinkClick r:id="rId3"/>
                        </a:rPr>
                        <a:t>kwds</a:t>
                      </a:r>
                      <a:r>
                        <a:rPr lang="en-US" sz="1600" b="0" dirty="0">
                          <a:effectLst/>
                          <a:hlinkClick r:id="rId3"/>
                        </a:rPr>
                        <a:t>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effectLst/>
                        </a:rPr>
                        <a:t>Функція </a:t>
                      </a:r>
                      <a:r>
                        <a:rPr lang="ru-RU" sz="1600" b="0" dirty="0">
                          <a:effectLst/>
                        </a:rPr>
                        <a:t>fun(*args, **kwds) </a:t>
                      </a:r>
                      <a:r>
                        <a:rPr lang="ru-RU" sz="1600" b="0" dirty="0" smtClean="0">
                          <a:effectLst/>
                        </a:rPr>
                        <a:t>викликає виняток</a:t>
                      </a:r>
                      <a:r>
                        <a:rPr lang="ru-RU" sz="1600" b="0" baseline="0" dirty="0" smtClean="0">
                          <a:effectLst/>
                        </a:rPr>
                        <a:t> </a:t>
                      </a:r>
                      <a:r>
                        <a:rPr lang="ru-RU" sz="1600" b="0" dirty="0" smtClean="0">
                          <a:effectLst/>
                        </a:rPr>
                        <a:t>exc</a:t>
                      </a:r>
                      <a:r>
                        <a:rPr lang="ru-RU" sz="1600" b="0" dirty="0">
                          <a:effectLst/>
                        </a:rPr>
                        <a:t>, </a:t>
                      </a:r>
                      <a:r>
                        <a:rPr lang="ru-RU" sz="1600" b="0" dirty="0" smtClean="0">
                          <a:effectLst/>
                        </a:rPr>
                        <a:t>повідомлення якого співпадає з регулярним виразом </a:t>
                      </a:r>
                      <a:r>
                        <a:rPr lang="ru-RU" sz="1600" b="0" dirty="0">
                          <a:effectLst/>
                        </a:rPr>
                        <a:t>r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hlinkClick r:id="rId4"/>
                        </a:rPr>
                        <a:t>assertWarns(warn, fun, *args, **kwds)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Функція </a:t>
                      </a:r>
                      <a:r>
                        <a:rPr lang="ru-RU" sz="1600" dirty="0"/>
                        <a:t>fun(*args, **kwds) </a:t>
                      </a:r>
                      <a:r>
                        <a:rPr lang="ru-RU" sz="1600" dirty="0" smtClean="0"/>
                        <a:t>видає повідомлення warn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hlinkClick r:id="rId5"/>
                        </a:rPr>
                        <a:t>assertWarnsRegex(warn, r, fun, *args, **kwds)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effectLst/>
                        </a:rPr>
                        <a:t>Функция fun(*args, **kwds) </a:t>
                      </a:r>
                      <a:r>
                        <a:rPr lang="ru-RU" sz="1600" b="0" dirty="0" smtClean="0">
                          <a:effectLst/>
                        </a:rPr>
                        <a:t>видає повідомлення </a:t>
                      </a:r>
                      <a:r>
                        <a:rPr lang="ru-RU" sz="1600" dirty="0" smtClean="0"/>
                        <a:t>warn і воно </a:t>
                      </a:r>
                      <a:r>
                        <a:rPr lang="ru-RU" sz="1600" b="0" dirty="0" smtClean="0">
                          <a:effectLst/>
                        </a:rPr>
                        <a:t>співпадає з регулярним виразом r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82963"/>
              </p:ext>
            </p:extLst>
          </p:nvPr>
        </p:nvGraphicFramePr>
        <p:xfrm>
          <a:off x="234884" y="3431608"/>
          <a:ext cx="8098410" cy="3017520"/>
        </p:xfrm>
        <a:graphic>
          <a:graphicData uri="http://schemas.openxmlformats.org/drawingml/2006/table">
            <a:tbl>
              <a:tblPr/>
              <a:tblGrid>
                <a:gridCol w="2960802"/>
                <a:gridCol w="51376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effectLst/>
                          <a:hlinkClick r:id="rId6"/>
                        </a:rPr>
                        <a:t>assertAlmostEqual</a:t>
                      </a:r>
                      <a:r>
                        <a:rPr lang="en-US" sz="1600" b="0" dirty="0">
                          <a:effectLst/>
                          <a:hlinkClick r:id="rId6"/>
                        </a:rPr>
                        <a:t>(a, b)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round(a-b, 7) == 0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hlinkClick r:id="rId7"/>
                        </a:rPr>
                        <a:t>assertNotAlmostEqual(a, b)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round(a-b, 7) != 0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hlinkClick r:id="rId8"/>
                        </a:rPr>
                        <a:t>assertGreater(a, b)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a &gt; b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hlinkClick r:id="rId9"/>
                        </a:rPr>
                        <a:t>assertGreaterEqual(a, b)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a &gt;= b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hlinkClick r:id="rId10"/>
                        </a:rPr>
                        <a:t>assertLess(a, b)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a &lt; b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hlinkClick r:id="rId11"/>
                        </a:rPr>
                        <a:t>assertLessEqual(a, b)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a &lt;= b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hlinkClick r:id="rId12"/>
                        </a:rPr>
                        <a:t>assertRegex(s, r)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effectLst/>
                        </a:rPr>
                        <a:t>r.search</a:t>
                      </a:r>
                      <a:r>
                        <a:rPr lang="en-US" sz="1600" b="0" dirty="0">
                          <a:effectLst/>
                        </a:rPr>
                        <a:t>(s)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hlinkClick r:id="rId13"/>
                        </a:rPr>
                        <a:t>assertNotRegex(s, r)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not r.search(s)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hlinkClick r:id="rId14"/>
                        </a:rPr>
                        <a:t>assertCountEqual(a, b)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effectLst/>
                        </a:rPr>
                        <a:t>a </a:t>
                      </a:r>
                      <a:r>
                        <a:rPr lang="uk-UA" sz="1600" b="0" dirty="0" smtClean="0">
                          <a:effectLst/>
                        </a:rPr>
                        <a:t>і</a:t>
                      </a:r>
                      <a:r>
                        <a:rPr lang="ru-RU" sz="1600" b="0" dirty="0" smtClean="0">
                          <a:effectLst/>
                        </a:rPr>
                        <a:t> </a:t>
                      </a:r>
                      <a:r>
                        <a:rPr lang="ru-RU" sz="1600" b="0" dirty="0">
                          <a:effectLst/>
                        </a:rPr>
                        <a:t>b </a:t>
                      </a:r>
                      <a:r>
                        <a:rPr lang="ru-RU" sz="1600" b="0" dirty="0" smtClean="0">
                          <a:effectLst/>
                        </a:rPr>
                        <a:t>мають однакові елементи</a:t>
                      </a:r>
                      <a:r>
                        <a:rPr lang="ru-RU" sz="1600" b="0" baseline="0" dirty="0" smtClean="0">
                          <a:effectLst/>
                        </a:rPr>
                        <a:t> (порядок не важливий)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1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smtClean="0"/>
              <a:t>Залежні </a:t>
            </a:r>
            <a:r>
              <a:rPr lang="uk-UA" sz="1600" b="1" dirty="0" smtClean="0"/>
              <a:t>від типу </a:t>
            </a:r>
            <a:r>
              <a:rPr lang="ru-RU" sz="1600" b="1" dirty="0" smtClean="0"/>
              <a:t>assert'и</a:t>
            </a:r>
            <a:r>
              <a:rPr lang="ru-RU" sz="1600" b="1" dirty="0"/>
              <a:t>, які використовуються при виклику </a:t>
            </a:r>
            <a:r>
              <a:rPr lang="ru-RU" sz="1600" b="1" i="1" dirty="0" smtClean="0"/>
              <a:t>assertEqual()</a:t>
            </a:r>
            <a:r>
              <a:rPr lang="ru-RU" sz="1600" b="1" dirty="0" smtClean="0"/>
              <a:t>. Використовуються у випадку, </a:t>
            </a:r>
            <a:r>
              <a:rPr lang="ru-RU" sz="1600" b="1" dirty="0"/>
              <a:t>якщо необхідно використовувати конкретний метод. </a:t>
            </a:r>
            <a:endParaRPr lang="ru-RU" sz="1600" b="1" dirty="0" smtClean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Метод    </a:t>
            </a:r>
            <a:r>
              <a:rPr lang="en-US" sz="1600" b="1" i="1" dirty="0" smtClean="0"/>
              <a:t>fail(</a:t>
            </a:r>
            <a:r>
              <a:rPr lang="en-US" sz="1600" b="1" i="1" dirty="0" err="1" smtClean="0"/>
              <a:t>msg</a:t>
            </a:r>
            <a:r>
              <a:rPr lang="en-US" sz="1600" b="1" i="1" dirty="0" smtClean="0"/>
              <a:t> </a:t>
            </a:r>
            <a:r>
              <a:rPr lang="en-US" sz="1600" b="1" i="1" dirty="0"/>
              <a:t>= None) </a:t>
            </a:r>
            <a:r>
              <a:rPr lang="uk-UA" sz="1600" b="1" i="1" dirty="0" smtClean="0"/>
              <a:t>   </a:t>
            </a:r>
            <a:r>
              <a:rPr lang="uk-UA" sz="1600" dirty="0" smtClean="0"/>
              <a:t>цей </a:t>
            </a:r>
            <a:r>
              <a:rPr lang="uk-UA" sz="1600" dirty="0"/>
              <a:t>метод сигналізує про те, що сталася помилка в тесті. </a:t>
            </a: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 smtClean="0"/>
              <a:t>Методи</a:t>
            </a:r>
            <a:r>
              <a:rPr lang="uk-UA" sz="1600" dirty="0"/>
              <a:t>, що дозволяють збирати інформацію про </a:t>
            </a:r>
            <a:r>
              <a:rPr lang="uk-UA" sz="1600" dirty="0" smtClean="0"/>
              <a:t>тест. </a:t>
            </a:r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r>
              <a:rPr lang="en-US" sz="1600" b="1" i="1" dirty="0" err="1" smtClean="0"/>
              <a:t>countTestCases</a:t>
            </a:r>
            <a:r>
              <a:rPr lang="en-US" sz="1600" b="1" i="1" dirty="0" smtClean="0"/>
              <a:t>() </a:t>
            </a:r>
            <a:r>
              <a:rPr lang="uk-UA" sz="1600" dirty="0" smtClean="0"/>
              <a:t>  -повертає </a:t>
            </a:r>
            <a:r>
              <a:rPr lang="uk-UA" sz="1600" dirty="0"/>
              <a:t>кількість тестів в об'єкті </a:t>
            </a:r>
            <a:r>
              <a:rPr lang="uk-UA" sz="1600" dirty="0" smtClean="0"/>
              <a:t>класу-нащадка </a:t>
            </a:r>
            <a:r>
              <a:rPr lang="uk-UA" sz="1600" dirty="0"/>
              <a:t>від </a:t>
            </a:r>
            <a:r>
              <a:rPr lang="en-US" sz="1600" i="1" dirty="0" err="1"/>
              <a:t>TestCase</a:t>
            </a:r>
            <a:r>
              <a:rPr lang="en-US" sz="1600" dirty="0"/>
              <a:t>.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b="1" i="1" dirty="0" smtClean="0"/>
              <a:t>id() </a:t>
            </a:r>
            <a:r>
              <a:rPr lang="ru-RU" sz="1600" dirty="0" smtClean="0"/>
              <a:t>п</a:t>
            </a:r>
            <a:r>
              <a:rPr lang="uk-UA" sz="1600" dirty="0" smtClean="0"/>
              <a:t>овертає </a:t>
            </a:r>
            <a:r>
              <a:rPr lang="uk-UA" sz="1600" dirty="0"/>
              <a:t>строковий ідентифікатор тесту. Як правило це повне ім'я методу, що включає ім'я модуля і ім'я класу. </a:t>
            </a:r>
            <a:endParaRPr lang="uk-UA" sz="1600" dirty="0" smtClean="0"/>
          </a:p>
          <a:p>
            <a:pPr marL="0" indent="0">
              <a:buNone/>
            </a:pPr>
            <a:r>
              <a:rPr lang="en-US" sz="1600" b="1" i="1" dirty="0" err="1" smtClean="0"/>
              <a:t>shortDescription</a:t>
            </a:r>
            <a:r>
              <a:rPr lang="en-US" sz="1600" b="1" i="1" dirty="0" smtClean="0"/>
              <a:t>() </a:t>
            </a:r>
            <a:r>
              <a:rPr lang="uk-UA" sz="1600" dirty="0" smtClean="0"/>
              <a:t>повертає </a:t>
            </a:r>
            <a:r>
              <a:rPr lang="uk-UA" sz="1600" dirty="0"/>
              <a:t>опис тесту, яке представляє собою перший рядок </a:t>
            </a:r>
            <a:r>
              <a:rPr lang="en-US" sz="1600" dirty="0" err="1"/>
              <a:t>docstring</a:t>
            </a:r>
            <a:r>
              <a:rPr lang="en-US" sz="1600" dirty="0"/>
              <a:t>'</a:t>
            </a:r>
            <a:r>
              <a:rPr lang="uk-UA" sz="1600" dirty="0"/>
              <a:t>а методу, якщо його немає, то повертає </a:t>
            </a:r>
            <a:r>
              <a:rPr lang="en-US" sz="1600" dirty="0"/>
              <a:t>None. </a:t>
            </a:r>
            <a:endParaRPr lang="uk-UA" sz="1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28730"/>
              </p:ext>
            </p:extLst>
          </p:nvPr>
        </p:nvGraphicFramePr>
        <p:xfrm>
          <a:off x="298764" y="989814"/>
          <a:ext cx="7591471" cy="2011680"/>
        </p:xfrm>
        <a:graphic>
          <a:graphicData uri="http://schemas.openxmlformats.org/drawingml/2006/table">
            <a:tbl>
              <a:tblPr/>
              <a:tblGrid>
                <a:gridCol w="2604692"/>
                <a:gridCol w="4986779"/>
              </a:tblGrid>
              <a:tr h="160972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effectLst/>
                          <a:hlinkClick r:id="rId2"/>
                        </a:rPr>
                        <a:t>assertMultiLineEqual</a:t>
                      </a:r>
                      <a:r>
                        <a:rPr lang="en-US" sz="1600" b="0" dirty="0">
                          <a:effectLst/>
                          <a:hlinkClick r:id="rId2"/>
                        </a:rPr>
                        <a:t>(a, b)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effectLst/>
                        </a:rPr>
                        <a:t>Рядки </a:t>
                      </a:r>
                      <a:r>
                        <a:rPr lang="ru-RU" sz="1600" b="0" dirty="0">
                          <a:effectLst/>
                        </a:rPr>
                        <a:t>(</a:t>
                      </a:r>
                      <a:r>
                        <a:rPr lang="en-US" sz="1600" b="0" dirty="0">
                          <a:effectLst/>
                        </a:rPr>
                        <a:t>strings)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effectLst/>
                          <a:hlinkClick r:id="rId3"/>
                        </a:rPr>
                        <a:t>assertSequenceEqual</a:t>
                      </a:r>
                      <a:r>
                        <a:rPr lang="en-US" sz="1600" b="0" dirty="0">
                          <a:effectLst/>
                          <a:hlinkClick r:id="rId3"/>
                        </a:rPr>
                        <a:t>(a, b)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effectLst/>
                        </a:rPr>
                        <a:t>Послідовності </a:t>
                      </a:r>
                      <a:r>
                        <a:rPr lang="ru-RU" sz="1600" b="0" dirty="0">
                          <a:effectLst/>
                        </a:rPr>
                        <a:t>(</a:t>
                      </a:r>
                      <a:r>
                        <a:rPr lang="en-US" sz="1600" b="0" dirty="0">
                          <a:effectLst/>
                        </a:rPr>
                        <a:t>sequences)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effectLst/>
                          <a:hlinkClick r:id="rId4"/>
                        </a:rPr>
                        <a:t>assertListEqual</a:t>
                      </a:r>
                      <a:r>
                        <a:rPr lang="en-US" sz="1600" b="0" dirty="0">
                          <a:effectLst/>
                          <a:hlinkClick r:id="rId4"/>
                        </a:rPr>
                        <a:t>(a, b)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effectLst/>
                        </a:rPr>
                        <a:t>Списки </a:t>
                      </a:r>
                      <a:r>
                        <a:rPr lang="ru-RU" sz="1600" b="0" dirty="0">
                          <a:effectLst/>
                        </a:rPr>
                        <a:t>(</a:t>
                      </a:r>
                      <a:r>
                        <a:rPr lang="en-US" sz="1600" b="0" dirty="0">
                          <a:effectLst/>
                        </a:rPr>
                        <a:t>lists)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hlinkClick r:id="rId5"/>
                        </a:rPr>
                        <a:t>assertTupleEqual(a, b)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effectLst/>
                        </a:rPr>
                        <a:t>Кортежи </a:t>
                      </a:r>
                      <a:r>
                        <a:rPr lang="ru-RU" sz="1600" b="0" dirty="0">
                          <a:effectLst/>
                        </a:rPr>
                        <a:t>(</a:t>
                      </a:r>
                      <a:r>
                        <a:rPr lang="en-US" sz="1600" b="0" dirty="0" err="1">
                          <a:effectLst/>
                        </a:rPr>
                        <a:t>tuplse</a:t>
                      </a:r>
                      <a:r>
                        <a:rPr lang="en-US" sz="1600" b="0" dirty="0">
                          <a:effectLst/>
                        </a:rPr>
                        <a:t>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hlinkClick r:id="rId6"/>
                        </a:rPr>
                        <a:t>assertSetEqual(a, b)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effectLst/>
                        </a:rPr>
                        <a:t>Множини</a:t>
                      </a:r>
                      <a:r>
                        <a:rPr lang="ru-RU" sz="1600" b="0" baseline="0" dirty="0" smtClean="0">
                          <a:effectLst/>
                        </a:rPr>
                        <a:t> і незмінні множини</a:t>
                      </a:r>
                      <a:r>
                        <a:rPr lang="ru-RU" sz="1600" b="0" dirty="0" smtClean="0">
                          <a:effectLst/>
                        </a:rPr>
                        <a:t>(frozensets</a:t>
                      </a:r>
                      <a:r>
                        <a:rPr lang="ru-RU" sz="1600" b="0" dirty="0">
                          <a:effectLst/>
                        </a:rPr>
                        <a:t>)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hlinkClick r:id="rId7"/>
                        </a:rPr>
                        <a:t>assertDictEqual(a, b)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effectLst/>
                        </a:rPr>
                        <a:t>Словники </a:t>
                      </a:r>
                      <a:r>
                        <a:rPr lang="ru-RU" sz="1600" b="0" dirty="0">
                          <a:effectLst/>
                        </a:rPr>
                        <a:t>(</a:t>
                      </a:r>
                      <a:r>
                        <a:rPr lang="en-US" sz="1600" b="0" dirty="0" err="1">
                          <a:effectLst/>
                        </a:rPr>
                        <a:t>dicts</a:t>
                      </a:r>
                      <a:r>
                        <a:rPr lang="en-US" sz="1600" b="0" dirty="0">
                          <a:effectLst/>
                        </a:rPr>
                        <a:t>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63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4249" y="190619"/>
            <a:ext cx="7426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Розширимо код </a:t>
            </a:r>
            <a:r>
              <a:rPr lang="uk-UA" sz="1600" i="1" dirty="0" smtClean="0"/>
              <a:t>тестового </a:t>
            </a:r>
            <a:r>
              <a:rPr lang="uk-UA" sz="1600" i="1" dirty="0"/>
              <a:t>проекту </a:t>
            </a:r>
            <a:r>
              <a:rPr lang="en-US" sz="1600" i="1" dirty="0"/>
              <a:t>utest_calc.py, </a:t>
            </a:r>
            <a:r>
              <a:rPr lang="uk-UA" sz="1600" i="1" dirty="0"/>
              <a:t>так щоб показати деякі з можливостей, які надає клас </a:t>
            </a:r>
            <a:r>
              <a:rPr lang="en-US" sz="1600" i="1" dirty="0" err="1"/>
              <a:t>TestCase</a:t>
            </a:r>
            <a:r>
              <a:rPr lang="en-US" sz="1600" i="1" dirty="0"/>
              <a:t>. </a:t>
            </a:r>
            <a:endParaRPr lang="uk-UA" sz="1600" i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8641" y="72424"/>
            <a:ext cx="4011611" cy="674030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CalcTest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"""Calc tests"""</a:t>
            </a:r>
            <a:b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setUpClass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"""Set up for class"""</a:t>
            </a:r>
            <a:b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"setUpClass"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"=========="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@classmethod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tearDownClass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cls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"""Tear down for class"""</a:t>
            </a:r>
            <a:b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"=========="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"tearDownClass"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setUp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"""Set up for test"""</a:t>
            </a:r>
            <a:b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"Set up for ["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shortDescription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+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"]"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tearDown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"""Tear down for test"""</a:t>
            </a:r>
            <a:b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"Tear down for ["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shortDescription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+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"]"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test_add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"""Add operation test"""</a:t>
            </a:r>
            <a:b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"id: "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test_sub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"""Sub operation test"""</a:t>
            </a:r>
            <a:b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"id: "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sub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53070" y="2893203"/>
            <a:ext cx="2860078" cy="249299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test_mul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"""Mul operation test"""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"id: 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mul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test_div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"""Div operation test"""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"id: 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div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'__main__'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1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 smtClean="0"/>
              <a:t>Запускаємо </a:t>
            </a: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41" y="147919"/>
            <a:ext cx="2790825" cy="333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8" y="559712"/>
            <a:ext cx="5372100" cy="481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721" y="3186821"/>
            <a:ext cx="6759178" cy="36711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70864" y="69290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 smtClean="0"/>
              <a:t>C</a:t>
            </a:r>
            <a:r>
              <a:rPr lang="uk-UA" sz="1600" i="1" dirty="0" smtClean="0"/>
              <a:t>початку </a:t>
            </a:r>
            <a:r>
              <a:rPr lang="uk-UA" sz="1600" i="1" dirty="0"/>
              <a:t>був запущений метод </a:t>
            </a:r>
            <a:r>
              <a:rPr lang="en-US" sz="1600" b="1" i="1" dirty="0" err="1" smtClean="0"/>
              <a:t>setUpClass</a:t>
            </a:r>
            <a:r>
              <a:rPr lang="en-US" sz="1600" b="1" i="1" dirty="0" smtClean="0"/>
              <a:t>()</a:t>
            </a:r>
            <a:r>
              <a:rPr lang="en-US" sz="1600" i="1" dirty="0" smtClean="0"/>
              <a:t>, </a:t>
            </a:r>
            <a:r>
              <a:rPr lang="uk-UA" sz="1600" i="1" dirty="0"/>
              <a:t>потім послідовно (в алфавітному порядку) були виконані тести, перед запуском кожного тесту виконувався метод </a:t>
            </a:r>
            <a:r>
              <a:rPr lang="en-US" sz="1600" b="1" i="1" dirty="0" err="1" smtClean="0"/>
              <a:t>setUp</a:t>
            </a:r>
            <a:r>
              <a:rPr lang="en-US" sz="1600" b="1" i="1" dirty="0" smtClean="0"/>
              <a:t>()</a:t>
            </a:r>
            <a:r>
              <a:rPr lang="en-US" sz="1600" i="1" dirty="0" smtClean="0"/>
              <a:t>, </a:t>
            </a:r>
            <a:r>
              <a:rPr lang="uk-UA" sz="1600" i="1" dirty="0"/>
              <a:t>після закінчення - </a:t>
            </a:r>
            <a:r>
              <a:rPr lang="en-US" sz="1600" b="1" i="1" dirty="0" err="1" smtClean="0"/>
              <a:t>tearDown</a:t>
            </a:r>
            <a:r>
              <a:rPr lang="en-US" sz="1600" b="1" i="1" dirty="0" smtClean="0"/>
              <a:t>()</a:t>
            </a:r>
            <a:r>
              <a:rPr lang="en-US" sz="1600" i="1" dirty="0" smtClean="0"/>
              <a:t>. </a:t>
            </a:r>
            <a:r>
              <a:rPr lang="uk-UA" sz="1600" i="1" dirty="0"/>
              <a:t>Кожен метод містить </a:t>
            </a:r>
            <a:r>
              <a:rPr lang="en-US" sz="1600" i="1" dirty="0" err="1"/>
              <a:t>docstring</a:t>
            </a:r>
            <a:r>
              <a:rPr lang="en-US" sz="1600" i="1" dirty="0"/>
              <a:t> </a:t>
            </a:r>
            <a:r>
              <a:rPr lang="uk-UA" sz="1600" i="1" dirty="0"/>
              <a:t>у вигляді коментаря в першому рядку. </a:t>
            </a:r>
            <a:endParaRPr lang="en-US" sz="1600" i="1" dirty="0" smtClean="0"/>
          </a:p>
          <a:p>
            <a:r>
              <a:rPr lang="uk-UA" sz="1600" i="1" dirty="0" smtClean="0"/>
              <a:t>Для </a:t>
            </a:r>
            <a:r>
              <a:rPr lang="uk-UA" sz="1600" i="1" dirty="0"/>
              <a:t>доступу до цього опису використовувався метод </a:t>
            </a:r>
            <a:r>
              <a:rPr lang="en-US" sz="1600" b="1" i="1" dirty="0" err="1" smtClean="0"/>
              <a:t>shortDescription</a:t>
            </a:r>
            <a:r>
              <a:rPr lang="en-US" sz="1600" b="1" i="1" dirty="0" smtClean="0"/>
              <a:t>()</a:t>
            </a:r>
            <a:r>
              <a:rPr lang="en-US" sz="1600" i="1" dirty="0" smtClean="0"/>
              <a:t>. </a:t>
            </a:r>
            <a:r>
              <a:rPr lang="uk-UA" sz="1600" i="1" dirty="0"/>
              <a:t>У тілі тесту присутній рядок, </a:t>
            </a:r>
            <a:r>
              <a:rPr lang="uk-UA" sz="1600" i="1" dirty="0" smtClean="0"/>
              <a:t>що друкує </a:t>
            </a:r>
            <a:r>
              <a:rPr lang="uk-UA" sz="1600" i="1" dirty="0"/>
              <a:t>ідентифікатор, який отримують за допомогою функції </a:t>
            </a:r>
            <a:r>
              <a:rPr lang="en-US" sz="1600" b="1" i="1" dirty="0" smtClean="0"/>
              <a:t>id()</a:t>
            </a:r>
            <a:r>
              <a:rPr lang="en-US" sz="1600" i="1" dirty="0" smtClean="0"/>
              <a:t>. </a:t>
            </a:r>
            <a:endParaRPr lang="uk-UA" sz="1600" i="1" dirty="0"/>
          </a:p>
        </p:txBody>
      </p:sp>
    </p:spTree>
    <p:extLst>
      <p:ext uri="{BB962C8B-B14F-4D97-AF65-F5344CB8AC3E}">
        <p14:creationId xmlns:p14="http://schemas.microsoft.com/office/powerpoint/2010/main" val="4033016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 smtClean="0"/>
              <a:t>Клас </a:t>
            </a:r>
            <a:r>
              <a:rPr lang="en-US" sz="1600" b="1" i="1" dirty="0" err="1"/>
              <a:t>TestSuite</a:t>
            </a:r>
            <a:r>
              <a:rPr lang="en-US" sz="1600" dirty="0"/>
              <a:t> </a:t>
            </a:r>
            <a:r>
              <a:rPr lang="uk-UA" sz="1600" dirty="0"/>
              <a:t>використовується для об'єднання тестів в групи, які можуть включати в себе як окремі тести так і заздалегідь створені групи. Крім цього, </a:t>
            </a:r>
            <a:r>
              <a:rPr lang="en-US" sz="1600" b="1" i="1" dirty="0" err="1"/>
              <a:t>TestSuite</a:t>
            </a:r>
            <a:r>
              <a:rPr lang="en-US" sz="1600" dirty="0"/>
              <a:t> </a:t>
            </a:r>
            <a:r>
              <a:rPr lang="uk-UA" sz="1600" dirty="0"/>
              <a:t>надає інтерфейс, що дозволяє </a:t>
            </a:r>
            <a:r>
              <a:rPr lang="en-US" sz="1600" b="1" i="1" dirty="0" err="1" smtClean="0"/>
              <a:t>TestRunner</a:t>
            </a:r>
            <a:r>
              <a:rPr lang="uk-UA" sz="1600" dirty="0" smtClean="0"/>
              <a:t>, </a:t>
            </a:r>
            <a:r>
              <a:rPr lang="uk-UA" sz="1600" dirty="0"/>
              <a:t>запускати тести. </a:t>
            </a: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 smtClean="0"/>
              <a:t>Розберемо </a:t>
            </a:r>
            <a:r>
              <a:rPr lang="uk-UA" sz="1600" dirty="0"/>
              <a:t>більш детально </a:t>
            </a:r>
            <a:r>
              <a:rPr lang="uk-UA" sz="1600" b="1" i="1" dirty="0"/>
              <a:t>методи класу </a:t>
            </a:r>
            <a:r>
              <a:rPr lang="en-US" sz="1600" b="1" i="1" dirty="0" err="1"/>
              <a:t>TestSuite</a:t>
            </a:r>
            <a:r>
              <a:rPr lang="en-US" sz="1600" dirty="0"/>
              <a:t>.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b="1" i="1" dirty="0" err="1" smtClean="0"/>
              <a:t>addTest</a:t>
            </a:r>
            <a:r>
              <a:rPr lang="en-US" sz="1600" b="1" i="1" dirty="0" smtClean="0"/>
              <a:t>(test)</a:t>
            </a:r>
            <a:r>
              <a:rPr lang="ru-RU" sz="1600" b="1" i="1" dirty="0" smtClean="0"/>
              <a:t>  </a:t>
            </a:r>
            <a:r>
              <a:rPr lang="en-US" sz="1600" dirty="0" smtClean="0"/>
              <a:t> </a:t>
            </a:r>
            <a:r>
              <a:rPr lang="uk-UA" sz="1600" dirty="0" smtClean="0"/>
              <a:t>додає </a:t>
            </a:r>
            <a:r>
              <a:rPr lang="en-US" sz="1600" dirty="0" err="1"/>
              <a:t>TestCase</a:t>
            </a:r>
            <a:r>
              <a:rPr lang="en-US" sz="1600" dirty="0"/>
              <a:t> </a:t>
            </a:r>
            <a:r>
              <a:rPr lang="uk-UA" sz="1600" dirty="0"/>
              <a:t>або </a:t>
            </a:r>
            <a:r>
              <a:rPr lang="en-US" sz="1600" dirty="0" err="1"/>
              <a:t>TestSuite</a:t>
            </a:r>
            <a:r>
              <a:rPr lang="en-US" sz="1600" dirty="0"/>
              <a:t> </a:t>
            </a:r>
            <a:r>
              <a:rPr lang="uk-UA" sz="1600" dirty="0"/>
              <a:t>в групу. </a:t>
            </a:r>
            <a:endParaRPr lang="uk-UA" sz="1600" dirty="0" smtClean="0"/>
          </a:p>
          <a:p>
            <a:pPr marL="0" indent="0">
              <a:buNone/>
            </a:pPr>
            <a:r>
              <a:rPr lang="en-US" sz="1600" b="1" i="1" dirty="0" err="1" smtClean="0"/>
              <a:t>addTests</a:t>
            </a:r>
            <a:r>
              <a:rPr lang="en-US" sz="1600" b="1" i="1" dirty="0" smtClean="0"/>
              <a:t>(tests</a:t>
            </a:r>
            <a:r>
              <a:rPr lang="en-US" sz="1600" b="1" i="1" dirty="0"/>
              <a:t>)</a:t>
            </a:r>
            <a:r>
              <a:rPr lang="en-US" sz="1600" dirty="0"/>
              <a:t> </a:t>
            </a:r>
            <a:r>
              <a:rPr lang="uk-UA" sz="1600" dirty="0" smtClean="0"/>
              <a:t>  додає </a:t>
            </a:r>
            <a:r>
              <a:rPr lang="uk-UA" sz="1600" dirty="0"/>
              <a:t>всі </a:t>
            </a:r>
            <a:r>
              <a:rPr lang="en-US" sz="1600" dirty="0" err="1"/>
              <a:t>TestCase</a:t>
            </a:r>
            <a:r>
              <a:rPr lang="en-US" sz="1600" dirty="0"/>
              <a:t> </a:t>
            </a:r>
            <a:r>
              <a:rPr lang="uk-UA" sz="1600" dirty="0"/>
              <a:t>і </a:t>
            </a:r>
            <a:r>
              <a:rPr lang="en-US" sz="1600" dirty="0" err="1"/>
              <a:t>TestSuite</a:t>
            </a:r>
            <a:r>
              <a:rPr lang="en-US" sz="1600" dirty="0"/>
              <a:t> </a:t>
            </a:r>
            <a:r>
              <a:rPr lang="uk-UA" sz="1600" dirty="0"/>
              <a:t>об'єкти в групу, і</a:t>
            </a:r>
            <a:r>
              <a:rPr lang="uk-UA" sz="1600" dirty="0" smtClean="0"/>
              <a:t>теративно </a:t>
            </a:r>
            <a:r>
              <a:rPr lang="uk-UA" sz="1600" dirty="0"/>
              <a:t>проходячи по елементам змінної </a:t>
            </a:r>
            <a:r>
              <a:rPr lang="en-US" sz="1600" dirty="0"/>
              <a:t>tests. </a:t>
            </a:r>
            <a:endParaRPr lang="uk-UA" sz="1600" dirty="0" smtClean="0"/>
          </a:p>
          <a:p>
            <a:pPr marL="0" indent="0">
              <a:buNone/>
            </a:pPr>
            <a:r>
              <a:rPr lang="en-US" sz="1600" b="1" i="1" dirty="0" smtClean="0"/>
              <a:t>run(result</a:t>
            </a:r>
            <a:r>
              <a:rPr lang="en-US" sz="1600" b="1" i="1" dirty="0"/>
              <a:t>)</a:t>
            </a:r>
            <a:r>
              <a:rPr lang="en-US" sz="1600" dirty="0"/>
              <a:t> </a:t>
            </a:r>
            <a:r>
              <a:rPr lang="uk-UA" sz="1600" dirty="0" smtClean="0"/>
              <a:t>   запускає </a:t>
            </a:r>
            <a:r>
              <a:rPr lang="uk-UA" sz="1600" dirty="0"/>
              <a:t>тести з даної групи. </a:t>
            </a:r>
            <a:endParaRPr lang="uk-UA" sz="1600" dirty="0" smtClean="0"/>
          </a:p>
          <a:p>
            <a:pPr marL="0" indent="0">
              <a:buNone/>
            </a:pPr>
            <a:r>
              <a:rPr lang="en-US" sz="1600" b="1" i="1" dirty="0" err="1" smtClean="0"/>
              <a:t>countTestCases</a:t>
            </a:r>
            <a:r>
              <a:rPr lang="en-US" sz="1600" b="1" i="1" dirty="0" smtClean="0"/>
              <a:t>()</a:t>
            </a:r>
            <a:r>
              <a:rPr lang="en-US" sz="1600" dirty="0" smtClean="0"/>
              <a:t> </a:t>
            </a:r>
            <a:r>
              <a:rPr lang="uk-UA" sz="1600" dirty="0" smtClean="0"/>
              <a:t>повертає </a:t>
            </a:r>
            <a:r>
              <a:rPr lang="uk-UA" sz="1600" dirty="0"/>
              <a:t>кількість тестів у цій групі (включає в себе як окремі тести, так і підгрупи). </a:t>
            </a: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 smtClean="0"/>
              <a:t>Приклад </a:t>
            </a:r>
            <a:r>
              <a:rPr lang="uk-UA" sz="1600" dirty="0"/>
              <a:t>використання </a:t>
            </a:r>
            <a:r>
              <a:rPr lang="en-US" sz="1600" dirty="0" err="1"/>
              <a:t>TestSuite</a:t>
            </a:r>
            <a:r>
              <a:rPr lang="en-US" sz="1600" dirty="0"/>
              <a:t>. </a:t>
            </a:r>
            <a:r>
              <a:rPr lang="uk-UA" sz="1600" dirty="0"/>
              <a:t>В якості коду, який потрібно протестувати, </a:t>
            </a:r>
            <a:r>
              <a:rPr lang="uk-UA" sz="1600" dirty="0" smtClean="0"/>
              <a:t>використаємо вже готовий </a:t>
            </a:r>
            <a:r>
              <a:rPr lang="uk-UA" sz="1600" dirty="0"/>
              <a:t>модуль </a:t>
            </a:r>
            <a:r>
              <a:rPr lang="en-US" sz="1600" dirty="0" smtClean="0"/>
              <a:t>calc.py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5513" y="3768671"/>
            <a:ext cx="1301959" cy="246221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sub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mul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div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80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83" y="72428"/>
            <a:ext cx="11787612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 smtClean="0"/>
              <a:t>Для тесту створимо файл </a:t>
            </a:r>
            <a:r>
              <a:rPr lang="en-US" sz="1600" b="1" i="1" dirty="0" smtClean="0"/>
              <a:t>calc_tests.py</a:t>
            </a:r>
            <a:endParaRPr lang="ru-RU" sz="1600" b="1" i="1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>Для запуску тестів додатково створимо модуль </a:t>
            </a:r>
            <a:r>
              <a:rPr lang="ru-RU" sz="1600" b="1" i="1" dirty="0"/>
              <a:t>test_runner.py</a:t>
            </a:r>
            <a:r>
              <a:rPr lang="ru-RU" sz="1600" dirty="0"/>
              <a:t> і додамо в нього наступний </a:t>
            </a:r>
            <a:r>
              <a:rPr lang="ru-RU" sz="1600" dirty="0" smtClean="0"/>
              <a:t>код</a:t>
            </a:r>
            <a:r>
              <a:rPr lang="en-US" sz="1600" dirty="0" smtClean="0"/>
              <a:t> </a:t>
            </a:r>
            <a:r>
              <a:rPr lang="uk-UA" sz="1600" dirty="0" smtClean="0"/>
              <a:t>і запустимо тест</a:t>
            </a:r>
            <a:r>
              <a:rPr lang="ru-RU" sz="1600" dirty="0" smtClean="0"/>
              <a:t>. </a:t>
            </a:r>
            <a:endParaRPr lang="en-US" sz="1600" dirty="0" smtClean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9710" y="404461"/>
            <a:ext cx="3347391" cy="332398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CalcTest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test_sub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sub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test_mul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test_div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9710" y="4328699"/>
            <a:ext cx="5160067" cy="181588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calc_tests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calcTestSuite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calcTestSuite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makeSuite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calc_tests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runner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TextTestRunner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verbosity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calcTestSuite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4219575"/>
            <a:ext cx="56007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5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 smtClean="0"/>
              <a:t>В ідеальних умовах </a:t>
            </a:r>
            <a:r>
              <a:rPr lang="uk-UA" sz="1800" dirty="0"/>
              <a:t>тестування </a:t>
            </a:r>
            <a:r>
              <a:rPr lang="uk-UA" sz="1800" dirty="0" smtClean="0"/>
              <a:t>має здійснюватися практично </a:t>
            </a:r>
            <a:r>
              <a:rPr lang="uk-UA" sz="1800" dirty="0"/>
              <a:t>на всіх етапах розробки </a:t>
            </a:r>
            <a:r>
              <a:rPr lang="uk-UA" sz="1800" dirty="0" smtClean="0"/>
              <a:t>програмного продукту</a:t>
            </a:r>
            <a:r>
              <a:rPr lang="uk-UA" sz="1800" dirty="0"/>
              <a:t>: починаючи, безпосередньо, з процесу створення функцій, методів і класів і т.д., коли пишуться </a:t>
            </a:r>
            <a:r>
              <a:rPr lang="en-US" sz="1800" dirty="0"/>
              <a:t>unit-</a:t>
            </a:r>
            <a:r>
              <a:rPr lang="uk-UA" sz="1800" dirty="0"/>
              <a:t>тести (а іноді і раніше, в разі, якщо використовується </a:t>
            </a:r>
            <a:r>
              <a:rPr lang="en-US" sz="1800" dirty="0"/>
              <a:t>TDD), </a:t>
            </a:r>
            <a:r>
              <a:rPr lang="uk-UA" sz="1800" dirty="0"/>
              <a:t>і закінчуючи функціональними і </a:t>
            </a:r>
            <a:r>
              <a:rPr lang="uk-UA" sz="1800" dirty="0" smtClean="0"/>
              <a:t>навантажувальними тестуванням </a:t>
            </a:r>
            <a:r>
              <a:rPr lang="uk-UA" sz="1800" dirty="0"/>
              <a:t>вже готового, розгорнутого </a:t>
            </a:r>
            <a:r>
              <a:rPr lang="uk-UA" sz="1800" dirty="0" smtClean="0"/>
              <a:t>продукту.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en-US" sz="1800" b="1" dirty="0" smtClean="0"/>
              <a:t>Unit-</a:t>
            </a:r>
            <a:r>
              <a:rPr lang="ru-RU" sz="1800" b="1" dirty="0" smtClean="0"/>
              <a:t>тест </a:t>
            </a:r>
            <a:r>
              <a:rPr lang="ru-RU" sz="1800" dirty="0" smtClean="0"/>
              <a:t>- </a:t>
            </a:r>
            <a:r>
              <a:rPr lang="uk-UA" sz="1800" dirty="0"/>
              <a:t>це автоматизована частина коду, яка викликає </a:t>
            </a:r>
            <a:r>
              <a:rPr lang="uk-UA" sz="1800" dirty="0" smtClean="0"/>
              <a:t>одиницю роботи, що тестується, </a:t>
            </a:r>
            <a:r>
              <a:rPr lang="uk-UA" sz="1800" dirty="0"/>
              <a:t>і потім перевіряє деякі припущення про єдиний </a:t>
            </a:r>
            <a:r>
              <a:rPr lang="uk-UA" sz="1800" dirty="0" smtClean="0"/>
              <a:t>кінцевий результат роботи </a:t>
            </a:r>
            <a:r>
              <a:rPr lang="uk-UA" sz="1800" dirty="0"/>
              <a:t>цієї одиниці. </a:t>
            </a:r>
            <a:r>
              <a:rPr lang="uk-UA" sz="1800" dirty="0" smtClean="0"/>
              <a:t>В якості одиниці, що тестується, </a:t>
            </a:r>
            <a:r>
              <a:rPr lang="uk-UA" sz="1800" dirty="0"/>
              <a:t>в даному випадку, може виступати як окремий методу (функція), так і сукупність класів (або функцій). Ідея автономної одиниці в тому, що вона являє </a:t>
            </a:r>
            <a:r>
              <a:rPr lang="uk-UA" sz="1800" dirty="0" smtClean="0"/>
              <a:t>собою </a:t>
            </a:r>
            <a:r>
              <a:rPr lang="uk-UA" sz="1800" dirty="0"/>
              <a:t>деяку логічно закінчену сутність </a:t>
            </a:r>
            <a:r>
              <a:rPr lang="uk-UA" sz="1800" dirty="0" smtClean="0"/>
              <a:t>програми</a:t>
            </a:r>
            <a:r>
              <a:rPr lang="uk-UA" sz="1800" dirty="0"/>
              <a:t>.  </a:t>
            </a: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/>
              <a:t>Важливою характеристикою </a:t>
            </a:r>
            <a:r>
              <a:rPr lang="en-US" sz="1800" dirty="0"/>
              <a:t>unit-</a:t>
            </a:r>
            <a:r>
              <a:rPr lang="uk-UA" sz="1800" dirty="0"/>
              <a:t>тесту є його </a:t>
            </a:r>
            <a:r>
              <a:rPr lang="uk-UA" sz="1800" b="1" u="sng" dirty="0"/>
              <a:t>повторюваність</a:t>
            </a:r>
            <a:r>
              <a:rPr lang="uk-UA" sz="1800" dirty="0"/>
              <a:t>, тобто результат його роботи </a:t>
            </a:r>
            <a:r>
              <a:rPr lang="uk-UA" sz="1800" b="1" u="sng" dirty="0"/>
              <a:t>не залежить від оточення</a:t>
            </a:r>
            <a:r>
              <a:rPr lang="uk-UA" sz="1800" dirty="0"/>
              <a:t> (зовнішнього світу), якщо ж доводиться звертатися до зовнішнього світу в процесі виконання тесту, то необхідно передбачити можливість підміни "світу" якийсь статичної сутністю. </a:t>
            </a: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en-US" sz="1800" dirty="0" smtClean="0"/>
              <a:t>Unit-</a:t>
            </a:r>
            <a:r>
              <a:rPr lang="uk-UA" sz="1800" dirty="0"/>
              <a:t>тести можуть бути написані власноруч, без використання сторонніх бібліотек, а можна використовувати спеціалізовані </a:t>
            </a:r>
            <a:r>
              <a:rPr lang="en-US" sz="1800" dirty="0"/>
              <a:t>framework'</a:t>
            </a:r>
            <a:r>
              <a:rPr lang="uk-UA" sz="1800" dirty="0"/>
              <a:t>і. На сьогоднішній день практично завжди використовується другий варіант. </a:t>
            </a:r>
          </a:p>
        </p:txBody>
      </p:sp>
    </p:spTree>
    <p:extLst>
      <p:ext uri="{BB962C8B-B14F-4D97-AF65-F5344CB8AC3E}">
        <p14:creationId xmlns:p14="http://schemas.microsoft.com/office/powerpoint/2010/main" val="3655494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1" y="217284"/>
            <a:ext cx="4544840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i="1" dirty="0"/>
              <a:t>Розширимо функціонал модуля calc, для цього додамо в нього пару методів: перший буде обчислювати квадратний корінь, другий - зводити число в певну ступінь. </a:t>
            </a:r>
            <a:endParaRPr lang="ru-RU" sz="1600" i="1" dirty="0" smtClean="0"/>
          </a:p>
          <a:p>
            <a:pPr marL="0" indent="0">
              <a:buNone/>
            </a:pPr>
            <a:r>
              <a:rPr lang="ru-RU" sz="1600" dirty="0" smtClean="0"/>
              <a:t>Модуль </a:t>
            </a:r>
            <a:r>
              <a:rPr lang="ru-RU" sz="1600" b="1" i="1" dirty="0"/>
              <a:t>calc.py </a:t>
            </a:r>
            <a:endParaRPr lang="uk-UA" sz="1600" b="1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4978" y="1836748"/>
            <a:ext cx="1487908" cy="375487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sub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sqrt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**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0.5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**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5441" y="208231"/>
            <a:ext cx="69440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Додамо тести для нових функцій, створивши новий клас з ім'ям </a:t>
            </a:r>
            <a:r>
              <a:rPr lang="en-US" sz="1600" i="1" dirty="0" err="1"/>
              <a:t>CalcExTests</a:t>
            </a:r>
            <a:r>
              <a:rPr lang="en-US" sz="1600" i="1" dirty="0"/>
              <a:t> (</a:t>
            </a:r>
            <a:r>
              <a:rPr lang="uk-UA" sz="1600" i="1" dirty="0"/>
              <a:t>розширені функції калькулятора) з тестами для </a:t>
            </a:r>
            <a:r>
              <a:rPr lang="en-US" sz="1600" i="1" dirty="0" err="1" smtClean="0"/>
              <a:t>sqrt</a:t>
            </a:r>
            <a:r>
              <a:rPr lang="en-US" sz="1600" i="1" dirty="0" smtClean="0"/>
              <a:t>() </a:t>
            </a:r>
            <a:r>
              <a:rPr lang="uk-UA" sz="1600" i="1" dirty="0"/>
              <a:t>і </a:t>
            </a:r>
            <a:r>
              <a:rPr lang="en-US" sz="1600" i="1" dirty="0" smtClean="0"/>
              <a:t>pow(), </a:t>
            </a:r>
            <a:r>
              <a:rPr lang="uk-UA" sz="1600" i="1" dirty="0"/>
              <a:t>а клас </a:t>
            </a:r>
            <a:r>
              <a:rPr lang="en-US" sz="1600" i="1" dirty="0" err="1"/>
              <a:t>CalcTest</a:t>
            </a:r>
            <a:r>
              <a:rPr lang="en-US" sz="1600" i="1" dirty="0"/>
              <a:t> </a:t>
            </a:r>
            <a:r>
              <a:rPr lang="uk-UA" sz="1600" i="1" dirty="0"/>
              <a:t>перейменуємо в </a:t>
            </a:r>
            <a:r>
              <a:rPr lang="en-US" sz="1600" i="1" dirty="0" err="1"/>
              <a:t>CalcBasicTests</a:t>
            </a:r>
            <a:r>
              <a:rPr lang="en-US" sz="1600" i="1" dirty="0"/>
              <a:t> (</a:t>
            </a:r>
            <a:r>
              <a:rPr lang="uk-UA" sz="1600" i="1" dirty="0"/>
              <a:t>базові функції калькулятора). </a:t>
            </a:r>
            <a:endParaRPr lang="uk-UA" sz="1600" i="1" dirty="0" smtClean="0"/>
          </a:p>
          <a:p>
            <a:endParaRPr lang="uk-UA" sz="1600" i="1" dirty="0" smtClean="0"/>
          </a:p>
          <a:p>
            <a:r>
              <a:rPr lang="uk-UA" sz="1600" dirty="0" smtClean="0"/>
              <a:t>Модуль </a:t>
            </a:r>
            <a:r>
              <a:rPr lang="en-US" sz="1600" b="1" dirty="0"/>
              <a:t>calc_tests.py </a:t>
            </a:r>
            <a:endParaRPr lang="uk-UA" sz="16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56834" y="1595021"/>
            <a:ext cx="3400611" cy="526297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CalcBasicTests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test_sub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sub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test_mul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test_div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CalcExTests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test_sqrt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sqrt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test_pow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27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15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6" y="99588"/>
            <a:ext cx="11787612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Модуль </a:t>
            </a:r>
            <a:r>
              <a:rPr lang="en-US" sz="1600" b="1" dirty="0" smtClean="0"/>
              <a:t>test_runner.py</a:t>
            </a: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endParaRPr lang="ru-RU" sz="1600" b="1" dirty="0" smtClean="0"/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uk-UA" sz="1600" dirty="0" smtClean="0"/>
              <a:t>Запускаємо і отримуємо:</a:t>
            </a:r>
          </a:p>
          <a:p>
            <a:pPr marL="0" indent="0">
              <a:buNone/>
            </a:pPr>
            <a:endParaRPr lang="uk-UA" sz="16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1831" y="418816"/>
            <a:ext cx="5689058" cy="224676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calc_tests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calcTestSuite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calcTestSuite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makeSuite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calc_tests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CalcBasicTests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calcTestSuite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makeSuite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calc_tests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CalcExTests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"count of tests: 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calcTestSuite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countTestCases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 +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runner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TextTestRunner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verbosity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calcTestSuite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1" y="3095625"/>
            <a:ext cx="5572125" cy="3762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3716076"/>
            <a:ext cx="57856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 smtClean="0"/>
              <a:t>Було </a:t>
            </a:r>
            <a:r>
              <a:rPr lang="uk-UA" sz="1600" i="1" dirty="0"/>
              <a:t>запущено шість тестів, чотири з класу </a:t>
            </a:r>
            <a:r>
              <a:rPr lang="en-US" sz="1600" i="1" dirty="0" err="1"/>
              <a:t>CalcBasicTests</a:t>
            </a:r>
            <a:r>
              <a:rPr lang="en-US" sz="1600" i="1" dirty="0"/>
              <a:t> </a:t>
            </a:r>
            <a:r>
              <a:rPr lang="uk-UA" sz="1600" i="1" dirty="0"/>
              <a:t>і два з </a:t>
            </a:r>
            <a:r>
              <a:rPr lang="en-US" sz="1600" i="1" dirty="0" err="1"/>
              <a:t>CalcExTests</a:t>
            </a:r>
            <a:r>
              <a:rPr lang="en-US" sz="1600" i="1" dirty="0"/>
              <a:t>, </a:t>
            </a:r>
            <a:r>
              <a:rPr lang="uk-UA" sz="1600" i="1" dirty="0"/>
              <a:t>всі тести завершилися вдало. </a:t>
            </a:r>
            <a:endParaRPr lang="uk-UA" sz="1600" i="1" dirty="0" smtClean="0"/>
          </a:p>
          <a:p>
            <a:r>
              <a:rPr lang="uk-UA" sz="1600" i="1" dirty="0" smtClean="0"/>
              <a:t>Кількість </a:t>
            </a:r>
            <a:r>
              <a:rPr lang="uk-UA" sz="1600" i="1" dirty="0"/>
              <a:t>тестів в групі зазначено в </a:t>
            </a:r>
            <a:r>
              <a:rPr lang="uk-UA" sz="1600" i="1" dirty="0" smtClean="0"/>
              <a:t>самому </a:t>
            </a:r>
            <a:r>
              <a:rPr lang="uk-UA" sz="1600" i="1" dirty="0"/>
              <a:t>першому рядку виведення: </a:t>
            </a:r>
            <a:r>
              <a:rPr lang="en-US" sz="1600" i="1" dirty="0"/>
              <a:t>count of tests: 6. </a:t>
            </a:r>
            <a:endParaRPr lang="uk-UA" sz="1600" i="1" dirty="0"/>
          </a:p>
        </p:txBody>
      </p:sp>
    </p:spTree>
    <p:extLst>
      <p:ext uri="{BB962C8B-B14F-4D97-AF65-F5344CB8AC3E}">
        <p14:creationId xmlns:p14="http://schemas.microsoft.com/office/powerpoint/2010/main" val="3497596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Завантаження і запуск тестів </a:t>
            </a:r>
            <a:endParaRPr lang="uk-UA" sz="1800" b="1" dirty="0" smtClean="0"/>
          </a:p>
          <a:p>
            <a:pPr marL="0" indent="0">
              <a:buNone/>
            </a:pPr>
            <a:r>
              <a:rPr lang="uk-UA" sz="1600" dirty="0" smtClean="0"/>
              <a:t>Клас </a:t>
            </a:r>
            <a:r>
              <a:rPr lang="en-US" sz="1600" b="1" i="1" dirty="0" err="1" smtClean="0"/>
              <a:t>TestLoader</a:t>
            </a:r>
            <a:r>
              <a:rPr lang="en-US" sz="1600" dirty="0" smtClean="0"/>
              <a:t> </a:t>
            </a:r>
            <a:r>
              <a:rPr lang="uk-UA" sz="1600" dirty="0" smtClean="0"/>
              <a:t>використовується </a:t>
            </a:r>
            <a:r>
              <a:rPr lang="uk-UA" sz="1600" dirty="0"/>
              <a:t>для створення груп з класів і модулів. Серед методів </a:t>
            </a:r>
            <a:r>
              <a:rPr lang="en-US" sz="1600" b="1" i="1" dirty="0" err="1"/>
              <a:t>TestLoader</a:t>
            </a:r>
            <a:r>
              <a:rPr lang="en-US" sz="1600" dirty="0"/>
              <a:t> </a:t>
            </a:r>
            <a:r>
              <a:rPr lang="uk-UA" sz="1600" dirty="0"/>
              <a:t>можна виділити: </a:t>
            </a:r>
            <a:r>
              <a:rPr lang="en-US" sz="1600" b="1" i="1" dirty="0" err="1" smtClean="0"/>
              <a:t>loadTestsFromTestCase</a:t>
            </a:r>
            <a:r>
              <a:rPr lang="en-US" sz="1600" b="1" i="1" dirty="0" smtClean="0"/>
              <a:t>(</a:t>
            </a:r>
            <a:r>
              <a:rPr lang="en-US" sz="1600" b="1" i="1" dirty="0" err="1" smtClean="0"/>
              <a:t>testCaseClass</a:t>
            </a:r>
            <a:r>
              <a:rPr lang="en-US" sz="1600" b="1" i="1" dirty="0"/>
              <a:t>)</a:t>
            </a:r>
            <a:r>
              <a:rPr lang="en-US" sz="1600" dirty="0"/>
              <a:t>, </a:t>
            </a:r>
            <a:r>
              <a:rPr lang="uk-UA" sz="1600" dirty="0"/>
              <a:t>який повертає групу з усіма тестами </a:t>
            </a:r>
            <a:r>
              <a:rPr lang="uk-UA" sz="1600" dirty="0" smtClean="0"/>
              <a:t>з класу </a:t>
            </a:r>
            <a:r>
              <a:rPr lang="en-US" sz="1600" b="1" i="1" dirty="0" err="1" smtClean="0"/>
              <a:t>testCaseClass</a:t>
            </a:r>
            <a:r>
              <a:rPr lang="en-US" sz="1600" dirty="0" smtClean="0"/>
              <a:t>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i="1" dirty="0" smtClean="0"/>
              <a:t>Під </a:t>
            </a:r>
            <a:r>
              <a:rPr lang="uk-UA" sz="1600" i="1" dirty="0"/>
              <a:t>тестом розуміється модуль, що починається зі слова "</a:t>
            </a:r>
            <a:r>
              <a:rPr lang="en-US" sz="1600" i="1" dirty="0"/>
              <a:t>test". </a:t>
            </a:r>
            <a:r>
              <a:rPr lang="uk-UA" sz="1600" i="1" dirty="0" smtClean="0"/>
              <a:t>Використовуючи </a:t>
            </a:r>
            <a:r>
              <a:rPr lang="uk-UA" sz="1600" i="1" dirty="0"/>
              <a:t>цей метод, можна створити список груп тестів, де кожна група створюється на базі класів-спадкоємців від </a:t>
            </a:r>
            <a:r>
              <a:rPr lang="en-US" sz="1600" i="1" dirty="0" err="1"/>
              <a:t>TestCase</a:t>
            </a:r>
            <a:r>
              <a:rPr lang="en-US" sz="1600" i="1" dirty="0"/>
              <a:t>, </a:t>
            </a:r>
            <a:r>
              <a:rPr lang="uk-UA" sz="1600" i="1" dirty="0"/>
              <a:t>об'єднаних попередньо в список. </a:t>
            </a:r>
            <a:endParaRPr lang="uk-UA" sz="1600" i="1" dirty="0" smtClean="0"/>
          </a:p>
          <a:p>
            <a:pPr marL="0" indent="0">
              <a:buNone/>
            </a:pPr>
            <a:r>
              <a:rPr lang="uk-UA" sz="1600" dirty="0" smtClean="0"/>
              <a:t>Для </a:t>
            </a:r>
            <a:r>
              <a:rPr lang="uk-UA" sz="1600" dirty="0"/>
              <a:t>демонстрації даного підходу модифікуємо </a:t>
            </a:r>
            <a:r>
              <a:rPr lang="en-US" sz="1600" b="1" dirty="0" smtClean="0"/>
              <a:t>test_runner.py</a:t>
            </a:r>
            <a:endParaRPr lang="uk-UA" sz="16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8764" y="2253208"/>
            <a:ext cx="4529125" cy="375487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calc_tests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calc_tests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CalcBasicTests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calc_tests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CalcExTests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testLoad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TestLoader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suites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tc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suites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append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testLoad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loadTestsFromTestCase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tc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res_suite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TestSuite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suites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runner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TextTestRunner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verbosity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runner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res_suite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042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199176"/>
            <a:ext cx="11787612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Розглянемо ще кілька методів з </a:t>
            </a:r>
            <a:r>
              <a:rPr lang="en-US" sz="1600" dirty="0" err="1"/>
              <a:t>TestLoader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b="1" i="1" dirty="0" err="1" smtClean="0"/>
              <a:t>loadTestsFromModule</a:t>
            </a:r>
            <a:r>
              <a:rPr lang="en-US" sz="1600" b="1" i="1" dirty="0" smtClean="0"/>
              <a:t>(module</a:t>
            </a:r>
            <a:r>
              <a:rPr lang="en-US" sz="1600" b="1" i="1" dirty="0"/>
              <a:t>, pattern = None) </a:t>
            </a:r>
            <a:r>
              <a:rPr lang="uk-UA" sz="1600" dirty="0" smtClean="0"/>
              <a:t>завантажує </a:t>
            </a:r>
            <a:r>
              <a:rPr lang="uk-UA" sz="1600" dirty="0"/>
              <a:t>всі тести з модуля </a:t>
            </a:r>
            <a:r>
              <a:rPr lang="en-US" sz="1600" b="1" i="1" dirty="0"/>
              <a:t>module</a:t>
            </a:r>
            <a:r>
              <a:rPr lang="en-US" sz="1600" dirty="0"/>
              <a:t>. </a:t>
            </a:r>
            <a:r>
              <a:rPr lang="uk-UA" sz="1600" dirty="0"/>
              <a:t>Якщо модуль підтримує </a:t>
            </a:r>
            <a:r>
              <a:rPr lang="en-US" sz="1600" b="1" i="1" dirty="0" err="1"/>
              <a:t>load_tests</a:t>
            </a:r>
            <a:r>
              <a:rPr lang="en-US" sz="1600" dirty="0"/>
              <a:t> </a:t>
            </a:r>
            <a:r>
              <a:rPr lang="uk-UA" sz="1600" dirty="0"/>
              <a:t>протокол, то буде викликана відповідна функція модуля і їй буде переданий в якості аргументу (третім за рахунком) параметр </a:t>
            </a:r>
            <a:r>
              <a:rPr lang="en-US" sz="1600" b="1" i="1" dirty="0"/>
              <a:t>pattern</a:t>
            </a:r>
            <a:r>
              <a:rPr lang="en-US" sz="1600" dirty="0"/>
              <a:t>.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b="1" i="1" dirty="0" err="1" smtClean="0"/>
              <a:t>loadTestsFromName</a:t>
            </a:r>
            <a:r>
              <a:rPr lang="en-US" sz="1600" b="1" i="1" dirty="0" smtClean="0"/>
              <a:t>(name</a:t>
            </a:r>
            <a:r>
              <a:rPr lang="en-US" sz="1600" b="1" i="1" dirty="0"/>
              <a:t>, module = None)</a:t>
            </a:r>
            <a:r>
              <a:rPr lang="en-US" sz="1600" dirty="0"/>
              <a:t> </a:t>
            </a:r>
            <a:r>
              <a:rPr lang="uk-UA" sz="1600" dirty="0"/>
              <a:t>Завантажує тести відповідно до </a:t>
            </a:r>
            <a:r>
              <a:rPr lang="uk-UA" sz="1600" dirty="0" smtClean="0"/>
              <a:t>параметру </a:t>
            </a:r>
            <a:r>
              <a:rPr lang="en-US" sz="1600" b="1" i="1" dirty="0"/>
              <a:t>name</a:t>
            </a:r>
            <a:r>
              <a:rPr lang="en-US" sz="1600" dirty="0"/>
              <a:t>. </a:t>
            </a:r>
            <a:r>
              <a:rPr lang="uk-UA" sz="1600" dirty="0"/>
              <a:t>Параметр </a:t>
            </a:r>
            <a:r>
              <a:rPr lang="en-US" sz="1600" b="1" i="1" dirty="0"/>
              <a:t>name</a:t>
            </a:r>
            <a:r>
              <a:rPr lang="en-US" sz="1600" dirty="0"/>
              <a:t> - </a:t>
            </a:r>
            <a:r>
              <a:rPr lang="uk-UA" sz="1600" dirty="0"/>
              <a:t>це ім'я, розділене крапками. За допомогою цього імені вказується рівень, починаючи з якого будуть додаватися тести. </a:t>
            </a:r>
            <a:endParaRPr lang="uk-UA" sz="1600" dirty="0" smtClean="0"/>
          </a:p>
          <a:p>
            <a:pPr marL="0" indent="0">
              <a:buNone/>
            </a:pPr>
            <a:r>
              <a:rPr lang="en-US" sz="1600" b="1" i="1" dirty="0" err="1" smtClean="0"/>
              <a:t>getTestCaseNames</a:t>
            </a:r>
            <a:r>
              <a:rPr lang="en-US" sz="1600" b="1" i="1" dirty="0" smtClean="0"/>
              <a:t>(</a:t>
            </a:r>
            <a:r>
              <a:rPr lang="en-US" sz="1600" b="1" i="1" dirty="0" err="1" smtClean="0"/>
              <a:t>testCaseClass</a:t>
            </a:r>
            <a:r>
              <a:rPr lang="en-US" sz="1600" b="1" i="1" dirty="0"/>
              <a:t>) </a:t>
            </a:r>
            <a:r>
              <a:rPr lang="uk-UA" sz="1600" dirty="0" smtClean="0"/>
              <a:t>повертає </a:t>
            </a:r>
            <a:r>
              <a:rPr lang="uk-UA" sz="1600" dirty="0"/>
              <a:t>список імен методів-тестів з класу </a:t>
            </a:r>
            <a:r>
              <a:rPr lang="en-US" sz="1600" b="1" i="1" dirty="0" err="1"/>
              <a:t>testCaseClass</a:t>
            </a:r>
            <a:r>
              <a:rPr lang="en-US" sz="1600" dirty="0"/>
              <a:t>. </a:t>
            </a:r>
            <a:endParaRPr lang="ru-RU" sz="1600" dirty="0" smtClean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Для </a:t>
            </a:r>
            <a:r>
              <a:rPr lang="uk-UA" sz="1600" dirty="0"/>
              <a:t>демонстрації </a:t>
            </a:r>
            <a:r>
              <a:rPr lang="en-US" sz="1600" b="1" i="1" dirty="0" err="1"/>
              <a:t>loadTestsFromModule</a:t>
            </a:r>
            <a:r>
              <a:rPr lang="en-US" sz="1600" dirty="0"/>
              <a:t> </a:t>
            </a:r>
            <a:r>
              <a:rPr lang="uk-UA" sz="1600" dirty="0"/>
              <a:t>змінимо модуль </a:t>
            </a:r>
            <a:r>
              <a:rPr lang="en-US" sz="1600" b="1" i="1" dirty="0" smtClean="0"/>
              <a:t>test_runner.py</a:t>
            </a:r>
            <a:r>
              <a:rPr lang="ru-RU" sz="1600" b="1" i="1" dirty="0" smtClean="0"/>
              <a:t> </a:t>
            </a:r>
            <a:r>
              <a:rPr lang="uk-UA" sz="1600" dirty="0"/>
              <a:t> </a:t>
            </a:r>
            <a:r>
              <a:rPr lang="uk-UA" sz="1600" dirty="0" smtClean="0"/>
              <a:t>і запустимо тест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r>
              <a:rPr lang="uk-UA" sz="1600" dirty="0"/>
              <a:t>Якщо в модулі </a:t>
            </a:r>
            <a:r>
              <a:rPr lang="en-US" sz="1600" b="1" i="1" dirty="0"/>
              <a:t>test_runner.py</a:t>
            </a:r>
            <a:r>
              <a:rPr lang="en-US" sz="1600" dirty="0"/>
              <a:t> </a:t>
            </a:r>
            <a:r>
              <a:rPr lang="uk-UA" sz="1600" dirty="0"/>
              <a:t>замінити рядок </a:t>
            </a: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 smtClean="0"/>
              <a:t>на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 smtClean="0"/>
              <a:t>то </a:t>
            </a:r>
            <a:r>
              <a:rPr lang="uk-UA" sz="1600" dirty="0"/>
              <a:t>будуть виконані тільки тести з класу </a:t>
            </a:r>
            <a:r>
              <a:rPr lang="en-US" sz="1600" b="1" i="1" dirty="0" err="1"/>
              <a:t>CalcBasicTests</a:t>
            </a:r>
            <a:r>
              <a:rPr lang="en-US" sz="1600" dirty="0"/>
              <a:t>.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8764" y="2760977"/>
            <a:ext cx="4266874" cy="181588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calc_tests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testLoad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TestLoader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suites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testLoad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loadTestsFromModule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calc_tests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runner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TextTestRunner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verbosity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suites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758" y="2760977"/>
            <a:ext cx="3513499" cy="195260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0246" y="5090538"/>
            <a:ext cx="4266874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suites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testLoad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loadTestsFromModule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calc_tests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8764" y="5809043"/>
            <a:ext cx="5601533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suites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testLoad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loadTestsFromName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"calc_tests.CalcBasicTests"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79" y="4861142"/>
            <a:ext cx="4049801" cy="193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81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 smtClean="0"/>
              <a:t>Клас </a:t>
            </a:r>
            <a:r>
              <a:rPr lang="en-US" sz="1600" b="1" i="1" dirty="0" err="1"/>
              <a:t>TestResult</a:t>
            </a:r>
            <a:r>
              <a:rPr lang="en-US" sz="1600" dirty="0"/>
              <a:t> </a:t>
            </a:r>
            <a:r>
              <a:rPr lang="uk-UA" sz="1600" dirty="0"/>
              <a:t>використовується для збору інформації про результати проходження </a:t>
            </a:r>
            <a:r>
              <a:rPr lang="uk-UA" sz="1600" dirty="0" smtClean="0"/>
              <a:t>тестів.</a:t>
            </a:r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Для </a:t>
            </a:r>
            <a:r>
              <a:rPr lang="uk-UA" sz="1600" dirty="0"/>
              <a:t>демонстрації можливостей класу </a:t>
            </a:r>
            <a:r>
              <a:rPr lang="en-US" sz="1600" b="1" i="1" dirty="0" err="1"/>
              <a:t>TestResult</a:t>
            </a:r>
            <a:r>
              <a:rPr lang="en-US" sz="1600" dirty="0"/>
              <a:t> </a:t>
            </a:r>
            <a:r>
              <a:rPr lang="uk-UA" sz="1600" dirty="0"/>
              <a:t>модифікуємо модуль </a:t>
            </a:r>
            <a:r>
              <a:rPr lang="en-US" sz="1600" b="1" i="1" dirty="0" smtClean="0"/>
              <a:t>test_runner.py</a:t>
            </a:r>
            <a:r>
              <a:rPr lang="ru-RU" sz="1600" b="1" i="1" dirty="0" smtClean="0"/>
              <a:t> </a:t>
            </a:r>
            <a:r>
              <a:rPr lang="uk-UA" sz="1600" dirty="0" smtClean="0"/>
              <a:t>і запустимо тест</a:t>
            </a:r>
            <a:r>
              <a:rPr lang="en-US" sz="1600" dirty="0" smtClean="0"/>
              <a:t>: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8764" y="1375944"/>
            <a:ext cx="4266874" cy="397031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calc_tests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testLoad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TestLoader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suites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testLoad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loadTestsFromModule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calc_tests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testResult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runner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TextTestRunner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verbosity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testResult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suites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"errors"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errors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"failures"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failures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"skipped"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skipped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"testsRun"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testsRun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130" y="1375944"/>
            <a:ext cx="55816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18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 smtClean="0"/>
              <a:t>Об'єкти </a:t>
            </a:r>
            <a:r>
              <a:rPr lang="uk-UA" sz="1600" dirty="0"/>
              <a:t>класу </a:t>
            </a:r>
            <a:r>
              <a:rPr lang="en-US" sz="1600" b="1" i="1" dirty="0" err="1"/>
              <a:t>TextTestRunner</a:t>
            </a:r>
            <a:r>
              <a:rPr lang="en-US" sz="1600" dirty="0"/>
              <a:t> </a:t>
            </a:r>
            <a:r>
              <a:rPr lang="uk-UA" sz="1600" dirty="0"/>
              <a:t>використовуються для запуску тестів.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Серед </a:t>
            </a:r>
            <a:r>
              <a:rPr lang="uk-UA" sz="1600" dirty="0"/>
              <a:t>параметрів, які передаються конструктору класу, можна виділити </a:t>
            </a:r>
            <a:r>
              <a:rPr lang="en-US" sz="1600" b="1" i="1" dirty="0"/>
              <a:t>verbosity</a:t>
            </a:r>
            <a:r>
              <a:rPr lang="en-US" sz="1600" dirty="0"/>
              <a:t>, </a:t>
            </a:r>
            <a:r>
              <a:rPr lang="uk-UA" sz="1600" dirty="0"/>
              <a:t>за замовчуванням він дорівнює 1, якщо створити об'єкт з </a:t>
            </a:r>
            <a:r>
              <a:rPr lang="en-US" sz="1600" b="1" i="1" dirty="0"/>
              <a:t>verbosity = 2</a:t>
            </a:r>
            <a:r>
              <a:rPr lang="en-US" sz="1600" dirty="0"/>
              <a:t>, </a:t>
            </a:r>
            <a:r>
              <a:rPr lang="uk-UA" sz="1600" dirty="0"/>
              <a:t>то будемо отримувати розширену інформацію про результати проходження тестів.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Для </a:t>
            </a:r>
            <a:r>
              <a:rPr lang="uk-UA" sz="1600" dirty="0"/>
              <a:t>запуску тестів використовується метод </a:t>
            </a:r>
            <a:r>
              <a:rPr lang="en-US" sz="1600" b="1" i="1" dirty="0" smtClean="0"/>
              <a:t>run()</a:t>
            </a:r>
            <a:r>
              <a:rPr lang="en-US" sz="1600" dirty="0" smtClean="0"/>
              <a:t>, </a:t>
            </a:r>
            <a:r>
              <a:rPr lang="uk-UA" sz="1600" dirty="0"/>
              <a:t>якому в якості аргументу передається </a:t>
            </a:r>
            <a:r>
              <a:rPr lang="uk-UA" sz="1600" dirty="0" smtClean="0"/>
              <a:t>клас-нащадок </a:t>
            </a:r>
            <a:r>
              <a:rPr lang="uk-UA" sz="1600" dirty="0"/>
              <a:t>від </a:t>
            </a:r>
            <a:r>
              <a:rPr lang="en-US" sz="1600" b="1" i="1" dirty="0" err="1"/>
              <a:t>TestCase</a:t>
            </a:r>
            <a:r>
              <a:rPr lang="en-US" sz="1600" dirty="0"/>
              <a:t> </a:t>
            </a:r>
            <a:r>
              <a:rPr lang="uk-UA" sz="1600" dirty="0"/>
              <a:t>або група (</a:t>
            </a:r>
            <a:r>
              <a:rPr lang="en-US" sz="1600" b="1" i="1" dirty="0" err="1"/>
              <a:t>TestSuite</a:t>
            </a:r>
            <a:r>
              <a:rPr lang="en-US" sz="1600" dirty="0"/>
              <a:t>).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У </a:t>
            </a:r>
            <a:r>
              <a:rPr lang="uk-UA" sz="1600" dirty="0"/>
              <a:t>наших прикладах </a:t>
            </a:r>
            <a:r>
              <a:rPr lang="en-US" sz="1600" b="1" i="1" dirty="0" err="1"/>
              <a:t>TextTestRunner</a:t>
            </a:r>
            <a:r>
              <a:rPr lang="en-US" sz="1600" dirty="0"/>
              <a:t> </a:t>
            </a:r>
            <a:r>
              <a:rPr lang="uk-UA" sz="1600" dirty="0"/>
              <a:t>використовується в модулі </a:t>
            </a:r>
            <a:r>
              <a:rPr lang="en-US" sz="1600" b="1" i="1" dirty="0"/>
              <a:t>test_runner.py</a:t>
            </a:r>
            <a:r>
              <a:rPr lang="en-US" sz="1600" dirty="0"/>
              <a:t> </a:t>
            </a:r>
            <a:r>
              <a:rPr lang="uk-UA" sz="1600" dirty="0"/>
              <a:t>в рядках: </a:t>
            </a:r>
            <a:endParaRPr lang="uk-UA" sz="1600" dirty="0" smtClean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 smtClean="0"/>
              <a:t>У </a:t>
            </a:r>
            <a:r>
              <a:rPr lang="uk-UA" sz="1600" dirty="0"/>
              <a:t>першому рядку створюється об'єкт класу </a:t>
            </a:r>
            <a:r>
              <a:rPr lang="en-US" sz="1600" b="1" i="1" dirty="0" err="1"/>
              <a:t>TextTestRunner</a:t>
            </a:r>
            <a:r>
              <a:rPr lang="en-US" sz="1600" dirty="0"/>
              <a:t> </a:t>
            </a:r>
            <a:r>
              <a:rPr lang="uk-UA" sz="1600" dirty="0"/>
              <a:t>з </a:t>
            </a:r>
            <a:r>
              <a:rPr lang="en-US" sz="1600" b="1" i="1" dirty="0"/>
              <a:t>verbosity = 2</a:t>
            </a:r>
            <a:r>
              <a:rPr lang="en-US" sz="1600" dirty="0"/>
              <a:t>, </a:t>
            </a:r>
            <a:r>
              <a:rPr lang="uk-UA" sz="1600" dirty="0"/>
              <a:t>а в другому рядку запускаються тести з групи </a:t>
            </a:r>
            <a:r>
              <a:rPr lang="en-US" sz="1600" b="1" i="1" dirty="0"/>
              <a:t>suites</a:t>
            </a:r>
            <a:r>
              <a:rPr lang="en-US" sz="1600" dirty="0"/>
              <a:t>, </a:t>
            </a:r>
            <a:r>
              <a:rPr lang="uk-UA" sz="1600" dirty="0"/>
              <a:t>результат тестування потрапляє в об'єкт </a:t>
            </a:r>
            <a:r>
              <a:rPr lang="en-US" sz="1600" b="1" i="1" dirty="0" err="1"/>
              <a:t>testResult</a:t>
            </a:r>
            <a:r>
              <a:rPr lang="en-US" sz="1600" dirty="0"/>
              <a:t>, </a:t>
            </a:r>
            <a:r>
              <a:rPr lang="uk-UA" sz="1600" dirty="0"/>
              <a:t>атрибути якого можна аналізувати в подальшому.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8764" y="2058342"/>
            <a:ext cx="3911968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runner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TextTestRunner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verbosity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testResult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suites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58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 smtClean="0"/>
              <a:t>Пропуск тестів</a:t>
            </a:r>
            <a:endParaRPr lang="uk-UA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298764" y="742839"/>
            <a:ext cx="15166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Модуль</a:t>
            </a:r>
            <a:r>
              <a:rPr lang="ru-RU" sz="1600" b="1" dirty="0"/>
              <a:t> </a:t>
            </a:r>
            <a:r>
              <a:rPr lang="en-US" sz="1600" b="1" dirty="0"/>
              <a:t>calc.py</a:t>
            </a:r>
            <a:endParaRPr lang="uk-UA" sz="1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553" y="1238950"/>
            <a:ext cx="1487908" cy="375487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sub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mul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div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sqrt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**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0.5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pow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**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7017" y="746033"/>
            <a:ext cx="1997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Модуль </a:t>
            </a:r>
            <a:r>
              <a:rPr lang="en-US" sz="1600" b="1" dirty="0"/>
              <a:t>calc_tests.py</a:t>
            </a:r>
            <a:endParaRPr lang="uk-UA" sz="16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81570" y="1259341"/>
            <a:ext cx="3400611" cy="483209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CalcBasicTests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test_add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test_sub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sub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test_mul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mul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test_div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div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CalcExTests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test_sqrt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sqrt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test_pow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pow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27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02942" y="742839"/>
            <a:ext cx="21568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Модуль </a:t>
            </a:r>
            <a:r>
              <a:rPr lang="en-US" sz="1600" b="1" dirty="0"/>
              <a:t>test_runner.py</a:t>
            </a:r>
            <a:endParaRPr lang="uk-UA" sz="1600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02942" y="1238950"/>
            <a:ext cx="5689058" cy="203132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calc_tests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calcTestSuite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calcTestSuite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makeSuite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calc_tests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CalcBasicTests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calcTestSuite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makeSuite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calc_tests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CalcExTests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runner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TextTestRunner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verbosity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calcTestSuite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942" y="3521391"/>
            <a:ext cx="55530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0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Виключимо тест </a:t>
            </a:r>
            <a:r>
              <a:rPr lang="en-US" sz="1600" b="1" i="1" dirty="0" err="1"/>
              <a:t>test_add</a:t>
            </a:r>
            <a:r>
              <a:rPr lang="en-US" sz="1600" dirty="0"/>
              <a:t> </a:t>
            </a:r>
            <a:r>
              <a:rPr lang="uk-UA" sz="1600" dirty="0"/>
              <a:t>зі списку тестів</a:t>
            </a:r>
            <a:r>
              <a:rPr lang="uk-UA" sz="1600" dirty="0" smtClean="0"/>
              <a:t>.</a:t>
            </a:r>
          </a:p>
          <a:p>
            <a:pPr marL="0" indent="0">
              <a:buNone/>
            </a:pPr>
            <a:r>
              <a:rPr lang="en-US" sz="1600" dirty="0" err="1" smtClean="0"/>
              <a:t>unittest</a:t>
            </a:r>
            <a:r>
              <a:rPr lang="en-US" sz="1600" dirty="0" smtClean="0"/>
              <a:t> </a:t>
            </a:r>
            <a:r>
              <a:rPr lang="uk-UA" sz="1600" dirty="0"/>
              <a:t>надає </a:t>
            </a:r>
            <a:r>
              <a:rPr lang="uk-UA" sz="1600" dirty="0" smtClean="0"/>
              <a:t>інструменти </a:t>
            </a:r>
            <a:r>
              <a:rPr lang="uk-UA" sz="1600" dirty="0"/>
              <a:t>для зручного управління процесом пропуску тестів.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Для </a:t>
            </a:r>
            <a:r>
              <a:rPr lang="uk-UA" sz="1600" dirty="0"/>
              <a:t>пропуску тесту </a:t>
            </a:r>
            <a:r>
              <a:rPr lang="uk-UA" sz="1600" dirty="0" smtClean="0"/>
              <a:t>використовують декоратор, </a:t>
            </a:r>
            <a:r>
              <a:rPr lang="uk-UA" sz="1600" dirty="0"/>
              <a:t>який пишеться перед </a:t>
            </a:r>
            <a:r>
              <a:rPr lang="uk-UA" sz="1600" dirty="0" smtClean="0"/>
              <a:t>тестом </a:t>
            </a:r>
            <a:r>
              <a:rPr lang="uk-UA" sz="1600" b="1" i="1" dirty="0" smtClean="0"/>
              <a:t>@</a:t>
            </a:r>
            <a:r>
              <a:rPr lang="en-US" sz="1600" b="1" i="1" dirty="0" err="1" smtClean="0"/>
              <a:t>Unittest.skip</a:t>
            </a:r>
            <a:r>
              <a:rPr lang="uk-UA" sz="1600" b="1" i="1" dirty="0"/>
              <a:t>(</a:t>
            </a:r>
            <a:r>
              <a:rPr lang="en-US" sz="1600" b="1" i="1" dirty="0" smtClean="0"/>
              <a:t>reason</a:t>
            </a:r>
            <a:r>
              <a:rPr lang="en-US" sz="1600" b="1" i="1" dirty="0"/>
              <a:t>)</a:t>
            </a:r>
            <a:r>
              <a:rPr lang="en-US" sz="1600" dirty="0"/>
              <a:t>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Модифікуємо </a:t>
            </a:r>
            <a:r>
              <a:rPr lang="uk-UA" sz="1600" dirty="0"/>
              <a:t>клас </a:t>
            </a:r>
            <a:r>
              <a:rPr lang="en-US" sz="1600" dirty="0" err="1"/>
              <a:t>CalcBasicTests</a:t>
            </a:r>
            <a:r>
              <a:rPr lang="en-US" sz="1600" dirty="0"/>
              <a:t> </a:t>
            </a:r>
            <a:r>
              <a:rPr lang="uk-UA" sz="1600" dirty="0"/>
              <a:t>з модуля </a:t>
            </a:r>
            <a:r>
              <a:rPr lang="en-US" sz="1600" dirty="0"/>
              <a:t>calc_tests.py: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8764" y="1758046"/>
            <a:ext cx="3190874" cy="470898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CalcBasicTests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@unittest.skip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"Temporaly skip test_add"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test_add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test_sub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sub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test_mul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mul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test_div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div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CalcExTests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test_sqrt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sqrt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test_pow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pow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27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82573" y="1940635"/>
            <a:ext cx="2442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/>
              <a:t>запустимо </a:t>
            </a:r>
            <a:r>
              <a:rPr lang="en-US" sz="1600" dirty="0"/>
              <a:t>test_runner.py. </a:t>
            </a:r>
            <a:endParaRPr lang="uk-UA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846" y="2526623"/>
            <a:ext cx="5838825" cy="3171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21846" y="5941912"/>
            <a:ext cx="36358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i="1" dirty="0"/>
              <a:t>був пропущений один тест - test_add. </a:t>
            </a:r>
            <a:endParaRPr lang="uk-UA" sz="1600" i="1" dirty="0"/>
          </a:p>
        </p:txBody>
      </p:sp>
    </p:spTree>
    <p:extLst>
      <p:ext uri="{BB962C8B-B14F-4D97-AF65-F5344CB8AC3E}">
        <p14:creationId xmlns:p14="http://schemas.microsoft.com/office/powerpoint/2010/main" val="490309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Умовний пропуск тестів </a:t>
            </a:r>
            <a:endParaRPr lang="uk-UA" sz="1600" b="1" dirty="0" smtClean="0"/>
          </a:p>
          <a:p>
            <a:pPr marL="0" indent="0">
              <a:buNone/>
            </a:pPr>
            <a:r>
              <a:rPr lang="uk-UA" sz="1600" dirty="0" smtClean="0"/>
              <a:t>Для </a:t>
            </a:r>
            <a:r>
              <a:rPr lang="uk-UA" sz="1600" dirty="0"/>
              <a:t>умовного пропуску тестів застосовуються такі декоратори: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b="1" i="1" dirty="0" smtClean="0"/>
              <a:t>@</a:t>
            </a:r>
            <a:r>
              <a:rPr lang="en-US" sz="1600" b="1" i="1" dirty="0" err="1" smtClean="0"/>
              <a:t>Unittest.skipIf</a:t>
            </a:r>
            <a:r>
              <a:rPr lang="en-US" sz="1600" b="1" i="1" dirty="0" smtClean="0"/>
              <a:t>(condition</a:t>
            </a:r>
            <a:r>
              <a:rPr lang="en-US" sz="1600" b="1" i="1" dirty="0"/>
              <a:t>, reason) </a:t>
            </a:r>
            <a:endParaRPr lang="uk-UA" sz="1600" b="1" i="1" dirty="0" smtClean="0"/>
          </a:p>
          <a:p>
            <a:pPr marL="0" indent="0">
              <a:buNone/>
            </a:pPr>
            <a:r>
              <a:rPr lang="uk-UA" sz="1600" dirty="0" smtClean="0"/>
              <a:t>Тест </a:t>
            </a:r>
            <a:r>
              <a:rPr lang="uk-UA" sz="1600" dirty="0"/>
              <a:t>буде пропущено, якщо умова (</a:t>
            </a:r>
            <a:r>
              <a:rPr lang="en-US" sz="1600" dirty="0"/>
              <a:t>condition) </a:t>
            </a:r>
            <a:r>
              <a:rPr lang="uk-UA" sz="1600" dirty="0"/>
              <a:t>істинно. </a:t>
            </a: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b="1" i="1" dirty="0" smtClean="0"/>
              <a:t>@</a:t>
            </a:r>
            <a:r>
              <a:rPr lang="en-US" sz="1600" b="1" i="1" dirty="0" err="1" smtClean="0"/>
              <a:t>Unittest.skipUnless</a:t>
            </a:r>
            <a:r>
              <a:rPr lang="en-US" sz="1600" b="1" i="1" dirty="0" smtClean="0"/>
              <a:t>(condition</a:t>
            </a:r>
            <a:r>
              <a:rPr lang="en-US" sz="1600" b="1" i="1" dirty="0"/>
              <a:t>, reason)</a:t>
            </a:r>
            <a:r>
              <a:rPr lang="en-US" sz="1600" dirty="0"/>
              <a:t>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Тест </a:t>
            </a:r>
            <a:r>
              <a:rPr lang="uk-UA" sz="1600" dirty="0"/>
              <a:t>буде пропущений якщо, умова (</a:t>
            </a:r>
            <a:r>
              <a:rPr lang="en-US" sz="1600" dirty="0"/>
              <a:t>condition) </a:t>
            </a:r>
            <a:r>
              <a:rPr lang="uk-UA" sz="1600" dirty="0"/>
              <a:t>неправдиве. </a:t>
            </a: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 smtClean="0"/>
              <a:t>Умовний </a:t>
            </a:r>
            <a:r>
              <a:rPr lang="uk-UA" sz="1600" dirty="0"/>
              <a:t>пропуск тестів можна використовувати в ситуаціях, коли ті чи інші тести залежать від версії програми, наприклад: в новій версії вже не підтримується частина методів; або тести можуть бути </a:t>
            </a:r>
            <a:r>
              <a:rPr lang="uk-UA" sz="1600" dirty="0" smtClean="0"/>
              <a:t>платформозалежними, </a:t>
            </a:r>
            <a:r>
              <a:rPr lang="uk-UA" sz="1600" dirty="0"/>
              <a:t>наприклад: ряд тестів можуть виконуватися тільки під операційною системою </a:t>
            </a:r>
            <a:r>
              <a:rPr lang="en-US" sz="1600" dirty="0"/>
              <a:t>MS Windows.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Умова </a:t>
            </a:r>
            <a:r>
              <a:rPr lang="uk-UA" sz="1600" dirty="0"/>
              <a:t>записується в параметр </a:t>
            </a:r>
            <a:r>
              <a:rPr lang="en-US" sz="1600" b="1" i="1" dirty="0"/>
              <a:t>condition</a:t>
            </a:r>
            <a:r>
              <a:rPr lang="en-US" sz="1600" dirty="0"/>
              <a:t>, </a:t>
            </a:r>
            <a:r>
              <a:rPr lang="uk-UA" sz="1600" dirty="0"/>
              <a:t>текстовий опис - в </a:t>
            </a:r>
            <a:r>
              <a:rPr lang="en-US" sz="1600" b="1" i="1" dirty="0"/>
              <a:t>reason</a:t>
            </a:r>
            <a:r>
              <a:rPr lang="en-US" sz="1600" dirty="0"/>
              <a:t>. 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54865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 smtClean="0"/>
              <a:t>Пропуск </a:t>
            </a:r>
            <a:r>
              <a:rPr lang="uk-UA" sz="1600" b="1" dirty="0"/>
              <a:t>класів </a:t>
            </a:r>
            <a:endParaRPr lang="uk-UA" sz="1600" b="1" dirty="0" smtClean="0"/>
          </a:p>
          <a:p>
            <a:pPr marL="0" indent="0">
              <a:buNone/>
            </a:pPr>
            <a:r>
              <a:rPr lang="uk-UA" sz="1600" dirty="0" smtClean="0"/>
              <a:t>Для </a:t>
            </a:r>
            <a:r>
              <a:rPr lang="uk-UA" sz="1600" dirty="0"/>
              <a:t>пропуску класів використовується декоратор </a:t>
            </a:r>
            <a:r>
              <a:rPr lang="uk-UA" sz="1600" b="1" i="1" dirty="0" smtClean="0"/>
              <a:t>@</a:t>
            </a:r>
            <a:r>
              <a:rPr lang="en-US" sz="1600" b="1" i="1" dirty="0" err="1" smtClean="0"/>
              <a:t>Unittest.skip</a:t>
            </a:r>
            <a:r>
              <a:rPr lang="en-US" sz="1600" b="1" i="1" dirty="0" smtClean="0"/>
              <a:t>(reason</a:t>
            </a:r>
            <a:r>
              <a:rPr lang="en-US" sz="1600" b="1" i="1" dirty="0"/>
              <a:t>)</a:t>
            </a:r>
            <a:r>
              <a:rPr lang="en-US" sz="1600" dirty="0"/>
              <a:t> </a:t>
            </a:r>
            <a:r>
              <a:rPr lang="uk-UA" sz="1600" dirty="0"/>
              <a:t>який записується перед оголошенням класу. В результаті всі тести з даного класу не будуть виконані</a:t>
            </a:r>
            <a:r>
              <a:rPr lang="uk-UA" sz="1600" dirty="0" smtClean="0"/>
              <a:t>.</a:t>
            </a:r>
          </a:p>
          <a:p>
            <a:pPr marL="0" indent="0">
              <a:buNone/>
            </a:pPr>
            <a:r>
              <a:rPr lang="uk-UA" sz="1600" dirty="0" smtClean="0"/>
              <a:t>В </a:t>
            </a:r>
            <a:r>
              <a:rPr lang="uk-UA" sz="1600" dirty="0"/>
              <a:t>рамках </a:t>
            </a:r>
            <a:r>
              <a:rPr lang="uk-UA" sz="1600" dirty="0" smtClean="0"/>
              <a:t>прикладу, </a:t>
            </a:r>
            <a:r>
              <a:rPr lang="uk-UA" sz="1600" dirty="0"/>
              <a:t>для виключення з процесу тестування методів </a:t>
            </a:r>
            <a:r>
              <a:rPr lang="en-US" sz="1600" i="1" dirty="0" err="1"/>
              <a:t>sqrt</a:t>
            </a:r>
            <a:r>
              <a:rPr lang="en-US" sz="1600" dirty="0"/>
              <a:t> </a:t>
            </a:r>
            <a:r>
              <a:rPr lang="uk-UA" sz="1600" dirty="0"/>
              <a:t>і </a:t>
            </a:r>
            <a:r>
              <a:rPr lang="en-US" sz="1600" i="1" dirty="0"/>
              <a:t>pow</a:t>
            </a:r>
            <a:r>
              <a:rPr lang="en-US" sz="1600" dirty="0"/>
              <a:t> </a:t>
            </a:r>
            <a:r>
              <a:rPr lang="uk-UA" sz="1600" dirty="0"/>
              <a:t>помістимо декоратор </a:t>
            </a:r>
            <a:r>
              <a:rPr lang="en-US" sz="1600" b="1" i="1" dirty="0"/>
              <a:t>skip</a:t>
            </a:r>
            <a:r>
              <a:rPr lang="en-US" sz="1600" dirty="0"/>
              <a:t> </a:t>
            </a:r>
            <a:r>
              <a:rPr lang="uk-UA" sz="1600" dirty="0"/>
              <a:t>перед оголошенням класу </a:t>
            </a:r>
            <a:r>
              <a:rPr lang="en-US" sz="1600" b="1" i="1" dirty="0" err="1"/>
              <a:t>CalcExTests</a:t>
            </a:r>
            <a:r>
              <a:rPr lang="en-US" sz="1600" dirty="0"/>
              <a:t>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Модуль </a:t>
            </a:r>
            <a:r>
              <a:rPr lang="en-US" sz="1600" b="1" i="1" dirty="0"/>
              <a:t>calc_tests.py</a:t>
            </a:r>
            <a:r>
              <a:rPr lang="en-US" sz="1600" dirty="0"/>
              <a:t>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8764" y="1993437"/>
            <a:ext cx="2942985" cy="470898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CalcBasicTests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test_sub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sub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test_mul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mul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test_div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div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@unittest.skip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"Skip CalcExTests"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CalcExTests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test_sqrt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sqrt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test_pow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27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7" y="2757252"/>
            <a:ext cx="5610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6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/>
              <a:t>Framework</a:t>
            </a:r>
            <a:r>
              <a:rPr lang="uk-UA" sz="1800" b="1" dirty="0" smtClean="0"/>
              <a:t>’и </a:t>
            </a:r>
            <a:r>
              <a:rPr lang="uk-UA" sz="1800" b="1" dirty="0"/>
              <a:t>для проведення автономного тестування в </a:t>
            </a:r>
            <a:r>
              <a:rPr lang="en-US" sz="1800" b="1" dirty="0"/>
              <a:t>Python </a:t>
            </a:r>
            <a:endParaRPr lang="uk-UA" sz="18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 smtClean="0"/>
              <a:t>У </a:t>
            </a:r>
            <a:r>
              <a:rPr lang="uk-UA" sz="1800" dirty="0"/>
              <a:t>світі </a:t>
            </a:r>
            <a:r>
              <a:rPr lang="en-US" sz="1800" dirty="0"/>
              <a:t>Python </a:t>
            </a:r>
            <a:r>
              <a:rPr lang="uk-UA" sz="1800" dirty="0"/>
              <a:t>існують три </a:t>
            </a:r>
            <a:r>
              <a:rPr lang="en-US" sz="1800" dirty="0"/>
              <a:t>framework'</a:t>
            </a:r>
            <a:r>
              <a:rPr lang="uk-UA" sz="1800" dirty="0"/>
              <a:t>а, які набули найбільшого поширення: </a:t>
            </a:r>
            <a:endParaRPr lang="uk-UA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/>
              <a:t>unittest</a:t>
            </a:r>
            <a:r>
              <a:rPr lang="en-US" sz="1800" b="1" dirty="0" smtClean="0"/>
              <a:t> </a:t>
            </a:r>
            <a:endParaRPr lang="uk-UA" sz="1800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/>
              <a:t>nose </a:t>
            </a:r>
            <a:endParaRPr lang="uk-UA" sz="1800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/>
              <a:t>pytest</a:t>
            </a:r>
            <a:r>
              <a:rPr lang="en-US" sz="1800" b="1" dirty="0" smtClean="0"/>
              <a:t> </a:t>
            </a:r>
            <a:endParaRPr lang="uk-UA" sz="18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 smtClean="0"/>
              <a:t>unittest</a:t>
            </a:r>
            <a:r>
              <a:rPr lang="en-US" sz="1800" dirty="0" smtClean="0"/>
              <a:t> </a:t>
            </a:r>
            <a:r>
              <a:rPr lang="en-US" sz="1800" dirty="0"/>
              <a:t>- </a:t>
            </a:r>
            <a:r>
              <a:rPr lang="uk-UA" sz="1800" dirty="0"/>
              <a:t>це </a:t>
            </a:r>
            <a:r>
              <a:rPr lang="en-US" sz="1800" dirty="0"/>
              <a:t>framework </a:t>
            </a:r>
            <a:r>
              <a:rPr lang="uk-UA" sz="1800" dirty="0"/>
              <a:t>для тестування, що входить в стандартну бібліотеку мови </a:t>
            </a:r>
            <a:r>
              <a:rPr lang="en-US" sz="1800" dirty="0"/>
              <a:t>Python. </a:t>
            </a:r>
            <a:r>
              <a:rPr lang="uk-UA" sz="1800" dirty="0"/>
              <a:t>Його архітектура виконана в стилі </a:t>
            </a:r>
            <a:r>
              <a:rPr lang="en-US" sz="1800" dirty="0" err="1"/>
              <a:t>xUnit</a:t>
            </a:r>
            <a:r>
              <a:rPr lang="en-US" sz="1800" dirty="0"/>
              <a:t>. </a:t>
            </a:r>
            <a:r>
              <a:rPr lang="en-US" sz="1800" dirty="0" err="1"/>
              <a:t>xUnit</a:t>
            </a:r>
            <a:r>
              <a:rPr lang="en-US" sz="1800" dirty="0"/>
              <a:t> </a:t>
            </a:r>
            <a:r>
              <a:rPr lang="uk-UA" sz="1800" dirty="0" smtClean="0"/>
              <a:t>цє </a:t>
            </a:r>
            <a:r>
              <a:rPr lang="uk-UA" sz="1800" dirty="0"/>
              <a:t>сімейство </a:t>
            </a:r>
            <a:r>
              <a:rPr lang="en-US" sz="1800" dirty="0" smtClean="0"/>
              <a:t>framework</a:t>
            </a:r>
            <a:r>
              <a:rPr lang="uk-UA" sz="1800" dirty="0" smtClean="0"/>
              <a:t>’</a:t>
            </a:r>
            <a:r>
              <a:rPr lang="uk-UA" sz="1800" dirty="0" smtClean="0"/>
              <a:t>і</a:t>
            </a:r>
            <a:r>
              <a:rPr lang="uk-UA" sz="1800" dirty="0" smtClean="0"/>
              <a:t>в </a:t>
            </a:r>
            <a:r>
              <a:rPr lang="uk-UA" sz="1800" dirty="0"/>
              <a:t>для тестування в різних мовах програмування, в </a:t>
            </a:r>
            <a:r>
              <a:rPr lang="en-US" sz="1800" dirty="0"/>
              <a:t>Java - </a:t>
            </a:r>
            <a:r>
              <a:rPr lang="uk-UA" sz="1800" dirty="0"/>
              <a:t>це </a:t>
            </a:r>
            <a:r>
              <a:rPr lang="en-US" sz="1800" dirty="0" err="1"/>
              <a:t>JUnit</a:t>
            </a:r>
            <a:r>
              <a:rPr lang="en-US" sz="1800" dirty="0"/>
              <a:t>, C # - </a:t>
            </a:r>
            <a:r>
              <a:rPr lang="en-US" sz="1800" dirty="0" err="1"/>
              <a:t>NUnit</a:t>
            </a:r>
            <a:r>
              <a:rPr lang="en-US" sz="1800" dirty="0"/>
              <a:t> </a:t>
            </a:r>
            <a:r>
              <a:rPr lang="uk-UA" sz="1800" dirty="0"/>
              <a:t>і т.д</a:t>
            </a:r>
            <a:r>
              <a:rPr lang="uk-UA" sz="1800" dirty="0" smtClean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 smtClean="0"/>
              <a:t>Девізом </a:t>
            </a:r>
            <a:r>
              <a:rPr lang="en-US" sz="1800" b="1" dirty="0"/>
              <a:t>nose</a:t>
            </a:r>
            <a:r>
              <a:rPr lang="en-US" sz="1800" dirty="0"/>
              <a:t> </a:t>
            </a:r>
            <a:r>
              <a:rPr lang="uk-UA" sz="1800" dirty="0"/>
              <a:t>є фраза "</a:t>
            </a:r>
            <a:r>
              <a:rPr lang="en-US" sz="1800" dirty="0"/>
              <a:t>nose extends </a:t>
            </a:r>
            <a:r>
              <a:rPr lang="en-US" sz="1800" dirty="0" err="1"/>
              <a:t>unittest</a:t>
            </a:r>
            <a:r>
              <a:rPr lang="en-US" sz="1800" dirty="0"/>
              <a:t> to make testing easier", </a:t>
            </a:r>
            <a:r>
              <a:rPr lang="uk-UA" sz="1800" dirty="0"/>
              <a:t>що можна перевести як "</a:t>
            </a:r>
            <a:r>
              <a:rPr lang="en-US" sz="1800" dirty="0"/>
              <a:t>nose </a:t>
            </a:r>
            <a:r>
              <a:rPr lang="uk-UA" sz="1800" dirty="0"/>
              <a:t>розширює </a:t>
            </a:r>
            <a:r>
              <a:rPr lang="en-US" sz="1800" dirty="0" err="1"/>
              <a:t>unittest</a:t>
            </a:r>
            <a:r>
              <a:rPr lang="en-US" sz="1800" dirty="0"/>
              <a:t>, </a:t>
            </a:r>
            <a:r>
              <a:rPr lang="uk-UA" sz="1800" dirty="0"/>
              <a:t>роблячи тестування простіше". </a:t>
            </a:r>
            <a:r>
              <a:rPr lang="en-US" sz="1800" dirty="0"/>
              <a:t>nose </a:t>
            </a:r>
            <a:r>
              <a:rPr lang="uk-UA" sz="1800" dirty="0"/>
              <a:t>ідеальний, коли потрібно зробити тести "на швидку руку", без попереднього планування і вибудовування архітектури додатку з тестами. Функціонал </a:t>
            </a:r>
            <a:r>
              <a:rPr lang="en-US" sz="1800" dirty="0"/>
              <a:t>nose </a:t>
            </a:r>
            <a:r>
              <a:rPr lang="uk-UA" sz="1800" dirty="0"/>
              <a:t>можна розширювати і настроювати за допомогою плагінів. </a:t>
            </a:r>
            <a:endParaRPr lang="uk-UA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 smtClean="0"/>
              <a:t>pytest</a:t>
            </a:r>
            <a:r>
              <a:rPr lang="en-US" sz="1800" b="1" dirty="0" smtClean="0"/>
              <a:t> </a:t>
            </a:r>
            <a:r>
              <a:rPr lang="uk-UA" sz="1800" dirty="0"/>
              <a:t>досить потужний інструмент для тестування, і багато розробників залишають свій вибір на ньому. </a:t>
            </a:r>
            <a:r>
              <a:rPr lang="en-US" sz="1800" dirty="0" err="1"/>
              <a:t>pytest</a:t>
            </a:r>
            <a:r>
              <a:rPr lang="en-US" sz="1800" dirty="0"/>
              <a:t> </a:t>
            </a:r>
            <a:r>
              <a:rPr lang="uk-UA" sz="1800" dirty="0"/>
              <a:t>по "духу" ближче до мови </a:t>
            </a:r>
            <a:r>
              <a:rPr lang="en-US" sz="1800" dirty="0"/>
              <a:t>Python </a:t>
            </a:r>
            <a:r>
              <a:rPr lang="uk-UA" sz="1800" dirty="0"/>
              <a:t>ніж </a:t>
            </a:r>
            <a:r>
              <a:rPr lang="en-US" sz="1800" dirty="0" err="1"/>
              <a:t>unittest</a:t>
            </a:r>
            <a:r>
              <a:rPr lang="en-US" sz="1800" dirty="0"/>
              <a:t>. </a:t>
            </a:r>
            <a:r>
              <a:rPr lang="uk-UA" sz="1800" dirty="0"/>
              <a:t>Як було сказано вище, </a:t>
            </a:r>
            <a:r>
              <a:rPr lang="en-US" sz="1800" dirty="0" err="1"/>
              <a:t>unittest</a:t>
            </a:r>
            <a:r>
              <a:rPr lang="en-US" sz="1800" dirty="0"/>
              <a:t> </a:t>
            </a:r>
            <a:r>
              <a:rPr lang="uk-UA" sz="1800" dirty="0"/>
              <a:t>в своїй </a:t>
            </a:r>
            <a:r>
              <a:rPr lang="uk-UA" sz="1800" dirty="0" smtClean="0"/>
              <a:t>основі  </a:t>
            </a:r>
            <a:r>
              <a:rPr lang="uk-UA" sz="1800" dirty="0"/>
              <a:t>- </a:t>
            </a:r>
            <a:r>
              <a:rPr lang="en-US" sz="1800" dirty="0" err="1"/>
              <a:t>xUnit</a:t>
            </a:r>
            <a:r>
              <a:rPr lang="en-US" sz="1800" dirty="0"/>
              <a:t>, </a:t>
            </a:r>
            <a:r>
              <a:rPr lang="uk-UA" sz="1800" dirty="0"/>
              <a:t>що накладає певні зобов'язання при розробці тестів (створення класів-спадкоємців від </a:t>
            </a:r>
            <a:r>
              <a:rPr lang="en-US" sz="1800" dirty="0" err="1"/>
              <a:t>unittest.TestCase</a:t>
            </a:r>
            <a:r>
              <a:rPr lang="en-US" sz="1800" dirty="0"/>
              <a:t>, </a:t>
            </a:r>
            <a:r>
              <a:rPr lang="uk-UA" sz="1800" dirty="0"/>
              <a:t>виконання певної процедури запуску тестів і т.п.). При розробці на </a:t>
            </a:r>
            <a:r>
              <a:rPr lang="en-US" sz="1800" dirty="0" err="1"/>
              <a:t>pytest</a:t>
            </a:r>
            <a:r>
              <a:rPr lang="en-US" sz="1800" dirty="0"/>
              <a:t> </a:t>
            </a:r>
            <a:r>
              <a:rPr lang="uk-UA" sz="1800" dirty="0"/>
              <a:t>нічого цього робити не потрібно, ви просто пишете функції, які повинні починатися з "</a:t>
            </a:r>
            <a:r>
              <a:rPr lang="en-US" sz="1800" dirty="0"/>
              <a:t>test_" </a:t>
            </a:r>
            <a:r>
              <a:rPr lang="uk-UA" sz="1800" dirty="0"/>
              <a:t>і використовуєте </a:t>
            </a:r>
            <a:r>
              <a:rPr lang="en-US" sz="1800" dirty="0"/>
              <a:t>assert'</a:t>
            </a:r>
            <a:r>
              <a:rPr lang="uk-UA" sz="1800" dirty="0"/>
              <a:t>и, вбудовані в </a:t>
            </a:r>
            <a:r>
              <a:rPr lang="en-US" sz="1800" dirty="0"/>
              <a:t>Python (</a:t>
            </a:r>
            <a:r>
              <a:rPr lang="en-US" sz="1800" dirty="0" err="1"/>
              <a:t>unittest</a:t>
            </a:r>
            <a:r>
              <a:rPr lang="en-US" sz="1800" dirty="0"/>
              <a:t> </a:t>
            </a:r>
            <a:r>
              <a:rPr lang="uk-UA" sz="1800" dirty="0"/>
              <a:t>використовується свої). </a:t>
            </a:r>
          </a:p>
        </p:txBody>
      </p:sp>
    </p:spTree>
    <p:extLst>
      <p:ext uri="{BB962C8B-B14F-4D97-AF65-F5344CB8AC3E}">
        <p14:creationId xmlns:p14="http://schemas.microsoft.com/office/powerpoint/2010/main" val="1483865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1704975"/>
            <a:ext cx="11787612" cy="4849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Як і більшість пакетів Python, ви можете встановити pytest у віртуальне середовище з PyPI за допомогою pip: 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uk-UA" sz="1600" u="sng" dirty="0" smtClean="0"/>
              <a:t>Що </a:t>
            </a:r>
            <a:r>
              <a:rPr lang="uk-UA" sz="1600" u="sng" dirty="0"/>
              <a:t>робить </a:t>
            </a:r>
            <a:r>
              <a:rPr lang="en-US" sz="1600" u="sng" dirty="0" err="1"/>
              <a:t>pytest</a:t>
            </a:r>
            <a:r>
              <a:rPr lang="en-US" sz="1600" u="sng" dirty="0"/>
              <a:t> </a:t>
            </a:r>
            <a:r>
              <a:rPr lang="uk-UA" sz="1600" u="sng" dirty="0"/>
              <a:t>таким корисним? </a:t>
            </a:r>
            <a:endParaRPr lang="uk-UA" sz="1600" u="sng" dirty="0" smtClean="0"/>
          </a:p>
          <a:p>
            <a:pPr marL="0" indent="0">
              <a:buNone/>
            </a:pPr>
            <a:r>
              <a:rPr lang="en-US" sz="1600" dirty="0" err="1" smtClean="0"/>
              <a:t>unittest</a:t>
            </a:r>
            <a:r>
              <a:rPr lang="en-US" sz="1600" dirty="0" smtClean="0"/>
              <a:t> </a:t>
            </a:r>
            <a:r>
              <a:rPr lang="uk-UA" sz="1600" dirty="0"/>
              <a:t>забезпечує міцну базу, на якій можна побудувати свій тестовий пакет, але він має кілька </a:t>
            </a:r>
            <a:r>
              <a:rPr lang="uk-UA" sz="1600" dirty="0" smtClean="0"/>
              <a:t>недоліків (велика кількість шаблонного коду). </a:t>
            </a:r>
          </a:p>
          <a:p>
            <a:pPr marL="0" indent="0">
              <a:buNone/>
            </a:pPr>
            <a:r>
              <a:rPr lang="uk-UA" sz="1600" dirty="0" smtClean="0"/>
              <a:t>За </a:t>
            </a:r>
            <a:r>
              <a:rPr lang="uk-UA" sz="1600" dirty="0"/>
              <a:t>допомогою </a:t>
            </a:r>
            <a:r>
              <a:rPr lang="en-US" sz="1600" dirty="0" err="1"/>
              <a:t>pytest</a:t>
            </a:r>
            <a:r>
              <a:rPr lang="en-US" sz="1600" dirty="0"/>
              <a:t> </a:t>
            </a:r>
            <a:r>
              <a:rPr lang="uk-UA" sz="1600" dirty="0"/>
              <a:t>звичайні завдання вимагають менше коду, а </a:t>
            </a:r>
            <a:r>
              <a:rPr lang="uk-UA" sz="1600" dirty="0" smtClean="0"/>
              <a:t>складніші завдання </a:t>
            </a:r>
            <a:r>
              <a:rPr lang="uk-UA" sz="1600" dirty="0"/>
              <a:t>можна виконати за допомогою різноманітних команд і плагінів, що </a:t>
            </a:r>
            <a:r>
              <a:rPr lang="uk-UA" sz="1600" dirty="0" smtClean="0"/>
              <a:t>значно заощаджують </a:t>
            </a:r>
            <a:r>
              <a:rPr lang="uk-UA" sz="1600" dirty="0"/>
              <a:t>час.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Він навіть </a:t>
            </a:r>
            <a:r>
              <a:rPr lang="uk-UA" sz="1600" dirty="0"/>
              <a:t>запустить </a:t>
            </a:r>
            <a:r>
              <a:rPr lang="uk-UA" sz="1600" dirty="0" smtClean="0"/>
              <a:t>вже існуючі </a:t>
            </a:r>
            <a:r>
              <a:rPr lang="uk-UA" sz="1600" dirty="0"/>
              <a:t>тести </a:t>
            </a:r>
            <a:r>
              <a:rPr lang="uk-UA" sz="1600" dirty="0" smtClean="0"/>
              <a:t>«з коробки», </a:t>
            </a:r>
            <a:r>
              <a:rPr lang="uk-UA" sz="1600" dirty="0"/>
              <a:t>включно з тими, які написані за допомогою </a:t>
            </a:r>
            <a:r>
              <a:rPr lang="en-US" sz="1600" dirty="0" err="1"/>
              <a:t>unittest</a:t>
            </a:r>
            <a:r>
              <a:rPr lang="en-US" sz="1600" dirty="0"/>
              <a:t>. </a:t>
            </a:r>
            <a:endParaRPr lang="uk-UA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57" y="0"/>
            <a:ext cx="2019300" cy="170497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98764" y="2135286"/>
            <a:ext cx="295382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$ python -m pip install pytest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1867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b="1" dirty="0"/>
              <a:t>Менше шаблонів </a:t>
            </a:r>
            <a:endParaRPr lang="uk-UA" sz="1600" b="1" dirty="0" smtClean="0"/>
          </a:p>
          <a:p>
            <a:pPr marL="0" indent="0">
              <a:buNone/>
            </a:pPr>
            <a:r>
              <a:rPr lang="uk-UA" sz="1600" dirty="0" smtClean="0"/>
              <a:t>Більшість </a:t>
            </a:r>
            <a:r>
              <a:rPr lang="uk-UA" sz="1600" dirty="0" smtClean="0"/>
              <a:t>модульних </a:t>
            </a:r>
            <a:r>
              <a:rPr lang="uk-UA" sz="1600" dirty="0"/>
              <a:t>тестів дотримуються моделі </a:t>
            </a:r>
            <a:r>
              <a:rPr lang="uk-UA" sz="1600" dirty="0" smtClean="0"/>
              <a:t>«Організувати-діяти-затверджувати» (</a:t>
            </a:r>
            <a:r>
              <a:rPr lang="en-US" sz="1600" dirty="0"/>
              <a:t>Arrange-Act-Assert </a:t>
            </a:r>
            <a:r>
              <a:rPr lang="uk-UA" sz="1600" dirty="0"/>
              <a:t>)</a:t>
            </a:r>
            <a:r>
              <a:rPr lang="uk-UA" sz="1600" dirty="0" smtClean="0"/>
              <a:t>: </a:t>
            </a:r>
          </a:p>
          <a:p>
            <a:r>
              <a:rPr lang="uk-UA" sz="1600" dirty="0" smtClean="0"/>
              <a:t>Організуйте </a:t>
            </a:r>
            <a:r>
              <a:rPr lang="uk-UA" sz="1600" dirty="0"/>
              <a:t>або встановіть умови для тесту </a:t>
            </a:r>
            <a:endParaRPr lang="uk-UA" sz="1600" dirty="0" smtClean="0"/>
          </a:p>
          <a:p>
            <a:r>
              <a:rPr lang="uk-UA" sz="1600" dirty="0" smtClean="0"/>
              <a:t>Дійте</a:t>
            </a:r>
            <a:r>
              <a:rPr lang="uk-UA" sz="1600" dirty="0"/>
              <a:t>, викликаючи якусь функцію або метод </a:t>
            </a:r>
            <a:endParaRPr lang="uk-UA" sz="1600" dirty="0" smtClean="0"/>
          </a:p>
          <a:p>
            <a:r>
              <a:rPr lang="uk-UA" sz="1600" dirty="0" smtClean="0"/>
              <a:t>Затвердьте (перевірте), </a:t>
            </a:r>
            <a:r>
              <a:rPr lang="uk-UA" sz="1600" dirty="0"/>
              <a:t>що якась кінцева умова відповідає дійсності </a:t>
            </a:r>
            <a:endParaRPr lang="uk-UA" sz="1600" dirty="0" smtClean="0"/>
          </a:p>
          <a:p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Фреймворки </a:t>
            </a:r>
            <a:r>
              <a:rPr lang="uk-UA" sz="1600" dirty="0"/>
              <a:t>тестування зазвичай підключаються до тверджень </a:t>
            </a:r>
            <a:r>
              <a:rPr lang="uk-UA" sz="1600" dirty="0" smtClean="0"/>
              <a:t>тесту</a:t>
            </a:r>
            <a:r>
              <a:rPr lang="uk-UA" sz="1600" dirty="0"/>
              <a:t>, щоб вони могли надавати інформацію у разі невдалого </a:t>
            </a:r>
            <a:r>
              <a:rPr lang="uk-UA" sz="1600" dirty="0" smtClean="0"/>
              <a:t>твердження</a:t>
            </a:r>
            <a:r>
              <a:rPr lang="en-US" sz="1600" dirty="0" smtClean="0"/>
              <a:t> (assert Fail)</a:t>
            </a:r>
            <a:r>
              <a:rPr lang="uk-UA" sz="1600" dirty="0" smtClean="0"/>
              <a:t>. </a:t>
            </a:r>
          </a:p>
          <a:p>
            <a:pPr marL="0" indent="0">
              <a:buNone/>
            </a:pPr>
            <a:r>
              <a:rPr lang="en-US" sz="1600" dirty="0" err="1" smtClean="0"/>
              <a:t>unittest</a:t>
            </a:r>
            <a:r>
              <a:rPr lang="en-US" sz="1600" dirty="0"/>
              <a:t>, </a:t>
            </a:r>
            <a:r>
              <a:rPr lang="uk-UA" sz="1600" dirty="0"/>
              <a:t>наприклад, надає ряд корисних утиліт для </a:t>
            </a:r>
            <a:r>
              <a:rPr lang="en-US" sz="1600" dirty="0" smtClean="0"/>
              <a:t>assert</a:t>
            </a:r>
            <a:r>
              <a:rPr lang="uk-UA" sz="1600" dirty="0" smtClean="0"/>
              <a:t>. </a:t>
            </a:r>
            <a:r>
              <a:rPr lang="uk-UA" sz="1600" dirty="0"/>
              <a:t>Однак навіть невеликий набір тестів вимагає значної кількості коду. </a:t>
            </a:r>
            <a:endParaRPr lang="en-US" sz="1600" dirty="0" smtClean="0"/>
          </a:p>
          <a:p>
            <a:pPr marL="0" indent="0">
              <a:buNone/>
            </a:pPr>
            <a:r>
              <a:rPr lang="uk-UA" sz="1600" dirty="0" smtClean="0"/>
              <a:t>Наприклад</a:t>
            </a:r>
            <a:r>
              <a:rPr lang="uk-UA" sz="1600" i="1" dirty="0"/>
              <a:t>: </a:t>
            </a:r>
            <a:r>
              <a:rPr lang="uk-UA" sz="1600" i="1" dirty="0" smtClean="0"/>
              <a:t>потрібно написати </a:t>
            </a:r>
            <a:r>
              <a:rPr lang="uk-UA" sz="1600" i="1" dirty="0"/>
              <a:t>набір тестів, щоб переконатися, що </a:t>
            </a:r>
            <a:r>
              <a:rPr lang="en-US" sz="1600" i="1" dirty="0" err="1"/>
              <a:t>unittest</a:t>
            </a:r>
            <a:r>
              <a:rPr lang="en-US" sz="1600" i="1" dirty="0"/>
              <a:t> </a:t>
            </a:r>
            <a:r>
              <a:rPr lang="uk-UA" sz="1600" i="1" dirty="0"/>
              <a:t>працює належним чином у </a:t>
            </a:r>
            <a:r>
              <a:rPr lang="uk-UA" sz="1600" i="1" dirty="0" smtClean="0"/>
              <a:t>проекті</a:t>
            </a:r>
            <a:r>
              <a:rPr lang="uk-UA" sz="1600" i="1" dirty="0"/>
              <a:t>. </a:t>
            </a:r>
            <a:r>
              <a:rPr lang="uk-UA" sz="1600" i="1" dirty="0" smtClean="0"/>
              <a:t>Можна </a:t>
            </a:r>
            <a:r>
              <a:rPr lang="uk-UA" sz="1600" i="1" dirty="0"/>
              <a:t>написати один тест, який завжди проходить, і той, який завжди провалюється: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4032816"/>
            <a:ext cx="2731838" cy="224676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test_with_unittest.py</a:t>
            </a:r>
            <a:b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TryTesting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test_always_passes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assertTrue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test_always_fails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assertTrue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24" y="3868653"/>
            <a:ext cx="5629276" cy="25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03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Як і очікувалося, один тест пройшов, а один не пройшов. </a:t>
            </a:r>
            <a:r>
              <a:rPr lang="uk-UA" sz="1600" dirty="0" smtClean="0"/>
              <a:t>Перевірка показала, </a:t>
            </a:r>
            <a:r>
              <a:rPr lang="uk-UA" sz="1600" dirty="0"/>
              <a:t>що </a:t>
            </a:r>
            <a:r>
              <a:rPr lang="en-US" sz="1600" dirty="0" err="1"/>
              <a:t>unittest</a:t>
            </a:r>
            <a:r>
              <a:rPr lang="en-US" sz="1600" dirty="0"/>
              <a:t> </a:t>
            </a:r>
            <a:r>
              <a:rPr lang="uk-UA" sz="1600" dirty="0"/>
              <a:t>працює, </a:t>
            </a:r>
            <a:r>
              <a:rPr lang="uk-UA" sz="1600" dirty="0" smtClean="0"/>
              <a:t>але </a:t>
            </a:r>
            <a:r>
              <a:rPr lang="uk-UA" sz="1600" dirty="0"/>
              <a:t>що </a:t>
            </a:r>
            <a:r>
              <a:rPr lang="uk-UA" sz="1600" dirty="0" smtClean="0"/>
              <a:t>для цього </a:t>
            </a:r>
            <a:r>
              <a:rPr lang="uk-UA" sz="1600" dirty="0"/>
              <a:t>потрібно було зробити: </a:t>
            </a:r>
            <a:endParaRPr lang="uk-UA" sz="1600" dirty="0" smtClean="0"/>
          </a:p>
          <a:p>
            <a:r>
              <a:rPr lang="uk-UA" sz="1600" dirty="0" smtClean="0"/>
              <a:t>Імпортуватиклас </a:t>
            </a:r>
            <a:r>
              <a:rPr lang="en-US" sz="1600" b="1" i="1" dirty="0" err="1"/>
              <a:t>TestCase</a:t>
            </a:r>
            <a:r>
              <a:rPr lang="en-US" sz="1600" dirty="0"/>
              <a:t> </a:t>
            </a:r>
            <a:r>
              <a:rPr lang="uk-UA" sz="1600" dirty="0"/>
              <a:t>з </a:t>
            </a:r>
            <a:r>
              <a:rPr lang="en-US" sz="1600" b="1" i="1" dirty="0" err="1"/>
              <a:t>unittest</a:t>
            </a:r>
            <a:r>
              <a:rPr lang="en-US" sz="1600" dirty="0"/>
              <a:t> </a:t>
            </a:r>
            <a:endParaRPr lang="uk-UA" sz="1600" dirty="0" smtClean="0"/>
          </a:p>
          <a:p>
            <a:r>
              <a:rPr lang="uk-UA" sz="1600" dirty="0" smtClean="0"/>
              <a:t>Створити </a:t>
            </a:r>
            <a:r>
              <a:rPr lang="en-US" sz="1600" b="1" i="1" dirty="0" err="1"/>
              <a:t>TryTesting</a:t>
            </a:r>
            <a:r>
              <a:rPr lang="en-US" sz="1600" dirty="0"/>
              <a:t>, </a:t>
            </a:r>
            <a:r>
              <a:rPr lang="uk-UA" sz="1600" dirty="0"/>
              <a:t>підклас </a:t>
            </a:r>
            <a:r>
              <a:rPr lang="en-US" sz="1600" b="1" i="1" dirty="0" err="1"/>
              <a:t>TestCase</a:t>
            </a:r>
            <a:r>
              <a:rPr lang="en-US" sz="1600" dirty="0"/>
              <a:t> </a:t>
            </a:r>
            <a:endParaRPr lang="uk-UA" sz="1600" dirty="0" smtClean="0"/>
          </a:p>
          <a:p>
            <a:r>
              <a:rPr lang="uk-UA" sz="1600" dirty="0" smtClean="0"/>
              <a:t>Написати </a:t>
            </a:r>
            <a:r>
              <a:rPr lang="uk-UA" sz="1600" dirty="0"/>
              <a:t>метод у </a:t>
            </a:r>
            <a:r>
              <a:rPr lang="en-US" sz="1600" b="1" i="1" dirty="0" err="1"/>
              <a:t>TryTesting</a:t>
            </a:r>
            <a:r>
              <a:rPr lang="en-US" sz="1600" dirty="0"/>
              <a:t> </a:t>
            </a:r>
            <a:r>
              <a:rPr lang="uk-UA" sz="1600" dirty="0"/>
              <a:t>для кожного тесту </a:t>
            </a:r>
            <a:endParaRPr lang="uk-UA" sz="1600" dirty="0" smtClean="0"/>
          </a:p>
          <a:p>
            <a:r>
              <a:rPr lang="uk-UA" sz="1600" dirty="0" smtClean="0"/>
              <a:t>Використати </a:t>
            </a:r>
            <a:r>
              <a:rPr lang="uk-UA" sz="1600" dirty="0"/>
              <a:t>один із методів </a:t>
            </a:r>
            <a:r>
              <a:rPr lang="en-US" sz="1600" b="1" i="1" dirty="0" err="1"/>
              <a:t>self.assert</a:t>
            </a:r>
            <a:r>
              <a:rPr lang="en-US" sz="1600" b="1" i="1" dirty="0"/>
              <a:t>*</a:t>
            </a:r>
            <a:r>
              <a:rPr lang="en-US" sz="1600" dirty="0"/>
              <a:t> </a:t>
            </a:r>
            <a:r>
              <a:rPr lang="uk-UA" sz="1600" dirty="0"/>
              <a:t>з </a:t>
            </a:r>
            <a:r>
              <a:rPr lang="en-US" sz="1600" b="1" i="1" dirty="0" err="1"/>
              <a:t>unittest.TestCase</a:t>
            </a:r>
            <a:r>
              <a:rPr lang="en-US" sz="1600" dirty="0"/>
              <a:t>, </a:t>
            </a:r>
            <a:r>
              <a:rPr lang="uk-UA" sz="1600" dirty="0"/>
              <a:t>щоб </a:t>
            </a:r>
            <a:r>
              <a:rPr lang="uk-UA" sz="1600" dirty="0" smtClean="0"/>
              <a:t>здійснити перевірку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uk-UA" sz="1600" dirty="0" smtClean="0"/>
              <a:t>Це </a:t>
            </a:r>
            <a:r>
              <a:rPr lang="uk-UA" sz="1600" dirty="0"/>
              <a:t>значний обсяг коду для написання, і оскільки це мінімум, який </a:t>
            </a:r>
            <a:r>
              <a:rPr lang="uk-UA" sz="1600" dirty="0" smtClean="0"/>
              <a:t>потрібен </a:t>
            </a:r>
            <a:r>
              <a:rPr lang="uk-UA" sz="1600" dirty="0"/>
              <a:t>для будь-якого тесту, </a:t>
            </a:r>
            <a:r>
              <a:rPr lang="uk-UA" sz="1600" dirty="0" smtClean="0"/>
              <a:t>доведеться писати </a:t>
            </a:r>
            <a:r>
              <a:rPr lang="uk-UA" sz="1600" dirty="0"/>
              <a:t>той самий код знову і знову. </a:t>
            </a:r>
            <a:endParaRPr lang="en-US" sz="1600" dirty="0" smtClean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r>
              <a:rPr lang="en-US" sz="1600" b="1" dirty="0" err="1" smtClean="0"/>
              <a:t>pytest</a:t>
            </a:r>
            <a:r>
              <a:rPr lang="en-US" sz="1600" b="1" dirty="0" smtClean="0"/>
              <a:t> </a:t>
            </a:r>
            <a:r>
              <a:rPr lang="uk-UA" sz="1600" b="1" dirty="0"/>
              <a:t>спрощує цей робочий процес</a:t>
            </a:r>
            <a:r>
              <a:rPr lang="uk-UA" sz="1600" dirty="0"/>
              <a:t>, дозволяючи </a:t>
            </a:r>
            <a:r>
              <a:rPr lang="uk-UA" sz="1600" dirty="0" smtClean="0"/>
              <a:t>безпосередньо </a:t>
            </a:r>
            <a:r>
              <a:rPr lang="uk-UA" sz="1600" dirty="0"/>
              <a:t>використовувати ключове слово </a:t>
            </a:r>
            <a:r>
              <a:rPr lang="en-US" sz="1600" b="1" i="1" dirty="0" smtClean="0"/>
              <a:t>assert</a:t>
            </a:r>
            <a:r>
              <a:rPr lang="en-US" sz="1600" dirty="0" smtClean="0"/>
              <a:t>: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0364" y="4000382"/>
            <a:ext cx="2254143" cy="160043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test_with_pytest.py</a:t>
            </a:r>
            <a:b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test_always_passes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True</a:t>
            </a:r>
            <a:b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test_always_fails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False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90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83" y="96601"/>
            <a:ext cx="12037386" cy="34255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1667" y="3718974"/>
            <a:ext cx="115146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pytest</a:t>
            </a:r>
            <a:r>
              <a:rPr lang="en-US" sz="1600" dirty="0"/>
              <a:t> </a:t>
            </a:r>
            <a:r>
              <a:rPr lang="uk-UA" sz="1600" dirty="0"/>
              <a:t>представляє результати тесту інакше, ніж </a:t>
            </a:r>
            <a:r>
              <a:rPr lang="en-US" sz="1600" dirty="0" err="1"/>
              <a:t>unittest</a:t>
            </a:r>
            <a:r>
              <a:rPr lang="en-US" sz="1600" dirty="0"/>
              <a:t>. </a:t>
            </a:r>
            <a:r>
              <a:rPr lang="uk-UA" sz="1600" dirty="0"/>
              <a:t>Звіт показує: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 smtClean="0"/>
              <a:t>Стан </a:t>
            </a:r>
            <a:r>
              <a:rPr lang="uk-UA" sz="1600" dirty="0"/>
              <a:t>системи, включаючи версії </a:t>
            </a:r>
            <a:r>
              <a:rPr lang="en-US" sz="1600" dirty="0"/>
              <a:t>Python, </a:t>
            </a:r>
            <a:r>
              <a:rPr lang="en-US" sz="1600" dirty="0" err="1"/>
              <a:t>pytest</a:t>
            </a:r>
            <a:r>
              <a:rPr lang="en-US" sz="1600" dirty="0"/>
              <a:t> </a:t>
            </a:r>
            <a:r>
              <a:rPr lang="uk-UA" sz="1600" dirty="0"/>
              <a:t>та будь-які плагіни, які </a:t>
            </a:r>
            <a:r>
              <a:rPr lang="uk-UA" sz="1600" dirty="0" smtClean="0"/>
              <a:t>встановлені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 smtClean="0"/>
              <a:t>Корневий </a:t>
            </a:r>
            <a:r>
              <a:rPr lang="uk-UA" sz="1600" dirty="0"/>
              <a:t>каталог, або каталог для пошуку конфігурації та тестів </a:t>
            </a:r>
            <a:endParaRPr lang="uk-U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 smtClean="0"/>
              <a:t>Кількість </a:t>
            </a:r>
            <a:r>
              <a:rPr lang="uk-UA" sz="1600" dirty="0"/>
              <a:t>тестів, які виявив </a:t>
            </a:r>
            <a:r>
              <a:rPr lang="en-US" sz="1600" dirty="0" smtClean="0"/>
              <a:t>test-runner</a:t>
            </a:r>
            <a:r>
              <a:rPr lang="uk-UA" sz="1600" dirty="0" smtClean="0"/>
              <a:t> </a:t>
            </a:r>
            <a:endParaRPr lang="en-US" sz="1600" dirty="0" smtClean="0"/>
          </a:p>
          <a:p>
            <a:endParaRPr lang="en-US" sz="1600" dirty="0"/>
          </a:p>
          <a:p>
            <a:r>
              <a:rPr lang="uk-UA" sz="1600" dirty="0" smtClean="0"/>
              <a:t>Далі </a:t>
            </a:r>
            <a:r>
              <a:rPr lang="uk-UA" sz="1600" dirty="0"/>
              <a:t>результат показує статус кожного тесту за допомогою синтаксису, схожого на </a:t>
            </a:r>
            <a:r>
              <a:rPr lang="en-US" sz="1600" dirty="0" err="1"/>
              <a:t>unittest</a:t>
            </a:r>
            <a:r>
              <a:rPr lang="en-US" sz="1600" dirty="0"/>
              <a:t>: </a:t>
            </a:r>
            <a:endParaRPr lang="uk-U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 smtClean="0"/>
              <a:t>Крапка </a:t>
            </a:r>
            <a:r>
              <a:rPr lang="uk-UA" sz="1600" dirty="0"/>
              <a:t>(.) означає, що тест пройдено</a:t>
            </a:r>
            <a:r>
              <a:rPr lang="uk-UA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 </a:t>
            </a:r>
            <a:r>
              <a:rPr lang="uk-UA" sz="1600" dirty="0"/>
              <a:t>означає, що тест не пройшов. </a:t>
            </a:r>
            <a:endParaRPr lang="uk-U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 </a:t>
            </a:r>
            <a:r>
              <a:rPr lang="uk-UA" sz="1600" dirty="0"/>
              <a:t>означає, що тест викликав несподіваний виняток. </a:t>
            </a:r>
            <a:endParaRPr lang="uk-UA" sz="1600" dirty="0" smtClean="0"/>
          </a:p>
          <a:p>
            <a:endParaRPr lang="uk-UA" sz="1600" dirty="0"/>
          </a:p>
          <a:p>
            <a:r>
              <a:rPr lang="uk-UA" sz="1600" dirty="0" smtClean="0"/>
              <a:t>Для </a:t>
            </a:r>
            <a:r>
              <a:rPr lang="uk-UA" sz="1600" dirty="0"/>
              <a:t>тестів, які не </a:t>
            </a:r>
            <a:r>
              <a:rPr lang="uk-UA" sz="1600" dirty="0" smtClean="0"/>
              <a:t>пройшли, </a:t>
            </a:r>
            <a:r>
              <a:rPr lang="uk-UA" sz="1600" dirty="0"/>
              <a:t>у звіті наводиться детальна розбивка збою. У наведеному вище прикладі тест провалився, оскільки </a:t>
            </a:r>
            <a:r>
              <a:rPr lang="en-US" sz="1600" dirty="0"/>
              <a:t>assert False </a:t>
            </a:r>
            <a:r>
              <a:rPr lang="uk-UA" sz="1600" dirty="0"/>
              <a:t>завжди не </a:t>
            </a:r>
            <a:r>
              <a:rPr lang="uk-UA" sz="1600" dirty="0" smtClean="0"/>
              <a:t>проходить. </a:t>
            </a:r>
            <a:r>
              <a:rPr lang="uk-UA" sz="1600" dirty="0"/>
              <a:t>Нарешті, </a:t>
            </a:r>
            <a:r>
              <a:rPr lang="en-US" sz="1600" dirty="0" smtClean="0"/>
              <a:t>summary info</a:t>
            </a:r>
            <a:r>
              <a:rPr lang="uk-UA" sz="1600" dirty="0" smtClean="0"/>
              <a:t> </a:t>
            </a:r>
            <a:r>
              <a:rPr lang="uk-UA" sz="1600" dirty="0"/>
              <a:t>дає загальний звіт про стан тестового набору. </a:t>
            </a:r>
          </a:p>
        </p:txBody>
      </p:sp>
    </p:spTree>
    <p:extLst>
      <p:ext uri="{BB962C8B-B14F-4D97-AF65-F5344CB8AC3E}">
        <p14:creationId xmlns:p14="http://schemas.microsoft.com/office/powerpoint/2010/main" val="3800899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7" y="140759"/>
            <a:ext cx="11887200" cy="6607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 smtClean="0"/>
              <a:t>Приклад</a:t>
            </a:r>
            <a:r>
              <a:rPr lang="en-US" sz="1600" dirty="0" smtClean="0"/>
              <a:t> </a:t>
            </a:r>
            <a:r>
              <a:rPr lang="uk-UA" sz="1600" dirty="0" smtClean="0"/>
              <a:t>успішного проходження:</a:t>
            </a:r>
            <a:endParaRPr lang="uk-UA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5467" y="496839"/>
            <a:ext cx="4985660" cy="230832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test_uppercase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"loud noises"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upper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 ==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"LOUD NOISES"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test_reversed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list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reversed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([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])) == [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test_some_primes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37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num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num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num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!=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and not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any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([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num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div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div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range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num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)])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}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7" y="2942825"/>
            <a:ext cx="12056533" cy="15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34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7" y="140759"/>
            <a:ext cx="11887200" cy="6607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Управління </a:t>
            </a:r>
            <a:r>
              <a:rPr lang="uk-UA" sz="1600" b="1" dirty="0" smtClean="0"/>
              <a:t>станами </a:t>
            </a:r>
            <a:r>
              <a:rPr lang="uk-UA" sz="1600" b="1" dirty="0"/>
              <a:t>та залежностями </a:t>
            </a:r>
            <a:endParaRPr lang="uk-UA" sz="1600" b="1" dirty="0" smtClean="0"/>
          </a:p>
          <a:p>
            <a:pPr marL="0" indent="0">
              <a:buNone/>
            </a:pPr>
            <a:r>
              <a:rPr lang="uk-UA" sz="1600" dirty="0" smtClean="0"/>
              <a:t>Тести </a:t>
            </a:r>
            <a:r>
              <a:rPr lang="uk-UA" sz="1600" dirty="0"/>
              <a:t>часто </a:t>
            </a:r>
            <a:r>
              <a:rPr lang="uk-UA" sz="1600" dirty="0" smtClean="0"/>
              <a:t>залежать </a:t>
            </a:r>
            <a:r>
              <a:rPr lang="uk-UA" sz="1600" dirty="0"/>
              <a:t>від фрагментів даних або подвійних тестів для деяких об’єктів </a:t>
            </a:r>
            <a:r>
              <a:rPr lang="uk-UA" sz="1600" dirty="0" smtClean="0"/>
              <a:t>в </a:t>
            </a:r>
            <a:r>
              <a:rPr lang="uk-UA" sz="1600" dirty="0"/>
              <a:t>коді. У </a:t>
            </a:r>
            <a:r>
              <a:rPr lang="en-US" sz="1600" dirty="0" err="1"/>
              <a:t>unittest</a:t>
            </a:r>
            <a:r>
              <a:rPr lang="en-US" sz="1600" dirty="0"/>
              <a:t> </a:t>
            </a:r>
            <a:r>
              <a:rPr lang="uk-UA" sz="1600" dirty="0" smtClean="0"/>
              <a:t>є можливість </a:t>
            </a:r>
            <a:r>
              <a:rPr lang="uk-UA" sz="1600" dirty="0"/>
              <a:t>витягти ці залежності в методи </a:t>
            </a:r>
            <a:r>
              <a:rPr lang="en-US" sz="1600" b="1" i="1" dirty="0" err="1"/>
              <a:t>setUp</a:t>
            </a:r>
            <a:r>
              <a:rPr lang="en-US" sz="1600" b="1" i="1" dirty="0"/>
              <a:t>()</a:t>
            </a:r>
            <a:r>
              <a:rPr lang="en-US" sz="1600" dirty="0"/>
              <a:t> </a:t>
            </a:r>
            <a:r>
              <a:rPr lang="uk-UA" sz="1600" dirty="0"/>
              <a:t>і </a:t>
            </a:r>
            <a:r>
              <a:rPr lang="en-US" sz="1600" b="1" i="1" dirty="0" err="1"/>
              <a:t>tearDown</a:t>
            </a:r>
            <a:r>
              <a:rPr lang="en-US" sz="1600" b="1" i="1" dirty="0"/>
              <a:t>()</a:t>
            </a:r>
            <a:r>
              <a:rPr lang="en-US" sz="1600" dirty="0"/>
              <a:t>, </a:t>
            </a:r>
            <a:r>
              <a:rPr lang="uk-UA" sz="1600" dirty="0"/>
              <a:t>щоб кожен тест у класі міг використовувати їх. Але при цьому </a:t>
            </a:r>
            <a:r>
              <a:rPr lang="uk-UA" sz="1600" dirty="0" smtClean="0"/>
              <a:t>існує імовірність ненавмисно </a:t>
            </a:r>
            <a:r>
              <a:rPr lang="uk-UA" sz="1600" dirty="0"/>
              <a:t>зробити залежність тесту від певної частини даних або об’єкта повністю неявною. З часом неявні залежності можуть призвести до складного клубка коду, який </a:t>
            </a:r>
            <a:r>
              <a:rPr lang="uk-UA" sz="1600" dirty="0" smtClean="0"/>
              <a:t>доведеться </a:t>
            </a:r>
            <a:r>
              <a:rPr lang="uk-UA" sz="1600" dirty="0"/>
              <a:t>розкрутити, щоб зрозуміти свої тести. Тести </a:t>
            </a:r>
            <a:r>
              <a:rPr lang="uk-UA" sz="1600" dirty="0" smtClean="0"/>
              <a:t>мають допомагати зробити код </a:t>
            </a:r>
            <a:r>
              <a:rPr lang="uk-UA" sz="1600" dirty="0"/>
              <a:t>більш </a:t>
            </a:r>
            <a:r>
              <a:rPr lang="uk-UA" sz="1600" dirty="0" smtClean="0"/>
              <a:t>зрозумілим, а не навпаки!</a:t>
            </a:r>
            <a:r>
              <a:rPr lang="en-US" sz="1600" dirty="0" smtClean="0"/>
              <a:t> </a:t>
            </a:r>
            <a:r>
              <a:rPr lang="en-US" sz="1600" dirty="0" err="1" smtClean="0"/>
              <a:t>pytest</a:t>
            </a:r>
            <a:r>
              <a:rPr lang="en-US" sz="1600" dirty="0" smtClean="0"/>
              <a:t> </a:t>
            </a:r>
            <a:r>
              <a:rPr lang="uk-UA" sz="1600" dirty="0"/>
              <a:t>використовує інший підхід. </a:t>
            </a:r>
            <a:endParaRPr lang="uk-UA" sz="1600" dirty="0" smtClean="0"/>
          </a:p>
          <a:p>
            <a:pPr marL="0" indent="0">
              <a:buNone/>
            </a:pPr>
            <a:r>
              <a:rPr lang="en-US" sz="1600" b="1" dirty="0" smtClean="0"/>
              <a:t>fixtures</a:t>
            </a:r>
            <a:r>
              <a:rPr lang="uk-UA" sz="1600" dirty="0" smtClean="0"/>
              <a:t> </a:t>
            </a:r>
            <a:r>
              <a:rPr lang="en-US" sz="1600" dirty="0" err="1"/>
              <a:t>pytest</a:t>
            </a:r>
            <a:r>
              <a:rPr lang="en-US" sz="1600" dirty="0"/>
              <a:t> — </a:t>
            </a:r>
            <a:r>
              <a:rPr lang="uk-UA" sz="1600" dirty="0"/>
              <a:t>це функції, які створюють дані </a:t>
            </a:r>
            <a:r>
              <a:rPr lang="uk-UA" sz="1600" dirty="0" smtClean="0"/>
              <a:t>або </a:t>
            </a:r>
            <a:r>
              <a:rPr lang="uk-UA" sz="1600" dirty="0"/>
              <a:t>ініціалізують деякий стан системи для набору тестів. Будь-який тест, який хоче використовувати </a:t>
            </a:r>
            <a:r>
              <a:rPr lang="en-US" sz="1600" dirty="0" smtClean="0"/>
              <a:t>fixtures</a:t>
            </a:r>
            <a:r>
              <a:rPr lang="uk-UA" sz="1600" dirty="0" smtClean="0"/>
              <a:t>, </a:t>
            </a:r>
            <a:r>
              <a:rPr lang="uk-UA" sz="1600" dirty="0"/>
              <a:t>повинен явно прийняти </a:t>
            </a:r>
            <a:r>
              <a:rPr lang="uk-UA" sz="1600" dirty="0" smtClean="0"/>
              <a:t>її </a:t>
            </a:r>
            <a:r>
              <a:rPr lang="uk-UA" sz="1600" dirty="0"/>
              <a:t>як аргумент, тому залежності завжди вказуються наперед. </a:t>
            </a:r>
            <a:r>
              <a:rPr lang="en-US" sz="1600" dirty="0" smtClean="0"/>
              <a:t>fixtures</a:t>
            </a:r>
            <a:r>
              <a:rPr lang="uk-UA" sz="1600" dirty="0" smtClean="0"/>
              <a:t> </a:t>
            </a:r>
            <a:r>
              <a:rPr lang="uk-UA" sz="1600" dirty="0"/>
              <a:t>також можуть використовувати інші </a:t>
            </a:r>
            <a:r>
              <a:rPr lang="en-US" sz="1600" dirty="0" smtClean="0"/>
              <a:t>fixtures</a:t>
            </a:r>
            <a:r>
              <a:rPr lang="uk-UA" sz="1600" dirty="0" smtClean="0"/>
              <a:t>, </a:t>
            </a:r>
            <a:r>
              <a:rPr lang="uk-UA" sz="1600" dirty="0" smtClean="0"/>
              <a:t>явно </a:t>
            </a:r>
            <a:r>
              <a:rPr lang="uk-UA" sz="1600" dirty="0"/>
              <a:t>оголошуючи їх як залежності. </a:t>
            </a:r>
            <a:endParaRPr lang="en-US" sz="1600" dirty="0" smtClean="0"/>
          </a:p>
          <a:p>
            <a:pPr marL="0" indent="0">
              <a:buNone/>
            </a:pPr>
            <a:r>
              <a:rPr lang="uk-UA" sz="1600" dirty="0" smtClean="0"/>
              <a:t>Це </a:t>
            </a:r>
            <a:r>
              <a:rPr lang="uk-UA" sz="1600" dirty="0"/>
              <a:t>означає, що з часом </a:t>
            </a:r>
            <a:r>
              <a:rPr lang="en-US" sz="1600" dirty="0" smtClean="0"/>
              <a:t>fixtures</a:t>
            </a:r>
            <a:r>
              <a:rPr lang="uk-UA" sz="1600" dirty="0" smtClean="0"/>
              <a:t> </a:t>
            </a:r>
            <a:r>
              <a:rPr lang="uk-UA" sz="1600" dirty="0"/>
              <a:t>можуть стати громіздкими та модульними. Хоча можливість вставляти </a:t>
            </a:r>
            <a:r>
              <a:rPr lang="en-US" sz="1600" dirty="0" smtClean="0"/>
              <a:t>fixtures</a:t>
            </a:r>
            <a:r>
              <a:rPr lang="uk-UA" sz="1600" dirty="0" smtClean="0"/>
              <a:t> </a:t>
            </a:r>
            <a:r>
              <a:rPr lang="uk-UA" sz="1600" dirty="0"/>
              <a:t>в інші </a:t>
            </a:r>
            <a:r>
              <a:rPr lang="en-US" sz="1600" dirty="0" smtClean="0"/>
              <a:t>fixtures</a:t>
            </a:r>
            <a:r>
              <a:rPr lang="uk-UA" sz="1600" dirty="0" smtClean="0"/>
              <a:t> </a:t>
            </a:r>
            <a:r>
              <a:rPr lang="uk-UA" sz="1600" dirty="0"/>
              <a:t>забезпечує величезну гнучкість, вона також може зробити керування залежностями більш складним у міру зростання </a:t>
            </a:r>
            <a:r>
              <a:rPr lang="uk-UA" sz="1600" dirty="0" smtClean="0"/>
              <a:t>тестового </a:t>
            </a:r>
            <a:r>
              <a:rPr lang="uk-UA" sz="1600" dirty="0"/>
              <a:t>набору</a:t>
            </a:r>
            <a:r>
              <a:rPr lang="uk-UA" sz="1600" dirty="0" smtClean="0"/>
              <a:t>.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8601" y="3210848"/>
            <a:ext cx="3342582" cy="364715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pytest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Fruit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__init__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name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__eq__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other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other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@pytest.fixture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my_fruit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Fruit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"apple"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@pytest.fixture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fruit_basket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my_fruit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Fruit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"banana"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my_fruit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test_my_fruit_in_basket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my_fruit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fruit_basket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my_fruit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fruit_basket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83" y="3834274"/>
            <a:ext cx="7962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36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7" y="140759"/>
            <a:ext cx="11887200" cy="6607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 smtClean="0"/>
              <a:t>Фільтрація тестів</a:t>
            </a:r>
          </a:p>
          <a:p>
            <a:pPr marL="0" indent="0">
              <a:buNone/>
            </a:pPr>
            <a:r>
              <a:rPr lang="uk-UA" sz="1600" dirty="0" smtClean="0"/>
              <a:t>У </a:t>
            </a:r>
            <a:r>
              <a:rPr lang="uk-UA" sz="1600" dirty="0"/>
              <a:t>міру зростання набору тестів </a:t>
            </a:r>
            <a:r>
              <a:rPr lang="uk-UA" sz="1600" dirty="0" smtClean="0"/>
              <a:t>з’являється потреба </a:t>
            </a:r>
            <a:r>
              <a:rPr lang="uk-UA" sz="1600" dirty="0"/>
              <a:t>запустити лише кілька тестів для функції та зберегти повний пакет для подальшого використання. </a:t>
            </a:r>
            <a:r>
              <a:rPr lang="en-US" sz="1600" dirty="0" err="1" smtClean="0"/>
              <a:t>pytest</a:t>
            </a:r>
            <a:r>
              <a:rPr lang="en-US" sz="1600" dirty="0" smtClean="0"/>
              <a:t> </a:t>
            </a:r>
            <a:r>
              <a:rPr lang="uk-UA" sz="1600" dirty="0"/>
              <a:t>пропонує кілька способів зробити це: </a:t>
            </a:r>
            <a:endParaRPr lang="uk-UA" sz="1600" dirty="0" smtClean="0"/>
          </a:p>
          <a:p>
            <a:r>
              <a:rPr lang="uk-UA" sz="1600" dirty="0" smtClean="0"/>
              <a:t>Фільтрування </a:t>
            </a:r>
            <a:r>
              <a:rPr lang="uk-UA" sz="1600" dirty="0"/>
              <a:t>на основі імен: </a:t>
            </a:r>
            <a:r>
              <a:rPr lang="uk-UA" sz="1600" dirty="0" smtClean="0"/>
              <a:t>можливість обмежити </a:t>
            </a:r>
            <a:r>
              <a:rPr lang="en-US" sz="1600" dirty="0" err="1"/>
              <a:t>pytest</a:t>
            </a:r>
            <a:r>
              <a:rPr lang="en-US" sz="1600" dirty="0"/>
              <a:t> </a:t>
            </a:r>
            <a:r>
              <a:rPr lang="uk-UA" sz="1600" dirty="0"/>
              <a:t>запуском лише тих тестів, чиї повні імена відповідають певному </a:t>
            </a:r>
            <a:r>
              <a:rPr lang="uk-UA" sz="1600" dirty="0" smtClean="0"/>
              <a:t>виразу </a:t>
            </a:r>
            <a:r>
              <a:rPr lang="uk-UA" sz="1600" dirty="0"/>
              <a:t>за допомогою параметра </a:t>
            </a:r>
            <a:r>
              <a:rPr lang="uk-UA" sz="1600" b="1" i="1" dirty="0"/>
              <a:t>-</a:t>
            </a:r>
            <a:r>
              <a:rPr lang="en-US" sz="1600" b="1" i="1" dirty="0"/>
              <a:t>k</a:t>
            </a:r>
            <a:r>
              <a:rPr lang="en-US" sz="1600" dirty="0"/>
              <a:t>. </a:t>
            </a:r>
            <a:endParaRPr lang="uk-UA" sz="1600" dirty="0" smtClean="0"/>
          </a:p>
          <a:p>
            <a:r>
              <a:rPr lang="uk-UA" sz="1600" dirty="0" smtClean="0"/>
              <a:t>Область </a:t>
            </a:r>
            <a:r>
              <a:rPr lang="uk-UA" sz="1600" dirty="0"/>
              <a:t>застосування каталогів: за замовчуванням </a:t>
            </a:r>
            <a:r>
              <a:rPr lang="en-US" sz="1600" dirty="0" err="1"/>
              <a:t>pytest</a:t>
            </a:r>
            <a:r>
              <a:rPr lang="en-US" sz="1600" dirty="0"/>
              <a:t> </a:t>
            </a:r>
            <a:r>
              <a:rPr lang="uk-UA" sz="1600" dirty="0"/>
              <a:t>запускає лише ті тести, які знаходяться в поточному каталозі або під ним. </a:t>
            </a:r>
            <a:endParaRPr lang="uk-UA" sz="1600" dirty="0" smtClean="0"/>
          </a:p>
          <a:p>
            <a:r>
              <a:rPr lang="uk-UA" sz="1600" dirty="0" smtClean="0"/>
              <a:t>Категоризація </a:t>
            </a:r>
            <a:r>
              <a:rPr lang="uk-UA" sz="1600" dirty="0"/>
              <a:t>тестів: </a:t>
            </a:r>
            <a:r>
              <a:rPr lang="en-US" sz="1600" dirty="0" err="1"/>
              <a:t>pytest</a:t>
            </a:r>
            <a:r>
              <a:rPr lang="en-US" sz="1600" dirty="0"/>
              <a:t> </a:t>
            </a:r>
            <a:r>
              <a:rPr lang="uk-UA" sz="1600" dirty="0"/>
              <a:t>може включати або виключати тести з певних категорій, які </a:t>
            </a:r>
            <a:r>
              <a:rPr lang="uk-UA" sz="1600" dirty="0" smtClean="0"/>
              <a:t>визначені. </a:t>
            </a:r>
            <a:r>
              <a:rPr lang="uk-UA" sz="1600" dirty="0"/>
              <a:t>Це можна зробити за допомогою параметра</a:t>
            </a:r>
            <a:r>
              <a:rPr lang="uk-UA" sz="1600" b="1" i="1" dirty="0"/>
              <a:t> -</a:t>
            </a:r>
            <a:r>
              <a:rPr lang="en-US" sz="1600" b="1" i="1" dirty="0"/>
              <a:t>m</a:t>
            </a:r>
            <a:r>
              <a:rPr lang="en-US" sz="1600" dirty="0"/>
              <a:t>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Категоризація </a:t>
            </a:r>
            <a:r>
              <a:rPr lang="uk-UA" sz="1600" dirty="0"/>
              <a:t>тестів - це </a:t>
            </a:r>
            <a:r>
              <a:rPr lang="uk-UA" sz="1600" dirty="0" smtClean="0"/>
              <a:t>потужний </a:t>
            </a:r>
            <a:r>
              <a:rPr lang="uk-UA" sz="1600" dirty="0"/>
              <a:t>інструмент. </a:t>
            </a:r>
            <a:r>
              <a:rPr lang="en-US" sz="1600" dirty="0" err="1"/>
              <a:t>pytest</a:t>
            </a:r>
            <a:r>
              <a:rPr lang="en-US" sz="1600" dirty="0"/>
              <a:t> </a:t>
            </a:r>
            <a:r>
              <a:rPr lang="uk-UA" sz="1600" dirty="0"/>
              <a:t>дозволяє створювати позначки або спеціальні мітки для будь -якого </a:t>
            </a:r>
            <a:r>
              <a:rPr lang="uk-UA" sz="1600" dirty="0" smtClean="0"/>
              <a:t>тесту. </a:t>
            </a:r>
            <a:r>
              <a:rPr lang="uk-UA" sz="1600" dirty="0"/>
              <a:t>Тест може мати кілька міток, і </a:t>
            </a:r>
            <a:r>
              <a:rPr lang="uk-UA" sz="1600" dirty="0" smtClean="0"/>
              <a:t>можна використовувати </a:t>
            </a:r>
            <a:r>
              <a:rPr lang="uk-UA" sz="1600" dirty="0"/>
              <a:t>їх для детального контролю над тим, які тести виконувати</a:t>
            </a:r>
            <a:r>
              <a:rPr lang="uk-UA" sz="1600" dirty="0" smtClean="0"/>
              <a:t>. </a:t>
            </a:r>
          </a:p>
          <a:p>
            <a:pPr marL="0" indent="0">
              <a:buNone/>
            </a:pPr>
            <a:endParaRPr lang="uk-UA" sz="1600" dirty="0"/>
          </a:p>
          <a:p>
            <a:pPr marL="0" indent="0" algn="ctr">
              <a:buNone/>
            </a:pPr>
            <a:r>
              <a:rPr lang="uk-UA" sz="1600" b="1" dirty="0"/>
              <a:t>Параметризація тесту </a:t>
            </a:r>
            <a:endParaRPr lang="uk-UA" sz="1600" b="1" dirty="0" smtClean="0"/>
          </a:p>
          <a:p>
            <a:pPr marL="0" indent="0">
              <a:buNone/>
            </a:pPr>
            <a:r>
              <a:rPr lang="uk-UA" sz="1600" dirty="0" smtClean="0"/>
              <a:t>Під час тестування функцій, </a:t>
            </a:r>
            <a:r>
              <a:rPr lang="uk-UA" sz="1600" dirty="0"/>
              <a:t>які обробляють дані або виконують загальні перетворення, </a:t>
            </a:r>
            <a:r>
              <a:rPr lang="uk-UA" sz="1600" dirty="0" smtClean="0"/>
              <a:t>доводиться писати велику кількість схожих тестів. </a:t>
            </a:r>
            <a:r>
              <a:rPr lang="uk-UA" sz="1600" dirty="0"/>
              <a:t>Вони можуть відрізнятися лише введенням або </a:t>
            </a:r>
            <a:r>
              <a:rPr lang="uk-UA" sz="1600" dirty="0" smtClean="0"/>
              <a:t>виведенням </a:t>
            </a:r>
            <a:r>
              <a:rPr lang="uk-UA" sz="1600" dirty="0"/>
              <a:t>коду, що тестується. Це вимагає дублювання тестового коду, і це іноді може </a:t>
            </a:r>
            <a:r>
              <a:rPr lang="uk-UA" sz="1600" dirty="0" smtClean="0"/>
              <a:t>ускладнювати процес тестування поведінки, </a:t>
            </a:r>
            <a:r>
              <a:rPr lang="uk-UA" sz="1600" dirty="0"/>
              <a:t>яку </a:t>
            </a:r>
            <a:r>
              <a:rPr lang="uk-UA" sz="1600" dirty="0" smtClean="0"/>
              <a:t>потрібно перевірити</a:t>
            </a:r>
            <a:r>
              <a:rPr lang="uk-UA" sz="1600" dirty="0"/>
              <a:t>. </a:t>
            </a:r>
            <a:endParaRPr lang="uk-UA" sz="1600" dirty="0" smtClean="0"/>
          </a:p>
          <a:p>
            <a:pPr marL="0" indent="0">
              <a:buNone/>
            </a:pPr>
            <a:r>
              <a:rPr lang="en-US" sz="1600" dirty="0" err="1" smtClean="0"/>
              <a:t>unittest</a:t>
            </a:r>
            <a:r>
              <a:rPr lang="en-US" sz="1600" dirty="0" smtClean="0"/>
              <a:t> </a:t>
            </a:r>
            <a:r>
              <a:rPr lang="uk-UA" sz="1600" dirty="0"/>
              <a:t>пропонує спосіб зібрати кілька тестів в один, але вони не відображаються як окремі тести у звітах про результати. Якщо один тест не пройшов, а решта пройшли, то вся група все одно поверне один невдалий результат. </a:t>
            </a:r>
            <a:endParaRPr lang="uk-UA" sz="1600" dirty="0" smtClean="0"/>
          </a:p>
          <a:p>
            <a:pPr marL="0" indent="0">
              <a:buNone/>
            </a:pPr>
            <a:r>
              <a:rPr lang="en-US" sz="1600" dirty="0" err="1" smtClean="0"/>
              <a:t>pytest</a:t>
            </a:r>
            <a:r>
              <a:rPr lang="en-US" sz="1600" dirty="0" smtClean="0"/>
              <a:t> </a:t>
            </a:r>
            <a:r>
              <a:rPr lang="uk-UA" sz="1600" dirty="0"/>
              <a:t>пропонує власне рішення, в якому кожен тест може проходити або </a:t>
            </a:r>
            <a:r>
              <a:rPr lang="uk-UA" sz="1600" dirty="0" smtClean="0"/>
              <a:t>«падати» незалежно</a:t>
            </a:r>
            <a:r>
              <a:rPr lang="uk-UA" sz="1600" dirty="0"/>
              <a:t>. </a:t>
            </a:r>
            <a:endParaRPr lang="uk-UA" sz="1600" dirty="0" smtClean="0"/>
          </a:p>
        </p:txBody>
      </p:sp>
    </p:spTree>
    <p:extLst>
      <p:ext uri="{BB962C8B-B14F-4D97-AF65-F5344CB8AC3E}">
        <p14:creationId xmlns:p14="http://schemas.microsoft.com/office/powerpoint/2010/main" val="2537649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7" y="140759"/>
            <a:ext cx="11887200" cy="6607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b="1" i="1" dirty="0"/>
              <a:t>Коли створювати </a:t>
            </a:r>
            <a:r>
              <a:rPr lang="uk-UA" sz="1600" b="1" i="1" dirty="0" smtClean="0"/>
              <a:t>фікстури? </a:t>
            </a:r>
          </a:p>
          <a:p>
            <a:pPr marL="0" indent="0">
              <a:buNone/>
            </a:pPr>
            <a:r>
              <a:rPr lang="uk-UA" sz="1600" dirty="0" smtClean="0"/>
              <a:t>Нехай необхідно написати функцію </a:t>
            </a:r>
            <a:r>
              <a:rPr lang="en-US" sz="1600" b="1" i="1" dirty="0" err="1" smtClean="0"/>
              <a:t>format_data_for_display</a:t>
            </a:r>
            <a:r>
              <a:rPr lang="en-US" sz="1600" b="1" i="1" dirty="0"/>
              <a:t>()</a:t>
            </a:r>
            <a:r>
              <a:rPr lang="en-US" sz="1600" dirty="0"/>
              <a:t> </a:t>
            </a:r>
            <a:r>
              <a:rPr lang="uk-UA" sz="1600" dirty="0"/>
              <a:t>для обробки даних, які повертає кінцева точка </a:t>
            </a:r>
            <a:r>
              <a:rPr lang="en-US" sz="1600" dirty="0"/>
              <a:t>API. </a:t>
            </a:r>
            <a:r>
              <a:rPr lang="uk-UA" sz="1600" dirty="0"/>
              <a:t>Дані представляють список людей, кожен з яких має ім’я, прізвище та посаду. Функція має вивести список рядків, які включають повне ім’я кожної людини (</a:t>
            </a:r>
            <a:r>
              <a:rPr lang="uk-UA" sz="1600" dirty="0" smtClean="0"/>
              <a:t>їх </a:t>
            </a:r>
            <a:r>
              <a:rPr lang="uk-UA" sz="1600" dirty="0"/>
              <a:t>ім’я, а потім прізвище), двокрапку та назву. </a:t>
            </a: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400" i="1" dirty="0" smtClean="0"/>
              <a:t>Щоб відтестувати функцію можна </a:t>
            </a:r>
            <a:r>
              <a:rPr lang="uk-UA" sz="1400" i="1" dirty="0"/>
              <a:t>написати наступний код: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4734" y="1951841"/>
            <a:ext cx="3467168" cy="397031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format_data_for_display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people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...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test_format_data_for_display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people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"given_name"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"Guido"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"family_name"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"van Rossum"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"title"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"Author of the Python"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},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"given_name"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"Pablo"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"family_name"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"Galindo"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"title"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"Python core developer"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},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format_data_for_display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people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== [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"Guido van Rossum: Author of the Python"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"Pablo Galindo: Python core developer"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]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0" y="121317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i="1" dirty="0"/>
              <a:t>Припустимо, </a:t>
            </a:r>
            <a:r>
              <a:rPr lang="ru-RU" sz="1400" i="1" dirty="0" smtClean="0"/>
              <a:t>потрібно </a:t>
            </a:r>
            <a:r>
              <a:rPr lang="ru-RU" sz="1400" i="1" dirty="0"/>
              <a:t>написати іншу функцію для перетворення даних у значення, розділені комами, для використання в Excel. Тест буде </a:t>
            </a:r>
            <a:r>
              <a:rPr lang="ru-RU" sz="1400" i="1" dirty="0" smtClean="0"/>
              <a:t>виглядати </a:t>
            </a:r>
            <a:r>
              <a:rPr lang="uk-UA" sz="1400" i="1" dirty="0" smtClean="0"/>
              <a:t>наступним чином</a:t>
            </a:r>
            <a:r>
              <a:rPr lang="ru-RU" sz="1400" i="1" dirty="0" smtClean="0"/>
              <a:t>: </a:t>
            </a:r>
            <a:endParaRPr lang="uk-UA" sz="1400" i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42000" y="1951841"/>
            <a:ext cx="4416402" cy="397031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format_data_for_excel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people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...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test_format_data_for_excel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people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"given_name"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"Guido"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"family_name"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"van Rossum"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"title"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"Author of the Python"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},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"given_name"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"Pablo"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"family_name"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"Galindo"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"title"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"Python core developer"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},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]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format_data_for_excel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people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==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"""given,family,title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Guido van Rossum, Author of the Python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Pablo Galindo, Python core developer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"""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09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7" y="140759"/>
            <a:ext cx="11887200" cy="6607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Pytest</a:t>
            </a:r>
            <a:r>
              <a:rPr lang="en-US" sz="1600" dirty="0" smtClean="0"/>
              <a:t> </a:t>
            </a:r>
            <a:r>
              <a:rPr lang="uk-UA" sz="1600" dirty="0" smtClean="0"/>
              <a:t>дозволяє </a:t>
            </a:r>
            <a:r>
              <a:rPr lang="ru-RU" sz="1600" dirty="0" smtClean="0"/>
              <a:t>перетягнути </a:t>
            </a:r>
            <a:r>
              <a:rPr lang="ru-RU" sz="1600" dirty="0"/>
              <a:t>повторювані дані в одну функцію, </a:t>
            </a:r>
            <a:r>
              <a:rPr lang="ru-RU" sz="1600" dirty="0" smtClean="0"/>
              <a:t>з декоратором </a:t>
            </a:r>
            <a:r>
              <a:rPr lang="ru-RU" sz="1600" b="1" i="1" dirty="0"/>
              <a:t>@pytest.fixture</a:t>
            </a:r>
            <a:r>
              <a:rPr lang="ru-RU" sz="1600" dirty="0"/>
              <a:t>, щоб вказати, що функція є </a:t>
            </a:r>
            <a:r>
              <a:rPr lang="ru-RU" sz="1600" dirty="0" smtClean="0"/>
              <a:t>фікстурою </a:t>
            </a:r>
            <a:r>
              <a:rPr lang="ru-RU" sz="1600" dirty="0"/>
              <a:t>pytest: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7067" y="630143"/>
            <a:ext cx="3256020" cy="353943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pytest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@pytest.fixture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example_people_data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"given_name"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"Guido"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"family_name"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"van Rossum"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"title"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"Author of the Python"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},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"given_name"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"Pablo"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"family_name"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"Galindo"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"title"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"Python core developer"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},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]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467" y="4249895"/>
            <a:ext cx="119972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Pytest</a:t>
            </a:r>
            <a:r>
              <a:rPr lang="en-US" sz="1600" dirty="0" smtClean="0"/>
              <a:t> </a:t>
            </a:r>
            <a:r>
              <a:rPr lang="uk-UA" sz="1600" dirty="0" smtClean="0"/>
              <a:t>дозволяє </a:t>
            </a:r>
            <a:r>
              <a:rPr lang="ru-RU" sz="1600" dirty="0" smtClean="0"/>
              <a:t>використовувати фікстуру, </a:t>
            </a:r>
            <a:r>
              <a:rPr lang="ru-RU" sz="1600" dirty="0"/>
              <a:t>додавши </a:t>
            </a:r>
            <a:r>
              <a:rPr lang="ru-RU" sz="1600" dirty="0" smtClean="0"/>
              <a:t>її </a:t>
            </a:r>
            <a:r>
              <a:rPr lang="ru-RU" sz="1600" dirty="0"/>
              <a:t>як аргумент до своїх тестів. </a:t>
            </a:r>
            <a:r>
              <a:rPr lang="ru-RU" sz="1600" dirty="0" smtClean="0"/>
              <a:t>ЇЇ </a:t>
            </a:r>
            <a:r>
              <a:rPr lang="ru-RU" sz="1600" dirty="0"/>
              <a:t>значення буде повертати значення функції fixture: </a:t>
            </a:r>
            <a:endParaRPr lang="uk-UA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5467" y="4606362"/>
            <a:ext cx="5463162" cy="212365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test_format_data_for_display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example_people_data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format_data_for_display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example_people_data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== [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"Guido van Rossum: Author of the Python"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"Pablo Galindo: Python core developer"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test_format_data_for_excel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example_people_data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format_data_for_excel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example_people_data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==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"""given,family,title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Guido van Rossum, Author of the Python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Pablo Galindo, Python core developer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"""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85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7" y="140759"/>
            <a:ext cx="11887200" cy="6607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Коли слід уникати </a:t>
            </a:r>
            <a:r>
              <a:rPr lang="uk-UA" sz="1600" b="1" dirty="0" smtClean="0"/>
              <a:t>використання фікстур? </a:t>
            </a:r>
          </a:p>
          <a:p>
            <a:pPr marL="0" indent="0">
              <a:buNone/>
            </a:pPr>
            <a:r>
              <a:rPr lang="uk-UA" sz="1600" dirty="0" smtClean="0"/>
              <a:t>Фікстури </a:t>
            </a:r>
            <a:r>
              <a:rPr lang="uk-UA" sz="1600" dirty="0"/>
              <a:t>чудово підходять для вилучення даних або об’єктів, які </a:t>
            </a:r>
            <a:r>
              <a:rPr lang="uk-UA" sz="1600" dirty="0" smtClean="0"/>
              <a:t>використовуютьсяв </a:t>
            </a:r>
            <a:r>
              <a:rPr lang="uk-UA" sz="1600" dirty="0"/>
              <a:t>кількох тестах. </a:t>
            </a:r>
            <a:r>
              <a:rPr lang="uk-UA" sz="1600" dirty="0" smtClean="0"/>
              <a:t>Але вони </a:t>
            </a:r>
            <a:r>
              <a:rPr lang="uk-UA" sz="1600" dirty="0"/>
              <a:t>не завжди підходять для тестів, які вимагають незначних змін у даних. Засипати свій тестовий набір </a:t>
            </a:r>
            <a:r>
              <a:rPr lang="uk-UA" sz="1600" dirty="0" smtClean="0"/>
              <a:t>фікстурами </a:t>
            </a:r>
            <a:r>
              <a:rPr lang="uk-UA" sz="1600" dirty="0"/>
              <a:t>не краще, ніж засипати його простими даними або об’єктами. Це може бути навіть гірше </a:t>
            </a:r>
            <a:r>
              <a:rPr lang="uk-UA" sz="1600" dirty="0" smtClean="0"/>
              <a:t>через додатковий шар </a:t>
            </a:r>
            <a:r>
              <a:rPr lang="uk-UA" sz="1600" dirty="0" smtClean="0"/>
              <a:t>логіки</a:t>
            </a:r>
            <a:r>
              <a:rPr lang="uk-UA" sz="1600" dirty="0" smtClean="0"/>
              <a:t>, що </a:t>
            </a:r>
            <a:r>
              <a:rPr lang="uk-UA" sz="1600" dirty="0" smtClean="0"/>
              <a:t>ускладнює читання </a:t>
            </a:r>
            <a:r>
              <a:rPr lang="uk-UA" sz="1600" dirty="0" smtClean="0"/>
              <a:t>коду. </a:t>
            </a:r>
          </a:p>
          <a:p>
            <a:pPr marL="0" indent="0" algn="ctr">
              <a:buNone/>
            </a:pPr>
            <a:r>
              <a:rPr lang="uk-UA" sz="1600" b="1" dirty="0" smtClean="0"/>
              <a:t>Масштабування фікстур</a:t>
            </a:r>
          </a:p>
          <a:p>
            <a:pPr marL="0" indent="0">
              <a:buNone/>
            </a:pPr>
            <a:r>
              <a:rPr lang="uk-UA" sz="1600" dirty="0" smtClean="0"/>
              <a:t>Фікстури - </a:t>
            </a:r>
            <a:r>
              <a:rPr lang="uk-UA" sz="1600" dirty="0"/>
              <a:t>модульні, тому вони можуть залежати від інших </a:t>
            </a:r>
            <a:r>
              <a:rPr lang="uk-UA" sz="1600" dirty="0" smtClean="0"/>
              <a:t>фікстур. </a:t>
            </a:r>
          </a:p>
          <a:p>
            <a:pPr marL="0" indent="0">
              <a:buNone/>
            </a:pPr>
            <a:r>
              <a:rPr lang="uk-UA" sz="1600" i="1" dirty="0" smtClean="0"/>
              <a:t>Наприклад, фікстури </a:t>
            </a:r>
            <a:r>
              <a:rPr lang="uk-UA" sz="1600" i="1" dirty="0"/>
              <a:t>у двох окремих тестових модулях мають спільну залежність. Що </a:t>
            </a:r>
            <a:r>
              <a:rPr lang="uk-UA" sz="1600" i="1" dirty="0" smtClean="0"/>
              <a:t>можна </a:t>
            </a:r>
            <a:r>
              <a:rPr lang="uk-UA" sz="1600" i="1" dirty="0"/>
              <a:t>зробити в цьому випадку? </a:t>
            </a:r>
            <a:r>
              <a:rPr lang="uk-UA" sz="1600" i="1" dirty="0" smtClean="0"/>
              <a:t>Можна перемістити фікстури </a:t>
            </a:r>
            <a:r>
              <a:rPr lang="uk-UA" sz="1600" i="1" dirty="0"/>
              <a:t>з тестових модулів у більш загальні модулі, пов’язані з </a:t>
            </a:r>
            <a:r>
              <a:rPr lang="uk-UA" sz="1600" i="1" dirty="0" smtClean="0"/>
              <a:t>фікстурами. </a:t>
            </a:r>
            <a:r>
              <a:rPr lang="uk-UA" sz="1600" i="1" dirty="0"/>
              <a:t>Таким чином, </a:t>
            </a:r>
            <a:r>
              <a:rPr lang="uk-UA" sz="1600" i="1" dirty="0" smtClean="0"/>
              <a:t>можна імпортувати </a:t>
            </a:r>
            <a:r>
              <a:rPr lang="uk-UA" sz="1600" i="1" dirty="0"/>
              <a:t>їх назад у будь-які тестові модулі, яким вони потрібні. Це хороший підхід, коли </a:t>
            </a:r>
            <a:r>
              <a:rPr lang="uk-UA" sz="1600" i="1" dirty="0" smtClean="0"/>
              <a:t>доводиться </a:t>
            </a:r>
            <a:r>
              <a:rPr lang="uk-UA" sz="1600" i="1" dirty="0"/>
              <a:t>неодноразово </a:t>
            </a:r>
            <a:r>
              <a:rPr lang="uk-UA" sz="1600" i="1" dirty="0" smtClean="0"/>
              <a:t>використовувати фікстури </a:t>
            </a:r>
            <a:r>
              <a:rPr lang="uk-UA" sz="1600" i="1" dirty="0"/>
              <a:t>протягом усього проекту. </a:t>
            </a:r>
            <a:endParaRPr lang="uk-UA" sz="1600" i="1" dirty="0" smtClean="0"/>
          </a:p>
          <a:p>
            <a:pPr marL="0" indent="0">
              <a:buNone/>
            </a:pPr>
            <a:r>
              <a:rPr lang="en-US" sz="1600" dirty="0" err="1" smtClean="0"/>
              <a:t>pytest</a:t>
            </a:r>
            <a:r>
              <a:rPr lang="en-US" sz="1600" dirty="0" smtClean="0"/>
              <a:t> </a:t>
            </a:r>
            <a:r>
              <a:rPr lang="uk-UA" sz="1600" dirty="0"/>
              <a:t>шукає модулі </a:t>
            </a:r>
            <a:r>
              <a:rPr lang="en-US" sz="1600" b="1" i="1" dirty="0"/>
              <a:t>conftest.py</a:t>
            </a:r>
            <a:r>
              <a:rPr lang="en-US" sz="1600" dirty="0"/>
              <a:t> </a:t>
            </a:r>
            <a:r>
              <a:rPr lang="uk-UA" sz="1600" dirty="0"/>
              <a:t>у всій структурі каталогів. Кожен </a:t>
            </a:r>
            <a:r>
              <a:rPr lang="en-US" sz="1600" b="1" i="1" dirty="0"/>
              <a:t>conftest.py</a:t>
            </a:r>
            <a:r>
              <a:rPr lang="en-US" sz="1600" dirty="0"/>
              <a:t> </a:t>
            </a:r>
            <a:r>
              <a:rPr lang="uk-UA" sz="1600" dirty="0"/>
              <a:t>надає конфігурацію для файлового дерева, в якому його знаходить </a:t>
            </a:r>
            <a:r>
              <a:rPr lang="en-US" sz="1600" dirty="0" err="1"/>
              <a:t>pytest</a:t>
            </a:r>
            <a:r>
              <a:rPr lang="en-US" sz="1600" dirty="0"/>
              <a:t>. </a:t>
            </a:r>
            <a:r>
              <a:rPr lang="uk-UA" sz="1600" dirty="0" smtClean="0"/>
              <a:t>Можна </a:t>
            </a:r>
            <a:r>
              <a:rPr lang="uk-UA" sz="1600" dirty="0"/>
              <a:t>використовувати будь-які </a:t>
            </a:r>
            <a:r>
              <a:rPr lang="uk-UA" sz="1600" dirty="0" smtClean="0"/>
              <a:t>фікстури, </a:t>
            </a:r>
            <a:r>
              <a:rPr lang="uk-UA" sz="1600" dirty="0"/>
              <a:t>визначені в конкретному </a:t>
            </a:r>
            <a:r>
              <a:rPr lang="en-US" sz="1600" dirty="0"/>
              <a:t>conftest.py </a:t>
            </a:r>
            <a:r>
              <a:rPr lang="uk-UA" sz="1600" dirty="0"/>
              <a:t>у батьківському каталозі файлу та в будь-яких підкаталогах. Це чудове місце для розміщення найпоширеніших </a:t>
            </a:r>
            <a:r>
              <a:rPr lang="uk-UA" sz="1600" dirty="0" smtClean="0"/>
              <a:t>фікстур. </a:t>
            </a:r>
          </a:p>
          <a:p>
            <a:pPr marL="0" indent="0">
              <a:buNone/>
            </a:pPr>
            <a:r>
              <a:rPr lang="uk-UA" sz="1600" dirty="0" smtClean="0"/>
              <a:t>Ще </a:t>
            </a:r>
            <a:r>
              <a:rPr lang="uk-UA" sz="1600" dirty="0"/>
              <a:t>один цікавий варіант використання </a:t>
            </a:r>
            <a:r>
              <a:rPr lang="uk-UA" sz="1600" dirty="0" smtClean="0"/>
              <a:t>фікстур </a:t>
            </a:r>
            <a:r>
              <a:rPr lang="uk-UA" sz="1600" dirty="0"/>
              <a:t>— захист доступу до ресурсів. </a:t>
            </a:r>
            <a:r>
              <a:rPr lang="uk-UA" sz="1600" dirty="0" smtClean="0"/>
              <a:t>Наприклад зроблено набір </a:t>
            </a:r>
            <a:r>
              <a:rPr lang="uk-UA" sz="1600" dirty="0"/>
              <a:t>тестів для коду, що стосується викликів </a:t>
            </a:r>
            <a:r>
              <a:rPr lang="en-US" sz="1600" dirty="0"/>
              <a:t>API. </a:t>
            </a:r>
            <a:r>
              <a:rPr lang="uk-UA" sz="1600" dirty="0" smtClean="0"/>
              <a:t>Потрібно переконатися</a:t>
            </a:r>
            <a:r>
              <a:rPr lang="uk-UA" sz="1600" dirty="0"/>
              <a:t>, що набір тестів не здійснює реальних мережевих викликів, навіть якщо тест випадково виконує справжній код виклику мережі. </a:t>
            </a:r>
            <a:r>
              <a:rPr lang="en-US" sz="1600" dirty="0" err="1"/>
              <a:t>pytest</a:t>
            </a:r>
            <a:r>
              <a:rPr lang="en-US" sz="1600" dirty="0"/>
              <a:t> </a:t>
            </a:r>
            <a:r>
              <a:rPr lang="uk-UA" sz="1600" dirty="0"/>
              <a:t>надає інструмент </a:t>
            </a:r>
            <a:r>
              <a:rPr lang="en-US" sz="1600" b="1" i="1" dirty="0" err="1"/>
              <a:t>monkeypatch</a:t>
            </a:r>
            <a:r>
              <a:rPr lang="en-US" sz="1600" dirty="0"/>
              <a:t> </a:t>
            </a:r>
            <a:r>
              <a:rPr lang="uk-UA" sz="1600" dirty="0"/>
              <a:t>для заміни значень і поведінки, які </a:t>
            </a:r>
            <a:r>
              <a:rPr lang="uk-UA" sz="1600" dirty="0" smtClean="0"/>
              <a:t>можна ефективно використовувати :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5467" y="4715808"/>
            <a:ext cx="5511445" cy="193899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conftest.py</a:t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pytest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requests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@pytest.fixture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autouse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disable_network_calls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monkeypatch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stunted_get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raise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RuntimeError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"Network access not allowed during testing!"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monkeypatch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setattr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"get"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lambda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*args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**kwargs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stunted_get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6789" y="479200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400" i="1" dirty="0"/>
              <a:t>Розмістивши </a:t>
            </a:r>
            <a:r>
              <a:rPr lang="en-US" sz="1400" i="1" dirty="0" err="1"/>
              <a:t>disable_network_calls</a:t>
            </a:r>
            <a:r>
              <a:rPr lang="en-US" sz="1400" i="1" dirty="0"/>
              <a:t>() </a:t>
            </a:r>
            <a:r>
              <a:rPr lang="uk-UA" sz="1400" i="1" dirty="0"/>
              <a:t>у </a:t>
            </a:r>
            <a:r>
              <a:rPr lang="en-US" sz="1400" i="1" dirty="0"/>
              <a:t>conftest.py </a:t>
            </a:r>
            <a:r>
              <a:rPr lang="uk-UA" sz="1400" i="1" dirty="0"/>
              <a:t>та додавши параметр </a:t>
            </a:r>
            <a:r>
              <a:rPr lang="en-US" sz="1400" i="1" dirty="0" err="1"/>
              <a:t>autouse</a:t>
            </a:r>
            <a:r>
              <a:rPr lang="en-US" sz="1400" i="1" dirty="0"/>
              <a:t>=True, </a:t>
            </a:r>
            <a:r>
              <a:rPr lang="uk-UA" sz="1400" i="1" dirty="0" smtClean="0"/>
              <a:t>буде гарантовано, </a:t>
            </a:r>
            <a:r>
              <a:rPr lang="uk-UA" sz="1400" i="1" dirty="0"/>
              <a:t>що мережеві виклики будуть вимкнені під час кожного тестування в пакеті. Будь-який тест, який виконує виклик коду </a:t>
            </a:r>
            <a:r>
              <a:rPr lang="en-US" sz="1400" i="1" dirty="0" err="1"/>
              <a:t>requests.get</a:t>
            </a:r>
            <a:r>
              <a:rPr lang="en-US" sz="1400" i="1" dirty="0"/>
              <a:t>(), </a:t>
            </a:r>
            <a:r>
              <a:rPr lang="uk-UA" sz="1400" i="1" dirty="0"/>
              <a:t>викличе помилку </a:t>
            </a:r>
            <a:r>
              <a:rPr lang="en-US" sz="1400" i="1" dirty="0" err="1"/>
              <a:t>RuntimeError</a:t>
            </a:r>
            <a:r>
              <a:rPr lang="en-US" sz="1400" i="1" dirty="0"/>
              <a:t>, </a:t>
            </a:r>
            <a:r>
              <a:rPr lang="uk-UA" sz="1400" i="1" dirty="0"/>
              <a:t>яка вказує на те, що стався неочікуваний мережевий виклик. </a:t>
            </a:r>
          </a:p>
        </p:txBody>
      </p:sp>
    </p:spTree>
    <p:extLst>
      <p:ext uri="{BB962C8B-B14F-4D97-AF65-F5344CB8AC3E}">
        <p14:creationId xmlns:p14="http://schemas.microsoft.com/office/powerpoint/2010/main" val="200166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537" y="0"/>
            <a:ext cx="11759731" cy="65760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Приклад тестування програми без </a:t>
            </a:r>
            <a:r>
              <a:rPr lang="en-US" sz="1600" b="1" dirty="0" smtClean="0"/>
              <a:t>framework</a:t>
            </a:r>
            <a:r>
              <a:rPr lang="uk-UA" sz="1600" b="1" dirty="0" smtClean="0"/>
              <a:t>’ів </a:t>
            </a:r>
            <a:endParaRPr lang="en-US" sz="1600" b="1" dirty="0" smtClean="0"/>
          </a:p>
          <a:p>
            <a:pPr marL="0" indent="0">
              <a:buNone/>
            </a:pPr>
            <a:r>
              <a:rPr lang="uk-UA" sz="1600" dirty="0" smtClean="0"/>
              <a:t>Розглянемо </a:t>
            </a:r>
            <a:r>
              <a:rPr lang="uk-UA" sz="1600" dirty="0"/>
              <a:t>найпростіший модуль </a:t>
            </a:r>
            <a:r>
              <a:rPr lang="en-US" sz="1600" dirty="0"/>
              <a:t>Python, </a:t>
            </a:r>
            <a:r>
              <a:rPr lang="uk-UA" sz="1600" dirty="0"/>
              <a:t>який містить ряд функцій, і розберемо приклад того, як можна було б його протестувати без використання </a:t>
            </a:r>
            <a:r>
              <a:rPr lang="en-US" sz="1600" dirty="0"/>
              <a:t>framework'</a:t>
            </a:r>
            <a:r>
              <a:rPr lang="uk-UA" sz="1600" dirty="0"/>
              <a:t>а. Наш модуль буде представляти собою бібліотеку, яка містить функції для виконання простих арифметичний дій.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7629" y="1733758"/>
            <a:ext cx="1301959" cy="310854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sub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mul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div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2709" y="1213857"/>
            <a:ext cx="6014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Для того, щоб протестувати цю бібліотеку, ми можемо створити окремий файл з назвою </a:t>
            </a:r>
            <a:r>
              <a:rPr lang="en-US" sz="1600" i="1" dirty="0"/>
              <a:t>test_calc.py </a:t>
            </a:r>
            <a:r>
              <a:rPr lang="uk-UA" sz="1600" i="1" dirty="0"/>
              <a:t>і помістити туди функції, які перевіряють коректність роботи функцій з </a:t>
            </a:r>
            <a:r>
              <a:rPr lang="en-US" sz="1600" i="1" dirty="0"/>
              <a:t>calc.py. </a:t>
            </a:r>
            <a:endParaRPr lang="uk-UA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8685420" y="822345"/>
            <a:ext cx="13166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i="1" dirty="0"/>
              <a:t>test_calc.py</a:t>
            </a:r>
            <a:endParaRPr lang="uk-UA" b="1" dirty="0"/>
          </a:p>
        </p:txBody>
      </p:sp>
      <p:sp>
        <p:nvSpPr>
          <p:cNvPr id="6" name="Rectangle 5"/>
          <p:cNvSpPr/>
          <p:nvPr/>
        </p:nvSpPr>
        <p:spPr>
          <a:xfrm>
            <a:off x="377629" y="1198541"/>
            <a:ext cx="8404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i="1" dirty="0" smtClean="0"/>
              <a:t>calc.py</a:t>
            </a:r>
            <a:endParaRPr lang="uk-UA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459083" y="1213857"/>
            <a:ext cx="2424638" cy="563231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test_add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==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"Test add(a, b) is OK"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"Test add(a, b) is Fail"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test_sub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sub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==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"Test sub(a, b) is OK"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"Test sub(a, b) is Fail"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test_mul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mul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==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"Test mul(a, b) is OK"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"Test mul(a, b) is Fail"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test_div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div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==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"Test div(a, b) is OK"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"Test div(a, b) is Fail"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test_add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test_sub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test_mul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test_div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735" y="3489751"/>
            <a:ext cx="5029200" cy="1352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52468" y="3118752"/>
            <a:ext cx="22213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/>
              <a:t>Запустимо </a:t>
            </a:r>
            <a:r>
              <a:rPr lang="en-US" sz="1600" dirty="0"/>
              <a:t>test_calc.py. 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916712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7" y="140759"/>
            <a:ext cx="11887200" cy="66071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1600" b="1" dirty="0"/>
              <a:t>Позначки: Тестування за категоріями </a:t>
            </a:r>
            <a:endParaRPr lang="ru-RU" sz="1600" b="1" dirty="0" smtClean="0"/>
          </a:p>
          <a:p>
            <a:pPr marL="0" indent="0" algn="ctr">
              <a:buNone/>
            </a:pPr>
            <a:endParaRPr lang="ru-RU" sz="1600" b="1" dirty="0" smtClean="0"/>
          </a:p>
          <a:p>
            <a:pPr marL="0" indent="0">
              <a:buNone/>
            </a:pPr>
            <a:r>
              <a:rPr lang="ru-RU" sz="1600" dirty="0" smtClean="0"/>
              <a:t>У </a:t>
            </a:r>
            <a:r>
              <a:rPr lang="ru-RU" sz="1600" dirty="0"/>
              <a:t>будь-якому великому наборі тестів деякі тести неминуче будуть повільними</a:t>
            </a:r>
            <a:r>
              <a:rPr lang="ru-RU" sz="1600" dirty="0" smtClean="0"/>
              <a:t>. </a:t>
            </a:r>
            <a:r>
              <a:rPr lang="ru-RU" sz="1600" dirty="0"/>
              <a:t>Якою б не була причина, було б добре уникати виконання всіх повільних тестів, коли </a:t>
            </a:r>
            <a:r>
              <a:rPr lang="ru-RU" sz="1600" dirty="0" smtClean="0"/>
              <a:t>потр</a:t>
            </a:r>
            <a:r>
              <a:rPr lang="uk-UA" sz="1600" dirty="0" smtClean="0"/>
              <a:t>ібно</a:t>
            </a:r>
            <a:r>
              <a:rPr lang="ru-RU" sz="1600" dirty="0" smtClean="0"/>
              <a:t> </a:t>
            </a:r>
            <a:r>
              <a:rPr lang="ru-RU" sz="1600" dirty="0"/>
              <a:t>швидко перейти до нової функції. </a:t>
            </a:r>
            <a:r>
              <a:rPr lang="ru-RU" sz="1600" dirty="0" smtClean="0"/>
              <a:t>pytest </a:t>
            </a:r>
            <a:r>
              <a:rPr lang="ru-RU" sz="1600" dirty="0"/>
              <a:t>дозволяє </a:t>
            </a:r>
            <a:r>
              <a:rPr lang="ru-RU" sz="1600" dirty="0" smtClean="0"/>
              <a:t>визначати </a:t>
            </a:r>
            <a:r>
              <a:rPr lang="ru-RU" sz="1600" dirty="0"/>
              <a:t>категорії для </a:t>
            </a:r>
            <a:r>
              <a:rPr lang="ru-RU" sz="1600" dirty="0" smtClean="0"/>
              <a:t>тестів </a:t>
            </a:r>
            <a:r>
              <a:rPr lang="ru-RU" sz="1600" dirty="0"/>
              <a:t>і надає варіанти включення або виключення категорій під час запуску </a:t>
            </a:r>
            <a:r>
              <a:rPr lang="ru-RU" sz="1600" dirty="0" smtClean="0"/>
              <a:t>пакета</a:t>
            </a:r>
            <a:r>
              <a:rPr lang="ru-RU" sz="1600" dirty="0"/>
              <a:t>. </a:t>
            </a:r>
            <a:r>
              <a:rPr lang="ru-RU" sz="1600" dirty="0" smtClean="0"/>
              <a:t>Тест можна позначити будь-якою </a:t>
            </a:r>
            <a:r>
              <a:rPr lang="ru-RU" sz="1600" dirty="0"/>
              <a:t>кількістю категорій. Позначення тестів корисно для категоризації тестів за підсистемою або залежностями.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Наприклад</a:t>
            </a:r>
            <a:r>
              <a:rPr lang="ru-RU" sz="1600" dirty="0"/>
              <a:t>, якщо деякі з ваших тестів потребують доступу до бази даних, </a:t>
            </a:r>
            <a:r>
              <a:rPr lang="ru-RU" sz="1600" dirty="0" smtClean="0"/>
              <a:t>можнастворити </a:t>
            </a:r>
            <a:r>
              <a:rPr lang="ru-RU" sz="1600" dirty="0"/>
              <a:t>для них позначку </a:t>
            </a:r>
            <a:r>
              <a:rPr lang="ru-RU" sz="1600" b="1" i="1" dirty="0"/>
              <a:t>@</a:t>
            </a:r>
            <a:r>
              <a:rPr lang="ru-RU" sz="1600" b="1" i="1" dirty="0" smtClean="0"/>
              <a:t>pytest.mark.database_access</a:t>
            </a:r>
          </a:p>
          <a:p>
            <a:pPr marL="0" indent="0">
              <a:buNone/>
            </a:pPr>
            <a:r>
              <a:rPr lang="uk-UA" sz="1600" dirty="0"/>
              <a:t>Коли настане час запустити свої тести, </a:t>
            </a:r>
            <a:r>
              <a:rPr lang="uk-UA" sz="1600" dirty="0" smtClean="0"/>
              <a:t>все </a:t>
            </a:r>
            <a:r>
              <a:rPr lang="uk-UA" sz="1600" dirty="0"/>
              <a:t>одно </a:t>
            </a:r>
            <a:r>
              <a:rPr lang="uk-UA" sz="1600" dirty="0" smtClean="0"/>
              <a:t>можна </a:t>
            </a:r>
            <a:r>
              <a:rPr lang="uk-UA" sz="1600" dirty="0"/>
              <a:t>запустити їх усі за замовчуванням за допомогою команди </a:t>
            </a:r>
            <a:r>
              <a:rPr lang="uk-UA" sz="1600" b="1" i="1" dirty="0"/>
              <a:t>pytest</a:t>
            </a:r>
            <a:r>
              <a:rPr lang="uk-UA" sz="1600" dirty="0"/>
              <a:t>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Якщо потрібно </a:t>
            </a:r>
            <a:r>
              <a:rPr lang="uk-UA" sz="1600" dirty="0"/>
              <a:t>запускати лише ті тести, які вимагають доступу до бази даних, </a:t>
            </a:r>
            <a:r>
              <a:rPr lang="uk-UA" sz="1600" dirty="0" smtClean="0"/>
              <a:t>можна використовувати </a:t>
            </a:r>
            <a:r>
              <a:rPr lang="uk-UA" sz="1600" b="1" i="1" dirty="0"/>
              <a:t>pytest -m database_access</a:t>
            </a:r>
            <a:r>
              <a:rPr lang="uk-UA" sz="1600" dirty="0"/>
              <a:t>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Щоб </a:t>
            </a:r>
            <a:r>
              <a:rPr lang="uk-UA" sz="1600" dirty="0"/>
              <a:t>запустити всі тести, крім тих, які вимагають доступу до бази даних, </a:t>
            </a:r>
            <a:r>
              <a:rPr lang="uk-UA" sz="1600" dirty="0" smtClean="0"/>
              <a:t>можна використовувати </a:t>
            </a:r>
            <a:r>
              <a:rPr lang="uk-UA" sz="1600" b="1" i="1" dirty="0"/>
              <a:t>pytest -m "not database_access"</a:t>
            </a:r>
            <a:r>
              <a:rPr lang="uk-UA" sz="1600" dirty="0"/>
              <a:t>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Існує можливість налаштувати автоматичне </a:t>
            </a:r>
            <a:r>
              <a:rPr lang="uk-UA" sz="1600" dirty="0"/>
              <a:t>використання, щоб обмежити доступ до бази даних до тих тестів, позначених як </a:t>
            </a:r>
            <a:r>
              <a:rPr lang="uk-UA" sz="1600" b="1" i="1" dirty="0"/>
              <a:t>database_access</a:t>
            </a:r>
            <a:r>
              <a:rPr lang="uk-UA" sz="1600" dirty="0"/>
              <a:t>. </a:t>
            </a:r>
            <a:endParaRPr lang="uk-UA" sz="1600" dirty="0" smtClean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r>
              <a:rPr lang="en-US" sz="1600" dirty="0" err="1"/>
              <a:t>pytest</a:t>
            </a:r>
            <a:r>
              <a:rPr lang="en-US" sz="1600" dirty="0"/>
              <a:t> </a:t>
            </a:r>
            <a:r>
              <a:rPr lang="uk-UA" sz="1600" dirty="0"/>
              <a:t>надає кілька позначок </a:t>
            </a:r>
            <a:r>
              <a:rPr lang="uk-UA" sz="1600" dirty="0" smtClean="0"/>
              <a:t>«з коробки»: </a:t>
            </a:r>
          </a:p>
          <a:p>
            <a:r>
              <a:rPr lang="en-US" sz="1600" b="1" i="1" dirty="0" smtClean="0"/>
              <a:t>skip</a:t>
            </a:r>
            <a:r>
              <a:rPr lang="en-US" sz="1600" dirty="0" smtClean="0"/>
              <a:t> </a:t>
            </a:r>
            <a:r>
              <a:rPr lang="uk-UA" sz="1600" dirty="0"/>
              <a:t>беззастережно пропускає тест. </a:t>
            </a:r>
            <a:endParaRPr lang="uk-UA" sz="1600" dirty="0" smtClean="0"/>
          </a:p>
          <a:p>
            <a:r>
              <a:rPr lang="en-US" sz="1600" b="1" i="1" dirty="0" err="1" smtClean="0"/>
              <a:t>skipif</a:t>
            </a:r>
            <a:r>
              <a:rPr lang="en-US" sz="1600" dirty="0" smtClean="0"/>
              <a:t> </a:t>
            </a:r>
            <a:r>
              <a:rPr lang="uk-UA" sz="1600" dirty="0"/>
              <a:t>пропускає тест, якщо переданий йому вираз має значення </a:t>
            </a:r>
            <a:r>
              <a:rPr lang="en-US" sz="1600" dirty="0"/>
              <a:t>True</a:t>
            </a:r>
            <a:r>
              <a:rPr lang="en-US" sz="1600" dirty="0" smtClean="0"/>
              <a:t>.</a:t>
            </a:r>
            <a:endParaRPr lang="uk-UA" sz="1600" dirty="0" smtClean="0"/>
          </a:p>
          <a:p>
            <a:r>
              <a:rPr lang="en-US" sz="1600" b="1" i="1" dirty="0" err="1" smtClean="0"/>
              <a:t>xfail</a:t>
            </a:r>
            <a:r>
              <a:rPr lang="en-US" sz="1600" dirty="0" smtClean="0"/>
              <a:t> </a:t>
            </a:r>
            <a:r>
              <a:rPr lang="uk-UA" sz="1600" dirty="0"/>
              <a:t>вказує на те, що очікується, що тест буде невдалим, тому, якщо тест не вдасться, загальний пакет </a:t>
            </a:r>
            <a:r>
              <a:rPr lang="uk-UA" sz="1600" dirty="0" smtClean="0"/>
              <a:t>тестів все </a:t>
            </a:r>
            <a:r>
              <a:rPr lang="uk-UA" sz="1600" dirty="0"/>
              <a:t>ще може </a:t>
            </a:r>
            <a:r>
              <a:rPr lang="uk-UA" sz="1600" dirty="0" smtClean="0"/>
              <a:t>повернути успішний статус проходження тестів. </a:t>
            </a:r>
          </a:p>
          <a:p>
            <a:r>
              <a:rPr lang="en-US" sz="1600" b="1" i="1" dirty="0" smtClean="0"/>
              <a:t>parameterize</a:t>
            </a:r>
            <a:r>
              <a:rPr lang="en-US" sz="1600" dirty="0" smtClean="0"/>
              <a:t> </a:t>
            </a:r>
            <a:r>
              <a:rPr lang="uk-UA" sz="1600" dirty="0" smtClean="0"/>
              <a:t> </a:t>
            </a:r>
            <a:r>
              <a:rPr lang="uk-UA" sz="1600" dirty="0"/>
              <a:t>створює кілька варіантів тесту з різними значеннями в якості аргументів. </a:t>
            </a:r>
            <a:endParaRPr lang="uk-UA" sz="1600" dirty="0" smtClean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Список </a:t>
            </a:r>
            <a:r>
              <a:rPr lang="uk-UA" sz="1600" dirty="0"/>
              <a:t>усіх позначок, про які знає </a:t>
            </a:r>
            <a:r>
              <a:rPr lang="en-US" sz="1600" dirty="0" err="1"/>
              <a:t>pytest</a:t>
            </a:r>
            <a:r>
              <a:rPr lang="en-US" sz="1600" dirty="0" smtClean="0"/>
              <a:t>,</a:t>
            </a:r>
            <a:r>
              <a:rPr lang="uk-UA" sz="1600" dirty="0" smtClean="0"/>
              <a:t> можна побачити </a:t>
            </a:r>
            <a:r>
              <a:rPr lang="en-US" sz="1600" dirty="0" smtClean="0"/>
              <a:t> </a:t>
            </a:r>
            <a:r>
              <a:rPr lang="uk-UA" sz="1600" dirty="0"/>
              <a:t>запустивши </a:t>
            </a:r>
            <a:r>
              <a:rPr lang="en-US" sz="1600" b="1" i="1" dirty="0" err="1"/>
              <a:t>pytest</a:t>
            </a:r>
            <a:r>
              <a:rPr lang="en-US" sz="1600" b="1" i="1" dirty="0"/>
              <a:t> --</a:t>
            </a:r>
            <a:r>
              <a:rPr lang="en-US" sz="1600" b="1" i="1" dirty="0" smtClean="0"/>
              <a:t>markers</a:t>
            </a:r>
            <a:endParaRPr lang="uk-UA" sz="1600" dirty="0" smtClean="0"/>
          </a:p>
        </p:txBody>
      </p:sp>
    </p:spTree>
    <p:extLst>
      <p:ext uri="{BB962C8B-B14F-4D97-AF65-F5344CB8AC3E}">
        <p14:creationId xmlns:p14="http://schemas.microsoft.com/office/powerpoint/2010/main" val="1065911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7" y="140759"/>
            <a:ext cx="11887200" cy="6607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Параметризація: комбінування тестів </a:t>
            </a:r>
            <a:endParaRPr lang="uk-UA" sz="1600" b="1" dirty="0" smtClean="0"/>
          </a:p>
          <a:p>
            <a:pPr marL="0" indent="0">
              <a:buNone/>
            </a:pPr>
            <a:r>
              <a:rPr lang="en-US" sz="1600" dirty="0" err="1" smtClean="0"/>
              <a:t>pytest</a:t>
            </a:r>
            <a:r>
              <a:rPr lang="en-US" sz="1600" dirty="0" smtClean="0"/>
              <a:t> </a:t>
            </a:r>
            <a:r>
              <a:rPr lang="uk-UA" sz="1600" dirty="0"/>
              <a:t>можна використовувати для зменшення дублювання коду шляхом вилучення поширених </a:t>
            </a:r>
            <a:r>
              <a:rPr lang="uk-UA" sz="1600" dirty="0" smtClean="0"/>
              <a:t>залежностей</a:t>
            </a:r>
            <a:r>
              <a:rPr lang="en-US" sz="1600" dirty="0" smtClean="0"/>
              <a:t>/</a:t>
            </a:r>
          </a:p>
          <a:p>
            <a:pPr marL="0" indent="0">
              <a:buNone/>
            </a:pPr>
            <a:r>
              <a:rPr lang="uk-UA" sz="1600" i="1" dirty="0" smtClean="0"/>
              <a:t>Наприклад, потрібно протестувати функцію для перевірки поліндромів</a:t>
            </a:r>
            <a:endParaRPr lang="uk-UA" sz="1600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5467" y="1163642"/>
            <a:ext cx="3347391" cy="378565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test_is_palindrome_empty_string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is_palindrome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test_is_palindrome_single_character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is_palindrome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test_is_palindrome_mixed_casing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is_palindrome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"Bob"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test_is_palindrome_with_spaces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is_palindrome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"Never odd or even"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test_is_palindrome_with_punctuation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is_palindrome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"Do geese see God?"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test_is_palindrome_not_palindrome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not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is_palindrome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"abc"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test_is_palindrome_not_quite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not 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is_palindrome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"abab"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4579" y="1411287"/>
            <a:ext cx="4756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i="1" dirty="0"/>
              <a:t>Усі ці тести, крім двох останніх, мають однакову форму: </a:t>
            </a:r>
            <a:endParaRPr lang="uk-UA" sz="1400" i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35027" y="1817711"/>
            <a:ext cx="3288080" cy="46166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test_is_palindrome_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some situation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&gt;():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is_palindrome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"&lt;some string&gt;"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4579" y="2378023"/>
            <a:ext cx="7128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 smtClean="0"/>
              <a:t>Можна використати </a:t>
            </a:r>
            <a:r>
              <a:rPr lang="ru-RU" sz="1400" b="1" i="1" dirty="0"/>
              <a:t>@pytest.mark.parametrize()</a:t>
            </a:r>
            <a:r>
              <a:rPr lang="ru-RU" sz="1400" i="1" dirty="0"/>
              <a:t>, щоб заповнити цю </a:t>
            </a:r>
            <a:r>
              <a:rPr lang="ru-RU" sz="1400" i="1" dirty="0" smtClean="0"/>
              <a:t>форму </a:t>
            </a:r>
            <a:r>
              <a:rPr lang="ru-RU" sz="1400" i="1" dirty="0"/>
              <a:t>різними значеннями, значно зменшуючи тестовий код: </a:t>
            </a:r>
            <a:endParaRPr lang="uk-UA" sz="1400" i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363846" y="2874937"/>
            <a:ext cx="4108817" cy="304698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@pytest.mark.parametrize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"palindrome"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[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"Bob"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"Never odd or even"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"Do geese see God?"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test_is_palindrome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palindrome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is_palindrome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palindrome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@pytest.mark.parametrize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"non_palindrome"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[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"abc"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"abab"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test_is_palindrome_not_palindrome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non_palindrome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not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is_palindrome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non_palindrome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85884" y="2989592"/>
            <a:ext cx="292356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/>
              <a:t>Першим аргументом </a:t>
            </a:r>
            <a:r>
              <a:rPr lang="en-US" sz="1400" b="1" i="1" dirty="0" err="1"/>
              <a:t>parametrize</a:t>
            </a:r>
            <a:r>
              <a:rPr lang="en-US" sz="1400" b="1" i="1" dirty="0" smtClean="0"/>
              <a:t>()</a:t>
            </a:r>
            <a:r>
              <a:rPr lang="uk-UA" sz="1400" b="1" i="1" dirty="0" smtClean="0"/>
              <a:t> </a:t>
            </a:r>
            <a:r>
              <a:rPr lang="ru-RU" sz="1400" i="1" dirty="0" smtClean="0"/>
              <a:t>є </a:t>
            </a:r>
            <a:r>
              <a:rPr lang="ru-RU" sz="1400" i="1" dirty="0"/>
              <a:t>рядок імен параметрів, розділений комами. Другим аргументом є список кортежів або одиничних значень, які представляють значення параметра. </a:t>
            </a:r>
            <a:endParaRPr lang="uk-UA" sz="1400" i="1" dirty="0"/>
          </a:p>
        </p:txBody>
      </p:sp>
    </p:spTree>
    <p:extLst>
      <p:ext uri="{BB962C8B-B14F-4D97-AF65-F5344CB8AC3E}">
        <p14:creationId xmlns:p14="http://schemas.microsoft.com/office/powerpoint/2010/main" val="2696289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7" y="140759"/>
            <a:ext cx="11887200" cy="6607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Також можна вдосконалити свою параметризацію, </a:t>
            </a:r>
            <a:r>
              <a:rPr lang="ru-RU" sz="1600" dirty="0"/>
              <a:t>щоб об’єднати всі </a:t>
            </a:r>
            <a:r>
              <a:rPr lang="ru-RU" sz="1600" dirty="0" smtClean="0"/>
              <a:t>тести </a:t>
            </a:r>
            <a:r>
              <a:rPr lang="ru-RU" sz="1600" dirty="0"/>
              <a:t>в один: 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uk-UA" sz="1600" dirty="0" smtClean="0"/>
              <a:t>Варто завжди використовувати </a:t>
            </a:r>
            <a:r>
              <a:rPr lang="uk-UA" sz="1600" dirty="0"/>
              <a:t>параметризацію, щоб відокремити дані тесту від поведінки тесту, щоб було зрозуміло, що тест тестує!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5533" y="648495"/>
            <a:ext cx="5506636" cy="246221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@pytest.mark.parametrize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"maybe_palindrome, expected_result"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[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"Bob"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"Never odd or even"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"Do geese see God?"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"abc"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"abab"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test_is_palindrome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maybe_palindrome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expected_result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assert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is_palindrome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maybe_palindrome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==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expected_result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94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7" y="140759"/>
            <a:ext cx="11887200" cy="6607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Звіти про </a:t>
            </a:r>
            <a:r>
              <a:rPr lang="uk-UA" sz="1600" dirty="0" smtClean="0"/>
              <a:t>тривалість тестування</a:t>
            </a:r>
          </a:p>
          <a:p>
            <a:pPr marL="0" indent="0">
              <a:buNone/>
            </a:pPr>
            <a:r>
              <a:rPr lang="en-US" sz="1600" dirty="0" err="1" smtClean="0"/>
              <a:t>pytest</a:t>
            </a:r>
            <a:r>
              <a:rPr lang="en-US" sz="1600" dirty="0" smtClean="0"/>
              <a:t> </a:t>
            </a:r>
            <a:r>
              <a:rPr lang="uk-UA" sz="1600" dirty="0"/>
              <a:t>може автоматично записувати </a:t>
            </a:r>
            <a:r>
              <a:rPr lang="uk-UA" sz="1600" dirty="0" smtClean="0"/>
              <a:t>тривалість </a:t>
            </a:r>
            <a:r>
              <a:rPr lang="uk-UA" sz="1600" dirty="0"/>
              <a:t>тестування та повідомляти про </a:t>
            </a:r>
            <a:r>
              <a:rPr lang="uk-UA" sz="1600" dirty="0" smtClean="0"/>
              <a:t>найтриваліші тести. </a:t>
            </a:r>
          </a:p>
          <a:p>
            <a:pPr marL="0" indent="0">
              <a:buNone/>
            </a:pPr>
            <a:r>
              <a:rPr lang="uk-UA" sz="1600" dirty="0" smtClean="0"/>
              <a:t>Параметр </a:t>
            </a:r>
            <a:r>
              <a:rPr lang="uk-UA" sz="1600" b="1" dirty="0"/>
              <a:t>--</a:t>
            </a:r>
            <a:r>
              <a:rPr lang="en-US" sz="1600" b="1" dirty="0"/>
              <a:t>durations </a:t>
            </a:r>
            <a:r>
              <a:rPr lang="uk-UA" sz="1600" dirty="0"/>
              <a:t>для команди </a:t>
            </a:r>
            <a:r>
              <a:rPr lang="en-US" sz="1600" dirty="0" err="1"/>
              <a:t>pytest</a:t>
            </a:r>
            <a:r>
              <a:rPr lang="en-US" sz="1600" dirty="0"/>
              <a:t>, </a:t>
            </a:r>
            <a:r>
              <a:rPr lang="uk-UA" sz="1600" dirty="0" smtClean="0"/>
              <a:t>дозволяє включити </a:t>
            </a:r>
            <a:r>
              <a:rPr lang="uk-UA" sz="1600" dirty="0"/>
              <a:t>звіт про тривалість до результатів тесту.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b="1" i="1" dirty="0" smtClean="0"/>
              <a:t>--</a:t>
            </a:r>
            <a:r>
              <a:rPr lang="en-US" sz="1600" b="1" i="1" dirty="0"/>
              <a:t>duration </a:t>
            </a:r>
            <a:r>
              <a:rPr lang="uk-UA" sz="1600" dirty="0"/>
              <a:t>очікує ціле число </a:t>
            </a:r>
            <a:r>
              <a:rPr lang="en-US" sz="1600" b="1" i="1" dirty="0"/>
              <a:t>n</a:t>
            </a:r>
            <a:r>
              <a:rPr lang="en-US" sz="1600" dirty="0"/>
              <a:t> </a:t>
            </a:r>
            <a:r>
              <a:rPr lang="uk-UA" sz="1600" dirty="0"/>
              <a:t>і повідомлятиме про </a:t>
            </a:r>
            <a:r>
              <a:rPr lang="uk-UA" sz="1600" dirty="0" smtClean="0"/>
              <a:t>найповільніші </a:t>
            </a:r>
            <a:r>
              <a:rPr lang="en-US" sz="1600" b="1" i="1" dirty="0" smtClean="0"/>
              <a:t>n</a:t>
            </a:r>
            <a:r>
              <a:rPr lang="en-US" sz="1600" dirty="0" smtClean="0"/>
              <a:t> </a:t>
            </a:r>
            <a:r>
              <a:rPr lang="uk-UA" sz="1600" dirty="0"/>
              <a:t>тестів. </a:t>
            </a: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 smtClean="0"/>
              <a:t>Результат </a:t>
            </a:r>
            <a:r>
              <a:rPr lang="uk-UA" sz="1600" dirty="0"/>
              <a:t>буде </a:t>
            </a:r>
            <a:r>
              <a:rPr lang="uk-UA" sz="1600" dirty="0" smtClean="0"/>
              <a:t>наступниим: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uk-UA" sz="1600" dirty="0"/>
              <a:t>Кожен тест, який відображається у звіті про тривалість, є хорошим кандидатом для прискорення, оскільки він займає понад середній час загального часу тестування. </a:t>
            </a:r>
            <a:endParaRPr lang="uk-UA" sz="1600" dirty="0" smtClean="0"/>
          </a:p>
          <a:p>
            <a:pPr marL="0" indent="0">
              <a:buNone/>
            </a:pPr>
            <a:r>
              <a:rPr lang="uk-UA" sz="1600" dirty="0" smtClean="0"/>
              <a:t>Деякі </a:t>
            </a:r>
            <a:r>
              <a:rPr lang="uk-UA" sz="1600" dirty="0"/>
              <a:t>тести можуть мати невидимі накладні витрати. </a:t>
            </a: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 algn="ctr">
              <a:buNone/>
            </a:pPr>
            <a:r>
              <a:rPr lang="uk-UA" sz="1600" b="1" dirty="0"/>
              <a:t>Корисні плагіни pytest </a:t>
            </a:r>
          </a:p>
          <a:p>
            <a:pPr marL="0" indent="0">
              <a:buNone/>
            </a:pPr>
            <a:r>
              <a:rPr lang="uk-UA" sz="1600" b="1" i="1" dirty="0"/>
              <a:t>pytest-randomly </a:t>
            </a:r>
            <a:r>
              <a:rPr lang="uk-UA" sz="1600" dirty="0"/>
              <a:t>змушує тести виконуватися у випадковому порядку. pytest завжди збирає всі тести, які може знайти перед їх запуском, тому pytest-випадково перемішує цей список тестів безпосередньо перед виконанням. Це чудовий спосіб виявити тести, які залежать від виконання в певному порядку, що означає, що вони залежать від іншого тесту. </a:t>
            </a:r>
          </a:p>
          <a:p>
            <a:pPr marL="0" indent="0">
              <a:buNone/>
            </a:pPr>
            <a:r>
              <a:rPr lang="uk-UA" sz="1600" b="1" i="1" dirty="0"/>
              <a:t>pytest-cov</a:t>
            </a:r>
            <a:r>
              <a:rPr lang="uk-UA" sz="1600" dirty="0"/>
              <a:t> інтегрує пакет </a:t>
            </a:r>
            <a:r>
              <a:rPr lang="en-US" sz="1600" b="1" i="1" dirty="0"/>
              <a:t>coverage</a:t>
            </a:r>
            <a:r>
              <a:rPr lang="uk-UA" sz="1600" dirty="0"/>
              <a:t>, тому можена запустити </a:t>
            </a:r>
            <a:r>
              <a:rPr lang="uk-UA" sz="1600" b="1" i="1" dirty="0"/>
              <a:t>pytest --cov</a:t>
            </a:r>
            <a:r>
              <a:rPr lang="uk-UA" sz="1600" dirty="0"/>
              <a:t>, щоб побачити звіт про охоплення тесту. </a:t>
            </a:r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9771" y="2231508"/>
            <a:ext cx="5859296" cy="93871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pytest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--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durations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3.03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call     test_code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::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test_request_read_timeout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1.07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call     test_code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::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test_request_connection_timeout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0.57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call     test_code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::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test_database_read</a:t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========================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7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passed </a:t>
            </a:r>
            <a:r>
              <a:rPr kumimoji="0" lang="ru-RU" altLang="ru-RU" sz="11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10.06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 </a:t>
            </a: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==============================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7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423" y="2362955"/>
            <a:ext cx="11295708" cy="851026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Дякую за увагу!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8889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Приклад тестування програми з використанням unittest </a:t>
            </a:r>
            <a:endParaRPr lang="en-US" sz="18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600" dirty="0" smtClean="0"/>
              <a:t>Тепер </a:t>
            </a:r>
            <a:r>
              <a:rPr lang="uk-UA" sz="1600" dirty="0"/>
              <a:t>подивимося як можна було б протестувати набір функцій з calc.py за допомогою unittest. Для цього </a:t>
            </a:r>
            <a:r>
              <a:rPr lang="uk-UA" sz="1600" dirty="0" smtClean="0"/>
              <a:t>необхідно </a:t>
            </a:r>
            <a:r>
              <a:rPr lang="uk-UA" sz="1600" dirty="0"/>
              <a:t>зробити такі дії: 1. </a:t>
            </a:r>
            <a:r>
              <a:rPr lang="uk-UA" sz="1600" dirty="0" smtClean="0"/>
              <a:t>Створити </a:t>
            </a:r>
            <a:r>
              <a:rPr lang="uk-UA" sz="1600" dirty="0"/>
              <a:t>файл з ім'ям </a:t>
            </a:r>
            <a:r>
              <a:rPr lang="uk-UA" sz="1600" b="1" dirty="0"/>
              <a:t>utest_calc.py </a:t>
            </a:r>
            <a:endParaRPr lang="uk-UA" sz="16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600" dirty="0" smtClean="0"/>
              <a:t>2</a:t>
            </a:r>
            <a:r>
              <a:rPr lang="uk-UA" sz="1600" dirty="0"/>
              <a:t>. </a:t>
            </a:r>
            <a:r>
              <a:rPr lang="uk-UA" sz="1600" dirty="0" smtClean="0"/>
              <a:t>Додати </a:t>
            </a:r>
            <a:r>
              <a:rPr lang="uk-UA" sz="1600" dirty="0"/>
              <a:t>в нього наступний код</a:t>
            </a:r>
            <a:r>
              <a:rPr lang="uk-UA" sz="1600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2138" y="1307616"/>
            <a:ext cx="3347391" cy="440120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CalcTest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TestCase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test_add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test_sub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sub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test_mul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mul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test_div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assertEqual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calc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div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'__main__'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unittest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872" y="1214805"/>
            <a:ext cx="3668778" cy="411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872" y="1626738"/>
            <a:ext cx="5638800" cy="1362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56872" y="951708"/>
            <a:ext cx="28760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/>
              <a:t>3. Запустити файл utest_calc.py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6872" y="300154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/>
              <a:t>4. Запуск можна зробити із запитом розширеної інформації по пройденим тестів, для цього необхідно додати ключ </a:t>
            </a:r>
            <a:r>
              <a:rPr lang="ru-RU" sz="1600" b="1" i="1" dirty="0"/>
              <a:t>-v</a:t>
            </a:r>
            <a:r>
              <a:rPr lang="ru-RU" sz="1600" dirty="0"/>
              <a:t>: </a:t>
            </a:r>
            <a:endParaRPr lang="uk-UA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872" y="3586324"/>
            <a:ext cx="4300072" cy="444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872" y="4122417"/>
            <a:ext cx="5117987" cy="22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Основні структурні елементи </a:t>
            </a:r>
            <a:r>
              <a:rPr lang="en-US" sz="1800" b="1" dirty="0" err="1"/>
              <a:t>unittest</a:t>
            </a:r>
            <a:r>
              <a:rPr lang="en-US" sz="1800" b="1" dirty="0"/>
              <a:t> </a:t>
            </a:r>
            <a:endParaRPr lang="ru-RU" sz="1800" b="1" dirty="0" smtClean="0"/>
          </a:p>
          <a:p>
            <a:pPr marL="0" indent="0" algn="just">
              <a:buNone/>
            </a:pPr>
            <a:r>
              <a:rPr lang="en-US" sz="1800" b="1" dirty="0" smtClean="0"/>
              <a:t>Test </a:t>
            </a:r>
            <a:r>
              <a:rPr lang="en-US" sz="1800" b="1" dirty="0"/>
              <a:t>fixture </a:t>
            </a:r>
            <a:r>
              <a:rPr lang="en-US" sz="1800" dirty="0"/>
              <a:t>- </a:t>
            </a:r>
            <a:r>
              <a:rPr lang="uk-UA" sz="1800" dirty="0"/>
              <a:t>забезпечує підготовку оточення для виконання тестів, а також організацію заходів по їх коректному завершенню (наприклад очищення ресурсів). Підготовка оточення може включати в себе створення баз даних, запуск необхідний серверів і т.п. </a:t>
            </a:r>
            <a:endParaRPr lang="uk-UA" sz="1800" dirty="0" smtClean="0"/>
          </a:p>
          <a:p>
            <a:pPr marL="0" indent="0" algn="just">
              <a:buNone/>
            </a:pPr>
            <a:endParaRPr lang="uk-UA" sz="1800" dirty="0" smtClean="0"/>
          </a:p>
          <a:p>
            <a:pPr marL="0" indent="0" algn="just">
              <a:buNone/>
            </a:pPr>
            <a:r>
              <a:rPr lang="en-US" sz="1800" b="1" dirty="0" smtClean="0"/>
              <a:t>Test </a:t>
            </a:r>
            <a:r>
              <a:rPr lang="en-US" sz="1800" b="1" dirty="0"/>
              <a:t>case </a:t>
            </a:r>
            <a:r>
              <a:rPr lang="en-US" sz="1800" dirty="0"/>
              <a:t>- </a:t>
            </a:r>
            <a:r>
              <a:rPr lang="uk-UA" sz="1800" dirty="0"/>
              <a:t>це елементарна одиниця тестування, в рамках якої перевіряється робота компонента, що тестується (метод, клас, поведінку і т.п.). Для реалізації цієї сутності використовується клас </a:t>
            </a:r>
            <a:r>
              <a:rPr lang="en-US" sz="1800" b="1" i="1" dirty="0" err="1"/>
              <a:t>TestCase</a:t>
            </a:r>
            <a:r>
              <a:rPr lang="en-US" sz="1800" dirty="0"/>
              <a:t>. </a:t>
            </a:r>
            <a:endParaRPr lang="uk-UA" sz="1800" dirty="0" smtClean="0"/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en-US" sz="1800" b="1" dirty="0" smtClean="0"/>
              <a:t>Test </a:t>
            </a:r>
            <a:r>
              <a:rPr lang="en-US" sz="1800" b="1" dirty="0"/>
              <a:t>suite </a:t>
            </a:r>
            <a:r>
              <a:rPr lang="en-US" sz="1800" dirty="0"/>
              <a:t>- </a:t>
            </a:r>
            <a:r>
              <a:rPr lang="uk-UA" sz="1800" dirty="0"/>
              <a:t>це колекція тестів, яка може в себе включати як окремі </a:t>
            </a:r>
            <a:r>
              <a:rPr lang="en-US" sz="1800" dirty="0"/>
              <a:t>test case'</a:t>
            </a:r>
            <a:r>
              <a:rPr lang="uk-UA" sz="1800" dirty="0"/>
              <a:t>и так і цілі колекції (тобто можна створювати колекції колекцій). Колекції використовуються з метою об'єднання тестів для спільного запуску. </a:t>
            </a:r>
            <a:endParaRPr lang="uk-UA" sz="1800" dirty="0" smtClean="0"/>
          </a:p>
          <a:p>
            <a:pPr marL="0" indent="0" algn="just">
              <a:buNone/>
            </a:pPr>
            <a:endParaRPr lang="uk-UA" sz="1800" dirty="0" smtClean="0"/>
          </a:p>
          <a:p>
            <a:pPr marL="0" indent="0" algn="just">
              <a:buNone/>
            </a:pPr>
            <a:r>
              <a:rPr lang="en-US" sz="1800" b="1" dirty="0" smtClean="0"/>
              <a:t>Test </a:t>
            </a:r>
            <a:r>
              <a:rPr lang="en-US" sz="1800" b="1" dirty="0"/>
              <a:t>runner </a:t>
            </a:r>
            <a:r>
              <a:rPr lang="en-US" sz="1800" dirty="0"/>
              <a:t>- </a:t>
            </a:r>
            <a:r>
              <a:rPr lang="uk-UA" sz="1800" dirty="0"/>
              <a:t>це компонент, </a:t>
            </a:r>
            <a:r>
              <a:rPr lang="uk-UA" sz="1800" dirty="0" smtClean="0"/>
              <a:t>який оркеструє </a:t>
            </a:r>
            <a:r>
              <a:rPr lang="uk-UA" sz="1800" dirty="0"/>
              <a:t>(координує взаємодію) запуск тестів і надає користувачеві результат їх виконання. </a:t>
            </a:r>
            <a:r>
              <a:rPr lang="en-US" sz="1800" dirty="0"/>
              <a:t>Test runner </a:t>
            </a:r>
            <a:r>
              <a:rPr lang="uk-UA" sz="1800" dirty="0"/>
              <a:t>може мати графічний інтерфейс, текстовий інтерфейс або повертати якесь заздалегідь задане значення, яке буде описувати результат проходження тестів. </a:t>
            </a:r>
            <a:endParaRPr lang="uk-UA" sz="1800" dirty="0" smtClean="0"/>
          </a:p>
          <a:p>
            <a:pPr marL="0" indent="0" algn="just">
              <a:buNone/>
            </a:pPr>
            <a:endParaRPr lang="uk-UA" sz="1800" dirty="0"/>
          </a:p>
          <a:p>
            <a:pPr marL="0" indent="0" algn="just">
              <a:buNone/>
            </a:pPr>
            <a:endParaRPr lang="uk-UA" sz="1800" dirty="0" smtClean="0"/>
          </a:p>
          <a:p>
            <a:pPr marL="0" indent="0" algn="just">
              <a:buNone/>
            </a:pPr>
            <a:r>
              <a:rPr lang="uk-UA" sz="1800" dirty="0" smtClean="0"/>
              <a:t>Вся </a:t>
            </a:r>
            <a:r>
              <a:rPr lang="uk-UA" sz="1800" dirty="0"/>
              <a:t>робота з написання тестів полягає в тому, що </a:t>
            </a:r>
            <a:r>
              <a:rPr lang="uk-UA" sz="1800" dirty="0" smtClean="0"/>
              <a:t>необхідно розробити окремі </a:t>
            </a:r>
            <a:r>
              <a:rPr lang="uk-UA" sz="1800" dirty="0"/>
              <a:t>тести в рамках </a:t>
            </a:r>
            <a:r>
              <a:rPr lang="en-US" sz="1800" dirty="0"/>
              <a:t>test </a:t>
            </a:r>
            <a:r>
              <a:rPr lang="en-US" sz="1800" dirty="0" smtClean="0"/>
              <a:t>case</a:t>
            </a:r>
            <a:r>
              <a:rPr lang="uk-UA" sz="1800" dirty="0" smtClean="0"/>
              <a:t>’ів</a:t>
            </a:r>
            <a:r>
              <a:rPr lang="uk-UA" sz="1800" dirty="0"/>
              <a:t>, </a:t>
            </a:r>
            <a:r>
              <a:rPr lang="uk-UA" sz="1800" dirty="0" smtClean="0"/>
              <a:t>зібрати </a:t>
            </a:r>
            <a:r>
              <a:rPr lang="uk-UA" sz="1800" dirty="0"/>
              <a:t>їх в модулі і </a:t>
            </a:r>
            <a:r>
              <a:rPr lang="uk-UA" sz="1800" dirty="0" smtClean="0"/>
              <a:t>запустити, </a:t>
            </a:r>
            <a:r>
              <a:rPr lang="uk-UA" sz="1800" dirty="0"/>
              <a:t>якщо потрібно об'єднати кілька </a:t>
            </a:r>
            <a:r>
              <a:rPr lang="en-US" sz="1800" dirty="0"/>
              <a:t>test </a:t>
            </a:r>
            <a:r>
              <a:rPr lang="en-US" sz="1800" dirty="0" smtClean="0"/>
              <a:t>case</a:t>
            </a:r>
            <a:r>
              <a:rPr lang="uk-UA" sz="1800" dirty="0" smtClean="0"/>
              <a:t>’ів</a:t>
            </a:r>
            <a:r>
              <a:rPr lang="uk-UA" sz="1800" dirty="0"/>
              <a:t>, для їх спільного запуску, вони поміщаються в </a:t>
            </a:r>
            <a:r>
              <a:rPr lang="en-US" sz="1800" dirty="0"/>
              <a:t>test </a:t>
            </a:r>
            <a:r>
              <a:rPr lang="en-US" sz="1800" dirty="0" smtClean="0"/>
              <a:t>suite</a:t>
            </a:r>
            <a:r>
              <a:rPr lang="uk-UA" sz="1800" dirty="0" smtClean="0"/>
              <a:t>’и</a:t>
            </a:r>
            <a:r>
              <a:rPr lang="uk-UA" sz="1800" dirty="0"/>
              <a:t>, </a:t>
            </a:r>
            <a:r>
              <a:rPr lang="uk-UA" sz="1800" dirty="0" smtClean="0"/>
              <a:t>сформовані </a:t>
            </a:r>
            <a:r>
              <a:rPr lang="uk-UA" sz="1800" dirty="0"/>
              <a:t>незалежно від </a:t>
            </a:r>
            <a:r>
              <a:rPr lang="en-US" sz="1800" dirty="0"/>
              <a:t>test </a:t>
            </a:r>
            <a:r>
              <a:rPr lang="en-US" sz="1800" dirty="0" smtClean="0"/>
              <a:t>case</a:t>
            </a:r>
            <a:r>
              <a:rPr lang="uk-UA" sz="1800" dirty="0" smtClean="0"/>
              <a:t>’ів і </a:t>
            </a:r>
            <a:r>
              <a:rPr lang="uk-UA" sz="1800" dirty="0"/>
              <a:t>можуть містити інші </a:t>
            </a:r>
            <a:r>
              <a:rPr lang="en-US" sz="1800" dirty="0"/>
              <a:t>test </a:t>
            </a:r>
            <a:r>
              <a:rPr lang="en-US" sz="1800" dirty="0" smtClean="0"/>
              <a:t>suite</a:t>
            </a:r>
            <a:r>
              <a:rPr lang="uk-UA" sz="1800" dirty="0" smtClean="0"/>
              <a:t>’и</a:t>
            </a:r>
            <a:r>
              <a:rPr lang="uk-UA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7587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b="1" i="1" dirty="0"/>
              <a:t>Інтерфейс командного рядка (CLI) </a:t>
            </a:r>
            <a:endParaRPr lang="ru-RU" sz="1600" b="1" i="1" dirty="0" smtClean="0"/>
          </a:p>
          <a:p>
            <a:pPr marL="0" indent="0">
              <a:buNone/>
            </a:pPr>
            <a:r>
              <a:rPr lang="ru-RU" sz="1600" dirty="0" smtClean="0"/>
              <a:t>CLI </a:t>
            </a:r>
            <a:r>
              <a:rPr lang="ru-RU" sz="1600" dirty="0"/>
              <a:t>дозволяє запускати тести з цілого модуля, класу або навіть звертатися до конкретного тесту.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Запуск </a:t>
            </a:r>
            <a:r>
              <a:rPr lang="ru-RU" sz="1600" dirty="0"/>
              <a:t>всіх тестів в модулі </a:t>
            </a:r>
            <a:r>
              <a:rPr lang="ru-RU" sz="1600" b="1" i="1" dirty="0" smtClean="0"/>
              <a:t>utest_calc.py</a:t>
            </a:r>
          </a:p>
          <a:p>
            <a:pPr marL="0" indent="0">
              <a:buNone/>
            </a:pPr>
            <a:endParaRPr lang="ru-RU" sz="1600" b="1" i="1" dirty="0"/>
          </a:p>
          <a:p>
            <a:pPr marL="0" indent="0">
              <a:buNone/>
            </a:pPr>
            <a:r>
              <a:rPr lang="ru-RU" sz="1600" dirty="0"/>
              <a:t>Запуск </a:t>
            </a:r>
            <a:r>
              <a:rPr lang="ru-RU" sz="1600" dirty="0" smtClean="0"/>
              <a:t>тестів з класу </a:t>
            </a:r>
            <a:r>
              <a:rPr lang="ru-RU" sz="1600" b="1" i="1" dirty="0" smtClean="0"/>
              <a:t>CalcTest</a:t>
            </a:r>
          </a:p>
          <a:p>
            <a:pPr marL="0" indent="0">
              <a:buNone/>
            </a:pPr>
            <a:endParaRPr lang="ru-RU" sz="1600" b="1" i="1" dirty="0"/>
          </a:p>
          <a:p>
            <a:pPr marL="0" indent="0">
              <a:buNone/>
            </a:pPr>
            <a:r>
              <a:rPr lang="ru-RU" sz="1600" dirty="0"/>
              <a:t>Запуск теста </a:t>
            </a:r>
            <a:r>
              <a:rPr lang="en-US" sz="1600" b="1" i="1" dirty="0" err="1"/>
              <a:t>test_sub</a:t>
            </a:r>
            <a:r>
              <a:rPr lang="en-US" sz="1600" b="1" i="1" dirty="0" smtClean="0"/>
              <a:t>()</a:t>
            </a:r>
            <a:endParaRPr lang="uk-UA" sz="1600" b="1" i="1" dirty="0" smtClean="0"/>
          </a:p>
          <a:p>
            <a:pPr marL="0" indent="0">
              <a:buNone/>
            </a:pPr>
            <a:endParaRPr lang="uk-UA" sz="1600" b="1" i="1" dirty="0"/>
          </a:p>
          <a:p>
            <a:pPr marL="0" indent="0">
              <a:buNone/>
            </a:pPr>
            <a:r>
              <a:rPr lang="uk-UA" sz="1600" dirty="0" smtClean="0"/>
              <a:t>Для </a:t>
            </a:r>
            <a:r>
              <a:rPr lang="ru-RU" sz="1600" dirty="0" smtClean="0"/>
              <a:t>виведення </a:t>
            </a:r>
            <a:r>
              <a:rPr lang="ru-RU" sz="1600" dirty="0"/>
              <a:t>докладної інформації необхідно додати ключ </a:t>
            </a:r>
            <a:r>
              <a:rPr lang="ru-RU" sz="1600" b="1" i="1" dirty="0"/>
              <a:t>-v</a:t>
            </a:r>
            <a:r>
              <a:rPr lang="ru-RU" sz="1600" dirty="0"/>
              <a:t>. </a:t>
            </a:r>
            <a:endParaRPr lang="uk-UA" sz="1600" b="1" i="1" dirty="0" smtClean="0"/>
          </a:p>
          <a:p>
            <a:pPr marL="0" indent="0">
              <a:buNone/>
            </a:pPr>
            <a:endParaRPr lang="uk-UA" sz="1600" b="1" i="1" dirty="0"/>
          </a:p>
          <a:p>
            <a:pPr marL="0" indent="0">
              <a:buNone/>
            </a:pPr>
            <a:r>
              <a:rPr lang="ru-RU" sz="1600" dirty="0"/>
              <a:t>Якщо здійснити запуск без вказівки модуля з тестами, буде запущений Test Discovery </a:t>
            </a:r>
            <a:endParaRPr lang="uk-UA" sz="1600" b="1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179" y="927461"/>
            <a:ext cx="3422552" cy="376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538" y="1541211"/>
            <a:ext cx="3815883" cy="463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118" y="2256623"/>
            <a:ext cx="4652440" cy="432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570" y="2957746"/>
            <a:ext cx="4125470" cy="455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449" y="3682021"/>
            <a:ext cx="1919239" cy="3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6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 smtClean="0"/>
              <a:t>Запуск тестів в </a:t>
            </a:r>
            <a:r>
              <a:rPr lang="en-US" sz="1600" b="1" i="1" dirty="0" err="1" smtClean="0"/>
              <a:t>PyCharm</a:t>
            </a:r>
            <a:endParaRPr lang="uk-UA" sz="1600" b="1" i="1" dirty="0" smtClean="0"/>
          </a:p>
          <a:p>
            <a:pPr marL="0" indent="0">
              <a:buNone/>
            </a:pPr>
            <a:endParaRPr lang="uk-UA" sz="1600" b="1" i="1" dirty="0"/>
          </a:p>
          <a:p>
            <a:pPr marL="0" indent="0">
              <a:buNone/>
            </a:pPr>
            <a:endParaRPr lang="uk-UA" sz="1600" b="1" i="1" dirty="0" smtClean="0"/>
          </a:p>
          <a:p>
            <a:pPr marL="0" indent="0">
              <a:buNone/>
            </a:pPr>
            <a:endParaRPr lang="uk-UA" sz="1600" b="1" i="1" dirty="0"/>
          </a:p>
          <a:p>
            <a:pPr marL="0" indent="0">
              <a:buNone/>
            </a:pPr>
            <a:endParaRPr lang="uk-UA" sz="1600" b="1" i="1" dirty="0" smtClean="0"/>
          </a:p>
          <a:p>
            <a:pPr marL="0" indent="0">
              <a:buNone/>
            </a:pPr>
            <a:endParaRPr lang="uk-UA" sz="1600" b="1" i="1" dirty="0"/>
          </a:p>
          <a:p>
            <a:pPr marL="0" indent="0">
              <a:buNone/>
            </a:pPr>
            <a:endParaRPr lang="uk-UA" sz="1600" b="1" i="1" dirty="0" smtClean="0"/>
          </a:p>
          <a:p>
            <a:pPr marL="0" indent="0">
              <a:buNone/>
            </a:pPr>
            <a:endParaRPr lang="uk-UA" sz="1600" b="1" i="1" dirty="0"/>
          </a:p>
          <a:p>
            <a:pPr marL="0" indent="0">
              <a:buNone/>
            </a:pPr>
            <a:endParaRPr lang="uk-UA" sz="1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6" y="4712342"/>
            <a:ext cx="12095884" cy="1816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27" y="552261"/>
            <a:ext cx="6003343" cy="41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0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64" y="226337"/>
            <a:ext cx="11787612" cy="632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Плагін </a:t>
            </a:r>
            <a:r>
              <a:rPr lang="en-US" sz="1600" b="1" i="1" dirty="0" err="1" smtClean="0"/>
              <a:t>Coverege</a:t>
            </a:r>
            <a:r>
              <a:rPr lang="en-US" sz="1600" dirty="0" smtClean="0"/>
              <a:t> </a:t>
            </a:r>
            <a:r>
              <a:rPr lang="uk-UA" sz="1600" dirty="0"/>
              <a:t>в </a:t>
            </a:r>
            <a:r>
              <a:rPr lang="en-US" sz="1600" b="1" i="1" dirty="0" err="1"/>
              <a:t>PyCharm</a:t>
            </a:r>
            <a:endParaRPr lang="uk-UA" sz="1600" b="1" dirty="0"/>
          </a:p>
          <a:p>
            <a:pPr marL="0" indent="0">
              <a:buNone/>
            </a:pPr>
            <a:endParaRPr lang="uk-UA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315"/>
            <a:ext cx="12183605" cy="599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4550</Words>
  <Application>Microsoft Office PowerPoint</Application>
  <PresentationFormat>Widescreen</PresentationFormat>
  <Paragraphs>458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JetBrains Mono</vt:lpstr>
      <vt:lpstr>Office Theme</vt:lpstr>
      <vt:lpstr>ЛЕКЦІЯ 9  Unit-тестування  в мові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Робота з файлами  в Python</dc:title>
  <dc:creator>Пользователь Windows</dc:creator>
  <cp:lastModifiedBy>Пользователь Windows</cp:lastModifiedBy>
  <cp:revision>385</cp:revision>
  <dcterms:created xsi:type="dcterms:W3CDTF">2020-12-19T15:10:55Z</dcterms:created>
  <dcterms:modified xsi:type="dcterms:W3CDTF">2021-10-25T11:45:48Z</dcterms:modified>
</cp:coreProperties>
</file>