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0" r:id="rId2"/>
    <p:sldId id="256" r:id="rId3"/>
    <p:sldId id="297" r:id="rId4"/>
    <p:sldId id="298" r:id="rId5"/>
    <p:sldId id="299" r:id="rId6"/>
    <p:sldId id="300" r:id="rId7"/>
    <p:sldId id="320" r:id="rId8"/>
    <p:sldId id="319" r:id="rId9"/>
    <p:sldId id="325" r:id="rId10"/>
    <p:sldId id="321" r:id="rId11"/>
    <p:sldId id="301" r:id="rId12"/>
    <p:sldId id="302" r:id="rId13"/>
    <p:sldId id="303" r:id="rId14"/>
    <p:sldId id="304" r:id="rId15"/>
    <p:sldId id="305" r:id="rId16"/>
    <p:sldId id="322" r:id="rId17"/>
    <p:sldId id="323" r:id="rId18"/>
    <p:sldId id="324" r:id="rId19"/>
    <p:sldId id="306" r:id="rId20"/>
    <p:sldId id="307" r:id="rId21"/>
    <p:sldId id="308" r:id="rId22"/>
    <p:sldId id="318" r:id="rId23"/>
    <p:sldId id="327" r:id="rId24"/>
    <p:sldId id="326" r:id="rId25"/>
    <p:sldId id="328" r:id="rId26"/>
    <p:sldId id="329" r:id="rId27"/>
    <p:sldId id="330" r:id="rId28"/>
    <p:sldId id="331" r:id="rId29"/>
    <p:sldId id="332" r:id="rId30"/>
    <p:sldId id="333" r:id="rId31"/>
    <p:sldId id="334" r:id="rId32"/>
    <p:sldId id="335" r:id="rId33"/>
    <p:sldId id="336" r:id="rId34"/>
    <p:sldId id="338" r:id="rId35"/>
    <p:sldId id="339" r:id="rId36"/>
    <p:sldId id="337" r:id="rId37"/>
    <p:sldId id="340" r:id="rId38"/>
    <p:sldId id="296"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660"/>
  </p:normalViewPr>
  <p:slideViewPr>
    <p:cSldViewPr snapToGrid="0">
      <p:cViewPr varScale="1">
        <p:scale>
          <a:sx n="82" d="100"/>
          <a:sy n="82" d="100"/>
        </p:scale>
        <p:origin x="65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4E8A3-EC81-49D4-9057-0DC63CE113EA}" type="datetimeFigureOut">
              <a:rPr lang="ru-RU" smtClean="0"/>
              <a:t>06.12.2021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C04B0-5B91-418F-AC12-6B78ED4A40C1}" type="slidenum">
              <a:rPr lang="ru-RU" smtClean="0"/>
              <a:t>‹#›</a:t>
            </a:fld>
            <a:endParaRPr lang="ru-RU"/>
          </a:p>
        </p:txBody>
      </p:sp>
    </p:spTree>
    <p:extLst>
      <p:ext uri="{BB962C8B-B14F-4D97-AF65-F5344CB8AC3E}">
        <p14:creationId xmlns:p14="http://schemas.microsoft.com/office/powerpoint/2010/main" val="164608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280405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428656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245848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36618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29B5D-D8AE-4476-B1A2-C3258E3A5D23}" type="datetimeFigureOut">
              <a:rPr lang="ru-RU" smtClean="0"/>
              <a:t>06.12.2021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62551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34B29B5D-D8AE-4476-B1A2-C3258E3A5D23}" type="datetimeFigureOut">
              <a:rPr lang="ru-RU" smtClean="0"/>
              <a:t>06.12.2021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422819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34B29B5D-D8AE-4476-B1A2-C3258E3A5D23}" type="datetimeFigureOut">
              <a:rPr lang="ru-RU" smtClean="0"/>
              <a:t>06.12.2021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71465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34B29B5D-D8AE-4476-B1A2-C3258E3A5D23}" type="datetimeFigureOut">
              <a:rPr lang="ru-RU" smtClean="0"/>
              <a:t>06.12.2021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158329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29B5D-D8AE-4476-B1A2-C3258E3A5D23}" type="datetimeFigureOut">
              <a:rPr lang="ru-RU" smtClean="0"/>
              <a:t>06.12.2021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74037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29B5D-D8AE-4476-B1A2-C3258E3A5D23}" type="datetimeFigureOut">
              <a:rPr lang="ru-RU" smtClean="0"/>
              <a:t>06.12.2021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196232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29B5D-D8AE-4476-B1A2-C3258E3A5D23}" type="datetimeFigureOut">
              <a:rPr lang="ru-RU" smtClean="0"/>
              <a:t>06.12.2021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42375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29B5D-D8AE-4476-B1A2-C3258E3A5D23}" type="datetimeFigureOut">
              <a:rPr lang="ru-RU" smtClean="0"/>
              <a:t>06.12.2021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A45FD-7AF6-46FC-B3A6-359139CD6804}" type="slidenum">
              <a:rPr lang="ru-RU" smtClean="0"/>
              <a:t>‹#›</a:t>
            </a:fld>
            <a:endParaRPr lang="ru-RU"/>
          </a:p>
        </p:txBody>
      </p:sp>
    </p:spTree>
    <p:extLst>
      <p:ext uri="{BB962C8B-B14F-4D97-AF65-F5344CB8AC3E}">
        <p14:creationId xmlns:p14="http://schemas.microsoft.com/office/powerpoint/2010/main" val="341096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requests.org/en/master/user/authentication/" TargetMode="External"/><Relationship Id="rId2" Type="http://schemas.openxmlformats.org/officeDocument/2006/relationships/hyperlink" Target="https://oauth.net/2/" TargetMode="External"/><Relationship Id="rId1" Type="http://schemas.openxmlformats.org/officeDocument/2006/relationships/slideLayout" Target="../slideLayouts/slideLayout2.xml"/><Relationship Id="rId4" Type="http://schemas.openxmlformats.org/officeDocument/2006/relationships/hyperlink" Target="https://stackoverflow.com/questions/9548729/how-to-authenticate-a-site-with-python-using-urllib2"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scrapingclub.com/" TargetMode="Externa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hyperlink" Target="https://scrapingclub.com/exercise/list_basic/?page=1"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quotes.toscrape.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crummy.com/software/BeautifulSoup/bs4/doc/"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elenium-python.readthedocs.io/"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251" y="1348966"/>
            <a:ext cx="9144000" cy="3347001"/>
          </a:xfrm>
        </p:spPr>
        <p:txBody>
          <a:bodyPr>
            <a:normAutofit fontScale="90000"/>
          </a:bodyPr>
          <a:lstStyle/>
          <a:p>
            <a:br>
              <a:rPr lang="uk-UA" b="1" dirty="0">
                <a:latin typeface="+mn-lt"/>
              </a:rPr>
            </a:br>
            <a:r>
              <a:rPr lang="uk-UA" b="1" dirty="0">
                <a:latin typeface="+mn-lt"/>
              </a:rPr>
              <a:t>ЛЕКЦІЯ </a:t>
            </a:r>
            <a:r>
              <a:rPr lang="en-US" b="1" dirty="0">
                <a:latin typeface="+mn-lt"/>
              </a:rPr>
              <a:t>1</a:t>
            </a:r>
            <a:r>
              <a:rPr lang="ru-RU" b="1" dirty="0">
                <a:latin typeface="+mn-lt"/>
              </a:rPr>
              <a:t>5</a:t>
            </a:r>
            <a:br>
              <a:rPr lang="uk-UA" b="1" dirty="0">
                <a:latin typeface="+mn-lt"/>
              </a:rPr>
            </a:br>
            <a:br>
              <a:rPr lang="uk-UA" b="1" dirty="0">
                <a:latin typeface="+mn-lt"/>
              </a:rPr>
            </a:br>
            <a:r>
              <a:rPr lang="uk-UA" b="1" dirty="0">
                <a:latin typeface="+mn-lt"/>
              </a:rPr>
              <a:t>Парсинг сайтів з використанням </a:t>
            </a:r>
            <a:r>
              <a:rPr lang="en-US" b="1" dirty="0">
                <a:latin typeface="+mn-lt"/>
              </a:rPr>
              <a:t>Python</a:t>
            </a:r>
            <a:endParaRPr lang="ru-RU" b="1" dirty="0">
              <a:latin typeface="+mn-lt"/>
            </a:endParaRPr>
          </a:p>
        </p:txBody>
      </p:sp>
    </p:spTree>
    <p:extLst>
      <p:ext uri="{BB962C8B-B14F-4D97-AF65-F5344CB8AC3E}">
        <p14:creationId xmlns:p14="http://schemas.microsoft.com/office/powerpoint/2010/main" val="278820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123" y="135802"/>
            <a:ext cx="11733291" cy="6536602"/>
          </a:xfrm>
        </p:spPr>
        <p:txBody>
          <a:bodyPr>
            <a:normAutofit/>
          </a:bodyPr>
          <a:lstStyle/>
          <a:p>
            <a:pPr marL="0" indent="0" algn="ctr">
              <a:buNone/>
            </a:pPr>
            <a:r>
              <a:rPr lang="uk-UA" sz="2000" b="1" dirty="0"/>
              <a:t>Аутентифікація</a:t>
            </a:r>
            <a:endParaRPr lang="en-US" sz="2000" b="1" dirty="0"/>
          </a:p>
          <a:p>
            <a:pPr marL="0" indent="0">
              <a:buNone/>
            </a:pPr>
            <a:r>
              <a:rPr lang="en-US" sz="1800" dirty="0"/>
              <a:t>Y</a:t>
            </a:r>
            <a:r>
              <a:rPr lang="uk-UA" sz="1800" dirty="0"/>
              <a:t>айчастіше для того, щоб отримати дані з сайту, потрібно пройти аутентифікацію, в найпростішому випадку це просто </a:t>
            </a:r>
            <a:r>
              <a:rPr lang="en-US" sz="1800" dirty="0"/>
              <a:t>HTTP Basic </a:t>
            </a:r>
            <a:r>
              <a:rPr lang="en-US" sz="1800" dirty="0" err="1"/>
              <a:t>Auth</a:t>
            </a:r>
            <a:r>
              <a:rPr lang="en-US" sz="1800" dirty="0"/>
              <a:t>: </a:t>
            </a:r>
            <a:r>
              <a:rPr lang="uk-UA" sz="1800" dirty="0"/>
              <a:t>логін і пароль. Тут знову допоможе бібліотека </a:t>
            </a:r>
            <a:r>
              <a:rPr lang="en-US" sz="1800" dirty="0"/>
              <a:t>Requests. </a:t>
            </a:r>
          </a:p>
          <a:p>
            <a:pPr marL="0" indent="0">
              <a:buNone/>
            </a:pPr>
            <a:endParaRPr lang="en-US" sz="1800" dirty="0"/>
          </a:p>
          <a:p>
            <a:pPr marL="0" indent="0">
              <a:buNone/>
            </a:pPr>
            <a:endParaRPr lang="en-US" sz="1800" dirty="0"/>
          </a:p>
          <a:p>
            <a:pPr marL="0" indent="0">
              <a:buNone/>
            </a:pPr>
            <a:r>
              <a:rPr lang="ru-RU" sz="1800" dirty="0"/>
              <a:t>або</a:t>
            </a:r>
            <a:endParaRPr lang="en-US" sz="1800" dirty="0"/>
          </a:p>
          <a:p>
            <a:pPr marL="0" indent="0">
              <a:buNone/>
            </a:pPr>
            <a:endParaRPr lang="ru-RU" sz="1800" dirty="0"/>
          </a:p>
        </p:txBody>
      </p:sp>
      <p:sp>
        <p:nvSpPr>
          <p:cNvPr id="4" name="Rectangle 1"/>
          <p:cNvSpPr>
            <a:spLocks noChangeArrowheads="1"/>
          </p:cNvSpPr>
          <p:nvPr/>
        </p:nvSpPr>
        <p:spPr bwMode="auto">
          <a:xfrm>
            <a:off x="190123" y="1100494"/>
            <a:ext cx="9357049" cy="64633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80"/>
                </a:solidFill>
                <a:effectLst/>
                <a:latin typeface="JetBrains Mono"/>
              </a:rPr>
              <a:t>from </a:t>
            </a:r>
            <a:r>
              <a:rPr kumimoji="0" lang="ru-RU" altLang="ru-RU" b="0" i="0" u="none" strike="noStrike" cap="none" normalizeH="0" baseline="0" dirty="0">
                <a:ln>
                  <a:noFill/>
                </a:ln>
                <a:solidFill>
                  <a:srgbClr val="262626"/>
                </a:solidFill>
                <a:effectLst/>
                <a:latin typeface="JetBrains Mono"/>
              </a:rPr>
              <a:t>requests.auth </a:t>
            </a:r>
            <a:r>
              <a:rPr kumimoji="0" lang="ru-RU" altLang="ru-RU" b="0" i="0" u="none" strike="noStrike" cap="none" normalizeH="0" baseline="0" dirty="0">
                <a:ln>
                  <a:noFill/>
                </a:ln>
                <a:solidFill>
                  <a:srgbClr val="000080"/>
                </a:solidFill>
                <a:effectLst/>
                <a:latin typeface="JetBrains Mono"/>
              </a:rPr>
              <a:t>import </a:t>
            </a:r>
            <a:r>
              <a:rPr kumimoji="0" lang="ru-RU" altLang="ru-RU" b="0" i="0" u="none" strike="noStrike" cap="none" normalizeH="0" baseline="0" dirty="0">
                <a:ln>
                  <a:noFill/>
                </a:ln>
                <a:solidFill>
                  <a:srgbClr val="262626"/>
                </a:solidFill>
                <a:effectLst/>
                <a:latin typeface="JetBrains Mono"/>
              </a:rPr>
              <a:t>HTTPBasicAuth</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response = requests.</a:t>
            </a:r>
            <a:r>
              <a:rPr kumimoji="0" lang="ru-RU" altLang="ru-RU" b="0" i="0" u="none" strike="noStrike" cap="none" normalizeH="0" baseline="0" dirty="0">
                <a:ln>
                  <a:noFill/>
                </a:ln>
                <a:solidFill>
                  <a:srgbClr val="000000"/>
                </a:solidFill>
                <a:effectLst/>
                <a:latin typeface="JetBrains Mono"/>
              </a:rPr>
              <a:t>get</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733B"/>
                </a:solidFill>
                <a:effectLst/>
                <a:latin typeface="JetBrains Mono"/>
              </a:rPr>
              <a:t>'https://api.github.com/user'</a:t>
            </a:r>
            <a:r>
              <a:rPr kumimoji="0" lang="ru-RU" altLang="ru-RU" b="0" i="0" u="none" strike="noStrike" cap="none" normalizeH="0" baseline="0" dirty="0">
                <a:ln>
                  <a:noFill/>
                </a:ln>
                <a:solidFill>
                  <a:srgbClr val="262626"/>
                </a:solidFill>
                <a:effectLst/>
                <a:latin typeface="JetBrains Mono"/>
              </a:rPr>
              <a:t>, </a:t>
            </a:r>
            <a:r>
              <a:rPr kumimoji="0" lang="ru-RU" altLang="ru-RU" b="0" i="0" u="none" strike="noStrike" cap="none" normalizeH="0" baseline="0" dirty="0">
                <a:ln>
                  <a:noFill/>
                </a:ln>
                <a:solidFill>
                  <a:srgbClr val="660099"/>
                </a:solidFill>
                <a:effectLst/>
                <a:latin typeface="JetBrains Mono"/>
              </a:rPr>
              <a:t>auth</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0000"/>
                </a:solidFill>
                <a:effectLst/>
                <a:latin typeface="JetBrains Mono"/>
              </a:rPr>
              <a:t>HTTPBasicAuth</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733B"/>
                </a:solidFill>
                <a:effectLst/>
                <a:latin typeface="JetBrains Mono"/>
              </a:rPr>
              <a:t>'user'</a:t>
            </a:r>
            <a:r>
              <a:rPr kumimoji="0" lang="ru-RU" altLang="ru-RU" b="0" i="0" u="none" strike="noStrike" cap="none" normalizeH="0" baseline="0" dirty="0">
                <a:ln>
                  <a:noFill/>
                </a:ln>
                <a:solidFill>
                  <a:srgbClr val="262626"/>
                </a:solidFill>
                <a:effectLst/>
                <a:latin typeface="JetBrains Mono"/>
              </a:rPr>
              <a:t>, </a:t>
            </a:r>
            <a:r>
              <a:rPr kumimoji="0" lang="ru-RU" altLang="ru-RU" b="0" i="0" u="none" strike="noStrike" cap="none" normalizeH="0" baseline="0" dirty="0">
                <a:ln>
                  <a:noFill/>
                </a:ln>
                <a:solidFill>
                  <a:srgbClr val="00733B"/>
                </a:solidFill>
                <a:effectLst/>
                <a:latin typeface="JetBrains Mono"/>
              </a:rPr>
              <a:t>'pass'</a:t>
            </a:r>
            <a:r>
              <a:rPr kumimoji="0" lang="ru-RU" altLang="ru-RU" b="0" i="0" u="none" strike="noStrike" cap="none" normalizeH="0" baseline="0" dirty="0">
                <a:ln>
                  <a:noFill/>
                </a:ln>
                <a:solidFill>
                  <a:srgbClr val="262626"/>
                </a:solidFill>
                <a:effectLst/>
                <a:latin typeface="JetBrains Mono"/>
              </a:rPr>
              <a:t>))</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90123" y="2234875"/>
            <a:ext cx="6997428" cy="369332"/>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262626"/>
                </a:solidFill>
                <a:effectLst/>
                <a:latin typeface="JetBrains Mono"/>
              </a:rPr>
              <a:t>response</a:t>
            </a:r>
            <a:r>
              <a:rPr kumimoji="0" lang="ru-RU" altLang="ru-RU" sz="1600" b="0" i="0" u="none" strike="noStrike" cap="none" normalizeH="0" baseline="0" dirty="0">
                <a:ln>
                  <a:noFill/>
                </a:ln>
                <a:solidFill>
                  <a:srgbClr val="262626"/>
                </a:solidFill>
                <a:effectLst/>
                <a:latin typeface="JetBrains Mono"/>
              </a:rPr>
              <a:t> = requests.</a:t>
            </a:r>
            <a:r>
              <a:rPr kumimoji="0" lang="ru-RU" altLang="ru-RU" sz="1600" b="0" i="0" u="none" strike="noStrike" cap="none" normalizeH="0" baseline="0" dirty="0">
                <a:ln>
                  <a:noFill/>
                </a:ln>
                <a:solidFill>
                  <a:srgbClr val="000000"/>
                </a:solidFill>
                <a:effectLst/>
                <a:latin typeface="JetBrains Mono"/>
              </a:rPr>
              <a:t>get</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'https://api.github.com/user'</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660099"/>
                </a:solidFill>
                <a:effectLst/>
                <a:latin typeface="JetBrains Mono"/>
              </a:rPr>
              <a:t>auth</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'user'</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733B"/>
                </a:solidFill>
                <a:effectLst/>
                <a:latin typeface="JetBrains Mono"/>
              </a:rPr>
              <a:t>'pass'</a:t>
            </a:r>
            <a:r>
              <a:rPr kumimoji="0" lang="ru-RU" altLang="ru-RU" sz="1600" b="0" i="0" u="none" strike="noStrike" cap="none" normalizeH="0" baseline="0" dirty="0">
                <a:ln>
                  <a:noFill/>
                </a:ln>
                <a:solidFill>
                  <a:srgbClr val="262626"/>
                </a:solidFill>
                <a:effectLst/>
                <a:latin typeface="JetBrains Mono"/>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5031065" y="2703016"/>
            <a:ext cx="7160935" cy="415498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262626"/>
                </a:solidFill>
                <a:effectLst/>
                <a:latin typeface="JetBrains Mono"/>
              </a:rPr>
              <a:t>USERNAME = </a:t>
            </a:r>
            <a:r>
              <a:rPr kumimoji="0" lang="ru-RU" altLang="ru-RU" sz="1200" b="0" i="0" u="none" strike="noStrike" cap="none" normalizeH="0" baseline="0" dirty="0">
                <a:ln>
                  <a:noFill/>
                </a:ln>
                <a:solidFill>
                  <a:srgbClr val="000080"/>
                </a:solidFill>
                <a:effectLst/>
                <a:latin typeface="JetBrains Mono"/>
              </a:rPr>
              <a:t>input</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'Введіть вашу пошту: '</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PASSWORD = </a:t>
            </a:r>
            <a:r>
              <a:rPr kumimoji="0" lang="ru-RU" altLang="ru-RU" sz="1200" b="0" i="0" u="none" strike="noStrike" cap="none" normalizeH="0" baseline="0" dirty="0">
                <a:ln>
                  <a:noFill/>
                </a:ln>
                <a:solidFill>
                  <a:srgbClr val="000080"/>
                </a:solidFill>
                <a:effectLst/>
                <a:latin typeface="JetBrains Mono"/>
              </a:rPr>
              <a:t>input</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'Введіть ваш пароль: '</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LOGIN_URL = </a:t>
            </a:r>
            <a:r>
              <a:rPr kumimoji="0" lang="ru-RU" altLang="ru-RU" sz="1200" b="0" i="0" u="none" strike="noStrike" cap="none" normalizeH="0" baseline="0" dirty="0">
                <a:ln>
                  <a:noFill/>
                </a:ln>
                <a:solidFill>
                  <a:srgbClr val="00733B"/>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Сторінка логіна</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262626"/>
                </a:solidFill>
                <a:effectLst/>
                <a:latin typeface="JetBrains Mono"/>
              </a:rPr>
              <a:t>URL = </a:t>
            </a:r>
            <a:r>
              <a:rPr kumimoji="0" lang="ru-RU" altLang="ru-RU" sz="1200" b="0" i="0" u="none" strike="noStrike" cap="none" normalizeH="0" baseline="0" dirty="0">
                <a:ln>
                  <a:noFill/>
                </a:ln>
                <a:solidFill>
                  <a:srgbClr val="00733B"/>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Сторінка контенту для парсинга</a:t>
            </a:r>
            <a:br>
              <a:rPr kumimoji="0" lang="ru-RU" altLang="ru-RU" sz="1200" b="1" i="0" u="none" strike="noStrike" cap="none" normalizeH="0" baseline="0" dirty="0">
                <a:ln>
                  <a:noFill/>
                </a:ln>
                <a:solidFill>
                  <a:srgbClr val="137D00"/>
                </a:solidFill>
                <a:effectLst/>
                <a:latin typeface="JetBrains Mono"/>
              </a:rPr>
            </a:b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262626"/>
                </a:solidFill>
                <a:effectLst/>
                <a:latin typeface="JetBrains Mono"/>
              </a:rPr>
              <a:t>session_requests = requests.</a:t>
            </a:r>
            <a:r>
              <a:rPr kumimoji="0" lang="ru-RU" altLang="ru-RU" sz="1200" b="0" i="0" u="none" strike="noStrike" cap="none" normalizeH="0" baseline="0" dirty="0">
                <a:ln>
                  <a:noFill/>
                </a:ln>
                <a:solidFill>
                  <a:srgbClr val="000000"/>
                </a:solidFill>
                <a:effectLst/>
                <a:latin typeface="JetBrains Mono"/>
              </a:rPr>
              <a:t>session</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000000"/>
                </a:solidFill>
                <a:effectLst/>
                <a:latin typeface="JetBrains Mono"/>
              </a:rPr>
              <a:t>parse_one</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Create payload</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262626"/>
                </a:solidFill>
                <a:effectLst/>
                <a:latin typeface="JetBrains Mono"/>
              </a:rPr>
              <a:t>payload = {</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733B"/>
                </a:solidFill>
                <a:effectLst/>
                <a:latin typeface="JetBrains Mono"/>
              </a:rPr>
              <a:t>"email"</a:t>
            </a:r>
            <a:r>
              <a:rPr kumimoji="0" lang="ru-RU" altLang="ru-RU" sz="1200" b="0" i="0" u="none" strike="noStrike" cap="none" normalizeH="0" baseline="0" dirty="0">
                <a:ln>
                  <a:noFill/>
                </a:ln>
                <a:solidFill>
                  <a:srgbClr val="262626"/>
                </a:solidFill>
                <a:effectLst/>
                <a:latin typeface="JetBrains Mono"/>
              </a:rPr>
              <a:t>: USERNAME,</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733B"/>
                </a:solidFill>
                <a:effectLst/>
                <a:latin typeface="JetBrains Mono"/>
              </a:rPr>
              <a:t>"password"</a:t>
            </a:r>
            <a:r>
              <a:rPr kumimoji="0" lang="ru-RU" altLang="ru-RU" sz="1200" b="0" i="0" u="none" strike="noStrike" cap="none" normalizeH="0" baseline="0" dirty="0">
                <a:ln>
                  <a:noFill/>
                </a:ln>
                <a:solidFill>
                  <a:srgbClr val="262626"/>
                </a:solidFill>
                <a:effectLst/>
                <a:latin typeface="JetBrains Mono"/>
              </a:rPr>
              <a:t>: PASSWORD</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br>
              <a:rPr kumimoji="0" lang="ru-RU" altLang="ru-RU" sz="1200" b="0" i="0" u="none" strike="noStrike" cap="none" normalizeH="0" baseline="0" dirty="0">
                <a:ln>
                  <a:noFill/>
                </a:ln>
                <a:solidFill>
                  <a:srgbClr val="262626"/>
                </a:solidFill>
                <a:effectLst/>
                <a:latin typeface="JetBrains Mono"/>
              </a:rPr>
            </a:b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Perform login</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808080"/>
                </a:solidFill>
                <a:effectLst/>
                <a:latin typeface="JetBrains Mono"/>
              </a:rPr>
              <a:t>result </a:t>
            </a:r>
            <a:r>
              <a:rPr kumimoji="0" lang="ru-RU" altLang="ru-RU" sz="1200" b="0" i="0" u="none" strike="noStrike" cap="none" normalizeH="0" baseline="0" dirty="0">
                <a:ln>
                  <a:noFill/>
                </a:ln>
                <a:solidFill>
                  <a:srgbClr val="262626"/>
                </a:solidFill>
                <a:effectLst/>
                <a:latin typeface="JetBrains Mono"/>
              </a:rPr>
              <a:t>= session_requests.</a:t>
            </a:r>
            <a:r>
              <a:rPr kumimoji="0" lang="ru-RU" altLang="ru-RU" sz="1200" b="0" i="0" u="none" strike="noStrike" cap="none" normalizeH="0" baseline="0" dirty="0">
                <a:ln>
                  <a:noFill/>
                </a:ln>
                <a:solidFill>
                  <a:srgbClr val="000000"/>
                </a:solidFill>
                <a:effectLst/>
                <a:latin typeface="JetBrains Mono"/>
              </a:rPr>
              <a:t>post</a:t>
            </a:r>
            <a:r>
              <a:rPr kumimoji="0" lang="ru-RU" altLang="ru-RU" sz="1200" b="0" i="0" u="none" strike="noStrike" cap="none" normalizeH="0" baseline="0" dirty="0">
                <a:ln>
                  <a:noFill/>
                </a:ln>
                <a:solidFill>
                  <a:srgbClr val="262626"/>
                </a:solidFill>
                <a:effectLst/>
                <a:latin typeface="JetBrains Mono"/>
              </a:rPr>
              <a:t>(LOGIN_URL, </a:t>
            </a:r>
            <a:r>
              <a:rPr kumimoji="0" lang="ru-RU" altLang="ru-RU" sz="1200" b="0" i="0" u="none" strike="noStrike" cap="none" normalizeH="0" baseline="0" dirty="0">
                <a:ln>
                  <a:noFill/>
                </a:ln>
                <a:solidFill>
                  <a:srgbClr val="660099"/>
                </a:solidFill>
                <a:effectLst/>
                <a:latin typeface="JetBrains Mono"/>
              </a:rPr>
              <a:t>data </a:t>
            </a:r>
            <a:r>
              <a:rPr kumimoji="0" lang="ru-RU" altLang="ru-RU" sz="1200" b="0" i="0" u="none" strike="noStrike" cap="none" normalizeH="0" baseline="0" dirty="0">
                <a:ln>
                  <a:noFill/>
                </a:ln>
                <a:solidFill>
                  <a:srgbClr val="262626"/>
                </a:solidFill>
                <a:effectLst/>
                <a:latin typeface="JetBrains Mono"/>
              </a:rPr>
              <a:t>= payload, </a:t>
            </a:r>
            <a:r>
              <a:rPr kumimoji="0" lang="ru-RU" altLang="ru-RU" sz="1200" b="0" i="0" u="none" strike="noStrike" cap="none" normalizeH="0" baseline="0" dirty="0">
                <a:ln>
                  <a:noFill/>
                </a:ln>
                <a:solidFill>
                  <a:srgbClr val="660099"/>
                </a:solidFill>
                <a:effectLst/>
                <a:latin typeface="JetBrains Mono"/>
              </a:rPr>
              <a:t>headers </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dict</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660099"/>
                </a:solidFill>
                <a:effectLst/>
                <a:latin typeface="JetBrains Mono"/>
              </a:rPr>
              <a:t>referer </a:t>
            </a:r>
            <a:r>
              <a:rPr kumimoji="0" lang="ru-RU" altLang="ru-RU" sz="1200" b="0" i="0" u="none" strike="noStrike" cap="none" normalizeH="0" baseline="0" dirty="0">
                <a:ln>
                  <a:noFill/>
                </a:ln>
                <a:solidFill>
                  <a:srgbClr val="262626"/>
                </a:solidFill>
                <a:effectLst/>
                <a:latin typeface="JetBrains Mono"/>
              </a:rPr>
              <a:t>= LOGIN_URL))</a:t>
            </a:r>
            <a:br>
              <a:rPr kumimoji="0" lang="ru-RU" altLang="ru-RU" sz="1200" b="0" i="0" u="none" strike="noStrike" cap="none" normalizeH="0" baseline="0" dirty="0">
                <a:ln>
                  <a:noFill/>
                </a:ln>
                <a:solidFill>
                  <a:srgbClr val="262626"/>
                </a:solidFill>
                <a:effectLst/>
                <a:latin typeface="JetBrains Mono"/>
              </a:rPr>
            </a:b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Scrape journal_url</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262626"/>
                </a:solidFill>
                <a:effectLst/>
                <a:latin typeface="JetBrains Mono"/>
              </a:rPr>
              <a:t>result = session_requests.</a:t>
            </a:r>
            <a:r>
              <a:rPr kumimoji="0" lang="ru-RU" altLang="ru-RU" sz="1200" b="0" i="0" u="none" strike="noStrike" cap="none" normalizeH="0" baseline="0" dirty="0">
                <a:ln>
                  <a:noFill/>
                </a:ln>
                <a:solidFill>
                  <a:srgbClr val="000000"/>
                </a:solidFill>
                <a:effectLst/>
                <a:latin typeface="JetBrains Mono"/>
              </a:rPr>
              <a:t>get</a:t>
            </a:r>
            <a:r>
              <a:rPr kumimoji="0" lang="ru-RU" altLang="ru-RU" sz="1200" b="0" i="0" u="none" strike="noStrike" cap="none" normalizeH="0" baseline="0" dirty="0">
                <a:ln>
                  <a:noFill/>
                </a:ln>
                <a:solidFill>
                  <a:srgbClr val="262626"/>
                </a:solidFill>
                <a:effectLst/>
                <a:latin typeface="JetBrains Mono"/>
              </a:rPr>
              <a:t>(URL, </a:t>
            </a:r>
            <a:r>
              <a:rPr kumimoji="0" lang="ru-RU" altLang="ru-RU" sz="1200" b="0" i="0" u="none" strike="noStrike" cap="none" normalizeH="0" baseline="0" dirty="0">
                <a:ln>
                  <a:noFill/>
                </a:ln>
                <a:solidFill>
                  <a:srgbClr val="660099"/>
                </a:solidFill>
                <a:effectLst/>
                <a:latin typeface="JetBrains Mono"/>
              </a:rPr>
              <a:t>headers </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dict</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660099"/>
                </a:solidFill>
                <a:effectLst/>
                <a:latin typeface="JetBrains Mono"/>
              </a:rPr>
              <a:t>referer </a:t>
            </a:r>
            <a:r>
              <a:rPr kumimoji="0" lang="ru-RU" altLang="ru-RU" sz="1200" b="0" i="0" u="none" strike="noStrike" cap="none" normalizeH="0" baseline="0" dirty="0">
                <a:ln>
                  <a:noFill/>
                </a:ln>
                <a:solidFill>
                  <a:srgbClr val="262626"/>
                </a:solidFill>
                <a:effectLst/>
                <a:latin typeface="JetBrains Mono"/>
              </a:rPr>
              <a:t>= URL))</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808080"/>
                </a:solidFill>
                <a:effectLst/>
                <a:latin typeface="JetBrains Mono"/>
              </a:rPr>
              <a:t>soup </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00"/>
                </a:solidFill>
                <a:effectLst/>
                <a:latin typeface="JetBrains Mono"/>
              </a:rPr>
              <a:t>BeautifulSoup</a:t>
            </a:r>
            <a:r>
              <a:rPr kumimoji="0" lang="ru-RU" altLang="ru-RU" sz="1200" b="0" i="0" u="none" strike="noStrike" cap="none" normalizeH="0" baseline="0" dirty="0">
                <a:ln>
                  <a:noFill/>
                </a:ln>
                <a:solidFill>
                  <a:srgbClr val="262626"/>
                </a:solidFill>
                <a:effectLst/>
                <a:latin typeface="JetBrains Mono"/>
              </a:rPr>
              <a:t>(result.content)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0" y="2786264"/>
            <a:ext cx="5031065" cy="2031325"/>
          </a:xfrm>
          <a:prstGeom prst="rect">
            <a:avLst/>
          </a:prstGeom>
        </p:spPr>
        <p:txBody>
          <a:bodyPr wrap="square">
            <a:spAutoFit/>
          </a:bodyPr>
          <a:lstStyle/>
          <a:p>
            <a:r>
              <a:rPr lang="uk-UA" dirty="0"/>
              <a:t>Крім того, широко поширена </a:t>
            </a:r>
            <a:r>
              <a:rPr lang="en-US" dirty="0">
                <a:hlinkClick r:id="rId2"/>
              </a:rPr>
              <a:t>Oauth2</a:t>
            </a:r>
            <a:r>
              <a:rPr lang="en-US" dirty="0"/>
              <a:t> </a:t>
            </a:r>
            <a:r>
              <a:rPr lang="uk-UA" dirty="0"/>
              <a:t>аутентифікація.</a:t>
            </a:r>
            <a:r>
              <a:rPr lang="en-US" dirty="0"/>
              <a:t> </a:t>
            </a:r>
            <a:endParaRPr lang="uk-UA" dirty="0"/>
          </a:p>
          <a:p>
            <a:r>
              <a:rPr lang="uk-UA" dirty="0"/>
              <a:t>Як використовувати </a:t>
            </a:r>
            <a:r>
              <a:rPr lang="en-US" dirty="0">
                <a:hlinkClick r:id="rId3"/>
              </a:rPr>
              <a:t>Oauth2</a:t>
            </a:r>
            <a:r>
              <a:rPr lang="en-US" dirty="0"/>
              <a:t> </a:t>
            </a:r>
            <a:r>
              <a:rPr lang="uk-UA" dirty="0"/>
              <a:t>в </a:t>
            </a:r>
            <a:r>
              <a:rPr lang="en-US" dirty="0"/>
              <a:t>python </a:t>
            </a:r>
            <a:r>
              <a:rPr lang="uk-UA" dirty="0"/>
              <a:t>можна почитати на </a:t>
            </a:r>
            <a:r>
              <a:rPr lang="en-US" dirty="0">
                <a:hlinkClick r:id="rId4"/>
              </a:rPr>
              <a:t>stackoverflow</a:t>
            </a:r>
            <a:r>
              <a:rPr lang="en-US" dirty="0"/>
              <a:t>. </a:t>
            </a:r>
            <a:endParaRPr lang="uk-UA" dirty="0"/>
          </a:p>
          <a:p>
            <a:endParaRPr lang="uk-UA" dirty="0"/>
          </a:p>
          <a:p>
            <a:endParaRPr lang="en-US" dirty="0"/>
          </a:p>
          <a:p>
            <a:r>
              <a:rPr lang="uk-UA" dirty="0"/>
              <a:t>Приклад, як пройти аутентифікацію у </a:t>
            </a:r>
            <a:r>
              <a:rPr lang="en-US" dirty="0"/>
              <a:t>web-</a:t>
            </a:r>
            <a:r>
              <a:rPr lang="uk-UA" dirty="0"/>
              <a:t>формі: </a:t>
            </a:r>
          </a:p>
        </p:txBody>
      </p:sp>
    </p:spTree>
    <p:extLst>
      <p:ext uri="{BB962C8B-B14F-4D97-AF65-F5344CB8AC3E}">
        <p14:creationId xmlns:p14="http://schemas.microsoft.com/office/powerpoint/2010/main" val="46049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1800" b="1" i="1" dirty="0"/>
              <a:t>Властивість </a:t>
            </a:r>
            <a:r>
              <a:rPr lang="en-US" sz="1800" b="1" i="1" dirty="0"/>
              <a:t>text </a:t>
            </a:r>
            <a:r>
              <a:rPr lang="uk-UA" sz="1800" b="1" i="1" dirty="0"/>
              <a:t>бібліотеки </a:t>
            </a:r>
            <a:r>
              <a:rPr lang="en-US" sz="1800" b="1" i="1" dirty="0"/>
              <a:t>Beautiful Soup </a:t>
            </a:r>
            <a:endParaRPr lang="ru-RU" sz="1800" b="1" i="1" dirty="0"/>
          </a:p>
          <a:p>
            <a:pPr lvl="0" algn="l" eaLnBrk="0" fontAlgn="base" hangingPunct="0">
              <a:lnSpc>
                <a:spcPct val="100000"/>
              </a:lnSpc>
              <a:spcBef>
                <a:spcPct val="0"/>
              </a:spcBef>
              <a:spcAft>
                <a:spcPct val="0"/>
              </a:spcAft>
            </a:pPr>
            <a:r>
              <a:rPr lang="uk-UA" sz="1800" dirty="0"/>
              <a:t>Розмітка, що повертається, — це не зовсім те, що потрібно. Для отримання лише даних – цитат у цьому випадку – можна використовувати властивість </a:t>
            </a:r>
            <a:r>
              <a:rPr lang="uk-UA" sz="1800" b="1" i="1" dirty="0"/>
              <a:t>.</a:t>
            </a:r>
            <a:r>
              <a:rPr lang="en-US" sz="1800" b="1" i="1" dirty="0"/>
              <a:t>text</a:t>
            </a:r>
            <a:r>
              <a:rPr lang="en-US" sz="1800" dirty="0"/>
              <a:t> </a:t>
            </a:r>
            <a:r>
              <a:rPr lang="uk-UA" sz="1800" dirty="0"/>
              <a:t>із бібліотеки </a:t>
            </a:r>
            <a:r>
              <a:rPr lang="en-US" sz="1800" dirty="0"/>
              <a:t>Beautiful Soup. </a:t>
            </a:r>
            <a:r>
              <a:rPr lang="uk-UA" sz="1800" dirty="0"/>
              <a:t>Зверніть увагу на код, де відбувається перебір всіх отриманих даних із виведенням лише потрібного вмісту. </a:t>
            </a:r>
            <a:endParaRPr lang="en-US" sz="1800" dirty="0"/>
          </a:p>
        </p:txBody>
      </p:sp>
      <p:sp>
        <p:nvSpPr>
          <p:cNvPr id="2" name="Rectangle 1"/>
          <p:cNvSpPr>
            <a:spLocks noChangeArrowheads="1"/>
          </p:cNvSpPr>
          <p:nvPr/>
        </p:nvSpPr>
        <p:spPr bwMode="auto">
          <a:xfrm>
            <a:off x="117695" y="1381295"/>
            <a:ext cx="4068743" cy="280076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a:ln>
                  <a:noFill/>
                </a:ln>
                <a:solidFill>
                  <a:srgbClr val="137D00"/>
                </a:solidFill>
                <a:effectLst/>
                <a:latin typeface="JetBrains Mono"/>
              </a:rPr>
              <a:t># scraper.py</a:t>
            </a:r>
            <a:br>
              <a:rPr kumimoji="0" lang="ru-RU" altLang="ru-RU" sz="1600" b="1" i="0" u="none" strike="noStrike" cap="none" normalizeH="0" baseline="0">
                <a:ln>
                  <a:noFill/>
                </a:ln>
                <a:solidFill>
                  <a:srgbClr val="137D00"/>
                </a:solidFill>
                <a:effectLst/>
                <a:latin typeface="JetBrains Mono"/>
              </a:rPr>
            </a:br>
            <a:r>
              <a:rPr kumimoji="0" lang="ru-RU" altLang="ru-RU" sz="1600" b="0" i="0" u="none" strike="noStrike" cap="none" normalizeH="0" baseline="0">
                <a:ln>
                  <a:noFill/>
                </a:ln>
                <a:solidFill>
                  <a:srgbClr val="000080"/>
                </a:solidFill>
                <a:effectLst/>
                <a:latin typeface="JetBrains Mono"/>
              </a:rPr>
              <a:t>import </a:t>
            </a:r>
            <a:r>
              <a:rPr kumimoji="0" lang="ru-RU" altLang="ru-RU" sz="1600" b="0" i="0" u="none" strike="noStrike" cap="none" normalizeH="0" baseline="0">
                <a:ln>
                  <a:noFill/>
                </a:ln>
                <a:solidFill>
                  <a:srgbClr val="262626"/>
                </a:solidFill>
                <a:effectLst/>
                <a:latin typeface="JetBrains Mono"/>
              </a:rPr>
              <a:t>requests</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000080"/>
                </a:solidFill>
                <a:effectLst/>
                <a:latin typeface="JetBrains Mono"/>
              </a:rPr>
              <a:t>from </a:t>
            </a:r>
            <a:r>
              <a:rPr kumimoji="0" lang="ru-RU" altLang="ru-RU" sz="1600" b="0" i="0" u="none" strike="noStrike" cap="none" normalizeH="0" baseline="0">
                <a:ln>
                  <a:noFill/>
                </a:ln>
                <a:solidFill>
                  <a:srgbClr val="262626"/>
                </a:solidFill>
                <a:effectLst/>
                <a:latin typeface="JetBrains Mono"/>
              </a:rPr>
              <a:t>bs4 </a:t>
            </a:r>
            <a:r>
              <a:rPr kumimoji="0" lang="ru-RU" altLang="ru-RU" sz="1600" b="0" i="0" u="none" strike="noStrike" cap="none" normalizeH="0" baseline="0">
                <a:ln>
                  <a:noFill/>
                </a:ln>
                <a:solidFill>
                  <a:srgbClr val="000080"/>
                </a:solidFill>
                <a:effectLst/>
                <a:latin typeface="JetBrains Mono"/>
              </a:rPr>
              <a:t>import </a:t>
            </a:r>
            <a:r>
              <a:rPr kumimoji="0" lang="ru-RU" altLang="ru-RU" sz="1600" b="0" i="0" u="none" strike="noStrike" cap="none" normalizeH="0" baseline="0">
                <a:ln>
                  <a:noFill/>
                </a:ln>
                <a:solidFill>
                  <a:srgbClr val="262626"/>
                </a:solidFill>
                <a:effectLst/>
                <a:latin typeface="JetBrains Mono"/>
              </a:rPr>
              <a:t>BeautifulSoup</a:t>
            </a:r>
            <a:br>
              <a:rPr kumimoji="0" lang="ru-RU" altLang="ru-RU" sz="1600" b="0" i="0" u="none" strike="noStrike" cap="none" normalizeH="0" baseline="0">
                <a:ln>
                  <a:noFill/>
                </a:ln>
                <a:solidFill>
                  <a:srgbClr val="262626"/>
                </a:solidFill>
                <a:effectLst/>
                <a:latin typeface="JetBrains Mono"/>
              </a:rPr>
            </a:b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url = </a:t>
            </a:r>
            <a:r>
              <a:rPr kumimoji="0" lang="ru-RU" altLang="ru-RU" sz="1600" b="0" i="0" u="none" strike="noStrike" cap="none" normalizeH="0" baseline="0">
                <a:ln>
                  <a:noFill/>
                </a:ln>
                <a:solidFill>
                  <a:srgbClr val="00733B"/>
                </a:solidFill>
                <a:effectLst/>
                <a:latin typeface="JetBrains Mono"/>
              </a:rPr>
              <a:t>'https://quotes.toscrape.com/'</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262626"/>
                </a:solidFill>
                <a:effectLst/>
                <a:latin typeface="JetBrains Mono"/>
              </a:rPr>
              <a:t>response = requests.</a:t>
            </a:r>
            <a:r>
              <a:rPr kumimoji="0" lang="ru-RU" altLang="ru-RU" sz="1600" b="0" i="0" u="none" strike="noStrike" cap="none" normalizeH="0" baseline="0">
                <a:ln>
                  <a:noFill/>
                </a:ln>
                <a:solidFill>
                  <a:srgbClr val="000000"/>
                </a:solidFill>
                <a:effectLst/>
                <a:latin typeface="JetBrains Mono"/>
              </a:rPr>
              <a:t>get</a:t>
            </a:r>
            <a:r>
              <a:rPr kumimoji="0" lang="ru-RU" altLang="ru-RU" sz="1600" b="0" i="0" u="none" strike="noStrike" cap="none" normalizeH="0" baseline="0">
                <a:ln>
                  <a:noFill/>
                </a:ln>
                <a:solidFill>
                  <a:srgbClr val="262626"/>
                </a:solidFill>
                <a:effectLst/>
                <a:latin typeface="JetBrains Mono"/>
              </a:rPr>
              <a:t>(url)</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soup = </a:t>
            </a:r>
            <a:r>
              <a:rPr kumimoji="0" lang="ru-RU" altLang="ru-RU" sz="1600" b="0" i="0" u="none" strike="noStrike" cap="none" normalizeH="0" baseline="0">
                <a:ln>
                  <a:noFill/>
                </a:ln>
                <a:solidFill>
                  <a:srgbClr val="000000"/>
                </a:solidFill>
                <a:effectLst/>
                <a:latin typeface="JetBrains Mono"/>
              </a:rPr>
              <a:t>BeautifulSoup</a:t>
            </a:r>
            <a:r>
              <a:rPr kumimoji="0" lang="ru-RU" altLang="ru-RU" sz="1600" b="0" i="0" u="none" strike="noStrike" cap="none" normalizeH="0" baseline="0">
                <a:ln>
                  <a:noFill/>
                </a:ln>
                <a:solidFill>
                  <a:srgbClr val="262626"/>
                </a:solidFill>
                <a:effectLst/>
                <a:latin typeface="JetBrains Mono"/>
              </a:rPr>
              <a:t>(response.text, </a:t>
            </a:r>
            <a:r>
              <a:rPr kumimoji="0" lang="ru-RU" altLang="ru-RU" sz="1600" b="0" i="0" u="none" strike="noStrike" cap="none" normalizeH="0" baseline="0">
                <a:ln>
                  <a:noFill/>
                </a:ln>
                <a:solidFill>
                  <a:srgbClr val="00733B"/>
                </a:solidFill>
                <a:effectLst/>
                <a:latin typeface="JetBrains Mono"/>
              </a:rPr>
              <a:t>'lxml'</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quotes = soup.</a:t>
            </a:r>
            <a:r>
              <a:rPr kumimoji="0" lang="ru-RU" altLang="ru-RU" sz="1600" b="0" i="0" u="none" strike="noStrike" cap="none" normalizeH="0" baseline="0">
                <a:ln>
                  <a:noFill/>
                </a:ln>
                <a:solidFill>
                  <a:srgbClr val="000000"/>
                </a:solidFill>
                <a:effectLst/>
                <a:latin typeface="JetBrains Mono"/>
              </a:rPr>
              <a:t>find_all</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'span'</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660099"/>
                </a:solidFill>
                <a:effectLst/>
                <a:latin typeface="JetBrains Mono"/>
              </a:rPr>
              <a:t>class_</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'text'</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000080"/>
                </a:solidFill>
                <a:effectLst/>
                <a:latin typeface="JetBrains Mono"/>
              </a:rPr>
              <a:t>for </a:t>
            </a:r>
            <a:r>
              <a:rPr kumimoji="0" lang="ru-RU" altLang="ru-RU" sz="1600" b="0" i="0" u="none" strike="noStrike" cap="none" normalizeH="0" baseline="0">
                <a:ln>
                  <a:noFill/>
                </a:ln>
                <a:solidFill>
                  <a:srgbClr val="262626"/>
                </a:solidFill>
                <a:effectLst/>
                <a:latin typeface="JetBrains Mono"/>
              </a:rPr>
              <a:t>quote </a:t>
            </a:r>
            <a:r>
              <a:rPr kumimoji="0" lang="ru-RU" altLang="ru-RU" sz="1600" b="0" i="0" u="none" strike="noStrike" cap="none" normalizeH="0" baseline="0">
                <a:ln>
                  <a:noFill/>
                </a:ln>
                <a:solidFill>
                  <a:srgbClr val="000080"/>
                </a:solidFill>
                <a:effectLst/>
                <a:latin typeface="JetBrains Mono"/>
              </a:rPr>
              <a:t>in </a:t>
            </a:r>
            <a:r>
              <a:rPr kumimoji="0" lang="ru-RU" altLang="ru-RU" sz="1600" b="0" i="0" u="none" strike="noStrike" cap="none" normalizeH="0" baseline="0">
                <a:ln>
                  <a:noFill/>
                </a:ln>
                <a:solidFill>
                  <a:srgbClr val="262626"/>
                </a:solidFill>
                <a:effectLst/>
                <a:latin typeface="JetBrains Mono"/>
              </a:rPr>
              <a:t>quotes:</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0080"/>
                </a:solidFill>
                <a:effectLst/>
                <a:latin typeface="JetBrains Mono"/>
              </a:rPr>
              <a:t>print</a:t>
            </a:r>
            <a:r>
              <a:rPr kumimoji="0" lang="ru-RU" altLang="ru-RU" sz="1600" b="0" i="0" u="none" strike="noStrike" cap="none" normalizeH="0" baseline="0">
                <a:ln>
                  <a:noFill/>
                </a:ln>
                <a:solidFill>
                  <a:srgbClr val="262626"/>
                </a:solidFill>
                <a:effectLst/>
                <a:latin typeface="JetBrains Mono"/>
              </a:rPr>
              <a:t>(quote.text)</a:t>
            </a:r>
            <a:endParaRPr kumimoji="0" lang="ru-RU" altLang="ru-RU" sz="3600" b="0" i="0" u="none" strike="noStrike" cap="none" normalizeH="0" baseline="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502875" y="4321802"/>
            <a:ext cx="10267761" cy="2536198"/>
          </a:xfrm>
          <a:prstGeom prst="rect">
            <a:avLst/>
          </a:prstGeom>
          <a:ln>
            <a:solidFill>
              <a:schemeClr val="tx1"/>
            </a:solidFill>
          </a:ln>
        </p:spPr>
      </p:pic>
    </p:spTree>
    <p:extLst>
      <p:ext uri="{BB962C8B-B14F-4D97-AF65-F5344CB8AC3E}">
        <p14:creationId xmlns:p14="http://schemas.microsoft.com/office/powerpoint/2010/main" val="247310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algn="l" eaLnBrk="0" fontAlgn="base" hangingPunct="0">
              <a:lnSpc>
                <a:spcPct val="100000"/>
              </a:lnSpc>
              <a:spcBef>
                <a:spcPct val="0"/>
              </a:spcBef>
              <a:spcAft>
                <a:spcPct val="0"/>
              </a:spcAft>
            </a:pPr>
            <a:r>
              <a:rPr lang="uk-UA" sz="1800" dirty="0"/>
              <a:t>Для пошуку та виведення всіх авторів можна використовувати наступний код. Принципом залишається тим самим — спочатку потрібно вивчити сторінку вручну. Можна звернути увагу, що кожен автор укладено в тег </a:t>
            </a:r>
            <a:r>
              <a:rPr lang="uk-UA" sz="1800" b="1" i="1" dirty="0"/>
              <a:t>&lt;</a:t>
            </a:r>
            <a:r>
              <a:rPr lang="en-US" sz="1800" b="1" i="1" dirty="0"/>
              <a:t>small&gt;</a:t>
            </a:r>
            <a:r>
              <a:rPr lang="en-US" sz="1800" dirty="0"/>
              <a:t> </a:t>
            </a:r>
            <a:r>
              <a:rPr lang="uk-UA" sz="1800" dirty="0"/>
              <a:t>з класом </a:t>
            </a:r>
            <a:r>
              <a:rPr lang="en-US" sz="1800" b="1" i="1" dirty="0"/>
              <a:t>author</a:t>
            </a:r>
            <a:r>
              <a:rPr lang="en-US" sz="1800" dirty="0"/>
              <a:t>. </a:t>
            </a:r>
            <a:r>
              <a:rPr lang="uk-UA" sz="1800" dirty="0"/>
              <a:t>Далі використовуємо функцію </a:t>
            </a:r>
            <a:r>
              <a:rPr lang="en-US" sz="1800" b="1" i="1" dirty="0" err="1"/>
              <a:t>find_all</a:t>
            </a:r>
            <a:r>
              <a:rPr lang="en-US" sz="1800" b="1" i="1" dirty="0"/>
              <a:t>()</a:t>
            </a:r>
            <a:r>
              <a:rPr lang="en-US" sz="1800" dirty="0"/>
              <a:t> </a:t>
            </a:r>
            <a:r>
              <a:rPr lang="uk-UA" sz="1800" dirty="0"/>
              <a:t>і зберігаємо результат у змінній </a:t>
            </a:r>
            <a:r>
              <a:rPr lang="en-US" sz="1800" b="1" i="1" dirty="0"/>
              <a:t>authors</a:t>
            </a:r>
            <a:r>
              <a:rPr lang="en-US" sz="1800" dirty="0"/>
              <a:t>. </a:t>
            </a:r>
            <a:r>
              <a:rPr lang="uk-UA" sz="1800" dirty="0"/>
              <a:t>Також варто змінити цикл, щоб перебирати одночасно і цитати, і авторів. </a:t>
            </a:r>
            <a:endParaRPr lang="en-US" sz="1800" dirty="0"/>
          </a:p>
        </p:txBody>
      </p:sp>
      <p:sp>
        <p:nvSpPr>
          <p:cNvPr id="2" name="Rectangle 1"/>
          <p:cNvSpPr>
            <a:spLocks noChangeArrowheads="1"/>
          </p:cNvSpPr>
          <p:nvPr/>
        </p:nvSpPr>
        <p:spPr bwMode="auto">
          <a:xfrm>
            <a:off x="117695" y="1370464"/>
            <a:ext cx="4421403" cy="3293209"/>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a:ln>
                  <a:noFill/>
                </a:ln>
                <a:solidFill>
                  <a:srgbClr val="137D00"/>
                </a:solidFill>
                <a:effectLst/>
                <a:latin typeface="JetBrains Mono"/>
              </a:rPr>
              <a:t># scraper.py</a:t>
            </a:r>
            <a:br>
              <a:rPr kumimoji="0" lang="ru-RU" altLang="ru-RU" sz="1600" b="1" i="0" u="none" strike="noStrike" cap="none" normalizeH="0" baseline="0" dirty="0">
                <a:ln>
                  <a:noFill/>
                </a:ln>
                <a:solidFill>
                  <a:srgbClr val="137D00"/>
                </a:solidFill>
                <a:effectLst/>
                <a:latin typeface="JetBrains Mono"/>
              </a:rPr>
            </a:br>
            <a:r>
              <a:rPr kumimoji="0" lang="ru-RU" altLang="ru-RU" sz="1600" b="0" i="0" u="none" strike="noStrike" cap="none" normalizeH="0" baseline="0" dirty="0">
                <a:ln>
                  <a:noFill/>
                </a:ln>
                <a:solidFill>
                  <a:srgbClr val="000080"/>
                </a:solidFill>
                <a:effectLst/>
                <a:latin typeface="JetBrains Mono"/>
              </a:rPr>
              <a:t>import </a:t>
            </a:r>
            <a:r>
              <a:rPr kumimoji="0" lang="ru-RU" altLang="ru-RU" sz="1600" b="0" i="0" u="none" strike="noStrike" cap="none" normalizeH="0" baseline="0" dirty="0">
                <a:ln>
                  <a:noFill/>
                </a:ln>
                <a:solidFill>
                  <a:srgbClr val="262626"/>
                </a:solidFill>
                <a:effectLst/>
                <a:latin typeface="JetBrains Mono"/>
              </a:rPr>
              <a:t>requests</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000080"/>
                </a:solidFill>
                <a:effectLst/>
                <a:latin typeface="JetBrains Mono"/>
              </a:rPr>
              <a:t>from </a:t>
            </a:r>
            <a:r>
              <a:rPr kumimoji="0" lang="ru-RU" altLang="ru-RU" sz="1600" b="0" i="0" u="none" strike="noStrike" cap="none" normalizeH="0" baseline="0" dirty="0">
                <a:ln>
                  <a:noFill/>
                </a:ln>
                <a:solidFill>
                  <a:srgbClr val="262626"/>
                </a:solidFill>
                <a:effectLst/>
                <a:latin typeface="JetBrains Mono"/>
              </a:rPr>
              <a:t>bs4 </a:t>
            </a:r>
            <a:r>
              <a:rPr kumimoji="0" lang="ru-RU" altLang="ru-RU" sz="1600" b="0" i="0" u="none" strike="noStrike" cap="none" normalizeH="0" baseline="0" dirty="0">
                <a:ln>
                  <a:noFill/>
                </a:ln>
                <a:solidFill>
                  <a:srgbClr val="000080"/>
                </a:solidFill>
                <a:effectLst/>
                <a:latin typeface="JetBrains Mono"/>
              </a:rPr>
              <a:t>import </a:t>
            </a:r>
            <a:r>
              <a:rPr kumimoji="0" lang="ru-RU" altLang="ru-RU" sz="1600" b="0" i="0" u="none" strike="noStrike" cap="none" normalizeH="0" baseline="0" dirty="0">
                <a:ln>
                  <a:noFill/>
                </a:ln>
                <a:solidFill>
                  <a:srgbClr val="262626"/>
                </a:solidFill>
                <a:effectLst/>
                <a:latin typeface="JetBrains Mono"/>
              </a:rPr>
              <a:t>BeautifulSoup</a:t>
            </a:r>
            <a:br>
              <a:rPr kumimoji="0" lang="ru-RU" altLang="ru-RU" sz="1600" b="0" i="0" u="none" strike="noStrike" cap="none" normalizeH="0" baseline="0" dirty="0">
                <a:ln>
                  <a:noFill/>
                </a:ln>
                <a:solidFill>
                  <a:srgbClr val="262626"/>
                </a:solidFill>
                <a:effectLst/>
                <a:latin typeface="JetBrains Mono"/>
              </a:rPr>
            </a:b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url = </a:t>
            </a:r>
            <a:r>
              <a:rPr kumimoji="0" lang="ru-RU" altLang="ru-RU" sz="1600" b="0" i="0" u="none" strike="noStrike" cap="none" normalizeH="0" baseline="0" dirty="0">
                <a:ln>
                  <a:noFill/>
                </a:ln>
                <a:solidFill>
                  <a:srgbClr val="00733B"/>
                </a:solidFill>
                <a:effectLst/>
                <a:latin typeface="JetBrains Mono"/>
              </a:rPr>
              <a:t>'https://quotes.toscrape.com/'</a:t>
            </a:r>
            <a:br>
              <a:rPr kumimoji="0" lang="ru-RU" altLang="ru-RU" sz="1600" b="0" i="0" u="none" strike="noStrike" cap="none" normalizeH="0" baseline="0" dirty="0">
                <a:ln>
                  <a:noFill/>
                </a:ln>
                <a:solidFill>
                  <a:srgbClr val="00733B"/>
                </a:solidFill>
                <a:effectLst/>
                <a:latin typeface="JetBrains Mono"/>
              </a:rPr>
            </a:br>
            <a:r>
              <a:rPr kumimoji="0" lang="ru-RU" altLang="ru-RU" sz="1600" b="0" i="0" u="none" strike="noStrike" cap="none" normalizeH="0" baseline="0" dirty="0">
                <a:ln>
                  <a:noFill/>
                </a:ln>
                <a:solidFill>
                  <a:srgbClr val="262626"/>
                </a:solidFill>
                <a:effectLst/>
                <a:latin typeface="JetBrains Mono"/>
              </a:rPr>
              <a:t>response = requests.</a:t>
            </a:r>
            <a:r>
              <a:rPr kumimoji="0" lang="ru-RU" altLang="ru-RU" sz="1600" b="0" i="0" u="none" strike="noStrike" cap="none" normalizeH="0" baseline="0" dirty="0">
                <a:ln>
                  <a:noFill/>
                </a:ln>
                <a:solidFill>
                  <a:srgbClr val="000000"/>
                </a:solidFill>
                <a:effectLst/>
                <a:latin typeface="JetBrains Mono"/>
              </a:rPr>
              <a:t>get</a:t>
            </a:r>
            <a:r>
              <a:rPr kumimoji="0" lang="ru-RU" altLang="ru-RU" sz="1600" b="0" i="0" u="none" strike="noStrike" cap="none" normalizeH="0" baseline="0" dirty="0">
                <a:ln>
                  <a:noFill/>
                </a:ln>
                <a:solidFill>
                  <a:srgbClr val="262626"/>
                </a:solidFill>
                <a:effectLst/>
                <a:latin typeface="JetBrains Mono"/>
              </a:rPr>
              <a:t>(url)</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soup = </a:t>
            </a:r>
            <a:r>
              <a:rPr kumimoji="0" lang="ru-RU" altLang="ru-RU" sz="1600" b="0" i="0" u="none" strike="noStrike" cap="none" normalizeH="0" baseline="0" dirty="0">
                <a:ln>
                  <a:noFill/>
                </a:ln>
                <a:solidFill>
                  <a:srgbClr val="000000"/>
                </a:solidFill>
                <a:effectLst/>
                <a:latin typeface="JetBrains Mono"/>
              </a:rPr>
              <a:t>BeautifulSoup</a:t>
            </a:r>
            <a:r>
              <a:rPr kumimoji="0" lang="ru-RU" altLang="ru-RU" sz="1600" b="0" i="0" u="none" strike="noStrike" cap="none" normalizeH="0" baseline="0" dirty="0">
                <a:ln>
                  <a:noFill/>
                </a:ln>
                <a:solidFill>
                  <a:srgbClr val="262626"/>
                </a:solidFill>
                <a:effectLst/>
                <a:latin typeface="JetBrains Mono"/>
              </a:rPr>
              <a:t>(response.text, </a:t>
            </a:r>
            <a:r>
              <a:rPr kumimoji="0" lang="ru-RU" altLang="ru-RU" sz="1600" b="0" i="0" u="none" strike="noStrike" cap="none" normalizeH="0" baseline="0" dirty="0">
                <a:ln>
                  <a:noFill/>
                </a:ln>
                <a:solidFill>
                  <a:srgbClr val="00733B"/>
                </a:solidFill>
                <a:effectLst/>
                <a:latin typeface="JetBrains Mono"/>
              </a:rPr>
              <a:t>'lxml'</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quotes = soup.</a:t>
            </a:r>
            <a:r>
              <a:rPr kumimoji="0" lang="ru-RU" altLang="ru-RU" sz="1600" b="0" i="0" u="none" strike="noStrike" cap="none" normalizeH="0" baseline="0" dirty="0">
                <a:ln>
                  <a:noFill/>
                </a:ln>
                <a:solidFill>
                  <a:srgbClr val="000000"/>
                </a:solidFill>
                <a:effectLst/>
                <a:latin typeface="JetBrains Mono"/>
              </a:rPr>
              <a:t>find_all</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'span'</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660099"/>
                </a:solidFill>
                <a:effectLst/>
                <a:latin typeface="JetBrains Mono"/>
              </a:rPr>
              <a:t>class_</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'text'</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authors = soup.</a:t>
            </a:r>
            <a:r>
              <a:rPr kumimoji="0" lang="ru-RU" altLang="ru-RU" sz="1600" b="0" i="0" u="none" strike="noStrike" cap="none" normalizeH="0" baseline="0" dirty="0">
                <a:ln>
                  <a:noFill/>
                </a:ln>
                <a:solidFill>
                  <a:srgbClr val="000000"/>
                </a:solidFill>
                <a:effectLst/>
                <a:latin typeface="JetBrains Mono"/>
              </a:rPr>
              <a:t>find_all</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'small'</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660099"/>
                </a:solidFill>
                <a:effectLst/>
                <a:latin typeface="JetBrains Mono"/>
              </a:rPr>
              <a:t>class_</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'author'</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000080"/>
                </a:solidFill>
                <a:effectLst/>
                <a:latin typeface="JetBrains Mono"/>
              </a:rPr>
              <a:t>for </a:t>
            </a:r>
            <a:r>
              <a:rPr kumimoji="0" lang="ru-RU" altLang="ru-RU" sz="1600" b="0" i="0" u="none" strike="noStrike" cap="none" normalizeH="0" baseline="0" dirty="0">
                <a:ln>
                  <a:noFill/>
                </a:ln>
                <a:solidFill>
                  <a:srgbClr val="262626"/>
                </a:solidFill>
                <a:effectLst/>
                <a:latin typeface="JetBrains Mono"/>
              </a:rPr>
              <a:t>i </a:t>
            </a:r>
            <a:r>
              <a:rPr kumimoji="0" lang="ru-RU" altLang="ru-RU" sz="1600" b="0" i="0" u="none" strike="noStrike" cap="none" normalizeH="0" baseline="0" dirty="0">
                <a:ln>
                  <a:noFill/>
                </a:ln>
                <a:solidFill>
                  <a:srgbClr val="000080"/>
                </a:solidFill>
                <a:effectLst/>
                <a:latin typeface="JetBrains Mono"/>
              </a:rPr>
              <a:t>in range</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E6"/>
                </a:solidFill>
                <a:effectLst/>
                <a:latin typeface="JetBrains Mono"/>
              </a:rPr>
              <a:t>0</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len</a:t>
            </a:r>
            <a:r>
              <a:rPr kumimoji="0" lang="ru-RU" altLang="ru-RU" sz="1600" b="0" i="0" u="none" strike="noStrike" cap="none" normalizeH="0" baseline="0" dirty="0">
                <a:ln>
                  <a:noFill/>
                </a:ln>
                <a:solidFill>
                  <a:srgbClr val="262626"/>
                </a:solidFill>
                <a:effectLst/>
                <a:latin typeface="JetBrains Mono"/>
              </a:rPr>
              <a:t>(quotes)):</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(quotes[i].text)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 </a:t>
            </a:r>
            <a:r>
              <a:rPr kumimoji="0" lang="ru-RU" altLang="ru-RU" sz="1600" b="0" i="0" u="none" strike="noStrike" cap="none" normalizeH="0" baseline="0" dirty="0">
                <a:ln>
                  <a:noFill/>
                </a:ln>
                <a:solidFill>
                  <a:srgbClr val="262626"/>
                </a:solidFill>
                <a:effectLst/>
                <a:latin typeface="JetBrains Mono"/>
              </a:rPr>
              <a:t>+ authors[i].text)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4698748" y="3828055"/>
            <a:ext cx="7493251" cy="2907723"/>
          </a:xfrm>
          <a:prstGeom prst="rect">
            <a:avLst/>
          </a:prstGeom>
          <a:ln>
            <a:solidFill>
              <a:schemeClr val="tx1"/>
            </a:solidFill>
          </a:ln>
        </p:spPr>
      </p:pic>
    </p:spTree>
    <p:extLst>
      <p:ext uri="{BB962C8B-B14F-4D97-AF65-F5344CB8AC3E}">
        <p14:creationId xmlns:p14="http://schemas.microsoft.com/office/powerpoint/2010/main" val="1072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algn="l" eaLnBrk="0" fontAlgn="base" hangingPunct="0">
              <a:lnSpc>
                <a:spcPct val="100000"/>
              </a:lnSpc>
              <a:spcBef>
                <a:spcPct val="0"/>
              </a:spcBef>
              <a:spcAft>
                <a:spcPct val="0"/>
              </a:spcAft>
            </a:pPr>
            <a:r>
              <a:rPr lang="uk-UA" sz="1800" dirty="0"/>
              <a:t>Додамо код отримання всіх тегів кожної цитати. Тут вже трохи складніше, тому що спочатку потрібно отримати кожен зовнішній блок кожної колекції тегів. Якщо цей перший крок не виконати, теґи можна буде отримати, але асоціювати їх із конкретною цитатою — ні. Коли блок отримано, можна опускатись нижче за допомогою функції </a:t>
            </a:r>
            <a:r>
              <a:rPr lang="en-US" sz="1800" b="1" i="1" dirty="0" err="1"/>
              <a:t>find_all</a:t>
            </a:r>
            <a:r>
              <a:rPr lang="en-US" sz="1800" dirty="0"/>
              <a:t> </a:t>
            </a:r>
            <a:r>
              <a:rPr lang="uk-UA" sz="1800" dirty="0"/>
              <a:t>для отриманого підмножини. А вже далі потрібно додати внутрішній цикл для завершення процесу. </a:t>
            </a:r>
            <a:endParaRPr lang="en-US" sz="1800" dirty="0"/>
          </a:p>
        </p:txBody>
      </p:sp>
      <p:sp>
        <p:nvSpPr>
          <p:cNvPr id="2" name="Rectangle 1"/>
          <p:cNvSpPr>
            <a:spLocks noChangeArrowheads="1"/>
          </p:cNvSpPr>
          <p:nvPr/>
        </p:nvSpPr>
        <p:spPr bwMode="auto">
          <a:xfrm>
            <a:off x="217284" y="1759845"/>
            <a:ext cx="4552849" cy="452431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a:ln>
                  <a:noFill/>
                </a:ln>
                <a:solidFill>
                  <a:srgbClr val="137D00"/>
                </a:solidFill>
                <a:effectLst/>
                <a:latin typeface="JetBrains Mono"/>
              </a:rPr>
              <a:t># scraper.py</a:t>
            </a:r>
            <a:br>
              <a:rPr kumimoji="0" lang="ru-RU" altLang="ru-RU" sz="1600" b="1" i="0" u="none" strike="noStrike" cap="none" normalizeH="0" baseline="0" dirty="0">
                <a:ln>
                  <a:noFill/>
                </a:ln>
                <a:solidFill>
                  <a:srgbClr val="137D00"/>
                </a:solidFill>
                <a:effectLst/>
                <a:latin typeface="JetBrains Mono"/>
              </a:rPr>
            </a:br>
            <a:r>
              <a:rPr kumimoji="0" lang="ru-RU" altLang="ru-RU" sz="1600" b="0" i="0" u="none" strike="noStrike" cap="none" normalizeH="0" baseline="0" dirty="0">
                <a:ln>
                  <a:noFill/>
                </a:ln>
                <a:solidFill>
                  <a:srgbClr val="000080"/>
                </a:solidFill>
                <a:effectLst/>
                <a:latin typeface="JetBrains Mono"/>
              </a:rPr>
              <a:t>import </a:t>
            </a:r>
            <a:r>
              <a:rPr kumimoji="0" lang="ru-RU" altLang="ru-RU" sz="1600" b="0" i="0" u="none" strike="noStrike" cap="none" normalizeH="0" baseline="0" dirty="0">
                <a:ln>
                  <a:noFill/>
                </a:ln>
                <a:solidFill>
                  <a:srgbClr val="262626"/>
                </a:solidFill>
                <a:effectLst/>
                <a:latin typeface="JetBrains Mono"/>
              </a:rPr>
              <a:t>requests</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000080"/>
                </a:solidFill>
                <a:effectLst/>
                <a:latin typeface="JetBrains Mono"/>
              </a:rPr>
              <a:t>from </a:t>
            </a:r>
            <a:r>
              <a:rPr kumimoji="0" lang="ru-RU" altLang="ru-RU" sz="1600" b="0" i="0" u="none" strike="noStrike" cap="none" normalizeH="0" baseline="0" dirty="0">
                <a:ln>
                  <a:noFill/>
                </a:ln>
                <a:solidFill>
                  <a:srgbClr val="262626"/>
                </a:solidFill>
                <a:effectLst/>
                <a:latin typeface="JetBrains Mono"/>
              </a:rPr>
              <a:t>bs4 </a:t>
            </a:r>
            <a:r>
              <a:rPr kumimoji="0" lang="ru-RU" altLang="ru-RU" sz="1600" b="0" i="0" u="none" strike="noStrike" cap="none" normalizeH="0" baseline="0" dirty="0">
                <a:ln>
                  <a:noFill/>
                </a:ln>
                <a:solidFill>
                  <a:srgbClr val="000080"/>
                </a:solidFill>
                <a:effectLst/>
                <a:latin typeface="JetBrains Mono"/>
              </a:rPr>
              <a:t>import </a:t>
            </a:r>
            <a:r>
              <a:rPr kumimoji="0" lang="ru-RU" altLang="ru-RU" sz="1600" b="0" i="0" u="none" strike="noStrike" cap="none" normalizeH="0" baseline="0" dirty="0">
                <a:ln>
                  <a:noFill/>
                </a:ln>
                <a:solidFill>
                  <a:srgbClr val="262626"/>
                </a:solidFill>
                <a:effectLst/>
                <a:latin typeface="JetBrains Mono"/>
              </a:rPr>
              <a:t>BeautifulSoup</a:t>
            </a:r>
            <a:br>
              <a:rPr kumimoji="0" lang="ru-RU" altLang="ru-RU" sz="1600" b="0" i="0" u="none" strike="noStrike" cap="none" normalizeH="0" baseline="0" dirty="0">
                <a:ln>
                  <a:noFill/>
                </a:ln>
                <a:solidFill>
                  <a:srgbClr val="262626"/>
                </a:solidFill>
                <a:effectLst/>
                <a:latin typeface="JetBrains Mono"/>
              </a:rPr>
            </a:b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url = </a:t>
            </a:r>
            <a:r>
              <a:rPr kumimoji="0" lang="ru-RU" altLang="ru-RU" sz="1600" b="0" i="0" u="none" strike="noStrike" cap="none" normalizeH="0" baseline="0" dirty="0">
                <a:ln>
                  <a:noFill/>
                </a:ln>
                <a:solidFill>
                  <a:srgbClr val="00733B"/>
                </a:solidFill>
                <a:effectLst/>
                <a:latin typeface="JetBrains Mono"/>
              </a:rPr>
              <a:t>'https://quotes.toscrape.com/'</a:t>
            </a:r>
            <a:br>
              <a:rPr kumimoji="0" lang="ru-RU" altLang="ru-RU" sz="1600" b="0" i="0" u="none" strike="noStrike" cap="none" normalizeH="0" baseline="0" dirty="0">
                <a:ln>
                  <a:noFill/>
                </a:ln>
                <a:solidFill>
                  <a:srgbClr val="00733B"/>
                </a:solidFill>
                <a:effectLst/>
                <a:latin typeface="JetBrains Mono"/>
              </a:rPr>
            </a:br>
            <a:r>
              <a:rPr kumimoji="0" lang="ru-RU" altLang="ru-RU" sz="1600" b="0" i="0" u="none" strike="noStrike" cap="none" normalizeH="0" baseline="0" dirty="0">
                <a:ln>
                  <a:noFill/>
                </a:ln>
                <a:solidFill>
                  <a:srgbClr val="262626"/>
                </a:solidFill>
                <a:effectLst/>
                <a:latin typeface="JetBrains Mono"/>
              </a:rPr>
              <a:t>response = requests.</a:t>
            </a:r>
            <a:r>
              <a:rPr kumimoji="0" lang="ru-RU" altLang="ru-RU" sz="1600" b="0" i="0" u="none" strike="noStrike" cap="none" normalizeH="0" baseline="0" dirty="0">
                <a:ln>
                  <a:noFill/>
                </a:ln>
                <a:solidFill>
                  <a:srgbClr val="000000"/>
                </a:solidFill>
                <a:effectLst/>
                <a:latin typeface="JetBrains Mono"/>
              </a:rPr>
              <a:t>get</a:t>
            </a:r>
            <a:r>
              <a:rPr kumimoji="0" lang="ru-RU" altLang="ru-RU" sz="1600" b="0" i="0" u="none" strike="noStrike" cap="none" normalizeH="0" baseline="0" dirty="0">
                <a:ln>
                  <a:noFill/>
                </a:ln>
                <a:solidFill>
                  <a:srgbClr val="262626"/>
                </a:solidFill>
                <a:effectLst/>
                <a:latin typeface="JetBrains Mono"/>
              </a:rPr>
              <a:t>(url)</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soup = </a:t>
            </a:r>
            <a:r>
              <a:rPr kumimoji="0" lang="ru-RU" altLang="ru-RU" sz="1600" b="0" i="0" u="none" strike="noStrike" cap="none" normalizeH="0" baseline="0" dirty="0">
                <a:ln>
                  <a:noFill/>
                </a:ln>
                <a:solidFill>
                  <a:srgbClr val="000000"/>
                </a:solidFill>
                <a:effectLst/>
                <a:latin typeface="JetBrains Mono"/>
              </a:rPr>
              <a:t>BeautifulSoup</a:t>
            </a:r>
            <a:r>
              <a:rPr kumimoji="0" lang="ru-RU" altLang="ru-RU" sz="1600" b="0" i="0" u="none" strike="noStrike" cap="none" normalizeH="0" baseline="0" dirty="0">
                <a:ln>
                  <a:noFill/>
                </a:ln>
                <a:solidFill>
                  <a:srgbClr val="262626"/>
                </a:solidFill>
                <a:effectLst/>
                <a:latin typeface="JetBrains Mono"/>
              </a:rPr>
              <a:t>(response.text, </a:t>
            </a:r>
            <a:r>
              <a:rPr kumimoji="0" lang="ru-RU" altLang="ru-RU" sz="1600" b="0" i="0" u="none" strike="noStrike" cap="none" normalizeH="0" baseline="0" dirty="0">
                <a:ln>
                  <a:noFill/>
                </a:ln>
                <a:solidFill>
                  <a:srgbClr val="00733B"/>
                </a:solidFill>
                <a:effectLst/>
                <a:latin typeface="JetBrains Mono"/>
              </a:rPr>
              <a:t>'lxml'</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quotes = soup.</a:t>
            </a:r>
            <a:r>
              <a:rPr kumimoji="0" lang="ru-RU" altLang="ru-RU" sz="1600" b="0" i="0" u="none" strike="noStrike" cap="none" normalizeH="0" baseline="0" dirty="0">
                <a:ln>
                  <a:noFill/>
                </a:ln>
                <a:solidFill>
                  <a:srgbClr val="000000"/>
                </a:solidFill>
                <a:effectLst/>
                <a:latin typeface="JetBrains Mono"/>
              </a:rPr>
              <a:t>find_all</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'span'</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660099"/>
                </a:solidFill>
                <a:effectLst/>
                <a:latin typeface="JetBrains Mono"/>
              </a:rPr>
              <a:t>class_</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'text'</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authors = soup.</a:t>
            </a:r>
            <a:r>
              <a:rPr kumimoji="0" lang="ru-RU" altLang="ru-RU" sz="1600" b="0" i="0" u="none" strike="noStrike" cap="none" normalizeH="0" baseline="0" dirty="0">
                <a:ln>
                  <a:noFill/>
                </a:ln>
                <a:solidFill>
                  <a:srgbClr val="000000"/>
                </a:solidFill>
                <a:effectLst/>
                <a:latin typeface="JetBrains Mono"/>
              </a:rPr>
              <a:t>find_all</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'small'</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660099"/>
                </a:solidFill>
                <a:effectLst/>
                <a:latin typeface="JetBrains Mono"/>
              </a:rPr>
              <a:t>class_</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'author'</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tags = soup.</a:t>
            </a:r>
            <a:r>
              <a:rPr kumimoji="0" lang="ru-RU" altLang="ru-RU" sz="1600" b="0" i="0" u="none" strike="noStrike" cap="none" normalizeH="0" baseline="0" dirty="0">
                <a:ln>
                  <a:noFill/>
                </a:ln>
                <a:solidFill>
                  <a:srgbClr val="000000"/>
                </a:solidFill>
                <a:effectLst/>
                <a:latin typeface="JetBrains Mono"/>
              </a:rPr>
              <a:t>find_all</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'div'</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660099"/>
                </a:solidFill>
                <a:effectLst/>
                <a:latin typeface="JetBrains Mono"/>
              </a:rPr>
              <a:t>class_</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'tags'</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000080"/>
                </a:solidFill>
                <a:effectLst/>
                <a:latin typeface="JetBrains Mono"/>
              </a:rPr>
              <a:t>for </a:t>
            </a:r>
            <a:r>
              <a:rPr kumimoji="0" lang="ru-RU" altLang="ru-RU" sz="1600" b="0" i="0" u="none" strike="noStrike" cap="none" normalizeH="0" baseline="0" dirty="0">
                <a:ln>
                  <a:noFill/>
                </a:ln>
                <a:solidFill>
                  <a:srgbClr val="262626"/>
                </a:solidFill>
                <a:effectLst/>
                <a:latin typeface="JetBrains Mono"/>
              </a:rPr>
              <a:t>i </a:t>
            </a:r>
            <a:r>
              <a:rPr kumimoji="0" lang="ru-RU" altLang="ru-RU" sz="1600" b="0" i="0" u="none" strike="noStrike" cap="none" normalizeH="0" baseline="0" dirty="0">
                <a:ln>
                  <a:noFill/>
                </a:ln>
                <a:solidFill>
                  <a:srgbClr val="000080"/>
                </a:solidFill>
                <a:effectLst/>
                <a:latin typeface="JetBrains Mono"/>
              </a:rPr>
              <a:t>in range</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E6"/>
                </a:solidFill>
                <a:effectLst/>
                <a:latin typeface="JetBrains Mono"/>
              </a:rPr>
              <a:t>0</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len</a:t>
            </a:r>
            <a:r>
              <a:rPr kumimoji="0" lang="ru-RU" altLang="ru-RU" sz="1600" b="0" i="0" u="none" strike="noStrike" cap="none" normalizeH="0" baseline="0" dirty="0">
                <a:ln>
                  <a:noFill/>
                </a:ln>
                <a:solidFill>
                  <a:srgbClr val="262626"/>
                </a:solidFill>
                <a:effectLst/>
                <a:latin typeface="JetBrains Mono"/>
              </a:rPr>
              <a:t>(quotes)):</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(quotes[i].text)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 </a:t>
            </a:r>
            <a:r>
              <a:rPr kumimoji="0" lang="ru-RU" altLang="ru-RU" sz="1600" b="0" i="0" u="none" strike="noStrike" cap="none" normalizeH="0" baseline="0" dirty="0">
                <a:ln>
                  <a:noFill/>
                </a:ln>
                <a:solidFill>
                  <a:srgbClr val="262626"/>
                </a:solidFill>
                <a:effectLst/>
                <a:latin typeface="JetBrains Mono"/>
              </a:rPr>
              <a:t>+ authors[i].text)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tagsforquote = tags[i].</a:t>
            </a:r>
            <a:r>
              <a:rPr kumimoji="0" lang="ru-RU" altLang="ru-RU" sz="1600" b="0" i="0" u="none" strike="noStrike" cap="none" normalizeH="0" baseline="0" dirty="0">
                <a:ln>
                  <a:noFill/>
                </a:ln>
                <a:solidFill>
                  <a:srgbClr val="000000"/>
                </a:solidFill>
                <a:effectLst/>
                <a:latin typeface="JetBrains Mono"/>
              </a:rPr>
              <a:t>find_all</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'a'</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660099"/>
                </a:solidFill>
                <a:effectLst/>
                <a:latin typeface="JetBrains Mono"/>
              </a:rPr>
              <a:t>class_</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'tag'</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for </a:t>
            </a:r>
            <a:r>
              <a:rPr kumimoji="0" lang="ru-RU" altLang="ru-RU" sz="1600" b="0" i="0" u="none" strike="noStrike" cap="none" normalizeH="0" baseline="0" dirty="0">
                <a:ln>
                  <a:noFill/>
                </a:ln>
                <a:solidFill>
                  <a:srgbClr val="262626"/>
                </a:solidFill>
                <a:effectLst/>
                <a:latin typeface="JetBrains Mono"/>
              </a:rPr>
              <a:t>tagforquote </a:t>
            </a:r>
            <a:r>
              <a:rPr kumimoji="0" lang="ru-RU" altLang="ru-RU" sz="1600" b="0" i="0" u="none" strike="noStrike" cap="none" normalizeH="0" baseline="0" dirty="0">
                <a:ln>
                  <a:noFill/>
                </a:ln>
                <a:solidFill>
                  <a:srgbClr val="000080"/>
                </a:solidFill>
                <a:effectLst/>
                <a:latin typeface="JetBrains Mono"/>
              </a:rPr>
              <a:t>in </a:t>
            </a:r>
            <a:r>
              <a:rPr kumimoji="0" lang="ru-RU" altLang="ru-RU" sz="1600" b="0" i="0" u="none" strike="noStrike" cap="none" normalizeH="0" baseline="0" dirty="0">
                <a:ln>
                  <a:noFill/>
                </a:ln>
                <a:solidFill>
                  <a:srgbClr val="262626"/>
                </a:solidFill>
                <a:effectLst/>
                <a:latin typeface="JetBrains Mono"/>
              </a:rPr>
              <a:t>tagsforquote:</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(tagforquote.text)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a:t>
            </a:r>
            <a:r>
              <a:rPr kumimoji="0" lang="ru-RU" altLang="ru-RU" sz="1600" b="0" i="0" u="none" strike="noStrike" cap="none" normalizeH="0" baseline="0" dirty="0">
                <a:ln>
                  <a:noFill/>
                </a:ln>
                <a:solidFill>
                  <a:srgbClr val="000080"/>
                </a:solidFill>
                <a:effectLst/>
                <a:latin typeface="JetBrains Mono"/>
              </a:rPr>
              <a:t>\n</a:t>
            </a:r>
            <a:r>
              <a:rPr kumimoji="0" lang="ru-RU" altLang="ru-RU" sz="1600" b="0" i="0" u="none" strike="noStrike" cap="none" normalizeH="0" baseline="0" dirty="0">
                <a:ln>
                  <a:noFill/>
                </a:ln>
                <a:solidFill>
                  <a:srgbClr val="00733B"/>
                </a:solidFill>
                <a:effectLst/>
                <a:latin typeface="JetBrains Mono"/>
              </a:rPr>
              <a:t>'</a:t>
            </a:r>
            <a:r>
              <a:rPr kumimoji="0" lang="ru-RU" altLang="ru-RU" sz="1600" b="0" i="0" u="none" strike="noStrike" cap="none" normalizeH="0" baseline="0" dirty="0">
                <a:ln>
                  <a:noFill/>
                </a:ln>
                <a:solidFill>
                  <a:srgbClr val="262626"/>
                </a:solidFill>
                <a:effectLst/>
                <a:latin typeface="JetBrains Mono"/>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4947592" y="1636734"/>
            <a:ext cx="7244408" cy="5059707"/>
          </a:xfrm>
          <a:prstGeom prst="rect">
            <a:avLst/>
          </a:prstGeom>
          <a:ln>
            <a:solidFill>
              <a:schemeClr val="tx1"/>
            </a:solidFill>
          </a:ln>
        </p:spPr>
      </p:pic>
    </p:spTree>
    <p:extLst>
      <p:ext uri="{BB962C8B-B14F-4D97-AF65-F5344CB8AC3E}">
        <p14:creationId xmlns:p14="http://schemas.microsoft.com/office/powerpoint/2010/main" val="377434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33323" y="191448"/>
            <a:ext cx="9258677" cy="6666552"/>
          </a:xfrm>
          <a:prstGeom prst="rect">
            <a:avLst/>
          </a:prstGeom>
          <a:ln>
            <a:solidFill>
              <a:schemeClr val="tx1"/>
            </a:solidFill>
          </a:ln>
        </p:spPr>
      </p:pic>
      <p:sp>
        <p:nvSpPr>
          <p:cNvPr id="3" name="Subtitle 2"/>
          <p:cNvSpPr>
            <a:spLocks noGrp="1"/>
          </p:cNvSpPr>
          <p:nvPr>
            <p:ph type="subTitle" idx="1"/>
          </p:nvPr>
        </p:nvSpPr>
        <p:spPr>
          <a:xfrm>
            <a:off x="63374" y="642796"/>
            <a:ext cx="7324254" cy="2100404"/>
          </a:xfrm>
          <a:solidFill>
            <a:schemeClr val="accent6">
              <a:lumMod val="20000"/>
              <a:lumOff val="80000"/>
            </a:schemeClr>
          </a:solidFill>
          <a:ln>
            <a:solidFill>
              <a:schemeClr val="tx1"/>
            </a:solidFill>
          </a:ln>
        </p:spPr>
        <p:txBody>
          <a:bodyPr>
            <a:normAutofit/>
          </a:bodyPr>
          <a:lstStyle/>
          <a:p>
            <a:pPr lvl="0" eaLnBrk="0" fontAlgn="base" hangingPunct="0">
              <a:lnSpc>
                <a:spcPct val="100000"/>
              </a:lnSpc>
              <a:spcBef>
                <a:spcPct val="0"/>
              </a:spcBef>
              <a:spcAft>
                <a:spcPct val="0"/>
              </a:spcAft>
            </a:pPr>
            <a:r>
              <a:rPr lang="uk-UA" sz="1800" b="1" dirty="0"/>
              <a:t>Практика парсингу з </a:t>
            </a:r>
            <a:r>
              <a:rPr lang="en-US" sz="1800" b="1" dirty="0"/>
              <a:t>Beautiful Soup </a:t>
            </a:r>
            <a:endParaRPr lang="ru-RU" sz="1800" b="1" dirty="0"/>
          </a:p>
          <a:p>
            <a:pPr lvl="0" algn="l" eaLnBrk="0" fontAlgn="base" hangingPunct="0">
              <a:lnSpc>
                <a:spcPct val="100000"/>
              </a:lnSpc>
              <a:spcBef>
                <a:spcPct val="0"/>
              </a:spcBef>
              <a:spcAft>
                <a:spcPct val="0"/>
              </a:spcAft>
            </a:pPr>
            <a:r>
              <a:rPr lang="uk-UA" sz="1800" dirty="0"/>
              <a:t>Ще один добрий ресурс для вивчення скрапінгу - </a:t>
            </a:r>
            <a:r>
              <a:rPr lang="en-US" sz="1800" dirty="0">
                <a:hlinkClick r:id="rId3"/>
              </a:rPr>
              <a:t>scrapingclub.com</a:t>
            </a:r>
            <a:r>
              <a:rPr lang="en-US" sz="1800" dirty="0"/>
              <a:t>. </a:t>
            </a:r>
            <a:r>
              <a:rPr lang="uk-UA" sz="1800" dirty="0"/>
              <a:t>Там є безліч посібників з використання інструменту </a:t>
            </a:r>
            <a:r>
              <a:rPr lang="en-US" sz="1800" b="1" i="1" dirty="0" err="1"/>
              <a:t>Scrapy</a:t>
            </a:r>
            <a:r>
              <a:rPr lang="en-US" sz="1800" dirty="0"/>
              <a:t>. </a:t>
            </a:r>
            <a:r>
              <a:rPr lang="uk-UA" sz="1800" dirty="0"/>
              <a:t>Також є кілька сторінок, на яких можна попрактикуватись. Можна почати з цієї </a:t>
            </a:r>
            <a:r>
              <a:rPr lang="en-US" sz="1800" dirty="0">
                <a:hlinkClick r:id="rId4"/>
              </a:rPr>
              <a:t>https://scrapingclub.com/exercise/list_basic/?page=1</a:t>
            </a:r>
            <a:r>
              <a:rPr lang="en-US" sz="1800" dirty="0"/>
              <a:t>. </a:t>
            </a:r>
            <a:r>
              <a:rPr lang="uk-UA" sz="1800" dirty="0"/>
              <a:t>Потрібно просто отримати назву елемента та його ціну, відобразивши дані у вигляді списку. Крок перший – вивчити вихідний код для визначення </a:t>
            </a:r>
            <a:r>
              <a:rPr lang="en-US" sz="1800" dirty="0"/>
              <a:t>HTML. </a:t>
            </a:r>
          </a:p>
        </p:txBody>
      </p:sp>
    </p:spTree>
    <p:extLst>
      <p:ext uri="{BB962C8B-B14F-4D97-AF65-F5344CB8AC3E}">
        <p14:creationId xmlns:p14="http://schemas.microsoft.com/office/powerpoint/2010/main" val="1240100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algn="l" eaLnBrk="0" fontAlgn="base" hangingPunct="0">
              <a:lnSpc>
                <a:spcPct val="100000"/>
              </a:lnSpc>
              <a:spcBef>
                <a:spcPct val="0"/>
              </a:spcBef>
              <a:spcAft>
                <a:spcPct val="0"/>
              </a:spcAft>
            </a:pPr>
            <a:endParaRPr lang="en-US" sz="1800" dirty="0"/>
          </a:p>
        </p:txBody>
      </p:sp>
      <p:sp>
        <p:nvSpPr>
          <p:cNvPr id="2" name="Rectangle 1"/>
          <p:cNvSpPr>
            <a:spLocks noChangeArrowheads="1"/>
          </p:cNvSpPr>
          <p:nvPr/>
        </p:nvSpPr>
        <p:spPr bwMode="auto">
          <a:xfrm>
            <a:off x="117695" y="147107"/>
            <a:ext cx="5519460" cy="3293209"/>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a:ln>
                  <a:noFill/>
                </a:ln>
                <a:solidFill>
                  <a:srgbClr val="137D00"/>
                </a:solidFill>
                <a:effectLst/>
                <a:latin typeface="JetBrains Mono"/>
              </a:rPr>
              <a:t># shop_scraper.py</a:t>
            </a:r>
            <a:br>
              <a:rPr kumimoji="0" lang="ru-RU" altLang="ru-RU" sz="1600" b="1" i="0" u="none" strike="noStrike" cap="none" normalizeH="0" baseline="0" dirty="0">
                <a:ln>
                  <a:noFill/>
                </a:ln>
                <a:solidFill>
                  <a:srgbClr val="137D00"/>
                </a:solidFill>
                <a:effectLst/>
                <a:latin typeface="JetBrains Mono"/>
              </a:rPr>
            </a:br>
            <a:r>
              <a:rPr kumimoji="0" lang="ru-RU" altLang="ru-RU" sz="1600" b="0" i="0" u="none" strike="noStrike" cap="none" normalizeH="0" baseline="0" dirty="0">
                <a:ln>
                  <a:noFill/>
                </a:ln>
                <a:solidFill>
                  <a:srgbClr val="000080"/>
                </a:solidFill>
                <a:effectLst/>
                <a:latin typeface="JetBrains Mono"/>
              </a:rPr>
              <a:t>import </a:t>
            </a:r>
            <a:r>
              <a:rPr kumimoji="0" lang="ru-RU" altLang="ru-RU" sz="1600" b="0" i="0" u="none" strike="noStrike" cap="none" normalizeH="0" baseline="0" dirty="0">
                <a:ln>
                  <a:noFill/>
                </a:ln>
                <a:solidFill>
                  <a:srgbClr val="262626"/>
                </a:solidFill>
                <a:effectLst/>
                <a:latin typeface="JetBrains Mono"/>
              </a:rPr>
              <a:t>requests</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000080"/>
                </a:solidFill>
                <a:effectLst/>
                <a:latin typeface="JetBrains Mono"/>
              </a:rPr>
              <a:t>from </a:t>
            </a:r>
            <a:r>
              <a:rPr kumimoji="0" lang="ru-RU" altLang="ru-RU" sz="1600" b="0" i="0" u="none" strike="noStrike" cap="none" normalizeH="0" baseline="0" dirty="0">
                <a:ln>
                  <a:noFill/>
                </a:ln>
                <a:solidFill>
                  <a:srgbClr val="262626"/>
                </a:solidFill>
                <a:effectLst/>
                <a:latin typeface="JetBrains Mono"/>
              </a:rPr>
              <a:t>bs4 </a:t>
            </a:r>
            <a:r>
              <a:rPr kumimoji="0" lang="ru-RU" altLang="ru-RU" sz="1600" b="0" i="0" u="none" strike="noStrike" cap="none" normalizeH="0" baseline="0" dirty="0">
                <a:ln>
                  <a:noFill/>
                </a:ln>
                <a:solidFill>
                  <a:srgbClr val="000080"/>
                </a:solidFill>
                <a:effectLst/>
                <a:latin typeface="JetBrains Mono"/>
              </a:rPr>
              <a:t>import </a:t>
            </a:r>
            <a:r>
              <a:rPr kumimoji="0" lang="ru-RU" altLang="ru-RU" sz="1600" b="0" i="0" u="none" strike="noStrike" cap="none" normalizeH="0" baseline="0" dirty="0">
                <a:ln>
                  <a:noFill/>
                </a:ln>
                <a:solidFill>
                  <a:srgbClr val="262626"/>
                </a:solidFill>
                <a:effectLst/>
                <a:latin typeface="JetBrains Mono"/>
              </a:rPr>
              <a:t>BeautifulSoup</a:t>
            </a:r>
            <a:br>
              <a:rPr kumimoji="0" lang="ru-RU" altLang="ru-RU" sz="1600" b="0" i="0" u="none" strike="noStrike" cap="none" normalizeH="0" baseline="0" dirty="0">
                <a:ln>
                  <a:noFill/>
                </a:ln>
                <a:solidFill>
                  <a:srgbClr val="262626"/>
                </a:solidFill>
                <a:effectLst/>
                <a:latin typeface="JetBrains Mono"/>
              </a:rPr>
            </a:b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url = </a:t>
            </a:r>
            <a:r>
              <a:rPr kumimoji="0" lang="ru-RU" altLang="ru-RU" sz="1600" b="0" i="0" u="none" strike="noStrike" cap="none" normalizeH="0" baseline="0" dirty="0">
                <a:ln>
                  <a:noFill/>
                </a:ln>
                <a:solidFill>
                  <a:srgbClr val="00733B"/>
                </a:solidFill>
                <a:effectLst/>
                <a:latin typeface="JetBrains Mono"/>
              </a:rPr>
              <a:t>'https://scrapingclub.com/exercise/list_basic/?page=1'</a:t>
            </a:r>
            <a:br>
              <a:rPr kumimoji="0" lang="ru-RU" altLang="ru-RU" sz="1600" b="0" i="0" u="none" strike="noStrike" cap="none" normalizeH="0" baseline="0" dirty="0">
                <a:ln>
                  <a:noFill/>
                </a:ln>
                <a:solidFill>
                  <a:srgbClr val="00733B"/>
                </a:solidFill>
                <a:effectLst/>
                <a:latin typeface="JetBrains Mono"/>
              </a:rPr>
            </a:br>
            <a:r>
              <a:rPr kumimoji="0" lang="ru-RU" altLang="ru-RU" sz="1600" b="0" i="0" u="none" strike="noStrike" cap="none" normalizeH="0" baseline="0" dirty="0">
                <a:ln>
                  <a:noFill/>
                </a:ln>
                <a:solidFill>
                  <a:srgbClr val="262626"/>
                </a:solidFill>
                <a:effectLst/>
                <a:latin typeface="JetBrains Mono"/>
              </a:rPr>
              <a:t>response = requests.</a:t>
            </a:r>
            <a:r>
              <a:rPr kumimoji="0" lang="ru-RU" altLang="ru-RU" sz="1600" b="0" i="0" u="none" strike="noStrike" cap="none" normalizeH="0" baseline="0" dirty="0">
                <a:ln>
                  <a:noFill/>
                </a:ln>
                <a:solidFill>
                  <a:srgbClr val="000000"/>
                </a:solidFill>
                <a:effectLst/>
                <a:latin typeface="JetBrains Mono"/>
              </a:rPr>
              <a:t>get</a:t>
            </a:r>
            <a:r>
              <a:rPr kumimoji="0" lang="ru-RU" altLang="ru-RU" sz="1600" b="0" i="0" u="none" strike="noStrike" cap="none" normalizeH="0" baseline="0" dirty="0">
                <a:ln>
                  <a:noFill/>
                </a:ln>
                <a:solidFill>
                  <a:srgbClr val="262626"/>
                </a:solidFill>
                <a:effectLst/>
                <a:latin typeface="JetBrains Mono"/>
              </a:rPr>
              <a:t>(url)</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soup = </a:t>
            </a:r>
            <a:r>
              <a:rPr kumimoji="0" lang="ru-RU" altLang="ru-RU" sz="1600" b="0" i="0" u="none" strike="noStrike" cap="none" normalizeH="0" baseline="0" dirty="0">
                <a:ln>
                  <a:noFill/>
                </a:ln>
                <a:solidFill>
                  <a:srgbClr val="000000"/>
                </a:solidFill>
                <a:effectLst/>
                <a:latin typeface="JetBrains Mono"/>
              </a:rPr>
              <a:t>BeautifulSoup</a:t>
            </a:r>
            <a:r>
              <a:rPr kumimoji="0" lang="ru-RU" altLang="ru-RU" sz="1600" b="0" i="0" u="none" strike="noStrike" cap="none" normalizeH="0" baseline="0" dirty="0">
                <a:ln>
                  <a:noFill/>
                </a:ln>
                <a:solidFill>
                  <a:srgbClr val="262626"/>
                </a:solidFill>
                <a:effectLst/>
                <a:latin typeface="JetBrains Mono"/>
              </a:rPr>
              <a:t>(response.text, </a:t>
            </a:r>
            <a:r>
              <a:rPr kumimoji="0" lang="ru-RU" altLang="ru-RU" sz="1600" b="0" i="0" u="none" strike="noStrike" cap="none" normalizeH="0" baseline="0" dirty="0">
                <a:ln>
                  <a:noFill/>
                </a:ln>
                <a:solidFill>
                  <a:srgbClr val="00733B"/>
                </a:solidFill>
                <a:effectLst/>
                <a:latin typeface="JetBrains Mono"/>
              </a:rPr>
              <a:t>'lxml'</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items = soup.</a:t>
            </a:r>
            <a:r>
              <a:rPr kumimoji="0" lang="ru-RU" altLang="ru-RU" sz="1600" b="0" i="0" u="none" strike="noStrike" cap="none" normalizeH="0" baseline="0" dirty="0">
                <a:ln>
                  <a:noFill/>
                </a:ln>
                <a:solidFill>
                  <a:srgbClr val="000000"/>
                </a:solidFill>
                <a:effectLst/>
                <a:latin typeface="JetBrains Mono"/>
              </a:rPr>
              <a:t>find_all</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'div'</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660099"/>
                </a:solidFill>
                <a:effectLst/>
                <a:latin typeface="JetBrains Mono"/>
              </a:rPr>
              <a:t>class_</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'col-lg-4 col-md-6 mb-4'</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000080"/>
                </a:solidFill>
                <a:effectLst/>
                <a:latin typeface="JetBrains Mono"/>
              </a:rPr>
              <a:t>for </a:t>
            </a:r>
            <a:r>
              <a:rPr kumimoji="0" lang="ru-RU" altLang="ru-RU" sz="1600" b="0" i="0" u="none" strike="noStrike" cap="none" normalizeH="0" baseline="0" dirty="0">
                <a:ln>
                  <a:noFill/>
                </a:ln>
                <a:solidFill>
                  <a:srgbClr val="262626"/>
                </a:solidFill>
                <a:effectLst/>
                <a:latin typeface="JetBrains Mono"/>
              </a:rPr>
              <a:t>n, i </a:t>
            </a:r>
            <a:r>
              <a:rPr kumimoji="0" lang="ru-RU" altLang="ru-RU" sz="1600" b="0" i="0" u="none" strike="noStrike" cap="none" normalizeH="0" baseline="0" dirty="0">
                <a:ln>
                  <a:noFill/>
                </a:ln>
                <a:solidFill>
                  <a:srgbClr val="000080"/>
                </a:solidFill>
                <a:effectLst/>
                <a:latin typeface="JetBrains Mono"/>
              </a:rPr>
              <a:t>in enumerate</a:t>
            </a:r>
            <a:r>
              <a:rPr kumimoji="0" lang="ru-RU" altLang="ru-RU" sz="1600" b="0" i="0" u="none" strike="noStrike" cap="none" normalizeH="0" baseline="0" dirty="0">
                <a:ln>
                  <a:noFill/>
                </a:ln>
                <a:solidFill>
                  <a:srgbClr val="262626"/>
                </a:solidFill>
                <a:effectLst/>
                <a:latin typeface="JetBrains Mono"/>
              </a:rPr>
              <a:t>(items, </a:t>
            </a:r>
            <a:r>
              <a:rPr kumimoji="0" lang="ru-RU" altLang="ru-RU" sz="1600" b="0" i="0" u="none" strike="noStrike" cap="none" normalizeH="0" baseline="0" dirty="0">
                <a:ln>
                  <a:noFill/>
                </a:ln>
                <a:solidFill>
                  <a:srgbClr val="660099"/>
                </a:solidFill>
                <a:effectLst/>
                <a:latin typeface="JetBrains Mono"/>
              </a:rPr>
              <a:t>start</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E6"/>
                </a:solidFill>
                <a:effectLst/>
                <a:latin typeface="JetBrains Mono"/>
              </a:rPr>
              <a:t>1</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itemName = i.</a:t>
            </a:r>
            <a:r>
              <a:rPr kumimoji="0" lang="ru-RU" altLang="ru-RU" sz="1600" b="0" i="0" u="none" strike="noStrike" cap="none" normalizeH="0" baseline="0" dirty="0">
                <a:ln>
                  <a:noFill/>
                </a:ln>
                <a:solidFill>
                  <a:srgbClr val="000000"/>
                </a:solidFill>
                <a:effectLst/>
                <a:latin typeface="JetBrains Mono"/>
              </a:rPr>
              <a:t>find</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'h4'</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660099"/>
                </a:solidFill>
                <a:effectLst/>
                <a:latin typeface="JetBrains Mono"/>
              </a:rPr>
              <a:t>class_</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'card-title'</a:t>
            </a:r>
            <a:r>
              <a:rPr kumimoji="0" lang="ru-RU" altLang="ru-RU" sz="1600" b="0" i="0" u="none" strike="noStrike" cap="none" normalizeH="0" baseline="0" dirty="0">
                <a:ln>
                  <a:noFill/>
                </a:ln>
                <a:solidFill>
                  <a:srgbClr val="262626"/>
                </a:solidFill>
                <a:effectLst/>
                <a:latin typeface="JetBrains Mono"/>
              </a:rPr>
              <a:t>).text.</a:t>
            </a:r>
            <a:r>
              <a:rPr kumimoji="0" lang="ru-RU" altLang="ru-RU" sz="1600" b="0" i="0" u="none" strike="noStrike" cap="none" normalizeH="0" baseline="0" dirty="0">
                <a:ln>
                  <a:noFill/>
                </a:ln>
                <a:solidFill>
                  <a:srgbClr val="000000"/>
                </a:solidFill>
                <a:effectLst/>
                <a:latin typeface="JetBrains Mono"/>
              </a:rPr>
              <a:t>strip</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itemPrice = i.</a:t>
            </a:r>
            <a:r>
              <a:rPr kumimoji="0" lang="ru-RU" altLang="ru-RU" sz="1600" b="0" i="0" u="none" strike="noStrike" cap="none" normalizeH="0" baseline="0" dirty="0">
                <a:ln>
                  <a:noFill/>
                </a:ln>
                <a:solidFill>
                  <a:srgbClr val="000000"/>
                </a:solidFill>
                <a:effectLst/>
                <a:latin typeface="JetBrains Mono"/>
              </a:rPr>
              <a:t>find</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'h5'</a:t>
            </a:r>
            <a:r>
              <a:rPr kumimoji="0" lang="ru-RU" altLang="ru-RU" sz="1600" b="0" i="0" u="none" strike="noStrike" cap="none" normalizeH="0" baseline="0" dirty="0">
                <a:ln>
                  <a:noFill/>
                </a:ln>
                <a:solidFill>
                  <a:srgbClr val="262626"/>
                </a:solidFill>
                <a:effectLst/>
                <a:latin typeface="JetBrains Mono"/>
              </a:rPr>
              <a:t>).text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f'</a:t>
            </a:r>
            <a:r>
              <a:rPr kumimoji="0" lang="ru-RU" altLang="ru-RU" sz="1600" b="0" i="0" u="none" strike="noStrike" cap="none" normalizeH="0" baseline="0" dirty="0">
                <a:ln>
                  <a:noFill/>
                </a:ln>
                <a:solidFill>
                  <a:srgbClr val="000080"/>
                </a:solidFill>
                <a:effectLst/>
                <a:latin typeface="JetBrains Mono"/>
              </a:rPr>
              <a:t>{</a:t>
            </a:r>
            <a:r>
              <a:rPr kumimoji="0" lang="ru-RU" altLang="ru-RU" sz="1600" b="0" i="0" u="none" strike="noStrike" cap="none" normalizeH="0" baseline="0" dirty="0">
                <a:ln>
                  <a:noFill/>
                </a:ln>
                <a:solidFill>
                  <a:srgbClr val="262626"/>
                </a:solidFill>
                <a:effectLst/>
                <a:latin typeface="JetBrains Mono"/>
              </a:rPr>
              <a:t>n</a:t>
            </a:r>
            <a:r>
              <a:rPr kumimoji="0" lang="ru-RU" altLang="ru-RU" sz="1600" b="0" i="0" u="none" strike="noStrike" cap="none" normalizeH="0" baseline="0" dirty="0">
                <a:ln>
                  <a:noFill/>
                </a:ln>
                <a:solidFill>
                  <a:srgbClr val="000080"/>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a:t>
            </a:r>
            <a:r>
              <a:rPr kumimoji="0" lang="ru-RU" altLang="ru-RU" sz="1600" b="0" i="0" u="none" strike="noStrike" cap="none" normalizeH="0" baseline="0" dirty="0">
                <a:ln>
                  <a:noFill/>
                </a:ln>
                <a:solidFill>
                  <a:srgbClr val="262626"/>
                </a:solidFill>
                <a:effectLst/>
                <a:latin typeface="JetBrains Mono"/>
              </a:rPr>
              <a:t>itemPrice</a:t>
            </a:r>
            <a:r>
              <a:rPr kumimoji="0" lang="ru-RU" altLang="ru-RU" sz="1600" b="0" i="0" u="none" strike="noStrike" cap="none" normalizeH="0" baseline="0" dirty="0">
                <a:ln>
                  <a:noFill/>
                </a:ln>
                <a:solidFill>
                  <a:srgbClr val="000080"/>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 за </a:t>
            </a:r>
            <a:r>
              <a:rPr kumimoji="0" lang="ru-RU" altLang="ru-RU" sz="1600" b="0" i="0" u="none" strike="noStrike" cap="none" normalizeH="0" baseline="0" dirty="0">
                <a:ln>
                  <a:noFill/>
                </a:ln>
                <a:solidFill>
                  <a:srgbClr val="000080"/>
                </a:solidFill>
                <a:effectLst/>
                <a:latin typeface="JetBrains Mono"/>
              </a:rPr>
              <a:t>{</a:t>
            </a:r>
            <a:r>
              <a:rPr kumimoji="0" lang="ru-RU" altLang="ru-RU" sz="1600" b="0" i="0" u="none" strike="noStrike" cap="none" normalizeH="0" baseline="0" dirty="0">
                <a:ln>
                  <a:noFill/>
                </a:ln>
                <a:solidFill>
                  <a:srgbClr val="262626"/>
                </a:solidFill>
                <a:effectLst/>
                <a:latin typeface="JetBrains Mono"/>
              </a:rPr>
              <a:t>itemName</a:t>
            </a:r>
            <a:r>
              <a:rPr kumimoji="0" lang="ru-RU" altLang="ru-RU" sz="1600" b="0" i="0" u="none" strike="noStrike" cap="none" normalizeH="0" baseline="0" dirty="0">
                <a:ln>
                  <a:noFill/>
                </a:ln>
                <a:solidFill>
                  <a:srgbClr val="000080"/>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a:t>
            </a:r>
            <a:r>
              <a:rPr kumimoji="0" lang="ru-RU" altLang="ru-RU" sz="1600" b="0" i="0" u="none" strike="noStrike" cap="none" normalizeH="0" baseline="0" dirty="0">
                <a:ln>
                  <a:noFill/>
                </a:ln>
                <a:solidFill>
                  <a:srgbClr val="262626"/>
                </a:solidFill>
                <a:effectLst/>
                <a:latin typeface="JetBrains Mono"/>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6376887" y="144855"/>
            <a:ext cx="4599160" cy="3295461"/>
          </a:xfrm>
          <a:prstGeom prst="rect">
            <a:avLst/>
          </a:prstGeom>
          <a:ln>
            <a:solidFill>
              <a:schemeClr val="tx1"/>
            </a:solidFill>
          </a:ln>
        </p:spPr>
      </p:pic>
    </p:spTree>
    <p:extLst>
      <p:ext uri="{BB962C8B-B14F-4D97-AF65-F5344CB8AC3E}">
        <p14:creationId xmlns:p14="http://schemas.microsoft.com/office/powerpoint/2010/main" val="1334153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01" y="108642"/>
            <a:ext cx="11941521" cy="6590922"/>
          </a:xfrm>
        </p:spPr>
        <p:txBody>
          <a:bodyPr>
            <a:normAutofit/>
          </a:bodyPr>
          <a:lstStyle/>
          <a:p>
            <a:pPr marL="0" indent="0" algn="ctr">
              <a:buNone/>
            </a:pPr>
            <a:r>
              <a:rPr lang="uk-UA" sz="1800" b="1" dirty="0"/>
              <a:t>Логіка отримання всіх точок даних із однієї сторінки </a:t>
            </a:r>
            <a:endParaRPr lang="en-US" sz="1800" b="1" dirty="0"/>
          </a:p>
          <a:p>
            <a:pPr marL="0" indent="0">
              <a:buNone/>
            </a:pPr>
            <a:r>
              <a:rPr lang="uk-UA" sz="1800" dirty="0"/>
              <a:t>Щоб отримати цінники для всіх оголошень, ми використовуємо метод </a:t>
            </a:r>
            <a:r>
              <a:rPr lang="en-US" sz="1800" dirty="0" err="1"/>
              <a:t>find.all</a:t>
            </a:r>
            <a:r>
              <a:rPr lang="en-US" sz="1800" dirty="0"/>
              <a:t>() </a:t>
            </a:r>
            <a:r>
              <a:rPr lang="uk-UA" sz="1800" dirty="0"/>
              <a:t>замість </a:t>
            </a:r>
            <a:r>
              <a:rPr lang="en-US" sz="1800" dirty="0"/>
              <a:t>find()</a:t>
            </a:r>
            <a:r>
              <a:rPr lang="uk-UA" sz="1800" dirty="0"/>
              <a:t>. Наприклад</a:t>
            </a:r>
            <a:r>
              <a:rPr lang="en-US" sz="1800" dirty="0"/>
              <a:t>: </a:t>
            </a:r>
          </a:p>
          <a:p>
            <a:pPr marL="0" indent="0">
              <a:buNone/>
            </a:pPr>
            <a:endParaRPr lang="en-US" sz="1800" dirty="0"/>
          </a:p>
          <a:p>
            <a:pPr marL="0" indent="0">
              <a:buNone/>
            </a:pPr>
            <a:endParaRPr lang="uk-UA" sz="1800" dirty="0"/>
          </a:p>
          <a:p>
            <a:pPr marL="0" indent="0">
              <a:buNone/>
            </a:pPr>
            <a:r>
              <a:rPr lang="uk-UA" sz="1800" dirty="0"/>
              <a:t>Змінна </a:t>
            </a:r>
            <a:r>
              <a:rPr lang="en-US" sz="1800" b="1" i="1" dirty="0"/>
              <a:t>ads</a:t>
            </a:r>
            <a:r>
              <a:rPr lang="en-US" sz="1800" dirty="0"/>
              <a:t> </a:t>
            </a:r>
            <a:r>
              <a:rPr lang="uk-UA" sz="1800" dirty="0"/>
              <a:t>тепер містить </a:t>
            </a:r>
            <a:r>
              <a:rPr lang="en-US" sz="1800" dirty="0"/>
              <a:t>HTML </a:t>
            </a:r>
            <a:r>
              <a:rPr lang="uk-UA" sz="1800" dirty="0"/>
              <a:t>код для кожного оголошення на першій сторінці результатів у вигляді списку списків. Цей формат зберігання дуже корисний, тому що він дозволяє отримати доступ до вихідного коду для конкретних товарів за індексом. </a:t>
            </a:r>
          </a:p>
        </p:txBody>
      </p:sp>
      <p:sp>
        <p:nvSpPr>
          <p:cNvPr id="4" name="Rectangle 1"/>
          <p:cNvSpPr>
            <a:spLocks noChangeArrowheads="1"/>
          </p:cNvSpPr>
          <p:nvPr/>
        </p:nvSpPr>
        <p:spPr bwMode="auto">
          <a:xfrm>
            <a:off x="135801" y="865104"/>
            <a:ext cx="5808000" cy="64633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a:ln>
                  <a:noFill/>
                </a:ln>
                <a:solidFill>
                  <a:srgbClr val="262626"/>
                </a:solidFill>
                <a:effectLst/>
                <a:latin typeface="JetBrains Mono"/>
              </a:rPr>
              <a:t>ad = soup.</a:t>
            </a:r>
            <a:r>
              <a:rPr kumimoji="0" lang="ru-RU" altLang="ru-RU" b="0" i="0" u="none" strike="noStrike" cap="none" normalizeH="0" baseline="0">
                <a:ln>
                  <a:noFill/>
                </a:ln>
                <a:solidFill>
                  <a:srgbClr val="000000"/>
                </a:solidFill>
                <a:effectLst/>
                <a:latin typeface="JetBrains Mono"/>
              </a:rPr>
              <a:t>find</a:t>
            </a:r>
            <a:r>
              <a:rPr kumimoji="0" lang="ru-RU" altLang="ru-RU" b="0" i="0" u="none" strike="noStrike" cap="none" normalizeH="0" baseline="0">
                <a:ln>
                  <a:noFill/>
                </a:ln>
                <a:solidFill>
                  <a:srgbClr val="262626"/>
                </a:solidFill>
                <a:effectLst/>
                <a:latin typeface="JetBrains Mono"/>
              </a:rPr>
              <a:t>(</a:t>
            </a:r>
            <a:r>
              <a:rPr kumimoji="0" lang="ru-RU" altLang="ru-RU" b="0" i="0" u="none" strike="noStrike" cap="none" normalizeH="0" baseline="0">
                <a:ln>
                  <a:noFill/>
                </a:ln>
                <a:solidFill>
                  <a:srgbClr val="00733B"/>
                </a:solidFill>
                <a:effectLst/>
                <a:latin typeface="JetBrains Mono"/>
              </a:rPr>
              <a:t>'div'</a:t>
            </a:r>
            <a:r>
              <a:rPr kumimoji="0" lang="ru-RU" altLang="ru-RU" b="0" i="0" u="none" strike="noStrike" cap="none" normalizeH="0" baseline="0">
                <a:ln>
                  <a:noFill/>
                </a:ln>
                <a:solidFill>
                  <a:srgbClr val="262626"/>
                </a:solidFill>
                <a:effectLst/>
                <a:latin typeface="JetBrains Mono"/>
              </a:rPr>
              <a:t>, </a:t>
            </a:r>
            <a:r>
              <a:rPr kumimoji="0" lang="ru-RU" altLang="ru-RU" b="0" i="0" u="none" strike="noStrike" cap="none" normalizeH="0" baseline="0">
                <a:ln>
                  <a:noFill/>
                </a:ln>
                <a:solidFill>
                  <a:srgbClr val="660099"/>
                </a:solidFill>
                <a:effectLst/>
                <a:latin typeface="JetBrains Mono"/>
              </a:rPr>
              <a:t>class_ </a:t>
            </a:r>
            <a:r>
              <a:rPr kumimoji="0" lang="ru-RU" altLang="ru-RU" b="0" i="0" u="none" strike="noStrike" cap="none" normalizeH="0" baseline="0">
                <a:ln>
                  <a:noFill/>
                </a:ln>
                <a:solidFill>
                  <a:srgbClr val="262626"/>
                </a:solidFill>
                <a:effectLst/>
                <a:latin typeface="JetBrains Mono"/>
              </a:rPr>
              <a:t>= </a:t>
            </a:r>
            <a:r>
              <a:rPr kumimoji="0" lang="ru-RU" altLang="ru-RU" b="0" i="0" u="none" strike="noStrike" cap="none" normalizeH="0" baseline="0">
                <a:ln>
                  <a:noFill/>
                </a:ln>
                <a:solidFill>
                  <a:srgbClr val="00733B"/>
                </a:solidFill>
                <a:effectLst/>
                <a:latin typeface="JetBrains Mono"/>
              </a:rPr>
              <a:t>'css-ad-wrapper-123456'</a:t>
            </a:r>
            <a:r>
              <a:rPr kumimoji="0" lang="ru-RU" altLang="ru-RU" b="0" i="0" u="none" strike="noStrike" cap="none" normalizeH="0" baseline="0">
                <a:ln>
                  <a:noFill/>
                </a:ln>
                <a:solidFill>
                  <a:srgbClr val="262626"/>
                </a:solidFill>
                <a:effectLst/>
                <a:latin typeface="JetBrains Mono"/>
              </a:rPr>
              <a:t>)</a:t>
            </a:r>
            <a:br>
              <a:rPr kumimoji="0" lang="ru-RU" altLang="ru-RU" b="0" i="0" u="none" strike="noStrike" cap="none" normalizeH="0" baseline="0">
                <a:ln>
                  <a:noFill/>
                </a:ln>
                <a:solidFill>
                  <a:srgbClr val="262626"/>
                </a:solidFill>
                <a:effectLst/>
                <a:latin typeface="JetBrains Mono"/>
              </a:rPr>
            </a:br>
            <a:r>
              <a:rPr kumimoji="0" lang="ru-RU" altLang="ru-RU" b="0" i="0" u="none" strike="noStrike" cap="none" normalizeH="0" baseline="0">
                <a:ln>
                  <a:noFill/>
                </a:ln>
                <a:solidFill>
                  <a:srgbClr val="262626"/>
                </a:solidFill>
                <a:effectLst/>
                <a:latin typeface="JetBrains Mono"/>
              </a:rPr>
              <a:t>ads = ad.</a:t>
            </a:r>
            <a:r>
              <a:rPr kumimoji="0" lang="ru-RU" altLang="ru-RU" b="0" i="0" u="none" strike="noStrike" cap="none" normalizeH="0" baseline="0">
                <a:ln>
                  <a:noFill/>
                </a:ln>
                <a:solidFill>
                  <a:srgbClr val="000000"/>
                </a:solidFill>
                <a:effectLst/>
                <a:latin typeface="JetBrains Mono"/>
              </a:rPr>
              <a:t>find_all</a:t>
            </a:r>
            <a:r>
              <a:rPr kumimoji="0" lang="ru-RU" altLang="ru-RU" b="0" i="0" u="none" strike="noStrike" cap="none" normalizeH="0" baseline="0">
                <a:ln>
                  <a:noFill/>
                </a:ln>
                <a:solidFill>
                  <a:srgbClr val="262626"/>
                </a:solidFill>
                <a:effectLst/>
                <a:latin typeface="JetBrains Mono"/>
              </a:rPr>
              <a:t>(</a:t>
            </a:r>
            <a:r>
              <a:rPr kumimoji="0" lang="ru-RU" altLang="ru-RU" b="0" i="0" u="none" strike="noStrike" cap="none" normalizeH="0" baseline="0">
                <a:ln>
                  <a:noFill/>
                </a:ln>
                <a:solidFill>
                  <a:srgbClr val="00733B"/>
                </a:solidFill>
                <a:effectLst/>
                <a:latin typeface="JetBrains Mono"/>
              </a:rPr>
              <a:t>'p'</a:t>
            </a:r>
            <a:r>
              <a:rPr kumimoji="0" lang="ru-RU" altLang="ru-RU" b="0" i="0" u="none" strike="noStrike" cap="none" normalizeH="0" baseline="0">
                <a:ln>
                  <a:noFill/>
                </a:ln>
                <a:solidFill>
                  <a:srgbClr val="262626"/>
                </a:solidFill>
                <a:effectLst/>
                <a:latin typeface="JetBrains Mono"/>
              </a:rPr>
              <a:t>, </a:t>
            </a:r>
            <a:r>
              <a:rPr kumimoji="0" lang="ru-RU" altLang="ru-RU" b="0" i="0" u="none" strike="noStrike" cap="none" normalizeH="0" baseline="0">
                <a:ln>
                  <a:noFill/>
                </a:ln>
                <a:solidFill>
                  <a:srgbClr val="660099"/>
                </a:solidFill>
                <a:effectLst/>
                <a:latin typeface="JetBrains Mono"/>
              </a:rPr>
              <a:t>class_ </a:t>
            </a:r>
            <a:r>
              <a:rPr kumimoji="0" lang="ru-RU" altLang="ru-RU" b="0" i="0" u="none" strike="noStrike" cap="none" normalizeH="0" baseline="0">
                <a:ln>
                  <a:noFill/>
                </a:ln>
                <a:solidFill>
                  <a:srgbClr val="262626"/>
                </a:solidFill>
                <a:effectLst/>
                <a:latin typeface="JetBrains Mono"/>
              </a:rPr>
              <a:t>= </a:t>
            </a:r>
            <a:r>
              <a:rPr kumimoji="0" lang="ru-RU" altLang="ru-RU" b="0" i="0" u="none" strike="noStrike" cap="none" normalizeH="0" baseline="0">
                <a:ln>
                  <a:noFill/>
                </a:ln>
                <a:solidFill>
                  <a:srgbClr val="00733B"/>
                </a:solidFill>
                <a:effectLst/>
                <a:latin typeface="JetBrains Mono"/>
              </a:rPr>
              <a:t>'css-ad-wrapper-123456'</a:t>
            </a:r>
            <a:r>
              <a:rPr kumimoji="0" lang="ru-RU" altLang="ru-RU" b="0" i="0" u="none" strike="noStrike" cap="none" normalizeH="0" baseline="0">
                <a:ln>
                  <a:noFill/>
                </a:ln>
                <a:solidFill>
                  <a:srgbClr val="262626"/>
                </a:solidFill>
                <a:effectLst/>
                <a:latin typeface="JetBrains Mono"/>
              </a:rPr>
              <a:t>)</a:t>
            </a:r>
            <a:endParaRPr kumimoji="0" lang="ru-RU" altLang="ru-RU" sz="40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135801" y="2490199"/>
            <a:ext cx="6096000" cy="646331"/>
          </a:xfrm>
          <a:prstGeom prst="rect">
            <a:avLst/>
          </a:prstGeom>
        </p:spPr>
        <p:txBody>
          <a:bodyPr>
            <a:spAutoFit/>
          </a:bodyPr>
          <a:lstStyle/>
          <a:p>
            <a:r>
              <a:rPr lang="ru-RU" dirty="0"/>
              <a:t>Хорошою практикою того як отримати всі цінники, є </a:t>
            </a:r>
            <a:r>
              <a:rPr lang="ru-RU" u="sng" dirty="0"/>
              <a:t>використання словника для збирання даних</a:t>
            </a:r>
            <a:r>
              <a:rPr lang="ru-RU" dirty="0"/>
              <a:t>: </a:t>
            </a:r>
            <a:endParaRPr lang="uk-UA" dirty="0"/>
          </a:p>
        </p:txBody>
      </p:sp>
      <p:sp>
        <p:nvSpPr>
          <p:cNvPr id="6" name="Rectangle 2"/>
          <p:cNvSpPr>
            <a:spLocks noChangeArrowheads="1"/>
          </p:cNvSpPr>
          <p:nvPr/>
        </p:nvSpPr>
        <p:spPr bwMode="auto">
          <a:xfrm>
            <a:off x="6301212" y="2490199"/>
            <a:ext cx="5464958" cy="427809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a:ln>
                  <a:noFill/>
                </a:ln>
                <a:solidFill>
                  <a:srgbClr val="262626"/>
                </a:solidFill>
                <a:effectLst/>
                <a:latin typeface="JetBrains Mono"/>
              </a:rPr>
              <a:t>map = {}</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id = </a:t>
            </a:r>
            <a:r>
              <a:rPr kumimoji="0" lang="ru-RU" altLang="ru-RU" sz="1600" b="0" i="0" u="none" strike="noStrike" cap="none" normalizeH="0" baseline="0">
                <a:ln>
                  <a:noFill/>
                </a:ln>
                <a:solidFill>
                  <a:srgbClr val="0073E6"/>
                </a:solidFill>
                <a:effectLst/>
                <a:latin typeface="JetBrains Mono"/>
              </a:rPr>
              <a:t>0</a:t>
            </a:r>
            <a:br>
              <a:rPr kumimoji="0" lang="ru-RU" altLang="ru-RU" sz="1600" b="0" i="0" u="none" strike="noStrike" cap="none" normalizeH="0" baseline="0">
                <a:ln>
                  <a:noFill/>
                </a:ln>
                <a:solidFill>
                  <a:srgbClr val="0073E6"/>
                </a:solidFill>
                <a:effectLst/>
                <a:latin typeface="JetBrains Mono"/>
              </a:rPr>
            </a:br>
            <a:r>
              <a:rPr kumimoji="0" lang="ru-RU" altLang="ru-RU" sz="1600" b="1" i="0" u="none" strike="noStrike" cap="none" normalizeH="0" baseline="0">
                <a:ln>
                  <a:noFill/>
                </a:ln>
                <a:solidFill>
                  <a:srgbClr val="137D00"/>
                </a:solidFill>
                <a:effectLst/>
                <a:latin typeface="JetBrains Mono"/>
              </a:rPr>
              <a:t># отримуємо всі елементи</a:t>
            </a:r>
            <a:br>
              <a:rPr kumimoji="0" lang="ru-RU" altLang="ru-RU" sz="1600" b="1" i="0" u="none" strike="noStrike" cap="none" normalizeH="0" baseline="0">
                <a:ln>
                  <a:noFill/>
                </a:ln>
                <a:solidFill>
                  <a:srgbClr val="137D00"/>
                </a:solidFill>
                <a:effectLst/>
                <a:latin typeface="JetBrains Mono"/>
              </a:rPr>
            </a:br>
            <a:r>
              <a:rPr kumimoji="0" lang="ru-RU" altLang="ru-RU" sz="1600" b="0" i="0" u="none" strike="noStrike" cap="none" normalizeH="0" baseline="0">
                <a:ln>
                  <a:noFill/>
                </a:ln>
                <a:solidFill>
                  <a:srgbClr val="262626"/>
                </a:solidFill>
                <a:effectLst/>
                <a:latin typeface="JetBrains Mono"/>
              </a:rPr>
              <a:t>ads = ad.</a:t>
            </a:r>
            <a:r>
              <a:rPr kumimoji="0" lang="ru-RU" altLang="ru-RU" sz="1600" b="0" i="0" u="none" strike="noStrike" cap="none" normalizeH="0" baseline="0">
                <a:ln>
                  <a:noFill/>
                </a:ln>
                <a:solidFill>
                  <a:srgbClr val="000000"/>
                </a:solidFill>
                <a:effectLst/>
                <a:latin typeface="JetBrains Mono"/>
              </a:rPr>
              <a:t>find_all</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'p'</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660099"/>
                </a:solidFill>
                <a:effectLst/>
                <a:latin typeface="JetBrains Mono"/>
              </a:rPr>
              <a:t>class_</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'css-ad-wrapper-123456'</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000080"/>
                </a:solidFill>
                <a:effectLst/>
                <a:latin typeface="JetBrains Mono"/>
              </a:rPr>
              <a:t>for </a:t>
            </a:r>
            <a:r>
              <a:rPr kumimoji="0" lang="ru-RU" altLang="ru-RU" sz="1600" b="0" i="0" u="none" strike="noStrike" cap="none" normalizeH="0" baseline="0">
                <a:ln>
                  <a:noFill/>
                </a:ln>
                <a:solidFill>
                  <a:srgbClr val="262626"/>
                </a:solidFill>
                <a:effectLst/>
                <a:latin typeface="JetBrains Mono"/>
              </a:rPr>
              <a:t>i </a:t>
            </a:r>
            <a:r>
              <a:rPr kumimoji="0" lang="ru-RU" altLang="ru-RU" sz="1600" b="0" i="0" u="none" strike="noStrike" cap="none" normalizeH="0" baseline="0">
                <a:ln>
                  <a:noFill/>
                </a:ln>
                <a:solidFill>
                  <a:srgbClr val="000080"/>
                </a:solidFill>
                <a:effectLst/>
                <a:latin typeface="JetBrains Mono"/>
              </a:rPr>
              <a:t>in range</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len</a:t>
            </a:r>
            <a:r>
              <a:rPr kumimoji="0" lang="ru-RU" altLang="ru-RU" sz="1600" b="0" i="0" u="none" strike="noStrike" cap="none" normalizeH="0" baseline="0">
                <a:ln>
                  <a:noFill/>
                </a:ln>
                <a:solidFill>
                  <a:srgbClr val="262626"/>
                </a:solidFill>
                <a:effectLst/>
                <a:latin typeface="JetBrains Mono"/>
              </a:rPr>
              <a:t>(ads)):</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ad = ads[i]</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id += </a:t>
            </a:r>
            <a:r>
              <a:rPr kumimoji="0" lang="ru-RU" altLang="ru-RU" sz="1600" b="0" i="0" u="none" strike="noStrike" cap="none" normalizeH="0" baseline="0">
                <a:ln>
                  <a:noFill/>
                </a:ln>
                <a:solidFill>
                  <a:srgbClr val="0073E6"/>
                </a:solidFill>
                <a:effectLst/>
                <a:latin typeface="JetBrains Mono"/>
              </a:rPr>
              <a:t>1</a:t>
            </a:r>
            <a:br>
              <a:rPr kumimoji="0" lang="ru-RU" altLang="ru-RU" sz="1600" b="0" i="0" u="none" strike="noStrike" cap="none" normalizeH="0" baseline="0">
                <a:ln>
                  <a:noFill/>
                </a:ln>
                <a:solidFill>
                  <a:srgbClr val="0073E6"/>
                </a:solidFill>
                <a:effectLst/>
                <a:latin typeface="JetBrains Mono"/>
              </a:rPr>
            </a:br>
            <a:r>
              <a:rPr kumimoji="0" lang="ru-RU" altLang="ru-RU" sz="1600" b="0" i="0" u="none" strike="noStrike" cap="none" normalizeH="0" baseline="0">
                <a:ln>
                  <a:noFill/>
                </a:ln>
                <a:solidFill>
                  <a:srgbClr val="0073E6"/>
                </a:solidFill>
                <a:effectLst/>
                <a:latin typeface="JetBrains Mono"/>
              </a:rPr>
              <a:t>    </a:t>
            </a:r>
            <a:r>
              <a:rPr kumimoji="0" lang="ru-RU" altLang="ru-RU" sz="1600" b="0" i="0" u="none" strike="noStrike" cap="none" normalizeH="0" baseline="0">
                <a:ln>
                  <a:noFill/>
                </a:ln>
                <a:solidFill>
                  <a:srgbClr val="262626"/>
                </a:solidFill>
                <a:effectLst/>
                <a:latin typeface="JetBrains Mono"/>
              </a:rPr>
              <a:t>map[id] = {}</a:t>
            </a:r>
            <a:br>
              <a:rPr kumimoji="0" lang="ru-RU" altLang="ru-RU" sz="1600" b="0" i="0" u="none" strike="noStrike" cap="none" normalizeH="0" baseline="0">
                <a:ln>
                  <a:noFill/>
                </a:ln>
                <a:solidFill>
                  <a:srgbClr val="262626"/>
                </a:solidFill>
                <a:effectLst/>
                <a:latin typeface="JetBrains Mono"/>
              </a:rPr>
            </a:b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a:t>
            </a:r>
            <a:r>
              <a:rPr kumimoji="0" lang="ru-RU" altLang="ru-RU" sz="1600" b="1" i="0" u="none" strike="noStrike" cap="none" normalizeH="0" baseline="0">
                <a:ln>
                  <a:noFill/>
                </a:ln>
                <a:solidFill>
                  <a:srgbClr val="137D00"/>
                </a:solidFill>
                <a:effectLst/>
                <a:latin typeface="JetBrains Mono"/>
              </a:rPr>
              <a:t># знаходимо ціну</a:t>
            </a:r>
            <a:br>
              <a:rPr kumimoji="0" lang="ru-RU" altLang="ru-RU" sz="1600" b="1" i="0" u="none" strike="noStrike" cap="none" normalizeH="0" baseline="0">
                <a:ln>
                  <a:noFill/>
                </a:ln>
                <a:solidFill>
                  <a:srgbClr val="137D00"/>
                </a:solidFill>
                <a:effectLst/>
                <a:latin typeface="JetBrains Mono"/>
              </a:rPr>
            </a:br>
            <a:r>
              <a:rPr kumimoji="0" lang="ru-RU" altLang="ru-RU" sz="1600" b="1" i="0" u="none" strike="noStrike" cap="none" normalizeH="0" baseline="0">
                <a:ln>
                  <a:noFill/>
                </a:ln>
                <a:solidFill>
                  <a:srgbClr val="137D00"/>
                </a:solidFill>
                <a:effectLst/>
                <a:latin typeface="JetBrains Mono"/>
              </a:rPr>
              <a:t>    </a:t>
            </a:r>
            <a:r>
              <a:rPr kumimoji="0" lang="ru-RU" altLang="ru-RU" sz="1600" b="0" i="0" u="none" strike="noStrike" cap="none" normalizeH="0" baseline="0">
                <a:ln>
                  <a:noFill/>
                </a:ln>
                <a:solidFill>
                  <a:srgbClr val="262626"/>
                </a:solidFill>
                <a:effectLst/>
                <a:latin typeface="JetBrains Mono"/>
              </a:rPr>
              <a:t>price = ad.</a:t>
            </a:r>
            <a:r>
              <a:rPr kumimoji="0" lang="ru-RU" altLang="ru-RU" sz="1600" b="0" i="0" u="none" strike="noStrike" cap="none" normalizeH="0" baseline="0">
                <a:ln>
                  <a:noFill/>
                </a:ln>
                <a:solidFill>
                  <a:srgbClr val="000000"/>
                </a:solidFill>
                <a:effectLst/>
                <a:latin typeface="JetBrains Mono"/>
              </a:rPr>
              <a:t>find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'p'</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660099"/>
                </a:solidFill>
                <a:effectLst/>
                <a:latin typeface="JetBrains Mono"/>
              </a:rPr>
              <a:t>class_</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'css-aaabbbccc'</a:t>
            </a:r>
            <a:r>
              <a:rPr kumimoji="0" lang="ru-RU" altLang="ru-RU" sz="1600" b="0" i="0" u="none" strike="noStrike" cap="none" normalizeH="0" baseline="0">
                <a:ln>
                  <a:noFill/>
                </a:ln>
                <a:solidFill>
                  <a:srgbClr val="262626"/>
                </a:solidFill>
                <a:effectLst/>
                <a:latin typeface="JetBrains Mono"/>
              </a:rPr>
              <a:t>).text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a:t>
            </a:r>
            <a:r>
              <a:rPr kumimoji="0" lang="ru-RU" altLang="ru-RU" sz="1600" b="1" i="0" u="none" strike="noStrike" cap="none" normalizeH="0" baseline="0">
                <a:ln>
                  <a:noFill/>
                </a:ln>
                <a:solidFill>
                  <a:srgbClr val="137D00"/>
                </a:solidFill>
                <a:effectLst/>
                <a:latin typeface="JetBrains Mono"/>
              </a:rPr>
              <a:t># знаходимо адресу</a:t>
            </a:r>
            <a:br>
              <a:rPr kumimoji="0" lang="ru-RU" altLang="ru-RU" sz="1600" b="1" i="0" u="none" strike="noStrike" cap="none" normalizeH="0" baseline="0">
                <a:ln>
                  <a:noFill/>
                </a:ln>
                <a:solidFill>
                  <a:srgbClr val="137D00"/>
                </a:solidFill>
                <a:effectLst/>
                <a:latin typeface="JetBrains Mono"/>
              </a:rPr>
            </a:br>
            <a:r>
              <a:rPr kumimoji="0" lang="ru-RU" altLang="ru-RU" sz="1600" b="1" i="0" u="none" strike="noStrike" cap="none" normalizeH="0" baseline="0">
                <a:ln>
                  <a:noFill/>
                </a:ln>
                <a:solidFill>
                  <a:srgbClr val="137D00"/>
                </a:solidFill>
                <a:effectLst/>
                <a:latin typeface="JetBrains Mono"/>
              </a:rPr>
              <a:t>    </a:t>
            </a:r>
            <a:r>
              <a:rPr kumimoji="0" lang="ru-RU" altLang="ru-RU" sz="1600" b="0" i="0" u="none" strike="noStrike" cap="none" normalizeH="0" baseline="0">
                <a:ln>
                  <a:noFill/>
                </a:ln>
                <a:solidFill>
                  <a:srgbClr val="262626"/>
                </a:solidFill>
                <a:effectLst/>
                <a:latin typeface="JetBrains Mono"/>
              </a:rPr>
              <a:t>address = ad.</a:t>
            </a:r>
            <a:r>
              <a:rPr kumimoji="0" lang="ru-RU" altLang="ru-RU" sz="1600" b="0" i="0" u="none" strike="noStrike" cap="none" normalizeH="0" baseline="0">
                <a:ln>
                  <a:noFill/>
                </a:ln>
                <a:solidFill>
                  <a:srgbClr val="000000"/>
                </a:solidFill>
                <a:effectLst/>
                <a:latin typeface="JetBrains Mono"/>
              </a:rPr>
              <a:t>find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'p'</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660099"/>
                </a:solidFill>
                <a:effectLst/>
                <a:latin typeface="JetBrains Mono"/>
              </a:rPr>
              <a:t>class_</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'css-address-123456'</a:t>
            </a:r>
            <a:r>
              <a:rPr kumimoji="0" lang="ru-RU" altLang="ru-RU" sz="1600" b="0" i="0" u="none" strike="noStrike" cap="none" normalizeH="0" baseline="0">
                <a:ln>
                  <a:noFill/>
                </a:ln>
                <a:solidFill>
                  <a:srgbClr val="262626"/>
                </a:solidFill>
                <a:effectLst/>
                <a:latin typeface="JetBrains Mono"/>
              </a:rPr>
              <a:t>).text</a:t>
            </a:r>
            <a:br>
              <a:rPr kumimoji="0" lang="ru-RU" altLang="ru-RU" sz="1600" b="0" i="0" u="none" strike="noStrike" cap="none" normalizeH="0" baseline="0">
                <a:ln>
                  <a:noFill/>
                </a:ln>
                <a:solidFill>
                  <a:srgbClr val="262626"/>
                </a:solidFill>
                <a:effectLst/>
                <a:latin typeface="JetBrains Mono"/>
              </a:rPr>
            </a:b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map[id][</a:t>
            </a:r>
            <a:r>
              <a:rPr kumimoji="0" lang="ru-RU" altLang="ru-RU" sz="1600" b="0" i="0" u="none" strike="noStrike" cap="none" normalizeH="0" baseline="0">
                <a:ln>
                  <a:noFill/>
                </a:ln>
                <a:solidFill>
                  <a:srgbClr val="00733B"/>
                </a:solidFill>
                <a:effectLst/>
                <a:latin typeface="JetBrains Mono"/>
              </a:rPr>
              <a:t>"address"</a:t>
            </a:r>
            <a:r>
              <a:rPr kumimoji="0" lang="ru-RU" altLang="ru-RU" sz="1600" b="0" i="0" u="none" strike="noStrike" cap="none" normalizeH="0" baseline="0">
                <a:ln>
                  <a:noFill/>
                </a:ln>
                <a:solidFill>
                  <a:srgbClr val="262626"/>
                </a:solidFill>
                <a:effectLst/>
                <a:latin typeface="JetBrains Mono"/>
              </a:rPr>
              <a:t>] = address</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map[id][</a:t>
            </a:r>
            <a:r>
              <a:rPr kumimoji="0" lang="ru-RU" altLang="ru-RU" sz="1600" b="0" i="0" u="none" strike="noStrike" cap="none" normalizeH="0" baseline="0">
                <a:ln>
                  <a:noFill/>
                </a:ln>
                <a:solidFill>
                  <a:srgbClr val="00733B"/>
                </a:solidFill>
                <a:effectLst/>
                <a:latin typeface="JetBrains Mono"/>
              </a:rPr>
              <a:t>"price"</a:t>
            </a:r>
            <a:r>
              <a:rPr kumimoji="0" lang="ru-RU" altLang="ru-RU" sz="1600" b="0" i="0" u="none" strike="noStrike" cap="none" normalizeH="0" baseline="0">
                <a:ln>
                  <a:noFill/>
                </a:ln>
                <a:solidFill>
                  <a:srgbClr val="262626"/>
                </a:solidFill>
                <a:effectLst/>
                <a:latin typeface="JetBrains Mono"/>
              </a:rPr>
              <a:t>] = price</a:t>
            </a:r>
            <a:endParaRPr kumimoji="0" lang="ru-RU" altLang="ru-RU" sz="36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725652" y="5445660"/>
            <a:ext cx="4628297" cy="991778"/>
          </a:xfrm>
          <a:prstGeom prst="rect">
            <a:avLst/>
          </a:prstGeom>
        </p:spPr>
      </p:pic>
    </p:spTree>
    <p:extLst>
      <p:ext uri="{BB962C8B-B14F-4D97-AF65-F5344CB8AC3E}">
        <p14:creationId xmlns:p14="http://schemas.microsoft.com/office/powerpoint/2010/main" val="559498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123" y="126749"/>
            <a:ext cx="11850986" cy="6590922"/>
          </a:xfrm>
        </p:spPr>
        <p:txBody>
          <a:bodyPr>
            <a:normAutofit/>
          </a:bodyPr>
          <a:lstStyle/>
          <a:p>
            <a:pPr marL="0" indent="0">
              <a:buNone/>
            </a:pPr>
            <a:r>
              <a:rPr lang="uk-UA" sz="1600" dirty="0"/>
              <a:t>Також зручним способом збереження даних є використання </a:t>
            </a:r>
            <a:r>
              <a:rPr lang="en-US" sz="1600" dirty="0"/>
              <a:t>CSV</a:t>
            </a:r>
            <a:r>
              <a:rPr lang="uk-UA" sz="1600" dirty="0"/>
              <a:t>-файлів</a:t>
            </a:r>
          </a:p>
          <a:p>
            <a:pPr marL="0" indent="0">
              <a:buNone/>
            </a:pPr>
            <a:r>
              <a:rPr lang="ru-RU" sz="1600" dirty="0"/>
              <a:t>Перетворюємо словник на список списків, щоб позбутися вкладеності :</a:t>
            </a:r>
            <a:endParaRPr lang="uk-UA" sz="1600" dirty="0"/>
          </a:p>
        </p:txBody>
      </p:sp>
      <p:sp>
        <p:nvSpPr>
          <p:cNvPr id="5" name="Rectangle 1"/>
          <p:cNvSpPr>
            <a:spLocks noChangeArrowheads="1"/>
          </p:cNvSpPr>
          <p:nvPr/>
        </p:nvSpPr>
        <p:spPr bwMode="auto">
          <a:xfrm>
            <a:off x="190123" y="881577"/>
            <a:ext cx="5585183" cy="3293209"/>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a:ln>
                  <a:noFill/>
                </a:ln>
                <a:solidFill>
                  <a:srgbClr val="262626"/>
                </a:solidFill>
                <a:effectLst/>
                <a:latin typeface="JetBrains Mono"/>
              </a:rPr>
              <a:t>result = []</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cur_row = </a:t>
            </a:r>
            <a:r>
              <a:rPr kumimoji="0" lang="ru-RU" altLang="ru-RU" sz="1600" b="0" i="0" u="none" strike="noStrike" cap="none" normalizeH="0" baseline="0">
                <a:ln>
                  <a:noFill/>
                </a:ln>
                <a:solidFill>
                  <a:srgbClr val="0073E6"/>
                </a:solidFill>
                <a:effectLst/>
                <a:latin typeface="JetBrains Mono"/>
              </a:rPr>
              <a:t>0</a:t>
            </a:r>
            <a:br>
              <a:rPr kumimoji="0" lang="ru-RU" altLang="ru-RU" sz="1600" b="0" i="0" u="none" strike="noStrike" cap="none" normalizeH="0" baseline="0">
                <a:ln>
                  <a:noFill/>
                </a:ln>
                <a:solidFill>
                  <a:srgbClr val="0073E6"/>
                </a:solidFill>
                <a:effectLst/>
                <a:latin typeface="JetBrains Mono"/>
              </a:rPr>
            </a:br>
            <a:r>
              <a:rPr kumimoji="0" lang="ru-RU" altLang="ru-RU" sz="1600" b="0" i="0" u="none" strike="noStrike" cap="none" normalizeH="0" baseline="0">
                <a:ln>
                  <a:noFill/>
                </a:ln>
                <a:solidFill>
                  <a:srgbClr val="000080"/>
                </a:solidFill>
                <a:effectLst/>
                <a:latin typeface="JetBrains Mono"/>
              </a:rPr>
              <a:t>for </a:t>
            </a:r>
            <a:r>
              <a:rPr kumimoji="0" lang="ru-RU" altLang="ru-RU" sz="1600" b="0" i="0" u="none" strike="noStrike" cap="none" normalizeH="0" baseline="0">
                <a:ln>
                  <a:noFill/>
                </a:ln>
                <a:solidFill>
                  <a:srgbClr val="262626"/>
                </a:solidFill>
                <a:effectLst/>
                <a:latin typeface="JetBrains Mono"/>
              </a:rPr>
              <a:t>idx </a:t>
            </a:r>
            <a:r>
              <a:rPr kumimoji="0" lang="ru-RU" altLang="ru-RU" sz="1600" b="0" i="0" u="none" strike="noStrike" cap="none" normalizeH="0" baseline="0">
                <a:ln>
                  <a:noFill/>
                </a:ln>
                <a:solidFill>
                  <a:srgbClr val="000080"/>
                </a:solidFill>
                <a:effectLst/>
                <a:latin typeface="JetBrains Mono"/>
              </a:rPr>
              <a:t>in range</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len</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E6"/>
                </a:solidFill>
                <a:effectLst/>
                <a:latin typeface="JetBrains Mono"/>
              </a:rPr>
              <a:t>1</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"distance"</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str</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E6"/>
                </a:solidFill>
                <a:effectLst/>
                <a:latin typeface="JetBrains Mono"/>
              </a:rPr>
              <a:t>1</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"uuid"</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str</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E6"/>
                </a:solidFill>
                <a:effectLst/>
                <a:latin typeface="JetBrains Mono"/>
              </a:rPr>
              <a:t>1</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"price"</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str</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E6"/>
                </a:solidFill>
                <a:effectLst/>
                <a:latin typeface="JetBrains Mono"/>
              </a:rPr>
              <a:t>1</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"address"</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str</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E6"/>
                </a:solidFill>
                <a:effectLst/>
                <a:latin typeface="JetBrains Mono"/>
              </a:rPr>
              <a:t>1</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"distance"</a:t>
            </a:r>
            <a:r>
              <a:rPr kumimoji="0" lang="ru-RU" altLang="ru-RU" sz="1600" b="0" i="0" u="none" strike="noStrike" cap="none" normalizeH="0" baseline="0">
                <a:ln>
                  <a:noFill/>
                </a:ln>
                <a:solidFill>
                  <a:srgbClr val="262626"/>
                </a:solidFill>
                <a:effectLst/>
                <a:latin typeface="JetBrains Mono"/>
              </a:rPr>
              <a:t>][idx]))</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str</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E6"/>
                </a:solidFill>
                <a:effectLst/>
                <a:latin typeface="JetBrains Mono"/>
              </a:rPr>
              <a:t>1</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"station"</a:t>
            </a:r>
            <a:r>
              <a:rPr kumimoji="0" lang="ru-RU" altLang="ru-RU" sz="1600" b="0" i="0" u="none" strike="noStrike" cap="none" normalizeH="0" baseline="0">
                <a:ln>
                  <a:noFill/>
                </a:ln>
                <a:solidFill>
                  <a:srgbClr val="262626"/>
                </a:solidFill>
                <a:effectLst/>
                <a:latin typeface="JetBrains Mono"/>
              </a:rPr>
              <a:t>][idx]))</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str</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E6"/>
                </a:solidFill>
                <a:effectLst/>
                <a:latin typeface="JetBrains Mono"/>
              </a:rPr>
              <a:t>1</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"transport_type"</a:t>
            </a:r>
            <a:r>
              <a:rPr kumimoji="0" lang="ru-RU" altLang="ru-RU" sz="1600" b="0" i="0" u="none" strike="noStrike" cap="none" normalizeH="0" baseline="0">
                <a:ln>
                  <a:noFill/>
                </a:ln>
                <a:solidFill>
                  <a:srgbClr val="262626"/>
                </a:solidFill>
                <a:effectLst/>
                <a:latin typeface="JetBrains Mono"/>
              </a:rPr>
              <a:t>][idx]))</a:t>
            </a:r>
            <a:br>
              <a:rPr kumimoji="0" lang="ru-RU" altLang="ru-RU" sz="1600" b="0" i="0" u="none" strike="noStrike" cap="none" normalizeH="0" baseline="0">
                <a:ln>
                  <a:noFill/>
                </a:ln>
                <a:solidFill>
                  <a:srgbClr val="262626"/>
                </a:solidFill>
                <a:effectLst/>
                <a:latin typeface="JetBrains Mono"/>
              </a:rPr>
            </a:b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cur_row += </a:t>
            </a:r>
            <a:r>
              <a:rPr kumimoji="0" lang="ru-RU" altLang="ru-RU" sz="1600" b="0" i="0" u="none" strike="noStrike" cap="none" normalizeH="0" baseline="0">
                <a:ln>
                  <a:noFill/>
                </a:ln>
                <a:solidFill>
                  <a:srgbClr val="0073E6"/>
                </a:solidFill>
                <a:effectLst/>
                <a:latin typeface="JetBrains Mono"/>
              </a:rPr>
              <a:t>1</a:t>
            </a:r>
            <a:endParaRPr kumimoji="0" lang="ru-RU" altLang="ru-RU" sz="36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735730" y="881577"/>
            <a:ext cx="3286572" cy="2576847"/>
          </a:xfrm>
          <a:prstGeom prst="rect">
            <a:avLst/>
          </a:prstGeom>
          <a:ln>
            <a:solidFill>
              <a:schemeClr val="tx1"/>
            </a:solidFill>
          </a:ln>
        </p:spPr>
      </p:pic>
      <p:sp>
        <p:nvSpPr>
          <p:cNvPr id="7" name="Rectangle 6"/>
          <p:cNvSpPr/>
          <p:nvPr/>
        </p:nvSpPr>
        <p:spPr>
          <a:xfrm>
            <a:off x="126589" y="4357910"/>
            <a:ext cx="2505109" cy="369332"/>
          </a:xfrm>
          <a:prstGeom prst="rect">
            <a:avLst/>
          </a:prstGeom>
        </p:spPr>
        <p:txBody>
          <a:bodyPr wrap="none">
            <a:spAutoFit/>
          </a:bodyPr>
          <a:lstStyle/>
          <a:p>
            <a:r>
              <a:rPr lang="uk-UA" dirty="0"/>
              <a:t>Створюємо датафрейм </a:t>
            </a:r>
          </a:p>
        </p:txBody>
      </p:sp>
      <p:pic>
        <p:nvPicPr>
          <p:cNvPr id="9" name="Picture 8"/>
          <p:cNvPicPr>
            <a:picLocks noChangeAspect="1"/>
          </p:cNvPicPr>
          <p:nvPr/>
        </p:nvPicPr>
        <p:blipFill>
          <a:blip r:embed="rId3"/>
          <a:stretch>
            <a:fillRect/>
          </a:stretch>
        </p:blipFill>
        <p:spPr>
          <a:xfrm>
            <a:off x="6400447" y="5829691"/>
            <a:ext cx="5640662" cy="778870"/>
          </a:xfrm>
          <a:prstGeom prst="rect">
            <a:avLst/>
          </a:prstGeom>
          <a:ln>
            <a:solidFill>
              <a:schemeClr val="tx1"/>
            </a:solidFill>
          </a:ln>
        </p:spPr>
      </p:pic>
      <p:sp>
        <p:nvSpPr>
          <p:cNvPr id="10" name="Rectangle 3"/>
          <p:cNvSpPr>
            <a:spLocks noChangeArrowheads="1"/>
          </p:cNvSpPr>
          <p:nvPr/>
        </p:nvSpPr>
        <p:spPr bwMode="auto">
          <a:xfrm>
            <a:off x="190123" y="4754502"/>
            <a:ext cx="6040436" cy="83099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000080"/>
                </a:solidFill>
                <a:effectLst/>
                <a:latin typeface="JetBrains Mono"/>
              </a:rPr>
              <a:t>import </a:t>
            </a:r>
            <a:r>
              <a:rPr kumimoji="0" lang="ru-RU" altLang="ru-RU" sz="1600" b="0" i="0" u="none" strike="noStrike" cap="none" normalizeH="0" baseline="0" dirty="0">
                <a:ln>
                  <a:noFill/>
                </a:ln>
                <a:solidFill>
                  <a:srgbClr val="262626"/>
                </a:solidFill>
                <a:effectLst/>
                <a:latin typeface="JetBrains Mono"/>
              </a:rPr>
              <a:t>pandas </a:t>
            </a:r>
            <a:r>
              <a:rPr kumimoji="0" lang="ru-RU" altLang="ru-RU" sz="1600" b="0" i="0" u="none" strike="noStrike" cap="none" normalizeH="0" baseline="0" dirty="0">
                <a:ln>
                  <a:noFill/>
                </a:ln>
                <a:solidFill>
                  <a:srgbClr val="000080"/>
                </a:solidFill>
                <a:effectLst/>
                <a:latin typeface="JetBrains Mono"/>
              </a:rPr>
              <a:t>as </a:t>
            </a:r>
            <a:r>
              <a:rPr kumimoji="0" lang="ru-RU" altLang="ru-RU" sz="1600" b="0" i="0" u="none" strike="noStrike" cap="none" normalizeH="0" baseline="0" dirty="0">
                <a:ln>
                  <a:noFill/>
                </a:ln>
                <a:solidFill>
                  <a:srgbClr val="262626"/>
                </a:solidFill>
                <a:effectLst/>
                <a:latin typeface="JetBrains Mono"/>
              </a:rPr>
              <a:t>pd</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df = pd.</a:t>
            </a:r>
            <a:r>
              <a:rPr kumimoji="0" lang="ru-RU" altLang="ru-RU" sz="1600" b="0" i="0" u="none" strike="noStrike" cap="none" normalizeH="0" baseline="0" dirty="0">
                <a:ln>
                  <a:noFill/>
                </a:ln>
                <a:solidFill>
                  <a:srgbClr val="000000"/>
                </a:solidFill>
                <a:effectLst/>
                <a:latin typeface="JetBrains Mono"/>
              </a:rPr>
              <a:t>DataFrame</a:t>
            </a:r>
            <a:r>
              <a:rPr kumimoji="0" lang="ru-RU" altLang="ru-RU" sz="1600" b="0" i="0" u="none" strike="noStrike" cap="none" normalizeH="0" baseline="0" dirty="0">
                <a:ln>
                  <a:noFill/>
                </a:ln>
                <a:solidFill>
                  <a:srgbClr val="262626"/>
                </a:solidFill>
                <a:effectLst/>
                <a:latin typeface="JetBrains Mono"/>
              </a:rPr>
              <a:t>(result, </a:t>
            </a:r>
            <a:r>
              <a:rPr kumimoji="0" lang="ru-RU" altLang="ru-RU" sz="1600" b="0" i="0" u="none" strike="noStrike" cap="none" normalizeH="0" baseline="0" dirty="0">
                <a:ln>
                  <a:noFill/>
                </a:ln>
                <a:solidFill>
                  <a:srgbClr val="660099"/>
                </a:solidFill>
                <a:effectLst/>
                <a:latin typeface="JetBrains Mono"/>
              </a:rPr>
              <a:t>columns </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733B"/>
                </a:solidFill>
                <a:effectLst/>
                <a:latin typeface="JetBrains Mono"/>
              </a:rPr>
              <a:t>"ad_id"</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733B"/>
                </a:solidFill>
                <a:effectLst/>
                <a:latin typeface="JetBrains Mono"/>
              </a:rPr>
              <a:t>"price"</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733B"/>
                </a:solidFill>
                <a:effectLst/>
                <a:latin typeface="JetBrains Mono"/>
              </a:rPr>
              <a:t>"address"</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733B"/>
                </a:solidFill>
                <a:effectLst/>
                <a:latin typeface="JetBrains Mono"/>
              </a:rPr>
              <a:t>"distance"</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733B"/>
                </a:solidFill>
                <a:effectLst/>
                <a:latin typeface="JetBrains Mono"/>
              </a:rPr>
              <a:t>"station"</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733B"/>
                </a:solidFill>
                <a:effectLst/>
                <a:latin typeface="JetBrains Mono"/>
              </a:rPr>
              <a:t>"transport_type"</a:t>
            </a:r>
            <a:r>
              <a:rPr kumimoji="0" lang="ru-RU" altLang="ru-RU" sz="1600" b="0" i="0" u="none" strike="noStrike" cap="none" normalizeH="0" baseline="0" dirty="0">
                <a:ln>
                  <a:noFill/>
                </a:ln>
                <a:solidFill>
                  <a:srgbClr val="262626"/>
                </a:solidFill>
                <a:effectLst/>
                <a:latin typeface="JetBrains Mono"/>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1376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02" y="199176"/>
            <a:ext cx="11217998" cy="5977787"/>
          </a:xfrm>
        </p:spPr>
        <p:txBody>
          <a:bodyPr>
            <a:normAutofit/>
          </a:bodyPr>
          <a:lstStyle/>
          <a:p>
            <a:pPr marL="0" indent="0">
              <a:buNone/>
            </a:pPr>
            <a:r>
              <a:rPr lang="ru-RU" sz="1600" dirty="0"/>
              <a:t>Ми можемо експортувати датафрейм у CSV:</a:t>
            </a:r>
          </a:p>
          <a:p>
            <a:pPr marL="0" indent="0">
              <a:buNone/>
            </a:pPr>
            <a:endParaRPr lang="ru-RU" sz="1600" dirty="0"/>
          </a:p>
          <a:p>
            <a:pPr marL="0" indent="0">
              <a:buNone/>
            </a:pPr>
            <a:endParaRPr lang="ru-RU" sz="1600" dirty="0"/>
          </a:p>
          <a:p>
            <a:pPr marL="0" indent="0">
              <a:buNone/>
            </a:pPr>
            <a:r>
              <a:rPr lang="ru-RU" sz="1600" dirty="0"/>
              <a:t>Перетворення всіх оголошень на датафрейм:  </a:t>
            </a:r>
            <a:endParaRPr lang="uk-UA" sz="1600" dirty="0"/>
          </a:p>
        </p:txBody>
      </p:sp>
      <p:sp>
        <p:nvSpPr>
          <p:cNvPr id="4" name="Rectangle 1"/>
          <p:cNvSpPr>
            <a:spLocks noChangeArrowheads="1"/>
          </p:cNvSpPr>
          <p:nvPr/>
        </p:nvSpPr>
        <p:spPr bwMode="auto">
          <a:xfrm>
            <a:off x="135802" y="551849"/>
            <a:ext cx="1968809" cy="58477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262626"/>
                </a:solidFill>
                <a:effectLst/>
                <a:latin typeface="JetBrains Mono"/>
              </a:rPr>
              <a:t>filename = </a:t>
            </a:r>
            <a:r>
              <a:rPr kumimoji="0" lang="ru-RU" altLang="ru-RU" sz="1600" b="0" i="0" u="none" strike="noStrike" cap="none" normalizeH="0" baseline="0" dirty="0">
                <a:ln>
                  <a:noFill/>
                </a:ln>
                <a:solidFill>
                  <a:srgbClr val="00733B"/>
                </a:solidFill>
                <a:effectLst/>
                <a:latin typeface="JetBrains Mono"/>
              </a:rPr>
              <a:t>'test.csv'</a:t>
            </a:r>
            <a:br>
              <a:rPr kumimoji="0" lang="ru-RU" altLang="ru-RU" sz="1600" b="0" i="0" u="none" strike="noStrike" cap="none" normalizeH="0" baseline="0" dirty="0">
                <a:ln>
                  <a:noFill/>
                </a:ln>
                <a:solidFill>
                  <a:srgbClr val="00733B"/>
                </a:solidFill>
                <a:effectLst/>
                <a:latin typeface="JetBrains Mono"/>
              </a:rPr>
            </a:br>
            <a:r>
              <a:rPr kumimoji="0" lang="ru-RU" altLang="ru-RU" sz="1600" b="0" i="0" u="none" strike="noStrike" cap="none" normalizeH="0" baseline="0" dirty="0">
                <a:ln>
                  <a:noFill/>
                </a:ln>
                <a:solidFill>
                  <a:srgbClr val="262626"/>
                </a:solidFill>
                <a:effectLst/>
                <a:latin typeface="JetBrains Mono"/>
              </a:rPr>
              <a:t>df.</a:t>
            </a:r>
            <a:r>
              <a:rPr kumimoji="0" lang="ru-RU" altLang="ru-RU" sz="1600" b="0" i="0" u="none" strike="noStrike" cap="none" normalizeH="0" baseline="0" dirty="0">
                <a:ln>
                  <a:noFill/>
                </a:ln>
                <a:solidFill>
                  <a:srgbClr val="000000"/>
                </a:solidFill>
                <a:effectLst/>
                <a:latin typeface="JetBrains Mono"/>
              </a:rPr>
              <a:t>to_csv</a:t>
            </a:r>
            <a:r>
              <a:rPr kumimoji="0" lang="ru-RU" altLang="ru-RU" sz="1600" b="0" i="0" u="none" strike="noStrike" cap="none" normalizeH="0" baseline="0" dirty="0">
                <a:ln>
                  <a:noFill/>
                </a:ln>
                <a:solidFill>
                  <a:srgbClr val="262626"/>
                </a:solidFill>
                <a:effectLst/>
                <a:latin typeface="JetBrains Mono"/>
              </a:rPr>
              <a:t>(filename)</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26337" y="1863071"/>
            <a:ext cx="9510937" cy="477053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a:ln>
                  <a:noFill/>
                </a:ln>
                <a:solidFill>
                  <a:srgbClr val="262626"/>
                </a:solidFill>
                <a:effectLst/>
                <a:latin typeface="JetBrains Mono"/>
              </a:rPr>
              <a:t>result = []</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cur_row = </a:t>
            </a:r>
            <a:r>
              <a:rPr kumimoji="0" lang="ru-RU" altLang="ru-RU" sz="1600" b="0" i="0" u="none" strike="noStrike" cap="none" normalizeH="0" baseline="0">
                <a:ln>
                  <a:noFill/>
                </a:ln>
                <a:solidFill>
                  <a:srgbClr val="0073E6"/>
                </a:solidFill>
                <a:effectLst/>
                <a:latin typeface="JetBrains Mono"/>
              </a:rPr>
              <a:t>0</a:t>
            </a:r>
            <a:br>
              <a:rPr kumimoji="0" lang="ru-RU" altLang="ru-RU" sz="1600" b="0" i="0" u="none" strike="noStrike" cap="none" normalizeH="0" baseline="0">
                <a:ln>
                  <a:noFill/>
                </a:ln>
                <a:solidFill>
                  <a:srgbClr val="0073E6"/>
                </a:solidFill>
                <a:effectLst/>
                <a:latin typeface="JetBrains Mono"/>
              </a:rPr>
            </a:br>
            <a:r>
              <a:rPr kumimoji="0" lang="ru-RU" altLang="ru-RU" sz="1600" b="0" i="0" u="none" strike="noStrike" cap="none" normalizeH="0" baseline="0">
                <a:ln>
                  <a:noFill/>
                </a:ln>
                <a:solidFill>
                  <a:srgbClr val="000080"/>
                </a:solidFill>
                <a:effectLst/>
                <a:latin typeface="JetBrains Mono"/>
              </a:rPr>
              <a:t>for </a:t>
            </a:r>
            <a:r>
              <a:rPr kumimoji="0" lang="ru-RU" altLang="ru-RU" sz="1600" b="0" i="0" u="none" strike="noStrike" cap="none" normalizeH="0" baseline="0">
                <a:ln>
                  <a:noFill/>
                </a:ln>
                <a:solidFill>
                  <a:srgbClr val="262626"/>
                </a:solidFill>
                <a:effectLst/>
                <a:latin typeface="JetBrains Mono"/>
              </a:rPr>
              <a:t>id </a:t>
            </a:r>
            <a:r>
              <a:rPr kumimoji="0" lang="ru-RU" altLang="ru-RU" sz="1600" b="0" i="0" u="none" strike="noStrike" cap="none" normalizeH="0" baseline="0">
                <a:ln>
                  <a:noFill/>
                </a:ln>
                <a:solidFill>
                  <a:srgbClr val="000080"/>
                </a:solidFill>
                <a:effectLst/>
                <a:latin typeface="JetBrains Mono"/>
              </a:rPr>
              <a:t>in map</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00"/>
                </a:solidFill>
                <a:effectLst/>
                <a:latin typeface="JetBrains Mono"/>
              </a:rPr>
              <a:t>keys</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cur_price = </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[id][</a:t>
            </a:r>
            <a:r>
              <a:rPr kumimoji="0" lang="ru-RU" altLang="ru-RU" sz="1600" b="0" i="0" u="none" strike="noStrike" cap="none" normalizeH="0" baseline="0">
                <a:ln>
                  <a:noFill/>
                </a:ln>
                <a:solidFill>
                  <a:srgbClr val="00733B"/>
                </a:solidFill>
                <a:effectLst/>
                <a:latin typeface="JetBrains Mono"/>
              </a:rPr>
              <a:t>"price"</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cur_address = </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[id][</a:t>
            </a:r>
            <a:r>
              <a:rPr kumimoji="0" lang="ru-RU" altLang="ru-RU" sz="1600" b="0" i="0" u="none" strike="noStrike" cap="none" normalizeH="0" baseline="0">
                <a:ln>
                  <a:noFill/>
                </a:ln>
                <a:solidFill>
                  <a:srgbClr val="00733B"/>
                </a:solidFill>
                <a:effectLst/>
                <a:latin typeface="JetBrains Mono"/>
              </a:rPr>
              <a:t>"address"</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0080"/>
                </a:solidFill>
                <a:effectLst/>
                <a:latin typeface="JetBrains Mono"/>
              </a:rPr>
              <a:t>for </a:t>
            </a:r>
            <a:r>
              <a:rPr kumimoji="0" lang="ru-RU" altLang="ru-RU" sz="1600" b="0" i="0" u="none" strike="noStrike" cap="none" normalizeH="0" baseline="0">
                <a:ln>
                  <a:noFill/>
                </a:ln>
                <a:solidFill>
                  <a:srgbClr val="262626"/>
                </a:solidFill>
                <a:effectLst/>
                <a:latin typeface="JetBrains Mono"/>
              </a:rPr>
              <a:t>idx </a:t>
            </a:r>
            <a:r>
              <a:rPr kumimoji="0" lang="ru-RU" altLang="ru-RU" sz="1600" b="0" i="0" u="none" strike="noStrike" cap="none" normalizeH="0" baseline="0">
                <a:ln>
                  <a:noFill/>
                </a:ln>
                <a:solidFill>
                  <a:srgbClr val="000080"/>
                </a:solidFill>
                <a:effectLst/>
                <a:latin typeface="JetBrains Mono"/>
              </a:rPr>
              <a:t>in range</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len</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[id][</a:t>
            </a:r>
            <a:r>
              <a:rPr kumimoji="0" lang="ru-RU" altLang="ru-RU" sz="1600" b="0" i="0" u="none" strike="noStrike" cap="none" normalizeH="0" baseline="0">
                <a:ln>
                  <a:noFill/>
                </a:ln>
                <a:solidFill>
                  <a:srgbClr val="00733B"/>
                </a:solidFill>
                <a:effectLst/>
                <a:latin typeface="JetBrains Mono"/>
              </a:rPr>
              <a:t>"distance"</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int</a:t>
            </a:r>
            <a:r>
              <a:rPr kumimoji="0" lang="ru-RU" altLang="ru-RU" sz="1600" b="0" i="0" u="none" strike="noStrike" cap="none" normalizeH="0" baseline="0">
                <a:ln>
                  <a:noFill/>
                </a:ln>
                <a:solidFill>
                  <a:srgbClr val="262626"/>
                </a:solidFill>
                <a:effectLst/>
                <a:latin typeface="JetBrains Mono"/>
              </a:rPr>
              <a:t>(cur_id))</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float</a:t>
            </a:r>
            <a:r>
              <a:rPr kumimoji="0" lang="ru-RU" altLang="ru-RU" sz="1600" b="0" i="0" u="none" strike="noStrike" cap="none" normalizeH="0" baseline="0">
                <a:ln>
                  <a:noFill/>
                </a:ln>
                <a:solidFill>
                  <a:srgbClr val="262626"/>
                </a:solidFill>
                <a:effectLst/>
                <a:latin typeface="JetBrains Mono"/>
              </a:rPr>
              <a:t>(cur_price))</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str</a:t>
            </a:r>
            <a:r>
              <a:rPr kumimoji="0" lang="ru-RU" altLang="ru-RU" sz="1600" b="0" i="0" u="none" strike="noStrike" cap="none" normalizeH="0" baseline="0">
                <a:ln>
                  <a:noFill/>
                </a:ln>
                <a:solidFill>
                  <a:srgbClr val="262626"/>
                </a:solidFill>
                <a:effectLst/>
                <a:latin typeface="JetBrains Mono"/>
              </a:rPr>
              <a:t>(cur_address))</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float</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[id][</a:t>
            </a:r>
            <a:r>
              <a:rPr kumimoji="0" lang="ru-RU" altLang="ru-RU" sz="1600" b="0" i="0" u="none" strike="noStrike" cap="none" normalizeH="0" baseline="0">
                <a:ln>
                  <a:noFill/>
                </a:ln>
                <a:solidFill>
                  <a:srgbClr val="00733B"/>
                </a:solidFill>
                <a:effectLst/>
                <a:latin typeface="JetBrains Mono"/>
              </a:rPr>
              <a:t>"distance"</a:t>
            </a:r>
            <a:r>
              <a:rPr kumimoji="0" lang="ru-RU" altLang="ru-RU" sz="1600" b="0" i="0" u="none" strike="noStrike" cap="none" normalizeH="0" baseline="0">
                <a:ln>
                  <a:noFill/>
                </a:ln>
                <a:solidFill>
                  <a:srgbClr val="262626"/>
                </a:solidFill>
                <a:effectLst/>
                <a:latin typeface="JetBrains Mono"/>
              </a:rPr>
              <a:t>][idx]))</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str</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[id][</a:t>
            </a:r>
            <a:r>
              <a:rPr kumimoji="0" lang="ru-RU" altLang="ru-RU" sz="1600" b="0" i="0" u="none" strike="noStrike" cap="none" normalizeH="0" baseline="0">
                <a:ln>
                  <a:noFill/>
                </a:ln>
                <a:solidFill>
                  <a:srgbClr val="00733B"/>
                </a:solidFill>
                <a:effectLst/>
                <a:latin typeface="JetBrains Mono"/>
              </a:rPr>
              <a:t>"station"</a:t>
            </a:r>
            <a:r>
              <a:rPr kumimoji="0" lang="ru-RU" altLang="ru-RU" sz="1600" b="0" i="0" u="none" strike="noStrike" cap="none" normalizeH="0" baseline="0">
                <a:ln>
                  <a:noFill/>
                </a:ln>
                <a:solidFill>
                  <a:srgbClr val="262626"/>
                </a:solidFill>
                <a:effectLst/>
                <a:latin typeface="JetBrains Mono"/>
              </a:rPr>
              <a:t>][idx]))</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result[cur_row].</a:t>
            </a:r>
            <a:r>
              <a:rPr kumimoji="0" lang="ru-RU" altLang="ru-RU" sz="1600" b="0" i="0" u="none" strike="noStrike" cap="none" normalizeH="0" baseline="0">
                <a:ln>
                  <a:noFill/>
                </a:ln>
                <a:solidFill>
                  <a:srgbClr val="000000"/>
                </a:solidFill>
                <a:effectLst/>
                <a:latin typeface="JetBrains Mono"/>
              </a:rPr>
              <a:t>append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str</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0080"/>
                </a:solidFill>
                <a:effectLst/>
                <a:latin typeface="JetBrains Mono"/>
              </a:rPr>
              <a:t>map</a:t>
            </a:r>
            <a:r>
              <a:rPr kumimoji="0" lang="ru-RU" altLang="ru-RU" sz="1600" b="0" i="0" u="none" strike="noStrike" cap="none" normalizeH="0" baseline="0">
                <a:ln>
                  <a:noFill/>
                </a:ln>
                <a:solidFill>
                  <a:srgbClr val="262626"/>
                </a:solidFill>
                <a:effectLst/>
                <a:latin typeface="JetBrains Mono"/>
              </a:rPr>
              <a:t>[id][</a:t>
            </a:r>
            <a:r>
              <a:rPr kumimoji="0" lang="ru-RU" altLang="ru-RU" sz="1600" b="0" i="0" u="none" strike="noStrike" cap="none" normalizeH="0" baseline="0">
                <a:ln>
                  <a:noFill/>
                </a:ln>
                <a:solidFill>
                  <a:srgbClr val="00733B"/>
                </a:solidFill>
                <a:effectLst/>
                <a:latin typeface="JetBrains Mono"/>
              </a:rPr>
              <a:t>"transport_type"</a:t>
            </a:r>
            <a:r>
              <a:rPr kumimoji="0" lang="ru-RU" altLang="ru-RU" sz="1600" b="0" i="0" u="none" strike="noStrike" cap="none" normalizeH="0" baseline="0">
                <a:ln>
                  <a:noFill/>
                </a:ln>
                <a:solidFill>
                  <a:srgbClr val="262626"/>
                </a:solidFill>
                <a:effectLst/>
                <a:latin typeface="JetBrains Mono"/>
              </a:rPr>
              <a:t>][idx]))</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cur_row += </a:t>
            </a:r>
            <a:r>
              <a:rPr kumimoji="0" lang="ru-RU" altLang="ru-RU" sz="1600" b="0" i="0" u="none" strike="noStrike" cap="none" normalizeH="0" baseline="0">
                <a:ln>
                  <a:noFill/>
                </a:ln>
                <a:solidFill>
                  <a:srgbClr val="0073E6"/>
                </a:solidFill>
                <a:effectLst/>
                <a:latin typeface="JetBrains Mono"/>
              </a:rPr>
              <a:t>1</a:t>
            </a:r>
            <a:br>
              <a:rPr kumimoji="0" lang="ru-RU" altLang="ru-RU" sz="1600" b="0" i="0" u="none" strike="noStrike" cap="none" normalizeH="0" baseline="0">
                <a:ln>
                  <a:noFill/>
                </a:ln>
                <a:solidFill>
                  <a:srgbClr val="0073E6"/>
                </a:solidFill>
                <a:effectLst/>
                <a:latin typeface="JetBrains Mono"/>
              </a:rPr>
            </a:br>
            <a:r>
              <a:rPr kumimoji="0" lang="ru-RU" altLang="ru-RU" sz="1600" b="1" i="0" u="none" strike="noStrike" cap="none" normalizeH="0" baseline="0">
                <a:ln>
                  <a:noFill/>
                </a:ln>
                <a:solidFill>
                  <a:srgbClr val="137D00"/>
                </a:solidFill>
                <a:effectLst/>
                <a:latin typeface="JetBrains Mono"/>
              </a:rPr>
              <a:t># перетворення в датафрейм</a:t>
            </a:r>
            <a:br>
              <a:rPr kumimoji="0" lang="ru-RU" altLang="ru-RU" sz="1600" b="1" i="0" u="none" strike="noStrike" cap="none" normalizeH="0" baseline="0">
                <a:ln>
                  <a:noFill/>
                </a:ln>
                <a:solidFill>
                  <a:srgbClr val="137D00"/>
                </a:solidFill>
                <a:effectLst/>
                <a:latin typeface="JetBrains Mono"/>
              </a:rPr>
            </a:br>
            <a:r>
              <a:rPr kumimoji="0" lang="ru-RU" altLang="ru-RU" sz="1600" b="0" i="0" u="none" strike="noStrike" cap="none" normalizeH="0" baseline="0">
                <a:ln>
                  <a:noFill/>
                </a:ln>
                <a:solidFill>
                  <a:srgbClr val="262626"/>
                </a:solidFill>
                <a:effectLst/>
                <a:latin typeface="JetBrains Mono"/>
              </a:rPr>
              <a:t>df = pd.</a:t>
            </a:r>
            <a:r>
              <a:rPr kumimoji="0" lang="ru-RU" altLang="ru-RU" sz="1600" b="0" i="0" u="none" strike="noStrike" cap="none" normalizeH="0" baseline="0">
                <a:ln>
                  <a:noFill/>
                </a:ln>
                <a:solidFill>
                  <a:srgbClr val="000000"/>
                </a:solidFill>
                <a:effectLst/>
                <a:latin typeface="JetBrains Mono"/>
              </a:rPr>
              <a:t>DataFrame</a:t>
            </a:r>
            <a:r>
              <a:rPr kumimoji="0" lang="ru-RU" altLang="ru-RU" sz="1600" b="0" i="0" u="none" strike="noStrike" cap="none" normalizeH="0" baseline="0">
                <a:ln>
                  <a:noFill/>
                </a:ln>
                <a:solidFill>
                  <a:srgbClr val="262626"/>
                </a:solidFill>
                <a:effectLst/>
                <a:latin typeface="JetBrains Mono"/>
              </a:rPr>
              <a:t>(result, </a:t>
            </a:r>
            <a:r>
              <a:rPr kumimoji="0" lang="ru-RU" altLang="ru-RU" sz="1600" b="0" i="0" u="none" strike="noStrike" cap="none" normalizeH="0" baseline="0">
                <a:ln>
                  <a:noFill/>
                </a:ln>
                <a:solidFill>
                  <a:srgbClr val="660099"/>
                </a:solidFill>
                <a:effectLst/>
                <a:latin typeface="JetBrains Mono"/>
              </a:rPr>
              <a:t>columns </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733B"/>
                </a:solidFill>
                <a:effectLst/>
                <a:latin typeface="JetBrains Mono"/>
              </a:rPr>
              <a:t>"ad_id"</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733B"/>
                </a:solidFill>
                <a:effectLst/>
                <a:latin typeface="JetBrains Mono"/>
              </a:rPr>
              <a:t>"price"</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"address"</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733B"/>
                </a:solidFill>
                <a:effectLst/>
                <a:latin typeface="JetBrains Mono"/>
              </a:rPr>
              <a:t>"distance"</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733B"/>
                </a:solidFill>
                <a:effectLst/>
                <a:latin typeface="JetBrains Mono"/>
              </a:rPr>
              <a:t>"station"</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733B"/>
                </a:solidFill>
                <a:effectLst/>
                <a:latin typeface="JetBrains Mono"/>
              </a:rPr>
              <a:t>"transport_type"</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1" i="0" u="none" strike="noStrike" cap="none" normalizeH="0" baseline="0">
                <a:ln>
                  <a:noFill/>
                </a:ln>
                <a:solidFill>
                  <a:srgbClr val="137D00"/>
                </a:solidFill>
                <a:effectLst/>
                <a:latin typeface="JetBrains Mono"/>
              </a:rPr>
              <a:t># експорт в csv</a:t>
            </a:r>
            <a:br>
              <a:rPr kumimoji="0" lang="ru-RU" altLang="ru-RU" sz="1600" b="1" i="0" u="none" strike="noStrike" cap="none" normalizeH="0" baseline="0">
                <a:ln>
                  <a:noFill/>
                </a:ln>
                <a:solidFill>
                  <a:srgbClr val="137D00"/>
                </a:solidFill>
                <a:effectLst/>
                <a:latin typeface="JetBrains Mono"/>
              </a:rPr>
            </a:br>
            <a:r>
              <a:rPr kumimoji="0" lang="ru-RU" altLang="ru-RU" sz="1600" b="0" i="0" u="none" strike="noStrike" cap="none" normalizeH="0" baseline="0">
                <a:ln>
                  <a:noFill/>
                </a:ln>
                <a:solidFill>
                  <a:srgbClr val="262626"/>
                </a:solidFill>
                <a:effectLst/>
                <a:latin typeface="JetBrains Mono"/>
              </a:rPr>
              <a:t>filename = </a:t>
            </a:r>
            <a:r>
              <a:rPr kumimoji="0" lang="ru-RU" altLang="ru-RU" sz="1600" b="0" i="0" u="none" strike="noStrike" cap="none" normalizeH="0" baseline="0">
                <a:ln>
                  <a:noFill/>
                </a:ln>
                <a:solidFill>
                  <a:srgbClr val="00733B"/>
                </a:solidFill>
                <a:effectLst/>
                <a:latin typeface="JetBrains Mono"/>
              </a:rPr>
              <a:t>'test.csv'</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262626"/>
                </a:solidFill>
                <a:effectLst/>
                <a:latin typeface="JetBrains Mono"/>
              </a:rPr>
              <a:t>df.</a:t>
            </a:r>
            <a:r>
              <a:rPr kumimoji="0" lang="ru-RU" altLang="ru-RU" sz="1600" b="0" i="0" u="none" strike="noStrike" cap="none" normalizeH="0" baseline="0">
                <a:ln>
                  <a:noFill/>
                </a:ln>
                <a:solidFill>
                  <a:srgbClr val="000000"/>
                </a:solidFill>
                <a:effectLst/>
                <a:latin typeface="JetBrains Mono"/>
              </a:rPr>
              <a:t>to_csv</a:t>
            </a:r>
            <a:r>
              <a:rPr kumimoji="0" lang="ru-RU" altLang="ru-RU" sz="1600" b="0" i="0" u="none" strike="noStrike" cap="none" normalizeH="0" baseline="0">
                <a:ln>
                  <a:noFill/>
                </a:ln>
                <a:solidFill>
                  <a:srgbClr val="262626"/>
                </a:solidFill>
                <a:effectLst/>
                <a:latin typeface="JetBrains Mono"/>
              </a:rPr>
              <a:t>(filename)</a:t>
            </a:r>
            <a:endParaRPr kumimoji="0" lang="ru-RU" altLang="ru-RU"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41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32903" y="144855"/>
            <a:ext cx="6672403" cy="6590923"/>
          </a:xfrm>
        </p:spPr>
        <p:txBody>
          <a:bodyPr>
            <a:normAutofit/>
          </a:bodyPr>
          <a:lstStyle/>
          <a:p>
            <a:pPr lvl="0" eaLnBrk="0" fontAlgn="base" hangingPunct="0">
              <a:lnSpc>
                <a:spcPct val="100000"/>
              </a:lnSpc>
              <a:spcBef>
                <a:spcPct val="0"/>
              </a:spcBef>
              <a:spcAft>
                <a:spcPct val="0"/>
              </a:spcAft>
            </a:pPr>
            <a:r>
              <a:rPr lang="uk-UA" sz="1800" b="1" dirty="0"/>
              <a:t>Скрапінг з урахуванням пагінації </a:t>
            </a:r>
          </a:p>
          <a:p>
            <a:pPr lvl="0" algn="l" eaLnBrk="0" fontAlgn="base" hangingPunct="0">
              <a:lnSpc>
                <a:spcPct val="100000"/>
              </a:lnSpc>
              <a:spcBef>
                <a:spcPct val="0"/>
              </a:spcBef>
              <a:spcAft>
                <a:spcPct val="0"/>
              </a:spcAft>
            </a:pPr>
            <a:r>
              <a:rPr lang="uk-UA" sz="1800" dirty="0"/>
              <a:t>Посилання вище веде одну сторінку колекції, що включає насправді кілька сторінок. На це вказує page=1 на адреси. </a:t>
            </a:r>
          </a:p>
          <a:p>
            <a:pPr lvl="0" algn="l" eaLnBrk="0" fontAlgn="base" hangingPunct="0">
              <a:lnSpc>
                <a:spcPct val="100000"/>
              </a:lnSpc>
              <a:spcBef>
                <a:spcPct val="0"/>
              </a:spcBef>
              <a:spcAft>
                <a:spcPct val="0"/>
              </a:spcAft>
            </a:pPr>
            <a:r>
              <a:rPr lang="uk-UA" sz="1800" dirty="0"/>
              <a:t>Скрипт Beautiful Soup можна налаштувати так, щоб скрапінг відбувався на декількох сторінках. </a:t>
            </a:r>
          </a:p>
          <a:p>
            <a:pPr lvl="0" algn="l" eaLnBrk="0" fontAlgn="base" hangingPunct="0">
              <a:lnSpc>
                <a:spcPct val="100000"/>
              </a:lnSpc>
              <a:spcBef>
                <a:spcPct val="0"/>
              </a:spcBef>
              <a:spcAft>
                <a:spcPct val="0"/>
              </a:spcAft>
            </a:pPr>
            <a:r>
              <a:rPr lang="uk-UA" sz="1800" i="1" dirty="0"/>
              <a:t>Зліва наведено код, який витягуватиме дані з усіх пов'язаних сторінок. Коли всі URL-адреси захоплені, скрипт може виконувати запити до кожної з них і виводити результати.</a:t>
            </a:r>
            <a:endParaRPr lang="en-US" sz="1800" i="1" dirty="0"/>
          </a:p>
        </p:txBody>
      </p:sp>
      <p:sp>
        <p:nvSpPr>
          <p:cNvPr id="4" name="Rectangle 2"/>
          <p:cNvSpPr>
            <a:spLocks noChangeArrowheads="1"/>
          </p:cNvSpPr>
          <p:nvPr/>
        </p:nvSpPr>
        <p:spPr bwMode="auto">
          <a:xfrm>
            <a:off x="72427" y="70162"/>
            <a:ext cx="4849404" cy="674030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350" b="0" i="0" u="none" strike="noStrike" cap="none" normalizeH="0" baseline="0" dirty="0">
                <a:ln>
                  <a:noFill/>
                </a:ln>
                <a:solidFill>
                  <a:srgbClr val="000080"/>
                </a:solidFill>
                <a:effectLst/>
                <a:latin typeface="JetBrains Mono"/>
              </a:rPr>
              <a:t>import </a:t>
            </a:r>
            <a:r>
              <a:rPr kumimoji="0" lang="ru-RU" altLang="ru-RU" sz="1350" b="0" i="0" u="none" strike="noStrike" cap="none" normalizeH="0" baseline="0" dirty="0">
                <a:ln>
                  <a:noFill/>
                </a:ln>
                <a:solidFill>
                  <a:srgbClr val="262626"/>
                </a:solidFill>
                <a:effectLst/>
                <a:latin typeface="JetBrains Mono"/>
              </a:rPr>
              <a:t>requests</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000080"/>
                </a:solidFill>
                <a:effectLst/>
                <a:latin typeface="JetBrains Mono"/>
              </a:rPr>
              <a:t>from </a:t>
            </a:r>
            <a:r>
              <a:rPr kumimoji="0" lang="ru-RU" altLang="ru-RU" sz="1350" b="0" i="0" u="none" strike="noStrike" cap="none" normalizeH="0" baseline="0" dirty="0">
                <a:ln>
                  <a:noFill/>
                </a:ln>
                <a:solidFill>
                  <a:srgbClr val="262626"/>
                </a:solidFill>
                <a:effectLst/>
                <a:latin typeface="JetBrains Mono"/>
              </a:rPr>
              <a:t>bs4 </a:t>
            </a:r>
            <a:r>
              <a:rPr kumimoji="0" lang="ru-RU" altLang="ru-RU" sz="1350" b="0" i="0" u="none" strike="noStrike" cap="none" normalizeH="0" baseline="0" dirty="0">
                <a:ln>
                  <a:noFill/>
                </a:ln>
                <a:solidFill>
                  <a:srgbClr val="000080"/>
                </a:solidFill>
                <a:effectLst/>
                <a:latin typeface="JetBrains Mono"/>
              </a:rPr>
              <a:t>import </a:t>
            </a:r>
            <a:r>
              <a:rPr kumimoji="0" lang="ru-RU" altLang="ru-RU" sz="1350" b="0" i="0" u="none" strike="noStrike" cap="none" normalizeH="0" baseline="0" dirty="0">
                <a:ln>
                  <a:noFill/>
                </a:ln>
                <a:solidFill>
                  <a:srgbClr val="262626"/>
                </a:solidFill>
                <a:effectLst/>
                <a:latin typeface="JetBrains Mono"/>
              </a:rPr>
              <a:t>BeautifulSoup</a:t>
            </a:r>
            <a:br>
              <a:rPr kumimoji="0" lang="ru-RU" altLang="ru-RU" sz="1350" b="0" i="0" u="none" strike="noStrike" cap="none" normalizeH="0" baseline="0" dirty="0">
                <a:ln>
                  <a:noFill/>
                </a:ln>
                <a:solidFill>
                  <a:srgbClr val="262626"/>
                </a:solidFill>
                <a:effectLst/>
                <a:latin typeface="JetBrains Mono"/>
              </a:rPr>
            </a:b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url = </a:t>
            </a:r>
            <a:r>
              <a:rPr kumimoji="0" lang="ru-RU" altLang="ru-RU" sz="1350" b="0" i="0" u="none" strike="noStrike" cap="none" normalizeH="0" baseline="0" dirty="0">
                <a:ln>
                  <a:noFill/>
                </a:ln>
                <a:solidFill>
                  <a:srgbClr val="00733B"/>
                </a:solidFill>
                <a:effectLst/>
                <a:latin typeface="JetBrains Mono"/>
              </a:rPr>
              <a:t>'https://scrapingclub.com/exercise/list_basic/?page=1'</a:t>
            </a:r>
            <a:br>
              <a:rPr kumimoji="0" lang="ru-RU" altLang="ru-RU" sz="1350" b="0" i="0" u="none" strike="noStrike" cap="none" normalizeH="0" baseline="0" dirty="0">
                <a:ln>
                  <a:noFill/>
                </a:ln>
                <a:solidFill>
                  <a:srgbClr val="00733B"/>
                </a:solidFill>
                <a:effectLst/>
                <a:latin typeface="JetBrains Mono"/>
              </a:rPr>
            </a:br>
            <a:r>
              <a:rPr kumimoji="0" lang="ru-RU" altLang="ru-RU" sz="1350" b="0" i="0" u="none" strike="noStrike" cap="none" normalizeH="0" baseline="0" dirty="0">
                <a:ln>
                  <a:noFill/>
                </a:ln>
                <a:solidFill>
                  <a:srgbClr val="262626"/>
                </a:solidFill>
                <a:effectLst/>
                <a:latin typeface="JetBrains Mono"/>
              </a:rPr>
              <a:t>response = requests.</a:t>
            </a:r>
            <a:r>
              <a:rPr kumimoji="0" lang="ru-RU" altLang="ru-RU" sz="1350" b="0" i="0" u="none" strike="noStrike" cap="none" normalizeH="0" baseline="0" dirty="0">
                <a:ln>
                  <a:noFill/>
                </a:ln>
                <a:solidFill>
                  <a:srgbClr val="000000"/>
                </a:solidFill>
                <a:effectLst/>
                <a:latin typeface="JetBrains Mono"/>
              </a:rPr>
              <a:t>get</a:t>
            </a:r>
            <a:r>
              <a:rPr kumimoji="0" lang="ru-RU" altLang="ru-RU" sz="1350" b="0" i="0" u="none" strike="noStrike" cap="none" normalizeH="0" baseline="0" dirty="0">
                <a:ln>
                  <a:noFill/>
                </a:ln>
                <a:solidFill>
                  <a:srgbClr val="262626"/>
                </a:solidFill>
                <a:effectLst/>
                <a:latin typeface="JetBrains Mono"/>
              </a:rPr>
              <a:t>(url)</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soup = </a:t>
            </a:r>
            <a:r>
              <a:rPr kumimoji="0" lang="ru-RU" altLang="ru-RU" sz="1350" b="0" i="0" u="none" strike="noStrike" cap="none" normalizeH="0" baseline="0" dirty="0">
                <a:ln>
                  <a:noFill/>
                </a:ln>
                <a:solidFill>
                  <a:srgbClr val="000000"/>
                </a:solidFill>
                <a:effectLst/>
                <a:latin typeface="JetBrains Mono"/>
              </a:rPr>
              <a:t>BeautifulSoup</a:t>
            </a:r>
            <a:r>
              <a:rPr kumimoji="0" lang="ru-RU" altLang="ru-RU" sz="1350" b="0" i="0" u="none" strike="noStrike" cap="none" normalizeH="0" baseline="0" dirty="0">
                <a:ln>
                  <a:noFill/>
                </a:ln>
                <a:solidFill>
                  <a:srgbClr val="262626"/>
                </a:solidFill>
                <a:effectLst/>
                <a:latin typeface="JetBrains Mono"/>
              </a:rPr>
              <a:t>(response.text, </a:t>
            </a:r>
            <a:r>
              <a:rPr kumimoji="0" lang="ru-RU" altLang="ru-RU" sz="1350" b="0" i="0" u="none" strike="noStrike" cap="none" normalizeH="0" baseline="0" dirty="0">
                <a:ln>
                  <a:noFill/>
                </a:ln>
                <a:solidFill>
                  <a:srgbClr val="00733B"/>
                </a:solidFill>
                <a:effectLst/>
                <a:latin typeface="JetBrains Mono"/>
              </a:rPr>
              <a:t>'lxml'</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items = soup.</a:t>
            </a:r>
            <a:r>
              <a:rPr kumimoji="0" lang="ru-RU" altLang="ru-RU" sz="1350" b="0" i="0" u="none" strike="noStrike" cap="none" normalizeH="0" baseline="0" dirty="0">
                <a:ln>
                  <a:noFill/>
                </a:ln>
                <a:solidFill>
                  <a:srgbClr val="000000"/>
                </a:solidFill>
                <a:effectLst/>
                <a:latin typeface="JetBrains Mono"/>
              </a:rPr>
              <a:t>find_all</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'div'</a:t>
            </a:r>
            <a:r>
              <a:rPr kumimoji="0" lang="ru-RU" altLang="ru-RU" sz="1350" b="0" i="0" u="none" strike="noStrike" cap="none" normalizeH="0" baseline="0" dirty="0">
                <a:ln>
                  <a:noFill/>
                </a:ln>
                <a:solidFill>
                  <a:srgbClr val="262626"/>
                </a:solidFill>
                <a:effectLst/>
                <a:latin typeface="JetBrains Mono"/>
              </a:rPr>
              <a:t>, </a:t>
            </a:r>
            <a:r>
              <a:rPr kumimoji="0" lang="ru-RU" altLang="ru-RU" sz="1350" b="0" i="0" u="none" strike="noStrike" cap="none" normalizeH="0" baseline="0" dirty="0">
                <a:ln>
                  <a:noFill/>
                </a:ln>
                <a:solidFill>
                  <a:srgbClr val="660099"/>
                </a:solidFill>
                <a:effectLst/>
                <a:latin typeface="JetBrains Mono"/>
              </a:rPr>
              <a:t>class_</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'col-lg-4 col-md-6 mb-4'</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000080"/>
                </a:solidFill>
                <a:effectLst/>
                <a:latin typeface="JetBrains Mono"/>
              </a:rPr>
              <a:t>for </a:t>
            </a:r>
            <a:r>
              <a:rPr kumimoji="0" lang="ru-RU" altLang="ru-RU" sz="1350" b="0" i="0" u="none" strike="noStrike" cap="none" normalizeH="0" baseline="0" dirty="0">
                <a:ln>
                  <a:noFill/>
                </a:ln>
                <a:solidFill>
                  <a:srgbClr val="262626"/>
                </a:solidFill>
                <a:effectLst/>
                <a:latin typeface="JetBrains Mono"/>
              </a:rPr>
              <a:t>n, i </a:t>
            </a:r>
            <a:r>
              <a:rPr kumimoji="0" lang="ru-RU" altLang="ru-RU" sz="1350" b="0" i="0" u="none" strike="noStrike" cap="none" normalizeH="0" baseline="0" dirty="0">
                <a:ln>
                  <a:noFill/>
                </a:ln>
                <a:solidFill>
                  <a:srgbClr val="000080"/>
                </a:solidFill>
                <a:effectLst/>
                <a:latin typeface="JetBrains Mono"/>
              </a:rPr>
              <a:t>in enumerate</a:t>
            </a:r>
            <a:r>
              <a:rPr kumimoji="0" lang="ru-RU" altLang="ru-RU" sz="1350" b="0" i="0" u="none" strike="noStrike" cap="none" normalizeH="0" baseline="0" dirty="0">
                <a:ln>
                  <a:noFill/>
                </a:ln>
                <a:solidFill>
                  <a:srgbClr val="262626"/>
                </a:solidFill>
                <a:effectLst/>
                <a:latin typeface="JetBrains Mono"/>
              </a:rPr>
              <a:t>(items, </a:t>
            </a:r>
            <a:r>
              <a:rPr kumimoji="0" lang="ru-RU" altLang="ru-RU" sz="1350" b="0" i="0" u="none" strike="noStrike" cap="none" normalizeH="0" baseline="0" dirty="0">
                <a:ln>
                  <a:noFill/>
                </a:ln>
                <a:solidFill>
                  <a:srgbClr val="660099"/>
                </a:solidFill>
                <a:effectLst/>
                <a:latin typeface="JetBrains Mono"/>
              </a:rPr>
              <a:t>start</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E6"/>
                </a:solidFill>
                <a:effectLst/>
                <a:latin typeface="JetBrains Mono"/>
              </a:rPr>
              <a:t>1</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itemName = i.</a:t>
            </a:r>
            <a:r>
              <a:rPr kumimoji="0" lang="ru-RU" altLang="ru-RU" sz="1350" b="0" i="0" u="none" strike="noStrike" cap="none" normalizeH="0" baseline="0" dirty="0">
                <a:ln>
                  <a:noFill/>
                </a:ln>
                <a:solidFill>
                  <a:srgbClr val="000000"/>
                </a:solidFill>
                <a:effectLst/>
                <a:latin typeface="JetBrains Mono"/>
              </a:rPr>
              <a:t>find</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'h4'</a:t>
            </a:r>
            <a:r>
              <a:rPr kumimoji="0" lang="ru-RU" altLang="ru-RU" sz="1350" b="0" i="0" u="none" strike="noStrike" cap="none" normalizeH="0" baseline="0" dirty="0">
                <a:ln>
                  <a:noFill/>
                </a:ln>
                <a:solidFill>
                  <a:srgbClr val="262626"/>
                </a:solidFill>
                <a:effectLst/>
                <a:latin typeface="JetBrains Mono"/>
              </a:rPr>
              <a:t>, </a:t>
            </a:r>
            <a:r>
              <a:rPr kumimoji="0" lang="ru-RU" altLang="ru-RU" sz="1350" b="0" i="0" u="none" strike="noStrike" cap="none" normalizeH="0" baseline="0" dirty="0">
                <a:ln>
                  <a:noFill/>
                </a:ln>
                <a:solidFill>
                  <a:srgbClr val="660099"/>
                </a:solidFill>
                <a:effectLst/>
                <a:latin typeface="JetBrains Mono"/>
              </a:rPr>
              <a:t>class_</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'card-title'</a:t>
            </a:r>
            <a:r>
              <a:rPr kumimoji="0" lang="ru-RU" altLang="ru-RU" sz="1350" b="0" i="0" u="none" strike="noStrike" cap="none" normalizeH="0" baseline="0" dirty="0">
                <a:ln>
                  <a:noFill/>
                </a:ln>
                <a:solidFill>
                  <a:srgbClr val="262626"/>
                </a:solidFill>
                <a:effectLst/>
                <a:latin typeface="JetBrains Mono"/>
              </a:rPr>
              <a:t>).text.</a:t>
            </a:r>
            <a:r>
              <a:rPr kumimoji="0" lang="ru-RU" altLang="ru-RU" sz="1350" b="0" i="0" u="none" strike="noStrike" cap="none" normalizeH="0" baseline="0" dirty="0">
                <a:ln>
                  <a:noFill/>
                </a:ln>
                <a:solidFill>
                  <a:srgbClr val="000000"/>
                </a:solidFill>
                <a:effectLst/>
                <a:latin typeface="JetBrains Mono"/>
              </a:rPr>
              <a:t>strip</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itemPrice = i.</a:t>
            </a:r>
            <a:r>
              <a:rPr kumimoji="0" lang="ru-RU" altLang="ru-RU" sz="1350" b="0" i="0" u="none" strike="noStrike" cap="none" normalizeH="0" baseline="0" dirty="0">
                <a:ln>
                  <a:noFill/>
                </a:ln>
                <a:solidFill>
                  <a:srgbClr val="000000"/>
                </a:solidFill>
                <a:effectLst/>
                <a:latin typeface="JetBrains Mono"/>
              </a:rPr>
              <a:t>find</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'h5'</a:t>
            </a:r>
            <a:r>
              <a:rPr kumimoji="0" lang="ru-RU" altLang="ru-RU" sz="1350" b="0" i="0" u="none" strike="noStrike" cap="none" normalizeH="0" baseline="0" dirty="0">
                <a:ln>
                  <a:noFill/>
                </a:ln>
                <a:solidFill>
                  <a:srgbClr val="262626"/>
                </a:solidFill>
                <a:effectLst/>
                <a:latin typeface="JetBrains Mono"/>
              </a:rPr>
              <a:t>).text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a:t>
            </a:r>
            <a:r>
              <a:rPr kumimoji="0" lang="ru-RU" altLang="ru-RU" sz="1350" b="0" i="0" u="none" strike="noStrike" cap="none" normalizeH="0" baseline="0" dirty="0">
                <a:ln>
                  <a:noFill/>
                </a:ln>
                <a:solidFill>
                  <a:srgbClr val="000080"/>
                </a:solidFill>
                <a:effectLst/>
                <a:latin typeface="JetBrains Mono"/>
              </a:rPr>
              <a:t>print</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f'</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262626"/>
                </a:solidFill>
                <a:effectLst/>
                <a:latin typeface="JetBrains Mono"/>
              </a:rPr>
              <a:t>n</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  </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262626"/>
                </a:solidFill>
                <a:effectLst/>
                <a:latin typeface="JetBrains Mono"/>
              </a:rPr>
              <a:t>itemPrice</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 за </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262626"/>
                </a:solidFill>
                <a:effectLst/>
                <a:latin typeface="JetBrains Mono"/>
              </a:rPr>
              <a:t>itemName</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pages = soup.</a:t>
            </a:r>
            <a:r>
              <a:rPr kumimoji="0" lang="ru-RU" altLang="ru-RU" sz="1350" b="0" i="0" u="none" strike="noStrike" cap="none" normalizeH="0" baseline="0" dirty="0">
                <a:ln>
                  <a:noFill/>
                </a:ln>
                <a:solidFill>
                  <a:srgbClr val="000000"/>
                </a:solidFill>
                <a:effectLst/>
                <a:latin typeface="JetBrains Mono"/>
              </a:rPr>
              <a:t>find</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'ul'</a:t>
            </a:r>
            <a:r>
              <a:rPr kumimoji="0" lang="ru-RU" altLang="ru-RU" sz="1350" b="0" i="0" u="none" strike="noStrike" cap="none" normalizeH="0" baseline="0" dirty="0">
                <a:ln>
                  <a:noFill/>
                </a:ln>
                <a:solidFill>
                  <a:srgbClr val="262626"/>
                </a:solidFill>
                <a:effectLst/>
                <a:latin typeface="JetBrains Mono"/>
              </a:rPr>
              <a:t>, </a:t>
            </a:r>
            <a:r>
              <a:rPr kumimoji="0" lang="ru-RU" altLang="ru-RU" sz="1350" b="0" i="0" u="none" strike="noStrike" cap="none" normalizeH="0" baseline="0" dirty="0">
                <a:ln>
                  <a:noFill/>
                </a:ln>
                <a:solidFill>
                  <a:srgbClr val="660099"/>
                </a:solidFill>
                <a:effectLst/>
                <a:latin typeface="JetBrains Mono"/>
              </a:rPr>
              <a:t>class_</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'pagination'</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urls = []</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links = pages.</a:t>
            </a:r>
            <a:r>
              <a:rPr kumimoji="0" lang="ru-RU" altLang="ru-RU" sz="1350" b="0" i="0" u="none" strike="noStrike" cap="none" normalizeH="0" baseline="0" dirty="0">
                <a:ln>
                  <a:noFill/>
                </a:ln>
                <a:solidFill>
                  <a:srgbClr val="000000"/>
                </a:solidFill>
                <a:effectLst/>
                <a:latin typeface="JetBrains Mono"/>
              </a:rPr>
              <a:t>find_all</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'a'</a:t>
            </a:r>
            <a:r>
              <a:rPr kumimoji="0" lang="ru-RU" altLang="ru-RU" sz="1350" b="0" i="0" u="none" strike="noStrike" cap="none" normalizeH="0" baseline="0" dirty="0">
                <a:ln>
                  <a:noFill/>
                </a:ln>
                <a:solidFill>
                  <a:srgbClr val="262626"/>
                </a:solidFill>
                <a:effectLst/>
                <a:latin typeface="JetBrains Mono"/>
              </a:rPr>
              <a:t>, </a:t>
            </a:r>
            <a:r>
              <a:rPr kumimoji="0" lang="ru-RU" altLang="ru-RU" sz="1350" b="0" i="0" u="none" strike="noStrike" cap="none" normalizeH="0" baseline="0" dirty="0">
                <a:ln>
                  <a:noFill/>
                </a:ln>
                <a:solidFill>
                  <a:srgbClr val="660099"/>
                </a:solidFill>
                <a:effectLst/>
                <a:latin typeface="JetBrains Mono"/>
              </a:rPr>
              <a:t>class_</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'page-link'</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000080"/>
                </a:solidFill>
                <a:effectLst/>
                <a:latin typeface="JetBrains Mono"/>
              </a:rPr>
              <a:t>for </a:t>
            </a:r>
            <a:r>
              <a:rPr kumimoji="0" lang="ru-RU" altLang="ru-RU" sz="1350" b="0" i="0" u="none" strike="noStrike" cap="none" normalizeH="0" baseline="0" dirty="0">
                <a:ln>
                  <a:noFill/>
                </a:ln>
                <a:solidFill>
                  <a:srgbClr val="262626"/>
                </a:solidFill>
                <a:effectLst/>
                <a:latin typeface="JetBrains Mono"/>
              </a:rPr>
              <a:t>link </a:t>
            </a:r>
            <a:r>
              <a:rPr kumimoji="0" lang="ru-RU" altLang="ru-RU" sz="1350" b="0" i="0" u="none" strike="noStrike" cap="none" normalizeH="0" baseline="0" dirty="0">
                <a:ln>
                  <a:noFill/>
                </a:ln>
                <a:solidFill>
                  <a:srgbClr val="000080"/>
                </a:solidFill>
                <a:effectLst/>
                <a:latin typeface="JetBrains Mono"/>
              </a:rPr>
              <a:t>in </a:t>
            </a:r>
            <a:r>
              <a:rPr kumimoji="0" lang="ru-RU" altLang="ru-RU" sz="1350" b="0" i="0" u="none" strike="noStrike" cap="none" normalizeH="0" baseline="0" dirty="0">
                <a:ln>
                  <a:noFill/>
                </a:ln>
                <a:solidFill>
                  <a:srgbClr val="262626"/>
                </a:solidFill>
                <a:effectLst/>
                <a:latin typeface="JetBrains Mono"/>
              </a:rPr>
              <a:t>links:</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pageNum = </a:t>
            </a:r>
            <a:r>
              <a:rPr kumimoji="0" lang="ru-RU" altLang="ru-RU" sz="1350" b="0" i="0" u="none" strike="noStrike" cap="none" normalizeH="0" baseline="0" dirty="0">
                <a:ln>
                  <a:noFill/>
                </a:ln>
                <a:solidFill>
                  <a:srgbClr val="000080"/>
                </a:solidFill>
                <a:effectLst/>
                <a:latin typeface="JetBrains Mono"/>
              </a:rPr>
              <a:t>int</a:t>
            </a:r>
            <a:r>
              <a:rPr kumimoji="0" lang="ru-RU" altLang="ru-RU" sz="1350" b="0" i="0" u="none" strike="noStrike" cap="none" normalizeH="0" baseline="0" dirty="0">
                <a:ln>
                  <a:noFill/>
                </a:ln>
                <a:solidFill>
                  <a:srgbClr val="262626"/>
                </a:solidFill>
                <a:effectLst/>
                <a:latin typeface="JetBrains Mono"/>
              </a:rPr>
              <a:t>(link.text) </a:t>
            </a:r>
            <a:r>
              <a:rPr kumimoji="0" lang="ru-RU" altLang="ru-RU" sz="1350" b="0" i="0" u="none" strike="noStrike" cap="none" normalizeH="0" baseline="0" dirty="0">
                <a:ln>
                  <a:noFill/>
                </a:ln>
                <a:solidFill>
                  <a:srgbClr val="000080"/>
                </a:solidFill>
                <a:effectLst/>
                <a:latin typeface="JetBrains Mono"/>
              </a:rPr>
              <a:t>if </a:t>
            </a:r>
            <a:r>
              <a:rPr kumimoji="0" lang="ru-RU" altLang="ru-RU" sz="1350" b="0" i="0" u="none" strike="noStrike" cap="none" normalizeH="0" baseline="0" dirty="0">
                <a:ln>
                  <a:noFill/>
                </a:ln>
                <a:solidFill>
                  <a:srgbClr val="262626"/>
                </a:solidFill>
                <a:effectLst/>
                <a:latin typeface="JetBrains Mono"/>
              </a:rPr>
              <a:t>link.text.</a:t>
            </a:r>
            <a:r>
              <a:rPr kumimoji="0" lang="ru-RU" altLang="ru-RU" sz="1350" b="0" i="0" u="none" strike="noStrike" cap="none" normalizeH="0" baseline="0" dirty="0">
                <a:ln>
                  <a:noFill/>
                </a:ln>
                <a:solidFill>
                  <a:srgbClr val="000000"/>
                </a:solidFill>
                <a:effectLst/>
                <a:latin typeface="JetBrains Mono"/>
              </a:rPr>
              <a:t>isdigit</a:t>
            </a:r>
            <a:r>
              <a:rPr kumimoji="0" lang="ru-RU" altLang="ru-RU" sz="1350" b="0" i="0" u="none" strike="noStrike" cap="none" normalizeH="0" baseline="0" dirty="0">
                <a:ln>
                  <a:noFill/>
                </a:ln>
                <a:solidFill>
                  <a:srgbClr val="262626"/>
                </a:solidFill>
                <a:effectLst/>
                <a:latin typeface="JetBrains Mono"/>
              </a:rPr>
              <a:t>() </a:t>
            </a:r>
            <a:r>
              <a:rPr kumimoji="0" lang="ru-RU" altLang="ru-RU" sz="1350" b="0" i="0" u="none" strike="noStrike" cap="none" normalizeH="0" baseline="0" dirty="0">
                <a:ln>
                  <a:noFill/>
                </a:ln>
                <a:solidFill>
                  <a:srgbClr val="000080"/>
                </a:solidFill>
                <a:effectLst/>
                <a:latin typeface="JetBrains Mono"/>
              </a:rPr>
              <a:t>else None</a:t>
            </a:r>
            <a:br>
              <a:rPr kumimoji="0" lang="ru-RU" altLang="ru-RU" sz="1350" b="0" i="0" u="none" strike="noStrike" cap="none" normalizeH="0" baseline="0" dirty="0">
                <a:ln>
                  <a:noFill/>
                </a:ln>
                <a:solidFill>
                  <a:srgbClr val="000080"/>
                </a:solidFill>
                <a:effectLst/>
                <a:latin typeface="JetBrains Mono"/>
              </a:rPr>
            </a:br>
            <a:r>
              <a:rPr kumimoji="0" lang="ru-RU" altLang="ru-RU" sz="1350" b="0" i="0" u="none" strike="noStrike" cap="none" normalizeH="0" baseline="0" dirty="0">
                <a:ln>
                  <a:noFill/>
                </a:ln>
                <a:solidFill>
                  <a:srgbClr val="000080"/>
                </a:solidFill>
                <a:effectLst/>
                <a:latin typeface="JetBrains Mono"/>
              </a:rPr>
              <a:t>    if </a:t>
            </a:r>
            <a:r>
              <a:rPr kumimoji="0" lang="ru-RU" altLang="ru-RU" sz="1350" b="0" i="0" u="none" strike="noStrike" cap="none" normalizeH="0" baseline="0" dirty="0">
                <a:ln>
                  <a:noFill/>
                </a:ln>
                <a:solidFill>
                  <a:srgbClr val="262626"/>
                </a:solidFill>
                <a:effectLst/>
                <a:latin typeface="JetBrains Mono"/>
              </a:rPr>
              <a:t>pageNum != </a:t>
            </a:r>
            <a:r>
              <a:rPr kumimoji="0" lang="ru-RU" altLang="ru-RU" sz="1350" b="0" i="0" u="none" strike="noStrike" cap="none" normalizeH="0" baseline="0" dirty="0">
                <a:ln>
                  <a:noFill/>
                </a:ln>
                <a:solidFill>
                  <a:srgbClr val="000080"/>
                </a:solidFill>
                <a:effectLst/>
                <a:latin typeface="JetBrains Mono"/>
              </a:rPr>
              <a:t>None</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hrefval = link.</a:t>
            </a:r>
            <a:r>
              <a:rPr kumimoji="0" lang="ru-RU" altLang="ru-RU" sz="1350" b="0" i="0" u="none" strike="noStrike" cap="none" normalizeH="0" baseline="0" dirty="0">
                <a:ln>
                  <a:noFill/>
                </a:ln>
                <a:solidFill>
                  <a:srgbClr val="000000"/>
                </a:solidFill>
                <a:effectLst/>
                <a:latin typeface="JetBrains Mono"/>
              </a:rPr>
              <a:t>get</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'href'</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urls.</a:t>
            </a:r>
            <a:r>
              <a:rPr kumimoji="0" lang="ru-RU" altLang="ru-RU" sz="1350" b="0" i="0" u="none" strike="noStrike" cap="none" normalizeH="0" baseline="0" dirty="0">
                <a:ln>
                  <a:noFill/>
                </a:ln>
                <a:solidFill>
                  <a:srgbClr val="000000"/>
                </a:solidFill>
                <a:effectLst/>
                <a:latin typeface="JetBrains Mono"/>
              </a:rPr>
              <a:t>append</a:t>
            </a:r>
            <a:r>
              <a:rPr kumimoji="0" lang="ru-RU" altLang="ru-RU" sz="1350" b="0" i="0" u="none" strike="noStrike" cap="none" normalizeH="0" baseline="0" dirty="0">
                <a:ln>
                  <a:noFill/>
                </a:ln>
                <a:solidFill>
                  <a:srgbClr val="262626"/>
                </a:solidFill>
                <a:effectLst/>
                <a:latin typeface="JetBrains Mono"/>
              </a:rPr>
              <a:t>(hrefval)</a:t>
            </a:r>
            <a:br>
              <a:rPr kumimoji="0" lang="ru-RU" altLang="ru-RU" sz="1350" b="0" i="0" u="none" strike="noStrike" cap="none" normalizeH="0" baseline="0" dirty="0">
                <a:ln>
                  <a:noFill/>
                </a:ln>
                <a:solidFill>
                  <a:srgbClr val="262626"/>
                </a:solidFill>
                <a:effectLst/>
                <a:latin typeface="JetBrains Mono"/>
              </a:rPr>
            </a:b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000080"/>
                </a:solidFill>
                <a:effectLst/>
                <a:latin typeface="JetBrains Mono"/>
              </a:rPr>
              <a:t>for </a:t>
            </a:r>
            <a:r>
              <a:rPr kumimoji="0" lang="ru-RU" altLang="ru-RU" sz="1350" b="0" i="0" u="none" strike="noStrike" cap="none" normalizeH="0" baseline="0" dirty="0">
                <a:ln>
                  <a:noFill/>
                </a:ln>
                <a:solidFill>
                  <a:srgbClr val="262626"/>
                </a:solidFill>
                <a:effectLst/>
                <a:latin typeface="JetBrains Mono"/>
              </a:rPr>
              <a:t>slug </a:t>
            </a:r>
            <a:r>
              <a:rPr kumimoji="0" lang="ru-RU" altLang="ru-RU" sz="1350" b="0" i="0" u="none" strike="noStrike" cap="none" normalizeH="0" baseline="0" dirty="0">
                <a:ln>
                  <a:noFill/>
                </a:ln>
                <a:solidFill>
                  <a:srgbClr val="000080"/>
                </a:solidFill>
                <a:effectLst/>
                <a:latin typeface="JetBrains Mono"/>
              </a:rPr>
              <a:t>in </a:t>
            </a:r>
            <a:r>
              <a:rPr kumimoji="0" lang="ru-RU" altLang="ru-RU" sz="1350" b="0" i="0" u="none" strike="noStrike" cap="none" normalizeH="0" baseline="0" dirty="0">
                <a:ln>
                  <a:noFill/>
                </a:ln>
                <a:solidFill>
                  <a:srgbClr val="262626"/>
                </a:solidFill>
                <a:effectLst/>
                <a:latin typeface="JetBrains Mono"/>
              </a:rPr>
              <a:t>urls:</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newUrl = url.</a:t>
            </a:r>
            <a:r>
              <a:rPr kumimoji="0" lang="ru-RU" altLang="ru-RU" sz="1350" b="0" i="0" u="none" strike="noStrike" cap="none" normalizeH="0" baseline="0" dirty="0">
                <a:ln>
                  <a:noFill/>
                </a:ln>
                <a:solidFill>
                  <a:srgbClr val="000000"/>
                </a:solidFill>
                <a:effectLst/>
                <a:latin typeface="JetBrains Mono"/>
              </a:rPr>
              <a:t>replace</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'?page=1'</a:t>
            </a:r>
            <a:r>
              <a:rPr kumimoji="0" lang="ru-RU" altLang="ru-RU" sz="1350" b="0" i="0" u="none" strike="noStrike" cap="none" normalizeH="0" baseline="0" dirty="0">
                <a:ln>
                  <a:noFill/>
                </a:ln>
                <a:solidFill>
                  <a:srgbClr val="262626"/>
                </a:solidFill>
                <a:effectLst/>
                <a:latin typeface="JetBrains Mono"/>
              </a:rPr>
              <a:t>, slug)</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response = requests.</a:t>
            </a:r>
            <a:r>
              <a:rPr kumimoji="0" lang="ru-RU" altLang="ru-RU" sz="1350" b="0" i="0" u="none" strike="noStrike" cap="none" normalizeH="0" baseline="0" dirty="0">
                <a:ln>
                  <a:noFill/>
                </a:ln>
                <a:solidFill>
                  <a:srgbClr val="000000"/>
                </a:solidFill>
                <a:effectLst/>
                <a:latin typeface="JetBrains Mono"/>
              </a:rPr>
              <a:t>get</a:t>
            </a:r>
            <a:r>
              <a:rPr kumimoji="0" lang="ru-RU" altLang="ru-RU" sz="1350" b="0" i="0" u="none" strike="noStrike" cap="none" normalizeH="0" baseline="0" dirty="0">
                <a:ln>
                  <a:noFill/>
                </a:ln>
                <a:solidFill>
                  <a:srgbClr val="262626"/>
                </a:solidFill>
                <a:effectLst/>
                <a:latin typeface="JetBrains Mono"/>
              </a:rPr>
              <a:t>(newUrl)</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soup = </a:t>
            </a:r>
            <a:r>
              <a:rPr kumimoji="0" lang="ru-RU" altLang="ru-RU" sz="1350" b="0" i="0" u="none" strike="noStrike" cap="none" normalizeH="0" baseline="0" dirty="0">
                <a:ln>
                  <a:noFill/>
                </a:ln>
                <a:solidFill>
                  <a:srgbClr val="000000"/>
                </a:solidFill>
                <a:effectLst/>
                <a:latin typeface="JetBrains Mono"/>
              </a:rPr>
              <a:t>BeautifulSoup</a:t>
            </a:r>
            <a:r>
              <a:rPr kumimoji="0" lang="ru-RU" altLang="ru-RU" sz="1350" b="0" i="0" u="none" strike="noStrike" cap="none" normalizeH="0" baseline="0" dirty="0">
                <a:ln>
                  <a:noFill/>
                </a:ln>
                <a:solidFill>
                  <a:srgbClr val="262626"/>
                </a:solidFill>
                <a:effectLst/>
                <a:latin typeface="JetBrains Mono"/>
              </a:rPr>
              <a:t>(response.text, </a:t>
            </a:r>
            <a:r>
              <a:rPr kumimoji="0" lang="ru-RU" altLang="ru-RU" sz="1350" b="0" i="0" u="none" strike="noStrike" cap="none" normalizeH="0" baseline="0" dirty="0">
                <a:ln>
                  <a:noFill/>
                </a:ln>
                <a:solidFill>
                  <a:srgbClr val="00733B"/>
                </a:solidFill>
                <a:effectLst/>
                <a:latin typeface="JetBrains Mono"/>
              </a:rPr>
              <a:t>'lxml'</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items = soup.</a:t>
            </a:r>
            <a:r>
              <a:rPr kumimoji="0" lang="ru-RU" altLang="ru-RU" sz="1350" b="0" i="0" u="none" strike="noStrike" cap="none" normalizeH="0" baseline="0" dirty="0">
                <a:ln>
                  <a:noFill/>
                </a:ln>
                <a:solidFill>
                  <a:srgbClr val="000000"/>
                </a:solidFill>
                <a:effectLst/>
                <a:latin typeface="JetBrains Mono"/>
              </a:rPr>
              <a:t>find_all</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'div'</a:t>
            </a:r>
            <a:r>
              <a:rPr kumimoji="0" lang="ru-RU" altLang="ru-RU" sz="1350" b="0" i="0" u="none" strike="noStrike" cap="none" normalizeH="0" baseline="0" dirty="0">
                <a:ln>
                  <a:noFill/>
                </a:ln>
                <a:solidFill>
                  <a:srgbClr val="262626"/>
                </a:solidFill>
                <a:effectLst/>
                <a:latin typeface="JetBrains Mono"/>
              </a:rPr>
              <a:t>, </a:t>
            </a:r>
            <a:r>
              <a:rPr kumimoji="0" lang="ru-RU" altLang="ru-RU" sz="1350" b="0" i="0" u="none" strike="noStrike" cap="none" normalizeH="0" baseline="0" dirty="0">
                <a:ln>
                  <a:noFill/>
                </a:ln>
                <a:solidFill>
                  <a:srgbClr val="660099"/>
                </a:solidFill>
                <a:effectLst/>
                <a:latin typeface="JetBrains Mono"/>
              </a:rPr>
              <a:t>class_</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'col-lg-4 col-md-6 mb-4'</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a:t>
            </a:r>
            <a:r>
              <a:rPr kumimoji="0" lang="ru-RU" altLang="ru-RU" sz="1350" b="0" i="0" u="none" strike="noStrike" cap="none" normalizeH="0" baseline="0" dirty="0">
                <a:ln>
                  <a:noFill/>
                </a:ln>
                <a:solidFill>
                  <a:srgbClr val="000080"/>
                </a:solidFill>
                <a:effectLst/>
                <a:latin typeface="JetBrains Mono"/>
              </a:rPr>
              <a:t>for </a:t>
            </a:r>
            <a:r>
              <a:rPr kumimoji="0" lang="ru-RU" altLang="ru-RU" sz="1350" b="0" i="0" u="none" strike="noStrike" cap="none" normalizeH="0" baseline="0" dirty="0">
                <a:ln>
                  <a:noFill/>
                </a:ln>
                <a:solidFill>
                  <a:srgbClr val="262626"/>
                </a:solidFill>
                <a:effectLst/>
                <a:latin typeface="JetBrains Mono"/>
              </a:rPr>
              <a:t>n, i </a:t>
            </a:r>
            <a:r>
              <a:rPr kumimoji="0" lang="ru-RU" altLang="ru-RU" sz="1350" b="0" i="0" u="none" strike="noStrike" cap="none" normalizeH="0" baseline="0" dirty="0">
                <a:ln>
                  <a:noFill/>
                </a:ln>
                <a:solidFill>
                  <a:srgbClr val="000080"/>
                </a:solidFill>
                <a:effectLst/>
                <a:latin typeface="JetBrains Mono"/>
              </a:rPr>
              <a:t>in enumerate</a:t>
            </a:r>
            <a:r>
              <a:rPr kumimoji="0" lang="ru-RU" altLang="ru-RU" sz="1350" b="0" i="0" u="none" strike="noStrike" cap="none" normalizeH="0" baseline="0" dirty="0">
                <a:ln>
                  <a:noFill/>
                </a:ln>
                <a:solidFill>
                  <a:srgbClr val="262626"/>
                </a:solidFill>
                <a:effectLst/>
                <a:latin typeface="JetBrains Mono"/>
              </a:rPr>
              <a:t>(items, </a:t>
            </a:r>
            <a:r>
              <a:rPr kumimoji="0" lang="ru-RU" altLang="ru-RU" sz="1350" b="0" i="0" u="none" strike="noStrike" cap="none" normalizeH="0" baseline="0" dirty="0">
                <a:ln>
                  <a:noFill/>
                </a:ln>
                <a:solidFill>
                  <a:srgbClr val="660099"/>
                </a:solidFill>
                <a:effectLst/>
                <a:latin typeface="JetBrains Mono"/>
              </a:rPr>
              <a:t>start</a:t>
            </a:r>
            <a:r>
              <a:rPr kumimoji="0" lang="ru-RU" altLang="ru-RU" sz="1350" b="0" i="0" u="none" strike="noStrike" cap="none" normalizeH="0" baseline="0" dirty="0">
                <a:ln>
                  <a:noFill/>
                </a:ln>
                <a:solidFill>
                  <a:srgbClr val="262626"/>
                </a:solidFill>
                <a:effectLst/>
                <a:latin typeface="JetBrains Mono"/>
              </a:rPr>
              <a:t>=n):</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itemName = i.</a:t>
            </a:r>
            <a:r>
              <a:rPr kumimoji="0" lang="ru-RU" altLang="ru-RU" sz="1350" b="0" i="0" u="none" strike="noStrike" cap="none" normalizeH="0" baseline="0" dirty="0">
                <a:ln>
                  <a:noFill/>
                </a:ln>
                <a:solidFill>
                  <a:srgbClr val="000000"/>
                </a:solidFill>
                <a:effectLst/>
                <a:latin typeface="JetBrains Mono"/>
              </a:rPr>
              <a:t>find</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'h4'</a:t>
            </a:r>
            <a:r>
              <a:rPr kumimoji="0" lang="ru-RU" altLang="ru-RU" sz="1350" b="0" i="0" u="none" strike="noStrike" cap="none" normalizeH="0" baseline="0" dirty="0">
                <a:ln>
                  <a:noFill/>
                </a:ln>
                <a:solidFill>
                  <a:srgbClr val="262626"/>
                </a:solidFill>
                <a:effectLst/>
                <a:latin typeface="JetBrains Mono"/>
              </a:rPr>
              <a:t>, </a:t>
            </a:r>
            <a:r>
              <a:rPr kumimoji="0" lang="ru-RU" altLang="ru-RU" sz="1350" b="0" i="0" u="none" strike="noStrike" cap="none" normalizeH="0" baseline="0" dirty="0">
                <a:ln>
                  <a:noFill/>
                </a:ln>
                <a:solidFill>
                  <a:srgbClr val="660099"/>
                </a:solidFill>
                <a:effectLst/>
                <a:latin typeface="JetBrains Mono"/>
              </a:rPr>
              <a:t>class_</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'card-title'</a:t>
            </a:r>
            <a:r>
              <a:rPr kumimoji="0" lang="ru-RU" altLang="ru-RU" sz="1350" b="0" i="0" u="none" strike="noStrike" cap="none" normalizeH="0" baseline="0" dirty="0">
                <a:ln>
                  <a:noFill/>
                </a:ln>
                <a:solidFill>
                  <a:srgbClr val="262626"/>
                </a:solidFill>
                <a:effectLst/>
                <a:latin typeface="JetBrains Mono"/>
              </a:rPr>
              <a:t>).text.</a:t>
            </a:r>
            <a:r>
              <a:rPr kumimoji="0" lang="ru-RU" altLang="ru-RU" sz="1350" b="0" i="0" u="none" strike="noStrike" cap="none" normalizeH="0" baseline="0" dirty="0">
                <a:ln>
                  <a:noFill/>
                </a:ln>
                <a:solidFill>
                  <a:srgbClr val="000000"/>
                </a:solidFill>
                <a:effectLst/>
                <a:latin typeface="JetBrains Mono"/>
              </a:rPr>
              <a:t>strip</a:t>
            </a:r>
            <a:r>
              <a:rPr kumimoji="0" lang="ru-RU" altLang="ru-RU" sz="1350" b="0" i="0" u="none" strike="noStrike" cap="none" normalizeH="0" baseline="0" dirty="0">
                <a:ln>
                  <a:noFill/>
                </a:ln>
                <a:solidFill>
                  <a:srgbClr val="262626"/>
                </a:solidFill>
                <a:effectLst/>
                <a:latin typeface="JetBrains Mono"/>
              </a:rPr>
              <a: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itemPrice = i.</a:t>
            </a:r>
            <a:r>
              <a:rPr kumimoji="0" lang="ru-RU" altLang="ru-RU" sz="1350" b="0" i="0" u="none" strike="noStrike" cap="none" normalizeH="0" baseline="0" dirty="0">
                <a:ln>
                  <a:noFill/>
                </a:ln>
                <a:solidFill>
                  <a:srgbClr val="000000"/>
                </a:solidFill>
                <a:effectLst/>
                <a:latin typeface="JetBrains Mono"/>
              </a:rPr>
              <a:t>find</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'h5'</a:t>
            </a:r>
            <a:r>
              <a:rPr kumimoji="0" lang="ru-RU" altLang="ru-RU" sz="1350" b="0" i="0" u="none" strike="noStrike" cap="none" normalizeH="0" baseline="0" dirty="0">
                <a:ln>
                  <a:noFill/>
                </a:ln>
                <a:solidFill>
                  <a:srgbClr val="262626"/>
                </a:solidFill>
                <a:effectLst/>
                <a:latin typeface="JetBrains Mono"/>
              </a:rPr>
              <a:t>).text</a:t>
            </a:r>
            <a:br>
              <a:rPr kumimoji="0" lang="ru-RU" altLang="ru-RU" sz="1350" b="0" i="0" u="none" strike="noStrike" cap="none" normalizeH="0" baseline="0" dirty="0">
                <a:ln>
                  <a:noFill/>
                </a:ln>
                <a:solidFill>
                  <a:srgbClr val="262626"/>
                </a:solidFill>
                <a:effectLst/>
                <a:latin typeface="JetBrains Mono"/>
              </a:rPr>
            </a:br>
            <a:r>
              <a:rPr kumimoji="0" lang="ru-RU" altLang="ru-RU" sz="1350" b="0" i="0" u="none" strike="noStrike" cap="none" normalizeH="0" baseline="0" dirty="0">
                <a:ln>
                  <a:noFill/>
                </a:ln>
                <a:solidFill>
                  <a:srgbClr val="262626"/>
                </a:solidFill>
                <a:effectLst/>
                <a:latin typeface="JetBrains Mono"/>
              </a:rPr>
              <a:t>        </a:t>
            </a:r>
            <a:r>
              <a:rPr kumimoji="0" lang="ru-RU" altLang="ru-RU" sz="1350" b="0" i="0" u="none" strike="noStrike" cap="none" normalizeH="0" baseline="0" dirty="0">
                <a:ln>
                  <a:noFill/>
                </a:ln>
                <a:solidFill>
                  <a:srgbClr val="000080"/>
                </a:solidFill>
                <a:effectLst/>
                <a:latin typeface="JetBrains Mono"/>
              </a:rPr>
              <a:t>print</a:t>
            </a:r>
            <a:r>
              <a:rPr kumimoji="0" lang="ru-RU" altLang="ru-RU" sz="1350" b="0" i="0" u="none" strike="noStrike" cap="none" normalizeH="0" baseline="0" dirty="0">
                <a:ln>
                  <a:noFill/>
                </a:ln>
                <a:solidFill>
                  <a:srgbClr val="262626"/>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f'</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262626"/>
                </a:solidFill>
                <a:effectLst/>
                <a:latin typeface="JetBrains Mono"/>
              </a:rPr>
              <a:t>n</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  </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262626"/>
                </a:solidFill>
                <a:effectLst/>
                <a:latin typeface="JetBrains Mono"/>
              </a:rPr>
              <a:t>itemPrice</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 за </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262626"/>
                </a:solidFill>
                <a:effectLst/>
                <a:latin typeface="JetBrains Mono"/>
              </a:rPr>
              <a:t>itemName</a:t>
            </a:r>
            <a:r>
              <a:rPr kumimoji="0" lang="ru-RU" altLang="ru-RU" sz="1350" b="0" i="0" u="none" strike="noStrike" cap="none" normalizeH="0" baseline="0" dirty="0">
                <a:ln>
                  <a:noFill/>
                </a:ln>
                <a:solidFill>
                  <a:srgbClr val="000080"/>
                </a:solidFill>
                <a:effectLst/>
                <a:latin typeface="JetBrains Mono"/>
              </a:rPr>
              <a:t>}</a:t>
            </a:r>
            <a:r>
              <a:rPr kumimoji="0" lang="ru-RU" altLang="ru-RU" sz="1350" b="0" i="0" u="none" strike="noStrike" cap="none" normalizeH="0" baseline="0" dirty="0">
                <a:ln>
                  <a:noFill/>
                </a:ln>
                <a:solidFill>
                  <a:srgbClr val="00733B"/>
                </a:solidFill>
                <a:effectLst/>
                <a:latin typeface="JetBrains Mono"/>
              </a:rPr>
              <a:t>'</a:t>
            </a:r>
            <a:r>
              <a:rPr kumimoji="0" lang="ru-RU" altLang="ru-RU" sz="1350" b="0" i="0" u="none" strike="noStrike" cap="none" normalizeH="0" baseline="0" dirty="0">
                <a:ln>
                  <a:noFill/>
                </a:ln>
                <a:solidFill>
                  <a:srgbClr val="262626"/>
                </a:solidFill>
                <a:effectLst/>
                <a:latin typeface="JetBrains Mono"/>
              </a:rPr>
              <a:t>)</a:t>
            </a:r>
            <a:endParaRPr kumimoji="0" lang="ru-RU" altLang="ru-RU" sz="135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312639" y="2587827"/>
            <a:ext cx="3667125" cy="1704975"/>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5312639" y="4519754"/>
            <a:ext cx="4210050" cy="2019300"/>
          </a:xfrm>
          <a:prstGeom prst="rect">
            <a:avLst/>
          </a:prstGeom>
          <a:ln>
            <a:solidFill>
              <a:schemeClr val="tx1"/>
            </a:solidFill>
          </a:ln>
        </p:spPr>
      </p:pic>
    </p:spTree>
    <p:extLst>
      <p:ext uri="{BB962C8B-B14F-4D97-AF65-F5344CB8AC3E}">
        <p14:creationId xmlns:p14="http://schemas.microsoft.com/office/powerpoint/2010/main" val="44169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algn="l" eaLnBrk="0" fontAlgn="base" hangingPunct="0">
              <a:lnSpc>
                <a:spcPct val="100000"/>
              </a:lnSpc>
              <a:spcBef>
                <a:spcPct val="0"/>
              </a:spcBef>
              <a:spcAft>
                <a:spcPct val="0"/>
              </a:spcAft>
            </a:pPr>
            <a:r>
              <a:rPr lang="uk-UA" sz="1800" dirty="0"/>
              <a:t>Парсинг — це найпоширеніший спосіб отримання даних з Інтернету для різного типу програм. У процесі скрапінгу комп'ютер надсилає запит, у відповідь який отримує </a:t>
            </a:r>
            <a:r>
              <a:rPr lang="en-US" sz="1800" dirty="0"/>
              <a:t>HTML-</a:t>
            </a:r>
            <a:r>
              <a:rPr lang="uk-UA" sz="1800" dirty="0"/>
              <a:t>документ. Після цього починається етап парсингу. Тут уже можна зосередитись лише на тих даних, які потрібні. </a:t>
            </a:r>
          </a:p>
          <a:p>
            <a:pPr lvl="0" algn="l" eaLnBrk="0" fontAlgn="base" hangingPunct="0">
              <a:lnSpc>
                <a:spcPct val="100000"/>
              </a:lnSpc>
              <a:spcBef>
                <a:spcPct val="0"/>
              </a:spcBef>
              <a:spcAft>
                <a:spcPct val="0"/>
              </a:spcAft>
            </a:pPr>
            <a:r>
              <a:rPr lang="uk-UA" sz="1800" dirty="0"/>
              <a:t>Для першого прикладу будуть використано такі бібліотеки, як </a:t>
            </a:r>
            <a:r>
              <a:rPr lang="en-US" sz="1800" dirty="0"/>
              <a:t>Beautiful Soup, </a:t>
            </a:r>
            <a:r>
              <a:rPr lang="en-US" sz="1800" dirty="0" err="1"/>
              <a:t>Ixml</a:t>
            </a:r>
            <a:r>
              <a:rPr lang="en-US" sz="1800" dirty="0"/>
              <a:t> </a:t>
            </a:r>
            <a:r>
              <a:rPr lang="uk-UA" sz="1800" dirty="0"/>
              <a:t>та </a:t>
            </a:r>
            <a:r>
              <a:rPr lang="en-US" sz="1800" dirty="0"/>
              <a:t>Requests.</a:t>
            </a:r>
            <a:r>
              <a:rPr lang="uk-UA" sz="1800" dirty="0"/>
              <a:t> </a:t>
            </a:r>
            <a:endParaRPr lang="ru-RU" sz="1800" dirty="0"/>
          </a:p>
          <a:p>
            <a:pPr lvl="0" algn="l" eaLnBrk="0" fontAlgn="base" hangingPunct="0">
              <a:lnSpc>
                <a:spcPct val="100000"/>
              </a:lnSpc>
              <a:spcBef>
                <a:spcPct val="0"/>
              </a:spcBef>
              <a:spcAft>
                <a:spcPct val="0"/>
              </a:spcAft>
            </a:pPr>
            <a:endParaRPr lang="ru-RU" sz="1800" dirty="0"/>
          </a:p>
          <a:p>
            <a:pPr lvl="0" algn="l" eaLnBrk="0" fontAlgn="base" hangingPunct="0">
              <a:lnSpc>
                <a:spcPct val="100000"/>
              </a:lnSpc>
              <a:spcBef>
                <a:spcPct val="0"/>
              </a:spcBef>
              <a:spcAft>
                <a:spcPct val="0"/>
              </a:spcAft>
            </a:pPr>
            <a:r>
              <a:rPr lang="ru-RU" sz="1800" dirty="0"/>
              <a:t>Установка бібліотек для парсингу</a:t>
            </a:r>
            <a:endParaRPr lang="en-US" sz="1800" dirty="0"/>
          </a:p>
        </p:txBody>
      </p:sp>
      <p:sp>
        <p:nvSpPr>
          <p:cNvPr id="2" name="Rectangle 1"/>
          <p:cNvSpPr>
            <a:spLocks noChangeArrowheads="1"/>
          </p:cNvSpPr>
          <p:nvPr/>
        </p:nvSpPr>
        <p:spPr bwMode="auto">
          <a:xfrm>
            <a:off x="214265" y="1958774"/>
            <a:ext cx="2459328" cy="830997"/>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Arial Unicode MS" panose="020B0604020202020204" pitchFamily="34" charset="-128"/>
              </a:rPr>
              <a:t>pip install lxml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Arial Unicode MS" panose="020B0604020202020204" pitchFamily="34" charset="-128"/>
              </a:rPr>
              <a:t>pip install requests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Arial Unicode MS" panose="020B0604020202020204" pitchFamily="34" charset="-128"/>
              </a:rPr>
              <a:t>pip install beautifulsoup4</a:t>
            </a:r>
            <a:r>
              <a:rPr kumimoji="0" lang="ru-RU" altLang="ru-RU" sz="1200" b="0" i="0" u="none" strike="noStrike" cap="none" normalizeH="0" baseline="0" dirty="0">
                <a:ln>
                  <a:noFill/>
                </a:ln>
                <a:solidFill>
                  <a:schemeClr val="tx1"/>
                </a:solidFill>
                <a:effectLst/>
              </a:rPr>
              <a:t> </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214265" y="2962281"/>
            <a:ext cx="4113291" cy="1200329"/>
          </a:xfrm>
          <a:prstGeom prst="rect">
            <a:avLst/>
          </a:prstGeom>
        </p:spPr>
        <p:txBody>
          <a:bodyPr wrap="square">
            <a:spAutoFit/>
          </a:bodyPr>
          <a:lstStyle/>
          <a:p>
            <a:r>
              <a:rPr lang="ru-RU" dirty="0"/>
              <a:t>Для знайомства з процесом скрапінгу можна скористатися сайтом </a:t>
            </a:r>
            <a:r>
              <a:rPr lang="ru-RU" dirty="0">
                <a:hlinkClick r:id="rId2"/>
              </a:rPr>
              <a:t>https://quotes.toscrape.com/, </a:t>
            </a:r>
            <a:r>
              <a:rPr lang="ru-RU" dirty="0"/>
              <a:t>який, був створений саме для цього. </a:t>
            </a:r>
            <a:endParaRPr lang="uk-UA" dirty="0"/>
          </a:p>
        </p:txBody>
      </p:sp>
      <p:pic>
        <p:nvPicPr>
          <p:cNvPr id="7" name="Picture 6"/>
          <p:cNvPicPr>
            <a:picLocks noChangeAspect="1"/>
          </p:cNvPicPr>
          <p:nvPr/>
        </p:nvPicPr>
        <p:blipFill>
          <a:blip r:embed="rId3"/>
          <a:stretch>
            <a:fillRect/>
          </a:stretch>
        </p:blipFill>
        <p:spPr>
          <a:xfrm>
            <a:off x="4486700" y="1620570"/>
            <a:ext cx="7418607" cy="5164853"/>
          </a:xfrm>
          <a:prstGeom prst="rect">
            <a:avLst/>
          </a:prstGeom>
        </p:spPr>
      </p:pic>
    </p:spTree>
    <p:extLst>
      <p:ext uri="{BB962C8B-B14F-4D97-AF65-F5344CB8AC3E}">
        <p14:creationId xmlns:p14="http://schemas.microsoft.com/office/powerpoint/2010/main" val="3364718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algn="l" eaLnBrk="0" fontAlgn="base" hangingPunct="0">
              <a:lnSpc>
                <a:spcPct val="100000"/>
              </a:lnSpc>
              <a:spcBef>
                <a:spcPct val="0"/>
              </a:spcBef>
              <a:spcAft>
                <a:spcPct val="0"/>
              </a:spcAft>
            </a:pPr>
            <a:r>
              <a:rPr lang="uk-UA" sz="1800" dirty="0"/>
              <a:t>Цей код можна оптимізувати</a:t>
            </a:r>
            <a:endParaRPr lang="en-US" sz="1800" dirty="0"/>
          </a:p>
        </p:txBody>
      </p:sp>
      <p:sp>
        <p:nvSpPr>
          <p:cNvPr id="2" name="Rectangle 1"/>
          <p:cNvSpPr>
            <a:spLocks noChangeArrowheads="1"/>
          </p:cNvSpPr>
          <p:nvPr/>
        </p:nvSpPr>
        <p:spPr bwMode="auto">
          <a:xfrm>
            <a:off x="117695" y="646350"/>
            <a:ext cx="7016664" cy="5755422"/>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a:ln>
                  <a:noFill/>
                </a:ln>
                <a:solidFill>
                  <a:srgbClr val="000080"/>
                </a:solidFill>
                <a:effectLst/>
                <a:latin typeface="JetBrains Mono"/>
              </a:rPr>
              <a:t>import </a:t>
            </a:r>
            <a:r>
              <a:rPr kumimoji="0" lang="ru-RU" altLang="ru-RU" sz="1600" b="0" i="0" u="none" strike="noStrike" cap="none" normalizeH="0" baseline="0">
                <a:ln>
                  <a:noFill/>
                </a:ln>
                <a:solidFill>
                  <a:srgbClr val="262626"/>
                </a:solidFill>
                <a:effectLst/>
                <a:latin typeface="JetBrains Mono"/>
              </a:rPr>
              <a:t>requests</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000080"/>
                </a:solidFill>
                <a:effectLst/>
                <a:latin typeface="JetBrains Mono"/>
              </a:rPr>
              <a:t>from </a:t>
            </a:r>
            <a:r>
              <a:rPr kumimoji="0" lang="ru-RU" altLang="ru-RU" sz="1600" b="0" i="0" u="none" strike="noStrike" cap="none" normalizeH="0" baseline="0">
                <a:ln>
                  <a:noFill/>
                </a:ln>
                <a:solidFill>
                  <a:srgbClr val="262626"/>
                </a:solidFill>
                <a:effectLst/>
                <a:latin typeface="JetBrains Mono"/>
              </a:rPr>
              <a:t>bs4 </a:t>
            </a:r>
            <a:r>
              <a:rPr kumimoji="0" lang="ru-RU" altLang="ru-RU" sz="1600" b="0" i="0" u="none" strike="noStrike" cap="none" normalizeH="0" baseline="0">
                <a:ln>
                  <a:noFill/>
                </a:ln>
                <a:solidFill>
                  <a:srgbClr val="000080"/>
                </a:solidFill>
                <a:effectLst/>
                <a:latin typeface="JetBrains Mono"/>
              </a:rPr>
              <a:t>import </a:t>
            </a:r>
            <a:r>
              <a:rPr kumimoji="0" lang="ru-RU" altLang="ru-RU" sz="1600" b="0" i="0" u="none" strike="noStrike" cap="none" normalizeH="0" baseline="0">
                <a:ln>
                  <a:noFill/>
                </a:ln>
                <a:solidFill>
                  <a:srgbClr val="262626"/>
                </a:solidFill>
                <a:effectLst/>
                <a:latin typeface="JetBrains Mono"/>
              </a:rPr>
              <a:t>BeautifulSoup</a:t>
            </a:r>
            <a:br>
              <a:rPr kumimoji="0" lang="ru-RU" altLang="ru-RU" sz="1600" b="0" i="0" u="none" strike="noStrike" cap="none" normalizeH="0" baseline="0">
                <a:ln>
                  <a:noFill/>
                </a:ln>
                <a:solidFill>
                  <a:srgbClr val="262626"/>
                </a:solidFill>
                <a:effectLst/>
                <a:latin typeface="JetBrains Mono"/>
              </a:rPr>
            </a:b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url = </a:t>
            </a:r>
            <a:r>
              <a:rPr kumimoji="0" lang="ru-RU" altLang="ru-RU" sz="1600" b="0" i="0" u="none" strike="noStrike" cap="none" normalizeH="0" baseline="0">
                <a:ln>
                  <a:noFill/>
                </a:ln>
                <a:solidFill>
                  <a:srgbClr val="00733B"/>
                </a:solidFill>
                <a:effectLst/>
                <a:latin typeface="JetBrains Mono"/>
              </a:rPr>
              <a:t>'https://scrapingclub.com/exercise/list_basic/'</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262626"/>
                </a:solidFill>
                <a:effectLst/>
                <a:latin typeface="JetBrains Mono"/>
              </a:rPr>
              <a:t>params = {</a:t>
            </a:r>
            <a:r>
              <a:rPr kumimoji="0" lang="ru-RU" altLang="ru-RU" sz="1600" b="0" i="0" u="none" strike="noStrike" cap="none" normalizeH="0" baseline="0">
                <a:ln>
                  <a:noFill/>
                </a:ln>
                <a:solidFill>
                  <a:srgbClr val="00733B"/>
                </a:solidFill>
                <a:effectLst/>
                <a:latin typeface="JetBrains Mono"/>
              </a:rPr>
              <a:t>'page'</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73E6"/>
                </a:solidFill>
                <a:effectLst/>
                <a:latin typeface="JetBrains Mono"/>
              </a:rPr>
              <a:t>1</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1" i="0" u="none" strike="noStrike" cap="none" normalizeH="0" baseline="0">
                <a:ln>
                  <a:noFill/>
                </a:ln>
                <a:solidFill>
                  <a:srgbClr val="137D00"/>
                </a:solidFill>
                <a:effectLst/>
                <a:latin typeface="JetBrains Mono"/>
              </a:rPr>
              <a:t># Задаємо число більше номеру першої сторінки для старту циклу</a:t>
            </a:r>
            <a:br>
              <a:rPr kumimoji="0" lang="ru-RU" altLang="ru-RU" sz="1600" b="1" i="0" u="none" strike="noStrike" cap="none" normalizeH="0" baseline="0">
                <a:ln>
                  <a:noFill/>
                </a:ln>
                <a:solidFill>
                  <a:srgbClr val="137D00"/>
                </a:solidFill>
                <a:effectLst/>
                <a:latin typeface="JetBrains Mono"/>
              </a:rPr>
            </a:br>
            <a:r>
              <a:rPr kumimoji="0" lang="ru-RU" altLang="ru-RU" sz="1600" b="0" i="0" u="none" strike="noStrike" cap="none" normalizeH="0" baseline="0">
                <a:ln>
                  <a:noFill/>
                </a:ln>
                <a:solidFill>
                  <a:srgbClr val="262626"/>
                </a:solidFill>
                <a:effectLst/>
                <a:latin typeface="JetBrains Mono"/>
              </a:rPr>
              <a:t>pages = </a:t>
            </a:r>
            <a:r>
              <a:rPr kumimoji="0" lang="ru-RU" altLang="ru-RU" sz="1600" b="0" i="0" u="none" strike="noStrike" cap="none" normalizeH="0" baseline="0">
                <a:ln>
                  <a:noFill/>
                </a:ln>
                <a:solidFill>
                  <a:srgbClr val="0073E6"/>
                </a:solidFill>
                <a:effectLst/>
                <a:latin typeface="JetBrains Mono"/>
              </a:rPr>
              <a:t>2</a:t>
            </a:r>
            <a:br>
              <a:rPr kumimoji="0" lang="ru-RU" altLang="ru-RU" sz="1600" b="0" i="0" u="none" strike="noStrike" cap="none" normalizeH="0" baseline="0">
                <a:ln>
                  <a:noFill/>
                </a:ln>
                <a:solidFill>
                  <a:srgbClr val="0073E6"/>
                </a:solidFill>
                <a:effectLst/>
                <a:latin typeface="JetBrains Mono"/>
              </a:rPr>
            </a:br>
            <a:r>
              <a:rPr kumimoji="0" lang="ru-RU" altLang="ru-RU" sz="1600" b="0" i="0" u="none" strike="noStrike" cap="none" normalizeH="0" baseline="0">
                <a:ln>
                  <a:noFill/>
                </a:ln>
                <a:solidFill>
                  <a:srgbClr val="262626"/>
                </a:solidFill>
                <a:effectLst/>
                <a:latin typeface="JetBrains Mono"/>
              </a:rPr>
              <a:t>n = </a:t>
            </a:r>
            <a:r>
              <a:rPr kumimoji="0" lang="ru-RU" altLang="ru-RU" sz="1600" b="0" i="0" u="none" strike="noStrike" cap="none" normalizeH="0" baseline="0">
                <a:ln>
                  <a:noFill/>
                </a:ln>
                <a:solidFill>
                  <a:srgbClr val="0073E6"/>
                </a:solidFill>
                <a:effectLst/>
                <a:latin typeface="JetBrains Mono"/>
              </a:rPr>
              <a:t>1</a:t>
            </a:r>
            <a:br>
              <a:rPr kumimoji="0" lang="ru-RU" altLang="ru-RU" sz="1600" b="0" i="0" u="none" strike="noStrike" cap="none" normalizeH="0" baseline="0">
                <a:ln>
                  <a:noFill/>
                </a:ln>
                <a:solidFill>
                  <a:srgbClr val="0073E6"/>
                </a:solidFill>
                <a:effectLst/>
                <a:latin typeface="JetBrains Mono"/>
              </a:rPr>
            </a:br>
            <a:br>
              <a:rPr kumimoji="0" lang="ru-RU" altLang="ru-RU" sz="1600" b="0" i="0" u="none" strike="noStrike" cap="none" normalizeH="0" baseline="0">
                <a:ln>
                  <a:noFill/>
                </a:ln>
                <a:solidFill>
                  <a:srgbClr val="0073E6"/>
                </a:solidFill>
                <a:effectLst/>
                <a:latin typeface="JetBrains Mono"/>
              </a:rPr>
            </a:br>
            <a:r>
              <a:rPr kumimoji="0" lang="ru-RU" altLang="ru-RU" sz="1600" b="0" i="0" u="none" strike="noStrike" cap="none" normalizeH="0" baseline="0">
                <a:ln>
                  <a:noFill/>
                </a:ln>
                <a:solidFill>
                  <a:srgbClr val="000080"/>
                </a:solidFill>
                <a:effectLst/>
                <a:latin typeface="JetBrains Mono"/>
              </a:rPr>
              <a:t>while </a:t>
            </a:r>
            <a:r>
              <a:rPr kumimoji="0" lang="ru-RU" altLang="ru-RU" sz="1600" b="0" i="0" u="none" strike="noStrike" cap="none" normalizeH="0" baseline="0">
                <a:ln>
                  <a:noFill/>
                </a:ln>
                <a:solidFill>
                  <a:srgbClr val="262626"/>
                </a:solidFill>
                <a:effectLst/>
                <a:latin typeface="JetBrains Mono"/>
              </a:rPr>
              <a:t>params[</a:t>
            </a:r>
            <a:r>
              <a:rPr kumimoji="0" lang="ru-RU" altLang="ru-RU" sz="1600" b="0" i="0" u="none" strike="noStrike" cap="none" normalizeH="0" baseline="0">
                <a:ln>
                  <a:noFill/>
                </a:ln>
                <a:solidFill>
                  <a:srgbClr val="00733B"/>
                </a:solidFill>
                <a:effectLst/>
                <a:latin typeface="JetBrains Mono"/>
              </a:rPr>
              <a:t>'page'</a:t>
            </a:r>
            <a:r>
              <a:rPr kumimoji="0" lang="ru-RU" altLang="ru-RU" sz="1600" b="0" i="0" u="none" strike="noStrike" cap="none" normalizeH="0" baseline="0">
                <a:ln>
                  <a:noFill/>
                </a:ln>
                <a:solidFill>
                  <a:srgbClr val="262626"/>
                </a:solidFill>
                <a:effectLst/>
                <a:latin typeface="JetBrains Mono"/>
              </a:rPr>
              <a:t>] &lt;= pages:</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response = requests.</a:t>
            </a:r>
            <a:r>
              <a:rPr kumimoji="0" lang="ru-RU" altLang="ru-RU" sz="1600" b="0" i="0" u="none" strike="noStrike" cap="none" normalizeH="0" baseline="0">
                <a:ln>
                  <a:noFill/>
                </a:ln>
                <a:solidFill>
                  <a:srgbClr val="000000"/>
                </a:solidFill>
                <a:effectLst/>
                <a:latin typeface="JetBrains Mono"/>
              </a:rPr>
              <a:t>get</a:t>
            </a:r>
            <a:r>
              <a:rPr kumimoji="0" lang="ru-RU" altLang="ru-RU" sz="1600" b="0" i="0" u="none" strike="noStrike" cap="none" normalizeH="0" baseline="0">
                <a:ln>
                  <a:noFill/>
                </a:ln>
                <a:solidFill>
                  <a:srgbClr val="262626"/>
                </a:solidFill>
                <a:effectLst/>
                <a:latin typeface="JetBrains Mono"/>
              </a:rPr>
              <a:t>(url, </a:t>
            </a:r>
            <a:r>
              <a:rPr kumimoji="0" lang="ru-RU" altLang="ru-RU" sz="1600" b="0" i="0" u="none" strike="noStrike" cap="none" normalizeH="0" baseline="0">
                <a:ln>
                  <a:noFill/>
                </a:ln>
                <a:solidFill>
                  <a:srgbClr val="660099"/>
                </a:solidFill>
                <a:effectLst/>
                <a:latin typeface="JetBrains Mono"/>
              </a:rPr>
              <a:t>params</a:t>
            </a:r>
            <a:r>
              <a:rPr kumimoji="0" lang="ru-RU" altLang="ru-RU" sz="1600" b="0" i="0" u="none" strike="noStrike" cap="none" normalizeH="0" baseline="0">
                <a:ln>
                  <a:noFill/>
                </a:ln>
                <a:solidFill>
                  <a:srgbClr val="262626"/>
                </a:solidFill>
                <a:effectLst/>
                <a:latin typeface="JetBrains Mono"/>
              </a:rPr>
              <a:t>=params)</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soup = </a:t>
            </a:r>
            <a:r>
              <a:rPr kumimoji="0" lang="ru-RU" altLang="ru-RU" sz="1600" b="0" i="0" u="none" strike="noStrike" cap="none" normalizeH="0" baseline="0">
                <a:ln>
                  <a:noFill/>
                </a:ln>
                <a:solidFill>
                  <a:srgbClr val="000000"/>
                </a:solidFill>
                <a:effectLst/>
                <a:latin typeface="JetBrains Mono"/>
              </a:rPr>
              <a:t>BeautifulSoup</a:t>
            </a:r>
            <a:r>
              <a:rPr kumimoji="0" lang="ru-RU" altLang="ru-RU" sz="1600" b="0" i="0" u="none" strike="noStrike" cap="none" normalizeH="0" baseline="0">
                <a:ln>
                  <a:noFill/>
                </a:ln>
                <a:solidFill>
                  <a:srgbClr val="262626"/>
                </a:solidFill>
                <a:effectLst/>
                <a:latin typeface="JetBrains Mono"/>
              </a:rPr>
              <a:t>(response.text, </a:t>
            </a:r>
            <a:r>
              <a:rPr kumimoji="0" lang="ru-RU" altLang="ru-RU" sz="1600" b="0" i="0" u="none" strike="noStrike" cap="none" normalizeH="0" baseline="0">
                <a:ln>
                  <a:noFill/>
                </a:ln>
                <a:solidFill>
                  <a:srgbClr val="00733B"/>
                </a:solidFill>
                <a:effectLst/>
                <a:latin typeface="JetBrains Mono"/>
              </a:rPr>
              <a:t>'lxml'</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items = soup.</a:t>
            </a:r>
            <a:r>
              <a:rPr kumimoji="0" lang="ru-RU" altLang="ru-RU" sz="1600" b="0" i="0" u="none" strike="noStrike" cap="none" normalizeH="0" baseline="0">
                <a:ln>
                  <a:noFill/>
                </a:ln>
                <a:solidFill>
                  <a:srgbClr val="000000"/>
                </a:solidFill>
                <a:effectLst/>
                <a:latin typeface="JetBrains Mono"/>
              </a:rPr>
              <a:t>find_all</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'div'</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660099"/>
                </a:solidFill>
                <a:effectLst/>
                <a:latin typeface="JetBrains Mono"/>
              </a:rPr>
              <a:t>class_</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'col-lg-4 col-md-6 mb-4'</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0080"/>
                </a:solidFill>
                <a:effectLst/>
                <a:latin typeface="JetBrains Mono"/>
              </a:rPr>
              <a:t>for </a:t>
            </a:r>
            <a:r>
              <a:rPr kumimoji="0" lang="ru-RU" altLang="ru-RU" sz="1600" b="0" i="0" u="none" strike="noStrike" cap="none" normalizeH="0" baseline="0">
                <a:ln>
                  <a:noFill/>
                </a:ln>
                <a:solidFill>
                  <a:srgbClr val="262626"/>
                </a:solidFill>
                <a:effectLst/>
                <a:latin typeface="JetBrains Mono"/>
              </a:rPr>
              <a:t>n, i </a:t>
            </a:r>
            <a:r>
              <a:rPr kumimoji="0" lang="ru-RU" altLang="ru-RU" sz="1600" b="0" i="0" u="none" strike="noStrike" cap="none" normalizeH="0" baseline="0">
                <a:ln>
                  <a:noFill/>
                </a:ln>
                <a:solidFill>
                  <a:srgbClr val="000080"/>
                </a:solidFill>
                <a:effectLst/>
                <a:latin typeface="JetBrains Mono"/>
              </a:rPr>
              <a:t>in enumerate</a:t>
            </a:r>
            <a:r>
              <a:rPr kumimoji="0" lang="ru-RU" altLang="ru-RU" sz="1600" b="0" i="0" u="none" strike="noStrike" cap="none" normalizeH="0" baseline="0">
                <a:ln>
                  <a:noFill/>
                </a:ln>
                <a:solidFill>
                  <a:srgbClr val="262626"/>
                </a:solidFill>
                <a:effectLst/>
                <a:latin typeface="JetBrains Mono"/>
              </a:rPr>
              <a:t>(items, </a:t>
            </a:r>
            <a:r>
              <a:rPr kumimoji="0" lang="ru-RU" altLang="ru-RU" sz="1600" b="0" i="0" u="none" strike="noStrike" cap="none" normalizeH="0" baseline="0">
                <a:ln>
                  <a:noFill/>
                </a:ln>
                <a:solidFill>
                  <a:srgbClr val="660099"/>
                </a:solidFill>
                <a:effectLst/>
                <a:latin typeface="JetBrains Mono"/>
              </a:rPr>
              <a:t>start</a:t>
            </a:r>
            <a:r>
              <a:rPr kumimoji="0" lang="ru-RU" altLang="ru-RU" sz="1600" b="0" i="0" u="none" strike="noStrike" cap="none" normalizeH="0" baseline="0">
                <a:ln>
                  <a:noFill/>
                </a:ln>
                <a:solidFill>
                  <a:srgbClr val="262626"/>
                </a:solidFill>
                <a:effectLst/>
                <a:latin typeface="JetBrains Mono"/>
              </a:rPr>
              <a:t>=n):</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itemName = i.</a:t>
            </a:r>
            <a:r>
              <a:rPr kumimoji="0" lang="ru-RU" altLang="ru-RU" sz="1600" b="0" i="0" u="none" strike="noStrike" cap="none" normalizeH="0" baseline="0">
                <a:ln>
                  <a:noFill/>
                </a:ln>
                <a:solidFill>
                  <a:srgbClr val="000000"/>
                </a:solidFill>
                <a:effectLst/>
                <a:latin typeface="JetBrains Mono"/>
              </a:rPr>
              <a:t>find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'h4'</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660099"/>
                </a:solidFill>
                <a:effectLst/>
                <a:latin typeface="JetBrains Mono"/>
              </a:rPr>
              <a:t>class_</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'card-title'</a:t>
            </a:r>
            <a:r>
              <a:rPr kumimoji="0" lang="ru-RU" altLang="ru-RU" sz="1600" b="0" i="0" u="none" strike="noStrike" cap="none" normalizeH="0" baseline="0">
                <a:ln>
                  <a:noFill/>
                </a:ln>
                <a:solidFill>
                  <a:srgbClr val="262626"/>
                </a:solidFill>
                <a:effectLst/>
                <a:latin typeface="JetBrains Mono"/>
              </a:rPr>
              <a:t>).text.</a:t>
            </a:r>
            <a:r>
              <a:rPr kumimoji="0" lang="ru-RU" altLang="ru-RU" sz="1600" b="0" i="0" u="none" strike="noStrike" cap="none" normalizeH="0" baseline="0">
                <a:ln>
                  <a:noFill/>
                </a:ln>
                <a:solidFill>
                  <a:srgbClr val="000000"/>
                </a:solidFill>
                <a:effectLst/>
                <a:latin typeface="JetBrains Mono"/>
              </a:rPr>
              <a:t>strip</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itemPrice = i.</a:t>
            </a:r>
            <a:r>
              <a:rPr kumimoji="0" lang="ru-RU" altLang="ru-RU" sz="1600" b="0" i="0" u="none" strike="noStrike" cap="none" normalizeH="0" baseline="0">
                <a:ln>
                  <a:noFill/>
                </a:ln>
                <a:solidFill>
                  <a:srgbClr val="000000"/>
                </a:solidFill>
                <a:effectLst/>
                <a:latin typeface="JetBrains Mono"/>
              </a:rPr>
              <a:t>find</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'h5'</a:t>
            </a:r>
            <a:r>
              <a:rPr kumimoji="0" lang="ru-RU" altLang="ru-RU" sz="1600" b="0" i="0" u="none" strike="noStrike" cap="none" normalizeH="0" baseline="0">
                <a:ln>
                  <a:noFill/>
                </a:ln>
                <a:solidFill>
                  <a:srgbClr val="262626"/>
                </a:solidFill>
                <a:effectLst/>
                <a:latin typeface="JetBrains Mono"/>
              </a:rPr>
              <a:t>).text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0080"/>
                </a:solidFill>
                <a:effectLst/>
                <a:latin typeface="JetBrains Mono"/>
              </a:rPr>
              <a:t>print</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f'</a:t>
            </a:r>
            <a:r>
              <a:rPr kumimoji="0" lang="ru-RU" altLang="ru-RU" sz="1600" b="0" i="0" u="none" strike="noStrike" cap="none" normalizeH="0" baseline="0">
                <a:ln>
                  <a:noFill/>
                </a:ln>
                <a:solidFill>
                  <a:srgbClr val="000080"/>
                </a:solidFill>
                <a:effectLst/>
                <a:latin typeface="JetBrains Mono"/>
              </a:rPr>
              <a:t>{</a:t>
            </a:r>
            <a:r>
              <a:rPr kumimoji="0" lang="ru-RU" altLang="ru-RU" sz="1600" b="0" i="0" u="none" strike="noStrike" cap="none" normalizeH="0" baseline="0">
                <a:ln>
                  <a:noFill/>
                </a:ln>
                <a:solidFill>
                  <a:srgbClr val="262626"/>
                </a:solidFill>
                <a:effectLst/>
                <a:latin typeface="JetBrains Mono"/>
              </a:rPr>
              <a:t>n</a:t>
            </a:r>
            <a:r>
              <a:rPr kumimoji="0" lang="ru-RU" altLang="ru-RU" sz="1600" b="0" i="0" u="none" strike="noStrike" cap="none" normalizeH="0" baseline="0">
                <a:ln>
                  <a:noFill/>
                </a:ln>
                <a:solidFill>
                  <a:srgbClr val="000080"/>
                </a:solidFill>
                <a:effectLst/>
                <a:latin typeface="JetBrains Mono"/>
              </a:rPr>
              <a:t>}</a:t>
            </a:r>
            <a:r>
              <a:rPr kumimoji="0" lang="ru-RU" altLang="ru-RU" sz="1600" b="0" i="0" u="none" strike="noStrike" cap="none" normalizeH="0" baseline="0">
                <a:ln>
                  <a:noFill/>
                </a:ln>
                <a:solidFill>
                  <a:srgbClr val="00733B"/>
                </a:solidFill>
                <a:effectLst/>
                <a:latin typeface="JetBrains Mono"/>
              </a:rPr>
              <a:t>:  </a:t>
            </a:r>
            <a:r>
              <a:rPr kumimoji="0" lang="ru-RU" altLang="ru-RU" sz="1600" b="0" i="0" u="none" strike="noStrike" cap="none" normalizeH="0" baseline="0">
                <a:ln>
                  <a:noFill/>
                </a:ln>
                <a:solidFill>
                  <a:srgbClr val="000080"/>
                </a:solidFill>
                <a:effectLst/>
                <a:latin typeface="JetBrains Mono"/>
              </a:rPr>
              <a:t>{</a:t>
            </a:r>
            <a:r>
              <a:rPr kumimoji="0" lang="ru-RU" altLang="ru-RU" sz="1600" b="0" i="0" u="none" strike="noStrike" cap="none" normalizeH="0" baseline="0">
                <a:ln>
                  <a:noFill/>
                </a:ln>
                <a:solidFill>
                  <a:srgbClr val="262626"/>
                </a:solidFill>
                <a:effectLst/>
                <a:latin typeface="JetBrains Mono"/>
              </a:rPr>
              <a:t>itemPrice</a:t>
            </a:r>
            <a:r>
              <a:rPr kumimoji="0" lang="ru-RU" altLang="ru-RU" sz="1600" b="0" i="0" u="none" strike="noStrike" cap="none" normalizeH="0" baseline="0">
                <a:ln>
                  <a:noFill/>
                </a:ln>
                <a:solidFill>
                  <a:srgbClr val="000080"/>
                </a:solidFill>
                <a:effectLst/>
                <a:latin typeface="JetBrains Mono"/>
              </a:rPr>
              <a:t>}</a:t>
            </a:r>
            <a:r>
              <a:rPr kumimoji="0" lang="ru-RU" altLang="ru-RU" sz="1600" b="0" i="0" u="none" strike="noStrike" cap="none" normalizeH="0" baseline="0">
                <a:ln>
                  <a:noFill/>
                </a:ln>
                <a:solidFill>
                  <a:srgbClr val="00733B"/>
                </a:solidFill>
                <a:effectLst/>
                <a:latin typeface="JetBrains Mono"/>
              </a:rPr>
              <a:t> за </a:t>
            </a:r>
            <a:r>
              <a:rPr kumimoji="0" lang="ru-RU" altLang="ru-RU" sz="1600" b="0" i="0" u="none" strike="noStrike" cap="none" normalizeH="0" baseline="0">
                <a:ln>
                  <a:noFill/>
                </a:ln>
                <a:solidFill>
                  <a:srgbClr val="000080"/>
                </a:solidFill>
                <a:effectLst/>
                <a:latin typeface="JetBrains Mono"/>
              </a:rPr>
              <a:t>{</a:t>
            </a:r>
            <a:r>
              <a:rPr kumimoji="0" lang="ru-RU" altLang="ru-RU" sz="1600" b="0" i="0" u="none" strike="noStrike" cap="none" normalizeH="0" baseline="0">
                <a:ln>
                  <a:noFill/>
                </a:ln>
                <a:solidFill>
                  <a:srgbClr val="262626"/>
                </a:solidFill>
                <a:effectLst/>
                <a:latin typeface="JetBrains Mono"/>
              </a:rPr>
              <a:t>itemName</a:t>
            </a:r>
            <a:r>
              <a:rPr kumimoji="0" lang="ru-RU" altLang="ru-RU" sz="1600" b="0" i="0" u="none" strike="noStrike" cap="none" normalizeH="0" baseline="0">
                <a:ln>
                  <a:noFill/>
                </a:ln>
                <a:solidFill>
                  <a:srgbClr val="000080"/>
                </a:solidFill>
                <a:effectLst/>
                <a:latin typeface="JetBrains Mono"/>
              </a:rPr>
              <a:t>}</a:t>
            </a:r>
            <a:r>
              <a:rPr kumimoji="0" lang="ru-RU" altLang="ru-RU" sz="1600" b="0" i="0" u="none" strike="noStrike" cap="none" normalizeH="0" baseline="0">
                <a:ln>
                  <a:noFill/>
                </a:ln>
                <a:solidFill>
                  <a:srgbClr val="00733B"/>
                </a:solidFill>
                <a:effectLst/>
                <a:latin typeface="JetBrains Mono"/>
              </a:rPr>
              <a:t>'</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a:t>
            </a:r>
            <a:r>
              <a:rPr kumimoji="0" lang="ru-RU" altLang="ru-RU" sz="1600" b="1" i="0" u="none" strike="noStrike" cap="none" normalizeH="0" baseline="0">
                <a:ln>
                  <a:noFill/>
                </a:ln>
                <a:solidFill>
                  <a:srgbClr val="137D00"/>
                </a:solidFill>
                <a:effectLst/>
                <a:latin typeface="JetBrains Mono"/>
              </a:rPr>
              <a:t># [-2] передостаннє значення, тому що останнє - "Next"</a:t>
            </a:r>
            <a:br>
              <a:rPr kumimoji="0" lang="ru-RU" altLang="ru-RU" sz="1600" b="1" i="0" u="none" strike="noStrike" cap="none" normalizeH="0" baseline="0">
                <a:ln>
                  <a:noFill/>
                </a:ln>
                <a:solidFill>
                  <a:srgbClr val="137D00"/>
                </a:solidFill>
                <a:effectLst/>
                <a:latin typeface="JetBrains Mono"/>
              </a:rPr>
            </a:br>
            <a:r>
              <a:rPr kumimoji="0" lang="ru-RU" altLang="ru-RU" sz="1600" b="1" i="0" u="none" strike="noStrike" cap="none" normalizeH="0" baseline="0">
                <a:ln>
                  <a:noFill/>
                </a:ln>
                <a:solidFill>
                  <a:srgbClr val="137D00"/>
                </a:solidFill>
                <a:effectLst/>
                <a:latin typeface="JetBrains Mono"/>
              </a:rPr>
              <a:t>    </a:t>
            </a:r>
            <a:r>
              <a:rPr kumimoji="0" lang="ru-RU" altLang="ru-RU" sz="1600" b="0" i="0" u="none" strike="noStrike" cap="none" normalizeH="0" baseline="0">
                <a:ln>
                  <a:noFill/>
                </a:ln>
                <a:solidFill>
                  <a:srgbClr val="262626"/>
                </a:solidFill>
                <a:effectLst/>
                <a:latin typeface="JetBrains Mono"/>
              </a:rPr>
              <a:t>last_page_num = </a:t>
            </a:r>
            <a:r>
              <a:rPr kumimoji="0" lang="ru-RU" altLang="ru-RU" sz="1600" b="0" i="0" u="none" strike="noStrike" cap="none" normalizeH="0" baseline="0">
                <a:ln>
                  <a:noFill/>
                </a:ln>
                <a:solidFill>
                  <a:srgbClr val="000080"/>
                </a:solidFill>
                <a:effectLst/>
                <a:latin typeface="JetBrains Mono"/>
              </a:rPr>
              <a:t>int</a:t>
            </a:r>
            <a:r>
              <a:rPr kumimoji="0" lang="ru-RU" altLang="ru-RU" sz="1600" b="0" i="0" u="none" strike="noStrike" cap="none" normalizeH="0" baseline="0">
                <a:ln>
                  <a:noFill/>
                </a:ln>
                <a:solidFill>
                  <a:srgbClr val="262626"/>
                </a:solidFill>
                <a:effectLst/>
                <a:latin typeface="JetBrains Mono"/>
              </a:rPr>
              <a:t>(soup.</a:t>
            </a:r>
            <a:r>
              <a:rPr kumimoji="0" lang="ru-RU" altLang="ru-RU" sz="1600" b="0" i="0" u="none" strike="noStrike" cap="none" normalizeH="0" baseline="0">
                <a:ln>
                  <a:noFill/>
                </a:ln>
                <a:solidFill>
                  <a:srgbClr val="000000"/>
                </a:solidFill>
                <a:effectLst/>
                <a:latin typeface="JetBrains Mono"/>
              </a:rPr>
              <a:t>find_all</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'a'</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660099"/>
                </a:solidFill>
                <a:effectLst/>
                <a:latin typeface="JetBrains Mono"/>
              </a:rPr>
              <a:t>class_</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'page-link'</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E6"/>
                </a:solidFill>
                <a:effectLst/>
                <a:latin typeface="JetBrains Mono"/>
              </a:rPr>
              <a:t>2</a:t>
            </a:r>
            <a:r>
              <a:rPr kumimoji="0" lang="ru-RU" altLang="ru-RU" sz="1600" b="0" i="0" u="none" strike="noStrike" cap="none" normalizeH="0" baseline="0">
                <a:ln>
                  <a:noFill/>
                </a:ln>
                <a:solidFill>
                  <a:srgbClr val="262626"/>
                </a:solidFill>
                <a:effectLst/>
                <a:latin typeface="JetBrains Mono"/>
              </a:rPr>
              <a:t>].text)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pages = last_page_num </a:t>
            </a:r>
            <a:r>
              <a:rPr kumimoji="0" lang="ru-RU" altLang="ru-RU" sz="1600" b="0" i="0" u="none" strike="noStrike" cap="none" normalizeH="0" baseline="0">
                <a:ln>
                  <a:noFill/>
                </a:ln>
                <a:solidFill>
                  <a:srgbClr val="000080"/>
                </a:solidFill>
                <a:effectLst/>
                <a:latin typeface="JetBrains Mono"/>
              </a:rPr>
              <a:t>if </a:t>
            </a:r>
            <a:r>
              <a:rPr kumimoji="0" lang="ru-RU" altLang="ru-RU" sz="1600" b="0" i="0" u="none" strike="noStrike" cap="none" normalizeH="0" baseline="0">
                <a:ln>
                  <a:noFill/>
                </a:ln>
                <a:solidFill>
                  <a:srgbClr val="262626"/>
                </a:solidFill>
                <a:effectLst/>
                <a:latin typeface="JetBrains Mono"/>
              </a:rPr>
              <a:t>pages &lt; last_page_num </a:t>
            </a:r>
            <a:r>
              <a:rPr kumimoji="0" lang="ru-RU" altLang="ru-RU" sz="1600" b="0" i="0" u="none" strike="noStrike" cap="none" normalizeH="0" baseline="0">
                <a:ln>
                  <a:noFill/>
                </a:ln>
                <a:solidFill>
                  <a:srgbClr val="000080"/>
                </a:solidFill>
                <a:effectLst/>
                <a:latin typeface="JetBrains Mono"/>
              </a:rPr>
              <a:t>else </a:t>
            </a:r>
            <a:r>
              <a:rPr kumimoji="0" lang="ru-RU" altLang="ru-RU" sz="1600" b="0" i="0" u="none" strike="noStrike" cap="none" normalizeH="0" baseline="0">
                <a:ln>
                  <a:noFill/>
                </a:ln>
                <a:solidFill>
                  <a:srgbClr val="262626"/>
                </a:solidFill>
                <a:effectLst/>
                <a:latin typeface="JetBrains Mono"/>
              </a:rPr>
              <a:t>pages</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    params[</a:t>
            </a:r>
            <a:r>
              <a:rPr kumimoji="0" lang="ru-RU" altLang="ru-RU" sz="1600" b="0" i="0" u="none" strike="noStrike" cap="none" normalizeH="0" baseline="0">
                <a:ln>
                  <a:noFill/>
                </a:ln>
                <a:solidFill>
                  <a:srgbClr val="00733B"/>
                </a:solidFill>
                <a:effectLst/>
                <a:latin typeface="JetBrains Mono"/>
              </a:rPr>
              <a:t>'page'</a:t>
            </a:r>
            <a:r>
              <a:rPr kumimoji="0" lang="ru-RU" altLang="ru-RU" sz="1600" b="0" i="0" u="none" strike="noStrike" cap="none" normalizeH="0" baseline="0">
                <a:ln>
                  <a:noFill/>
                </a:ln>
                <a:solidFill>
                  <a:srgbClr val="262626"/>
                </a:solidFill>
                <a:effectLst/>
                <a:latin typeface="JetBrains Mono"/>
              </a:rPr>
              <a:t>] += </a:t>
            </a:r>
            <a:r>
              <a:rPr kumimoji="0" lang="ru-RU" altLang="ru-RU" sz="1600" b="0" i="0" u="none" strike="noStrike" cap="none" normalizeH="0" baseline="0">
                <a:ln>
                  <a:noFill/>
                </a:ln>
                <a:solidFill>
                  <a:srgbClr val="0073E6"/>
                </a:solidFill>
                <a:effectLst/>
                <a:latin typeface="JetBrains Mono"/>
              </a:rPr>
              <a:t>1</a:t>
            </a:r>
            <a:endParaRPr kumimoji="0" lang="ru-RU" altLang="ru-RU"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06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algn="l" eaLnBrk="0" fontAlgn="base" hangingPunct="0">
              <a:lnSpc>
                <a:spcPct val="100000"/>
              </a:lnSpc>
              <a:spcBef>
                <a:spcPct val="0"/>
              </a:spcBef>
              <a:spcAft>
                <a:spcPct val="0"/>
              </a:spcAft>
            </a:pPr>
            <a:r>
              <a:rPr lang="uk-UA" sz="1800" dirty="0"/>
              <a:t>Які існують варіанти зберігання даних? Можна витягувати інформацію відразу, або зберігати </a:t>
            </a:r>
            <a:r>
              <a:rPr lang="en-US" sz="1800" dirty="0"/>
              <a:t>HTML-</a:t>
            </a:r>
            <a:r>
              <a:rPr lang="uk-UA" sz="1800" dirty="0"/>
              <a:t>сторінки для подальшої обробки у вихідному (близько 100КБ) або стиснутому (15 КБ) розмірі. Порядок обходу сайту для отримання даних залежить від його обсягу та структури. Більшість сучасних сайтів є дуже складними конфігураціями великої кількості сторінок з посиланнями один на одного, що нагадують павутину. </a:t>
            </a:r>
          </a:p>
          <a:p>
            <a:pPr lvl="0" algn="l" eaLnBrk="0" fontAlgn="base" hangingPunct="0">
              <a:lnSpc>
                <a:spcPct val="100000"/>
              </a:lnSpc>
              <a:spcBef>
                <a:spcPct val="0"/>
              </a:spcBef>
              <a:spcAft>
                <a:spcPct val="0"/>
              </a:spcAft>
            </a:pPr>
            <a:endParaRPr lang="uk-UA" sz="1800" dirty="0"/>
          </a:p>
          <a:p>
            <a:pPr lvl="0" algn="l" eaLnBrk="0" fontAlgn="base" hangingPunct="0">
              <a:lnSpc>
                <a:spcPct val="100000"/>
              </a:lnSpc>
              <a:spcBef>
                <a:spcPct val="0"/>
              </a:spcBef>
              <a:spcAft>
                <a:spcPct val="0"/>
              </a:spcAft>
            </a:pPr>
            <a:r>
              <a:rPr lang="uk-UA" sz="1800" dirty="0"/>
              <a:t>Дві стандартні стратегії обходу: у глибину та в ширину. </a:t>
            </a:r>
          </a:p>
          <a:p>
            <a:pPr lvl="0" algn="l" eaLnBrk="0" fontAlgn="base" hangingPunct="0">
              <a:lnSpc>
                <a:spcPct val="100000"/>
              </a:lnSpc>
              <a:spcBef>
                <a:spcPct val="0"/>
              </a:spcBef>
              <a:spcAft>
                <a:spcPct val="0"/>
              </a:spcAft>
            </a:pPr>
            <a:endParaRPr lang="uk-UA" sz="1800" dirty="0"/>
          </a:p>
          <a:p>
            <a:pPr lvl="0" algn="l" eaLnBrk="0" fontAlgn="base" hangingPunct="0">
              <a:lnSpc>
                <a:spcPct val="100000"/>
              </a:lnSpc>
              <a:spcBef>
                <a:spcPct val="0"/>
              </a:spcBef>
              <a:spcAft>
                <a:spcPct val="0"/>
              </a:spcAft>
            </a:pPr>
            <a:r>
              <a:rPr lang="uk-UA" sz="1800" b="1" dirty="0"/>
              <a:t>Плюси та мінуси обходу в глибину: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dirty="0"/>
              <a:t>невеликий розмір черги запитів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dirty="0"/>
              <a:t>зручний для краулера одного сайту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dirty="0"/>
              <a:t>може не підійти для обходу всіх посилань (бо глибина може бути дуже великою або нескінченною) </a:t>
            </a:r>
          </a:p>
          <a:p>
            <a:pPr lvl="0" algn="l" eaLnBrk="0" fontAlgn="base" hangingPunct="0">
              <a:lnSpc>
                <a:spcPct val="100000"/>
              </a:lnSpc>
              <a:spcBef>
                <a:spcPct val="0"/>
              </a:spcBef>
              <a:spcAft>
                <a:spcPct val="0"/>
              </a:spcAft>
            </a:pPr>
            <a:endParaRPr lang="uk-UA" sz="1800" dirty="0"/>
          </a:p>
          <a:p>
            <a:pPr lvl="0" algn="l" eaLnBrk="0" fontAlgn="base" hangingPunct="0">
              <a:lnSpc>
                <a:spcPct val="100000"/>
              </a:lnSpc>
              <a:spcBef>
                <a:spcPct val="0"/>
              </a:spcBef>
              <a:spcAft>
                <a:spcPct val="0"/>
              </a:spcAft>
            </a:pPr>
            <a:r>
              <a:rPr lang="uk-UA" sz="1800" b="1" dirty="0"/>
              <a:t>Особливості обходу в ширину: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dirty="0"/>
              <a:t>підходить для обходу всіх посилань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dirty="0"/>
              <a:t>на сайті великий розмір черги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dirty="0"/>
              <a:t>реальна глибина – 2-4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dirty="0"/>
              <a:t>можливі проблеми глибини у графі посилань </a:t>
            </a:r>
            <a:endParaRPr lang="en-US" sz="1800" dirty="0"/>
          </a:p>
        </p:txBody>
      </p:sp>
    </p:spTree>
    <p:extLst>
      <p:ext uri="{BB962C8B-B14F-4D97-AF65-F5344CB8AC3E}">
        <p14:creationId xmlns:p14="http://schemas.microsoft.com/office/powerpoint/2010/main" val="2591632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algn="l" eaLnBrk="0" fontAlgn="base" hangingPunct="0">
              <a:lnSpc>
                <a:spcPct val="100000"/>
              </a:lnSpc>
              <a:spcBef>
                <a:spcPct val="0"/>
              </a:spcBef>
              <a:spcAft>
                <a:spcPct val="0"/>
              </a:spcAft>
            </a:pPr>
            <a:r>
              <a:rPr lang="ru-RU" sz="1800" dirty="0"/>
              <a:t>За </a:t>
            </a:r>
            <a:r>
              <a:rPr lang="uk-UA" sz="1800" dirty="0"/>
              <a:t>більш детальною  інформацією завітайте на сторінку документації </a:t>
            </a:r>
            <a:r>
              <a:rPr lang="en-US" sz="1800" dirty="0">
                <a:hlinkClick r:id="rId2"/>
              </a:rPr>
              <a:t>https://www.crummy.com/software/BeautifulSoup/bs4/doc/</a:t>
            </a:r>
            <a:endParaRPr lang="en-US" sz="1800" dirty="0"/>
          </a:p>
        </p:txBody>
      </p:sp>
      <p:pic>
        <p:nvPicPr>
          <p:cNvPr id="2" name="Picture 1"/>
          <p:cNvPicPr>
            <a:picLocks noChangeAspect="1"/>
          </p:cNvPicPr>
          <p:nvPr/>
        </p:nvPicPr>
        <p:blipFill>
          <a:blip r:embed="rId3"/>
          <a:stretch>
            <a:fillRect/>
          </a:stretch>
        </p:blipFill>
        <p:spPr>
          <a:xfrm>
            <a:off x="0" y="905164"/>
            <a:ext cx="10345287" cy="5952836"/>
          </a:xfrm>
          <a:prstGeom prst="rect">
            <a:avLst/>
          </a:prstGeom>
        </p:spPr>
      </p:pic>
    </p:spTree>
    <p:extLst>
      <p:ext uri="{BB962C8B-B14F-4D97-AF65-F5344CB8AC3E}">
        <p14:creationId xmlns:p14="http://schemas.microsoft.com/office/powerpoint/2010/main" val="14218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DFCF56-E3AA-41F5-8A07-FD15D817D020}"/>
              </a:ext>
            </a:extLst>
          </p:cNvPr>
          <p:cNvSpPr>
            <a:spLocks noGrp="1"/>
          </p:cNvSpPr>
          <p:nvPr>
            <p:ph idx="1"/>
          </p:nvPr>
        </p:nvSpPr>
        <p:spPr>
          <a:xfrm>
            <a:off x="205273" y="223935"/>
            <a:ext cx="11737911" cy="6494106"/>
          </a:xfrm>
        </p:spPr>
        <p:txBody>
          <a:bodyPr>
            <a:normAutofit lnSpcReduction="10000"/>
          </a:bodyPr>
          <a:lstStyle/>
          <a:p>
            <a:pPr marL="0" indent="0">
              <a:buNone/>
            </a:pPr>
            <a:r>
              <a:rPr lang="uk-UA" sz="2000" dirty="0"/>
              <a:t>Протягом останніх років методи та технології </a:t>
            </a:r>
            <a:r>
              <a:rPr lang="uk-UA" sz="2000" dirty="0" err="1"/>
              <a:t>інтерфейсного</a:t>
            </a:r>
            <a:r>
              <a:rPr lang="uk-UA" sz="2000" dirty="0"/>
              <a:t> дизайну для веб-сайтів значно розвинулися, а такі фреймворки, як </a:t>
            </a:r>
            <a:r>
              <a:rPr lang="en-US" sz="2000" dirty="0"/>
              <a:t>React, Angular, Vue </a:t>
            </a:r>
            <a:r>
              <a:rPr lang="uk-UA" sz="2000" dirty="0"/>
              <a:t>та інші, стали надзвичайно популярними. Ці фреймворки дозволяють розробникам веб-сайтів працювати ефективно і пропонують багато переваг у створенні веб-сайтів і веб-сторінок, які вони обслуговують, набагато зручнішими та привабливішими для користувача веб-сайту. </a:t>
            </a:r>
          </a:p>
          <a:p>
            <a:pPr marL="0" indent="0">
              <a:buNone/>
            </a:pPr>
            <a:r>
              <a:rPr lang="uk-UA" sz="2000" b="1" dirty="0"/>
              <a:t>Веб-сторінки</a:t>
            </a:r>
            <a:r>
              <a:rPr lang="uk-UA" sz="2000" dirty="0"/>
              <a:t>, які </a:t>
            </a:r>
            <a:r>
              <a:rPr lang="uk-UA" sz="2000" b="1" dirty="0"/>
              <a:t>генеруються </a:t>
            </a:r>
            <a:r>
              <a:rPr lang="uk-UA" sz="2000" b="1" dirty="0" err="1"/>
              <a:t>динамічно</a:t>
            </a:r>
            <a:r>
              <a:rPr lang="uk-UA" sz="2000" dirty="0"/>
              <a:t>, можуть запропонувати кращий </a:t>
            </a:r>
            <a:r>
              <a:rPr lang="en-US" sz="2000" dirty="0"/>
              <a:t>UX</a:t>
            </a:r>
            <a:r>
              <a:rPr lang="uk-UA" sz="2000" dirty="0"/>
              <a:t>; елементи на самій веб-сторінці створюються та змінюються </a:t>
            </a:r>
            <a:r>
              <a:rPr lang="uk-UA" sz="2000" dirty="0" err="1"/>
              <a:t>динамічно</a:t>
            </a:r>
            <a:r>
              <a:rPr lang="uk-UA" sz="2000" dirty="0"/>
              <a:t>. Це контрастує з більш традиційним методом генерації сторінок на основі сервера, коли дані та елементи на сторінці встановлюються один раз і вимагають повного зворотного звернення до веб-сервера, щоб отримати наступну частину даних для надання користувачеві. </a:t>
            </a:r>
          </a:p>
          <a:p>
            <a:pPr marL="0" indent="0">
              <a:buNone/>
            </a:pPr>
            <a:r>
              <a:rPr lang="uk-UA" sz="2000" dirty="0"/>
              <a:t>Коли ми </a:t>
            </a:r>
            <a:r>
              <a:rPr lang="uk-UA" sz="2000" dirty="0" err="1"/>
              <a:t>скрапимо</a:t>
            </a:r>
            <a:r>
              <a:rPr lang="uk-UA" sz="2000" dirty="0"/>
              <a:t> веб-сайти, найпростіше </a:t>
            </a:r>
            <a:r>
              <a:rPr lang="uk-UA" sz="2000" dirty="0" err="1"/>
              <a:t>зробитице</a:t>
            </a:r>
            <a:r>
              <a:rPr lang="uk-UA" sz="2000" dirty="0"/>
              <a:t> з  традиційними, простими, серверними. Вони найбільш передбачувані та послідовні. Хоча динамічні веб-сайти дуже корисні для кінцевого користувача та розробника, вони можуть бути проблематичними, коли ми хочемо отримати з них дані. </a:t>
            </a:r>
          </a:p>
          <a:p>
            <a:pPr marL="0" indent="0">
              <a:buNone/>
            </a:pPr>
            <a:r>
              <a:rPr lang="uk-UA" sz="2000" dirty="0"/>
              <a:t>Наприклад,  на динамічній веб-сторінці: значна частина функціональних можливостей відбувається у відповідь на дії користувача та виконання коду </a:t>
            </a:r>
            <a:r>
              <a:rPr lang="en-US" sz="2000" dirty="0"/>
              <a:t>JavaScript </a:t>
            </a:r>
            <a:r>
              <a:rPr lang="uk-UA" sz="2000" dirty="0"/>
              <a:t>у контексті браузера. Дані, які генеруються автоматично або з’являються «за запитом» і «генеруються автоматично» в результаті взаємодії користувача зі сторінкою, може бути важко відтворити програмним шляхом на низькому рівні – браузер є досить складним програмним забезпеченням. </a:t>
            </a:r>
          </a:p>
          <a:p>
            <a:pPr marL="0" indent="0">
              <a:buNone/>
            </a:pPr>
            <a:r>
              <a:rPr lang="uk-UA" sz="2000" dirty="0"/>
              <a:t>Внаслідок такого рівня динамічної взаємодії та автоматизації інтерфейсу важко використовувати простий </a:t>
            </a:r>
            <a:r>
              <a:rPr lang="en-US" sz="2000" dirty="0"/>
              <a:t>http-</a:t>
            </a:r>
            <a:r>
              <a:rPr lang="uk-UA" sz="2000" dirty="0"/>
              <a:t>агент для роботи з динамічною природою цих веб-сайтів, і нам потрібен інший підхід. </a:t>
            </a:r>
          </a:p>
          <a:p>
            <a:pPr marL="0" indent="0">
              <a:buNone/>
            </a:pPr>
            <a:r>
              <a:rPr lang="uk-UA" sz="2000" dirty="0"/>
              <a:t>Найпростішим рішенням для збирання даних з динамічних веб-сайтів є використання автоматизованого веб-браузера, такого як </a:t>
            </a:r>
            <a:r>
              <a:rPr lang="en-US" sz="2000" b="1" dirty="0"/>
              <a:t>selenium</a:t>
            </a:r>
            <a:r>
              <a:rPr lang="en-US" sz="2000" dirty="0"/>
              <a:t>.</a:t>
            </a:r>
            <a:r>
              <a:rPr lang="uk-UA" sz="2000" dirty="0"/>
              <a:t> </a:t>
            </a:r>
            <a:endParaRPr lang="ru-RU" sz="2000" dirty="0"/>
          </a:p>
        </p:txBody>
      </p:sp>
    </p:spTree>
    <p:extLst>
      <p:ext uri="{BB962C8B-B14F-4D97-AF65-F5344CB8AC3E}">
        <p14:creationId xmlns:p14="http://schemas.microsoft.com/office/powerpoint/2010/main" val="2810587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68283373-2DDC-4755-8F76-1126C93B9448}"/>
              </a:ext>
            </a:extLst>
          </p:cNvPr>
          <p:cNvPicPr>
            <a:picLocks noGrp="1" noChangeAspect="1"/>
          </p:cNvPicPr>
          <p:nvPr>
            <p:ph idx="1"/>
          </p:nvPr>
        </p:nvPicPr>
        <p:blipFill>
          <a:blip r:embed="rId2"/>
          <a:stretch>
            <a:fillRect/>
          </a:stretch>
        </p:blipFill>
        <p:spPr>
          <a:xfrm>
            <a:off x="83976" y="674754"/>
            <a:ext cx="8577270" cy="6125576"/>
          </a:xfrm>
        </p:spPr>
      </p:pic>
      <p:sp>
        <p:nvSpPr>
          <p:cNvPr id="7" name="TextBox 6">
            <a:extLst>
              <a:ext uri="{FF2B5EF4-FFF2-40B4-BE49-F238E27FC236}">
                <a16:creationId xmlns:a16="http://schemas.microsoft.com/office/drawing/2014/main" id="{F622DC83-C0C7-42DF-BC76-5DA294C79544}"/>
              </a:ext>
            </a:extLst>
          </p:cNvPr>
          <p:cNvSpPr txBox="1"/>
          <p:nvPr/>
        </p:nvSpPr>
        <p:spPr>
          <a:xfrm>
            <a:off x="202941" y="57670"/>
            <a:ext cx="6097554" cy="369332"/>
          </a:xfrm>
          <a:prstGeom prst="rect">
            <a:avLst/>
          </a:prstGeom>
          <a:noFill/>
        </p:spPr>
        <p:txBody>
          <a:bodyPr wrap="square">
            <a:spAutoFit/>
          </a:bodyPr>
          <a:lstStyle/>
          <a:p>
            <a:r>
              <a:rPr lang="ru-RU" dirty="0">
                <a:hlinkClick r:id="rId3"/>
              </a:rPr>
              <a:t>https://selenium-python.readthedocs.io/</a:t>
            </a:r>
            <a:endParaRPr lang="ru-RU" dirty="0"/>
          </a:p>
        </p:txBody>
      </p:sp>
    </p:spTree>
    <p:extLst>
      <p:ext uri="{BB962C8B-B14F-4D97-AF65-F5344CB8AC3E}">
        <p14:creationId xmlns:p14="http://schemas.microsoft.com/office/powerpoint/2010/main" val="1815948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DFCF56-E3AA-41F5-8A07-FD15D817D020}"/>
              </a:ext>
            </a:extLst>
          </p:cNvPr>
          <p:cNvSpPr>
            <a:spLocks noGrp="1"/>
          </p:cNvSpPr>
          <p:nvPr>
            <p:ph idx="1"/>
          </p:nvPr>
        </p:nvSpPr>
        <p:spPr>
          <a:xfrm>
            <a:off x="205273" y="223935"/>
            <a:ext cx="11737911" cy="6494106"/>
          </a:xfrm>
        </p:spPr>
        <p:txBody>
          <a:bodyPr>
            <a:normAutofit/>
          </a:bodyPr>
          <a:lstStyle/>
          <a:p>
            <a:pPr marL="0" indent="0">
              <a:buNone/>
            </a:pPr>
            <a:r>
              <a:rPr lang="uk-UA" sz="1800" dirty="0"/>
              <a:t>Для початку роботи нам знадобиться встановити </a:t>
            </a:r>
            <a:r>
              <a:rPr lang="uk-UA" sz="1800" dirty="0" err="1"/>
              <a:t>Селеніум</a:t>
            </a:r>
            <a:r>
              <a:rPr lang="uk-UA" sz="1800" dirty="0"/>
              <a:t> </a:t>
            </a:r>
          </a:p>
          <a:p>
            <a:pPr marL="0" indent="0">
              <a:buNone/>
            </a:pPr>
            <a:endParaRPr lang="uk-UA" sz="1800" dirty="0"/>
          </a:p>
          <a:p>
            <a:pPr marL="0" indent="0">
              <a:buNone/>
            </a:pPr>
            <a:endParaRPr lang="uk-UA" sz="1800" dirty="0"/>
          </a:p>
          <a:p>
            <a:pPr marL="0" indent="0">
              <a:buNone/>
            </a:pPr>
            <a:endParaRPr lang="uk-UA" sz="1800" dirty="0"/>
          </a:p>
          <a:p>
            <a:pPr marL="0" indent="0">
              <a:buNone/>
            </a:pPr>
            <a:r>
              <a:rPr lang="uk-UA" sz="1800" dirty="0"/>
              <a:t>Один із початкових блоків коду перевіряє, чи встановлено </a:t>
            </a:r>
            <a:r>
              <a:rPr lang="uk-UA" sz="1800" dirty="0" err="1"/>
              <a:t>Chromedriver</a:t>
            </a:r>
            <a:r>
              <a:rPr lang="uk-UA" sz="1800" dirty="0"/>
              <a:t>, і, якщо ні, завантажує все необхідне</a:t>
            </a:r>
            <a:endParaRPr lang="uk-UA" dirty="0"/>
          </a:p>
          <a:p>
            <a:pPr marL="0" indent="0">
              <a:buNone/>
            </a:pPr>
            <a:endParaRPr lang="ru-RU" sz="1600" dirty="0"/>
          </a:p>
        </p:txBody>
      </p:sp>
      <p:sp>
        <p:nvSpPr>
          <p:cNvPr id="4" name="Rectangle 2">
            <a:extLst>
              <a:ext uri="{FF2B5EF4-FFF2-40B4-BE49-F238E27FC236}">
                <a16:creationId xmlns:a16="http://schemas.microsoft.com/office/drawing/2014/main" id="{CA5BE8ED-B80A-4B43-99A6-A633D359C0D7}"/>
              </a:ext>
            </a:extLst>
          </p:cNvPr>
          <p:cNvSpPr>
            <a:spLocks noChangeArrowheads="1"/>
          </p:cNvSpPr>
          <p:nvPr/>
        </p:nvSpPr>
        <p:spPr bwMode="auto">
          <a:xfrm>
            <a:off x="248816" y="647731"/>
            <a:ext cx="3693319" cy="468026"/>
          </a:xfrm>
          <a:prstGeom prst="rect">
            <a:avLst/>
          </a:prstGeom>
          <a:solidFill>
            <a:srgbClr val="1E24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rgbClr val="F2F2F2"/>
                </a:solidFill>
                <a:effectLst/>
                <a:latin typeface="Courier New" panose="02070309020205020404" pitchFamily="49" charset="0"/>
              </a:rPr>
              <a:t>pip</a:t>
            </a:r>
            <a:r>
              <a:rPr kumimoji="0" lang="ru-RU" altLang="ru-RU" sz="2000" b="0" i="0" u="none" strike="noStrike" cap="none" normalizeH="0" baseline="0" dirty="0">
                <a:ln>
                  <a:noFill/>
                </a:ln>
                <a:solidFill>
                  <a:srgbClr val="F2F2F2"/>
                </a:solidFill>
                <a:effectLst/>
                <a:latin typeface="Courier New" panose="02070309020205020404" pitchFamily="49" charset="0"/>
              </a:rPr>
              <a:t> </a:t>
            </a:r>
            <a:r>
              <a:rPr kumimoji="0" lang="ru-RU" altLang="ru-RU" sz="2000" b="0" i="0" u="none" strike="noStrike" cap="none" normalizeH="0" baseline="0" dirty="0" err="1">
                <a:ln>
                  <a:noFill/>
                </a:ln>
                <a:solidFill>
                  <a:srgbClr val="F2F2F2"/>
                </a:solidFill>
                <a:effectLst/>
                <a:latin typeface="Courier New" panose="02070309020205020404" pitchFamily="49" charset="0"/>
              </a:rPr>
              <a:t>install</a:t>
            </a:r>
            <a:r>
              <a:rPr kumimoji="0" lang="ru-RU" altLang="ru-RU" sz="2000" b="0" i="0" u="none" strike="noStrike" cap="none" normalizeH="0" baseline="0" dirty="0">
                <a:ln>
                  <a:noFill/>
                </a:ln>
                <a:solidFill>
                  <a:srgbClr val="F2F2F2"/>
                </a:solidFill>
                <a:effectLst/>
                <a:latin typeface="Courier New" panose="02070309020205020404" pitchFamily="49" charset="0"/>
              </a:rPr>
              <a:t> -U </a:t>
            </a:r>
            <a:r>
              <a:rPr kumimoji="0" lang="ru-RU" altLang="ru-RU" sz="2000" b="0" i="0" u="none" strike="noStrike" cap="none" normalizeH="0" baseline="0" dirty="0" err="1">
                <a:ln>
                  <a:noFill/>
                </a:ln>
                <a:solidFill>
                  <a:srgbClr val="F2F2F2"/>
                </a:solidFill>
                <a:effectLst/>
                <a:latin typeface="Courier New" panose="02070309020205020404" pitchFamily="49" charset="0"/>
              </a:rPr>
              <a:t>selenium</a:t>
            </a:r>
            <a:r>
              <a:rPr kumimoji="0" lang="ru-RU" altLang="ru-RU" sz="2000" b="0" i="0" u="none" strike="noStrike" cap="none" normalizeH="0" baseline="0" dirty="0">
                <a:ln>
                  <a:noFill/>
                </a:ln>
                <a:solidFill>
                  <a:srgbClr val="F2F2F2"/>
                </a:solidFill>
                <a:effectLst/>
                <a:latin typeface="Courier New" panose="02070309020205020404" pitchFamily="49" charset="0"/>
              </a:rPr>
              <a:t> </a:t>
            </a: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214B3BAF-BB86-436C-843E-6C3C57081C07}"/>
              </a:ext>
            </a:extLst>
          </p:cNvPr>
          <p:cNvSpPr>
            <a:spLocks noChangeArrowheads="1"/>
          </p:cNvSpPr>
          <p:nvPr/>
        </p:nvSpPr>
        <p:spPr bwMode="auto">
          <a:xfrm>
            <a:off x="248816" y="1305540"/>
            <a:ext cx="4964501" cy="468026"/>
          </a:xfrm>
          <a:prstGeom prst="rect">
            <a:avLst/>
          </a:prstGeom>
          <a:solidFill>
            <a:srgbClr val="1E24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rgbClr val="F2F2F2"/>
                </a:solidFill>
                <a:effectLst/>
                <a:latin typeface="Courier New" panose="02070309020205020404" pitchFamily="49" charset="0"/>
              </a:rPr>
              <a:t>pip</a:t>
            </a:r>
            <a:r>
              <a:rPr kumimoji="0" lang="ru-RU" altLang="ru-RU" sz="2000" b="0" i="0" u="none" strike="noStrike" cap="none" normalizeH="0" baseline="0" dirty="0">
                <a:ln>
                  <a:noFill/>
                </a:ln>
                <a:solidFill>
                  <a:srgbClr val="F2F2F2"/>
                </a:solidFill>
                <a:effectLst/>
                <a:latin typeface="Courier New" panose="02070309020205020404" pitchFamily="49" charset="0"/>
              </a:rPr>
              <a:t> </a:t>
            </a:r>
            <a:r>
              <a:rPr kumimoji="0" lang="ru-RU" altLang="ru-RU" sz="2000" b="0" i="0" u="none" strike="noStrike" cap="none" normalizeH="0" baseline="0" dirty="0" err="1">
                <a:ln>
                  <a:noFill/>
                </a:ln>
                <a:solidFill>
                  <a:srgbClr val="F2F2F2"/>
                </a:solidFill>
                <a:effectLst/>
                <a:latin typeface="Courier New" panose="02070309020205020404" pitchFamily="49" charset="0"/>
              </a:rPr>
              <a:t>install</a:t>
            </a:r>
            <a:r>
              <a:rPr kumimoji="0" lang="ru-RU" altLang="ru-RU" sz="2000" b="0" i="0" u="none" strike="noStrike" cap="none" normalizeH="0" baseline="0" dirty="0">
                <a:ln>
                  <a:noFill/>
                </a:ln>
                <a:solidFill>
                  <a:srgbClr val="F2F2F2"/>
                </a:solidFill>
                <a:effectLst/>
                <a:latin typeface="Courier New" panose="02070309020205020404" pitchFamily="49" charset="0"/>
              </a:rPr>
              <a:t> </a:t>
            </a:r>
            <a:r>
              <a:rPr kumimoji="0" lang="ru-RU" altLang="ru-RU" sz="2000" b="0" i="0" u="none" strike="noStrike" cap="none" normalizeH="0" baseline="0" dirty="0" err="1">
                <a:ln>
                  <a:noFill/>
                </a:ln>
                <a:solidFill>
                  <a:srgbClr val="F2F2F2"/>
                </a:solidFill>
                <a:effectLst/>
                <a:latin typeface="Courier New" panose="02070309020205020404" pitchFamily="49" charset="0"/>
              </a:rPr>
              <a:t>chromedriver-install</a:t>
            </a:r>
            <a:r>
              <a:rPr kumimoji="0" lang="ru-RU" altLang="ru-RU" sz="1600" b="0" i="0" u="none" strike="noStrike" cap="none" normalizeH="0" baseline="0" dirty="0">
                <a:ln>
                  <a:noFill/>
                </a:ln>
                <a:solidFill>
                  <a:schemeClr val="tx1"/>
                </a:solidFill>
                <a:effectLst/>
              </a:rPr>
              <a:t> </a:t>
            </a: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6E83927-DC22-4E18-92A7-D354540379C9}"/>
              </a:ext>
            </a:extLst>
          </p:cNvPr>
          <p:cNvSpPr txBox="1"/>
          <p:nvPr/>
        </p:nvSpPr>
        <p:spPr>
          <a:xfrm>
            <a:off x="74644" y="5794711"/>
            <a:ext cx="11868539" cy="923330"/>
          </a:xfrm>
          <a:prstGeom prst="rect">
            <a:avLst/>
          </a:prstGeom>
          <a:noFill/>
        </p:spPr>
        <p:txBody>
          <a:bodyPr wrap="square">
            <a:spAutoFit/>
          </a:bodyPr>
          <a:lstStyle/>
          <a:p>
            <a:r>
              <a:rPr lang="uk-UA" dirty="0"/>
              <a:t>Після виконання цього рядка на робочому столі з’явиться версія </a:t>
            </a:r>
            <a:r>
              <a:rPr lang="en-US" dirty="0"/>
              <a:t>Chrome – </a:t>
            </a:r>
            <a:r>
              <a:rPr lang="uk-UA" dirty="0"/>
              <a:t>ми можемо це приховати, але для наших початкових цілей тесту корисно побачити, що відбувається. Драйвер відкриває веб-сторінку, викликаючи метод «</a:t>
            </a:r>
            <a:r>
              <a:rPr lang="en-US" dirty="0"/>
              <a:t>get» </a:t>
            </a:r>
            <a:r>
              <a:rPr lang="uk-UA" dirty="0"/>
              <a:t>з параметром сторінки, яку ми хочемо відвідати. </a:t>
            </a:r>
            <a:endParaRPr lang="ru-RU" dirty="0"/>
          </a:p>
        </p:txBody>
      </p:sp>
      <p:sp>
        <p:nvSpPr>
          <p:cNvPr id="9" name="Rectangle 5">
            <a:extLst>
              <a:ext uri="{FF2B5EF4-FFF2-40B4-BE49-F238E27FC236}">
                <a16:creationId xmlns:a16="http://schemas.microsoft.com/office/drawing/2014/main" id="{7AB72ACE-8A02-4C07-8590-2B78537CA21B}"/>
              </a:ext>
            </a:extLst>
          </p:cNvPr>
          <p:cNvSpPr>
            <a:spLocks noChangeArrowheads="1"/>
          </p:cNvSpPr>
          <p:nvPr/>
        </p:nvSpPr>
        <p:spPr bwMode="auto">
          <a:xfrm>
            <a:off x="205273" y="2491477"/>
            <a:ext cx="11407482" cy="258532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a:ln>
                  <a:noFill/>
                </a:ln>
                <a:solidFill>
                  <a:srgbClr val="0033B3"/>
                </a:solidFill>
                <a:effectLst/>
                <a:latin typeface="JetBrains Mono"/>
              </a:rPr>
              <a:t>import </a:t>
            </a:r>
            <a:r>
              <a:rPr kumimoji="0" lang="ru-RU" altLang="ru-RU" b="0" i="0" u="none" strike="noStrike" cap="none" normalizeH="0" baseline="0">
                <a:ln>
                  <a:noFill/>
                </a:ln>
                <a:solidFill>
                  <a:srgbClr val="080808"/>
                </a:solidFill>
                <a:effectLst/>
                <a:latin typeface="JetBrains Mono"/>
              </a:rPr>
              <a:t>chromedriver_install </a:t>
            </a:r>
            <a:r>
              <a:rPr kumimoji="0" lang="ru-RU" altLang="ru-RU" b="0" i="0" u="none" strike="noStrike" cap="none" normalizeH="0" baseline="0">
                <a:ln>
                  <a:noFill/>
                </a:ln>
                <a:solidFill>
                  <a:srgbClr val="0033B3"/>
                </a:solidFill>
                <a:effectLst/>
                <a:latin typeface="JetBrains Mono"/>
              </a:rPr>
              <a:t>as </a:t>
            </a:r>
            <a:r>
              <a:rPr kumimoji="0" lang="ru-RU" altLang="ru-RU" b="0" i="0" u="none" strike="noStrike" cap="none" normalizeH="0" baseline="0">
                <a:ln>
                  <a:noFill/>
                </a:ln>
                <a:solidFill>
                  <a:srgbClr val="080808"/>
                </a:solidFill>
                <a:effectLst/>
                <a:latin typeface="JetBrains Mono"/>
              </a:rPr>
              <a:t>cdi</a:t>
            </a:r>
            <a:br>
              <a:rPr kumimoji="0" lang="ru-RU" altLang="ru-RU" b="0" i="0" u="none" strike="noStrike" cap="none" normalizeH="0" baseline="0">
                <a:ln>
                  <a:noFill/>
                </a:ln>
                <a:solidFill>
                  <a:srgbClr val="080808"/>
                </a:solidFill>
                <a:effectLst/>
                <a:latin typeface="JetBrains Mono"/>
              </a:rPr>
            </a:br>
            <a:r>
              <a:rPr kumimoji="0" lang="ru-RU" altLang="ru-RU" b="0" i="0" u="none" strike="noStrike" cap="none" normalizeH="0" baseline="0">
                <a:ln>
                  <a:noFill/>
                </a:ln>
                <a:solidFill>
                  <a:srgbClr val="0033B3"/>
                </a:solidFill>
                <a:effectLst/>
                <a:latin typeface="JetBrains Mono"/>
              </a:rPr>
              <a:t>from </a:t>
            </a:r>
            <a:r>
              <a:rPr kumimoji="0" lang="ru-RU" altLang="ru-RU" b="0" i="0" u="none" strike="noStrike" cap="none" normalizeH="0" baseline="0">
                <a:ln>
                  <a:noFill/>
                </a:ln>
                <a:solidFill>
                  <a:srgbClr val="080808"/>
                </a:solidFill>
                <a:effectLst/>
                <a:latin typeface="JetBrains Mono"/>
              </a:rPr>
              <a:t>selenium </a:t>
            </a:r>
            <a:r>
              <a:rPr kumimoji="0" lang="ru-RU" altLang="ru-RU" b="0" i="0" u="none" strike="noStrike" cap="none" normalizeH="0" baseline="0">
                <a:ln>
                  <a:noFill/>
                </a:ln>
                <a:solidFill>
                  <a:srgbClr val="0033B3"/>
                </a:solidFill>
                <a:effectLst/>
                <a:latin typeface="JetBrains Mono"/>
              </a:rPr>
              <a:t>import </a:t>
            </a:r>
            <a:r>
              <a:rPr kumimoji="0" lang="ru-RU" altLang="ru-RU" b="0" i="0" u="none" strike="noStrike" cap="none" normalizeH="0" baseline="0">
                <a:ln>
                  <a:noFill/>
                </a:ln>
                <a:solidFill>
                  <a:srgbClr val="080808"/>
                </a:solidFill>
                <a:effectLst/>
                <a:latin typeface="JetBrains Mono"/>
              </a:rPr>
              <a:t>webdriver</a:t>
            </a:r>
            <a:br>
              <a:rPr kumimoji="0" lang="ru-RU" altLang="ru-RU" b="0" i="0" u="none" strike="noStrike" cap="none" normalizeH="0" baseline="0">
                <a:ln>
                  <a:noFill/>
                </a:ln>
                <a:solidFill>
                  <a:srgbClr val="080808"/>
                </a:solidFill>
                <a:effectLst/>
                <a:latin typeface="JetBrains Mono"/>
              </a:rPr>
            </a:br>
            <a:r>
              <a:rPr kumimoji="0" lang="ru-RU" altLang="ru-RU" b="0" i="0" u="none" strike="noStrike" cap="none" normalizeH="0" baseline="0">
                <a:ln>
                  <a:noFill/>
                </a:ln>
                <a:solidFill>
                  <a:srgbClr val="0033B3"/>
                </a:solidFill>
                <a:effectLst/>
                <a:latin typeface="JetBrains Mono"/>
              </a:rPr>
              <a:t>from </a:t>
            </a:r>
            <a:r>
              <a:rPr kumimoji="0" lang="ru-RU" altLang="ru-RU" b="0" i="0" u="none" strike="noStrike" cap="none" normalizeH="0" baseline="0">
                <a:ln>
                  <a:noFill/>
                </a:ln>
                <a:solidFill>
                  <a:srgbClr val="080808"/>
                </a:solidFill>
                <a:effectLst/>
                <a:latin typeface="JetBrains Mono"/>
              </a:rPr>
              <a:t>selenium.webdriver.common.keys </a:t>
            </a:r>
            <a:r>
              <a:rPr kumimoji="0" lang="ru-RU" altLang="ru-RU" b="0" i="0" u="none" strike="noStrike" cap="none" normalizeH="0" baseline="0">
                <a:ln>
                  <a:noFill/>
                </a:ln>
                <a:solidFill>
                  <a:srgbClr val="0033B3"/>
                </a:solidFill>
                <a:effectLst/>
                <a:latin typeface="JetBrains Mono"/>
              </a:rPr>
              <a:t>import </a:t>
            </a:r>
            <a:r>
              <a:rPr kumimoji="0" lang="ru-RU" altLang="ru-RU" b="0" i="0" u="none" strike="noStrike" cap="none" normalizeH="0" baseline="0">
                <a:ln>
                  <a:noFill/>
                </a:ln>
                <a:solidFill>
                  <a:srgbClr val="080808"/>
                </a:solidFill>
                <a:effectLst/>
                <a:latin typeface="JetBrains Mono"/>
              </a:rPr>
              <a:t>Keys</a:t>
            </a:r>
            <a:br>
              <a:rPr kumimoji="0" lang="ru-RU" altLang="ru-RU" b="0" i="0" u="none" strike="noStrike" cap="none" normalizeH="0" baseline="0">
                <a:ln>
                  <a:noFill/>
                </a:ln>
                <a:solidFill>
                  <a:srgbClr val="080808"/>
                </a:solidFill>
                <a:effectLst/>
                <a:latin typeface="JetBrains Mono"/>
              </a:rPr>
            </a:br>
            <a:br>
              <a:rPr kumimoji="0" lang="ru-RU" altLang="ru-RU" b="0" i="0" u="none" strike="noStrike" cap="none" normalizeH="0" baseline="0">
                <a:ln>
                  <a:noFill/>
                </a:ln>
                <a:solidFill>
                  <a:srgbClr val="080808"/>
                </a:solidFill>
                <a:effectLst/>
                <a:latin typeface="JetBrains Mono"/>
              </a:rPr>
            </a:br>
            <a:r>
              <a:rPr kumimoji="0" lang="ru-RU" altLang="ru-RU" b="0" i="0" u="none" strike="noStrike" cap="none" normalizeH="0" baseline="0">
                <a:ln>
                  <a:noFill/>
                </a:ln>
                <a:solidFill>
                  <a:srgbClr val="080808"/>
                </a:solidFill>
                <a:effectLst/>
                <a:latin typeface="JetBrains Mono"/>
              </a:rPr>
              <a:t>path = cdi.install(</a:t>
            </a:r>
            <a:r>
              <a:rPr kumimoji="0" lang="ru-RU" altLang="ru-RU" b="0" i="0" u="none" strike="noStrike" cap="none" normalizeH="0" baseline="0">
                <a:ln>
                  <a:noFill/>
                </a:ln>
                <a:solidFill>
                  <a:srgbClr val="660099"/>
                </a:solidFill>
                <a:effectLst/>
                <a:latin typeface="JetBrains Mono"/>
              </a:rPr>
              <a:t>file_directory</a:t>
            </a:r>
            <a:r>
              <a:rPr kumimoji="0" lang="ru-RU" altLang="ru-RU" b="0" i="0" u="none" strike="noStrike" cap="none" normalizeH="0" baseline="0">
                <a:ln>
                  <a:noFill/>
                </a:ln>
                <a:solidFill>
                  <a:srgbClr val="080808"/>
                </a:solidFill>
                <a:effectLst/>
                <a:latin typeface="JetBrains Mono"/>
              </a:rPr>
              <a:t>=</a:t>
            </a:r>
            <a:r>
              <a:rPr kumimoji="0" lang="ru-RU" altLang="ru-RU" b="0" i="0" u="none" strike="noStrike" cap="none" normalizeH="0" baseline="0">
                <a:ln>
                  <a:noFill/>
                </a:ln>
                <a:solidFill>
                  <a:srgbClr val="067D17"/>
                </a:solidFill>
                <a:effectLst/>
                <a:latin typeface="JetBrains Mono"/>
              </a:rPr>
              <a:t>'c:</a:t>
            </a:r>
            <a:r>
              <a:rPr kumimoji="0" lang="ru-RU" altLang="ru-RU" b="0" i="0" u="none" strike="noStrike" cap="none" normalizeH="0" baseline="0">
                <a:ln>
                  <a:noFill/>
                </a:ln>
                <a:solidFill>
                  <a:srgbClr val="0037A6"/>
                </a:solidFill>
                <a:effectLst/>
                <a:latin typeface="JetBrains Mono"/>
              </a:rPr>
              <a:t>\\</a:t>
            </a:r>
            <a:r>
              <a:rPr kumimoji="0" lang="ru-RU" altLang="ru-RU" b="0" i="0" u="none" strike="noStrike" cap="none" normalizeH="0" baseline="0">
                <a:ln>
                  <a:noFill/>
                </a:ln>
                <a:solidFill>
                  <a:srgbClr val="067D17"/>
                </a:solidFill>
                <a:effectLst/>
                <a:latin typeface="JetBrains Mono"/>
              </a:rPr>
              <a:t>data</a:t>
            </a:r>
            <a:r>
              <a:rPr kumimoji="0" lang="ru-RU" altLang="ru-RU" b="0" i="0" u="none" strike="noStrike" cap="none" normalizeH="0" baseline="0">
                <a:ln>
                  <a:noFill/>
                </a:ln>
                <a:solidFill>
                  <a:srgbClr val="0037A6"/>
                </a:solidFill>
                <a:effectLst/>
                <a:latin typeface="JetBrains Mono"/>
              </a:rPr>
              <a:t>\\</a:t>
            </a:r>
            <a:r>
              <a:rPr kumimoji="0" lang="ru-RU" altLang="ru-RU" b="0" i="0" u="none" strike="noStrike" cap="none" normalizeH="0" baseline="0">
                <a:ln>
                  <a:noFill/>
                </a:ln>
                <a:solidFill>
                  <a:srgbClr val="067D17"/>
                </a:solidFill>
                <a:effectLst/>
                <a:latin typeface="JetBrains Mono"/>
              </a:rPr>
              <a:t>chromedriver</a:t>
            </a:r>
            <a:r>
              <a:rPr kumimoji="0" lang="ru-RU" altLang="ru-RU" b="0" i="0" u="none" strike="noStrike" cap="none" normalizeH="0" baseline="0">
                <a:ln>
                  <a:noFill/>
                </a:ln>
                <a:solidFill>
                  <a:srgbClr val="0037A6"/>
                </a:solidFill>
                <a:effectLst/>
                <a:latin typeface="JetBrains Mono"/>
              </a:rPr>
              <a:t>\\</a:t>
            </a:r>
            <a:r>
              <a:rPr kumimoji="0" lang="ru-RU" altLang="ru-RU" b="0" i="0" u="none" strike="noStrike" cap="none" normalizeH="0" baseline="0">
                <a:ln>
                  <a:noFill/>
                </a:ln>
                <a:solidFill>
                  <a:srgbClr val="067D17"/>
                </a:solidFill>
                <a:effectLst/>
                <a:latin typeface="JetBrains Mono"/>
              </a:rPr>
              <a:t>'</a:t>
            </a:r>
            <a:r>
              <a:rPr kumimoji="0" lang="ru-RU" altLang="ru-RU" b="0" i="0" u="none" strike="noStrike" cap="none" normalizeH="0" baseline="0">
                <a:ln>
                  <a:noFill/>
                </a:ln>
                <a:solidFill>
                  <a:srgbClr val="080808"/>
                </a:solidFill>
                <a:effectLst/>
                <a:latin typeface="JetBrains Mono"/>
              </a:rPr>
              <a:t>, </a:t>
            </a:r>
            <a:r>
              <a:rPr kumimoji="0" lang="ru-RU" altLang="ru-RU" b="0" i="0" u="none" strike="noStrike" cap="none" normalizeH="0" baseline="0">
                <a:ln>
                  <a:noFill/>
                </a:ln>
                <a:solidFill>
                  <a:srgbClr val="660099"/>
                </a:solidFill>
                <a:effectLst/>
                <a:latin typeface="JetBrains Mono"/>
              </a:rPr>
              <a:t>verbose</a:t>
            </a:r>
            <a:r>
              <a:rPr kumimoji="0" lang="ru-RU" altLang="ru-RU" b="0" i="0" u="none" strike="noStrike" cap="none" normalizeH="0" baseline="0">
                <a:ln>
                  <a:noFill/>
                </a:ln>
                <a:solidFill>
                  <a:srgbClr val="080808"/>
                </a:solidFill>
                <a:effectLst/>
                <a:latin typeface="JetBrains Mono"/>
              </a:rPr>
              <a:t>=</a:t>
            </a:r>
            <a:r>
              <a:rPr kumimoji="0" lang="ru-RU" altLang="ru-RU" b="0" i="0" u="none" strike="noStrike" cap="none" normalizeH="0" baseline="0">
                <a:ln>
                  <a:noFill/>
                </a:ln>
                <a:solidFill>
                  <a:srgbClr val="0033B3"/>
                </a:solidFill>
                <a:effectLst/>
                <a:latin typeface="JetBrains Mono"/>
              </a:rPr>
              <a:t>True</a:t>
            </a:r>
            <a:r>
              <a:rPr kumimoji="0" lang="ru-RU" altLang="ru-RU" b="0" i="0" u="none" strike="noStrike" cap="none" normalizeH="0" baseline="0">
                <a:ln>
                  <a:noFill/>
                </a:ln>
                <a:solidFill>
                  <a:srgbClr val="080808"/>
                </a:solidFill>
                <a:effectLst/>
                <a:latin typeface="JetBrains Mono"/>
              </a:rPr>
              <a:t>, </a:t>
            </a:r>
            <a:r>
              <a:rPr kumimoji="0" lang="ru-RU" altLang="ru-RU" b="0" i="0" u="none" strike="noStrike" cap="none" normalizeH="0" baseline="0">
                <a:ln>
                  <a:noFill/>
                </a:ln>
                <a:solidFill>
                  <a:srgbClr val="660099"/>
                </a:solidFill>
                <a:effectLst/>
                <a:latin typeface="JetBrains Mono"/>
              </a:rPr>
              <a:t>chmod</a:t>
            </a:r>
            <a:r>
              <a:rPr kumimoji="0" lang="ru-RU" altLang="ru-RU" b="0" i="0" u="none" strike="noStrike" cap="none" normalizeH="0" baseline="0">
                <a:ln>
                  <a:noFill/>
                </a:ln>
                <a:solidFill>
                  <a:srgbClr val="080808"/>
                </a:solidFill>
                <a:effectLst/>
                <a:latin typeface="JetBrains Mono"/>
              </a:rPr>
              <a:t>=</a:t>
            </a:r>
            <a:r>
              <a:rPr kumimoji="0" lang="ru-RU" altLang="ru-RU" b="0" i="0" u="none" strike="noStrike" cap="none" normalizeH="0" baseline="0">
                <a:ln>
                  <a:noFill/>
                </a:ln>
                <a:solidFill>
                  <a:srgbClr val="0033B3"/>
                </a:solidFill>
                <a:effectLst/>
                <a:latin typeface="JetBrains Mono"/>
              </a:rPr>
              <a:t>True</a:t>
            </a:r>
            <a:r>
              <a:rPr kumimoji="0" lang="ru-RU" altLang="ru-RU" b="0" i="0" u="none" strike="noStrike" cap="none" normalizeH="0" baseline="0">
                <a:ln>
                  <a:noFill/>
                </a:ln>
                <a:solidFill>
                  <a:srgbClr val="080808"/>
                </a:solidFill>
                <a:effectLst/>
                <a:latin typeface="JetBrains Mono"/>
              </a:rPr>
              <a:t>, </a:t>
            </a:r>
            <a:r>
              <a:rPr kumimoji="0" lang="ru-RU" altLang="ru-RU" b="0" i="0" u="none" strike="noStrike" cap="none" normalizeH="0" baseline="0">
                <a:ln>
                  <a:noFill/>
                </a:ln>
                <a:solidFill>
                  <a:srgbClr val="660099"/>
                </a:solidFill>
                <a:effectLst/>
                <a:latin typeface="JetBrains Mono"/>
              </a:rPr>
              <a:t>overwrite</a:t>
            </a:r>
            <a:r>
              <a:rPr kumimoji="0" lang="ru-RU" altLang="ru-RU" b="0" i="0" u="none" strike="noStrike" cap="none" normalizeH="0" baseline="0">
                <a:ln>
                  <a:noFill/>
                </a:ln>
                <a:solidFill>
                  <a:srgbClr val="080808"/>
                </a:solidFill>
                <a:effectLst/>
                <a:latin typeface="JetBrains Mono"/>
              </a:rPr>
              <a:t>=</a:t>
            </a:r>
            <a:r>
              <a:rPr kumimoji="0" lang="ru-RU" altLang="ru-RU" b="0" i="0" u="none" strike="noStrike" cap="none" normalizeH="0" baseline="0">
                <a:ln>
                  <a:noFill/>
                </a:ln>
                <a:solidFill>
                  <a:srgbClr val="0033B3"/>
                </a:solidFill>
                <a:effectLst/>
                <a:latin typeface="JetBrains Mono"/>
              </a:rPr>
              <a:t>False</a:t>
            </a:r>
            <a:r>
              <a:rPr kumimoji="0" lang="ru-RU" altLang="ru-RU" b="0" i="0" u="none" strike="noStrike" cap="none" normalizeH="0" baseline="0">
                <a:ln>
                  <a:noFill/>
                </a:ln>
                <a:solidFill>
                  <a:srgbClr val="080808"/>
                </a:solidFill>
                <a:effectLst/>
                <a:latin typeface="JetBrains Mono"/>
              </a:rPr>
              <a:t>, </a:t>
            </a:r>
            <a:r>
              <a:rPr kumimoji="0" lang="ru-RU" altLang="ru-RU" b="0" i="0" u="none" strike="noStrike" cap="none" normalizeH="0" baseline="0">
                <a:ln>
                  <a:noFill/>
                </a:ln>
                <a:solidFill>
                  <a:srgbClr val="660099"/>
                </a:solidFill>
                <a:effectLst/>
                <a:latin typeface="JetBrains Mono"/>
              </a:rPr>
              <a:t>version</a:t>
            </a:r>
            <a:r>
              <a:rPr kumimoji="0" lang="ru-RU" altLang="ru-RU" b="0" i="0" u="none" strike="noStrike" cap="none" normalizeH="0" baseline="0">
                <a:ln>
                  <a:noFill/>
                </a:ln>
                <a:solidFill>
                  <a:srgbClr val="080808"/>
                </a:solidFill>
                <a:effectLst/>
                <a:latin typeface="JetBrains Mono"/>
              </a:rPr>
              <a:t>=</a:t>
            </a:r>
            <a:r>
              <a:rPr kumimoji="0" lang="ru-RU" altLang="ru-RU" b="0" i="0" u="none" strike="noStrike" cap="none" normalizeH="0" baseline="0">
                <a:ln>
                  <a:noFill/>
                </a:ln>
                <a:solidFill>
                  <a:srgbClr val="0033B3"/>
                </a:solidFill>
                <a:effectLst/>
                <a:latin typeface="JetBrains Mono"/>
              </a:rPr>
              <a:t>None</a:t>
            </a:r>
            <a:r>
              <a:rPr kumimoji="0" lang="ru-RU" altLang="ru-RU" b="0" i="0" u="none" strike="noStrike" cap="none" normalizeH="0" baseline="0">
                <a:ln>
                  <a:noFill/>
                </a:ln>
                <a:solidFill>
                  <a:srgbClr val="080808"/>
                </a:solidFill>
                <a:effectLst/>
                <a:latin typeface="JetBrains Mono"/>
              </a:rPr>
              <a:t>)</a:t>
            </a:r>
            <a:br>
              <a:rPr kumimoji="0" lang="ru-RU" altLang="ru-RU" b="0" i="0" u="none" strike="noStrike" cap="none" normalizeH="0" baseline="0">
                <a:ln>
                  <a:noFill/>
                </a:ln>
                <a:solidFill>
                  <a:srgbClr val="080808"/>
                </a:solidFill>
                <a:effectLst/>
                <a:latin typeface="JetBrains Mono"/>
              </a:rPr>
            </a:br>
            <a:r>
              <a:rPr kumimoji="0" lang="ru-RU" altLang="ru-RU" b="0" i="0" u="none" strike="noStrike" cap="none" normalizeH="0" baseline="0">
                <a:ln>
                  <a:noFill/>
                </a:ln>
                <a:solidFill>
                  <a:srgbClr val="000080"/>
                </a:solidFill>
                <a:effectLst/>
                <a:latin typeface="JetBrains Mono"/>
              </a:rPr>
              <a:t>print</a:t>
            </a:r>
            <a:r>
              <a:rPr kumimoji="0" lang="ru-RU" altLang="ru-RU" b="0" i="0" u="none" strike="noStrike" cap="none" normalizeH="0" baseline="0">
                <a:ln>
                  <a:noFill/>
                </a:ln>
                <a:solidFill>
                  <a:srgbClr val="080808"/>
                </a:solidFill>
                <a:effectLst/>
                <a:latin typeface="JetBrains Mono"/>
              </a:rPr>
              <a:t>(</a:t>
            </a:r>
            <a:r>
              <a:rPr kumimoji="0" lang="ru-RU" altLang="ru-RU" b="0" i="0" u="none" strike="noStrike" cap="none" normalizeH="0" baseline="0">
                <a:ln>
                  <a:noFill/>
                </a:ln>
                <a:solidFill>
                  <a:srgbClr val="067D17"/>
                </a:solidFill>
                <a:effectLst/>
                <a:latin typeface="JetBrains Mono"/>
              </a:rPr>
              <a:t>'Installed chromedriver to path: %s' </a:t>
            </a:r>
            <a:r>
              <a:rPr kumimoji="0" lang="ru-RU" altLang="ru-RU" b="0" i="0" u="none" strike="noStrike" cap="none" normalizeH="0" baseline="0">
                <a:ln>
                  <a:noFill/>
                </a:ln>
                <a:solidFill>
                  <a:srgbClr val="080808"/>
                </a:solidFill>
                <a:effectLst/>
                <a:latin typeface="JetBrains Mono"/>
              </a:rPr>
              <a:t>% path)</a:t>
            </a:r>
            <a:br>
              <a:rPr kumimoji="0" lang="ru-RU" altLang="ru-RU" b="0" i="0" u="none" strike="noStrike" cap="none" normalizeH="0" baseline="0">
                <a:ln>
                  <a:noFill/>
                </a:ln>
                <a:solidFill>
                  <a:srgbClr val="080808"/>
                </a:solidFill>
                <a:effectLst/>
                <a:latin typeface="JetBrains Mono"/>
              </a:rPr>
            </a:br>
            <a:r>
              <a:rPr kumimoji="0" lang="ru-RU" altLang="ru-RU" b="0" i="0" u="none" strike="noStrike" cap="none" normalizeH="0" baseline="0">
                <a:ln>
                  <a:noFill/>
                </a:ln>
                <a:solidFill>
                  <a:srgbClr val="080808"/>
                </a:solidFill>
                <a:effectLst/>
                <a:latin typeface="JetBrains Mono"/>
              </a:rPr>
              <a:t>driver = webdriver.Chrome(</a:t>
            </a:r>
            <a:r>
              <a:rPr kumimoji="0" lang="ru-RU" altLang="ru-RU" b="0" i="0" u="none" strike="noStrike" cap="none" normalizeH="0" baseline="0">
                <a:ln>
                  <a:noFill/>
                </a:ln>
                <a:solidFill>
                  <a:srgbClr val="067D17"/>
                </a:solidFill>
                <a:effectLst/>
                <a:latin typeface="JetBrains Mono"/>
              </a:rPr>
              <a:t>"c:</a:t>
            </a:r>
            <a:r>
              <a:rPr kumimoji="0" lang="ru-RU" altLang="ru-RU" b="0" i="0" u="none" strike="noStrike" cap="none" normalizeH="0" baseline="0">
                <a:ln>
                  <a:noFill/>
                </a:ln>
                <a:solidFill>
                  <a:srgbClr val="0037A6"/>
                </a:solidFill>
                <a:effectLst/>
                <a:latin typeface="JetBrains Mono"/>
              </a:rPr>
              <a:t>\\</a:t>
            </a:r>
            <a:r>
              <a:rPr kumimoji="0" lang="ru-RU" altLang="ru-RU" b="0" i="0" u="none" strike="noStrike" cap="none" normalizeH="0" baseline="0">
                <a:ln>
                  <a:noFill/>
                </a:ln>
                <a:solidFill>
                  <a:srgbClr val="067D17"/>
                </a:solidFill>
                <a:effectLst/>
                <a:latin typeface="JetBrains Mono"/>
              </a:rPr>
              <a:t>data</a:t>
            </a:r>
            <a:r>
              <a:rPr kumimoji="0" lang="ru-RU" altLang="ru-RU" b="0" i="0" u="none" strike="noStrike" cap="none" normalizeH="0" baseline="0">
                <a:ln>
                  <a:noFill/>
                </a:ln>
                <a:solidFill>
                  <a:srgbClr val="0037A6"/>
                </a:solidFill>
                <a:effectLst/>
                <a:latin typeface="JetBrains Mono"/>
              </a:rPr>
              <a:t>\\</a:t>
            </a:r>
            <a:r>
              <a:rPr kumimoji="0" lang="ru-RU" altLang="ru-RU" b="0" i="0" u="none" strike="noStrike" cap="none" normalizeH="0" baseline="0">
                <a:ln>
                  <a:noFill/>
                </a:ln>
                <a:solidFill>
                  <a:srgbClr val="067D17"/>
                </a:solidFill>
                <a:effectLst/>
                <a:latin typeface="JetBrains Mono"/>
              </a:rPr>
              <a:t>chromedriver</a:t>
            </a:r>
            <a:r>
              <a:rPr kumimoji="0" lang="ru-RU" altLang="ru-RU" b="0" i="0" u="none" strike="noStrike" cap="none" normalizeH="0" baseline="0">
                <a:ln>
                  <a:noFill/>
                </a:ln>
                <a:solidFill>
                  <a:srgbClr val="0037A6"/>
                </a:solidFill>
                <a:effectLst/>
                <a:latin typeface="JetBrains Mono"/>
              </a:rPr>
              <a:t>\\</a:t>
            </a:r>
            <a:r>
              <a:rPr kumimoji="0" lang="ru-RU" altLang="ru-RU" b="0" i="0" u="none" strike="noStrike" cap="none" normalizeH="0" baseline="0">
                <a:ln>
                  <a:noFill/>
                </a:ln>
                <a:solidFill>
                  <a:srgbClr val="067D17"/>
                </a:solidFill>
                <a:effectLst/>
                <a:latin typeface="JetBrains Mono"/>
              </a:rPr>
              <a:t>chromedriver.exe"</a:t>
            </a:r>
            <a:r>
              <a:rPr kumimoji="0" lang="ru-RU" altLang="ru-RU" b="0" i="0" u="none" strike="noStrike" cap="none" normalizeH="0" baseline="0">
                <a:ln>
                  <a:noFill/>
                </a:ln>
                <a:solidFill>
                  <a:srgbClr val="080808"/>
                </a:solidFill>
                <a:effectLst/>
                <a:latin typeface="JetBrains Mono"/>
              </a:rPr>
              <a:t>)</a:t>
            </a:r>
            <a:br>
              <a:rPr kumimoji="0" lang="ru-RU" altLang="ru-RU" b="0" i="0" u="none" strike="noStrike" cap="none" normalizeH="0" baseline="0">
                <a:ln>
                  <a:noFill/>
                </a:ln>
                <a:solidFill>
                  <a:srgbClr val="080808"/>
                </a:solidFill>
                <a:effectLst/>
                <a:latin typeface="JetBrains Mono"/>
              </a:rPr>
            </a:br>
            <a:br>
              <a:rPr kumimoji="0" lang="ru-RU" altLang="ru-RU" b="0" i="0" u="none" strike="noStrike" cap="none" normalizeH="0" baseline="0">
                <a:ln>
                  <a:noFill/>
                </a:ln>
                <a:solidFill>
                  <a:srgbClr val="080808"/>
                </a:solidFill>
                <a:effectLst/>
                <a:latin typeface="JetBrains Mono"/>
              </a:rPr>
            </a:br>
            <a:r>
              <a:rPr kumimoji="0" lang="ru-RU" altLang="ru-RU" b="0" i="0" u="none" strike="noStrike" cap="none" normalizeH="0" baseline="0">
                <a:ln>
                  <a:noFill/>
                </a:ln>
                <a:solidFill>
                  <a:srgbClr val="080808"/>
                </a:solidFill>
                <a:effectLst/>
                <a:latin typeface="JetBrains Mono"/>
              </a:rPr>
              <a:t>driver.get(</a:t>
            </a:r>
            <a:r>
              <a:rPr kumimoji="0" lang="ru-RU" altLang="ru-RU" b="0" i="0" u="none" strike="noStrike" cap="none" normalizeH="0" baseline="0">
                <a:ln>
                  <a:noFill/>
                </a:ln>
                <a:solidFill>
                  <a:srgbClr val="067D17"/>
                </a:solidFill>
                <a:effectLst/>
                <a:latin typeface="JetBrains Mono"/>
              </a:rPr>
              <a:t>"http://www.python.org"</a:t>
            </a:r>
            <a:r>
              <a:rPr kumimoji="0" lang="ru-RU" altLang="ru-RU" b="0" i="0" u="none" strike="noStrike" cap="none" normalizeH="0" baseline="0">
                <a:ln>
                  <a:noFill/>
                </a:ln>
                <a:solidFill>
                  <a:srgbClr val="080808"/>
                </a:solidFill>
                <a:effectLst/>
                <a:latin typeface="JetBrains Mono"/>
              </a:rPr>
              <a:t>)</a:t>
            </a:r>
            <a:endParaRPr kumimoji="0" lang="ru-RU" altLang="ru-RU"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3638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25DCF754-B4AA-49DD-A1E4-662AFEDC23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0565" y="93306"/>
            <a:ext cx="7459935" cy="4599992"/>
          </a:xfrm>
        </p:spPr>
      </p:pic>
      <p:sp>
        <p:nvSpPr>
          <p:cNvPr id="6" name="TextBox 5">
            <a:extLst>
              <a:ext uri="{FF2B5EF4-FFF2-40B4-BE49-F238E27FC236}">
                <a16:creationId xmlns:a16="http://schemas.microsoft.com/office/drawing/2014/main" id="{EF3C6077-E023-4C9D-B0CA-718BD15E7842}"/>
              </a:ext>
            </a:extLst>
          </p:cNvPr>
          <p:cNvSpPr txBox="1"/>
          <p:nvPr/>
        </p:nvSpPr>
        <p:spPr>
          <a:xfrm>
            <a:off x="81643" y="176910"/>
            <a:ext cx="4135794" cy="3970318"/>
          </a:xfrm>
          <a:prstGeom prst="rect">
            <a:avLst/>
          </a:prstGeom>
          <a:noFill/>
        </p:spPr>
        <p:txBody>
          <a:bodyPr wrap="square">
            <a:spAutoFit/>
          </a:bodyPr>
          <a:lstStyle/>
          <a:p>
            <a:r>
              <a:rPr lang="en-US" dirty="0"/>
              <a:t>Selenium </a:t>
            </a:r>
            <a:r>
              <a:rPr lang="uk-UA" dirty="0"/>
              <a:t>дозволяє </a:t>
            </a:r>
            <a:r>
              <a:rPr lang="en-US" dirty="0"/>
              <a:t>chrome-</a:t>
            </a:r>
            <a:r>
              <a:rPr lang="uk-UA" dirty="0"/>
              <a:t>драйверу виконувати важку роботу, поки він діє як віртуальний користувач, </a:t>
            </a:r>
            <a:r>
              <a:rPr lang="uk-UA" dirty="0" err="1"/>
              <a:t>взаємодіючи</a:t>
            </a:r>
            <a:r>
              <a:rPr lang="uk-UA" dirty="0"/>
              <a:t> з веб-сторінкою та надсилаючи ваші команди за потреби. </a:t>
            </a:r>
          </a:p>
          <a:p>
            <a:r>
              <a:rPr lang="uk-UA" dirty="0"/>
              <a:t>Щоб проілюструвати це, запустимо пошук на веб-сайті </a:t>
            </a:r>
            <a:r>
              <a:rPr lang="en-US" dirty="0"/>
              <a:t>Python, </a:t>
            </a:r>
            <a:r>
              <a:rPr lang="uk-UA" dirty="0"/>
              <a:t>додавши текст до вікна пошуку. </a:t>
            </a:r>
          </a:p>
          <a:p>
            <a:r>
              <a:rPr lang="uk-UA" dirty="0"/>
              <a:t>Спочатку ми шукаємо елемент під назвою «</a:t>
            </a:r>
            <a:r>
              <a:rPr lang="en-US" dirty="0"/>
              <a:t>q» — </a:t>
            </a:r>
            <a:r>
              <a:rPr lang="uk-UA" dirty="0"/>
              <a:t>це «бокс введення», який використовується для відправки пошуку на веб-сайт. Ми очищаємо його, а потім надсилаємо на клавіатурі рядок «</a:t>
            </a:r>
            <a:r>
              <a:rPr lang="en-US" dirty="0" err="1"/>
              <a:t>pycon</a:t>
            </a:r>
            <a:r>
              <a:rPr lang="en-US" dirty="0"/>
              <a:t>» </a:t>
            </a:r>
            <a:endParaRPr lang="ru-RU" dirty="0"/>
          </a:p>
        </p:txBody>
      </p:sp>
      <p:sp>
        <p:nvSpPr>
          <p:cNvPr id="7" name="Rectangle 1">
            <a:extLst>
              <a:ext uri="{FF2B5EF4-FFF2-40B4-BE49-F238E27FC236}">
                <a16:creationId xmlns:a16="http://schemas.microsoft.com/office/drawing/2014/main" id="{92FC342F-A069-4072-9EAB-9C3002096B0D}"/>
              </a:ext>
            </a:extLst>
          </p:cNvPr>
          <p:cNvSpPr>
            <a:spLocks noChangeArrowheads="1"/>
          </p:cNvSpPr>
          <p:nvPr/>
        </p:nvSpPr>
        <p:spPr bwMode="auto">
          <a:xfrm>
            <a:off x="83976" y="4478898"/>
            <a:ext cx="4155753" cy="92333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a:ln>
                  <a:noFill/>
                </a:ln>
                <a:solidFill>
                  <a:srgbClr val="080808"/>
                </a:solidFill>
                <a:effectLst/>
                <a:latin typeface="JetBrains Mono"/>
              </a:rPr>
              <a:t>elem = driver.find_element_by_name(</a:t>
            </a:r>
            <a:r>
              <a:rPr kumimoji="0" lang="ru-RU" altLang="ru-RU" b="0" i="0" u="none" strike="noStrike" cap="none" normalizeH="0" baseline="0">
                <a:ln>
                  <a:noFill/>
                </a:ln>
                <a:solidFill>
                  <a:srgbClr val="067D17"/>
                </a:solidFill>
                <a:effectLst/>
                <a:latin typeface="JetBrains Mono"/>
              </a:rPr>
              <a:t>"q"</a:t>
            </a:r>
            <a:r>
              <a:rPr kumimoji="0" lang="ru-RU" altLang="ru-RU" b="0" i="0" u="none" strike="noStrike" cap="none" normalizeH="0" baseline="0">
                <a:ln>
                  <a:noFill/>
                </a:ln>
                <a:solidFill>
                  <a:srgbClr val="080808"/>
                </a:solidFill>
                <a:effectLst/>
                <a:latin typeface="JetBrains Mono"/>
              </a:rPr>
              <a:t>)</a:t>
            </a:r>
            <a:br>
              <a:rPr kumimoji="0" lang="ru-RU" altLang="ru-RU" b="0" i="0" u="none" strike="noStrike" cap="none" normalizeH="0" baseline="0">
                <a:ln>
                  <a:noFill/>
                </a:ln>
                <a:solidFill>
                  <a:srgbClr val="080808"/>
                </a:solidFill>
                <a:effectLst/>
                <a:latin typeface="JetBrains Mono"/>
              </a:rPr>
            </a:br>
            <a:r>
              <a:rPr kumimoji="0" lang="ru-RU" altLang="ru-RU" b="0" i="0" u="none" strike="noStrike" cap="none" normalizeH="0" baseline="0">
                <a:ln>
                  <a:noFill/>
                </a:ln>
                <a:solidFill>
                  <a:srgbClr val="080808"/>
                </a:solidFill>
                <a:effectLst/>
                <a:latin typeface="JetBrains Mono"/>
              </a:rPr>
              <a:t>elem.clear()</a:t>
            </a:r>
            <a:br>
              <a:rPr kumimoji="0" lang="ru-RU" altLang="ru-RU" b="0" i="0" u="none" strike="noStrike" cap="none" normalizeH="0" baseline="0">
                <a:ln>
                  <a:noFill/>
                </a:ln>
                <a:solidFill>
                  <a:srgbClr val="080808"/>
                </a:solidFill>
                <a:effectLst/>
                <a:latin typeface="JetBrains Mono"/>
              </a:rPr>
            </a:br>
            <a:r>
              <a:rPr kumimoji="0" lang="ru-RU" altLang="ru-RU" b="0" i="0" u="none" strike="noStrike" cap="none" normalizeH="0" baseline="0">
                <a:ln>
                  <a:noFill/>
                </a:ln>
                <a:solidFill>
                  <a:srgbClr val="080808"/>
                </a:solidFill>
                <a:effectLst/>
                <a:latin typeface="JetBrains Mono"/>
              </a:rPr>
              <a:t>elem.send_keys(</a:t>
            </a:r>
            <a:r>
              <a:rPr kumimoji="0" lang="ru-RU" altLang="ru-RU" b="0" i="0" u="none" strike="noStrike" cap="none" normalizeH="0" baseline="0">
                <a:ln>
                  <a:noFill/>
                </a:ln>
                <a:solidFill>
                  <a:srgbClr val="067D17"/>
                </a:solidFill>
                <a:effectLst/>
                <a:latin typeface="JetBrains Mono"/>
              </a:rPr>
              <a:t>"pycon"</a:t>
            </a:r>
            <a:r>
              <a:rPr kumimoji="0" lang="ru-RU" altLang="ru-RU" b="0" i="0" u="none" strike="noStrike" cap="none" normalizeH="0" baseline="0">
                <a:ln>
                  <a:noFill/>
                </a:ln>
                <a:solidFill>
                  <a:srgbClr val="080808"/>
                </a:solidFill>
                <a:effectLst/>
                <a:latin typeface="JetBrains Mono"/>
              </a:rPr>
              <a:t>)</a:t>
            </a:r>
            <a:endParaRPr kumimoji="0" lang="ru-RU" altLang="ru-RU"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0194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DFCF56-E3AA-41F5-8A07-FD15D817D020}"/>
              </a:ext>
            </a:extLst>
          </p:cNvPr>
          <p:cNvSpPr>
            <a:spLocks noGrp="1"/>
          </p:cNvSpPr>
          <p:nvPr>
            <p:ph idx="1"/>
          </p:nvPr>
        </p:nvSpPr>
        <p:spPr>
          <a:xfrm>
            <a:off x="205273" y="223935"/>
            <a:ext cx="11737911" cy="6494106"/>
          </a:xfrm>
        </p:spPr>
        <p:txBody>
          <a:bodyPr>
            <a:normAutofit/>
          </a:bodyPr>
          <a:lstStyle/>
          <a:p>
            <a:pPr marL="0" indent="0">
              <a:buNone/>
            </a:pPr>
            <a:r>
              <a:rPr lang="ru-RU" sz="1800" dirty="0" err="1"/>
              <a:t>Потім</a:t>
            </a:r>
            <a:r>
              <a:rPr lang="ru-RU" sz="1800" dirty="0"/>
              <a:t> ми </a:t>
            </a:r>
            <a:r>
              <a:rPr lang="ru-RU" sz="1800" dirty="0" err="1"/>
              <a:t>можемо</a:t>
            </a:r>
            <a:r>
              <a:rPr lang="ru-RU" sz="1800" dirty="0"/>
              <a:t> </a:t>
            </a:r>
            <a:r>
              <a:rPr lang="ru-RU" sz="1800" dirty="0" err="1"/>
              <a:t>віртуально</a:t>
            </a:r>
            <a:r>
              <a:rPr lang="ru-RU" sz="1800" dirty="0"/>
              <a:t> </a:t>
            </a:r>
            <a:r>
              <a:rPr lang="ru-RU" sz="1800" dirty="0" err="1"/>
              <a:t>натиснути</a:t>
            </a:r>
            <a:r>
              <a:rPr lang="ru-RU" sz="1800" dirty="0"/>
              <a:t> «</a:t>
            </a:r>
            <a:r>
              <a:rPr lang="ru-RU" sz="1800" dirty="0" err="1"/>
              <a:t>enter</a:t>
            </a:r>
            <a:r>
              <a:rPr lang="ru-RU" sz="1800" dirty="0"/>
              <a:t>/</a:t>
            </a:r>
            <a:r>
              <a:rPr lang="ru-RU" sz="1800" dirty="0" err="1"/>
              <a:t>return</a:t>
            </a:r>
            <a:r>
              <a:rPr lang="ru-RU" sz="1800" dirty="0"/>
              <a:t>», </a:t>
            </a:r>
            <a:r>
              <a:rPr lang="ru-RU" sz="1800" dirty="0" err="1"/>
              <a:t>надіславши</a:t>
            </a:r>
            <a:r>
              <a:rPr lang="ru-RU" sz="1800" dirty="0"/>
              <a:t> «</a:t>
            </a:r>
            <a:r>
              <a:rPr lang="ru-RU" sz="1800" dirty="0" err="1"/>
              <a:t>натискання</a:t>
            </a:r>
            <a:r>
              <a:rPr lang="ru-RU" sz="1800" dirty="0"/>
              <a:t> </a:t>
            </a:r>
            <a:r>
              <a:rPr lang="ru-RU" sz="1800" dirty="0" err="1"/>
              <a:t>клавіш</a:t>
            </a:r>
            <a:r>
              <a:rPr lang="ru-RU" sz="1800" dirty="0"/>
              <a:t>» у </a:t>
            </a:r>
            <a:r>
              <a:rPr lang="ru-RU" sz="1800" dirty="0" err="1"/>
              <a:t>вікно</a:t>
            </a:r>
            <a:r>
              <a:rPr lang="ru-RU" sz="1800" dirty="0"/>
              <a:t> </a:t>
            </a:r>
            <a:r>
              <a:rPr lang="ru-RU" sz="1800" dirty="0" err="1"/>
              <a:t>введення</a:t>
            </a:r>
            <a:r>
              <a:rPr lang="ru-RU" sz="1800" dirty="0"/>
              <a:t> – веб-</a:t>
            </a:r>
            <a:r>
              <a:rPr lang="ru-RU" sz="1800" dirty="0" err="1"/>
              <a:t>сторінка</a:t>
            </a:r>
            <a:r>
              <a:rPr lang="ru-RU" sz="1800" dirty="0"/>
              <a:t> </a:t>
            </a:r>
            <a:r>
              <a:rPr lang="ru-RU" sz="1800" dirty="0" err="1"/>
              <a:t>оновиться</a:t>
            </a:r>
            <a:r>
              <a:rPr lang="ru-RU" sz="1800" dirty="0"/>
              <a:t>, а </a:t>
            </a:r>
            <a:r>
              <a:rPr lang="ru-RU" sz="1800" dirty="0" err="1"/>
              <a:t>результати</a:t>
            </a:r>
            <a:r>
              <a:rPr lang="ru-RU" sz="1800" dirty="0"/>
              <a:t> </a:t>
            </a:r>
            <a:r>
              <a:rPr lang="ru-RU" sz="1800" dirty="0" err="1"/>
              <a:t>пошуку</a:t>
            </a:r>
            <a:r>
              <a:rPr lang="ru-RU" sz="1800" dirty="0"/>
              <a:t> </a:t>
            </a:r>
            <a:r>
              <a:rPr lang="ru-RU" sz="1800" dirty="0" err="1"/>
              <a:t>відобразяться</a:t>
            </a:r>
            <a:r>
              <a:rPr lang="ru-RU" sz="1800" dirty="0"/>
              <a:t>. </a:t>
            </a:r>
            <a:endParaRPr lang="ru-RU" dirty="0"/>
          </a:p>
        </p:txBody>
      </p:sp>
      <p:sp>
        <p:nvSpPr>
          <p:cNvPr id="2" name="Rectangle 1">
            <a:extLst>
              <a:ext uri="{FF2B5EF4-FFF2-40B4-BE49-F238E27FC236}">
                <a16:creationId xmlns:a16="http://schemas.microsoft.com/office/drawing/2014/main" id="{093E8BFF-AAFC-4432-9F20-3741121F40B0}"/>
              </a:ext>
            </a:extLst>
          </p:cNvPr>
          <p:cNvSpPr>
            <a:spLocks noChangeArrowheads="1"/>
          </p:cNvSpPr>
          <p:nvPr/>
        </p:nvSpPr>
        <p:spPr bwMode="auto">
          <a:xfrm>
            <a:off x="248816" y="921012"/>
            <a:ext cx="3068917" cy="36933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a:ln>
                  <a:noFill/>
                </a:ln>
                <a:solidFill>
                  <a:srgbClr val="080808"/>
                </a:solidFill>
                <a:effectLst/>
                <a:latin typeface="JetBrains Mono"/>
              </a:rPr>
              <a:t>elem.send_keys(Keys.RETURN)</a:t>
            </a:r>
            <a:endParaRPr kumimoji="0" lang="ru-RU" altLang="ru-RU" sz="4000" b="0" i="0" u="none" strike="noStrike" cap="none" normalizeH="0" baseline="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E4DB8EE7-CE60-4C56-9B8F-04BAA1603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276" y="921012"/>
            <a:ext cx="6943493" cy="5716193"/>
          </a:xfrm>
          <a:prstGeom prst="rect">
            <a:avLst/>
          </a:prstGeom>
        </p:spPr>
      </p:pic>
    </p:spTree>
    <p:extLst>
      <p:ext uri="{BB962C8B-B14F-4D97-AF65-F5344CB8AC3E}">
        <p14:creationId xmlns:p14="http://schemas.microsoft.com/office/powerpoint/2010/main" val="2408869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DFCF56-E3AA-41F5-8A07-FD15D817D020}"/>
              </a:ext>
            </a:extLst>
          </p:cNvPr>
          <p:cNvSpPr>
            <a:spLocks noGrp="1"/>
          </p:cNvSpPr>
          <p:nvPr>
            <p:ph idx="1"/>
          </p:nvPr>
        </p:nvSpPr>
        <p:spPr>
          <a:xfrm>
            <a:off x="205273" y="223934"/>
            <a:ext cx="11737911" cy="5271797"/>
          </a:xfrm>
        </p:spPr>
        <p:txBody>
          <a:bodyPr>
            <a:normAutofit lnSpcReduction="10000"/>
          </a:bodyPr>
          <a:lstStyle/>
          <a:p>
            <a:pPr marL="0" indent="0">
              <a:buNone/>
            </a:pPr>
            <a:r>
              <a:rPr lang="uk-UA" sz="1800" dirty="0"/>
              <a:t>Щоб переміщатися по веб-сторінці, нам потрібно вказати </a:t>
            </a:r>
            <a:r>
              <a:rPr lang="en-US" sz="1800" dirty="0"/>
              <a:t>Selenium, </a:t>
            </a:r>
            <a:r>
              <a:rPr lang="uk-UA" sz="1800" dirty="0"/>
              <a:t>з якими об’єктами на сторінці взаємодіяти. Ми робимо це, ідентифікуючи елементи сторінки за допомогою </a:t>
            </a:r>
            <a:r>
              <a:rPr lang="en-US" sz="1800" dirty="0"/>
              <a:t>XPath, </a:t>
            </a:r>
            <a:r>
              <a:rPr lang="uk-UA" sz="1800" dirty="0"/>
              <a:t>а потім викликаючи функції, відповідні завданням, які ми хочемо виконати. </a:t>
            </a:r>
          </a:p>
          <a:p>
            <a:pPr marL="0" indent="0">
              <a:buNone/>
            </a:pPr>
            <a:r>
              <a:rPr lang="uk-UA" sz="1800" dirty="0"/>
              <a:t>У випадку першого прикладу, (вікна пошуку), код зробив наступне: </a:t>
            </a:r>
          </a:p>
          <a:p>
            <a:r>
              <a:rPr lang="uk-UA" sz="1800" dirty="0"/>
              <a:t>Доручив драйверу знайти елемент браузера під назвою «</a:t>
            </a:r>
            <a:r>
              <a:rPr lang="en-US" sz="1800" dirty="0"/>
              <a:t>q». </a:t>
            </a:r>
            <a:endParaRPr lang="uk-UA" sz="1800" dirty="0"/>
          </a:p>
          <a:p>
            <a:r>
              <a:rPr lang="uk-UA" sz="1800" dirty="0"/>
              <a:t>Дав інструкцію надіслати серію символів до ідентифікованого елемента. </a:t>
            </a:r>
          </a:p>
          <a:p>
            <a:r>
              <a:rPr lang="uk-UA" sz="1800" dirty="0"/>
              <a:t>Дав інструкцію надіслати команду клавіші «</a:t>
            </a:r>
            <a:r>
              <a:rPr lang="en-US" sz="1800" dirty="0"/>
              <a:t>RETURN</a:t>
            </a:r>
            <a:r>
              <a:rPr lang="uk-UA" sz="1800" dirty="0"/>
              <a:t>». </a:t>
            </a:r>
          </a:p>
          <a:p>
            <a:pPr marL="0" indent="0">
              <a:buNone/>
            </a:pPr>
            <a:endParaRPr lang="uk-UA" sz="1800" dirty="0"/>
          </a:p>
          <a:p>
            <a:pPr marL="0" indent="0">
              <a:buNone/>
            </a:pPr>
            <a:r>
              <a:rPr lang="uk-UA" sz="1800" dirty="0"/>
              <a:t>Це було еквівалентно ми, як люди, клацаючи у вікні пошуку, вводячи пошуковий термін і натискаючи </a:t>
            </a:r>
            <a:r>
              <a:rPr lang="en-US" sz="1800" dirty="0"/>
              <a:t>RETURN </a:t>
            </a:r>
            <a:r>
              <a:rPr lang="uk-UA" sz="1800" dirty="0"/>
              <a:t>або </a:t>
            </a:r>
            <a:r>
              <a:rPr lang="en-US" sz="1800" dirty="0"/>
              <a:t>ENTER </a:t>
            </a:r>
            <a:r>
              <a:rPr lang="uk-UA" sz="1800" dirty="0"/>
              <a:t>на нашій клавіатурі. </a:t>
            </a:r>
          </a:p>
          <a:p>
            <a:pPr marL="0" indent="0">
              <a:buNone/>
            </a:pPr>
            <a:endParaRPr lang="uk-UA" sz="1800" dirty="0"/>
          </a:p>
          <a:p>
            <a:pPr marL="0" indent="0">
              <a:buNone/>
            </a:pPr>
            <a:r>
              <a:rPr lang="uk-UA" sz="1800" dirty="0"/>
              <a:t>Таким чином, шаблон навігації в </a:t>
            </a:r>
            <a:r>
              <a:rPr lang="en-US" sz="1800" dirty="0"/>
              <a:t>Selenium </a:t>
            </a:r>
            <a:r>
              <a:rPr lang="uk-UA" sz="1800" dirty="0"/>
              <a:t>такий: </a:t>
            </a:r>
          </a:p>
          <a:p>
            <a:r>
              <a:rPr lang="uk-UA" sz="1800" dirty="0"/>
              <a:t>Визначте елемент, з яким ви хочете взаємодіяти. </a:t>
            </a:r>
          </a:p>
          <a:p>
            <a:r>
              <a:rPr lang="uk-UA" sz="1800" dirty="0"/>
              <a:t>Взаємодійте за потреби (встановіть текст, витягніть значення, </a:t>
            </a:r>
            <a:r>
              <a:rPr lang="uk-UA" sz="1800" dirty="0" err="1"/>
              <a:t>відправте</a:t>
            </a:r>
            <a:r>
              <a:rPr lang="uk-UA" sz="1800" dirty="0"/>
              <a:t> натискання клавіші тощо).</a:t>
            </a:r>
          </a:p>
          <a:p>
            <a:pPr marL="0" indent="0">
              <a:buNone/>
            </a:pPr>
            <a:r>
              <a:rPr lang="uk-UA" sz="1800" dirty="0"/>
              <a:t>Елементи можна розташувати за допомогою </a:t>
            </a:r>
            <a:r>
              <a:rPr lang="en-US" sz="1800" dirty="0" err="1"/>
              <a:t>xPath</a:t>
            </a:r>
            <a:r>
              <a:rPr lang="en-US" sz="1800" dirty="0"/>
              <a:t> «</a:t>
            </a:r>
            <a:r>
              <a:rPr lang="en-US" sz="1800" dirty="0" err="1"/>
              <a:t>driver.find_element_by_xpath</a:t>
            </a:r>
            <a:r>
              <a:rPr lang="en-US" sz="1800" dirty="0"/>
              <a:t>» </a:t>
            </a:r>
            <a:r>
              <a:rPr lang="uk-UA" sz="1800" dirty="0"/>
              <a:t>або інших методів високого рівня, таких як «</a:t>
            </a:r>
            <a:r>
              <a:rPr lang="en-US" sz="1800" dirty="0" err="1"/>
              <a:t>find_element_by_id</a:t>
            </a:r>
            <a:r>
              <a:rPr lang="en-US" sz="1800" dirty="0"/>
              <a:t>». </a:t>
            </a:r>
            <a:endParaRPr lang="ru-RU" dirty="0"/>
          </a:p>
        </p:txBody>
      </p:sp>
      <p:sp>
        <p:nvSpPr>
          <p:cNvPr id="2" name="Rectangle 1">
            <a:extLst>
              <a:ext uri="{FF2B5EF4-FFF2-40B4-BE49-F238E27FC236}">
                <a16:creationId xmlns:a16="http://schemas.microsoft.com/office/drawing/2014/main" id="{54DCD54B-A661-4514-A768-C43701C9AD97}"/>
              </a:ext>
            </a:extLst>
          </p:cNvPr>
          <p:cNvSpPr>
            <a:spLocks noChangeArrowheads="1"/>
          </p:cNvSpPr>
          <p:nvPr/>
        </p:nvSpPr>
        <p:spPr bwMode="auto">
          <a:xfrm>
            <a:off x="139958" y="5380672"/>
            <a:ext cx="7129901"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80808"/>
                </a:solidFill>
                <a:effectLst/>
                <a:latin typeface="JetBrains Mono"/>
              </a:rPr>
              <a:t>&lt;</a:t>
            </a:r>
            <a:r>
              <a:rPr kumimoji="0" lang="ru-RU" altLang="ru-RU" b="0" i="0" u="none" strike="noStrike" cap="none" normalizeH="0" baseline="0" dirty="0" err="1">
                <a:ln>
                  <a:noFill/>
                </a:ln>
                <a:solidFill>
                  <a:srgbClr val="000080"/>
                </a:solidFill>
                <a:effectLst/>
                <a:latin typeface="JetBrains Mono"/>
              </a:rPr>
              <a:t>input</a:t>
            </a:r>
            <a:r>
              <a:rPr kumimoji="0" lang="ru-RU" altLang="ru-RU" b="0" i="0" u="none" strike="noStrike" cap="none" normalizeH="0" baseline="0" dirty="0">
                <a:ln>
                  <a:noFill/>
                </a:ln>
                <a:solidFill>
                  <a:srgbClr val="000080"/>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type</a:t>
            </a:r>
            <a:r>
              <a:rPr kumimoji="0" lang="ru-RU" altLang="ru-RU" b="0" i="0" u="none" strike="noStrike" cap="none" normalizeH="0" baseline="0" dirty="0">
                <a:ln>
                  <a:noFill/>
                </a:ln>
                <a:solidFill>
                  <a:srgbClr val="080808"/>
                </a:solidFill>
                <a:effectLst/>
                <a:latin typeface="JetBrains Mono"/>
              </a:rPr>
              <a:t>=</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err="1">
                <a:ln>
                  <a:noFill/>
                </a:ln>
                <a:solidFill>
                  <a:srgbClr val="067D17"/>
                </a:solidFill>
                <a:effectLst/>
                <a:latin typeface="JetBrains Mono"/>
              </a:rPr>
              <a:t>text</a:t>
            </a:r>
            <a:r>
              <a:rPr kumimoji="0" lang="ru-RU" altLang="ru-RU" b="0" i="0" u="none" strike="noStrike" cap="none" normalizeH="0" baseline="0" dirty="0">
                <a:ln>
                  <a:noFill/>
                </a:ln>
                <a:solidFill>
                  <a:srgbClr val="067D17"/>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name</a:t>
            </a:r>
            <a:r>
              <a:rPr kumimoji="0" lang="ru-RU" altLang="ru-RU" b="0" i="0" u="none" strike="noStrike" cap="none" normalizeH="0" baseline="0" dirty="0">
                <a:ln>
                  <a:noFill/>
                </a:ln>
                <a:solidFill>
                  <a:srgbClr val="080808"/>
                </a:solidFill>
                <a:effectLst/>
                <a:latin typeface="JetBrains Mono"/>
              </a:rPr>
              <a:t>=</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err="1">
                <a:ln>
                  <a:noFill/>
                </a:ln>
                <a:solidFill>
                  <a:srgbClr val="067D17"/>
                </a:solidFill>
                <a:effectLst/>
                <a:latin typeface="JetBrains Mono"/>
              </a:rPr>
              <a:t>searchbox</a:t>
            </a:r>
            <a:r>
              <a:rPr kumimoji="0" lang="ru-RU" altLang="ru-RU" b="0" i="0" u="none" strike="noStrike" cap="none" normalizeH="0" baseline="0" dirty="0">
                <a:ln>
                  <a:noFill/>
                </a:ln>
                <a:solidFill>
                  <a:srgbClr val="067D17"/>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id</a:t>
            </a:r>
            <a:r>
              <a:rPr kumimoji="0" lang="ru-RU" altLang="ru-RU" b="0" i="0" u="none" strike="noStrike" cap="none" normalizeH="0" baseline="0" dirty="0">
                <a:ln>
                  <a:noFill/>
                </a:ln>
                <a:solidFill>
                  <a:srgbClr val="080808"/>
                </a:solidFill>
                <a:effectLst/>
                <a:latin typeface="JetBrains Mono"/>
              </a:rPr>
              <a:t>=</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err="1">
                <a:ln>
                  <a:noFill/>
                </a:ln>
                <a:solidFill>
                  <a:srgbClr val="067D17"/>
                </a:solidFill>
                <a:effectLst/>
                <a:latin typeface="JetBrains Mono"/>
              </a:rPr>
              <a:t>someUniqueId</a:t>
            </a:r>
            <a:r>
              <a:rPr kumimoji="0" lang="ru-RU" altLang="ru-RU" b="0" i="0" u="none" strike="noStrike" cap="none" normalizeH="0" baseline="0" dirty="0">
                <a:ln>
                  <a:noFill/>
                </a:ln>
                <a:solidFill>
                  <a:srgbClr val="067D17"/>
                </a:solidFill>
                <a:effectLst/>
                <a:latin typeface="JetBrains Mono"/>
              </a:rPr>
              <a:t>" </a:t>
            </a:r>
            <a:r>
              <a:rPr kumimoji="0" lang="ru-RU" altLang="ru-RU" b="0" i="0" u="none" strike="noStrike" cap="none" normalizeH="0" baseline="0" dirty="0">
                <a:ln>
                  <a:noFill/>
                </a:ln>
                <a:solidFill>
                  <a:srgbClr val="080808"/>
                </a:solidFill>
                <a:effectLst/>
                <a:latin typeface="JetBrains Mono"/>
              </a:rPr>
              <a:t>/&gt;</a:t>
            </a:r>
            <a:br>
              <a:rPr kumimoji="0" lang="ru-RU" altLang="ru-RU" b="0" i="0" u="none" strike="noStrike" cap="none" normalizeH="0" baseline="0" dirty="0">
                <a:ln>
                  <a:noFill/>
                </a:ln>
                <a:solidFill>
                  <a:srgbClr val="080808"/>
                </a:solidFill>
                <a:effectLst/>
                <a:latin typeface="JetBrains Mono"/>
              </a:rPr>
            </a:b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80808"/>
                </a:solidFill>
                <a:effectLst/>
                <a:latin typeface="JetBrains Mono"/>
              </a:rPr>
              <a:t>element</a:t>
            </a:r>
            <a:r>
              <a:rPr kumimoji="0" lang="ru-RU" altLang="ru-RU" b="0" i="0" u="none" strike="noStrike" cap="none" normalizeH="0" baseline="0" dirty="0">
                <a:ln>
                  <a:noFill/>
                </a:ln>
                <a:solidFill>
                  <a:srgbClr val="080808"/>
                </a:solidFill>
                <a:effectLst/>
                <a:latin typeface="JetBrains Mono"/>
              </a:rPr>
              <a:t> = </a:t>
            </a:r>
            <a:r>
              <a:rPr kumimoji="0" lang="ru-RU" altLang="ru-RU" b="0" i="0" u="none" strike="noStrike" cap="none" normalizeH="0" baseline="0" dirty="0" err="1">
                <a:ln>
                  <a:noFill/>
                </a:ln>
                <a:solidFill>
                  <a:srgbClr val="080808"/>
                </a:solidFill>
                <a:effectLst/>
                <a:latin typeface="JetBrains Mono"/>
              </a:rPr>
              <a:t>driver.find_element_by_id</a:t>
            </a:r>
            <a:r>
              <a:rPr kumimoji="0" lang="ru-RU" altLang="ru-RU" b="0" i="0" u="none" strike="noStrike" cap="none" normalizeH="0" baseline="0" dirty="0">
                <a:ln>
                  <a:noFill/>
                </a:ln>
                <a:solidFill>
                  <a:srgbClr val="080808"/>
                </a:solidFill>
                <a:effectLst/>
                <a:latin typeface="JetBrains Mono"/>
              </a:rPr>
              <a:t>(</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err="1">
                <a:ln>
                  <a:noFill/>
                </a:ln>
                <a:solidFill>
                  <a:srgbClr val="067D17"/>
                </a:solidFill>
                <a:effectLst/>
                <a:latin typeface="JetBrains Mono"/>
              </a:rPr>
              <a:t>someUniqueId</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a:ln>
                  <a:noFill/>
                </a:ln>
                <a:solidFill>
                  <a:srgbClr val="080808"/>
                </a:solidFill>
                <a:effectLst/>
                <a:latin typeface="JetBrains Mono"/>
              </a:rPr>
              <a:t>)</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80808"/>
                </a:solidFill>
                <a:effectLst/>
                <a:latin typeface="JetBrains Mono"/>
              </a:rPr>
              <a:t>element</a:t>
            </a:r>
            <a:r>
              <a:rPr kumimoji="0" lang="ru-RU" altLang="ru-RU" b="0" i="0" u="none" strike="noStrike" cap="none" normalizeH="0" baseline="0" dirty="0">
                <a:ln>
                  <a:noFill/>
                </a:ln>
                <a:solidFill>
                  <a:srgbClr val="080808"/>
                </a:solidFill>
                <a:effectLst/>
                <a:latin typeface="JetBrains Mono"/>
              </a:rPr>
              <a:t> = </a:t>
            </a:r>
            <a:r>
              <a:rPr kumimoji="0" lang="ru-RU" altLang="ru-RU" b="0" i="0" u="none" strike="noStrike" cap="none" normalizeH="0" baseline="0" dirty="0" err="1">
                <a:ln>
                  <a:noFill/>
                </a:ln>
                <a:solidFill>
                  <a:srgbClr val="080808"/>
                </a:solidFill>
                <a:effectLst/>
                <a:latin typeface="JetBrains Mono"/>
              </a:rPr>
              <a:t>driver.find_element_by_name</a:t>
            </a:r>
            <a:r>
              <a:rPr kumimoji="0" lang="ru-RU" altLang="ru-RU" b="0" i="0" u="none" strike="noStrike" cap="none" normalizeH="0" baseline="0" dirty="0">
                <a:ln>
                  <a:noFill/>
                </a:ln>
                <a:solidFill>
                  <a:srgbClr val="080808"/>
                </a:solidFill>
                <a:effectLst/>
                <a:latin typeface="JetBrains Mono"/>
              </a:rPr>
              <a:t>(</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err="1">
                <a:ln>
                  <a:noFill/>
                </a:ln>
                <a:solidFill>
                  <a:srgbClr val="067D17"/>
                </a:solidFill>
                <a:effectLst/>
                <a:latin typeface="JetBrains Mono"/>
              </a:rPr>
              <a:t>searchbox</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a:ln>
                  <a:noFill/>
                </a:ln>
                <a:solidFill>
                  <a:srgbClr val="080808"/>
                </a:solidFill>
                <a:effectLst/>
                <a:latin typeface="JetBrains Mono"/>
              </a:rPr>
              <a:t>)</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80808"/>
                </a:solidFill>
                <a:effectLst/>
                <a:latin typeface="JetBrains Mono"/>
              </a:rPr>
              <a:t>element</a:t>
            </a:r>
            <a:r>
              <a:rPr kumimoji="0" lang="ru-RU" altLang="ru-RU" b="0" i="0" u="none" strike="noStrike" cap="none" normalizeH="0" baseline="0" dirty="0">
                <a:ln>
                  <a:noFill/>
                </a:ln>
                <a:solidFill>
                  <a:srgbClr val="080808"/>
                </a:solidFill>
                <a:effectLst/>
                <a:latin typeface="JetBrains Mono"/>
              </a:rPr>
              <a:t> = </a:t>
            </a:r>
            <a:r>
              <a:rPr kumimoji="0" lang="ru-RU" altLang="ru-RU" b="0" i="0" u="none" strike="noStrike" cap="none" normalizeH="0" baseline="0" dirty="0" err="1">
                <a:ln>
                  <a:noFill/>
                </a:ln>
                <a:solidFill>
                  <a:srgbClr val="080808"/>
                </a:solidFill>
                <a:effectLst/>
                <a:latin typeface="JetBrains Mono"/>
              </a:rPr>
              <a:t>driver.find_element_by_xpath</a:t>
            </a:r>
            <a:r>
              <a:rPr kumimoji="0" lang="ru-RU" altLang="ru-RU" b="0" i="0" u="none" strike="noStrike" cap="none" normalizeH="0" baseline="0" dirty="0">
                <a:ln>
                  <a:noFill/>
                </a:ln>
                <a:solidFill>
                  <a:srgbClr val="080808"/>
                </a:solidFill>
                <a:effectLst/>
                <a:latin typeface="JetBrains Mono"/>
              </a:rPr>
              <a:t>(</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err="1">
                <a:ln>
                  <a:noFill/>
                </a:ln>
                <a:solidFill>
                  <a:srgbClr val="067D17"/>
                </a:solidFill>
                <a:effectLst/>
                <a:latin typeface="JetBrains Mono"/>
              </a:rPr>
              <a:t>input</a:t>
            </a:r>
            <a:r>
              <a:rPr kumimoji="0" lang="ru-RU" altLang="ru-RU" b="0" i="0" u="none" strike="noStrike" cap="none" normalizeH="0" baseline="0" dirty="0">
                <a:ln>
                  <a:noFill/>
                </a:ln>
                <a:solidFill>
                  <a:srgbClr val="067D17"/>
                </a:solidFill>
                <a:effectLst/>
                <a:latin typeface="JetBrains Mono"/>
              </a:rPr>
              <a:t>[@id='someUniqueId']"</a:t>
            </a:r>
            <a:r>
              <a:rPr kumimoji="0" lang="ru-RU" altLang="ru-RU" b="0" i="0" u="none" strike="noStrike" cap="none" normalizeH="0" baseline="0" dirty="0">
                <a:ln>
                  <a:noFill/>
                </a:ln>
                <a:solidFill>
                  <a:srgbClr val="080808"/>
                </a:solidFill>
                <a:effectLst/>
                <a:latin typeface="JetBrains Mono"/>
              </a:rPr>
              <a:t>)</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7196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DFCF56-E3AA-41F5-8A07-FD15D817D020}"/>
              </a:ext>
            </a:extLst>
          </p:cNvPr>
          <p:cNvSpPr>
            <a:spLocks noGrp="1"/>
          </p:cNvSpPr>
          <p:nvPr>
            <p:ph idx="1"/>
          </p:nvPr>
        </p:nvSpPr>
        <p:spPr>
          <a:xfrm>
            <a:off x="205273" y="223935"/>
            <a:ext cx="11737911" cy="6494106"/>
          </a:xfrm>
        </p:spPr>
        <p:txBody>
          <a:bodyPr>
            <a:normAutofit/>
          </a:bodyPr>
          <a:lstStyle/>
          <a:p>
            <a:pPr marL="0" indent="0">
              <a:buNone/>
            </a:pPr>
            <a:r>
              <a:rPr lang="uk-UA" sz="1800" dirty="0"/>
              <a:t>Надсилання інструкцій взаємодії, таких як написання тексту, вибір </a:t>
            </a:r>
            <a:r>
              <a:rPr lang="uk-UA" sz="1800" dirty="0" err="1"/>
              <a:t>радіобаттона</a:t>
            </a:r>
            <a:r>
              <a:rPr lang="uk-UA" sz="1800" dirty="0"/>
              <a:t> та натискання кнопки «</a:t>
            </a:r>
            <a:r>
              <a:rPr lang="en-US" sz="1800" dirty="0"/>
              <a:t>Enter</a:t>
            </a:r>
            <a:r>
              <a:rPr lang="uk-UA" sz="1800" dirty="0"/>
              <a:t>» (на клавіатурі), можна досягти за допомогою методу </a:t>
            </a:r>
            <a:r>
              <a:rPr lang="en-US" sz="1800" b="1" i="1" dirty="0" err="1"/>
              <a:t>send_keys</a:t>
            </a:r>
            <a:r>
              <a:rPr lang="en-US" sz="1800" b="1" i="1" dirty="0"/>
              <a:t>()</a:t>
            </a:r>
            <a:r>
              <a:rPr lang="uk-UA" sz="1800" dirty="0"/>
              <a:t>:</a:t>
            </a:r>
            <a:endParaRPr lang="en-US" sz="1800" dirty="0"/>
          </a:p>
          <a:p>
            <a:pPr marL="0" indent="0">
              <a:buNone/>
            </a:pPr>
            <a:endParaRPr lang="en-US" sz="1800" dirty="0"/>
          </a:p>
          <a:p>
            <a:pPr marL="0" indent="0">
              <a:buNone/>
            </a:pPr>
            <a:endParaRPr lang="en-US" sz="1800" dirty="0"/>
          </a:p>
          <a:p>
            <a:pPr marL="0" indent="0">
              <a:buNone/>
            </a:pPr>
            <a:r>
              <a:rPr lang="uk-UA" sz="2000" dirty="0"/>
              <a:t>Окрім надсилання тексту, ми також можемо надсилати натискання клавіш, окремо або разом із текстом.</a:t>
            </a:r>
            <a:endParaRPr lang="ru-RU" sz="2000" dirty="0"/>
          </a:p>
        </p:txBody>
      </p:sp>
      <p:sp>
        <p:nvSpPr>
          <p:cNvPr id="2" name="Rectangle 1">
            <a:extLst>
              <a:ext uri="{FF2B5EF4-FFF2-40B4-BE49-F238E27FC236}">
                <a16:creationId xmlns:a16="http://schemas.microsoft.com/office/drawing/2014/main" id="{32E0B2A8-5FEA-4859-94B3-99D3F4A7A689}"/>
              </a:ext>
            </a:extLst>
          </p:cNvPr>
          <p:cNvSpPr>
            <a:spLocks noChangeArrowheads="1"/>
          </p:cNvSpPr>
          <p:nvPr/>
        </p:nvSpPr>
        <p:spPr bwMode="auto">
          <a:xfrm>
            <a:off x="205273" y="1073574"/>
            <a:ext cx="3977948" cy="4001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a:ln>
                  <a:noFill/>
                </a:ln>
                <a:solidFill>
                  <a:srgbClr val="080808"/>
                </a:solidFill>
                <a:effectLst/>
                <a:latin typeface="JetBrains Mono"/>
              </a:rPr>
              <a:t>element.send_keys(</a:t>
            </a:r>
            <a:r>
              <a:rPr kumimoji="0" lang="ru-RU" altLang="ru-RU" sz="2000" b="0" i="0" u="none" strike="noStrike" cap="none" normalizeH="0" baseline="0">
                <a:ln>
                  <a:noFill/>
                </a:ln>
                <a:solidFill>
                  <a:srgbClr val="067D17"/>
                </a:solidFill>
                <a:effectLst/>
                <a:latin typeface="JetBrains Mono"/>
              </a:rPr>
              <a:t>"Set some text"</a:t>
            </a:r>
            <a:r>
              <a:rPr kumimoji="0" lang="ru-RU" altLang="ru-RU" sz="2000" b="0" i="0" u="none" strike="noStrike" cap="none" normalizeH="0" baseline="0">
                <a:ln>
                  <a:noFill/>
                </a:ln>
                <a:solidFill>
                  <a:srgbClr val="080808"/>
                </a:solidFill>
                <a:effectLst/>
                <a:latin typeface="JetBrains Mono"/>
              </a:rPr>
              <a:t>)</a:t>
            </a:r>
            <a:endParaRPr kumimoji="0" lang="ru-RU" altLang="ru-RU" sz="44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C4236D-BCA5-4992-B390-169079594316}"/>
              </a:ext>
            </a:extLst>
          </p:cNvPr>
          <p:cNvSpPr>
            <a:spLocks noChangeArrowheads="1"/>
          </p:cNvSpPr>
          <p:nvPr/>
        </p:nvSpPr>
        <p:spPr bwMode="auto">
          <a:xfrm>
            <a:off x="248816" y="2058023"/>
            <a:ext cx="5673220" cy="70788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a:ln>
                  <a:noFill/>
                </a:ln>
                <a:solidFill>
                  <a:srgbClr val="080808"/>
                </a:solidFill>
                <a:effectLst/>
                <a:latin typeface="JetBrains Mono"/>
              </a:rPr>
              <a:t>element.send_keys(Keys.RETURN)</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element.send_keys(</a:t>
            </a:r>
            <a:r>
              <a:rPr kumimoji="0" lang="ru-RU" altLang="ru-RU" sz="2000" b="0" i="0" u="none" strike="noStrike" cap="none" normalizeH="0" baseline="0">
                <a:ln>
                  <a:noFill/>
                </a:ln>
                <a:solidFill>
                  <a:srgbClr val="067D17"/>
                </a:solidFill>
                <a:effectLst/>
                <a:latin typeface="JetBrains Mono"/>
              </a:rPr>
              <a:t>"Set text"</a:t>
            </a:r>
            <a:r>
              <a:rPr kumimoji="0" lang="ru-RU" altLang="ru-RU" sz="2000" b="0" i="0" u="none" strike="noStrike" cap="none" normalizeH="0" baseline="0">
                <a:ln>
                  <a:noFill/>
                </a:ln>
                <a:solidFill>
                  <a:srgbClr val="080808"/>
                </a:solidFill>
                <a:effectLst/>
                <a:latin typeface="JetBrains Mono"/>
              </a:rPr>
              <a:t>, Keys.ARROW_DOWN)</a:t>
            </a:r>
            <a:endParaRPr kumimoji="0" lang="ru-RU" altLang="ru-RU"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5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0"/>
            <a:ext cx="8280470" cy="6858000"/>
          </a:xfrm>
          <a:prstGeom prst="rect">
            <a:avLst/>
          </a:prstGeom>
          <a:ln>
            <a:solidFill>
              <a:schemeClr val="tx1"/>
            </a:solidFill>
          </a:ln>
        </p:spPr>
      </p:pic>
      <p:sp>
        <p:nvSpPr>
          <p:cNvPr id="4" name="Rectangle 3"/>
          <p:cNvSpPr/>
          <p:nvPr/>
        </p:nvSpPr>
        <p:spPr>
          <a:xfrm>
            <a:off x="5963216" y="126748"/>
            <a:ext cx="6096000" cy="1754326"/>
          </a:xfrm>
          <a:prstGeom prst="rect">
            <a:avLst/>
          </a:prstGeom>
          <a:solidFill>
            <a:schemeClr val="bg2"/>
          </a:solidFill>
          <a:ln>
            <a:solidFill>
              <a:schemeClr val="tx1"/>
            </a:solidFill>
          </a:ln>
        </p:spPr>
        <p:txBody>
          <a:bodyPr>
            <a:spAutoFit/>
          </a:bodyPr>
          <a:lstStyle/>
          <a:p>
            <a:r>
              <a:rPr lang="uk-UA" dirty="0"/>
              <a:t>З цього сайту можна було б створити, наприклад, сховище імен авторів, тегів чи самих цитат. Але як це зробити? Спочатку потрібно вивчити вихідний код сторінки. Це дані, які повертаються у відповідь запит. У сучасних браузерах цей код можна переглянути, клацнувши правою кнопкою на сторінці і натиснувши «Перегляд коду сторінки» </a:t>
            </a:r>
            <a:r>
              <a:rPr lang="en-US" dirty="0"/>
              <a:t>(</a:t>
            </a:r>
            <a:r>
              <a:rPr lang="en-US" dirty="0" err="1"/>
              <a:t>Ctrl+U</a:t>
            </a:r>
            <a:r>
              <a:rPr lang="en-US" dirty="0"/>
              <a:t>)</a:t>
            </a:r>
            <a:r>
              <a:rPr lang="uk-UA" dirty="0"/>
              <a:t>. </a:t>
            </a:r>
          </a:p>
        </p:txBody>
      </p:sp>
    </p:spTree>
    <p:extLst>
      <p:ext uri="{BB962C8B-B14F-4D97-AF65-F5344CB8AC3E}">
        <p14:creationId xmlns:p14="http://schemas.microsoft.com/office/powerpoint/2010/main" val="895693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DFCF56-E3AA-41F5-8A07-FD15D817D020}"/>
              </a:ext>
            </a:extLst>
          </p:cNvPr>
          <p:cNvSpPr>
            <a:spLocks noGrp="1"/>
          </p:cNvSpPr>
          <p:nvPr>
            <p:ph idx="1"/>
          </p:nvPr>
        </p:nvSpPr>
        <p:spPr>
          <a:xfrm>
            <a:off x="158620" y="181947"/>
            <a:ext cx="11737911" cy="6494106"/>
          </a:xfrm>
        </p:spPr>
        <p:txBody>
          <a:bodyPr>
            <a:normAutofit/>
          </a:bodyPr>
          <a:lstStyle/>
          <a:p>
            <a:pPr marL="0" indent="0" algn="ctr">
              <a:buNone/>
            </a:pPr>
            <a:r>
              <a:rPr lang="uk-UA" sz="2000" b="1" dirty="0"/>
              <a:t>Робота з формами </a:t>
            </a:r>
            <a:endParaRPr lang="en-US" sz="2000" b="1" dirty="0"/>
          </a:p>
          <a:p>
            <a:pPr marL="0" indent="0">
              <a:buNone/>
            </a:pPr>
            <a:r>
              <a:rPr lang="uk-UA" sz="2000" dirty="0"/>
              <a:t>Робота з формами в </a:t>
            </a:r>
            <a:r>
              <a:rPr lang="uk-UA" sz="2000" dirty="0" err="1"/>
              <a:t>Selenium</a:t>
            </a:r>
            <a:r>
              <a:rPr lang="uk-UA" sz="2000" dirty="0"/>
              <a:t> доволі зручна. Заповнення форми на веб-сторінці, як правило, передбачає встановлення значень текстових полів, можливо, вибір параметрів із </a:t>
            </a:r>
            <a:r>
              <a:rPr lang="uk-UA" sz="2000" dirty="0" err="1"/>
              <a:t>випадаючого</a:t>
            </a:r>
            <a:r>
              <a:rPr lang="uk-UA" sz="2000" dirty="0"/>
              <a:t> списку або </a:t>
            </a:r>
            <a:r>
              <a:rPr lang="uk-UA" sz="2000" dirty="0" err="1"/>
              <a:t>радіобаттонів</a:t>
            </a:r>
            <a:r>
              <a:rPr lang="uk-UA" sz="2000" dirty="0"/>
              <a:t> та натискання кнопки «Надіслати».</a:t>
            </a:r>
          </a:p>
          <a:p>
            <a:pPr marL="0" indent="0">
              <a:buNone/>
            </a:pPr>
            <a:r>
              <a:rPr lang="uk-UA" sz="2000" dirty="0"/>
              <a:t>Щоб знайти та вибрати елемент керування параметрами, потрібно:</a:t>
            </a:r>
          </a:p>
          <a:p>
            <a:r>
              <a:rPr lang="uk-UA" sz="2000" dirty="0"/>
              <a:t>Знайдіть елемент керування. </a:t>
            </a:r>
          </a:p>
          <a:p>
            <a:r>
              <a:rPr lang="uk-UA" sz="2000" dirty="0"/>
              <a:t>Визначте його параметри.</a:t>
            </a:r>
          </a:p>
          <a:p>
            <a:r>
              <a:rPr lang="uk-UA" sz="2000" dirty="0"/>
              <a:t>Встановіть параметр, який ми хочемо вибрати «вибране» значення.</a:t>
            </a:r>
            <a:endParaRPr lang="ru-RU" sz="3200" dirty="0"/>
          </a:p>
        </p:txBody>
      </p:sp>
      <p:sp>
        <p:nvSpPr>
          <p:cNvPr id="2" name="Rectangle 1">
            <a:extLst>
              <a:ext uri="{FF2B5EF4-FFF2-40B4-BE49-F238E27FC236}">
                <a16:creationId xmlns:a16="http://schemas.microsoft.com/office/drawing/2014/main" id="{D13918BB-9005-4195-86C2-7A235DBBF1DF}"/>
              </a:ext>
            </a:extLst>
          </p:cNvPr>
          <p:cNvSpPr>
            <a:spLocks noChangeArrowheads="1"/>
          </p:cNvSpPr>
          <p:nvPr/>
        </p:nvSpPr>
        <p:spPr bwMode="auto">
          <a:xfrm>
            <a:off x="158620" y="3303858"/>
            <a:ext cx="7883120" cy="16312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a:ln>
                  <a:noFill/>
                </a:ln>
                <a:solidFill>
                  <a:srgbClr val="080808"/>
                </a:solidFill>
                <a:effectLst/>
                <a:latin typeface="JetBrains Mono"/>
              </a:rPr>
              <a:t>element = driver.find_element_by_xpath(</a:t>
            </a:r>
            <a:r>
              <a:rPr kumimoji="0" lang="ru-RU" altLang="ru-RU" sz="2000" b="0" i="0" u="none" strike="noStrike" cap="none" normalizeH="0" baseline="0">
                <a:ln>
                  <a:noFill/>
                </a:ln>
                <a:solidFill>
                  <a:srgbClr val="067D17"/>
                </a:solidFill>
                <a:effectLst/>
                <a:latin typeface="JetBrains Mono"/>
              </a:rPr>
              <a:t>"//select[@name='Salutation']"</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all_options = element.find_elements_by_tag_name(</a:t>
            </a:r>
            <a:r>
              <a:rPr kumimoji="0" lang="ru-RU" altLang="ru-RU" sz="2000" b="0" i="0" u="none" strike="noStrike" cap="none" normalizeH="0" baseline="0">
                <a:ln>
                  <a:noFill/>
                </a:ln>
                <a:solidFill>
                  <a:srgbClr val="067D17"/>
                </a:solidFill>
                <a:effectLst/>
                <a:latin typeface="JetBrains Mono"/>
              </a:rPr>
              <a:t>"option"</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033B3"/>
                </a:solidFill>
                <a:effectLst/>
                <a:latin typeface="JetBrains Mono"/>
              </a:rPr>
              <a:t>for </a:t>
            </a:r>
            <a:r>
              <a:rPr kumimoji="0" lang="ru-RU" altLang="ru-RU" sz="2000" b="0" i="0" u="none" strike="noStrike" cap="none" normalizeH="0" baseline="0">
                <a:ln>
                  <a:noFill/>
                </a:ln>
                <a:solidFill>
                  <a:srgbClr val="080808"/>
                </a:solidFill>
                <a:effectLst/>
                <a:latin typeface="JetBrains Mono"/>
              </a:rPr>
              <a:t>option </a:t>
            </a:r>
            <a:r>
              <a:rPr kumimoji="0" lang="ru-RU" altLang="ru-RU" sz="2000" b="0" i="0" u="none" strike="noStrike" cap="none" normalizeH="0" baseline="0">
                <a:ln>
                  <a:noFill/>
                </a:ln>
                <a:solidFill>
                  <a:srgbClr val="0033B3"/>
                </a:solidFill>
                <a:effectLst/>
                <a:latin typeface="JetBrains Mono"/>
              </a:rPr>
              <a:t>in </a:t>
            </a:r>
            <a:r>
              <a:rPr kumimoji="0" lang="ru-RU" altLang="ru-RU" sz="2000" b="0" i="0" u="none" strike="noStrike" cap="none" normalizeH="0" baseline="0">
                <a:ln>
                  <a:noFill/>
                </a:ln>
                <a:solidFill>
                  <a:srgbClr val="080808"/>
                </a:solidFill>
                <a:effectLst/>
                <a:latin typeface="JetBrains Mono"/>
              </a:rPr>
              <a:t>all_options:</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a:t>
            </a:r>
            <a:r>
              <a:rPr kumimoji="0" lang="ru-RU" altLang="ru-RU" sz="2000" b="0" i="0" u="none" strike="noStrike" cap="none" normalizeH="0" baseline="0">
                <a:ln>
                  <a:noFill/>
                </a:ln>
                <a:solidFill>
                  <a:srgbClr val="0033B3"/>
                </a:solidFill>
                <a:effectLst/>
                <a:latin typeface="JetBrains Mono"/>
              </a:rPr>
              <a:t>if </a:t>
            </a:r>
            <a:r>
              <a:rPr kumimoji="0" lang="ru-RU" altLang="ru-RU" sz="2000" b="0" i="0" u="none" strike="noStrike" cap="none" normalizeH="0" baseline="0">
                <a:ln>
                  <a:noFill/>
                </a:ln>
                <a:solidFill>
                  <a:srgbClr val="080808"/>
                </a:solidFill>
                <a:effectLst/>
                <a:latin typeface="JetBrains Mono"/>
              </a:rPr>
              <a:t>option.get_attribute(</a:t>
            </a:r>
            <a:r>
              <a:rPr kumimoji="0" lang="ru-RU" altLang="ru-RU" sz="2000" b="0" i="0" u="none" strike="noStrike" cap="none" normalizeH="0" baseline="0">
                <a:ln>
                  <a:noFill/>
                </a:ln>
                <a:solidFill>
                  <a:srgbClr val="067D17"/>
                </a:solidFill>
                <a:effectLst/>
                <a:latin typeface="JetBrains Mono"/>
              </a:rPr>
              <a:t>"value"</a:t>
            </a:r>
            <a:r>
              <a:rPr kumimoji="0" lang="ru-RU" altLang="ru-RU" sz="2000" b="0" i="0" u="none" strike="noStrike" cap="none" normalizeH="0" baseline="0">
                <a:ln>
                  <a:noFill/>
                </a:ln>
                <a:solidFill>
                  <a:srgbClr val="080808"/>
                </a:solidFill>
                <a:effectLst/>
                <a:latin typeface="JetBrains Mono"/>
              </a:rPr>
              <a:t>) == </a:t>
            </a:r>
            <a:r>
              <a:rPr kumimoji="0" lang="ru-RU" altLang="ru-RU" sz="2000" b="0" i="0" u="none" strike="noStrike" cap="none" normalizeH="0" baseline="0">
                <a:ln>
                  <a:noFill/>
                </a:ln>
                <a:solidFill>
                  <a:srgbClr val="067D17"/>
                </a:solidFill>
                <a:effectLst/>
                <a:latin typeface="JetBrains Mono"/>
              </a:rPr>
              <a:t>"Ms"</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option.click()</a:t>
            </a:r>
            <a:endParaRPr kumimoji="0" lang="ru-RU" altLang="ru-RU" sz="44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85656CB-3B5B-4C95-A828-80D840C41264}"/>
              </a:ext>
            </a:extLst>
          </p:cNvPr>
          <p:cNvSpPr txBox="1"/>
          <p:nvPr/>
        </p:nvSpPr>
        <p:spPr>
          <a:xfrm>
            <a:off x="8257592" y="3270446"/>
            <a:ext cx="3775788" cy="1200329"/>
          </a:xfrm>
          <a:prstGeom prst="rect">
            <a:avLst/>
          </a:prstGeom>
          <a:noFill/>
        </p:spPr>
        <p:txBody>
          <a:bodyPr wrap="square">
            <a:spAutoFit/>
          </a:bodyPr>
          <a:lstStyle/>
          <a:p>
            <a:r>
              <a:rPr lang="ru-RU" i="1" dirty="0" err="1"/>
              <a:t>шукаємо</a:t>
            </a:r>
            <a:r>
              <a:rPr lang="ru-RU" i="1" dirty="0"/>
              <a:t> </a:t>
            </a:r>
            <a:r>
              <a:rPr lang="ru-RU" i="1" dirty="0" err="1"/>
              <a:t>елемент</a:t>
            </a:r>
            <a:r>
              <a:rPr lang="ru-RU" i="1" dirty="0"/>
              <a:t> </a:t>
            </a:r>
            <a:r>
              <a:rPr lang="ru-RU" i="1" dirty="0" err="1"/>
              <a:t>керування</a:t>
            </a:r>
            <a:r>
              <a:rPr lang="ru-RU" i="1" dirty="0"/>
              <a:t> </a:t>
            </a:r>
            <a:r>
              <a:rPr lang="ru-RU" i="1" dirty="0" err="1"/>
              <a:t>вибором</a:t>
            </a:r>
            <a:r>
              <a:rPr lang="ru-RU" i="1" dirty="0"/>
              <a:t> для </a:t>
            </a:r>
            <a:r>
              <a:rPr lang="ru-RU" i="1" dirty="0" err="1"/>
              <a:t>значення</a:t>
            </a:r>
            <a:r>
              <a:rPr lang="ru-RU" i="1" dirty="0"/>
              <a:t> «</a:t>
            </a:r>
            <a:r>
              <a:rPr lang="ru-RU" i="1" dirty="0" err="1"/>
              <a:t>Ms</a:t>
            </a:r>
            <a:r>
              <a:rPr lang="ru-RU" i="1" dirty="0"/>
              <a:t>», і коли ми </a:t>
            </a:r>
            <a:r>
              <a:rPr lang="ru-RU" i="1" dirty="0" err="1"/>
              <a:t>знаходимо</a:t>
            </a:r>
            <a:r>
              <a:rPr lang="ru-RU" i="1" dirty="0"/>
              <a:t>, </a:t>
            </a:r>
            <a:r>
              <a:rPr lang="ru-RU" i="1" dirty="0" err="1"/>
              <a:t>клацаємо</a:t>
            </a:r>
            <a:r>
              <a:rPr lang="ru-RU" i="1" dirty="0"/>
              <a:t> </a:t>
            </a:r>
            <a:r>
              <a:rPr lang="ru-RU" i="1" dirty="0" err="1"/>
              <a:t>щоб</a:t>
            </a:r>
            <a:r>
              <a:rPr lang="ru-RU" i="1" dirty="0"/>
              <a:t> </a:t>
            </a:r>
            <a:r>
              <a:rPr lang="ru-RU" i="1" dirty="0" err="1"/>
              <a:t>його</a:t>
            </a:r>
            <a:r>
              <a:rPr lang="ru-RU" i="1" dirty="0"/>
              <a:t> </a:t>
            </a:r>
            <a:r>
              <a:rPr lang="ru-RU" i="1" dirty="0" err="1"/>
              <a:t>вибрати</a:t>
            </a:r>
            <a:endParaRPr lang="ru-RU" i="1" dirty="0"/>
          </a:p>
        </p:txBody>
      </p:sp>
    </p:spTree>
    <p:extLst>
      <p:ext uri="{BB962C8B-B14F-4D97-AF65-F5344CB8AC3E}">
        <p14:creationId xmlns:p14="http://schemas.microsoft.com/office/powerpoint/2010/main" val="1977736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DFCF56-E3AA-41F5-8A07-FD15D817D020}"/>
              </a:ext>
            </a:extLst>
          </p:cNvPr>
          <p:cNvSpPr>
            <a:spLocks noGrp="1"/>
          </p:cNvSpPr>
          <p:nvPr>
            <p:ph idx="1"/>
          </p:nvPr>
        </p:nvSpPr>
        <p:spPr>
          <a:xfrm>
            <a:off x="205273" y="223935"/>
            <a:ext cx="11737911" cy="6494106"/>
          </a:xfrm>
        </p:spPr>
        <p:txBody>
          <a:bodyPr>
            <a:normAutofit/>
          </a:bodyPr>
          <a:lstStyle/>
          <a:p>
            <a:pPr marL="0" indent="0">
              <a:buNone/>
            </a:pPr>
            <a:r>
              <a:rPr lang="uk-UA" sz="2000" dirty="0"/>
              <a:t>Завершальна частина роботи з формами - це знання того, як відправити дані у формі назад на сервер. Це досягається шляхом розташування кнопки «Надіслати» та надсилання події кліку, або вибору будь-якого елемента керування у формі та виклику «відправити» проти нього: </a:t>
            </a:r>
            <a:endParaRPr lang="ru-RU" sz="3200" dirty="0"/>
          </a:p>
        </p:txBody>
      </p:sp>
      <p:sp>
        <p:nvSpPr>
          <p:cNvPr id="2" name="Rectangle 1">
            <a:extLst>
              <a:ext uri="{FF2B5EF4-FFF2-40B4-BE49-F238E27FC236}">
                <a16:creationId xmlns:a16="http://schemas.microsoft.com/office/drawing/2014/main" id="{EB4BFEA5-24D7-41D0-BFD8-6988B2071063}"/>
              </a:ext>
            </a:extLst>
          </p:cNvPr>
          <p:cNvSpPr>
            <a:spLocks noChangeArrowheads="1"/>
          </p:cNvSpPr>
          <p:nvPr/>
        </p:nvSpPr>
        <p:spPr bwMode="auto">
          <a:xfrm>
            <a:off x="205273" y="1400282"/>
            <a:ext cx="6429965" cy="101566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a:ln>
                  <a:noFill/>
                </a:ln>
                <a:solidFill>
                  <a:srgbClr val="080808"/>
                </a:solidFill>
                <a:effectLst/>
                <a:latin typeface="JetBrains Mono"/>
              </a:rPr>
              <a:t>driver.find_element_by_id(</a:t>
            </a:r>
            <a:r>
              <a:rPr kumimoji="0" lang="ru-RU" altLang="ru-RU" sz="2000" b="0" i="0" u="none" strike="noStrike" cap="none" normalizeH="0" baseline="0">
                <a:ln>
                  <a:noFill/>
                </a:ln>
                <a:solidFill>
                  <a:srgbClr val="067D17"/>
                </a:solidFill>
                <a:effectLst/>
                <a:latin typeface="JetBrains Mono"/>
              </a:rPr>
              <a:t>"SubmitButton"</a:t>
            </a:r>
            <a:r>
              <a:rPr kumimoji="0" lang="ru-RU" altLang="ru-RU" sz="2000" b="0" i="0" u="none" strike="noStrike" cap="none" normalizeH="0" baseline="0">
                <a:ln>
                  <a:noFill/>
                </a:ln>
                <a:solidFill>
                  <a:srgbClr val="080808"/>
                </a:solidFill>
                <a:effectLst/>
                <a:latin typeface="JetBrains Mono"/>
              </a:rPr>
              <a:t>).click()</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someElement = driver.find_element_by_name(</a:t>
            </a:r>
            <a:r>
              <a:rPr kumimoji="0" lang="ru-RU" altLang="ru-RU" sz="2000" b="0" i="0" u="none" strike="noStrike" cap="none" normalizeH="0" baseline="0">
                <a:ln>
                  <a:noFill/>
                </a:ln>
                <a:solidFill>
                  <a:srgbClr val="067D17"/>
                </a:solidFill>
                <a:effectLst/>
                <a:latin typeface="JetBrains Mono"/>
              </a:rPr>
              <a:t>"searchbox"</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someElement.submit()</a:t>
            </a:r>
            <a:endParaRPr kumimoji="0" lang="ru-RU" altLang="ru-RU"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547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DA996127-65C4-4BF4-9976-F7C25EAAAA29}"/>
              </a:ext>
            </a:extLst>
          </p:cNvPr>
          <p:cNvSpPr>
            <a:spLocks noChangeArrowheads="1"/>
          </p:cNvSpPr>
          <p:nvPr/>
        </p:nvSpPr>
        <p:spPr bwMode="auto">
          <a:xfrm>
            <a:off x="0" y="0"/>
            <a:ext cx="7567456" cy="674030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1" u="none" strike="noStrike" cap="none" normalizeH="0" baseline="0" dirty="0">
                <a:ln>
                  <a:noFill/>
                </a:ln>
                <a:solidFill>
                  <a:srgbClr val="8C8C8C"/>
                </a:solidFill>
                <a:effectLst/>
                <a:latin typeface="JetBrains Mono"/>
              </a:rPr>
              <a:t>#importing </a:t>
            </a:r>
            <a:r>
              <a:rPr kumimoji="0" lang="ru-RU" altLang="ru-RU" b="0" i="1" u="none" strike="noStrike" cap="none" normalizeH="0" baseline="0" dirty="0" err="1">
                <a:ln>
                  <a:noFill/>
                </a:ln>
                <a:solidFill>
                  <a:srgbClr val="8C8C8C"/>
                </a:solidFill>
                <a:effectLst/>
                <a:latin typeface="JetBrains Mono"/>
              </a:rPr>
              <a:t>required</a:t>
            </a:r>
            <a:r>
              <a:rPr kumimoji="0" lang="ru-RU" altLang="ru-RU" b="0" i="1" u="none" strike="noStrike" cap="none" normalizeH="0" baseline="0" dirty="0">
                <a:ln>
                  <a:noFill/>
                </a:ln>
                <a:solidFill>
                  <a:srgbClr val="8C8C8C"/>
                </a:solidFill>
                <a:effectLst/>
                <a:latin typeface="JetBrains Mono"/>
              </a:rPr>
              <a:t> </a:t>
            </a:r>
            <a:r>
              <a:rPr kumimoji="0" lang="ru-RU" altLang="ru-RU" b="0" i="1" u="none" strike="noStrike" cap="none" normalizeH="0" baseline="0" dirty="0" err="1">
                <a:ln>
                  <a:noFill/>
                </a:ln>
                <a:solidFill>
                  <a:srgbClr val="8C8C8C"/>
                </a:solidFill>
                <a:effectLst/>
                <a:latin typeface="JetBrains Mono"/>
              </a:rPr>
              <a:t>libraries</a:t>
            </a:r>
            <a:br>
              <a:rPr kumimoji="0" lang="ru-RU" altLang="ru-RU" b="0" i="1" u="none" strike="noStrike" cap="none" normalizeH="0" baseline="0" dirty="0">
                <a:ln>
                  <a:noFill/>
                </a:ln>
                <a:solidFill>
                  <a:srgbClr val="8C8C8C"/>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selenium</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webdriver</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a:ln>
                  <a:noFill/>
                </a:ln>
                <a:solidFill>
                  <a:srgbClr val="080808"/>
                </a:solidFill>
                <a:effectLst/>
                <a:latin typeface="JetBrains Mono"/>
              </a:rPr>
              <a:t>selenium.webdriver.common.by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a:ln>
                  <a:noFill/>
                </a:ln>
                <a:solidFill>
                  <a:srgbClr val="080808"/>
                </a:solidFill>
                <a:effectLst/>
                <a:latin typeface="JetBrains Mono"/>
              </a:rPr>
              <a:t>By</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selenium.webdriver.support.ui</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WebDriverWait</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selenium.webdriver.support</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expected_conditions</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as</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a:ln>
                  <a:noFill/>
                </a:ln>
                <a:solidFill>
                  <a:srgbClr val="080808"/>
                </a:solidFill>
                <a:effectLst/>
                <a:latin typeface="JetBrains Mono"/>
              </a:rPr>
              <a:t>EC</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selenium.common.exceptions</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TimeoutException</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selenium.webdriver.common.action_chains</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ActionChains</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selenium.webdriver.remote.webelement</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WebElement</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selenium.webdriver.support.wait</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WebDriverWait</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selenium_move_cursor.MouseActions</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move_to_element_chrome</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selenium.webdriver.common.keys</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Keys</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selenium.webdriver.chrome.options</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Options</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js</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json</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numpy</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as</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np</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time</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pandas</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0033B3"/>
                </a:solidFill>
                <a:effectLst/>
                <a:latin typeface="JetBrains Mono"/>
              </a:rPr>
              <a:t>as</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pd</a:t>
            </a:r>
            <a:r>
              <a:rPr kumimoji="0" lang="ru-RU" altLang="ru-RU" b="0" i="0" u="none" strike="noStrike" cap="none" normalizeH="0" baseline="0" dirty="0">
                <a:ln>
                  <a:noFill/>
                </a:ln>
                <a:solidFill>
                  <a:srgbClr val="080808"/>
                </a:solidFill>
                <a:effectLst/>
                <a:latin typeface="JetBrains Mono"/>
              </a:rPr>
              <a:t>         </a:t>
            </a:r>
            <a:r>
              <a:rPr kumimoji="0" lang="ru-RU" altLang="ru-RU" b="0" i="1" u="none" strike="noStrike" cap="none" normalizeH="0" baseline="0" dirty="0">
                <a:ln>
                  <a:noFill/>
                </a:ln>
                <a:solidFill>
                  <a:srgbClr val="8C8C8C"/>
                </a:solidFill>
                <a:effectLst/>
                <a:latin typeface="JetBrains Mono"/>
              </a:rPr>
              <a:t>#to </a:t>
            </a:r>
            <a:r>
              <a:rPr kumimoji="0" lang="ru-RU" altLang="ru-RU" b="0" i="1" u="none" strike="noStrike" cap="none" normalizeH="0" baseline="0" dirty="0" err="1">
                <a:ln>
                  <a:noFill/>
                </a:ln>
                <a:solidFill>
                  <a:srgbClr val="8C8C8C"/>
                </a:solidFill>
                <a:effectLst/>
                <a:latin typeface="JetBrains Mono"/>
              </a:rPr>
              <a:t>save</a:t>
            </a:r>
            <a:r>
              <a:rPr kumimoji="0" lang="ru-RU" altLang="ru-RU" b="0" i="1" u="none" strike="noStrike" cap="none" normalizeH="0" baseline="0" dirty="0">
                <a:ln>
                  <a:noFill/>
                </a:ln>
                <a:solidFill>
                  <a:srgbClr val="8C8C8C"/>
                </a:solidFill>
                <a:effectLst/>
                <a:latin typeface="JetBrains Mono"/>
              </a:rPr>
              <a:t> CSV </a:t>
            </a:r>
            <a:r>
              <a:rPr kumimoji="0" lang="ru-RU" altLang="ru-RU" b="0" i="1" u="none" strike="noStrike" cap="none" normalizeH="0" baseline="0" dirty="0" err="1">
                <a:ln>
                  <a:noFill/>
                </a:ln>
                <a:solidFill>
                  <a:srgbClr val="8C8C8C"/>
                </a:solidFill>
                <a:effectLst/>
                <a:latin typeface="JetBrains Mono"/>
              </a:rPr>
              <a:t>file</a:t>
            </a:r>
            <a:br>
              <a:rPr kumimoji="0" lang="ru-RU" altLang="ru-RU" b="0" i="1" u="none" strike="noStrike" cap="none" normalizeH="0" baseline="0" dirty="0">
                <a:ln>
                  <a:noFill/>
                </a:ln>
                <a:solidFill>
                  <a:srgbClr val="8C8C8C"/>
                </a:solidFill>
                <a:effectLst/>
                <a:latin typeface="JetBrains Mono"/>
              </a:rPr>
            </a:br>
            <a:r>
              <a:rPr kumimoji="0" lang="ru-RU" altLang="ru-RU" b="0" i="0" u="none" strike="noStrike" cap="none" normalizeH="0" baseline="0" dirty="0" err="1">
                <a:ln>
                  <a:noFill/>
                </a:ln>
                <a:solidFill>
                  <a:srgbClr val="0033B3"/>
                </a:solidFill>
                <a:effectLst/>
                <a:latin typeface="JetBrains Mono"/>
              </a:rPr>
              <a:t>from</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a:ln>
                  <a:noFill/>
                </a:ln>
                <a:solidFill>
                  <a:srgbClr val="080808"/>
                </a:solidFill>
                <a:effectLst/>
                <a:latin typeface="JetBrains Mono"/>
              </a:rPr>
              <a:t>bs4 </a:t>
            </a: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BeautifulSoup</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033B3"/>
                </a:solidFill>
                <a:effectLst/>
                <a:latin typeface="JetBrains Mono"/>
              </a:rPr>
              <a:t>import</a:t>
            </a:r>
            <a:r>
              <a:rPr kumimoji="0" lang="ru-RU" altLang="ru-RU" b="0" i="0" u="none" strike="noStrike" cap="none" normalizeH="0" baseline="0" dirty="0">
                <a:ln>
                  <a:noFill/>
                </a:ln>
                <a:solidFill>
                  <a:srgbClr val="0033B3"/>
                </a:solidFill>
                <a:effectLst/>
                <a:latin typeface="JetBrains Mono"/>
              </a:rPr>
              <a:t> </a:t>
            </a:r>
            <a:r>
              <a:rPr kumimoji="0" lang="ru-RU" altLang="ru-RU" b="0" i="0" u="none" strike="noStrike" cap="none" normalizeH="0" baseline="0" dirty="0" err="1">
                <a:ln>
                  <a:noFill/>
                </a:ln>
                <a:solidFill>
                  <a:srgbClr val="080808"/>
                </a:solidFill>
                <a:effectLst/>
                <a:latin typeface="JetBrains Mono"/>
              </a:rPr>
              <a:t>ctypes</a:t>
            </a:r>
            <a:r>
              <a:rPr kumimoji="0" lang="ru-RU" altLang="ru-RU" b="0" i="0" u="none" strike="noStrike" cap="none" normalizeH="0" baseline="0" dirty="0">
                <a:ln>
                  <a:noFill/>
                </a:ln>
                <a:solidFill>
                  <a:srgbClr val="080808"/>
                </a:solidFill>
                <a:effectLst/>
                <a:latin typeface="JetBrains Mono"/>
              </a:rPr>
              <a:t>         </a:t>
            </a:r>
            <a:r>
              <a:rPr kumimoji="0" lang="ru-RU" altLang="ru-RU" b="0" i="1" u="none" strike="noStrike" cap="none" normalizeH="0" baseline="0" dirty="0">
                <a:ln>
                  <a:noFill/>
                </a:ln>
                <a:solidFill>
                  <a:srgbClr val="8C8C8C"/>
                </a:solidFill>
                <a:effectLst/>
                <a:latin typeface="JetBrains Mono"/>
              </a:rPr>
              <a:t>#to </a:t>
            </a:r>
            <a:r>
              <a:rPr kumimoji="0" lang="ru-RU" altLang="ru-RU" b="0" i="1" u="none" strike="noStrike" cap="none" normalizeH="0" baseline="0" dirty="0" err="1">
                <a:ln>
                  <a:noFill/>
                </a:ln>
                <a:solidFill>
                  <a:srgbClr val="8C8C8C"/>
                </a:solidFill>
                <a:effectLst/>
                <a:latin typeface="JetBrains Mono"/>
              </a:rPr>
              <a:t>create</a:t>
            </a:r>
            <a:r>
              <a:rPr kumimoji="0" lang="ru-RU" altLang="ru-RU" b="0" i="1" u="none" strike="noStrike" cap="none" normalizeH="0" baseline="0" dirty="0">
                <a:ln>
                  <a:noFill/>
                </a:ln>
                <a:solidFill>
                  <a:srgbClr val="8C8C8C"/>
                </a:solidFill>
                <a:effectLst/>
                <a:latin typeface="JetBrains Mono"/>
              </a:rPr>
              <a:t> </a:t>
            </a:r>
            <a:r>
              <a:rPr kumimoji="0" lang="ru-RU" altLang="ru-RU" b="0" i="1" u="none" strike="noStrike" cap="none" normalizeH="0" baseline="0" dirty="0" err="1">
                <a:ln>
                  <a:noFill/>
                </a:ln>
                <a:solidFill>
                  <a:srgbClr val="8C8C8C"/>
                </a:solidFill>
                <a:effectLst/>
                <a:latin typeface="JetBrains Mono"/>
              </a:rPr>
              <a:t>text</a:t>
            </a:r>
            <a:r>
              <a:rPr kumimoji="0" lang="ru-RU" altLang="ru-RU" b="0" i="1" u="none" strike="noStrike" cap="none" normalizeH="0" baseline="0" dirty="0">
                <a:ln>
                  <a:noFill/>
                </a:ln>
                <a:solidFill>
                  <a:srgbClr val="8C8C8C"/>
                </a:solidFill>
                <a:effectLst/>
                <a:latin typeface="JetBrains Mono"/>
              </a:rPr>
              <a:t> </a:t>
            </a:r>
            <a:r>
              <a:rPr kumimoji="0" lang="ru-RU" altLang="ru-RU" b="0" i="1" u="none" strike="noStrike" cap="none" normalizeH="0" baseline="0" dirty="0" err="1">
                <a:ln>
                  <a:noFill/>
                </a:ln>
                <a:solidFill>
                  <a:srgbClr val="8C8C8C"/>
                </a:solidFill>
                <a:effectLst/>
                <a:latin typeface="JetBrains Mono"/>
              </a:rPr>
              <a:t>popup</a:t>
            </a:r>
            <a:br>
              <a:rPr kumimoji="0" lang="ru-RU" altLang="ru-RU" b="0" i="1" u="none" strike="noStrike" cap="none" normalizeH="0" baseline="0" dirty="0">
                <a:ln>
                  <a:noFill/>
                </a:ln>
                <a:solidFill>
                  <a:srgbClr val="8C8C8C"/>
                </a:solidFill>
                <a:effectLst/>
                <a:latin typeface="JetBrains Mono"/>
              </a:rPr>
            </a:br>
            <a:br>
              <a:rPr kumimoji="0" lang="ru-RU" altLang="ru-RU" b="0" i="1" u="none" strike="noStrike" cap="none" normalizeH="0" baseline="0" dirty="0">
                <a:ln>
                  <a:noFill/>
                </a:ln>
                <a:solidFill>
                  <a:srgbClr val="8C8C8C"/>
                </a:solidFill>
                <a:effectLst/>
                <a:latin typeface="JetBrains Mono"/>
              </a:rPr>
            </a:br>
            <a:r>
              <a:rPr kumimoji="0" lang="ru-RU" altLang="ru-RU" b="0" i="1" u="none" strike="noStrike" cap="none" normalizeH="0" baseline="0" dirty="0">
                <a:ln>
                  <a:noFill/>
                </a:ln>
                <a:solidFill>
                  <a:srgbClr val="8C8C8C"/>
                </a:solidFill>
                <a:effectLst/>
                <a:latin typeface="JetBrains Mono"/>
              </a:rPr>
              <a:t>#defining </a:t>
            </a:r>
            <a:r>
              <a:rPr kumimoji="0" lang="ru-RU" altLang="ru-RU" b="0" i="1" u="none" strike="noStrike" cap="none" normalizeH="0" baseline="0" dirty="0" err="1">
                <a:ln>
                  <a:noFill/>
                </a:ln>
                <a:solidFill>
                  <a:srgbClr val="8C8C8C"/>
                </a:solidFill>
                <a:effectLst/>
                <a:latin typeface="JetBrains Mono"/>
              </a:rPr>
              <a:t>browser</a:t>
            </a:r>
            <a:r>
              <a:rPr kumimoji="0" lang="ru-RU" altLang="ru-RU" b="0" i="1" u="none" strike="noStrike" cap="none" normalizeH="0" baseline="0" dirty="0">
                <a:ln>
                  <a:noFill/>
                </a:ln>
                <a:solidFill>
                  <a:srgbClr val="8C8C8C"/>
                </a:solidFill>
                <a:effectLst/>
                <a:latin typeface="JetBrains Mono"/>
              </a:rPr>
              <a:t> </a:t>
            </a:r>
            <a:r>
              <a:rPr kumimoji="0" lang="ru-RU" altLang="ru-RU" b="0" i="1" u="none" strike="noStrike" cap="none" normalizeH="0" baseline="0" dirty="0" err="1">
                <a:ln>
                  <a:noFill/>
                </a:ln>
                <a:solidFill>
                  <a:srgbClr val="8C8C8C"/>
                </a:solidFill>
                <a:effectLst/>
                <a:latin typeface="JetBrains Mono"/>
              </a:rPr>
              <a:t>and</a:t>
            </a:r>
            <a:r>
              <a:rPr kumimoji="0" lang="ru-RU" altLang="ru-RU" b="0" i="1" u="none" strike="noStrike" cap="none" normalizeH="0" baseline="0" dirty="0">
                <a:ln>
                  <a:noFill/>
                </a:ln>
                <a:solidFill>
                  <a:srgbClr val="8C8C8C"/>
                </a:solidFill>
                <a:effectLst/>
                <a:latin typeface="JetBrains Mono"/>
              </a:rPr>
              <a:t> </a:t>
            </a:r>
            <a:r>
              <a:rPr kumimoji="0" lang="ru-RU" altLang="ru-RU" b="0" i="1" u="none" strike="noStrike" cap="none" normalizeH="0" baseline="0" dirty="0" err="1">
                <a:ln>
                  <a:noFill/>
                </a:ln>
                <a:solidFill>
                  <a:srgbClr val="8C8C8C"/>
                </a:solidFill>
                <a:effectLst/>
                <a:latin typeface="JetBrains Mono"/>
              </a:rPr>
              <a:t>adding</a:t>
            </a:r>
            <a:r>
              <a:rPr kumimoji="0" lang="ru-RU" altLang="ru-RU" b="0" i="1" u="none" strike="noStrike" cap="none" normalizeH="0" baseline="0" dirty="0">
                <a:ln>
                  <a:noFill/>
                </a:ln>
                <a:solidFill>
                  <a:srgbClr val="8C8C8C"/>
                </a:solidFill>
                <a:effectLst/>
                <a:latin typeface="JetBrains Mono"/>
              </a:rPr>
              <a:t> </a:t>
            </a:r>
            <a:r>
              <a:rPr kumimoji="0" lang="ru-RU" altLang="ru-RU" b="0" i="1" u="none" strike="noStrike" cap="none" normalizeH="0" baseline="0" dirty="0" err="1">
                <a:ln>
                  <a:noFill/>
                </a:ln>
                <a:solidFill>
                  <a:srgbClr val="8C8C8C"/>
                </a:solidFill>
                <a:effectLst/>
                <a:latin typeface="JetBrains Mono"/>
              </a:rPr>
              <a:t>the</a:t>
            </a:r>
            <a:r>
              <a:rPr kumimoji="0" lang="ru-RU" altLang="ru-RU" b="0" i="1" u="none" strike="noStrike" cap="none" normalizeH="0" baseline="0" dirty="0">
                <a:ln>
                  <a:noFill/>
                </a:ln>
                <a:solidFill>
                  <a:srgbClr val="8C8C8C"/>
                </a:solidFill>
                <a:effectLst/>
                <a:latin typeface="JetBrains Mono"/>
              </a:rPr>
              <a:t> “ — </a:t>
            </a:r>
            <a:r>
              <a:rPr kumimoji="0" lang="ru-RU" altLang="ru-RU" b="0" i="1" u="none" strike="noStrike" cap="none" normalizeH="0" baseline="0" dirty="0" err="1">
                <a:ln>
                  <a:noFill/>
                </a:ln>
                <a:solidFill>
                  <a:srgbClr val="8C8C8C"/>
                </a:solidFill>
                <a:effectLst/>
                <a:latin typeface="JetBrains Mono"/>
              </a:rPr>
              <a:t>headless</a:t>
            </a:r>
            <a:r>
              <a:rPr kumimoji="0" lang="ru-RU" altLang="ru-RU" b="0" i="1" u="none" strike="noStrike" cap="none" normalizeH="0" baseline="0" dirty="0">
                <a:ln>
                  <a:noFill/>
                </a:ln>
                <a:solidFill>
                  <a:srgbClr val="8C8C8C"/>
                </a:solidFill>
                <a:effectLst/>
                <a:latin typeface="JetBrains Mono"/>
              </a:rPr>
              <a:t>” </a:t>
            </a:r>
            <a:r>
              <a:rPr kumimoji="0" lang="ru-RU" altLang="ru-RU" b="0" i="1" u="none" strike="noStrike" cap="none" normalizeH="0" baseline="0" dirty="0" err="1">
                <a:ln>
                  <a:noFill/>
                </a:ln>
                <a:solidFill>
                  <a:srgbClr val="8C8C8C"/>
                </a:solidFill>
                <a:effectLst/>
                <a:latin typeface="JetBrains Mono"/>
              </a:rPr>
              <a:t>argument</a:t>
            </a:r>
            <a:br>
              <a:rPr kumimoji="0" lang="ru-RU" altLang="ru-RU" b="0" i="1" u="none" strike="noStrike" cap="none" normalizeH="0" baseline="0" dirty="0">
                <a:ln>
                  <a:noFill/>
                </a:ln>
                <a:solidFill>
                  <a:srgbClr val="8C8C8C"/>
                </a:solidFill>
                <a:effectLst/>
                <a:latin typeface="JetBrains Mono"/>
              </a:rPr>
            </a:br>
            <a:r>
              <a:rPr kumimoji="0" lang="ru-RU" altLang="ru-RU" b="0" i="0" u="none" strike="noStrike" cap="none" normalizeH="0" baseline="0" dirty="0" err="1">
                <a:ln>
                  <a:noFill/>
                </a:ln>
                <a:solidFill>
                  <a:srgbClr val="080808"/>
                </a:solidFill>
                <a:effectLst/>
                <a:latin typeface="JetBrains Mono"/>
              </a:rPr>
              <a:t>opts</a:t>
            </a:r>
            <a:r>
              <a:rPr kumimoji="0" lang="ru-RU" altLang="ru-RU" b="0" i="0" u="none" strike="noStrike" cap="none" normalizeH="0" baseline="0" dirty="0">
                <a:ln>
                  <a:noFill/>
                </a:ln>
                <a:solidFill>
                  <a:srgbClr val="080808"/>
                </a:solidFill>
                <a:effectLst/>
                <a:latin typeface="JetBrains Mono"/>
              </a:rPr>
              <a:t> = </a:t>
            </a:r>
            <a:r>
              <a:rPr kumimoji="0" lang="ru-RU" altLang="ru-RU" b="0" i="0" u="none" strike="noStrike" cap="none" normalizeH="0" baseline="0" dirty="0" err="1">
                <a:ln>
                  <a:noFill/>
                </a:ln>
                <a:solidFill>
                  <a:srgbClr val="080808"/>
                </a:solidFill>
                <a:effectLst/>
                <a:latin typeface="JetBrains Mono"/>
              </a:rPr>
              <a:t>Options</a:t>
            </a:r>
            <a:r>
              <a:rPr kumimoji="0" lang="ru-RU" altLang="ru-RU" b="0" i="0" u="none" strike="noStrike" cap="none" normalizeH="0" baseline="0" dirty="0">
                <a:ln>
                  <a:noFill/>
                </a:ln>
                <a:solidFill>
                  <a:srgbClr val="080808"/>
                </a:solidFill>
                <a:effectLst/>
                <a:latin typeface="JetBrains Mono"/>
              </a:rPr>
              <a:t>()</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80808"/>
                </a:solidFill>
                <a:effectLst/>
                <a:latin typeface="JetBrains Mono"/>
              </a:rPr>
              <a:t>opts.add_argument</a:t>
            </a:r>
            <a:r>
              <a:rPr kumimoji="0" lang="ru-RU" altLang="ru-RU" b="0" i="0" u="none" strike="noStrike" cap="none" normalizeH="0" baseline="0" dirty="0">
                <a:ln>
                  <a:noFill/>
                </a:ln>
                <a:solidFill>
                  <a:srgbClr val="080808"/>
                </a:solidFill>
                <a:effectLst/>
                <a:latin typeface="JetBrains Mono"/>
              </a:rPr>
              <a:t>(</a:t>
            </a:r>
            <a:r>
              <a:rPr kumimoji="0" lang="ru-RU" altLang="ru-RU" b="0" i="0" u="none" strike="noStrike" cap="none" normalizeH="0" baseline="0" dirty="0">
                <a:ln>
                  <a:noFill/>
                </a:ln>
                <a:solidFill>
                  <a:srgbClr val="067D17"/>
                </a:solidFill>
                <a:effectLst/>
                <a:latin typeface="JetBrains Mono"/>
              </a:rPr>
              <a:t>'— </a:t>
            </a:r>
            <a:r>
              <a:rPr kumimoji="0" lang="ru-RU" altLang="ru-RU" b="0" i="0" u="none" strike="noStrike" cap="none" normalizeH="0" baseline="0" dirty="0" err="1">
                <a:ln>
                  <a:noFill/>
                </a:ln>
                <a:solidFill>
                  <a:srgbClr val="067D17"/>
                </a:solidFill>
                <a:effectLst/>
                <a:latin typeface="JetBrains Mono"/>
              </a:rPr>
              <a:t>headless</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a:ln>
                  <a:noFill/>
                </a:ln>
                <a:solidFill>
                  <a:srgbClr val="080808"/>
                </a:solidFill>
                <a:effectLst/>
                <a:latin typeface="JetBrains Mono"/>
              </a:rPr>
              <a:t>)</a:t>
            </a:r>
            <a:br>
              <a:rPr kumimoji="0" lang="ru-RU" altLang="ru-RU" b="0" i="0" u="none" strike="noStrike" cap="none" normalizeH="0" baseline="0" dirty="0">
                <a:ln>
                  <a:noFill/>
                </a:ln>
                <a:solidFill>
                  <a:srgbClr val="080808"/>
                </a:solidFill>
                <a:effectLst/>
                <a:latin typeface="JetBrains Mono"/>
              </a:rPr>
            </a:br>
            <a:r>
              <a:rPr kumimoji="0" lang="ru-RU" altLang="ru-RU" b="0" i="0" u="none" strike="noStrike" cap="none" normalizeH="0" baseline="0" dirty="0" err="1">
                <a:ln>
                  <a:noFill/>
                </a:ln>
                <a:solidFill>
                  <a:srgbClr val="080808"/>
                </a:solidFill>
                <a:effectLst/>
                <a:latin typeface="JetBrains Mono"/>
              </a:rPr>
              <a:t>driver</a:t>
            </a:r>
            <a:r>
              <a:rPr kumimoji="0" lang="ru-RU" altLang="ru-RU" b="0" i="0" u="none" strike="noStrike" cap="none" normalizeH="0" baseline="0" dirty="0">
                <a:ln>
                  <a:noFill/>
                </a:ln>
                <a:solidFill>
                  <a:srgbClr val="080808"/>
                </a:solidFill>
                <a:effectLst/>
                <a:latin typeface="JetBrains Mono"/>
              </a:rPr>
              <a:t> = </a:t>
            </a:r>
            <a:r>
              <a:rPr kumimoji="0" lang="ru-RU" altLang="ru-RU" b="0" i="0" u="none" strike="noStrike" cap="none" normalizeH="0" baseline="0" dirty="0" err="1">
                <a:ln>
                  <a:noFill/>
                </a:ln>
                <a:solidFill>
                  <a:srgbClr val="080808"/>
                </a:solidFill>
                <a:effectLst/>
                <a:latin typeface="JetBrains Mono"/>
              </a:rPr>
              <a:t>webdriver.Chrome</a:t>
            </a:r>
            <a:r>
              <a:rPr kumimoji="0" lang="ru-RU" altLang="ru-RU" b="0" i="0" u="none" strike="noStrike" cap="none" normalizeH="0" baseline="0" dirty="0">
                <a:ln>
                  <a:noFill/>
                </a:ln>
                <a:solidFill>
                  <a:srgbClr val="080808"/>
                </a:solidFill>
                <a:effectLst/>
                <a:latin typeface="JetBrains Mono"/>
              </a:rPr>
              <a:t>(</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err="1">
                <a:ln>
                  <a:noFill/>
                </a:ln>
                <a:solidFill>
                  <a:srgbClr val="067D17"/>
                </a:solidFill>
                <a:effectLst/>
                <a:latin typeface="JetBrains Mono"/>
              </a:rPr>
              <a:t>chromedriver</a:t>
            </a:r>
            <a:r>
              <a:rPr kumimoji="0" lang="ru-RU" altLang="ru-RU" b="0" i="0" u="none" strike="noStrike" cap="none" normalizeH="0" baseline="0" dirty="0">
                <a:ln>
                  <a:noFill/>
                </a:ln>
                <a:solidFill>
                  <a:srgbClr val="067D17"/>
                </a:solidFill>
                <a:effectLst/>
                <a:latin typeface="JetBrains Mono"/>
              </a:rPr>
              <a:t>'</a:t>
            </a:r>
            <a:r>
              <a:rPr kumimoji="0" lang="ru-RU" altLang="ru-RU" b="0" i="0" u="none" strike="noStrike" cap="none" normalizeH="0" baseline="0" dirty="0">
                <a:ln>
                  <a:noFill/>
                </a:ln>
                <a:solidFill>
                  <a:srgbClr val="080808"/>
                </a:solidFill>
                <a:effectLst/>
                <a:latin typeface="JetBrains Mono"/>
              </a:rPr>
              <a:t>, </a:t>
            </a:r>
            <a:r>
              <a:rPr kumimoji="0" lang="ru-RU" altLang="ru-RU" b="0" i="0" u="none" strike="noStrike" cap="none" normalizeH="0" baseline="0" dirty="0" err="1">
                <a:ln>
                  <a:noFill/>
                </a:ln>
                <a:solidFill>
                  <a:srgbClr val="660099"/>
                </a:solidFill>
                <a:effectLst/>
                <a:latin typeface="JetBrains Mono"/>
              </a:rPr>
              <a:t>options</a:t>
            </a:r>
            <a:r>
              <a:rPr kumimoji="0" lang="ru-RU" altLang="ru-RU" b="0" i="0" u="none" strike="noStrike" cap="none" normalizeH="0" baseline="0" dirty="0">
                <a:ln>
                  <a:noFill/>
                </a:ln>
                <a:solidFill>
                  <a:srgbClr val="080808"/>
                </a:solidFill>
                <a:effectLst/>
                <a:latin typeface="JetBrains Mono"/>
              </a:rPr>
              <a:t>=</a:t>
            </a:r>
            <a:r>
              <a:rPr kumimoji="0" lang="ru-RU" altLang="ru-RU" b="0" i="0" u="none" strike="noStrike" cap="none" normalizeH="0" baseline="0" dirty="0" err="1">
                <a:ln>
                  <a:noFill/>
                </a:ln>
                <a:solidFill>
                  <a:srgbClr val="080808"/>
                </a:solidFill>
                <a:effectLst/>
                <a:latin typeface="JetBrains Mono"/>
              </a:rPr>
              <a:t>opts</a:t>
            </a:r>
            <a:r>
              <a:rPr kumimoji="0" lang="ru-RU" altLang="ru-RU" b="0" i="0" u="none" strike="noStrike" cap="none" normalizeH="0" baseline="0" dirty="0">
                <a:ln>
                  <a:noFill/>
                </a:ln>
                <a:solidFill>
                  <a:srgbClr val="080808"/>
                </a:solidFill>
                <a:effectLst/>
                <a:latin typeface="JetBrains Mono"/>
              </a:rPr>
              <a:t>)</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E28308B-9B84-49CD-AF78-6B94619934C4}"/>
              </a:ext>
            </a:extLst>
          </p:cNvPr>
          <p:cNvSpPr txBox="1"/>
          <p:nvPr/>
        </p:nvSpPr>
        <p:spPr>
          <a:xfrm>
            <a:off x="7906367" y="5987653"/>
            <a:ext cx="3760339" cy="400110"/>
          </a:xfrm>
          <a:prstGeom prst="rect">
            <a:avLst/>
          </a:prstGeom>
          <a:noFill/>
        </p:spPr>
        <p:txBody>
          <a:bodyPr wrap="square">
            <a:spAutoFit/>
          </a:bodyPr>
          <a:lstStyle/>
          <a:p>
            <a:r>
              <a:rPr lang="uk-UA" sz="2000" dirty="0"/>
              <a:t>Відкриваємо браузер </a:t>
            </a:r>
            <a:endParaRPr lang="ru-RU" sz="2000" dirty="0"/>
          </a:p>
        </p:txBody>
      </p:sp>
    </p:spTree>
    <p:extLst>
      <p:ext uri="{BB962C8B-B14F-4D97-AF65-F5344CB8AC3E}">
        <p14:creationId xmlns:p14="http://schemas.microsoft.com/office/powerpoint/2010/main" val="2231950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C24544-733B-4647-AD96-BECB00DE7415}"/>
              </a:ext>
            </a:extLst>
          </p:cNvPr>
          <p:cNvSpPr>
            <a:spLocks noChangeArrowheads="1"/>
          </p:cNvSpPr>
          <p:nvPr/>
        </p:nvSpPr>
        <p:spPr bwMode="auto">
          <a:xfrm>
            <a:off x="205273" y="131602"/>
            <a:ext cx="7785401"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a:ln>
                  <a:noFill/>
                </a:ln>
                <a:solidFill>
                  <a:srgbClr val="080808"/>
                </a:solidFill>
                <a:effectLst/>
                <a:latin typeface="JetBrains Mono"/>
              </a:rPr>
              <a:t>url = </a:t>
            </a:r>
            <a:r>
              <a:rPr kumimoji="0" lang="ru-RU" altLang="ru-RU" sz="2000" b="0" i="0" u="none" strike="noStrike" cap="none" normalizeH="0" baseline="0">
                <a:ln>
                  <a:noFill/>
                </a:ln>
                <a:solidFill>
                  <a:srgbClr val="067D17"/>
                </a:solidFill>
                <a:effectLst/>
                <a:latin typeface="JetBrains Mono"/>
              </a:rPr>
              <a:t>'https://www.doordash.com/en-US'</a:t>
            </a:r>
            <a:br>
              <a:rPr kumimoji="0" lang="ru-RU" altLang="ru-RU" sz="2000" b="0" i="0" u="none" strike="noStrike" cap="none" normalizeH="0" baseline="0">
                <a:ln>
                  <a:noFill/>
                </a:ln>
                <a:solidFill>
                  <a:srgbClr val="067D17"/>
                </a:solidFill>
                <a:effectLst/>
                <a:latin typeface="JetBrains Mono"/>
              </a:rPr>
            </a:br>
            <a:r>
              <a:rPr kumimoji="0" lang="ru-RU" altLang="ru-RU" sz="2000" b="0" i="0" u="none" strike="noStrike" cap="none" normalizeH="0" baseline="0">
                <a:ln>
                  <a:noFill/>
                </a:ln>
                <a:solidFill>
                  <a:srgbClr val="080808"/>
                </a:solidFill>
                <a:effectLst/>
                <a:latin typeface="JetBrains Mono"/>
              </a:rPr>
              <a:t>driver.maximize_window() </a:t>
            </a:r>
            <a:r>
              <a:rPr kumimoji="0" lang="ru-RU" altLang="ru-RU" sz="2000" b="0" i="1" u="none" strike="noStrike" cap="none" normalizeH="0" baseline="0">
                <a:ln>
                  <a:noFill/>
                </a:ln>
                <a:solidFill>
                  <a:srgbClr val="8C8C8C"/>
                </a:solidFill>
                <a:effectLst/>
                <a:latin typeface="JetBrains Mono"/>
              </a:rPr>
              <a:t>#maximize the window</a:t>
            </a:r>
            <a:br>
              <a:rPr kumimoji="0" lang="ru-RU" altLang="ru-RU" sz="2000" b="0" i="1" u="none" strike="noStrike" cap="none" normalizeH="0" baseline="0">
                <a:ln>
                  <a:noFill/>
                </a:ln>
                <a:solidFill>
                  <a:srgbClr val="8C8C8C"/>
                </a:solidFill>
                <a:effectLst/>
                <a:latin typeface="JetBrains Mono"/>
              </a:rPr>
            </a:br>
            <a:r>
              <a:rPr kumimoji="0" lang="ru-RU" altLang="ru-RU" sz="2000" b="0" i="0" u="none" strike="noStrike" cap="none" normalizeH="0" baseline="0">
                <a:ln>
                  <a:noFill/>
                </a:ln>
                <a:solidFill>
                  <a:srgbClr val="080808"/>
                </a:solidFill>
                <a:effectLst/>
                <a:latin typeface="JetBrains Mono"/>
              </a:rPr>
              <a:t>driver.get(url)          </a:t>
            </a:r>
            <a:r>
              <a:rPr kumimoji="0" lang="ru-RU" altLang="ru-RU" sz="2000" b="0" i="1" u="none" strike="noStrike" cap="none" normalizeH="0" baseline="0">
                <a:ln>
                  <a:noFill/>
                </a:ln>
                <a:solidFill>
                  <a:srgbClr val="8C8C8C"/>
                </a:solidFill>
                <a:effectLst/>
                <a:latin typeface="JetBrains Mono"/>
              </a:rPr>
              <a:t>#open the URL</a:t>
            </a:r>
            <a:br>
              <a:rPr kumimoji="0" lang="ru-RU" altLang="ru-RU" sz="2000" b="0" i="1" u="none" strike="noStrike" cap="none" normalizeH="0" baseline="0">
                <a:ln>
                  <a:noFill/>
                </a:ln>
                <a:solidFill>
                  <a:srgbClr val="8C8C8C"/>
                </a:solidFill>
                <a:effectLst/>
                <a:latin typeface="JetBrains Mono"/>
              </a:rPr>
            </a:br>
            <a:r>
              <a:rPr kumimoji="0" lang="ru-RU" altLang="ru-RU" sz="2000" b="0" i="0" u="none" strike="noStrike" cap="none" normalizeH="0" baseline="0">
                <a:ln>
                  <a:noFill/>
                </a:ln>
                <a:solidFill>
                  <a:srgbClr val="080808"/>
                </a:solidFill>
                <a:effectLst/>
                <a:latin typeface="JetBrains Mono"/>
              </a:rPr>
              <a:t>driver.implicitly_wait(</a:t>
            </a:r>
            <a:r>
              <a:rPr kumimoji="0" lang="ru-RU" altLang="ru-RU" sz="2000" b="0" i="0" u="none" strike="noStrike" cap="none" normalizeH="0" baseline="0">
                <a:ln>
                  <a:noFill/>
                </a:ln>
                <a:solidFill>
                  <a:srgbClr val="1750EB"/>
                </a:solidFill>
                <a:effectLst/>
                <a:latin typeface="JetBrains Mono"/>
              </a:rPr>
              <a:t>220</a:t>
            </a:r>
            <a:r>
              <a:rPr kumimoji="0" lang="ru-RU" altLang="ru-RU" sz="2000" b="0" i="0" u="none" strike="noStrike" cap="none" normalizeH="0" baseline="0">
                <a:ln>
                  <a:noFill/>
                </a:ln>
                <a:solidFill>
                  <a:srgbClr val="080808"/>
                </a:solidFill>
                <a:effectLst/>
                <a:latin typeface="JetBrains Mono"/>
              </a:rPr>
              <a:t>) </a:t>
            </a:r>
            <a:r>
              <a:rPr kumimoji="0" lang="ru-RU" altLang="ru-RU" sz="2000" b="0" i="1" u="none" strike="noStrike" cap="none" normalizeH="0" baseline="0">
                <a:ln>
                  <a:noFill/>
                </a:ln>
                <a:solidFill>
                  <a:srgbClr val="8C8C8C"/>
                </a:solidFill>
                <a:effectLst/>
                <a:latin typeface="JetBrains Mono"/>
              </a:rPr>
              <a:t>#maximum time to load the link</a:t>
            </a:r>
            <a:br>
              <a:rPr kumimoji="0" lang="ru-RU" altLang="ru-RU" sz="2000" b="0" i="1" u="none" strike="noStrike" cap="none" normalizeH="0" baseline="0">
                <a:ln>
                  <a:noFill/>
                </a:ln>
                <a:solidFill>
                  <a:srgbClr val="8C8C8C"/>
                </a:solidFill>
                <a:effectLst/>
                <a:latin typeface="JetBrains Mono"/>
              </a:rPr>
            </a:br>
            <a:br>
              <a:rPr kumimoji="0" lang="ru-RU" altLang="ru-RU" sz="2000" b="0" i="1" u="none" strike="noStrike" cap="none" normalizeH="0" baseline="0">
                <a:ln>
                  <a:noFill/>
                </a:ln>
                <a:solidFill>
                  <a:srgbClr val="8C8C8C"/>
                </a:solidFill>
                <a:effectLst/>
                <a:latin typeface="JetBrains Mono"/>
              </a:rPr>
            </a:br>
            <a:r>
              <a:rPr kumimoji="0" lang="ru-RU" altLang="ru-RU" sz="2000" b="0" i="0" u="none" strike="noStrike" cap="none" normalizeH="0" baseline="0">
                <a:ln>
                  <a:noFill/>
                </a:ln>
                <a:solidFill>
                  <a:srgbClr val="080808"/>
                </a:solidFill>
                <a:effectLst/>
                <a:latin typeface="JetBrains Mono"/>
              </a:rPr>
              <a:t>driver.execute_script(</a:t>
            </a:r>
            <a:r>
              <a:rPr kumimoji="0" lang="ru-RU" altLang="ru-RU" sz="2000" b="0" i="0" u="none" strike="noStrike" cap="none" normalizeH="0" baseline="0">
                <a:ln>
                  <a:noFill/>
                </a:ln>
                <a:solidFill>
                  <a:srgbClr val="067D17"/>
                </a:solidFill>
                <a:effectLst/>
                <a:latin typeface="JetBrains Mono"/>
              </a:rPr>
              <a:t>"window.scrollTo(0, document.body.scrollHeight,)"</a:t>
            </a:r>
            <a:r>
              <a:rPr kumimoji="0" lang="ru-RU" altLang="ru-RU" sz="2000" b="0" i="0" u="none" strike="noStrike" cap="none" normalizeH="0" baseline="0">
                <a:ln>
                  <a:noFill/>
                </a:ln>
                <a:solidFill>
                  <a:srgbClr val="080808"/>
                </a:solidFill>
                <a:effectLst/>
                <a:latin typeface="JetBrains Mono"/>
              </a:rPr>
              <a:t>)</a:t>
            </a:r>
            <a:endParaRPr kumimoji="0" lang="ru-RU" altLang="ru-RU" sz="44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420DE7FC-B4EA-4D3E-89F0-87BD38A1FB63}"/>
              </a:ext>
            </a:extLst>
          </p:cNvPr>
          <p:cNvSpPr>
            <a:spLocks noChangeArrowheads="1"/>
          </p:cNvSpPr>
          <p:nvPr/>
        </p:nvSpPr>
        <p:spPr bwMode="auto">
          <a:xfrm>
            <a:off x="205273" y="2848415"/>
            <a:ext cx="9575891"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a:ln>
                  <a:noFill/>
                </a:ln>
                <a:solidFill>
                  <a:srgbClr val="080808"/>
                </a:solidFill>
                <a:effectLst/>
                <a:latin typeface="JetBrains Mono"/>
              </a:rPr>
              <a:t>time.sleep(</a:t>
            </a:r>
            <a:r>
              <a:rPr kumimoji="0" lang="ru-RU" altLang="ru-RU" sz="2000" b="0" i="0" u="none" strike="noStrike" cap="none" normalizeH="0" baseline="0">
                <a:ln>
                  <a:noFill/>
                </a:ln>
                <a:solidFill>
                  <a:srgbClr val="1750EB"/>
                </a:solidFill>
                <a:effectLst/>
                <a:latin typeface="JetBrains Mono"/>
              </a:rPr>
              <a:t>5</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element = driver.find_element_by_xpath(</a:t>
            </a:r>
            <a:r>
              <a:rPr kumimoji="0" lang="ru-RU" altLang="ru-RU" sz="2000" b="0" i="0" u="none" strike="noStrike" cap="none" normalizeH="0" baseline="0">
                <a:ln>
                  <a:noFill/>
                </a:ln>
                <a:solidFill>
                  <a:srgbClr val="067D17"/>
                </a:solidFill>
                <a:effectLst/>
                <a:latin typeface="JetBrains Mono"/>
              </a:rPr>
              <a:t>'//h2[text()=”Top Cuisines Near '</a:t>
            </a:r>
            <a:br>
              <a:rPr kumimoji="0" lang="ru-RU" altLang="ru-RU" sz="2000" b="0" i="0" u="none" strike="noStrike" cap="none" normalizeH="0" baseline="0">
                <a:ln>
                  <a:noFill/>
                </a:ln>
                <a:solidFill>
                  <a:srgbClr val="067D17"/>
                </a:solidFill>
                <a:effectLst/>
                <a:latin typeface="JetBrains Mono"/>
              </a:rPr>
            </a:br>
            <a:r>
              <a:rPr kumimoji="0" lang="ru-RU" altLang="ru-RU" sz="2000" b="0" i="0" u="none" strike="noStrike" cap="none" normalizeH="0" baseline="0">
                <a:ln>
                  <a:noFill/>
                </a:ln>
                <a:solidFill>
                  <a:srgbClr val="067D17"/>
                </a:solidFill>
                <a:effectLst/>
                <a:latin typeface="JetBrains Mono"/>
              </a:rPr>
              <a:t>                                       'You”]'</a:t>
            </a:r>
            <a:r>
              <a:rPr kumimoji="0" lang="ru-RU" altLang="ru-RU" sz="2000" b="0" i="0" u="none" strike="noStrike" cap="none" normalizeH="0" baseline="0">
                <a:ln>
                  <a:noFill/>
                </a:ln>
                <a:solidFill>
                  <a:srgbClr val="080808"/>
                </a:solidFill>
                <a:effectLst/>
                <a:latin typeface="JetBrains Mono"/>
              </a:rPr>
              <a:t>).find_element_by_xpath(</a:t>
            </a:r>
            <a:r>
              <a:rPr kumimoji="0" lang="ru-RU" altLang="ru-RU" sz="2000" b="0" i="0" u="none" strike="noStrike" cap="none" normalizeH="0" baseline="0">
                <a:ln>
                  <a:noFill/>
                </a:ln>
                <a:solidFill>
                  <a:srgbClr val="067D17"/>
                </a:solidFill>
                <a:effectLst/>
                <a:latin typeface="JetBrains Mono"/>
              </a:rPr>
              <a:t>'//a[@class=”sc-hrWEMg fFHnHa”]'</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time.sleep(</a:t>
            </a:r>
            <a:r>
              <a:rPr kumimoji="0" lang="ru-RU" altLang="ru-RU" sz="2000" b="0" i="0" u="none" strike="noStrike" cap="none" normalizeH="0" baseline="0">
                <a:ln>
                  <a:noFill/>
                </a:ln>
                <a:solidFill>
                  <a:srgbClr val="1750EB"/>
                </a:solidFill>
                <a:effectLst/>
                <a:latin typeface="JetBrains Mono"/>
              </a:rPr>
              <a:t>5</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element.click()</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driver.implicitly_wait(</a:t>
            </a:r>
            <a:r>
              <a:rPr kumimoji="0" lang="ru-RU" altLang="ru-RU" sz="2000" b="0" i="0" u="none" strike="noStrike" cap="none" normalizeH="0" baseline="0">
                <a:ln>
                  <a:noFill/>
                </a:ln>
                <a:solidFill>
                  <a:srgbClr val="1750EB"/>
                </a:solidFill>
                <a:effectLst/>
                <a:latin typeface="JetBrains Mono"/>
              </a:rPr>
              <a:t>220</a:t>
            </a:r>
            <a:r>
              <a:rPr kumimoji="0" lang="ru-RU" altLang="ru-RU" sz="2000" b="0" i="0" u="none" strike="noStrike" cap="none" normalizeH="0" baseline="0">
                <a:ln>
                  <a:noFill/>
                </a:ln>
                <a:solidFill>
                  <a:srgbClr val="080808"/>
                </a:solidFill>
                <a:effectLst/>
                <a:latin typeface="JetBrains Mono"/>
              </a:rPr>
              <a:t>)</a:t>
            </a:r>
            <a:endParaRPr kumimoji="0" lang="ru-RU" altLang="ru-RU" sz="44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08F4DEB-212F-4092-B67F-2E19ACE5D94C}"/>
              </a:ext>
            </a:extLst>
          </p:cNvPr>
          <p:cNvSpPr txBox="1"/>
          <p:nvPr/>
        </p:nvSpPr>
        <p:spPr>
          <a:xfrm>
            <a:off x="8234283" y="326155"/>
            <a:ext cx="3957717" cy="923330"/>
          </a:xfrm>
          <a:prstGeom prst="rect">
            <a:avLst/>
          </a:prstGeom>
          <a:noFill/>
        </p:spPr>
        <p:txBody>
          <a:bodyPr wrap="square">
            <a:spAutoFit/>
          </a:bodyPr>
          <a:lstStyle/>
          <a:p>
            <a:r>
              <a:rPr lang="uk-UA" dirty="0"/>
              <a:t>Пошук за </a:t>
            </a:r>
            <a:r>
              <a:rPr lang="en-US" dirty="0"/>
              <a:t>URL-</a:t>
            </a:r>
            <a:r>
              <a:rPr lang="uk-UA" dirty="0" err="1"/>
              <a:t>адресою</a:t>
            </a:r>
            <a:r>
              <a:rPr lang="uk-UA" dirty="0"/>
              <a:t> (</a:t>
            </a:r>
            <a:r>
              <a:rPr lang="en-US" dirty="0"/>
              <a:t>doordash.com) </a:t>
            </a:r>
            <a:endParaRPr lang="uk-UA" dirty="0"/>
          </a:p>
          <a:p>
            <a:r>
              <a:rPr lang="uk-UA" dirty="0"/>
              <a:t>Прокрутка вниз, щоб завантажити всю сторінку </a:t>
            </a:r>
            <a:endParaRPr lang="ru-RU" dirty="0"/>
          </a:p>
        </p:txBody>
      </p:sp>
    </p:spTree>
    <p:extLst>
      <p:ext uri="{BB962C8B-B14F-4D97-AF65-F5344CB8AC3E}">
        <p14:creationId xmlns:p14="http://schemas.microsoft.com/office/powerpoint/2010/main" val="2073899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9B9EC-A272-4CC3-BCE6-F641E0F24FD1}"/>
              </a:ext>
            </a:extLst>
          </p:cNvPr>
          <p:cNvSpPr>
            <a:spLocks noChangeArrowheads="1"/>
          </p:cNvSpPr>
          <p:nvPr/>
        </p:nvSpPr>
        <p:spPr bwMode="auto">
          <a:xfrm>
            <a:off x="248816" y="223935"/>
            <a:ext cx="6874382" cy="470898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1" u="none" strike="noStrike" cap="none" normalizeH="0" baseline="0" dirty="0">
                <a:ln>
                  <a:noFill/>
                </a:ln>
                <a:solidFill>
                  <a:srgbClr val="8C8C8C"/>
                </a:solidFill>
                <a:effectLst/>
                <a:latin typeface="JetBrains Mono"/>
              </a:rPr>
              <a:t>#define </a:t>
            </a:r>
            <a:r>
              <a:rPr kumimoji="0" lang="ru-RU" altLang="ru-RU" sz="2000" b="0" i="1" u="none" strike="noStrike" cap="none" normalizeH="0" baseline="0" dirty="0" err="1">
                <a:ln>
                  <a:noFill/>
                </a:ln>
                <a:solidFill>
                  <a:srgbClr val="8C8C8C"/>
                </a:solidFill>
                <a:effectLst/>
                <a:latin typeface="JetBrains Mono"/>
              </a:rPr>
              <a:t>the</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lists</a:t>
            </a:r>
            <a:br>
              <a:rPr kumimoji="0" lang="ru-RU" altLang="ru-RU" sz="2000" b="0" i="1" u="none" strike="noStrike" cap="none" normalizeH="0" baseline="0" dirty="0">
                <a:ln>
                  <a:noFill/>
                </a:ln>
                <a:solidFill>
                  <a:srgbClr val="8C8C8C"/>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names</a:t>
            </a:r>
            <a:r>
              <a:rPr kumimoji="0" lang="ru-RU" altLang="ru-RU" sz="2000" b="0" i="0" u="none" strike="noStrike" cap="none" normalizeH="0" baseline="0" dirty="0">
                <a:ln>
                  <a:noFill/>
                </a:ln>
                <a:solidFill>
                  <a:srgbClr val="080808"/>
                </a:solidFill>
                <a:effectLst/>
                <a:latin typeface="JetBrains Mono"/>
              </a:rPr>
              <a:t> = []</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prices</a:t>
            </a:r>
            <a:r>
              <a:rPr kumimoji="0" lang="ru-RU" altLang="ru-RU" sz="2000" b="0" i="0" u="none" strike="noStrike" cap="none" normalizeH="0" baseline="0" dirty="0">
                <a:ln>
                  <a:noFill/>
                </a:ln>
                <a:solidFill>
                  <a:srgbClr val="080808"/>
                </a:solidFill>
                <a:effectLst/>
                <a:latin typeface="JetBrains Mono"/>
              </a:rPr>
              <a:t> = []</a:t>
            </a:r>
            <a:r>
              <a:rPr kumimoji="0" lang="ru-RU" altLang="ru-RU" sz="2000" b="0" i="1" u="none" strike="noStrike" cap="none" normalizeH="0" baseline="0" dirty="0">
                <a:ln>
                  <a:noFill/>
                </a:ln>
                <a:solidFill>
                  <a:srgbClr val="8C8C8C"/>
                </a:solidFill>
                <a:effectLst/>
                <a:latin typeface="JetBrains Mono"/>
              </a:rPr>
              <a:t>#extract </a:t>
            </a:r>
            <a:r>
              <a:rPr kumimoji="0" lang="ru-RU" altLang="ru-RU" sz="2000" b="0" i="1" u="none" strike="noStrike" cap="none" normalizeH="0" baseline="0" dirty="0" err="1">
                <a:ln>
                  <a:noFill/>
                </a:ln>
                <a:solidFill>
                  <a:srgbClr val="8C8C8C"/>
                </a:solidFill>
                <a:effectLst/>
                <a:latin typeface="JetBrains Mono"/>
              </a:rPr>
              <a:t>the</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number</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of</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pages</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for</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the</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searched</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product</a:t>
            </a:r>
            <a:br>
              <a:rPr kumimoji="0" lang="ru-RU" altLang="ru-RU" sz="2000" b="0" i="1" u="none" strike="noStrike" cap="none" normalizeH="0" baseline="0" dirty="0">
                <a:ln>
                  <a:noFill/>
                </a:ln>
                <a:solidFill>
                  <a:srgbClr val="8C8C8C"/>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driver.implicitly_wait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1750EB"/>
                </a:solidFill>
                <a:effectLst/>
                <a:latin typeface="JetBrains Mono"/>
              </a:rPr>
              <a:t>120</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time.sleep</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1750EB"/>
                </a:solidFill>
                <a:effectLst/>
                <a:latin typeface="JetBrains Mono"/>
              </a:rPr>
              <a:t>3</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result</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driver.page_source</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soup</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BeautifulSoup</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result</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err="1">
                <a:ln>
                  <a:noFill/>
                </a:ln>
                <a:solidFill>
                  <a:srgbClr val="067D17"/>
                </a:solidFill>
                <a:effectLst/>
                <a:latin typeface="JetBrains Mono"/>
              </a:rPr>
              <a:t>html.parser</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page</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00080"/>
                </a:solidFill>
                <a:effectLst/>
                <a:latin typeface="JetBrains Mono"/>
              </a:rPr>
              <a:t>list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soup.findAll</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err="1">
                <a:ln>
                  <a:noFill/>
                </a:ln>
                <a:solidFill>
                  <a:srgbClr val="067D17"/>
                </a:solidFill>
                <a:effectLst/>
                <a:latin typeface="JetBrains Mono"/>
              </a:rPr>
              <a:t>div</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660099"/>
                </a:solidFill>
                <a:effectLst/>
                <a:latin typeface="JetBrains Mono"/>
              </a:rPr>
              <a:t>class</a:t>
            </a:r>
            <a:r>
              <a:rPr kumimoji="0" lang="ru-RU" altLang="ru-RU" sz="2000" b="0" i="0" u="none" strike="noStrike" cap="none" normalizeH="0" baseline="0" dirty="0">
                <a:ln>
                  <a:noFill/>
                </a:ln>
                <a:solidFill>
                  <a:srgbClr val="660099"/>
                </a:solidFill>
                <a:effectLst/>
                <a:latin typeface="JetBrains Mono"/>
              </a:rPr>
              <a:t>_</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err="1">
                <a:ln>
                  <a:noFill/>
                </a:ln>
                <a:solidFill>
                  <a:srgbClr val="067D17"/>
                </a:solidFill>
                <a:effectLst/>
                <a:latin typeface="JetBrains Mono"/>
              </a:rPr>
              <a:t>sc-cvbbAY</a:t>
            </a:r>
            <a:r>
              <a:rPr kumimoji="0" lang="ru-RU" altLang="ru-RU" sz="2000" b="0" i="0" u="none" strike="noStrike" cap="none" normalizeH="0" baseline="0" dirty="0">
                <a:ln>
                  <a:noFill/>
                </a:ln>
                <a:solidFill>
                  <a:srgbClr val="067D17"/>
                </a:solidFill>
                <a:effectLst/>
                <a:latin typeface="JetBrains Mono"/>
              </a:rPr>
              <a:t> </a:t>
            </a:r>
            <a:r>
              <a:rPr kumimoji="0" lang="ru-RU" altLang="ru-RU" sz="2000" b="0" i="0" u="none" strike="noStrike" cap="none" normalizeH="0" baseline="0" dirty="0" err="1">
                <a:ln>
                  <a:noFill/>
                </a:ln>
                <a:solidFill>
                  <a:srgbClr val="067D17"/>
                </a:solidFill>
                <a:effectLst/>
                <a:latin typeface="JetBrains Mono"/>
              </a:rPr>
              <a:t>htjLED</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start</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00080"/>
                </a:solidFill>
                <a:effectLst/>
                <a:latin typeface="JetBrains Mono"/>
              </a:rPr>
              <a:t>int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page</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1750EB"/>
                </a:solidFill>
                <a:effectLst/>
                <a:latin typeface="JetBrains Mono"/>
              </a:rPr>
              <a:t>2</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text</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00080"/>
                </a:solidFill>
                <a:effectLst/>
                <a:latin typeface="JetBrains Mono"/>
              </a:rPr>
              <a:t>print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067D17"/>
                </a:solidFill>
                <a:effectLst/>
                <a:latin typeface="JetBrains Mono"/>
              </a:rPr>
              <a:t>'1st </a:t>
            </a:r>
            <a:r>
              <a:rPr kumimoji="0" lang="ru-RU" altLang="ru-RU" sz="2000" b="0" i="0" u="none" strike="noStrike" cap="none" normalizeH="0" baseline="0" dirty="0" err="1">
                <a:ln>
                  <a:noFill/>
                </a:ln>
                <a:solidFill>
                  <a:srgbClr val="067D17"/>
                </a:solidFill>
                <a:effectLst/>
                <a:latin typeface="JetBrains Mono"/>
              </a:rPr>
              <a:t>page</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start</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last</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00080"/>
                </a:solidFill>
                <a:effectLst/>
                <a:latin typeface="JetBrains Mono"/>
              </a:rPr>
              <a:t>int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page</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1750EB"/>
                </a:solidFill>
                <a:effectLst/>
                <a:latin typeface="JetBrains Mono"/>
              </a:rPr>
              <a:t>2</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text</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final</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last</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a:ln>
                  <a:noFill/>
                </a:ln>
                <a:solidFill>
                  <a:srgbClr val="1750EB"/>
                </a:solidFill>
                <a:effectLst/>
                <a:latin typeface="JetBrains Mono"/>
              </a:rPr>
              <a:t>1</a:t>
            </a:r>
            <a:br>
              <a:rPr kumimoji="0" lang="ru-RU" altLang="ru-RU" sz="2000" b="0" i="0" u="none" strike="noStrike" cap="none" normalizeH="0" baseline="0" dirty="0">
                <a:ln>
                  <a:noFill/>
                </a:ln>
                <a:solidFill>
                  <a:srgbClr val="1750EB"/>
                </a:solidFill>
                <a:effectLst/>
                <a:latin typeface="JetBrains Mono"/>
              </a:rPr>
            </a:br>
            <a:r>
              <a:rPr kumimoji="0" lang="ru-RU" altLang="ru-RU" sz="2000" b="0" i="0" u="none" strike="noStrike" cap="none" normalizeH="0" baseline="0" dirty="0" err="1">
                <a:ln>
                  <a:noFill/>
                </a:ln>
                <a:solidFill>
                  <a:srgbClr val="000080"/>
                </a:solidFill>
                <a:effectLst/>
                <a:latin typeface="JetBrains Mono"/>
              </a:rPr>
              <a:t>print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err="1">
                <a:ln>
                  <a:noFill/>
                </a:ln>
                <a:solidFill>
                  <a:srgbClr val="067D17"/>
                </a:solidFill>
                <a:effectLst/>
                <a:latin typeface="JetBrains Mono"/>
              </a:rPr>
              <a:t>last</a:t>
            </a:r>
            <a:r>
              <a:rPr kumimoji="0" lang="ru-RU" altLang="ru-RU" sz="2000" b="0" i="0" u="none" strike="noStrike" cap="none" normalizeH="0" baseline="0" dirty="0">
                <a:ln>
                  <a:noFill/>
                </a:ln>
                <a:solidFill>
                  <a:srgbClr val="067D17"/>
                </a:solidFill>
                <a:effectLst/>
                <a:latin typeface="JetBrains Mono"/>
              </a:rPr>
              <a:t> </a:t>
            </a:r>
            <a:r>
              <a:rPr kumimoji="0" lang="ru-RU" altLang="ru-RU" sz="2000" b="0" i="0" u="none" strike="noStrike" cap="none" normalizeH="0" baseline="0" dirty="0" err="1">
                <a:ln>
                  <a:noFill/>
                </a:ln>
                <a:solidFill>
                  <a:srgbClr val="067D17"/>
                </a:solidFill>
                <a:effectLst/>
                <a:latin typeface="JetBrains Mono"/>
              </a:rPr>
              <a:t>page</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final</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1" u="none" strike="noStrike" cap="none" normalizeH="0" baseline="0" dirty="0">
                <a:ln>
                  <a:noFill/>
                </a:ln>
                <a:solidFill>
                  <a:srgbClr val="8C8C8C"/>
                </a:solidFill>
                <a:effectLst/>
                <a:latin typeface="JetBrains Mono"/>
              </a:rPr>
              <a:t>#getting </a:t>
            </a:r>
            <a:r>
              <a:rPr kumimoji="0" lang="ru-RU" altLang="ru-RU" sz="2000" b="0" i="1" u="none" strike="noStrike" cap="none" normalizeH="0" baseline="0" dirty="0" err="1">
                <a:ln>
                  <a:noFill/>
                </a:ln>
                <a:solidFill>
                  <a:srgbClr val="8C8C8C"/>
                </a:solidFill>
                <a:effectLst/>
                <a:latin typeface="JetBrains Mono"/>
              </a:rPr>
              <a:t>numbers</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out</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of</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string</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of</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pages</a:t>
            </a:r>
            <a:br>
              <a:rPr kumimoji="0" lang="ru-RU" altLang="ru-RU" sz="2000" b="0" i="1" u="none" strike="noStrike" cap="none" normalizeH="0" baseline="0" dirty="0">
                <a:ln>
                  <a:noFill/>
                </a:ln>
                <a:solidFill>
                  <a:srgbClr val="8C8C8C"/>
                </a:solidFill>
                <a:effectLst/>
                <a:latin typeface="JetBrains Mono"/>
              </a:rPr>
            </a:br>
            <a:r>
              <a:rPr kumimoji="0" lang="ru-RU" altLang="ru-RU" sz="2000" b="0" i="0" u="none" strike="noStrike" cap="none" normalizeH="0" baseline="0" dirty="0" err="1">
                <a:ln>
                  <a:noFill/>
                </a:ln>
                <a:solidFill>
                  <a:srgbClr val="000080"/>
                </a:solidFill>
                <a:effectLst/>
                <a:latin typeface="JetBrains Mono"/>
              </a:rPr>
              <a:t>print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67D17"/>
                </a:solidFill>
                <a:effectLst/>
                <a:latin typeface="JetBrains Mono"/>
              </a:rPr>
              <a:t>f'first</a:t>
            </a:r>
            <a:r>
              <a:rPr kumimoji="0" lang="ru-RU" altLang="ru-RU" sz="2000" b="0" i="0" u="none" strike="noStrike" cap="none" normalizeH="0" baseline="0" dirty="0">
                <a:ln>
                  <a:noFill/>
                </a:ln>
                <a:solidFill>
                  <a:srgbClr val="067D17"/>
                </a:solidFill>
                <a:effectLst/>
                <a:latin typeface="JetBrains Mono"/>
              </a:rPr>
              <a:t> </a:t>
            </a:r>
            <a:r>
              <a:rPr kumimoji="0" lang="ru-RU" altLang="ru-RU" sz="2000" b="0" i="0" u="none" strike="noStrike" cap="none" normalizeH="0" baseline="0" dirty="0" err="1">
                <a:ln>
                  <a:noFill/>
                </a:ln>
                <a:solidFill>
                  <a:srgbClr val="067D17"/>
                </a:solidFill>
                <a:effectLst/>
                <a:latin typeface="JetBrains Mono"/>
              </a:rPr>
              <a:t>page</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a:ln>
                  <a:noFill/>
                </a:ln>
                <a:solidFill>
                  <a:srgbClr val="0037A6"/>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start</a:t>
            </a:r>
            <a:r>
              <a:rPr kumimoji="0" lang="ru-RU" altLang="ru-RU" sz="2000" b="0" i="0" u="none" strike="noStrike" cap="none" normalizeH="0" baseline="0" dirty="0">
                <a:ln>
                  <a:noFill/>
                </a:ln>
                <a:solidFill>
                  <a:srgbClr val="0037A6"/>
                </a:solidFill>
                <a:effectLst/>
                <a:latin typeface="JetBrains Mono"/>
              </a:rPr>
              <a:t>}</a:t>
            </a:r>
            <a:r>
              <a:rPr kumimoji="0" lang="ru-RU" altLang="ru-RU" sz="2000" b="0" i="0" u="none" strike="noStrike" cap="none" normalizeH="0" baseline="0" dirty="0">
                <a:ln>
                  <a:noFill/>
                </a:ln>
                <a:solidFill>
                  <a:srgbClr val="067D17"/>
                </a:solidFill>
                <a:effectLst/>
                <a:latin typeface="JetBrains Mono"/>
              </a:rPr>
              <a:t>, </a:t>
            </a:r>
            <a:r>
              <a:rPr kumimoji="0" lang="ru-RU" altLang="ru-RU" sz="2000" b="0" i="0" u="none" strike="noStrike" cap="none" normalizeH="0" baseline="0" dirty="0" err="1">
                <a:ln>
                  <a:noFill/>
                </a:ln>
                <a:solidFill>
                  <a:srgbClr val="067D17"/>
                </a:solidFill>
                <a:effectLst/>
                <a:latin typeface="JetBrains Mono"/>
              </a:rPr>
              <a:t>and</a:t>
            </a:r>
            <a:r>
              <a:rPr kumimoji="0" lang="ru-RU" altLang="ru-RU" sz="2000" b="0" i="0" u="none" strike="noStrike" cap="none" normalizeH="0" baseline="0" dirty="0">
                <a:ln>
                  <a:noFill/>
                </a:ln>
                <a:solidFill>
                  <a:srgbClr val="067D17"/>
                </a:solidFill>
                <a:effectLst/>
                <a:latin typeface="JetBrains Mono"/>
              </a:rPr>
              <a:t> </a:t>
            </a:r>
            <a:r>
              <a:rPr kumimoji="0" lang="ru-RU" altLang="ru-RU" sz="2000" b="0" i="0" u="none" strike="noStrike" cap="none" normalizeH="0" baseline="0" dirty="0" err="1">
                <a:ln>
                  <a:noFill/>
                </a:ln>
                <a:solidFill>
                  <a:srgbClr val="067D17"/>
                </a:solidFill>
                <a:effectLst/>
                <a:latin typeface="JetBrains Mono"/>
              </a:rPr>
              <a:t>last</a:t>
            </a:r>
            <a:r>
              <a:rPr kumimoji="0" lang="ru-RU" altLang="ru-RU" sz="2000" b="0" i="0" u="none" strike="noStrike" cap="none" normalizeH="0" baseline="0" dirty="0">
                <a:ln>
                  <a:noFill/>
                </a:ln>
                <a:solidFill>
                  <a:srgbClr val="067D17"/>
                </a:solidFill>
                <a:effectLst/>
                <a:latin typeface="JetBrains Mono"/>
              </a:rPr>
              <a:t> </a:t>
            </a:r>
            <a:r>
              <a:rPr kumimoji="0" lang="ru-RU" altLang="ru-RU" sz="2000" b="0" i="0" u="none" strike="noStrike" cap="none" normalizeH="0" baseline="0" dirty="0" err="1">
                <a:ln>
                  <a:noFill/>
                </a:ln>
                <a:solidFill>
                  <a:srgbClr val="067D17"/>
                </a:solidFill>
                <a:effectLst/>
                <a:latin typeface="JetBrains Mono"/>
              </a:rPr>
              <a:t>page</a:t>
            </a:r>
            <a:r>
              <a:rPr kumimoji="0" lang="ru-RU" altLang="ru-RU" sz="2000" b="0" i="0" u="none" strike="noStrike" cap="none" normalizeH="0" baseline="0" dirty="0">
                <a:ln>
                  <a:noFill/>
                </a:ln>
                <a:solidFill>
                  <a:srgbClr val="067D17"/>
                </a:solidFill>
                <a:effectLst/>
                <a:latin typeface="JetBrains Mono"/>
              </a:rPr>
              <a:t> </a:t>
            </a:r>
            <a:r>
              <a:rPr kumimoji="0" lang="ru-RU" altLang="ru-RU" sz="2000" b="0" i="0" u="none" strike="noStrike" cap="none" normalizeH="0" baseline="0" dirty="0" err="1">
                <a:ln>
                  <a:noFill/>
                </a:ln>
                <a:solidFill>
                  <a:srgbClr val="067D17"/>
                </a:solidFill>
                <a:effectLst/>
                <a:latin typeface="JetBrains Mono"/>
              </a:rPr>
              <a:t>with</a:t>
            </a:r>
            <a:r>
              <a:rPr kumimoji="0" lang="ru-RU" altLang="ru-RU" sz="2000" b="0" i="0" u="none" strike="noStrike" cap="none" normalizeH="0" baseline="0" dirty="0">
                <a:ln>
                  <a:noFill/>
                </a:ln>
                <a:solidFill>
                  <a:srgbClr val="067D17"/>
                </a:solidFill>
                <a:effectLst/>
                <a:latin typeface="JetBrains Mono"/>
              </a:rPr>
              <a:t> + 1: </a:t>
            </a:r>
            <a:r>
              <a:rPr kumimoji="0" lang="ru-RU" altLang="ru-RU" sz="2000" b="0" i="0" u="none" strike="noStrike" cap="none" normalizeH="0" baseline="0" dirty="0">
                <a:ln>
                  <a:noFill/>
                </a:ln>
                <a:solidFill>
                  <a:srgbClr val="0037A6"/>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final</a:t>
            </a:r>
            <a:r>
              <a:rPr kumimoji="0" lang="ru-RU" altLang="ru-RU" sz="2000" b="0" i="0" u="none" strike="noStrike" cap="none" normalizeH="0" baseline="0" dirty="0">
                <a:ln>
                  <a:noFill/>
                </a:ln>
                <a:solidFill>
                  <a:srgbClr val="0037A6"/>
                </a:solidFill>
                <a:effectLst/>
                <a:latin typeface="JetBrains Mono"/>
              </a:rPr>
              <a:t>}</a:t>
            </a:r>
            <a:r>
              <a:rPr kumimoji="0" lang="ru-RU" altLang="ru-RU" sz="2000" b="0" i="0" u="none" strike="noStrike" cap="none" normalizeH="0" baseline="0" dirty="0">
                <a:ln>
                  <a:noFill/>
                </a:ln>
                <a:solidFill>
                  <a:srgbClr val="067D17"/>
                </a:solidFill>
                <a:effectLst/>
                <a:latin typeface="JetBrains Mono"/>
              </a:rPr>
              <a:t>'</a:t>
            </a:r>
            <a:r>
              <a:rPr kumimoji="0" lang="ru-RU" altLang="ru-RU" sz="2000" b="0" i="0" u="none" strike="noStrike" cap="none" normalizeH="0" baseline="0" dirty="0">
                <a:ln>
                  <a:noFill/>
                </a:ln>
                <a:solidFill>
                  <a:srgbClr val="080808"/>
                </a:solidFill>
                <a:effectLst/>
                <a:latin typeface="JetBrains Mono"/>
              </a:rPr>
              <a:t>)</a:t>
            </a: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7345AB0-9824-4993-B6DF-924EB128907A}"/>
              </a:ext>
            </a:extLst>
          </p:cNvPr>
          <p:cNvSpPr txBox="1"/>
          <p:nvPr/>
        </p:nvSpPr>
        <p:spPr>
          <a:xfrm>
            <a:off x="7655668" y="433040"/>
            <a:ext cx="4102690" cy="646331"/>
          </a:xfrm>
          <a:prstGeom prst="rect">
            <a:avLst/>
          </a:prstGeom>
          <a:noFill/>
        </p:spPr>
        <p:txBody>
          <a:bodyPr wrap="square">
            <a:spAutoFit/>
          </a:bodyPr>
          <a:lstStyle/>
          <a:p>
            <a:r>
              <a:rPr lang="ru-RU" dirty="0" err="1"/>
              <a:t>Завантаження</a:t>
            </a:r>
            <a:r>
              <a:rPr lang="ru-RU" dirty="0"/>
              <a:t> </a:t>
            </a:r>
            <a:r>
              <a:rPr lang="ru-RU" dirty="0" err="1"/>
              <a:t>сторінки</a:t>
            </a:r>
            <a:r>
              <a:rPr lang="ru-RU" dirty="0"/>
              <a:t> та </a:t>
            </a:r>
            <a:r>
              <a:rPr lang="ru-RU" dirty="0" err="1"/>
              <a:t>діапазону</a:t>
            </a:r>
            <a:r>
              <a:rPr lang="ru-RU" dirty="0"/>
              <a:t> </a:t>
            </a:r>
            <a:r>
              <a:rPr lang="ru-RU" dirty="0" err="1"/>
              <a:t>сторінок</a:t>
            </a:r>
            <a:r>
              <a:rPr lang="ru-RU" dirty="0"/>
              <a:t> </a:t>
            </a:r>
          </a:p>
        </p:txBody>
      </p:sp>
    </p:spTree>
    <p:extLst>
      <p:ext uri="{BB962C8B-B14F-4D97-AF65-F5344CB8AC3E}">
        <p14:creationId xmlns:p14="http://schemas.microsoft.com/office/powerpoint/2010/main" val="4011892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086644B8-CA17-4975-AAA7-0CB14D66CE96}"/>
              </a:ext>
            </a:extLst>
          </p:cNvPr>
          <p:cNvSpPr>
            <a:spLocks noChangeArrowheads="1"/>
          </p:cNvSpPr>
          <p:nvPr/>
        </p:nvSpPr>
        <p:spPr bwMode="auto">
          <a:xfrm>
            <a:off x="195943" y="151179"/>
            <a:ext cx="10783337" cy="65556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1" u="none" strike="noStrike" cap="none" normalizeH="0" baseline="0">
                <a:ln>
                  <a:noFill/>
                </a:ln>
                <a:solidFill>
                  <a:srgbClr val="8C8C8C"/>
                </a:solidFill>
                <a:effectLst/>
                <a:latin typeface="JetBrains Mono"/>
              </a:rPr>
              <a:t>#set the page_range And</a:t>
            </a:r>
            <a:br>
              <a:rPr kumimoji="0" lang="ru-RU" altLang="ru-RU" sz="2000" b="0" i="1" u="none" strike="noStrike" cap="none" normalizeH="0" baseline="0">
                <a:ln>
                  <a:noFill/>
                </a:ln>
                <a:solidFill>
                  <a:srgbClr val="8C8C8C"/>
                </a:solidFill>
                <a:effectLst/>
                <a:latin typeface="JetBrains Mono"/>
              </a:rPr>
            </a:br>
            <a:r>
              <a:rPr kumimoji="0" lang="ru-RU" altLang="ru-RU" sz="2000" b="0" i="1" u="none" strike="noStrike" cap="none" normalizeH="0" baseline="0">
                <a:ln>
                  <a:noFill/>
                </a:ln>
                <a:solidFill>
                  <a:srgbClr val="8C8C8C"/>
                </a:solidFill>
                <a:effectLst/>
                <a:latin typeface="JetBrains Mono"/>
              </a:rPr>
              <a:t>#lloop all the pages of store</a:t>
            </a:r>
            <a:br>
              <a:rPr kumimoji="0" lang="ru-RU" altLang="ru-RU" sz="2000" b="0" i="1" u="none" strike="noStrike" cap="none" normalizeH="0" baseline="0">
                <a:ln>
                  <a:noFill/>
                </a:ln>
                <a:solidFill>
                  <a:srgbClr val="8C8C8C"/>
                </a:solidFill>
                <a:effectLst/>
                <a:latin typeface="JetBrains Mono"/>
              </a:rPr>
            </a:br>
            <a:r>
              <a:rPr kumimoji="0" lang="ru-RU" altLang="ru-RU" sz="2000" b="0" i="0" u="none" strike="noStrike" cap="none" normalizeH="0" baseline="0">
                <a:ln>
                  <a:noFill/>
                </a:ln>
                <a:solidFill>
                  <a:srgbClr val="0033B3"/>
                </a:solidFill>
                <a:effectLst/>
                <a:latin typeface="JetBrains Mono"/>
              </a:rPr>
              <a:t>for </a:t>
            </a:r>
            <a:r>
              <a:rPr kumimoji="0" lang="ru-RU" altLang="ru-RU" sz="2000" b="0" i="0" u="none" strike="noStrike" cap="none" normalizeH="0" baseline="0">
                <a:ln>
                  <a:noFill/>
                </a:ln>
                <a:solidFill>
                  <a:srgbClr val="080808"/>
                </a:solidFill>
                <a:effectLst/>
                <a:latin typeface="JetBrains Mono"/>
              </a:rPr>
              <a:t>i </a:t>
            </a:r>
            <a:r>
              <a:rPr kumimoji="0" lang="ru-RU" altLang="ru-RU" sz="2000" b="0" i="0" u="none" strike="noStrike" cap="none" normalizeH="0" baseline="0">
                <a:ln>
                  <a:noFill/>
                </a:ln>
                <a:solidFill>
                  <a:srgbClr val="0033B3"/>
                </a:solidFill>
                <a:effectLst/>
                <a:latin typeface="JetBrains Mono"/>
              </a:rPr>
              <a:t>in </a:t>
            </a:r>
            <a:r>
              <a:rPr kumimoji="0" lang="ru-RU" altLang="ru-RU" sz="2000" b="0" i="0" u="none" strike="noStrike" cap="none" normalizeH="0" baseline="0">
                <a:ln>
                  <a:noFill/>
                </a:ln>
                <a:solidFill>
                  <a:srgbClr val="000080"/>
                </a:solidFill>
                <a:effectLst/>
                <a:latin typeface="JetBrains Mono"/>
              </a:rPr>
              <a:t>range</a:t>
            </a:r>
            <a:r>
              <a:rPr kumimoji="0" lang="ru-RU" altLang="ru-RU" sz="2000" b="0" i="0" u="none" strike="noStrike" cap="none" normalizeH="0" baseline="0">
                <a:ln>
                  <a:noFill/>
                </a:ln>
                <a:solidFill>
                  <a:srgbClr val="080808"/>
                </a:solidFill>
                <a:effectLst/>
                <a:latin typeface="JetBrains Mono"/>
              </a:rPr>
              <a:t>(start, final, </a:t>
            </a:r>
            <a:r>
              <a:rPr kumimoji="0" lang="ru-RU" altLang="ru-RU" sz="2000" b="0" i="0" u="none" strike="noStrike" cap="none" normalizeH="0" baseline="0">
                <a:ln>
                  <a:noFill/>
                </a:ln>
                <a:solidFill>
                  <a:srgbClr val="1750EB"/>
                </a:solidFill>
                <a:effectLst/>
                <a:latin typeface="JetBrains Mono"/>
              </a:rPr>
              <a:t>1</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time.sleep(</a:t>
            </a:r>
            <a:r>
              <a:rPr kumimoji="0" lang="ru-RU" altLang="ru-RU" sz="2000" b="0" i="0" u="none" strike="noStrike" cap="none" normalizeH="0" baseline="0">
                <a:ln>
                  <a:noFill/>
                </a:ln>
                <a:solidFill>
                  <a:srgbClr val="1750EB"/>
                </a:solidFill>
                <a:effectLst/>
                <a:latin typeface="JetBrains Mono"/>
              </a:rPr>
              <a:t>7</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a:t>
            </a:r>
            <a:r>
              <a:rPr kumimoji="0" lang="ru-RU" altLang="ru-RU" sz="2000" b="0" i="1" u="none" strike="noStrike" cap="none" normalizeH="0" baseline="0">
                <a:ln>
                  <a:noFill/>
                </a:ln>
                <a:solidFill>
                  <a:srgbClr val="8C8C8C"/>
                </a:solidFill>
                <a:effectLst/>
                <a:latin typeface="JetBrains Mono"/>
              </a:rPr>
              <a:t>#find the number of stores per page</a:t>
            </a:r>
            <a:br>
              <a:rPr kumimoji="0" lang="ru-RU" altLang="ru-RU" sz="2000" b="0" i="1" u="none" strike="noStrike" cap="none" normalizeH="0" baseline="0">
                <a:ln>
                  <a:noFill/>
                </a:ln>
                <a:solidFill>
                  <a:srgbClr val="8C8C8C"/>
                </a:solidFill>
                <a:effectLst/>
                <a:latin typeface="JetBrains Mono"/>
              </a:rPr>
            </a:br>
            <a:r>
              <a:rPr kumimoji="0" lang="ru-RU" altLang="ru-RU" sz="2000" b="0" i="1" u="none" strike="noStrike" cap="none" normalizeH="0" baseline="0">
                <a:ln>
                  <a:noFill/>
                </a:ln>
                <a:solidFill>
                  <a:srgbClr val="8C8C8C"/>
                </a:solidFill>
                <a:effectLst/>
                <a:latin typeface="JetBrains Mono"/>
              </a:rPr>
              <a:t>     </a:t>
            </a:r>
            <a:r>
              <a:rPr kumimoji="0" lang="ru-RU" altLang="ru-RU" sz="2000" b="0" i="0" u="none" strike="noStrike" cap="none" normalizeH="0" baseline="0">
                <a:ln>
                  <a:noFill/>
                </a:ln>
                <a:solidFill>
                  <a:srgbClr val="080808"/>
                </a:solidFill>
                <a:effectLst/>
                <a:latin typeface="JetBrains Mono"/>
              </a:rPr>
              <a:t>list_length = </a:t>
            </a:r>
            <a:r>
              <a:rPr kumimoji="0" lang="ru-RU" altLang="ru-RU" sz="2000" b="0" i="0" u="none" strike="noStrike" cap="none" normalizeH="0" baseline="0">
                <a:ln>
                  <a:noFill/>
                </a:ln>
                <a:solidFill>
                  <a:srgbClr val="000080"/>
                </a:solidFill>
                <a:effectLst/>
                <a:latin typeface="JetBrains Mono"/>
              </a:rPr>
              <a:t>len</a:t>
            </a:r>
            <a:r>
              <a:rPr kumimoji="0" lang="ru-RU" altLang="ru-RU" sz="2000" b="0" i="0" u="none" strike="noStrike" cap="none" normalizeH="0" baseline="0">
                <a:ln>
                  <a:noFill/>
                </a:ln>
                <a:solidFill>
                  <a:srgbClr val="080808"/>
                </a:solidFill>
                <a:effectLst/>
                <a:latin typeface="JetBrains Mono"/>
              </a:rPr>
              <a:t>(driver.find_elements_by_xpath(</a:t>
            </a:r>
            <a:r>
              <a:rPr kumimoji="0" lang="ru-RU" altLang="ru-RU" sz="2000" b="0" i="0" u="none" strike="noStrike" cap="none" normalizeH="0" baseline="0">
                <a:ln>
                  <a:noFill/>
                </a:ln>
                <a:solidFill>
                  <a:srgbClr val="067D17"/>
                </a:solidFill>
                <a:effectLst/>
                <a:latin typeface="JetBrains Mono"/>
              </a:rPr>
              <a:t>"//div[@class=’StoreCard_root___1p3uN’]"</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products_per_page = list_length+</a:t>
            </a:r>
            <a:r>
              <a:rPr kumimoji="0" lang="ru-RU" altLang="ru-RU" sz="2000" b="0" i="0" u="none" strike="noStrike" cap="none" normalizeH="0" baseline="0">
                <a:ln>
                  <a:noFill/>
                </a:ln>
                <a:solidFill>
                  <a:srgbClr val="1750EB"/>
                </a:solidFill>
                <a:effectLst/>
                <a:latin typeface="JetBrains Mono"/>
              </a:rPr>
              <a:t>1</a:t>
            </a:r>
            <a:br>
              <a:rPr kumimoji="0" lang="ru-RU" altLang="ru-RU" sz="2000" b="0" i="0" u="none" strike="noStrike" cap="none" normalizeH="0" baseline="0">
                <a:ln>
                  <a:noFill/>
                </a:ln>
                <a:solidFill>
                  <a:srgbClr val="1750EB"/>
                </a:solidFill>
                <a:effectLst/>
                <a:latin typeface="JetBrains Mono"/>
              </a:rPr>
            </a:br>
            <a:r>
              <a:rPr kumimoji="0" lang="ru-RU" altLang="ru-RU" sz="2000" b="0" i="0" u="none" strike="noStrike" cap="none" normalizeH="0" baseline="0">
                <a:ln>
                  <a:noFill/>
                </a:ln>
                <a:solidFill>
                  <a:srgbClr val="1750EB"/>
                </a:solidFill>
                <a:effectLst/>
                <a:latin typeface="JetBrains Mono"/>
              </a:rPr>
              <a:t>     </a:t>
            </a:r>
            <a:r>
              <a:rPr kumimoji="0" lang="ru-RU" altLang="ru-RU" sz="2000" b="0" i="1" u="none" strike="noStrike" cap="none" normalizeH="0" baseline="0">
                <a:ln>
                  <a:noFill/>
                </a:ln>
                <a:solidFill>
                  <a:srgbClr val="8C8C8C"/>
                </a:solidFill>
                <a:effectLst/>
                <a:latin typeface="JetBrains Mono"/>
              </a:rPr>
              <a:t>#loop through the menues of each store on a page</a:t>
            </a:r>
            <a:br>
              <a:rPr kumimoji="0" lang="ru-RU" altLang="ru-RU" sz="2000" b="0" i="1" u="none" strike="noStrike" cap="none" normalizeH="0" baseline="0">
                <a:ln>
                  <a:noFill/>
                </a:ln>
                <a:solidFill>
                  <a:srgbClr val="8C8C8C"/>
                </a:solidFill>
                <a:effectLst/>
                <a:latin typeface="JetBrains Mono"/>
              </a:rPr>
            </a:br>
            <a:r>
              <a:rPr kumimoji="0" lang="ru-RU" altLang="ru-RU" sz="2000" b="0" i="1" u="none" strike="noStrike" cap="none" normalizeH="0" baseline="0">
                <a:ln>
                  <a:noFill/>
                </a:ln>
                <a:solidFill>
                  <a:srgbClr val="8C8C8C"/>
                </a:solidFill>
                <a:effectLst/>
                <a:latin typeface="JetBrains Mono"/>
              </a:rPr>
              <a:t>     </a:t>
            </a:r>
            <a:r>
              <a:rPr kumimoji="0" lang="ru-RU" altLang="ru-RU" sz="2000" b="0" i="0" u="none" strike="noStrike" cap="none" normalizeH="0" baseline="0">
                <a:ln>
                  <a:noFill/>
                </a:ln>
                <a:solidFill>
                  <a:srgbClr val="0033B3"/>
                </a:solidFill>
                <a:effectLst/>
                <a:latin typeface="JetBrains Mono"/>
              </a:rPr>
              <a:t>for </a:t>
            </a:r>
            <a:r>
              <a:rPr kumimoji="0" lang="ru-RU" altLang="ru-RU" sz="2000" b="0" i="0" u="none" strike="noStrike" cap="none" normalizeH="0" baseline="0">
                <a:ln>
                  <a:noFill/>
                </a:ln>
                <a:solidFill>
                  <a:srgbClr val="080808"/>
                </a:solidFill>
                <a:effectLst/>
                <a:latin typeface="JetBrains Mono"/>
              </a:rPr>
              <a:t>x </a:t>
            </a:r>
            <a:r>
              <a:rPr kumimoji="0" lang="ru-RU" altLang="ru-RU" sz="2000" b="0" i="0" u="none" strike="noStrike" cap="none" normalizeH="0" baseline="0">
                <a:ln>
                  <a:noFill/>
                </a:ln>
                <a:solidFill>
                  <a:srgbClr val="0033B3"/>
                </a:solidFill>
                <a:effectLst/>
                <a:latin typeface="JetBrains Mono"/>
              </a:rPr>
              <a:t>in </a:t>
            </a:r>
            <a:r>
              <a:rPr kumimoji="0" lang="ru-RU" altLang="ru-RU" sz="2000" b="0" i="0" u="none" strike="noStrike" cap="none" normalizeH="0" baseline="0">
                <a:ln>
                  <a:noFill/>
                </a:ln>
                <a:solidFill>
                  <a:srgbClr val="000080"/>
                </a:solidFill>
                <a:effectLst/>
                <a:latin typeface="JetBrains Mono"/>
              </a:rPr>
              <a:t>range</a:t>
            </a:r>
            <a:r>
              <a:rPr kumimoji="0" lang="ru-RU" altLang="ru-RU" sz="2000" b="0" i="0" u="none" strike="noStrike" cap="none" normalizeH="0" baseline="0">
                <a:ln>
                  <a:noFill/>
                </a:ln>
                <a:solidFill>
                  <a:srgbClr val="080808"/>
                </a:solidFill>
                <a:effectLst/>
                <a:latin typeface="JetBrains Mono"/>
              </a:rPr>
              <a:t>(</a:t>
            </a:r>
            <a:r>
              <a:rPr kumimoji="0" lang="ru-RU" altLang="ru-RU" sz="2000" b="0" i="0" u="none" strike="noStrike" cap="none" normalizeH="0" baseline="0">
                <a:ln>
                  <a:noFill/>
                </a:ln>
                <a:solidFill>
                  <a:srgbClr val="1750EB"/>
                </a:solidFill>
                <a:effectLst/>
                <a:latin typeface="JetBrains Mono"/>
              </a:rPr>
              <a:t>0</a:t>
            </a:r>
            <a:r>
              <a:rPr kumimoji="0" lang="ru-RU" altLang="ru-RU" sz="2000" b="0" i="0" u="none" strike="noStrike" cap="none" normalizeH="0" baseline="0">
                <a:ln>
                  <a:noFill/>
                </a:ln>
                <a:solidFill>
                  <a:srgbClr val="080808"/>
                </a:solidFill>
                <a:effectLst/>
                <a:latin typeface="JetBrains Mono"/>
              </a:rPr>
              <a:t>, list_length, </a:t>
            </a:r>
            <a:r>
              <a:rPr kumimoji="0" lang="ru-RU" altLang="ru-RU" sz="2000" b="0" i="0" u="none" strike="noStrike" cap="none" normalizeH="0" baseline="0">
                <a:ln>
                  <a:noFill/>
                </a:ln>
                <a:solidFill>
                  <a:srgbClr val="1750EB"/>
                </a:solidFill>
                <a:effectLst/>
                <a:latin typeface="JetBrains Mono"/>
              </a:rPr>
              <a:t>1</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time.sleep(</a:t>
            </a:r>
            <a:r>
              <a:rPr kumimoji="0" lang="ru-RU" altLang="ru-RU" sz="2000" b="0" i="0" u="none" strike="noStrike" cap="none" normalizeH="0" baseline="0">
                <a:ln>
                  <a:noFill/>
                </a:ln>
                <a:solidFill>
                  <a:srgbClr val="1750EB"/>
                </a:solidFill>
                <a:effectLst/>
                <a:latin typeface="JetBrains Mono"/>
              </a:rPr>
              <a:t>7</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driver.execute_script(</a:t>
            </a:r>
            <a:r>
              <a:rPr kumimoji="0" lang="ru-RU" altLang="ru-RU" sz="2000" b="0" i="0" u="none" strike="noStrike" cap="none" normalizeH="0" baseline="0">
                <a:ln>
                  <a:noFill/>
                </a:ln>
                <a:solidFill>
                  <a:srgbClr val="067D17"/>
                </a:solidFill>
                <a:effectLst/>
                <a:latin typeface="JetBrains Mono"/>
              </a:rPr>
              <a:t>"window.scrollTo({top:75, behavior:’smooth’,})"</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store_name = driver.find_elements_by_xpath(</a:t>
            </a:r>
            <a:r>
              <a:rPr kumimoji="0" lang="ru-RU" altLang="ru-RU" sz="2000" b="0" i="0" u="none" strike="noStrike" cap="none" normalizeH="0" baseline="0">
                <a:ln>
                  <a:noFill/>
                </a:ln>
                <a:solidFill>
                  <a:srgbClr val="067D17"/>
                </a:solidFill>
                <a:effectLst/>
                <a:latin typeface="JetBrains Mono"/>
              </a:rPr>
              <a:t>'//div[@class=”StoreCard_storeDetail___3C0TX”]'</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strnm = store_name[x]</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a:t>
            </a:r>
            <a:r>
              <a:rPr kumimoji="0" lang="ru-RU" altLang="ru-RU" sz="2000" b="0" i="0" u="none" strike="noStrike" cap="none" normalizeH="0" baseline="0">
                <a:ln>
                  <a:noFill/>
                </a:ln>
                <a:solidFill>
                  <a:srgbClr val="000080"/>
                </a:solidFill>
                <a:effectLst/>
                <a:latin typeface="JetBrains Mono"/>
              </a:rPr>
              <a:t>print</a:t>
            </a:r>
            <a:r>
              <a:rPr kumimoji="0" lang="ru-RU" altLang="ru-RU" sz="2000" b="0" i="0" u="none" strike="noStrike" cap="none" normalizeH="0" baseline="0">
                <a:ln>
                  <a:noFill/>
                </a:ln>
                <a:solidFill>
                  <a:srgbClr val="080808"/>
                </a:solidFill>
                <a:effectLst/>
                <a:latin typeface="JetBrains Mono"/>
              </a:rPr>
              <a:t>(</a:t>
            </a:r>
            <a:r>
              <a:rPr kumimoji="0" lang="ru-RU" altLang="ru-RU" sz="2000" b="0" i="0" u="none" strike="noStrike" cap="none" normalizeH="0" baseline="0">
                <a:ln>
                  <a:noFill/>
                </a:ln>
                <a:solidFill>
                  <a:srgbClr val="067D17"/>
                </a:solidFill>
                <a:effectLst/>
                <a:latin typeface="JetBrains Mono"/>
              </a:rPr>
              <a:t>f'</a:t>
            </a:r>
            <a:r>
              <a:rPr kumimoji="0" lang="ru-RU" altLang="ru-RU" sz="2000" b="0" i="0" u="none" strike="noStrike" cap="none" normalizeH="0" baseline="0">
                <a:ln>
                  <a:noFill/>
                </a:ln>
                <a:solidFill>
                  <a:srgbClr val="0037A6"/>
                </a:solidFill>
                <a:effectLst/>
                <a:latin typeface="JetBrains Mono"/>
              </a:rPr>
              <a:t>{</a:t>
            </a:r>
            <a:r>
              <a:rPr kumimoji="0" lang="ru-RU" altLang="ru-RU" sz="2000" b="0" i="0" u="none" strike="noStrike" cap="none" normalizeH="0" baseline="0">
                <a:ln>
                  <a:noFill/>
                </a:ln>
                <a:solidFill>
                  <a:srgbClr val="080808"/>
                </a:solidFill>
                <a:effectLst/>
                <a:latin typeface="JetBrains Mono"/>
              </a:rPr>
              <a:t>x</a:t>
            </a:r>
            <a:r>
              <a:rPr kumimoji="0" lang="ru-RU" altLang="ru-RU" sz="2000" b="0" i="0" u="none" strike="noStrike" cap="none" normalizeH="0" baseline="0">
                <a:ln>
                  <a:noFill/>
                </a:ln>
                <a:solidFill>
                  <a:srgbClr val="0037A6"/>
                </a:solidFill>
                <a:effectLst/>
                <a:latin typeface="JetBrains Mono"/>
              </a:rPr>
              <a:t>}</a:t>
            </a:r>
            <a:r>
              <a:rPr kumimoji="0" lang="ru-RU" altLang="ru-RU" sz="2000" b="0" i="0" u="none" strike="noStrike" cap="none" normalizeH="0" baseline="0">
                <a:ln>
                  <a:noFill/>
                </a:ln>
                <a:solidFill>
                  <a:srgbClr val="067D17"/>
                </a:solidFill>
                <a:effectLst/>
                <a:latin typeface="JetBrains Mono"/>
              </a:rPr>
              <a:t>- '</a:t>
            </a:r>
            <a:r>
              <a:rPr kumimoji="0" lang="ru-RU" altLang="ru-RU" sz="2000" b="0" i="0" u="none" strike="noStrike" cap="none" normalizeH="0" baseline="0">
                <a:ln>
                  <a:noFill/>
                </a:ln>
                <a:solidFill>
                  <a:srgbClr val="080808"/>
                </a:solidFill>
                <a:effectLst/>
                <a:latin typeface="JetBrains Mono"/>
              </a:rPr>
              <a:t>, strnm.text)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time.sleep(</a:t>
            </a:r>
            <a:r>
              <a:rPr kumimoji="0" lang="ru-RU" altLang="ru-RU" sz="2000" b="0" i="0" u="none" strike="noStrike" cap="none" normalizeH="0" baseline="0">
                <a:ln>
                  <a:noFill/>
                </a:ln>
                <a:solidFill>
                  <a:srgbClr val="1750EB"/>
                </a:solidFill>
                <a:effectLst/>
                <a:latin typeface="JetBrains Mono"/>
              </a:rPr>
              <a:t>4</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element=driver.find_elements_by_xpath(</a:t>
            </a:r>
            <a:r>
              <a:rPr kumimoji="0" lang="ru-RU" altLang="ru-RU" sz="2000" b="0" i="0" u="none" strike="noStrike" cap="none" normalizeH="0" baseline="0">
                <a:ln>
                  <a:noFill/>
                </a:ln>
                <a:solidFill>
                  <a:srgbClr val="067D17"/>
                </a:solidFill>
                <a:effectLst/>
                <a:latin typeface="JetBrains Mono"/>
              </a:rPr>
              <a:t>"//div[@class=’StoreCard_storeDetail___3C0TX’]"</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click = element[x]</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move_to_element_chrome(driver, click, </a:t>
            </a:r>
            <a:r>
              <a:rPr kumimoji="0" lang="ru-RU" altLang="ru-RU" sz="2000" b="0" i="0" u="none" strike="noStrike" cap="none" normalizeH="0" baseline="0">
                <a:ln>
                  <a:noFill/>
                </a:ln>
                <a:solidFill>
                  <a:srgbClr val="660099"/>
                </a:solidFill>
                <a:effectLst/>
                <a:latin typeface="JetBrains Mono"/>
              </a:rPr>
              <a:t>display_scaling</a:t>
            </a:r>
            <a:r>
              <a:rPr kumimoji="0" lang="ru-RU" altLang="ru-RU" sz="2000" b="0" i="0" u="none" strike="noStrike" cap="none" normalizeH="0" baseline="0">
                <a:ln>
                  <a:noFill/>
                </a:ln>
                <a:solidFill>
                  <a:srgbClr val="080808"/>
                </a:solidFill>
                <a:effectLst/>
                <a:latin typeface="JetBrains Mono"/>
              </a:rPr>
              <a:t>=</a:t>
            </a:r>
            <a:r>
              <a:rPr kumimoji="0" lang="ru-RU" altLang="ru-RU" sz="2000" b="0" i="0" u="none" strike="noStrike" cap="none" normalizeH="0" baseline="0">
                <a:ln>
                  <a:noFill/>
                </a:ln>
                <a:solidFill>
                  <a:srgbClr val="1750EB"/>
                </a:solidFill>
                <a:effectLst/>
                <a:latin typeface="JetBrains Mono"/>
              </a:rPr>
              <a:t>100</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time.sleep(</a:t>
            </a:r>
            <a:r>
              <a:rPr kumimoji="0" lang="ru-RU" altLang="ru-RU" sz="2000" b="0" i="0" u="none" strike="noStrike" cap="none" normalizeH="0" baseline="0">
                <a:ln>
                  <a:noFill/>
                </a:ln>
                <a:solidFill>
                  <a:srgbClr val="1750EB"/>
                </a:solidFill>
                <a:effectLst/>
                <a:latin typeface="JetBrains Mono"/>
              </a:rPr>
              <a:t>7</a:t>
            </a:r>
            <a:r>
              <a:rPr kumimoji="0" lang="ru-RU" altLang="ru-RU" sz="2000" b="0" i="0" u="none" strike="noStrike" cap="none" normalizeH="0" baseline="0">
                <a:ln>
                  <a:noFill/>
                </a:ln>
                <a:solidFill>
                  <a:srgbClr val="080808"/>
                </a:solidFill>
                <a:effectLst/>
                <a:latin typeface="JetBrains Mono"/>
              </a:rPr>
              <a:t>)</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click.click()</a:t>
            </a:r>
            <a:br>
              <a:rPr kumimoji="0" lang="ru-RU" altLang="ru-RU" sz="2000" b="0" i="0" u="none" strike="noStrike" cap="none" normalizeH="0" baseline="0">
                <a:ln>
                  <a:noFill/>
                </a:ln>
                <a:solidFill>
                  <a:srgbClr val="080808"/>
                </a:solidFill>
                <a:effectLst/>
                <a:latin typeface="JetBrains Mono"/>
              </a:rPr>
            </a:br>
            <a:r>
              <a:rPr kumimoji="0" lang="ru-RU" altLang="ru-RU" sz="2000" b="0" i="0" u="none" strike="noStrike" cap="none" normalizeH="0" baseline="0">
                <a:ln>
                  <a:noFill/>
                </a:ln>
                <a:solidFill>
                  <a:srgbClr val="080808"/>
                </a:solidFill>
                <a:effectLst/>
                <a:latin typeface="JetBrains Mono"/>
              </a:rPr>
              <a:t> driver.implicitly_wait(</a:t>
            </a:r>
            <a:r>
              <a:rPr kumimoji="0" lang="ru-RU" altLang="ru-RU" sz="2000" b="0" i="0" u="none" strike="noStrike" cap="none" normalizeH="0" baseline="0">
                <a:ln>
                  <a:noFill/>
                </a:ln>
                <a:solidFill>
                  <a:srgbClr val="1750EB"/>
                </a:solidFill>
                <a:effectLst/>
                <a:latin typeface="JetBrains Mono"/>
              </a:rPr>
              <a:t>360</a:t>
            </a:r>
            <a:r>
              <a:rPr kumimoji="0" lang="ru-RU" altLang="ru-RU" sz="2000" b="0" i="0" u="none" strike="noStrike" cap="none" normalizeH="0" baseline="0">
                <a:ln>
                  <a:noFill/>
                </a:ln>
                <a:solidFill>
                  <a:srgbClr val="080808"/>
                </a:solidFill>
                <a:effectLst/>
                <a:latin typeface="JetBrains Mono"/>
              </a:rPr>
              <a:t>)</a:t>
            </a:r>
            <a:endParaRPr kumimoji="0" lang="ru-RU" altLang="ru-RU" sz="44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8C6DD88-D2E8-408A-9400-F26F4A786EDC}"/>
              </a:ext>
            </a:extLst>
          </p:cNvPr>
          <p:cNvSpPr txBox="1"/>
          <p:nvPr/>
        </p:nvSpPr>
        <p:spPr>
          <a:xfrm>
            <a:off x="5250802" y="270788"/>
            <a:ext cx="6421794" cy="923330"/>
          </a:xfrm>
          <a:prstGeom prst="rect">
            <a:avLst/>
          </a:prstGeom>
          <a:solidFill>
            <a:schemeClr val="bg1">
              <a:lumMod val="95000"/>
            </a:schemeClr>
          </a:solidFill>
          <a:ln>
            <a:solidFill>
              <a:schemeClr val="tx1"/>
            </a:solidFill>
          </a:ln>
        </p:spPr>
        <p:txBody>
          <a:bodyPr wrap="square">
            <a:spAutoFit/>
          </a:bodyPr>
          <a:lstStyle/>
          <a:p>
            <a:r>
              <a:rPr lang="ru-RU" dirty="0" err="1"/>
              <a:t>Клікнути</a:t>
            </a:r>
            <a:r>
              <a:rPr lang="ru-RU" dirty="0"/>
              <a:t> на кожному </a:t>
            </a:r>
            <a:r>
              <a:rPr lang="ru-RU" dirty="0" err="1"/>
              <a:t>магазині</a:t>
            </a:r>
            <a:r>
              <a:rPr lang="ru-RU" dirty="0"/>
              <a:t> (</a:t>
            </a:r>
            <a:r>
              <a:rPr lang="ru-RU" dirty="0" err="1"/>
              <a:t>сторінка</a:t>
            </a:r>
            <a:r>
              <a:rPr lang="ru-RU" dirty="0"/>
              <a:t> </a:t>
            </a:r>
            <a:r>
              <a:rPr lang="ru-RU" dirty="0" err="1"/>
              <a:t>встановила</a:t>
            </a:r>
            <a:r>
              <a:rPr lang="ru-RU" dirty="0"/>
              <a:t> </a:t>
            </a:r>
            <a:r>
              <a:rPr lang="ru-RU" dirty="0" err="1"/>
              <a:t>розташування</a:t>
            </a:r>
            <a:r>
              <a:rPr lang="ru-RU" dirty="0"/>
              <a:t> за </a:t>
            </a:r>
            <a:r>
              <a:rPr lang="ru-RU" dirty="0" err="1"/>
              <a:t>замовчуванням</a:t>
            </a:r>
            <a:r>
              <a:rPr lang="ru-RU" dirty="0"/>
              <a:t> Нью-Йорк, тому не </a:t>
            </a:r>
            <a:r>
              <a:rPr lang="ru-RU" dirty="0" err="1"/>
              <a:t>потрібно</a:t>
            </a:r>
            <a:r>
              <a:rPr lang="ru-RU" dirty="0"/>
              <a:t> </a:t>
            </a:r>
            <a:r>
              <a:rPr lang="ru-RU" dirty="0" err="1"/>
              <a:t>турбуватися</a:t>
            </a:r>
            <a:r>
              <a:rPr lang="ru-RU" dirty="0"/>
              <a:t> про </a:t>
            </a:r>
            <a:r>
              <a:rPr lang="ru-RU" dirty="0" err="1"/>
              <a:t>розташування</a:t>
            </a:r>
            <a:r>
              <a:rPr lang="ru-RU" dirty="0"/>
              <a:t>) </a:t>
            </a:r>
          </a:p>
        </p:txBody>
      </p:sp>
    </p:spTree>
    <p:extLst>
      <p:ext uri="{BB962C8B-B14F-4D97-AF65-F5344CB8AC3E}">
        <p14:creationId xmlns:p14="http://schemas.microsoft.com/office/powerpoint/2010/main" val="795603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888A34B-015A-4063-A666-88F394490A3D}"/>
              </a:ext>
            </a:extLst>
          </p:cNvPr>
          <p:cNvSpPr>
            <a:spLocks noChangeArrowheads="1"/>
          </p:cNvSpPr>
          <p:nvPr/>
        </p:nvSpPr>
        <p:spPr bwMode="auto">
          <a:xfrm>
            <a:off x="248816" y="223935"/>
            <a:ext cx="6978257" cy="655564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solidFill>
                  <a:srgbClr val="080808"/>
                </a:solidFill>
                <a:effectLst/>
                <a:latin typeface="JetBrains Mono"/>
              </a:rPr>
              <a:t>time.sleep</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1750EB"/>
                </a:solidFill>
                <a:effectLst/>
                <a:latin typeface="JetBrains Mono"/>
              </a:rPr>
              <a:t>20</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result</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driver.page_source</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time.sleep</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1750EB"/>
                </a:solidFill>
                <a:effectLst/>
                <a:latin typeface="JetBrains Mono"/>
              </a:rPr>
              <a:t>11</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soup</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BeautifulSoup</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result</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html.parser</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div</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soup.find</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div</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class</a:t>
            </a:r>
            <a:r>
              <a:rPr kumimoji="0" lang="ru-RU" altLang="ru-RU" sz="2000" b="0" i="0" u="none" strike="noStrike" cap="none" normalizeH="0" baseline="0" dirty="0">
                <a:ln>
                  <a:noFill/>
                </a:ln>
                <a:solidFill>
                  <a:srgbClr val="080808"/>
                </a:solidFill>
                <a:effectLst/>
                <a:latin typeface="JetBrains Mono"/>
              </a:rPr>
              <a:t>_=”</a:t>
            </a:r>
            <a:r>
              <a:rPr kumimoji="0" lang="ru-RU" altLang="ru-RU" sz="2000" b="0" i="0" u="none" strike="noStrike" cap="none" normalizeH="0" baseline="0" dirty="0" err="1">
                <a:ln>
                  <a:noFill/>
                </a:ln>
                <a:solidFill>
                  <a:srgbClr val="080808"/>
                </a:solidFill>
                <a:effectLst/>
                <a:latin typeface="JetBrains Mono"/>
              </a:rPr>
              <a:t>sc-jwJjzT</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kjdEnq</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033B3"/>
                </a:solidFill>
                <a:effectLst/>
                <a:latin typeface="JetBrains Mono"/>
              </a:rPr>
              <a:t>if</a:t>
            </a:r>
            <a:r>
              <a:rPr kumimoji="0" lang="ru-RU" altLang="ru-RU" sz="2000" b="0" i="0" u="none" strike="noStrike" cap="none" normalizeH="0" baseline="0" dirty="0">
                <a:ln>
                  <a:noFill/>
                </a:ln>
                <a:solidFill>
                  <a:srgbClr val="0033B3"/>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div</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033B3"/>
                </a:solidFill>
                <a:effectLst/>
                <a:latin typeface="JetBrains Mono"/>
              </a:rPr>
              <a:t>is</a:t>
            </a:r>
            <a:r>
              <a:rPr kumimoji="0" lang="ru-RU" altLang="ru-RU" sz="2000" b="0" i="0" u="none" strike="noStrike" cap="none" normalizeH="0" baseline="0" dirty="0">
                <a:ln>
                  <a:noFill/>
                </a:ln>
                <a:solidFill>
                  <a:srgbClr val="0033B3"/>
                </a:solidFill>
                <a:effectLst/>
                <a:latin typeface="JetBrains Mono"/>
              </a:rPr>
              <a:t> </a:t>
            </a:r>
            <a:r>
              <a:rPr kumimoji="0" lang="ru-RU" altLang="ru-RU" sz="2000" b="0" i="0" u="none" strike="noStrike" cap="none" normalizeH="0" baseline="0" dirty="0" err="1">
                <a:ln>
                  <a:noFill/>
                </a:ln>
                <a:solidFill>
                  <a:srgbClr val="0033B3"/>
                </a:solidFill>
                <a:effectLst/>
                <a:latin typeface="JetBrains Mono"/>
              </a:rPr>
              <a:t>not</a:t>
            </a:r>
            <a:r>
              <a:rPr kumimoji="0" lang="ru-RU" altLang="ru-RU" sz="2000" b="0" i="0" u="none" strike="noStrike" cap="none" normalizeH="0" baseline="0" dirty="0">
                <a:ln>
                  <a:noFill/>
                </a:ln>
                <a:solidFill>
                  <a:srgbClr val="0033B3"/>
                </a:solidFill>
                <a:effectLst/>
                <a:latin typeface="JetBrains Mono"/>
              </a:rPr>
              <a:t> </a:t>
            </a:r>
            <a:r>
              <a:rPr kumimoji="0" lang="ru-RU" altLang="ru-RU" sz="2000" b="0" i="0" u="none" strike="noStrike" cap="none" normalizeH="0" baseline="0" dirty="0" err="1">
                <a:ln>
                  <a:noFill/>
                </a:ln>
                <a:solidFill>
                  <a:srgbClr val="0033B3"/>
                </a:solidFill>
                <a:effectLst/>
                <a:latin typeface="JetBrains Mono"/>
              </a:rPr>
              <a:t>None</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time.sleep</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a:ln>
                  <a:noFill/>
                </a:ln>
                <a:solidFill>
                  <a:srgbClr val="1750EB"/>
                </a:solidFill>
                <a:effectLst/>
                <a:latin typeface="JetBrains Mono"/>
              </a:rPr>
              <a:t>25</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033B3"/>
                </a:solidFill>
                <a:effectLst/>
                <a:latin typeface="JetBrains Mono"/>
              </a:rPr>
              <a:t>for</a:t>
            </a:r>
            <a:r>
              <a:rPr kumimoji="0" lang="ru-RU" altLang="ru-RU" sz="2000" b="0" i="0" u="none" strike="noStrike" cap="none" normalizeH="0" baseline="0" dirty="0">
                <a:ln>
                  <a:noFill/>
                </a:ln>
                <a:solidFill>
                  <a:srgbClr val="0033B3"/>
                </a:solidFill>
                <a:effectLst/>
                <a:latin typeface="JetBrains Mono"/>
              </a:rPr>
              <a:t> </a:t>
            </a:r>
            <a:r>
              <a:rPr kumimoji="0" lang="ru-RU" altLang="ru-RU" sz="2000" b="0" i="0" u="none" strike="noStrike" cap="none" normalizeH="0" baseline="0" dirty="0">
                <a:ln>
                  <a:noFill/>
                </a:ln>
                <a:solidFill>
                  <a:srgbClr val="080808"/>
                </a:solidFill>
                <a:effectLst/>
                <a:latin typeface="JetBrains Mono"/>
              </a:rPr>
              <a:t>i </a:t>
            </a:r>
            <a:r>
              <a:rPr kumimoji="0" lang="ru-RU" altLang="ru-RU" sz="2000" b="0" i="0" u="none" strike="noStrike" cap="none" normalizeH="0" baseline="0" dirty="0" err="1">
                <a:ln>
                  <a:noFill/>
                </a:ln>
                <a:solidFill>
                  <a:srgbClr val="0033B3"/>
                </a:solidFill>
                <a:effectLst/>
                <a:latin typeface="JetBrains Mono"/>
              </a:rPr>
              <a:t>in</a:t>
            </a:r>
            <a:r>
              <a:rPr kumimoji="0" lang="ru-RU" altLang="ru-RU" sz="2000" b="0" i="0" u="none" strike="noStrike" cap="none" normalizeH="0" baseline="0" dirty="0">
                <a:ln>
                  <a:noFill/>
                </a:ln>
                <a:solidFill>
                  <a:srgbClr val="0033B3"/>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div.findAll</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div</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class</a:t>
            </a:r>
            <a:r>
              <a:rPr kumimoji="0" lang="ru-RU" altLang="ru-RU" sz="2000" b="0" i="0" u="none" strike="noStrike" cap="none" normalizeH="0" baseline="0" dirty="0">
                <a:ln>
                  <a:noFill/>
                </a:ln>
                <a:solidFill>
                  <a:srgbClr val="080808"/>
                </a:solidFill>
                <a:effectLst/>
                <a:latin typeface="JetBrains Mono"/>
              </a:rPr>
              <a:t>_=”</a:t>
            </a:r>
            <a:r>
              <a:rPr kumimoji="0" lang="ru-RU" altLang="ru-RU" sz="2000" b="0" i="0" u="none" strike="noStrike" cap="none" normalizeH="0" baseline="0" dirty="0" err="1">
                <a:ln>
                  <a:noFill/>
                </a:ln>
                <a:solidFill>
                  <a:srgbClr val="080808"/>
                </a:solidFill>
                <a:effectLst/>
                <a:latin typeface="JetBrains Mono"/>
              </a:rPr>
              <a:t>sc-htpNat</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Ieerz</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pros</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i.find</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div</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class</a:t>
            </a:r>
            <a:r>
              <a:rPr kumimoji="0" lang="ru-RU" altLang="ru-RU" sz="2000" b="0" i="0" u="none" strike="noStrike" cap="none" normalizeH="0" baseline="0" dirty="0">
                <a:ln>
                  <a:noFill/>
                </a:ln>
                <a:solidFill>
                  <a:srgbClr val="080808"/>
                </a:solidFill>
                <a:effectLst/>
                <a:latin typeface="JetBrains Mono"/>
              </a:rPr>
              <a:t>_=”</a:t>
            </a:r>
            <a:r>
              <a:rPr kumimoji="0" lang="ru-RU" altLang="ru-RU" sz="2000" b="0" i="0" u="none" strike="noStrike" cap="none" normalizeH="0" baseline="0" dirty="0" err="1">
                <a:ln>
                  <a:noFill/>
                </a:ln>
                <a:solidFill>
                  <a:srgbClr val="080808"/>
                </a:solidFill>
                <a:effectLst/>
                <a:latin typeface="JetBrains Mono"/>
              </a:rPr>
              <a:t>sc-jEdsij</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hukZqW</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00080"/>
                </a:solidFill>
                <a:effectLst/>
                <a:latin typeface="JetBrains Mono"/>
              </a:rPr>
              <a:t>print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writing</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pros.text</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to</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disk</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names.append</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pros.text</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rates</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i.find</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span</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class</a:t>
            </a:r>
            <a:r>
              <a:rPr kumimoji="0" lang="ru-RU" altLang="ru-RU" sz="2000" b="0" i="0" u="none" strike="noStrike" cap="none" normalizeH="0" baseline="0" dirty="0">
                <a:ln>
                  <a:noFill/>
                </a:ln>
                <a:solidFill>
                  <a:srgbClr val="080808"/>
                </a:solidFill>
                <a:effectLst/>
                <a:latin typeface="JetBrains Mono"/>
              </a:rPr>
              <a:t>_=”</a:t>
            </a:r>
            <a:r>
              <a:rPr kumimoji="0" lang="ru-RU" altLang="ru-RU" sz="2000" b="0" i="0" u="none" strike="noStrike" cap="none" normalizeH="0" baseline="0" dirty="0" err="1">
                <a:ln>
                  <a:noFill/>
                </a:ln>
                <a:solidFill>
                  <a:srgbClr val="080808"/>
                </a:solidFill>
                <a:effectLst/>
                <a:latin typeface="JetBrains Mono"/>
              </a:rPr>
              <a:t>sc-bdVaJa</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eEdxFA</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1" u="none" strike="noStrike" cap="none" normalizeH="0" baseline="0" dirty="0">
                <a:ln>
                  <a:noFill/>
                </a:ln>
                <a:solidFill>
                  <a:srgbClr val="8C8C8C"/>
                </a:solidFill>
                <a:effectLst/>
                <a:latin typeface="JetBrains Mono"/>
              </a:rPr>
              <a:t>#if </a:t>
            </a:r>
            <a:r>
              <a:rPr kumimoji="0" lang="ru-RU" altLang="ru-RU" sz="2000" b="0" i="1" u="none" strike="noStrike" cap="none" normalizeH="0" baseline="0" dirty="0" err="1">
                <a:ln>
                  <a:noFill/>
                </a:ln>
                <a:solidFill>
                  <a:srgbClr val="8C8C8C"/>
                </a:solidFill>
                <a:effectLst/>
                <a:latin typeface="JetBrains Mono"/>
              </a:rPr>
              <a:t>there</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is</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no</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price</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for</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the</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food</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append</a:t>
            </a:r>
            <a:r>
              <a:rPr kumimoji="0" lang="ru-RU" altLang="ru-RU" sz="2000" b="0" i="1" u="none" strike="noStrike" cap="none" normalizeH="0" baseline="0" dirty="0">
                <a:ln>
                  <a:noFill/>
                </a:ln>
                <a:solidFill>
                  <a:srgbClr val="8C8C8C"/>
                </a:solidFill>
                <a:effectLst/>
                <a:latin typeface="JetBrains Mono"/>
              </a:rPr>
              <a:t> ‘N/A’ </a:t>
            </a:r>
            <a:r>
              <a:rPr kumimoji="0" lang="ru-RU" altLang="ru-RU" sz="2000" b="0" i="1" u="none" strike="noStrike" cap="none" normalizeH="0" baseline="0" dirty="0" err="1">
                <a:ln>
                  <a:noFill/>
                </a:ln>
                <a:solidFill>
                  <a:srgbClr val="8C8C8C"/>
                </a:solidFill>
                <a:effectLst/>
                <a:latin typeface="JetBrains Mono"/>
              </a:rPr>
              <a:t>in</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the</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list</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of</a:t>
            </a:r>
            <a:r>
              <a:rPr kumimoji="0" lang="ru-RU" altLang="ru-RU" sz="2000" b="0" i="1" u="none" strike="noStrike" cap="none" normalizeH="0" baseline="0" dirty="0">
                <a:ln>
                  <a:noFill/>
                </a:ln>
                <a:solidFill>
                  <a:srgbClr val="8C8C8C"/>
                </a:solidFill>
                <a:effectLst/>
                <a:latin typeface="JetBrains Mono"/>
              </a:rPr>
              <a:t> ‘</a:t>
            </a:r>
            <a:r>
              <a:rPr kumimoji="0" lang="ru-RU" altLang="ru-RU" sz="2000" b="0" i="1" u="none" strike="noStrike" cap="none" normalizeH="0" baseline="0" dirty="0" err="1">
                <a:ln>
                  <a:noFill/>
                </a:ln>
                <a:solidFill>
                  <a:srgbClr val="8C8C8C"/>
                </a:solidFill>
                <a:effectLst/>
                <a:latin typeface="JetBrains Mono"/>
              </a:rPr>
              <a:t>prices</a:t>
            </a:r>
            <a:r>
              <a:rPr kumimoji="0" lang="ru-RU" altLang="ru-RU" sz="2000" b="0" i="1" u="none" strike="noStrike" cap="none" normalizeH="0" baseline="0" dirty="0">
                <a:ln>
                  <a:noFill/>
                </a:ln>
                <a:solidFill>
                  <a:srgbClr val="8C8C8C"/>
                </a:solidFill>
                <a:effectLst/>
                <a:latin typeface="JetBrains Mono"/>
              </a:rPr>
              <a:t>’</a:t>
            </a:r>
            <a:br>
              <a:rPr kumimoji="0" lang="ru-RU" altLang="ru-RU" sz="2000" b="0" i="1" u="none" strike="noStrike" cap="none" normalizeH="0" baseline="0" dirty="0">
                <a:ln>
                  <a:noFill/>
                </a:ln>
                <a:solidFill>
                  <a:srgbClr val="8C8C8C"/>
                </a:solidFill>
                <a:effectLst/>
                <a:latin typeface="JetBrains Mono"/>
              </a:rPr>
            </a:br>
            <a:r>
              <a:rPr kumimoji="0" lang="ru-RU" altLang="ru-RU" sz="2000" b="0" i="0" u="none" strike="noStrike" cap="none" normalizeH="0" baseline="0" dirty="0" err="1">
                <a:ln>
                  <a:noFill/>
                </a:ln>
                <a:solidFill>
                  <a:srgbClr val="0033B3"/>
                </a:solidFill>
                <a:effectLst/>
                <a:latin typeface="JetBrains Mono"/>
              </a:rPr>
              <a:t>if</a:t>
            </a:r>
            <a:r>
              <a:rPr kumimoji="0" lang="ru-RU" altLang="ru-RU" sz="2000" b="0" i="0" u="none" strike="noStrike" cap="none" normalizeH="0" baseline="0" dirty="0">
                <a:ln>
                  <a:noFill/>
                </a:ln>
                <a:solidFill>
                  <a:srgbClr val="0033B3"/>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rates</a:t>
            </a: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033B3"/>
                </a:solidFill>
                <a:effectLst/>
                <a:latin typeface="JetBrains Mono"/>
              </a:rPr>
              <a:t>is</a:t>
            </a:r>
            <a:r>
              <a:rPr kumimoji="0" lang="ru-RU" altLang="ru-RU" sz="2000" b="0" i="0" u="none" strike="noStrike" cap="none" normalizeH="0" baseline="0" dirty="0">
                <a:ln>
                  <a:noFill/>
                </a:ln>
                <a:solidFill>
                  <a:srgbClr val="0033B3"/>
                </a:solidFill>
                <a:effectLst/>
                <a:latin typeface="JetBrains Mono"/>
              </a:rPr>
              <a:t> </a:t>
            </a:r>
            <a:r>
              <a:rPr kumimoji="0" lang="ru-RU" altLang="ru-RU" sz="2000" b="0" i="0" u="none" strike="noStrike" cap="none" normalizeH="0" baseline="0" dirty="0" err="1">
                <a:ln>
                  <a:noFill/>
                </a:ln>
                <a:solidFill>
                  <a:srgbClr val="0033B3"/>
                </a:solidFill>
                <a:effectLst/>
                <a:latin typeface="JetBrains Mono"/>
              </a:rPr>
              <a:t>not</a:t>
            </a:r>
            <a:r>
              <a:rPr kumimoji="0" lang="ru-RU" altLang="ru-RU" sz="2000" b="0" i="0" u="none" strike="noStrike" cap="none" normalizeH="0" baseline="0" dirty="0">
                <a:ln>
                  <a:noFill/>
                </a:ln>
                <a:solidFill>
                  <a:srgbClr val="0033B3"/>
                </a:solidFill>
                <a:effectLst/>
                <a:latin typeface="JetBrains Mono"/>
              </a:rPr>
              <a:t> </a:t>
            </a:r>
            <a:r>
              <a:rPr kumimoji="0" lang="ru-RU" altLang="ru-RU" sz="2000" b="0" i="0" u="none" strike="noStrike" cap="none" normalizeH="0" baseline="0" dirty="0" err="1">
                <a:ln>
                  <a:noFill/>
                </a:ln>
                <a:solidFill>
                  <a:srgbClr val="0033B3"/>
                </a:solidFill>
                <a:effectLst/>
                <a:latin typeface="JetBrains Mono"/>
              </a:rPr>
              <a:t>None</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00080"/>
                </a:solidFill>
                <a:effectLst/>
                <a:latin typeface="JetBrains Mono"/>
              </a:rPr>
              <a:t>print</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price</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rates.text</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rate</a:t>
            </a:r>
            <a:r>
              <a:rPr kumimoji="0" lang="ru-RU" altLang="ru-RU" sz="2000" b="0" i="0" u="none" strike="noStrike" cap="none" normalizeH="0" baseline="0" dirty="0">
                <a:ln>
                  <a:noFill/>
                </a:ln>
                <a:solidFill>
                  <a:srgbClr val="080808"/>
                </a:solidFill>
                <a:effectLst/>
                <a:latin typeface="JetBrains Mono"/>
              </a:rPr>
              <a:t> = </a:t>
            </a:r>
            <a:r>
              <a:rPr kumimoji="0" lang="ru-RU" altLang="ru-RU" sz="2000" b="0" i="0" u="none" strike="noStrike" cap="none" normalizeH="0" baseline="0" dirty="0" err="1">
                <a:ln>
                  <a:noFill/>
                </a:ln>
                <a:solidFill>
                  <a:srgbClr val="080808"/>
                </a:solidFill>
                <a:effectLst/>
                <a:latin typeface="JetBrains Mono"/>
              </a:rPr>
              <a:t>rates.text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033B3"/>
                </a:solidFill>
                <a:effectLst/>
                <a:latin typeface="JetBrains Mono"/>
              </a:rPr>
              <a:t>else</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00080"/>
                </a:solidFill>
                <a:effectLst/>
                <a:latin typeface="JetBrains Mono"/>
              </a:rPr>
              <a:t>print</a:t>
            </a:r>
            <a:r>
              <a:rPr kumimoji="0" lang="ru-RU" altLang="ru-RU" sz="2000" b="0" i="0" u="none" strike="noStrike" cap="none" normalizeH="0" baseline="0" dirty="0">
                <a:ln>
                  <a:noFill/>
                </a:ln>
                <a:solidFill>
                  <a:srgbClr val="080808"/>
                </a:solidFill>
                <a:effectLst/>
                <a:latin typeface="JetBrains Mono"/>
              </a:rPr>
              <a:t>(‘N/A’)</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rate</a:t>
            </a:r>
            <a:r>
              <a:rPr kumimoji="0" lang="ru-RU" altLang="ru-RU" sz="2000" b="0" i="0" u="none" strike="noStrike" cap="none" normalizeH="0" baseline="0" dirty="0">
                <a:ln>
                  <a:noFill/>
                </a:ln>
                <a:solidFill>
                  <a:srgbClr val="080808"/>
                </a:solidFill>
                <a:effectLst/>
                <a:latin typeface="JetBrains Mono"/>
              </a:rPr>
              <a:t> = ‘N/A’</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a:ln>
                  <a:noFill/>
                </a:ln>
                <a:solidFill>
                  <a:srgbClr val="080808"/>
                </a:solidFill>
                <a:effectLst/>
                <a:latin typeface="JetBrains Mono"/>
              </a:rPr>
              <a:t>    </a:t>
            </a:r>
            <a:r>
              <a:rPr kumimoji="0" lang="ru-RU" altLang="ru-RU" sz="2000" b="0" i="0" u="none" strike="noStrike" cap="none" normalizeH="0" baseline="0" dirty="0" err="1">
                <a:ln>
                  <a:noFill/>
                </a:ln>
                <a:solidFill>
                  <a:srgbClr val="080808"/>
                </a:solidFill>
                <a:effectLst/>
                <a:latin typeface="JetBrains Mono"/>
              </a:rPr>
              <a:t>prices.append</a:t>
            </a:r>
            <a:r>
              <a:rPr kumimoji="0" lang="ru-RU" altLang="ru-RU" sz="2000" b="0" i="0" u="none" strike="noStrike" cap="none" normalizeH="0" baseline="0" dirty="0">
                <a:ln>
                  <a:noFill/>
                </a:ln>
                <a:solidFill>
                  <a:srgbClr val="080808"/>
                </a:solidFill>
                <a:effectLst/>
                <a:latin typeface="JetBrains Mono"/>
              </a:rPr>
              <a:t>(</a:t>
            </a:r>
            <a:r>
              <a:rPr kumimoji="0" lang="ru-RU" altLang="ru-RU" sz="2000" b="0" i="0" u="none" strike="noStrike" cap="none" normalizeH="0" baseline="0" dirty="0" err="1">
                <a:ln>
                  <a:noFill/>
                </a:ln>
                <a:solidFill>
                  <a:srgbClr val="080808"/>
                </a:solidFill>
                <a:effectLst/>
                <a:latin typeface="JetBrains Mono"/>
              </a:rPr>
              <a:t>rate</a:t>
            </a:r>
            <a:r>
              <a:rPr kumimoji="0" lang="ru-RU" altLang="ru-RU" sz="2000" b="0" i="0" u="none" strike="noStrike" cap="none" normalizeH="0" baseline="0" dirty="0">
                <a:ln>
                  <a:noFill/>
                </a:ln>
                <a:solidFill>
                  <a:srgbClr val="080808"/>
                </a:solidFill>
                <a:effectLst/>
                <a:latin typeface="JetBrains Mono"/>
              </a:rPr>
              <a:t>)</a:t>
            </a:r>
            <a:br>
              <a:rPr kumimoji="0" lang="ru-RU" altLang="ru-RU" sz="2000" b="0" i="0" u="none" strike="noStrike" cap="none" normalizeH="0" baseline="0" dirty="0">
                <a:ln>
                  <a:noFill/>
                </a:ln>
                <a:solidFill>
                  <a:srgbClr val="080808"/>
                </a:solidFill>
                <a:effectLst/>
                <a:latin typeface="JetBrains Mono"/>
              </a:rPr>
            </a:br>
            <a:r>
              <a:rPr kumimoji="0" lang="ru-RU" altLang="ru-RU" sz="2000" b="0" i="0" u="none" strike="noStrike" cap="none" normalizeH="0" baseline="0" dirty="0" err="1">
                <a:ln>
                  <a:noFill/>
                </a:ln>
                <a:solidFill>
                  <a:srgbClr val="080808"/>
                </a:solidFill>
                <a:effectLst/>
                <a:latin typeface="JetBrains Mono"/>
              </a:rPr>
              <a:t>driver.back</a:t>
            </a:r>
            <a:r>
              <a:rPr kumimoji="0" lang="ru-RU" altLang="ru-RU" sz="2000" b="0" i="0" u="none" strike="noStrike" cap="none" normalizeH="0" baseline="0" dirty="0">
                <a:ln>
                  <a:noFill/>
                </a:ln>
                <a:solidFill>
                  <a:srgbClr val="080808"/>
                </a:solidFill>
                <a:effectLst/>
                <a:latin typeface="JetBrains Mono"/>
              </a:rPr>
              <a:t>()</a:t>
            </a: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3325EBF-2804-4227-9D61-629238566BAC}"/>
              </a:ext>
            </a:extLst>
          </p:cNvPr>
          <p:cNvSpPr txBox="1"/>
          <p:nvPr/>
        </p:nvSpPr>
        <p:spPr>
          <a:xfrm>
            <a:off x="5652019" y="435820"/>
            <a:ext cx="6097554" cy="646331"/>
          </a:xfrm>
          <a:prstGeom prst="rect">
            <a:avLst/>
          </a:prstGeom>
          <a:solidFill>
            <a:schemeClr val="bg2"/>
          </a:solidFill>
        </p:spPr>
        <p:txBody>
          <a:bodyPr wrap="square">
            <a:spAutoFit/>
          </a:bodyPr>
          <a:lstStyle/>
          <a:p>
            <a:r>
              <a:rPr lang="ru-RU" dirty="0" err="1"/>
              <a:t>Скрапінг</a:t>
            </a:r>
            <a:r>
              <a:rPr lang="ru-RU" dirty="0"/>
              <a:t> меню та </a:t>
            </a:r>
            <a:r>
              <a:rPr lang="ru-RU" dirty="0" err="1"/>
              <a:t>повернення</a:t>
            </a:r>
            <a:r>
              <a:rPr lang="ru-RU" dirty="0"/>
              <a:t> на </a:t>
            </a:r>
            <a:r>
              <a:rPr lang="ru-RU" dirty="0" err="1"/>
              <a:t>сторінку</a:t>
            </a:r>
            <a:r>
              <a:rPr lang="ru-RU" dirty="0"/>
              <a:t> </a:t>
            </a:r>
            <a:r>
              <a:rPr lang="ru-RU" dirty="0" err="1"/>
              <a:t>магазинів</a:t>
            </a:r>
            <a:r>
              <a:rPr lang="ru-RU" dirty="0"/>
              <a:t> </a:t>
            </a:r>
            <a:r>
              <a:rPr lang="ru-RU" dirty="0" err="1"/>
              <a:t>після</a:t>
            </a:r>
            <a:r>
              <a:rPr lang="ru-RU" dirty="0"/>
              <a:t> </a:t>
            </a:r>
            <a:r>
              <a:rPr lang="ru-RU" dirty="0" err="1"/>
              <a:t>скрапінгу</a:t>
            </a:r>
            <a:endParaRPr lang="ru-RU" dirty="0"/>
          </a:p>
        </p:txBody>
      </p:sp>
    </p:spTree>
    <p:extLst>
      <p:ext uri="{BB962C8B-B14F-4D97-AF65-F5344CB8AC3E}">
        <p14:creationId xmlns:p14="http://schemas.microsoft.com/office/powerpoint/2010/main" val="3894698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53195-A590-4EBE-971A-868312C58875}"/>
              </a:ext>
            </a:extLst>
          </p:cNvPr>
          <p:cNvSpPr>
            <a:spLocks noChangeArrowheads="1"/>
          </p:cNvSpPr>
          <p:nvPr/>
        </p:nvSpPr>
        <p:spPr bwMode="auto">
          <a:xfrm>
            <a:off x="111968" y="242579"/>
            <a:ext cx="11112529" cy="206210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a:ln>
                  <a:noFill/>
                </a:ln>
                <a:solidFill>
                  <a:srgbClr val="080808"/>
                </a:solidFill>
                <a:effectLst/>
                <a:latin typeface="JetBrains Mono"/>
              </a:rPr>
              <a:t>length</a:t>
            </a:r>
            <a:r>
              <a:rPr kumimoji="0" lang="ru-RU" altLang="ru-RU" sz="1600" b="0" i="0" u="none" strike="noStrike" cap="none" normalizeH="0" baseline="0" dirty="0">
                <a:ln>
                  <a:noFill/>
                </a:ln>
                <a:solidFill>
                  <a:srgbClr val="080808"/>
                </a:solidFill>
                <a:effectLst/>
                <a:latin typeface="JetBrains Mono"/>
              </a:rPr>
              <a:t> = </a:t>
            </a:r>
            <a:r>
              <a:rPr kumimoji="0" lang="ru-RU" altLang="ru-RU" sz="1600" b="0" i="0" u="none" strike="noStrike" cap="none" normalizeH="0" baseline="0" dirty="0" err="1">
                <a:ln>
                  <a:noFill/>
                </a:ln>
                <a:solidFill>
                  <a:srgbClr val="000080"/>
                </a:solidFill>
                <a:effectLst/>
                <a:latin typeface="JetBrains Mono"/>
              </a:rPr>
              <a:t>len</a:t>
            </a:r>
            <a:r>
              <a:rPr kumimoji="0" lang="ru-RU" altLang="ru-RU" sz="1600" b="0" i="0" u="none" strike="noStrike" cap="none" normalizeH="0" baseline="0" dirty="0">
                <a:ln>
                  <a:noFill/>
                </a:ln>
                <a:solidFill>
                  <a:srgbClr val="080808"/>
                </a:solidFill>
                <a:effectLst/>
                <a:latin typeface="JetBrains Mono"/>
              </a:rPr>
              <a:t>(</a:t>
            </a:r>
            <a:r>
              <a:rPr kumimoji="0" lang="ru-RU" altLang="ru-RU" sz="1600" b="0" i="0" u="none" strike="noStrike" cap="none" normalizeH="0" baseline="0" dirty="0" err="1">
                <a:ln>
                  <a:noFill/>
                </a:ln>
                <a:solidFill>
                  <a:srgbClr val="080808"/>
                </a:solidFill>
                <a:effectLst/>
                <a:latin typeface="JetBrains Mono"/>
              </a:rPr>
              <a:t>names</a:t>
            </a:r>
            <a:r>
              <a:rPr kumimoji="0" lang="ru-RU" altLang="ru-RU" sz="1600" b="0" i="0" u="none" strike="noStrike" cap="none" normalizeH="0" baseline="0" dirty="0">
                <a:ln>
                  <a:noFill/>
                </a:ln>
                <a:solidFill>
                  <a:srgbClr val="080808"/>
                </a:solidFill>
                <a:effectLst/>
                <a:latin typeface="JetBrains Mono"/>
              </a:rPr>
              <a:t>)</a:t>
            </a:r>
            <a:br>
              <a:rPr kumimoji="0" lang="ru-RU" altLang="ru-RU" sz="1600" b="0" i="0" u="none" strike="noStrike" cap="none" normalizeH="0" baseline="0" dirty="0">
                <a:ln>
                  <a:noFill/>
                </a:ln>
                <a:solidFill>
                  <a:srgbClr val="080808"/>
                </a:solidFill>
                <a:effectLst/>
                <a:latin typeface="JetBrains Mono"/>
              </a:rPr>
            </a:br>
            <a:r>
              <a:rPr kumimoji="0" lang="ru-RU" altLang="ru-RU" sz="1600" b="0" i="1" u="none" strike="noStrike" cap="none" normalizeH="0" baseline="0" dirty="0">
                <a:ln>
                  <a:noFill/>
                </a:ln>
                <a:solidFill>
                  <a:srgbClr val="8C8C8C"/>
                </a:solidFill>
                <a:effectLst/>
                <a:latin typeface="JetBrains Mono"/>
              </a:rPr>
              <a:t>#if </a:t>
            </a:r>
            <a:r>
              <a:rPr kumimoji="0" lang="ru-RU" altLang="ru-RU" sz="1600" b="0" i="1" u="none" strike="noStrike" cap="none" normalizeH="0" baseline="0" dirty="0" err="1">
                <a:ln>
                  <a:noFill/>
                </a:ln>
                <a:solidFill>
                  <a:srgbClr val="8C8C8C"/>
                </a:solidFill>
                <a:effectLst/>
                <a:latin typeface="JetBrains Mono"/>
              </a:rPr>
              <a:t>menu</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record</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reaches</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the</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target</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exit</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the</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script</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and</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produce</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target</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completion</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message</a:t>
            </a:r>
            <a:r>
              <a:rPr kumimoji="0" lang="ru-RU" altLang="ru-RU" sz="1600" b="0" i="1" u="none" strike="noStrike" cap="none" normalizeH="0" baseline="0" dirty="0">
                <a:ln>
                  <a:noFill/>
                </a:ln>
                <a:solidFill>
                  <a:srgbClr val="8C8C8C"/>
                </a:solidFill>
                <a:effectLst/>
                <a:latin typeface="JetBrains Mono"/>
              </a:rPr>
              <a:t> </a:t>
            </a:r>
            <a:r>
              <a:rPr kumimoji="0" lang="ru-RU" altLang="ru-RU" sz="1600" b="0" i="1" u="none" strike="noStrike" cap="none" normalizeH="0" baseline="0" dirty="0" err="1">
                <a:ln>
                  <a:noFill/>
                </a:ln>
                <a:solidFill>
                  <a:srgbClr val="8C8C8C"/>
                </a:solidFill>
                <a:effectLst/>
                <a:latin typeface="JetBrains Mono"/>
              </a:rPr>
              <a:t>box</a:t>
            </a:r>
            <a:br>
              <a:rPr kumimoji="0" lang="ru-RU" altLang="ru-RU" sz="1600" b="0" i="1" u="none" strike="noStrike" cap="none" normalizeH="0" baseline="0" dirty="0">
                <a:ln>
                  <a:noFill/>
                </a:ln>
                <a:solidFill>
                  <a:srgbClr val="8C8C8C"/>
                </a:solidFill>
                <a:effectLst/>
                <a:latin typeface="JetBrains Mono"/>
              </a:rPr>
            </a:br>
            <a:r>
              <a:rPr kumimoji="0" lang="ru-RU" altLang="ru-RU" sz="1600" b="0" i="0" u="none" strike="noStrike" cap="none" normalizeH="0" baseline="0" dirty="0" err="1">
                <a:ln>
                  <a:noFill/>
                </a:ln>
                <a:solidFill>
                  <a:srgbClr val="0033B3"/>
                </a:solidFill>
                <a:effectLst/>
                <a:latin typeface="JetBrains Mono"/>
              </a:rPr>
              <a:t>if</a:t>
            </a:r>
            <a:r>
              <a:rPr kumimoji="0" lang="ru-RU" altLang="ru-RU" sz="1600" b="0" i="0" u="none" strike="noStrike" cap="none" normalizeH="0" baseline="0" dirty="0">
                <a:ln>
                  <a:noFill/>
                </a:ln>
                <a:solidFill>
                  <a:srgbClr val="0033B3"/>
                </a:solidFill>
                <a:effectLst/>
                <a:latin typeface="JetBrains Mono"/>
              </a:rPr>
              <a:t> </a:t>
            </a:r>
            <a:r>
              <a:rPr kumimoji="0" lang="ru-RU" altLang="ru-RU" sz="1600" b="0" i="0" u="none" strike="noStrike" cap="none" normalizeH="0" baseline="0" dirty="0">
                <a:ln>
                  <a:noFill/>
                </a:ln>
                <a:solidFill>
                  <a:srgbClr val="080808"/>
                </a:solidFill>
                <a:effectLst/>
                <a:latin typeface="JetBrains Mono"/>
              </a:rPr>
              <a:t>((</a:t>
            </a:r>
            <a:r>
              <a:rPr kumimoji="0" lang="ru-RU" altLang="ru-RU" sz="1600" b="0" i="0" u="none" strike="noStrike" cap="none" normalizeH="0" baseline="0" dirty="0" err="1">
                <a:ln>
                  <a:noFill/>
                </a:ln>
                <a:solidFill>
                  <a:srgbClr val="080808"/>
                </a:solidFill>
                <a:effectLst/>
                <a:latin typeface="JetBrains Mono"/>
              </a:rPr>
              <a:t>length</a:t>
            </a:r>
            <a:r>
              <a:rPr kumimoji="0" lang="ru-RU" altLang="ru-RU" sz="1600" b="0" i="0" u="none" strike="noStrike" cap="none" normalizeH="0" baseline="0" dirty="0">
                <a:ln>
                  <a:noFill/>
                </a:ln>
                <a:solidFill>
                  <a:srgbClr val="080808"/>
                </a:solidFill>
                <a:effectLst/>
                <a:latin typeface="JetBrains Mono"/>
              </a:rPr>
              <a:t> &gt; </a:t>
            </a:r>
            <a:r>
              <a:rPr kumimoji="0" lang="ru-RU" altLang="ru-RU" sz="1600" b="0" i="0" u="none" strike="noStrike" cap="none" normalizeH="0" baseline="0" dirty="0">
                <a:ln>
                  <a:noFill/>
                </a:ln>
                <a:solidFill>
                  <a:srgbClr val="1750EB"/>
                </a:solidFill>
                <a:effectLst/>
                <a:latin typeface="JetBrains Mono"/>
              </a:rPr>
              <a:t>10000</a:t>
            </a:r>
            <a:r>
              <a:rPr kumimoji="0" lang="ru-RU" altLang="ru-RU" sz="1600" b="0" i="0" u="none" strike="noStrike" cap="none" normalizeH="0" baseline="0" dirty="0">
                <a:ln>
                  <a:noFill/>
                </a:ln>
                <a:solidFill>
                  <a:srgbClr val="080808"/>
                </a:solidFill>
                <a:effectLst/>
                <a:latin typeface="JetBrains Mono"/>
              </a:rPr>
              <a:t>) </a:t>
            </a:r>
            <a:r>
              <a:rPr kumimoji="0" lang="ru-RU" altLang="ru-RU" sz="1600" b="0" i="0" u="none" strike="noStrike" cap="none" normalizeH="0" baseline="0" dirty="0" err="1">
                <a:ln>
                  <a:noFill/>
                </a:ln>
                <a:solidFill>
                  <a:srgbClr val="0033B3"/>
                </a:solidFill>
                <a:effectLst/>
                <a:latin typeface="JetBrains Mono"/>
              </a:rPr>
              <a:t>and</a:t>
            </a:r>
            <a:r>
              <a:rPr kumimoji="0" lang="ru-RU" altLang="ru-RU" sz="1600" b="0" i="0" u="none" strike="noStrike" cap="none" normalizeH="0" baseline="0" dirty="0">
                <a:ln>
                  <a:noFill/>
                </a:ln>
                <a:solidFill>
                  <a:srgbClr val="0033B3"/>
                </a:solidFill>
                <a:effectLst/>
                <a:latin typeface="JetBrains Mono"/>
              </a:rPr>
              <a:t> </a:t>
            </a:r>
            <a:r>
              <a:rPr kumimoji="0" lang="ru-RU" altLang="ru-RU" sz="1600" b="0" i="0" u="none" strike="noStrike" cap="none" normalizeH="0" baseline="0" dirty="0">
                <a:ln>
                  <a:noFill/>
                </a:ln>
                <a:solidFill>
                  <a:srgbClr val="080808"/>
                </a:solidFill>
                <a:effectLst/>
                <a:latin typeface="JetBrains Mono"/>
              </a:rPr>
              <a:t>(</a:t>
            </a:r>
            <a:r>
              <a:rPr kumimoji="0" lang="ru-RU" altLang="ru-RU" sz="1600" b="0" i="0" u="none" strike="noStrike" cap="none" normalizeH="0" baseline="0" dirty="0" err="1">
                <a:ln>
                  <a:noFill/>
                </a:ln>
                <a:solidFill>
                  <a:srgbClr val="080808"/>
                </a:solidFill>
                <a:effectLst/>
                <a:latin typeface="JetBrains Mono"/>
              </a:rPr>
              <a:t>length</a:t>
            </a:r>
            <a:r>
              <a:rPr kumimoji="0" lang="ru-RU" altLang="ru-RU" sz="1600" b="0" i="0" u="none" strike="noStrike" cap="none" normalizeH="0" baseline="0" dirty="0">
                <a:ln>
                  <a:noFill/>
                </a:ln>
                <a:solidFill>
                  <a:srgbClr val="080808"/>
                </a:solidFill>
                <a:effectLst/>
                <a:latin typeface="JetBrains Mono"/>
              </a:rPr>
              <a:t> &lt;</a:t>
            </a:r>
            <a:r>
              <a:rPr kumimoji="0" lang="ru-RU" altLang="ru-RU" sz="1600" b="0" i="0" u="none" strike="noStrike" cap="none" normalizeH="0" baseline="0" dirty="0">
                <a:ln>
                  <a:noFill/>
                </a:ln>
                <a:solidFill>
                  <a:srgbClr val="1750EB"/>
                </a:solidFill>
                <a:effectLst/>
                <a:latin typeface="JetBrains Mono"/>
              </a:rPr>
              <a:t>10050</a:t>
            </a:r>
            <a:r>
              <a:rPr kumimoji="0" lang="ru-RU" altLang="ru-RU" sz="1600" b="0" i="0" u="none" strike="noStrike" cap="none" normalizeH="0" baseline="0" dirty="0">
                <a:ln>
                  <a:noFill/>
                </a:ln>
                <a:solidFill>
                  <a:srgbClr val="080808"/>
                </a:solidFill>
                <a:effectLst/>
                <a:latin typeface="JetBrains Mono"/>
              </a:rPr>
              <a:t>)):</a:t>
            </a:r>
            <a:br>
              <a:rPr kumimoji="0" lang="ru-RU" altLang="ru-RU" sz="1600" b="0" i="0" u="none" strike="noStrike" cap="none" normalizeH="0" baseline="0" dirty="0">
                <a:ln>
                  <a:noFill/>
                </a:ln>
                <a:solidFill>
                  <a:srgbClr val="080808"/>
                </a:solidFill>
                <a:effectLst/>
                <a:latin typeface="JetBrains Mono"/>
              </a:rPr>
            </a:br>
            <a:r>
              <a:rPr kumimoji="0" lang="ru-RU" altLang="ru-RU" sz="1600" b="0" i="0" u="none" strike="noStrike" cap="none" normalizeH="0" baseline="0" dirty="0">
                <a:ln>
                  <a:noFill/>
                </a:ln>
                <a:solidFill>
                  <a:srgbClr val="080808"/>
                </a:solidFill>
                <a:effectLst/>
                <a:latin typeface="JetBrains Mono"/>
              </a:rPr>
              <a:t>    ctypes.windll.user32.MessageBoxW(</a:t>
            </a:r>
            <a:r>
              <a:rPr kumimoji="0" lang="ru-RU" altLang="ru-RU" sz="1600" b="0" i="0" u="none" strike="noStrike" cap="none" normalizeH="0" baseline="0" dirty="0">
                <a:ln>
                  <a:noFill/>
                </a:ln>
                <a:solidFill>
                  <a:srgbClr val="1750EB"/>
                </a:solidFill>
                <a:effectLst/>
                <a:latin typeface="JetBrains Mono"/>
              </a:rPr>
              <a:t>0</a:t>
            </a:r>
            <a:r>
              <a:rPr kumimoji="0" lang="ru-RU" altLang="ru-RU" sz="1600" b="0" i="0" u="none" strike="noStrike" cap="none" normalizeH="0" baseline="0" dirty="0">
                <a:ln>
                  <a:noFill/>
                </a:ln>
                <a:solidFill>
                  <a:srgbClr val="080808"/>
                </a:solidFill>
                <a:effectLst/>
                <a:latin typeface="JetBrains Mono"/>
              </a:rPr>
              <a:t>, </a:t>
            </a:r>
            <a:r>
              <a:rPr kumimoji="0" lang="ru-RU" altLang="ru-RU" sz="1600" b="0" i="0" u="none" strike="noStrike" cap="none" normalizeH="0" baseline="0" dirty="0" err="1">
                <a:ln>
                  <a:noFill/>
                </a:ln>
                <a:solidFill>
                  <a:srgbClr val="080808"/>
                </a:solidFill>
                <a:effectLst/>
                <a:latin typeface="JetBrains Mono"/>
              </a:rPr>
              <a:t>f”Congratulations</a:t>
            </a:r>
            <a:r>
              <a:rPr kumimoji="0" lang="ru-RU" altLang="ru-RU" sz="1600" b="0" i="0" u="none" strike="noStrike" cap="none" normalizeH="0" baseline="0" dirty="0">
                <a:ln>
                  <a:noFill/>
                </a:ln>
                <a:solidFill>
                  <a:srgbClr val="080808"/>
                </a:solidFill>
                <a:effectLst/>
                <a:latin typeface="JetBrains Mono"/>
              </a:rPr>
              <a:t>! We </a:t>
            </a:r>
            <a:r>
              <a:rPr kumimoji="0" lang="ru-RU" altLang="ru-RU" sz="1600" b="0" i="0" u="none" strike="noStrike" cap="none" normalizeH="0" baseline="0" dirty="0" err="1">
                <a:ln>
                  <a:noFill/>
                </a:ln>
                <a:solidFill>
                  <a:srgbClr val="080808"/>
                </a:solidFill>
                <a:effectLst/>
                <a:latin typeface="JetBrains Mono"/>
              </a:rPr>
              <a:t>have</a:t>
            </a:r>
            <a:r>
              <a:rPr kumimoji="0" lang="ru-RU" altLang="ru-RU" sz="1600" b="0" i="0" u="none" strike="noStrike" cap="none" normalizeH="0" baseline="0" dirty="0">
                <a:ln>
                  <a:noFill/>
                </a:ln>
                <a:solidFill>
                  <a:srgbClr val="080808"/>
                </a:solidFill>
                <a:effectLst/>
                <a:latin typeface="JetBrains Mono"/>
              </a:rPr>
              <a:t> </a:t>
            </a:r>
            <a:r>
              <a:rPr kumimoji="0" lang="ru-RU" altLang="ru-RU" sz="1600" b="0" i="0" u="none" strike="noStrike" cap="none" normalizeH="0" baseline="0" dirty="0" err="1">
                <a:ln>
                  <a:noFill/>
                </a:ln>
                <a:solidFill>
                  <a:srgbClr val="080808"/>
                </a:solidFill>
                <a:effectLst/>
                <a:latin typeface="JetBrains Mono"/>
              </a:rPr>
              <a:t>succefully</a:t>
            </a:r>
            <a:r>
              <a:rPr kumimoji="0" lang="ru-RU" altLang="ru-RU" sz="1600" b="0" i="0" u="none" strike="noStrike" cap="none" normalizeH="0" baseline="0" dirty="0">
                <a:ln>
                  <a:noFill/>
                </a:ln>
                <a:solidFill>
                  <a:srgbClr val="080808"/>
                </a:solidFill>
                <a:effectLst/>
                <a:latin typeface="JetBrains Mono"/>
              </a:rPr>
              <a:t> </a:t>
            </a:r>
            <a:r>
              <a:rPr kumimoji="0" lang="ru-RU" altLang="ru-RU" sz="1600" b="0" i="0" u="none" strike="noStrike" cap="none" normalizeH="0" baseline="0" dirty="0" err="1">
                <a:ln>
                  <a:noFill/>
                </a:ln>
                <a:solidFill>
                  <a:srgbClr val="080808"/>
                </a:solidFill>
                <a:effectLst/>
                <a:latin typeface="JetBrains Mono"/>
              </a:rPr>
              <a:t>scraped</a:t>
            </a:r>
            <a:r>
              <a:rPr kumimoji="0" lang="ru-RU" altLang="ru-RU" sz="1600" b="0" i="0" u="none" strike="noStrike" cap="none" normalizeH="0" baseline="0" dirty="0">
                <a:ln>
                  <a:noFill/>
                </a:ln>
                <a:solidFill>
                  <a:srgbClr val="080808"/>
                </a:solidFill>
                <a:effectLst/>
                <a:latin typeface="JetBrains Mono"/>
              </a:rPr>
              <a:t> {</a:t>
            </a:r>
            <a:r>
              <a:rPr kumimoji="0" lang="ru-RU" altLang="ru-RU" sz="1600" b="0" i="0" u="none" strike="noStrike" cap="none" normalizeH="0" baseline="0" dirty="0" err="1">
                <a:ln>
                  <a:noFill/>
                </a:ln>
                <a:solidFill>
                  <a:srgbClr val="080808"/>
                </a:solidFill>
                <a:effectLst/>
                <a:latin typeface="JetBrains Mono"/>
              </a:rPr>
              <a:t>length</a:t>
            </a:r>
            <a:r>
              <a:rPr kumimoji="0" lang="ru-RU" altLang="ru-RU" sz="1600" b="0" i="0" u="none" strike="noStrike" cap="none" normalizeH="0" baseline="0" dirty="0">
                <a:ln>
                  <a:noFill/>
                </a:ln>
                <a:solidFill>
                  <a:srgbClr val="080808"/>
                </a:solidFill>
                <a:effectLst/>
                <a:latin typeface="JetBrains Mono"/>
              </a:rPr>
              <a:t>} </a:t>
            </a:r>
            <a:r>
              <a:rPr kumimoji="0" lang="ru-RU" altLang="ru-RU" sz="1600" b="0" i="0" u="none" strike="noStrike" cap="none" normalizeH="0" baseline="0" dirty="0" err="1">
                <a:ln>
                  <a:noFill/>
                </a:ln>
                <a:solidFill>
                  <a:srgbClr val="080808"/>
                </a:solidFill>
                <a:effectLst/>
                <a:latin typeface="JetBrains Mono"/>
              </a:rPr>
              <a:t>menues</a:t>
            </a:r>
            <a:r>
              <a:rPr kumimoji="0" lang="ru-RU" altLang="ru-RU" sz="1600" b="0" i="0" u="none" strike="noStrike" cap="none" normalizeH="0" baseline="0" dirty="0">
                <a:ln>
                  <a:noFill/>
                </a:ln>
                <a:solidFill>
                  <a:srgbClr val="080808"/>
                </a:solidFill>
                <a:effectLst/>
                <a:latin typeface="JetBrains Mono"/>
              </a:rPr>
              <a:t>.”, “Project </a:t>
            </a:r>
            <a:r>
              <a:rPr kumimoji="0" lang="ru-RU" altLang="ru-RU" sz="1600" b="0" i="0" u="none" strike="noStrike" cap="none" normalizeH="0" baseline="0" dirty="0" err="1">
                <a:ln>
                  <a:noFill/>
                </a:ln>
                <a:solidFill>
                  <a:srgbClr val="080808"/>
                </a:solidFill>
                <a:effectLst/>
                <a:latin typeface="JetBrains Mono"/>
              </a:rPr>
              <a:t>Completion</a:t>
            </a:r>
            <a:r>
              <a:rPr kumimoji="0" lang="ru-RU" altLang="ru-RU" sz="1600" b="0" i="0" u="none" strike="noStrike" cap="none" normalizeH="0" baseline="0" dirty="0">
                <a:ln>
                  <a:noFill/>
                </a:ln>
                <a:solidFill>
                  <a:srgbClr val="080808"/>
                </a:solidFill>
                <a:effectLst/>
                <a:latin typeface="JetBrains Mono"/>
              </a:rPr>
              <a:t>”, </a:t>
            </a:r>
            <a:r>
              <a:rPr kumimoji="0" lang="ru-RU" altLang="ru-RU" sz="1600" b="0" i="0" u="none" strike="noStrike" cap="none" normalizeH="0" baseline="0" dirty="0">
                <a:ln>
                  <a:noFill/>
                </a:ln>
                <a:solidFill>
                  <a:srgbClr val="1750EB"/>
                </a:solidFill>
                <a:effectLst/>
                <a:latin typeface="JetBrains Mono"/>
              </a:rPr>
              <a:t>1</a:t>
            </a:r>
            <a:r>
              <a:rPr kumimoji="0" lang="ru-RU" altLang="ru-RU" sz="1600" b="0" i="0" u="none" strike="noStrike" cap="none" normalizeH="0" baseline="0" dirty="0">
                <a:ln>
                  <a:noFill/>
                </a:ln>
                <a:solidFill>
                  <a:srgbClr val="080808"/>
                </a:solidFill>
                <a:effectLst/>
                <a:latin typeface="JetBrains Mono"/>
              </a:rPr>
              <a:t>)</a:t>
            </a:r>
            <a:br>
              <a:rPr kumimoji="0" lang="ru-RU" altLang="ru-RU" sz="1600" b="0" i="0" u="none" strike="noStrike" cap="none" normalizeH="0" baseline="0" dirty="0">
                <a:ln>
                  <a:noFill/>
                </a:ln>
                <a:solidFill>
                  <a:srgbClr val="080808"/>
                </a:solidFill>
                <a:effectLst/>
                <a:latin typeface="JetBrains Mono"/>
              </a:rPr>
            </a:br>
            <a:r>
              <a:rPr kumimoji="0" lang="ru-RU" altLang="ru-RU" sz="1600" b="0" i="0" u="none" strike="noStrike" cap="none" normalizeH="0" baseline="0" dirty="0">
                <a:ln>
                  <a:noFill/>
                </a:ln>
                <a:solidFill>
                  <a:srgbClr val="080808"/>
                </a:solidFill>
                <a:effectLst/>
                <a:latin typeface="JetBrains Mono"/>
              </a:rPr>
              <a:t>    </a:t>
            </a:r>
            <a:r>
              <a:rPr kumimoji="0" lang="ru-RU" altLang="ru-RU" sz="1600" b="0" i="0" u="none" strike="noStrike" cap="none" normalizeH="0" baseline="0" dirty="0" err="1">
                <a:ln>
                  <a:noFill/>
                </a:ln>
                <a:solidFill>
                  <a:srgbClr val="0033B3"/>
                </a:solidFill>
                <a:effectLst/>
                <a:latin typeface="JetBrains Mono"/>
              </a:rPr>
              <a:t>break</a:t>
            </a:r>
            <a:br>
              <a:rPr kumimoji="0" lang="ru-RU" altLang="ru-RU" sz="1600" b="0" i="0" u="none" strike="noStrike" cap="none" normalizeH="0" baseline="0" dirty="0">
                <a:ln>
                  <a:noFill/>
                </a:ln>
                <a:solidFill>
                  <a:srgbClr val="0033B3"/>
                </a:solidFill>
                <a:effectLst/>
                <a:latin typeface="JetBrains Mono"/>
              </a:rPr>
            </a:br>
            <a:r>
              <a:rPr kumimoji="0" lang="ru-RU" altLang="ru-RU" sz="1600" b="0" i="0" u="none" strike="noStrike" cap="none" normalizeH="0" baseline="0" dirty="0" err="1">
                <a:ln>
                  <a:noFill/>
                </a:ln>
                <a:solidFill>
                  <a:srgbClr val="0033B3"/>
                </a:solidFill>
                <a:effectLst/>
                <a:latin typeface="JetBrains Mono"/>
              </a:rPr>
              <a:t>else</a:t>
            </a:r>
            <a:r>
              <a:rPr kumimoji="0" lang="ru-RU" altLang="ru-RU" sz="1600" b="0" i="0" u="none" strike="noStrike" cap="none" normalizeH="0" baseline="0" dirty="0">
                <a:ln>
                  <a:noFill/>
                </a:ln>
                <a:solidFill>
                  <a:srgbClr val="080808"/>
                </a:solidFill>
                <a:effectLst/>
                <a:latin typeface="JetBrains Mono"/>
              </a:rPr>
              <a:t>:</a:t>
            </a:r>
            <a:br>
              <a:rPr kumimoji="0" lang="ru-RU" altLang="ru-RU" sz="1600" b="0" i="0" u="none" strike="noStrike" cap="none" normalizeH="0" baseline="0" dirty="0">
                <a:ln>
                  <a:noFill/>
                </a:ln>
                <a:solidFill>
                  <a:srgbClr val="080808"/>
                </a:solidFill>
                <a:effectLst/>
                <a:latin typeface="JetBrains Mono"/>
              </a:rPr>
            </a:br>
            <a:r>
              <a:rPr kumimoji="0" lang="ru-RU" altLang="ru-RU" sz="1600" b="0" i="0" u="none" strike="noStrike" cap="none" normalizeH="0" baseline="0" dirty="0">
                <a:ln>
                  <a:noFill/>
                </a:ln>
                <a:solidFill>
                  <a:srgbClr val="080808"/>
                </a:solidFill>
                <a:effectLst/>
                <a:latin typeface="JetBrains Mono"/>
              </a:rPr>
              <a:t>    </a:t>
            </a:r>
            <a:r>
              <a:rPr kumimoji="0" lang="ru-RU" altLang="ru-RU" sz="1600" b="0" i="0" u="none" strike="noStrike" cap="none" normalizeH="0" baseline="0" dirty="0" err="1">
                <a:ln>
                  <a:noFill/>
                </a:ln>
                <a:solidFill>
                  <a:srgbClr val="080808"/>
                </a:solidFill>
                <a:effectLst/>
                <a:latin typeface="JetBrains Mono"/>
              </a:rPr>
              <a:t>driver.back</a:t>
            </a:r>
            <a:r>
              <a:rPr kumimoji="0" lang="ru-RU" altLang="ru-RU" sz="1600" b="0" i="0" u="none" strike="noStrike" cap="none" normalizeH="0" baseline="0" dirty="0">
                <a:ln>
                  <a:noFill/>
                </a:ln>
                <a:solidFill>
                  <a:srgbClr val="080808"/>
                </a:solidFill>
                <a:effectLst/>
                <a:latin typeface="JetBrains Mono"/>
              </a:rPr>
              <a:t>()</a:t>
            </a:r>
            <a:br>
              <a:rPr kumimoji="0" lang="ru-RU" altLang="ru-RU" sz="1600" b="0" i="0" u="none" strike="noStrike" cap="none" normalizeH="0" baseline="0" dirty="0">
                <a:ln>
                  <a:noFill/>
                </a:ln>
                <a:solidFill>
                  <a:srgbClr val="080808"/>
                </a:solidFill>
                <a:effectLst/>
                <a:latin typeface="JetBrains Mono"/>
              </a:rPr>
            </a:br>
            <a:r>
              <a:rPr kumimoji="0" lang="ru-RU" altLang="ru-RU" sz="1600" b="0" i="0" u="none" strike="noStrike" cap="none" normalizeH="0" baseline="0" dirty="0">
                <a:ln>
                  <a:noFill/>
                </a:ln>
                <a:solidFill>
                  <a:srgbClr val="080808"/>
                </a:solidFill>
                <a:effectLst/>
                <a:latin typeface="JetBrains Mono"/>
              </a:rPr>
              <a:t>    </a:t>
            </a:r>
            <a:r>
              <a:rPr kumimoji="0" lang="ru-RU" altLang="ru-RU" sz="1600" b="0" i="0" u="none" strike="noStrike" cap="none" normalizeH="0" baseline="0" dirty="0" err="1">
                <a:ln>
                  <a:noFill/>
                </a:ln>
                <a:solidFill>
                  <a:srgbClr val="0033B3"/>
                </a:solidFill>
                <a:effectLst/>
                <a:latin typeface="JetBrains Mono"/>
              </a:rPr>
              <a:t>continue</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017F153-A4AF-41F7-8476-267C5D76BECB}"/>
              </a:ext>
            </a:extLst>
          </p:cNvPr>
          <p:cNvSpPr>
            <a:spLocks noChangeArrowheads="1"/>
          </p:cNvSpPr>
          <p:nvPr/>
        </p:nvSpPr>
        <p:spPr bwMode="auto">
          <a:xfrm>
            <a:off x="111968" y="2744862"/>
            <a:ext cx="7352526"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1" u="none" strike="noStrike" cap="none" normalizeH="0" baseline="0">
                <a:ln>
                  <a:noFill/>
                </a:ln>
                <a:solidFill>
                  <a:srgbClr val="8C8C8C"/>
                </a:solidFill>
                <a:effectLst/>
                <a:latin typeface="JetBrains Mono"/>
              </a:rPr>
              <a:t>#after scraping each store on a page, it will tell that it is going to next page</a:t>
            </a:r>
            <a:br>
              <a:rPr kumimoji="0" lang="ru-RU" altLang="ru-RU" b="0" i="1" u="none" strike="noStrike" cap="none" normalizeH="0" baseline="0">
                <a:ln>
                  <a:noFill/>
                </a:ln>
                <a:solidFill>
                  <a:srgbClr val="8C8C8C"/>
                </a:solidFill>
                <a:effectLst/>
                <a:latin typeface="JetBrains Mono"/>
              </a:rPr>
            </a:br>
            <a:r>
              <a:rPr kumimoji="0" lang="ru-RU" altLang="ru-RU" b="0" i="0" u="none" strike="noStrike" cap="none" normalizeH="0" baseline="0">
                <a:ln>
                  <a:noFill/>
                </a:ln>
                <a:solidFill>
                  <a:srgbClr val="000080"/>
                </a:solidFill>
                <a:effectLst/>
                <a:latin typeface="JetBrains Mono"/>
              </a:rPr>
              <a:t>print</a:t>
            </a:r>
            <a:r>
              <a:rPr kumimoji="0" lang="ru-RU" altLang="ru-RU" b="0" i="0" u="none" strike="noStrike" cap="none" normalizeH="0" baseline="0">
                <a:ln>
                  <a:noFill/>
                </a:ln>
                <a:solidFill>
                  <a:srgbClr val="080808"/>
                </a:solidFill>
                <a:effectLst/>
                <a:latin typeface="JetBrains Mono"/>
              </a:rPr>
              <a:t>(f’Now moving to page number {i}’)</a:t>
            </a:r>
            <a:br>
              <a:rPr kumimoji="0" lang="ru-RU" altLang="ru-RU" b="0" i="0" u="none" strike="noStrike" cap="none" normalizeH="0" baseline="0">
                <a:ln>
                  <a:noFill/>
                </a:ln>
                <a:solidFill>
                  <a:srgbClr val="080808"/>
                </a:solidFill>
                <a:effectLst/>
                <a:latin typeface="JetBrains Mono"/>
              </a:rPr>
            </a:br>
            <a:r>
              <a:rPr kumimoji="0" lang="ru-RU" altLang="ru-RU" b="0" i="1" u="none" strike="noStrike" cap="none" normalizeH="0" baseline="0">
                <a:ln>
                  <a:noFill/>
                </a:ln>
                <a:solidFill>
                  <a:srgbClr val="8C8C8C"/>
                </a:solidFill>
                <a:effectLst/>
                <a:latin typeface="JetBrains Mono"/>
              </a:rPr>
              <a:t>#click next page button</a:t>
            </a:r>
            <a:br>
              <a:rPr kumimoji="0" lang="ru-RU" altLang="ru-RU" b="0" i="1" u="none" strike="noStrike" cap="none" normalizeH="0" baseline="0">
                <a:ln>
                  <a:noFill/>
                </a:ln>
                <a:solidFill>
                  <a:srgbClr val="8C8C8C"/>
                </a:solidFill>
                <a:effectLst/>
                <a:latin typeface="JetBrains Mono"/>
              </a:rPr>
            </a:br>
            <a:r>
              <a:rPr kumimoji="0" lang="ru-RU" altLang="ru-RU" b="0" i="0" u="none" strike="noStrike" cap="none" normalizeH="0" baseline="0">
                <a:ln>
                  <a:noFill/>
                </a:ln>
                <a:solidFill>
                  <a:srgbClr val="080808"/>
                </a:solidFill>
                <a:effectLst/>
                <a:latin typeface="JetBrains Mono"/>
              </a:rPr>
              <a:t>driver.find_elements_by_xpath(‘//div[@</a:t>
            </a:r>
            <a:r>
              <a:rPr kumimoji="0" lang="ru-RU" altLang="ru-RU" b="0" i="0" u="none" strike="noStrike" cap="none" normalizeH="0" baseline="0">
                <a:ln>
                  <a:noFill/>
                </a:ln>
                <a:solidFill>
                  <a:srgbClr val="0033B3"/>
                </a:solidFill>
                <a:effectLst/>
                <a:latin typeface="JetBrains Mono"/>
              </a:rPr>
              <a:t>class</a:t>
            </a:r>
            <a:r>
              <a:rPr kumimoji="0" lang="ru-RU" altLang="ru-RU" b="0" i="0" u="none" strike="noStrike" cap="none" normalizeH="0" baseline="0">
                <a:ln>
                  <a:noFill/>
                </a:ln>
                <a:solidFill>
                  <a:srgbClr val="080808"/>
                </a:solidFill>
                <a:effectLst/>
                <a:latin typeface="JetBrains Mono"/>
              </a:rPr>
              <a:t>=”sc-gGBfsJ jFaVNA”]’)[</a:t>
            </a:r>
            <a:r>
              <a:rPr kumimoji="0" lang="ru-RU" altLang="ru-RU" b="0" i="0" u="none" strike="noStrike" cap="none" normalizeH="0" baseline="0">
                <a:ln>
                  <a:noFill/>
                </a:ln>
                <a:solidFill>
                  <a:srgbClr val="1750EB"/>
                </a:solidFill>
                <a:effectLst/>
                <a:latin typeface="JetBrains Mono"/>
              </a:rPr>
              <a:t>1</a:t>
            </a:r>
            <a:r>
              <a:rPr kumimoji="0" lang="ru-RU" altLang="ru-RU" b="0" i="0" u="none" strike="noStrike" cap="none" normalizeH="0" baseline="0">
                <a:ln>
                  <a:noFill/>
                </a:ln>
                <a:solidFill>
                  <a:srgbClr val="080808"/>
                </a:solidFill>
                <a:effectLst/>
                <a:latin typeface="JetBrains Mono"/>
              </a:rPr>
              <a:t>].click()</a:t>
            </a:r>
            <a:endParaRPr kumimoji="0" lang="ru-RU" altLang="ru-RU" sz="40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9C7B35C0-CE63-40FD-86F1-64A1E1382372}"/>
              </a:ext>
            </a:extLst>
          </p:cNvPr>
          <p:cNvSpPr>
            <a:spLocks noChangeArrowheads="1"/>
          </p:cNvSpPr>
          <p:nvPr/>
        </p:nvSpPr>
        <p:spPr bwMode="auto">
          <a:xfrm>
            <a:off x="111968" y="4292284"/>
            <a:ext cx="6536469" cy="92333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1" u="none" strike="noStrike" cap="none" normalizeH="0" baseline="0">
                <a:ln>
                  <a:noFill/>
                </a:ln>
                <a:solidFill>
                  <a:srgbClr val="8C8C8C"/>
                </a:solidFill>
                <a:effectLst/>
                <a:latin typeface="JetBrains Mono"/>
              </a:rPr>
              <a:t>#save to dataframe</a:t>
            </a:r>
            <a:br>
              <a:rPr kumimoji="0" lang="ru-RU" altLang="ru-RU" b="0" i="1" u="none" strike="noStrike" cap="none" normalizeH="0" baseline="0">
                <a:ln>
                  <a:noFill/>
                </a:ln>
                <a:solidFill>
                  <a:srgbClr val="8C8C8C"/>
                </a:solidFill>
                <a:effectLst/>
                <a:latin typeface="JetBrains Mono"/>
              </a:rPr>
            </a:br>
            <a:r>
              <a:rPr kumimoji="0" lang="ru-RU" altLang="ru-RU" b="0" i="0" u="none" strike="noStrike" cap="none" normalizeH="0" baseline="0">
                <a:ln>
                  <a:noFill/>
                </a:ln>
                <a:solidFill>
                  <a:srgbClr val="080808"/>
                </a:solidFill>
                <a:effectLst/>
                <a:latin typeface="JetBrains Mono"/>
              </a:rPr>
              <a:t>df = pd.DataFrame({‘Name’:names, ‘Price’:prices})</a:t>
            </a:r>
            <a:r>
              <a:rPr kumimoji="0" lang="ru-RU" altLang="ru-RU" b="0" i="1" u="none" strike="noStrike" cap="none" normalizeH="0" baseline="0">
                <a:ln>
                  <a:noFill/>
                </a:ln>
                <a:solidFill>
                  <a:srgbClr val="8C8C8C"/>
                </a:solidFill>
                <a:effectLst/>
                <a:latin typeface="JetBrains Mono"/>
              </a:rPr>
              <a:t>#export as csv file</a:t>
            </a:r>
            <a:br>
              <a:rPr kumimoji="0" lang="ru-RU" altLang="ru-RU" b="0" i="1" u="none" strike="noStrike" cap="none" normalizeH="0" baseline="0">
                <a:ln>
                  <a:noFill/>
                </a:ln>
                <a:solidFill>
                  <a:srgbClr val="8C8C8C"/>
                </a:solidFill>
                <a:effectLst/>
                <a:latin typeface="JetBrains Mono"/>
              </a:rPr>
            </a:br>
            <a:r>
              <a:rPr kumimoji="0" lang="ru-RU" altLang="ru-RU" b="0" i="0" u="none" strike="noStrike" cap="none" normalizeH="0" baseline="0">
                <a:ln>
                  <a:noFill/>
                </a:ln>
                <a:solidFill>
                  <a:srgbClr val="080808"/>
                </a:solidFill>
                <a:effectLst/>
                <a:latin typeface="JetBrains Mono"/>
              </a:rPr>
              <a:t>df.to_csv(‘doordash_menues.csv’)</a:t>
            </a:r>
            <a:endParaRPr kumimoji="0" lang="ru-RU" altLang="ru-RU" sz="40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7B1B04A-B284-443F-A674-91EC28E955B2}"/>
              </a:ext>
            </a:extLst>
          </p:cNvPr>
          <p:cNvSpPr txBox="1"/>
          <p:nvPr/>
        </p:nvSpPr>
        <p:spPr>
          <a:xfrm>
            <a:off x="7641770" y="2397769"/>
            <a:ext cx="3949181" cy="2585323"/>
          </a:xfrm>
          <a:prstGeom prst="rect">
            <a:avLst/>
          </a:prstGeom>
          <a:noFill/>
        </p:spPr>
        <p:txBody>
          <a:bodyPr wrap="square">
            <a:spAutoFit/>
          </a:bodyPr>
          <a:lstStyle/>
          <a:p>
            <a:r>
              <a:rPr lang="ru-RU" dirty="0" err="1"/>
              <a:t>Перевірка</a:t>
            </a:r>
            <a:r>
              <a:rPr lang="ru-RU" dirty="0"/>
              <a:t> </a:t>
            </a:r>
            <a:r>
              <a:rPr lang="ru-RU" dirty="0" err="1"/>
              <a:t>кількості</a:t>
            </a:r>
            <a:r>
              <a:rPr lang="ru-RU" dirty="0"/>
              <a:t> меню у списку </a:t>
            </a:r>
            <a:r>
              <a:rPr lang="ru-RU" dirty="0" err="1"/>
              <a:t>імен</a:t>
            </a:r>
            <a:r>
              <a:rPr lang="ru-RU" dirty="0"/>
              <a:t> </a:t>
            </a:r>
          </a:p>
          <a:p>
            <a:endParaRPr lang="ru-RU" dirty="0"/>
          </a:p>
          <a:p>
            <a:endParaRPr lang="ru-RU" dirty="0"/>
          </a:p>
          <a:p>
            <a:endParaRPr lang="ru-RU" dirty="0"/>
          </a:p>
          <a:p>
            <a:endParaRPr lang="ru-RU" dirty="0"/>
          </a:p>
          <a:p>
            <a:endParaRPr lang="ru-RU" dirty="0"/>
          </a:p>
          <a:p>
            <a:endParaRPr lang="ru-RU" dirty="0"/>
          </a:p>
          <a:p>
            <a:r>
              <a:rPr lang="ru-RU" dirty="0" err="1"/>
              <a:t>Збереження</a:t>
            </a:r>
            <a:r>
              <a:rPr lang="ru-RU" dirty="0"/>
              <a:t> </a:t>
            </a:r>
            <a:r>
              <a:rPr lang="ru-RU" dirty="0" err="1"/>
              <a:t>результатів</a:t>
            </a:r>
            <a:r>
              <a:rPr lang="ru-RU" dirty="0"/>
              <a:t> у </a:t>
            </a:r>
            <a:r>
              <a:rPr lang="ru-RU" dirty="0" err="1"/>
              <a:t>файлі</a:t>
            </a:r>
            <a:r>
              <a:rPr lang="ru-RU" dirty="0"/>
              <a:t> CSV. </a:t>
            </a:r>
          </a:p>
        </p:txBody>
      </p:sp>
    </p:spTree>
    <p:extLst>
      <p:ext uri="{BB962C8B-B14F-4D97-AF65-F5344CB8AC3E}">
        <p14:creationId xmlns:p14="http://schemas.microsoft.com/office/powerpoint/2010/main" val="588902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0423" y="2362955"/>
            <a:ext cx="11295708" cy="851026"/>
          </a:xfrm>
        </p:spPr>
        <p:txBody>
          <a:bodyPr>
            <a:normAutofit/>
          </a:bodyPr>
          <a:lstStyle/>
          <a:p>
            <a:r>
              <a:rPr lang="ru-RU" sz="5400" dirty="0"/>
              <a:t>Дякую за увагу!</a:t>
            </a:r>
          </a:p>
        </p:txBody>
      </p:sp>
    </p:spTree>
    <p:extLst>
      <p:ext uri="{BB962C8B-B14F-4D97-AF65-F5344CB8AC3E}">
        <p14:creationId xmlns:p14="http://schemas.microsoft.com/office/powerpoint/2010/main" val="38889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931121" y="2659495"/>
            <a:ext cx="7260879" cy="4076283"/>
          </a:xfrm>
          <a:prstGeom prst="rect">
            <a:avLst/>
          </a:prstGeom>
          <a:ln>
            <a:solidFill>
              <a:schemeClr val="tx1">
                <a:lumMod val="65000"/>
                <a:lumOff val="35000"/>
              </a:schemeClr>
            </a:solidFill>
          </a:ln>
        </p:spPr>
      </p:pic>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1800" b="1" dirty="0"/>
              <a:t>Створення скрипту скрапінгу </a:t>
            </a:r>
            <a:endParaRPr lang="en-US" sz="1800" b="1" dirty="0"/>
          </a:p>
          <a:p>
            <a:pPr lvl="0" algn="l" eaLnBrk="0" fontAlgn="base" hangingPunct="0">
              <a:lnSpc>
                <a:spcPct val="100000"/>
              </a:lnSpc>
              <a:spcBef>
                <a:spcPct val="0"/>
              </a:spcBef>
              <a:spcAft>
                <a:spcPct val="0"/>
              </a:spcAft>
            </a:pPr>
            <a:endParaRPr lang="en-US" sz="1800" dirty="0"/>
          </a:p>
        </p:txBody>
      </p:sp>
      <p:sp>
        <p:nvSpPr>
          <p:cNvPr id="2" name="Rectangle 1"/>
          <p:cNvSpPr>
            <a:spLocks noChangeArrowheads="1"/>
          </p:cNvSpPr>
          <p:nvPr/>
        </p:nvSpPr>
        <p:spPr bwMode="auto">
          <a:xfrm>
            <a:off x="199176" y="746634"/>
            <a:ext cx="4548040" cy="2585323"/>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137D00"/>
                </a:solidFill>
                <a:effectLst/>
                <a:latin typeface="JetBrains Mono"/>
              </a:rPr>
              <a:t># scraper.py</a:t>
            </a:r>
            <a:br>
              <a:rPr kumimoji="0" lang="ru-RU" altLang="ru-RU" b="1" i="0" u="none" strike="noStrike" cap="none" normalizeH="0" baseline="0" dirty="0">
                <a:ln>
                  <a:noFill/>
                </a:ln>
                <a:solidFill>
                  <a:srgbClr val="137D00"/>
                </a:solidFill>
                <a:effectLst/>
                <a:latin typeface="JetBrains Mono"/>
              </a:rPr>
            </a:br>
            <a:r>
              <a:rPr kumimoji="0" lang="ru-RU" altLang="ru-RU" b="0" i="0" u="none" strike="noStrike" cap="none" normalizeH="0" baseline="0" dirty="0">
                <a:ln>
                  <a:noFill/>
                </a:ln>
                <a:solidFill>
                  <a:srgbClr val="000080"/>
                </a:solidFill>
                <a:effectLst/>
                <a:latin typeface="JetBrains Mono"/>
              </a:rPr>
              <a:t>import </a:t>
            </a:r>
            <a:r>
              <a:rPr kumimoji="0" lang="ru-RU" altLang="ru-RU" b="0" i="0" u="none" strike="noStrike" cap="none" normalizeH="0" baseline="0" dirty="0">
                <a:ln>
                  <a:noFill/>
                </a:ln>
                <a:solidFill>
                  <a:srgbClr val="262626"/>
                </a:solidFill>
                <a:effectLst/>
                <a:latin typeface="JetBrains Mono"/>
              </a:rPr>
              <a:t>requests</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from </a:t>
            </a:r>
            <a:r>
              <a:rPr kumimoji="0" lang="ru-RU" altLang="ru-RU" b="0" i="0" u="none" strike="noStrike" cap="none" normalizeH="0" baseline="0" dirty="0">
                <a:ln>
                  <a:noFill/>
                </a:ln>
                <a:solidFill>
                  <a:srgbClr val="262626"/>
                </a:solidFill>
                <a:effectLst/>
                <a:latin typeface="JetBrains Mono"/>
              </a:rPr>
              <a:t>bs4 </a:t>
            </a:r>
            <a:r>
              <a:rPr kumimoji="0" lang="ru-RU" altLang="ru-RU" b="0" i="0" u="none" strike="noStrike" cap="none" normalizeH="0" baseline="0" dirty="0">
                <a:ln>
                  <a:noFill/>
                </a:ln>
                <a:solidFill>
                  <a:srgbClr val="000080"/>
                </a:solidFill>
                <a:effectLst/>
                <a:latin typeface="JetBrains Mono"/>
              </a:rPr>
              <a:t>import </a:t>
            </a:r>
            <a:r>
              <a:rPr kumimoji="0" lang="ru-RU" altLang="ru-RU" b="0" i="0" u="none" strike="noStrike" cap="none" normalizeH="0" baseline="0" dirty="0">
                <a:ln>
                  <a:noFill/>
                </a:ln>
                <a:solidFill>
                  <a:srgbClr val="262626"/>
                </a:solidFill>
                <a:effectLst/>
                <a:latin typeface="JetBrains Mono"/>
              </a:rPr>
              <a:t>BeautifulSoup</a:t>
            </a:r>
            <a:br>
              <a:rPr kumimoji="0" lang="ru-RU" altLang="ru-RU" b="0" i="0" u="none" strike="noStrike" cap="none" normalizeH="0" baseline="0" dirty="0">
                <a:ln>
                  <a:noFill/>
                </a:ln>
                <a:solidFill>
                  <a:srgbClr val="262626"/>
                </a:solidFill>
                <a:effectLst/>
                <a:latin typeface="JetBrains Mono"/>
              </a:rPr>
            </a:b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url = </a:t>
            </a:r>
            <a:r>
              <a:rPr kumimoji="0" lang="ru-RU" altLang="ru-RU" b="0" i="0" u="none" strike="noStrike" cap="none" normalizeH="0" baseline="0" dirty="0">
                <a:ln>
                  <a:noFill/>
                </a:ln>
                <a:solidFill>
                  <a:srgbClr val="00733B"/>
                </a:solidFill>
                <a:effectLst/>
                <a:latin typeface="JetBrains Mono"/>
              </a:rPr>
              <a:t>'https://quotes.toscrape.com/'</a:t>
            </a:r>
            <a:br>
              <a:rPr kumimoji="0" lang="ru-RU" altLang="ru-RU" b="0" i="0" u="none" strike="noStrike" cap="none" normalizeH="0" baseline="0" dirty="0">
                <a:ln>
                  <a:noFill/>
                </a:ln>
                <a:solidFill>
                  <a:srgbClr val="00733B"/>
                </a:solidFill>
                <a:effectLst/>
                <a:latin typeface="JetBrains Mono"/>
              </a:rPr>
            </a:br>
            <a:r>
              <a:rPr kumimoji="0" lang="ru-RU" altLang="ru-RU" b="0" i="0" u="none" strike="noStrike" cap="none" normalizeH="0" baseline="0" dirty="0">
                <a:ln>
                  <a:noFill/>
                </a:ln>
                <a:solidFill>
                  <a:srgbClr val="262626"/>
                </a:solidFill>
                <a:effectLst/>
                <a:latin typeface="JetBrains Mono"/>
              </a:rPr>
              <a:t>response = requests.</a:t>
            </a:r>
            <a:r>
              <a:rPr kumimoji="0" lang="ru-RU" altLang="ru-RU" b="0" i="0" u="none" strike="noStrike" cap="none" normalizeH="0" baseline="0" dirty="0">
                <a:ln>
                  <a:noFill/>
                </a:ln>
                <a:solidFill>
                  <a:srgbClr val="000000"/>
                </a:solidFill>
                <a:effectLst/>
                <a:latin typeface="JetBrains Mono"/>
              </a:rPr>
              <a:t>get</a:t>
            </a:r>
            <a:r>
              <a:rPr kumimoji="0" lang="ru-RU" altLang="ru-RU" b="0" i="0" u="none" strike="noStrike" cap="none" normalizeH="0" baseline="0" dirty="0">
                <a:ln>
                  <a:noFill/>
                </a:ln>
                <a:solidFill>
                  <a:srgbClr val="262626"/>
                </a:solidFill>
                <a:effectLst/>
                <a:latin typeface="JetBrains Mono"/>
              </a:rPr>
              <a:t>(url)</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soup = </a:t>
            </a:r>
            <a:r>
              <a:rPr kumimoji="0" lang="ru-RU" altLang="ru-RU" b="0" i="0" u="none" strike="noStrike" cap="none" normalizeH="0" baseline="0" dirty="0">
                <a:ln>
                  <a:noFill/>
                </a:ln>
                <a:solidFill>
                  <a:srgbClr val="000000"/>
                </a:solidFill>
                <a:effectLst/>
                <a:latin typeface="JetBrains Mono"/>
              </a:rPr>
              <a:t>BeautifulSoup</a:t>
            </a:r>
            <a:r>
              <a:rPr kumimoji="0" lang="ru-RU" altLang="ru-RU" b="0" i="0" u="none" strike="noStrike" cap="none" normalizeH="0" baseline="0" dirty="0">
                <a:ln>
                  <a:noFill/>
                </a:ln>
                <a:solidFill>
                  <a:srgbClr val="262626"/>
                </a:solidFill>
                <a:effectLst/>
                <a:latin typeface="JetBrains Mono"/>
              </a:rPr>
              <a:t>(response.text, </a:t>
            </a:r>
            <a:r>
              <a:rPr kumimoji="0" lang="ru-RU" altLang="ru-RU" b="0" i="0" u="none" strike="noStrike" cap="none" normalizeH="0" baseline="0" dirty="0">
                <a:ln>
                  <a:noFill/>
                </a:ln>
                <a:solidFill>
                  <a:srgbClr val="00733B"/>
                </a:solidFill>
                <a:effectLst/>
                <a:latin typeface="JetBrains Mono"/>
              </a:rPr>
              <a:t>'lxml'</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(soup)</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4931121" y="628170"/>
            <a:ext cx="7444784" cy="1754326"/>
          </a:xfrm>
          <a:prstGeom prst="rect">
            <a:avLst/>
          </a:prstGeom>
        </p:spPr>
        <p:txBody>
          <a:bodyPr wrap="square">
            <a:spAutoFit/>
          </a:bodyPr>
          <a:lstStyle/>
          <a:p>
            <a:r>
              <a:rPr lang="uk-UA" i="1" dirty="0"/>
              <a:t>Спочатку виконується імпорт бібліотек </a:t>
            </a:r>
            <a:r>
              <a:rPr lang="en-US" b="1" i="1" dirty="0"/>
              <a:t>requests</a:t>
            </a:r>
            <a:r>
              <a:rPr lang="en-US" i="1" dirty="0"/>
              <a:t> </a:t>
            </a:r>
            <a:r>
              <a:rPr lang="uk-UA" i="1" dirty="0"/>
              <a:t>та </a:t>
            </a:r>
            <a:r>
              <a:rPr lang="en-US" b="1" i="1" dirty="0"/>
              <a:t>Beautiful Soup</a:t>
            </a:r>
            <a:r>
              <a:rPr lang="en-US" i="1" dirty="0"/>
              <a:t>. </a:t>
            </a:r>
            <a:r>
              <a:rPr lang="uk-UA" i="1" dirty="0"/>
              <a:t>Потім у змінній </a:t>
            </a:r>
            <a:r>
              <a:rPr lang="en-US" b="1" i="1" dirty="0" err="1"/>
              <a:t>url</a:t>
            </a:r>
            <a:r>
              <a:rPr lang="en-US" i="1" dirty="0"/>
              <a:t> </a:t>
            </a:r>
            <a:r>
              <a:rPr lang="uk-UA" i="1" dirty="0"/>
              <a:t>зберігається адреса сторінки, з якої надходитиме інформація. Ця змінна потім передається функції </a:t>
            </a:r>
            <a:r>
              <a:rPr lang="en-US" b="1" i="1" dirty="0" err="1"/>
              <a:t>requests.get</a:t>
            </a:r>
            <a:r>
              <a:rPr lang="en-US" b="1" i="1" dirty="0"/>
              <a:t>()</a:t>
            </a:r>
            <a:r>
              <a:rPr lang="en-US" i="1" dirty="0"/>
              <a:t>. </a:t>
            </a:r>
            <a:r>
              <a:rPr lang="uk-UA" i="1" dirty="0"/>
              <a:t>Результат надається змінній </a:t>
            </a:r>
            <a:r>
              <a:rPr lang="en-US" b="1" i="1" dirty="0"/>
              <a:t>response</a:t>
            </a:r>
            <a:r>
              <a:rPr lang="en-US" i="1" dirty="0"/>
              <a:t>. </a:t>
            </a:r>
            <a:r>
              <a:rPr lang="uk-UA" i="1" dirty="0"/>
              <a:t>Далі використовуємо конструктор </a:t>
            </a:r>
            <a:r>
              <a:rPr lang="en-US" i="1" dirty="0" err="1"/>
              <a:t>BeautifulSoup</a:t>
            </a:r>
            <a:r>
              <a:rPr lang="en-US" i="1" dirty="0"/>
              <a:t>(), </a:t>
            </a:r>
            <a:r>
              <a:rPr lang="uk-UA" i="1" dirty="0"/>
              <a:t>щоб помістити текст відповіді в змінну </a:t>
            </a:r>
            <a:r>
              <a:rPr lang="en-US" b="1" i="1" dirty="0"/>
              <a:t>soup</a:t>
            </a:r>
            <a:r>
              <a:rPr lang="en-US" i="1" dirty="0"/>
              <a:t>. </a:t>
            </a:r>
            <a:r>
              <a:rPr lang="uk-UA" i="1" dirty="0"/>
              <a:t>Як формат виберемо </a:t>
            </a:r>
            <a:r>
              <a:rPr lang="en-US" b="1" i="1" dirty="0" err="1"/>
              <a:t>lxml</a:t>
            </a:r>
            <a:r>
              <a:rPr lang="en-US" i="1" dirty="0"/>
              <a:t>. </a:t>
            </a:r>
            <a:r>
              <a:rPr lang="uk-UA" i="1" dirty="0"/>
              <a:t>Нарешті виведемо змінну. </a:t>
            </a:r>
          </a:p>
        </p:txBody>
      </p:sp>
      <p:sp>
        <p:nvSpPr>
          <p:cNvPr id="6" name="Rectangle 5"/>
          <p:cNvSpPr/>
          <p:nvPr/>
        </p:nvSpPr>
        <p:spPr>
          <a:xfrm>
            <a:off x="117695" y="3701326"/>
            <a:ext cx="4478631" cy="1477328"/>
          </a:xfrm>
          <a:prstGeom prst="rect">
            <a:avLst/>
          </a:prstGeom>
        </p:spPr>
        <p:txBody>
          <a:bodyPr wrap="square">
            <a:spAutoFit/>
          </a:bodyPr>
          <a:lstStyle/>
          <a:p>
            <a:r>
              <a:rPr lang="uk-UA" i="1" dirty="0"/>
              <a:t>Ось що відбувається: ПЗ заходить на сайт, зчитує дані, отримує вихідний код - все за аналогією з ручним підходом. Єдина відмінність у тому, що цього разу достатньо лише одного кліку. </a:t>
            </a:r>
          </a:p>
        </p:txBody>
      </p:sp>
      <p:sp>
        <p:nvSpPr>
          <p:cNvPr id="7" name="Rectangle 1"/>
          <p:cNvSpPr>
            <a:spLocks noChangeArrowheads="1"/>
          </p:cNvSpPr>
          <p:nvPr/>
        </p:nvSpPr>
        <p:spPr bwMode="auto">
          <a:xfrm>
            <a:off x="199176" y="5548023"/>
            <a:ext cx="2728632" cy="33855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a:ln>
                  <a:noFill/>
                </a:ln>
                <a:solidFill>
                  <a:srgbClr val="000080"/>
                </a:solidFill>
                <a:effectLst/>
                <a:latin typeface="JetBrains Mono"/>
              </a:rPr>
              <a:t>print</a:t>
            </a:r>
            <a:r>
              <a:rPr kumimoji="0" lang="ru-RU" altLang="ru-RU" sz="1600" b="0" i="0" u="none" strike="noStrike" cap="none" normalizeH="0" baseline="0">
                <a:ln>
                  <a:noFill/>
                </a:ln>
                <a:solidFill>
                  <a:srgbClr val="262626"/>
                </a:solidFill>
                <a:effectLst/>
                <a:latin typeface="JetBrains Mono"/>
              </a:rPr>
              <a:t>(response.status_code)</a:t>
            </a:r>
            <a:endParaRPr kumimoji="0" lang="ru-RU" altLang="ru-RU" sz="3600" b="0" i="0" u="none" strike="noStrike" cap="none" normalizeH="0" baseline="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199176" y="6094021"/>
            <a:ext cx="428625" cy="323850"/>
          </a:xfrm>
          <a:prstGeom prst="rect">
            <a:avLst/>
          </a:prstGeom>
          <a:ln>
            <a:solidFill>
              <a:schemeClr val="tx1"/>
            </a:solidFill>
          </a:ln>
        </p:spPr>
      </p:pic>
    </p:spTree>
    <p:extLst>
      <p:ext uri="{BB962C8B-B14F-4D97-AF65-F5344CB8AC3E}">
        <p14:creationId xmlns:p14="http://schemas.microsoft.com/office/powerpoint/2010/main" val="335697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374" y="0"/>
            <a:ext cx="12255374" cy="6590923"/>
          </a:xfrm>
        </p:spPr>
        <p:txBody>
          <a:bodyPr>
            <a:normAutofit/>
          </a:bodyPr>
          <a:lstStyle/>
          <a:p>
            <a:pPr lvl="0" eaLnBrk="0" fontAlgn="base" hangingPunct="0">
              <a:lnSpc>
                <a:spcPct val="100000"/>
              </a:lnSpc>
              <a:spcBef>
                <a:spcPct val="0"/>
              </a:spcBef>
              <a:spcAft>
                <a:spcPct val="0"/>
              </a:spcAft>
            </a:pPr>
            <a:r>
              <a:rPr lang="uk-UA" sz="1800" b="1" dirty="0"/>
              <a:t>Проходження структурою </a:t>
            </a:r>
            <a:r>
              <a:rPr lang="en-US" sz="1800" b="1" dirty="0"/>
              <a:t>HTML </a:t>
            </a:r>
            <a:endParaRPr lang="ru-RU" sz="1800" b="1" dirty="0"/>
          </a:p>
          <a:p>
            <a:pPr lvl="0" algn="l" eaLnBrk="0" fontAlgn="base" hangingPunct="0">
              <a:lnSpc>
                <a:spcPct val="100000"/>
              </a:lnSpc>
              <a:spcBef>
                <a:spcPct val="0"/>
              </a:spcBef>
              <a:spcAft>
                <a:spcPct val="0"/>
              </a:spcAft>
            </a:pPr>
            <a:r>
              <a:rPr lang="uk-UA" sz="1800" dirty="0"/>
              <a:t>Далі потрібно зосередитися на конкретних даних, що цікавлять. Якщо в браузері користуватися інструментом «</a:t>
            </a:r>
            <a:r>
              <a:rPr lang="en-US" sz="1800" b="1" dirty="0"/>
              <a:t>Inspect</a:t>
            </a:r>
            <a:r>
              <a:rPr lang="en-US" sz="1800" dirty="0"/>
              <a:t>», </a:t>
            </a:r>
            <a:r>
              <a:rPr lang="uk-UA" sz="1800" dirty="0"/>
              <a:t>то можна досить просто побачити, яка частина розмітки відповідає за той чи інший елемент сторінки. Достатньо навести мишею на певний тег </a:t>
            </a:r>
            <a:r>
              <a:rPr lang="en-US" sz="1800" b="1" dirty="0"/>
              <a:t>span</a:t>
            </a:r>
            <a:r>
              <a:rPr lang="en-US" sz="1800" dirty="0"/>
              <a:t>, </a:t>
            </a:r>
            <a:r>
              <a:rPr lang="uk-UA" sz="1800" dirty="0"/>
              <a:t>як він підсвітить відповідну інформацію на сторінці. Можна побачити, що кожна цитата відноситься до тега </a:t>
            </a:r>
            <a:r>
              <a:rPr lang="en-US" sz="1800" b="1" dirty="0"/>
              <a:t>span</a:t>
            </a:r>
            <a:r>
              <a:rPr lang="en-US" sz="1800" dirty="0"/>
              <a:t> </a:t>
            </a:r>
            <a:r>
              <a:rPr lang="uk-UA" sz="1800" dirty="0"/>
              <a:t>із класом </a:t>
            </a:r>
            <a:r>
              <a:rPr lang="en-US" sz="1800" b="1" dirty="0"/>
              <a:t>text</a:t>
            </a:r>
            <a:r>
              <a:rPr lang="en-US" sz="1800" dirty="0"/>
              <a:t>. </a:t>
            </a:r>
          </a:p>
        </p:txBody>
      </p:sp>
      <p:pic>
        <p:nvPicPr>
          <p:cNvPr id="2" name="Picture 1"/>
          <p:cNvPicPr>
            <a:picLocks noChangeAspect="1"/>
          </p:cNvPicPr>
          <p:nvPr/>
        </p:nvPicPr>
        <p:blipFill>
          <a:blip r:embed="rId2"/>
          <a:stretch>
            <a:fillRect/>
          </a:stretch>
        </p:blipFill>
        <p:spPr>
          <a:xfrm>
            <a:off x="267077" y="1464884"/>
            <a:ext cx="11594471" cy="5316162"/>
          </a:xfrm>
          <a:prstGeom prst="rect">
            <a:avLst/>
          </a:prstGeom>
        </p:spPr>
      </p:pic>
    </p:spTree>
    <p:extLst>
      <p:ext uri="{BB962C8B-B14F-4D97-AF65-F5344CB8AC3E}">
        <p14:creationId xmlns:p14="http://schemas.microsoft.com/office/powerpoint/2010/main" val="417027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1800" b="1" dirty="0"/>
              <a:t>Парсинг </a:t>
            </a:r>
            <a:r>
              <a:rPr lang="en-US" sz="1800" b="1" dirty="0"/>
              <a:t>HTML-</a:t>
            </a:r>
            <a:r>
              <a:rPr lang="uk-UA" sz="1800" b="1" dirty="0"/>
              <a:t>розмітки </a:t>
            </a:r>
          </a:p>
          <a:p>
            <a:pPr lvl="0" algn="l" eaLnBrk="0" fontAlgn="base" hangingPunct="0">
              <a:lnSpc>
                <a:spcPct val="100000"/>
              </a:lnSpc>
              <a:spcBef>
                <a:spcPct val="0"/>
              </a:spcBef>
              <a:spcAft>
                <a:spcPct val="0"/>
              </a:spcAft>
            </a:pPr>
            <a:r>
              <a:rPr lang="uk-UA" sz="1800" dirty="0"/>
              <a:t>У </a:t>
            </a:r>
            <a:r>
              <a:rPr lang="en-US" sz="1800" dirty="0"/>
              <a:t>HTML-</a:t>
            </a:r>
            <a:r>
              <a:rPr lang="uk-UA" sz="1800" dirty="0"/>
              <a:t>документі зберігається багато інформації, але завдяки </a:t>
            </a:r>
            <a:r>
              <a:rPr lang="en-US" sz="1800" dirty="0"/>
              <a:t>Beautiful Soup </a:t>
            </a:r>
            <a:r>
              <a:rPr lang="uk-UA" sz="1800" dirty="0"/>
              <a:t>найпростіше знаходити потрібні дані. Часом для цього потрібно лише один рядок коду. </a:t>
            </a:r>
          </a:p>
          <a:p>
            <a:pPr lvl="0" algn="l" eaLnBrk="0" fontAlgn="base" hangingPunct="0">
              <a:lnSpc>
                <a:spcPct val="100000"/>
              </a:lnSpc>
              <a:spcBef>
                <a:spcPct val="0"/>
              </a:spcBef>
              <a:spcAft>
                <a:spcPct val="0"/>
              </a:spcAft>
            </a:pPr>
            <a:r>
              <a:rPr lang="uk-UA" sz="1800" i="1" dirty="0"/>
              <a:t>Спробуємо знайти усі теги </a:t>
            </a:r>
            <a:r>
              <a:rPr lang="en-US" sz="1800" i="1" dirty="0"/>
              <a:t>span </a:t>
            </a:r>
            <a:r>
              <a:rPr lang="uk-UA" sz="1800" i="1" dirty="0"/>
              <a:t>із класом </a:t>
            </a:r>
            <a:r>
              <a:rPr lang="en-US" sz="1800" i="1" dirty="0"/>
              <a:t>text. </a:t>
            </a:r>
            <a:r>
              <a:rPr lang="uk-UA" sz="1800" i="1" dirty="0"/>
              <a:t>Це, своєю чергою, поверне усі теги. Коли потрібно знайти кілька однакових тегів, слід використати функцію </a:t>
            </a:r>
            <a:r>
              <a:rPr lang="en-US" sz="1800" b="1" i="1" dirty="0" err="1"/>
              <a:t>find_all</a:t>
            </a:r>
            <a:r>
              <a:rPr lang="en-US" sz="1800" b="1" i="1" dirty="0"/>
              <a:t>()</a:t>
            </a:r>
            <a:r>
              <a:rPr lang="en-US" sz="1800" i="1" dirty="0"/>
              <a:t>. </a:t>
            </a:r>
          </a:p>
        </p:txBody>
      </p:sp>
      <p:sp>
        <p:nvSpPr>
          <p:cNvPr id="2" name="Rectangle 1"/>
          <p:cNvSpPr>
            <a:spLocks noChangeArrowheads="1"/>
          </p:cNvSpPr>
          <p:nvPr/>
        </p:nvSpPr>
        <p:spPr bwMode="auto">
          <a:xfrm>
            <a:off x="117695" y="1613085"/>
            <a:ext cx="4551246" cy="2862322"/>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137D00"/>
                </a:solidFill>
                <a:effectLst/>
                <a:latin typeface="JetBrains Mono"/>
              </a:rPr>
              <a:t># scraper.py</a:t>
            </a:r>
            <a:br>
              <a:rPr kumimoji="0" lang="ru-RU" altLang="ru-RU" b="1" i="0" u="none" strike="noStrike" cap="none" normalizeH="0" baseline="0" dirty="0">
                <a:ln>
                  <a:noFill/>
                </a:ln>
                <a:solidFill>
                  <a:srgbClr val="137D00"/>
                </a:solidFill>
                <a:effectLst/>
                <a:latin typeface="JetBrains Mono"/>
              </a:rPr>
            </a:br>
            <a:r>
              <a:rPr kumimoji="0" lang="ru-RU" altLang="ru-RU" b="0" i="0" u="none" strike="noStrike" cap="none" normalizeH="0" baseline="0" dirty="0">
                <a:ln>
                  <a:noFill/>
                </a:ln>
                <a:solidFill>
                  <a:srgbClr val="000080"/>
                </a:solidFill>
                <a:effectLst/>
                <a:latin typeface="JetBrains Mono"/>
              </a:rPr>
              <a:t>import </a:t>
            </a:r>
            <a:r>
              <a:rPr kumimoji="0" lang="ru-RU" altLang="ru-RU" b="0" i="0" u="none" strike="noStrike" cap="none" normalizeH="0" baseline="0" dirty="0">
                <a:ln>
                  <a:noFill/>
                </a:ln>
                <a:solidFill>
                  <a:srgbClr val="262626"/>
                </a:solidFill>
                <a:effectLst/>
                <a:latin typeface="JetBrains Mono"/>
              </a:rPr>
              <a:t>requests</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from </a:t>
            </a:r>
            <a:r>
              <a:rPr kumimoji="0" lang="ru-RU" altLang="ru-RU" b="0" i="0" u="none" strike="noStrike" cap="none" normalizeH="0" baseline="0" dirty="0">
                <a:ln>
                  <a:noFill/>
                </a:ln>
                <a:solidFill>
                  <a:srgbClr val="262626"/>
                </a:solidFill>
                <a:effectLst/>
                <a:latin typeface="JetBrains Mono"/>
              </a:rPr>
              <a:t>bs4 </a:t>
            </a:r>
            <a:r>
              <a:rPr kumimoji="0" lang="ru-RU" altLang="ru-RU" b="0" i="0" u="none" strike="noStrike" cap="none" normalizeH="0" baseline="0" dirty="0">
                <a:ln>
                  <a:noFill/>
                </a:ln>
                <a:solidFill>
                  <a:srgbClr val="000080"/>
                </a:solidFill>
                <a:effectLst/>
                <a:latin typeface="JetBrains Mono"/>
              </a:rPr>
              <a:t>import </a:t>
            </a:r>
            <a:r>
              <a:rPr kumimoji="0" lang="ru-RU" altLang="ru-RU" b="0" i="0" u="none" strike="noStrike" cap="none" normalizeH="0" baseline="0" dirty="0">
                <a:ln>
                  <a:noFill/>
                </a:ln>
                <a:solidFill>
                  <a:srgbClr val="262626"/>
                </a:solidFill>
                <a:effectLst/>
                <a:latin typeface="JetBrains Mono"/>
              </a:rPr>
              <a:t>BeautifulSoup</a:t>
            </a:r>
            <a:br>
              <a:rPr kumimoji="0" lang="ru-RU" altLang="ru-RU" b="0" i="0" u="none" strike="noStrike" cap="none" normalizeH="0" baseline="0" dirty="0">
                <a:ln>
                  <a:noFill/>
                </a:ln>
                <a:solidFill>
                  <a:srgbClr val="262626"/>
                </a:solidFill>
                <a:effectLst/>
                <a:latin typeface="JetBrains Mono"/>
              </a:rPr>
            </a:b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url = </a:t>
            </a:r>
            <a:r>
              <a:rPr kumimoji="0" lang="ru-RU" altLang="ru-RU" b="0" i="0" u="none" strike="noStrike" cap="none" normalizeH="0" baseline="0" dirty="0">
                <a:ln>
                  <a:noFill/>
                </a:ln>
                <a:solidFill>
                  <a:srgbClr val="00733B"/>
                </a:solidFill>
                <a:effectLst/>
                <a:latin typeface="JetBrains Mono"/>
              </a:rPr>
              <a:t>'https://quotes.toscrape.com/'</a:t>
            </a:r>
            <a:br>
              <a:rPr kumimoji="0" lang="ru-RU" altLang="ru-RU" b="0" i="0" u="none" strike="noStrike" cap="none" normalizeH="0" baseline="0" dirty="0">
                <a:ln>
                  <a:noFill/>
                </a:ln>
                <a:solidFill>
                  <a:srgbClr val="00733B"/>
                </a:solidFill>
                <a:effectLst/>
                <a:latin typeface="JetBrains Mono"/>
              </a:rPr>
            </a:br>
            <a:r>
              <a:rPr kumimoji="0" lang="ru-RU" altLang="ru-RU" b="0" i="0" u="none" strike="noStrike" cap="none" normalizeH="0" baseline="0" dirty="0">
                <a:ln>
                  <a:noFill/>
                </a:ln>
                <a:solidFill>
                  <a:srgbClr val="262626"/>
                </a:solidFill>
                <a:effectLst/>
                <a:latin typeface="JetBrains Mono"/>
              </a:rPr>
              <a:t>response = requests.</a:t>
            </a:r>
            <a:r>
              <a:rPr kumimoji="0" lang="ru-RU" altLang="ru-RU" b="0" i="0" u="none" strike="noStrike" cap="none" normalizeH="0" baseline="0" dirty="0">
                <a:ln>
                  <a:noFill/>
                </a:ln>
                <a:solidFill>
                  <a:srgbClr val="000000"/>
                </a:solidFill>
                <a:effectLst/>
                <a:latin typeface="JetBrains Mono"/>
              </a:rPr>
              <a:t>get</a:t>
            </a:r>
            <a:r>
              <a:rPr kumimoji="0" lang="ru-RU" altLang="ru-RU" b="0" i="0" u="none" strike="noStrike" cap="none" normalizeH="0" baseline="0" dirty="0">
                <a:ln>
                  <a:noFill/>
                </a:ln>
                <a:solidFill>
                  <a:srgbClr val="262626"/>
                </a:solidFill>
                <a:effectLst/>
                <a:latin typeface="JetBrains Mono"/>
              </a:rPr>
              <a:t>(url)</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soup = </a:t>
            </a:r>
            <a:r>
              <a:rPr kumimoji="0" lang="ru-RU" altLang="ru-RU" b="0" i="0" u="none" strike="noStrike" cap="none" normalizeH="0" baseline="0" dirty="0">
                <a:ln>
                  <a:noFill/>
                </a:ln>
                <a:solidFill>
                  <a:srgbClr val="000000"/>
                </a:solidFill>
                <a:effectLst/>
                <a:latin typeface="JetBrains Mono"/>
              </a:rPr>
              <a:t>BeautifulSoup</a:t>
            </a:r>
            <a:r>
              <a:rPr kumimoji="0" lang="ru-RU" altLang="ru-RU" b="0" i="0" u="none" strike="noStrike" cap="none" normalizeH="0" baseline="0" dirty="0">
                <a:ln>
                  <a:noFill/>
                </a:ln>
                <a:solidFill>
                  <a:srgbClr val="262626"/>
                </a:solidFill>
                <a:effectLst/>
                <a:latin typeface="JetBrains Mono"/>
              </a:rPr>
              <a:t>(response.text, </a:t>
            </a:r>
            <a:r>
              <a:rPr kumimoji="0" lang="ru-RU" altLang="ru-RU" b="0" i="0" u="none" strike="noStrike" cap="none" normalizeH="0" baseline="0" dirty="0">
                <a:ln>
                  <a:noFill/>
                </a:ln>
                <a:solidFill>
                  <a:srgbClr val="00733B"/>
                </a:solidFill>
                <a:effectLst/>
                <a:latin typeface="JetBrains Mono"/>
              </a:rPr>
              <a:t>'lxml'</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quotes = soup.</a:t>
            </a:r>
            <a:r>
              <a:rPr kumimoji="0" lang="ru-RU" altLang="ru-RU" b="0" i="0" u="none" strike="noStrike" cap="none" normalizeH="0" baseline="0" dirty="0">
                <a:ln>
                  <a:noFill/>
                </a:ln>
                <a:solidFill>
                  <a:srgbClr val="000000"/>
                </a:solidFill>
                <a:effectLst/>
                <a:latin typeface="JetBrains Mono"/>
              </a:rPr>
              <a:t>find_all</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733B"/>
                </a:solidFill>
                <a:effectLst/>
                <a:latin typeface="JetBrains Mono"/>
              </a:rPr>
              <a:t>'span'</a:t>
            </a:r>
            <a:r>
              <a:rPr kumimoji="0" lang="ru-RU" altLang="ru-RU" b="0" i="0" u="none" strike="noStrike" cap="none" normalizeH="0" baseline="0" dirty="0">
                <a:ln>
                  <a:noFill/>
                </a:ln>
                <a:solidFill>
                  <a:srgbClr val="262626"/>
                </a:solidFill>
                <a:effectLst/>
                <a:latin typeface="JetBrains Mono"/>
              </a:rPr>
              <a:t>, </a:t>
            </a:r>
            <a:r>
              <a:rPr kumimoji="0" lang="ru-RU" altLang="ru-RU" b="0" i="0" u="none" strike="noStrike" cap="none" normalizeH="0" baseline="0" dirty="0">
                <a:ln>
                  <a:noFill/>
                </a:ln>
                <a:solidFill>
                  <a:srgbClr val="660099"/>
                </a:solidFill>
                <a:effectLst/>
                <a:latin typeface="JetBrains Mono"/>
              </a:rPr>
              <a:t>class_</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733B"/>
                </a:solidFill>
                <a:effectLst/>
                <a:latin typeface="JetBrains Mono"/>
              </a:rPr>
              <a:t>'text'</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(quotes)</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5941" y="4475407"/>
            <a:ext cx="12011119" cy="646331"/>
          </a:xfrm>
          <a:prstGeom prst="rect">
            <a:avLst/>
          </a:prstGeom>
        </p:spPr>
        <p:txBody>
          <a:bodyPr wrap="square">
            <a:spAutoFit/>
          </a:bodyPr>
          <a:lstStyle/>
          <a:p>
            <a:r>
              <a:rPr lang="uk-UA" dirty="0"/>
              <a:t>Цей код спрацює, а змінним </a:t>
            </a:r>
            <a:r>
              <a:rPr lang="en-US" b="1" dirty="0"/>
              <a:t>quotes</a:t>
            </a:r>
            <a:r>
              <a:rPr lang="en-US" dirty="0"/>
              <a:t> </a:t>
            </a:r>
            <a:r>
              <a:rPr lang="uk-UA" dirty="0"/>
              <a:t>буде присвоєно список елементів </a:t>
            </a:r>
            <a:r>
              <a:rPr lang="en-US" b="1" dirty="0"/>
              <a:t>span</a:t>
            </a:r>
            <a:r>
              <a:rPr lang="en-US" dirty="0"/>
              <a:t> </a:t>
            </a:r>
            <a:r>
              <a:rPr lang="uk-UA" dirty="0"/>
              <a:t>із класом </a:t>
            </a:r>
            <a:r>
              <a:rPr lang="en-US" b="1" dirty="0"/>
              <a:t>text</a:t>
            </a:r>
            <a:r>
              <a:rPr lang="en-US" dirty="0"/>
              <a:t> </a:t>
            </a:r>
            <a:r>
              <a:rPr lang="uk-UA" dirty="0"/>
              <a:t>з </a:t>
            </a:r>
            <a:r>
              <a:rPr lang="en-US" dirty="0"/>
              <a:t>HTML-</a:t>
            </a:r>
            <a:r>
              <a:rPr lang="uk-UA" dirty="0"/>
              <a:t>документу. Виведення цієї змінної дасть наступний результат. </a:t>
            </a:r>
          </a:p>
        </p:txBody>
      </p:sp>
      <p:pic>
        <p:nvPicPr>
          <p:cNvPr id="5" name="Picture 4"/>
          <p:cNvPicPr>
            <a:picLocks noChangeAspect="1"/>
          </p:cNvPicPr>
          <p:nvPr/>
        </p:nvPicPr>
        <p:blipFill>
          <a:blip r:embed="rId2"/>
          <a:stretch>
            <a:fillRect/>
          </a:stretch>
        </p:blipFill>
        <p:spPr>
          <a:xfrm>
            <a:off x="0" y="5281560"/>
            <a:ext cx="12134850" cy="657225"/>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0" y="6098607"/>
            <a:ext cx="12134850" cy="507928"/>
          </a:xfrm>
          <a:prstGeom prst="rect">
            <a:avLst/>
          </a:prstGeom>
          <a:ln>
            <a:solidFill>
              <a:schemeClr val="tx1"/>
            </a:solidFill>
          </a:ln>
        </p:spPr>
      </p:pic>
    </p:spTree>
    <p:extLst>
      <p:ext uri="{BB962C8B-B14F-4D97-AF65-F5344CB8AC3E}">
        <p14:creationId xmlns:p14="http://schemas.microsoft.com/office/powerpoint/2010/main" val="362404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015" y="172016"/>
            <a:ext cx="11706131" cy="6563762"/>
          </a:xfrm>
        </p:spPr>
        <p:txBody>
          <a:bodyPr>
            <a:normAutofit/>
          </a:bodyPr>
          <a:lstStyle/>
          <a:p>
            <a:pPr marL="0" indent="0" algn="ctr">
              <a:buNone/>
            </a:pPr>
            <a:r>
              <a:rPr lang="en-US" sz="2000" b="1" dirty="0"/>
              <a:t>LXML</a:t>
            </a:r>
          </a:p>
          <a:p>
            <a:pPr marL="0" indent="0">
              <a:buNone/>
            </a:pPr>
            <a:r>
              <a:rPr lang="en-US" sz="1800" b="1" i="1" dirty="0" err="1"/>
              <a:t>BeatifulSoup</a:t>
            </a:r>
            <a:r>
              <a:rPr lang="en-US" sz="1800" b="1" i="1" dirty="0"/>
              <a:t>, </a:t>
            </a:r>
            <a:r>
              <a:rPr lang="en-US" sz="1800" b="1" i="1" dirty="0" err="1"/>
              <a:t>lxml</a:t>
            </a:r>
            <a:r>
              <a:rPr lang="en-US" sz="1800" b="1" i="1" dirty="0"/>
              <a:t> </a:t>
            </a:r>
            <a:r>
              <a:rPr lang="en-US" sz="1800" dirty="0"/>
              <a:t>- </a:t>
            </a:r>
            <a:r>
              <a:rPr lang="uk-UA" sz="1800" dirty="0"/>
              <a:t>це дві найбільш популярні бібліотеки для парсингу </a:t>
            </a:r>
            <a:r>
              <a:rPr lang="en-US" sz="1800" dirty="0"/>
              <a:t>html</a:t>
            </a:r>
            <a:r>
              <a:rPr lang="uk-UA" sz="1800" dirty="0"/>
              <a:t>. Ці бібліотеки тісно переплелися: </a:t>
            </a:r>
            <a:r>
              <a:rPr lang="en-US" sz="1800" b="1" i="1" dirty="0" err="1"/>
              <a:t>BeautifulSoup</a:t>
            </a:r>
            <a:r>
              <a:rPr lang="en-US" sz="1800" dirty="0"/>
              <a:t> </a:t>
            </a:r>
            <a:r>
              <a:rPr lang="uk-UA" sz="1800" dirty="0"/>
              <a:t>став використовувати </a:t>
            </a:r>
            <a:r>
              <a:rPr lang="en-US" sz="1800" b="1" i="1" dirty="0" err="1"/>
              <a:t>lxml</a:t>
            </a:r>
            <a:r>
              <a:rPr lang="en-US" sz="1800" dirty="0"/>
              <a:t> </a:t>
            </a:r>
            <a:r>
              <a:rPr lang="uk-UA" sz="1800" dirty="0"/>
              <a:t>як внутрішній парсер для прискорення, а в </a:t>
            </a:r>
            <a:r>
              <a:rPr lang="en-US" sz="1800" b="1" i="1" dirty="0" err="1"/>
              <a:t>lxml</a:t>
            </a:r>
            <a:r>
              <a:rPr lang="en-US" sz="1800" dirty="0"/>
              <a:t> </a:t>
            </a:r>
            <a:r>
              <a:rPr lang="uk-UA" sz="1800" dirty="0"/>
              <a:t>був доданий модуль </a:t>
            </a:r>
            <a:r>
              <a:rPr lang="en-US" sz="1800" b="1" i="1" dirty="0" err="1"/>
              <a:t>soupparser</a:t>
            </a:r>
            <a:r>
              <a:rPr lang="en-US" sz="1800" dirty="0"/>
              <a:t>.</a:t>
            </a:r>
            <a:r>
              <a:rPr lang="uk-UA" sz="1800" dirty="0"/>
              <a:t> </a:t>
            </a:r>
            <a:r>
              <a:rPr lang="en-US" sz="1800" dirty="0" err="1"/>
              <a:t>Lxml</a:t>
            </a:r>
            <a:r>
              <a:rPr lang="uk-UA" sz="1800" dirty="0"/>
              <a:t> використовує </a:t>
            </a:r>
            <a:r>
              <a:rPr lang="en-US" sz="1800" dirty="0" err="1"/>
              <a:t>XPath</a:t>
            </a:r>
            <a:r>
              <a:rPr lang="en-US" sz="1800" dirty="0"/>
              <a:t> </a:t>
            </a:r>
            <a:r>
              <a:rPr lang="uk-UA" sz="1800" dirty="0"/>
              <a:t>селектори в модулі </a:t>
            </a:r>
            <a:r>
              <a:rPr lang="en-US" sz="1800" dirty="0"/>
              <a:t>lxml.html. </a:t>
            </a:r>
            <a:endParaRPr lang="uk-UA" sz="1800" dirty="0"/>
          </a:p>
          <a:p>
            <a:pPr marL="0" indent="0">
              <a:buNone/>
            </a:pPr>
            <a:r>
              <a:rPr lang="en-US" sz="1800" dirty="0" err="1"/>
              <a:t>XPath</a:t>
            </a:r>
            <a:r>
              <a:rPr lang="en-US" sz="1800" dirty="0"/>
              <a:t> – </a:t>
            </a:r>
            <a:r>
              <a:rPr lang="uk-UA" sz="1800" dirty="0"/>
              <a:t>це мова запитів до </a:t>
            </a:r>
            <a:r>
              <a:rPr lang="en-US" sz="1800" dirty="0"/>
              <a:t>xml </a:t>
            </a:r>
            <a:r>
              <a:rPr lang="uk-UA" sz="1800" dirty="0"/>
              <a:t>та </a:t>
            </a:r>
            <a:r>
              <a:rPr lang="en-US" sz="1800" dirty="0" err="1"/>
              <a:t>xhtml</a:t>
            </a:r>
            <a:r>
              <a:rPr lang="en-US" sz="1800" dirty="0"/>
              <a:t> </a:t>
            </a:r>
            <a:r>
              <a:rPr lang="uk-UA" sz="1800" dirty="0"/>
              <a:t>документів. Розглянемо приклад роботи з </a:t>
            </a:r>
            <a:r>
              <a:rPr lang="en-US" sz="1800" dirty="0" err="1"/>
              <a:t>XPath</a:t>
            </a:r>
            <a:r>
              <a:rPr lang="en-US" sz="1800" dirty="0"/>
              <a:t> </a:t>
            </a:r>
            <a:endParaRPr lang="uk-UA" sz="1800" dirty="0"/>
          </a:p>
        </p:txBody>
      </p:sp>
      <p:sp>
        <p:nvSpPr>
          <p:cNvPr id="4" name="Rectangle 1"/>
          <p:cNvSpPr>
            <a:spLocks noChangeArrowheads="1"/>
          </p:cNvSpPr>
          <p:nvPr/>
        </p:nvSpPr>
        <p:spPr bwMode="auto">
          <a:xfrm>
            <a:off x="172015" y="1881178"/>
            <a:ext cx="7671524" cy="477053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a:ln>
                  <a:noFill/>
                </a:ln>
                <a:solidFill>
                  <a:srgbClr val="000080"/>
                </a:solidFill>
                <a:effectLst/>
                <a:latin typeface="JetBrains Mono"/>
              </a:rPr>
              <a:t>from </a:t>
            </a:r>
            <a:r>
              <a:rPr kumimoji="0" lang="ru-RU" altLang="ru-RU" sz="1600" b="0" i="0" u="none" strike="noStrike" cap="none" normalizeH="0" baseline="0">
                <a:ln>
                  <a:noFill/>
                </a:ln>
                <a:solidFill>
                  <a:srgbClr val="262626"/>
                </a:solidFill>
                <a:effectLst/>
                <a:latin typeface="JetBrains Mono"/>
              </a:rPr>
              <a:t>lxml </a:t>
            </a:r>
            <a:r>
              <a:rPr kumimoji="0" lang="ru-RU" altLang="ru-RU" sz="1600" b="0" i="0" u="none" strike="noStrike" cap="none" normalizeH="0" baseline="0">
                <a:ln>
                  <a:noFill/>
                </a:ln>
                <a:solidFill>
                  <a:srgbClr val="000080"/>
                </a:solidFill>
                <a:effectLst/>
                <a:latin typeface="JetBrains Mono"/>
              </a:rPr>
              <a:t>import </a:t>
            </a:r>
            <a:r>
              <a:rPr kumimoji="0" lang="ru-RU" altLang="ru-RU" sz="1600" b="0" i="0" u="none" strike="noStrike" cap="none" normalizeH="0" baseline="0">
                <a:ln>
                  <a:noFill/>
                </a:ln>
                <a:solidFill>
                  <a:srgbClr val="262626"/>
                </a:solidFill>
                <a:effectLst/>
                <a:latin typeface="JetBrains Mono"/>
              </a:rPr>
              <a:t>html</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test = </a:t>
            </a:r>
            <a:r>
              <a:rPr kumimoji="0" lang="ru-RU" altLang="ru-RU" sz="1600" b="0" i="0" u="none" strike="noStrike" cap="none" normalizeH="0" baseline="0">
                <a:ln>
                  <a:noFill/>
                </a:ln>
                <a:solidFill>
                  <a:srgbClr val="00733B"/>
                </a:solidFill>
                <a:effectLst/>
                <a:latin typeface="JetBrains Mono"/>
              </a:rPr>
              <a: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00733B"/>
                </a:solidFill>
                <a:effectLst/>
                <a:latin typeface="JetBrains Mono"/>
              </a:rPr>
              <a:t>    &lt;html&gt;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00733B"/>
                </a:solidFill>
                <a:effectLst/>
                <a:latin typeface="JetBrains Mono"/>
              </a:rPr>
              <a:t>        &lt;body&gt;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00733B"/>
                </a:solidFill>
                <a:effectLst/>
                <a:latin typeface="JetBrains Mono"/>
              </a:rPr>
              <a:t>            &lt;div class="first_level"&gt;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00733B"/>
                </a:solidFill>
                <a:effectLst/>
                <a:latin typeface="JetBrains Mono"/>
              </a:rPr>
              <a:t>                &lt;h2 align='center'&gt;one&lt;/h2&gt;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00733B"/>
                </a:solidFill>
                <a:effectLst/>
                <a:latin typeface="JetBrains Mono"/>
              </a:rPr>
              <a:t>                &lt;h2 align='left'&gt;two&lt;/h2&gt;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00733B"/>
                </a:solidFill>
                <a:effectLst/>
                <a:latin typeface="JetBrains Mono"/>
              </a:rPr>
              <a:t>            &lt;/div&gt;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00733B"/>
                </a:solidFill>
                <a:effectLst/>
                <a:latin typeface="JetBrains Mono"/>
              </a:rPr>
              <a:t>            &lt;h2&gt;another tag&lt;/h2&gt;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00733B"/>
                </a:solidFill>
                <a:effectLst/>
                <a:latin typeface="JetBrains Mono"/>
              </a:rPr>
              <a:t>        &lt;/body&gt;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00733B"/>
                </a:solidFill>
                <a:effectLst/>
                <a:latin typeface="JetBrains Mono"/>
              </a:rPr>
              <a:t>    &lt;/html&gt;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00733B"/>
                </a:solidFill>
                <a:effectLst/>
                <a:latin typeface="JetBrains Mono"/>
              </a:rPr>
              <a:t>'''</a:t>
            </a:r>
            <a:br>
              <a:rPr kumimoji="0" lang="ru-RU" altLang="ru-RU" sz="1600" b="0" i="0" u="none" strike="noStrike" cap="none" normalizeH="0" baseline="0">
                <a:ln>
                  <a:noFill/>
                </a:ln>
                <a:solidFill>
                  <a:srgbClr val="00733B"/>
                </a:solidFill>
                <a:effectLst/>
                <a:latin typeface="JetBrains Mono"/>
              </a:rPr>
            </a:br>
            <a:r>
              <a:rPr kumimoji="0" lang="ru-RU" altLang="ru-RU" sz="1600" b="0" i="0" u="none" strike="noStrike" cap="none" normalizeH="0" baseline="0">
                <a:ln>
                  <a:noFill/>
                </a:ln>
                <a:solidFill>
                  <a:srgbClr val="262626"/>
                </a:solidFill>
                <a:effectLst/>
                <a:latin typeface="JetBrains Mono"/>
              </a:rPr>
              <a:t>tree = html.</a:t>
            </a:r>
            <a:r>
              <a:rPr kumimoji="0" lang="ru-RU" altLang="ru-RU" sz="1600" b="0" i="0" u="none" strike="noStrike" cap="none" normalizeH="0" baseline="0">
                <a:ln>
                  <a:noFill/>
                </a:ln>
                <a:solidFill>
                  <a:srgbClr val="000000"/>
                </a:solidFill>
                <a:effectLst/>
                <a:latin typeface="JetBrains Mono"/>
              </a:rPr>
              <a:t>fromstring</a:t>
            </a:r>
            <a:r>
              <a:rPr kumimoji="0" lang="ru-RU" altLang="ru-RU" sz="1600" b="0" i="0" u="none" strike="noStrike" cap="none" normalizeH="0" baseline="0">
                <a:ln>
                  <a:noFill/>
                </a:ln>
                <a:solidFill>
                  <a:srgbClr val="262626"/>
                </a:solidFill>
                <a:effectLst/>
                <a:latin typeface="JetBrains Mono"/>
              </a:rPr>
              <a:t>(test)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tree.</a:t>
            </a:r>
            <a:r>
              <a:rPr kumimoji="0" lang="ru-RU" altLang="ru-RU" sz="1600" b="0" i="0" u="none" strike="noStrike" cap="none" normalizeH="0" baseline="0">
                <a:ln>
                  <a:noFill/>
                </a:ln>
                <a:solidFill>
                  <a:srgbClr val="000000"/>
                </a:solidFill>
                <a:effectLst/>
                <a:latin typeface="JetBrains Mono"/>
              </a:rPr>
              <a:t>xpath</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'//h2'</a:t>
            </a:r>
            <a:r>
              <a:rPr kumimoji="0" lang="ru-RU" altLang="ru-RU" sz="1600" b="0" i="0" u="none" strike="noStrike" cap="none" normalizeH="0" baseline="0">
                <a:ln>
                  <a:noFill/>
                </a:ln>
                <a:solidFill>
                  <a:srgbClr val="262626"/>
                </a:solidFill>
                <a:effectLst/>
                <a:latin typeface="JetBrains Mono"/>
              </a:rPr>
              <a:t>) </a:t>
            </a:r>
            <a:r>
              <a:rPr kumimoji="0" lang="ru-RU" altLang="ru-RU" sz="1600" b="1" i="0" u="none" strike="noStrike" cap="none" normalizeH="0" baseline="0">
                <a:ln>
                  <a:noFill/>
                </a:ln>
                <a:solidFill>
                  <a:srgbClr val="137D00"/>
                </a:solidFill>
                <a:effectLst/>
                <a:latin typeface="JetBrains Mono"/>
              </a:rPr>
              <a:t># всі h2 теги</a:t>
            </a:r>
            <a:br>
              <a:rPr kumimoji="0" lang="ru-RU" altLang="ru-RU" sz="1600" b="1" i="0" u="none" strike="noStrike" cap="none" normalizeH="0" baseline="0">
                <a:ln>
                  <a:noFill/>
                </a:ln>
                <a:solidFill>
                  <a:srgbClr val="137D00"/>
                </a:solidFill>
                <a:effectLst/>
                <a:latin typeface="JetBrains Mono"/>
              </a:rPr>
            </a:br>
            <a:r>
              <a:rPr kumimoji="0" lang="ru-RU" altLang="ru-RU" sz="1600" b="0" i="0" u="none" strike="noStrike" cap="none" normalizeH="0" baseline="0">
                <a:ln>
                  <a:noFill/>
                </a:ln>
                <a:solidFill>
                  <a:srgbClr val="262626"/>
                </a:solidFill>
                <a:effectLst/>
                <a:latin typeface="JetBrains Mono"/>
              </a:rPr>
              <a:t>tree.</a:t>
            </a:r>
            <a:r>
              <a:rPr kumimoji="0" lang="ru-RU" altLang="ru-RU" sz="1600" b="0" i="0" u="none" strike="noStrike" cap="none" normalizeH="0" baseline="0">
                <a:ln>
                  <a:noFill/>
                </a:ln>
                <a:solidFill>
                  <a:srgbClr val="000000"/>
                </a:solidFill>
                <a:effectLst/>
                <a:latin typeface="JetBrains Mono"/>
              </a:rPr>
              <a:t>xpath</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'//h2[@align]'</a:t>
            </a:r>
            <a:r>
              <a:rPr kumimoji="0" lang="ru-RU" altLang="ru-RU" sz="1600" b="0" i="0" u="none" strike="noStrike" cap="none" normalizeH="0" baseline="0">
                <a:ln>
                  <a:noFill/>
                </a:ln>
                <a:solidFill>
                  <a:srgbClr val="262626"/>
                </a:solidFill>
                <a:effectLst/>
                <a:latin typeface="JetBrains Mono"/>
              </a:rPr>
              <a:t>) </a:t>
            </a:r>
            <a:r>
              <a:rPr kumimoji="0" lang="ru-RU" altLang="ru-RU" sz="1600" b="1" i="0" u="none" strike="noStrike" cap="none" normalizeH="0" baseline="0">
                <a:ln>
                  <a:noFill/>
                </a:ln>
                <a:solidFill>
                  <a:srgbClr val="137D00"/>
                </a:solidFill>
                <a:effectLst/>
                <a:latin typeface="JetBrains Mono"/>
              </a:rPr>
              <a:t># h2 теги з атрибутом align</a:t>
            </a:r>
            <a:br>
              <a:rPr kumimoji="0" lang="ru-RU" altLang="ru-RU" sz="1600" b="1" i="0" u="none" strike="noStrike" cap="none" normalizeH="0" baseline="0">
                <a:ln>
                  <a:noFill/>
                </a:ln>
                <a:solidFill>
                  <a:srgbClr val="137D00"/>
                </a:solidFill>
                <a:effectLst/>
                <a:latin typeface="JetBrains Mono"/>
              </a:rPr>
            </a:br>
            <a:r>
              <a:rPr kumimoji="0" lang="ru-RU" altLang="ru-RU" sz="1600" b="0" i="0" u="none" strike="noStrike" cap="none" normalizeH="0" baseline="0">
                <a:ln>
                  <a:noFill/>
                </a:ln>
                <a:solidFill>
                  <a:srgbClr val="262626"/>
                </a:solidFill>
                <a:effectLst/>
                <a:latin typeface="JetBrains Mono"/>
              </a:rPr>
              <a:t>tree.</a:t>
            </a:r>
            <a:r>
              <a:rPr kumimoji="0" lang="ru-RU" altLang="ru-RU" sz="1600" b="0" i="0" u="none" strike="noStrike" cap="none" normalizeH="0" baseline="0">
                <a:ln>
                  <a:noFill/>
                </a:ln>
                <a:solidFill>
                  <a:srgbClr val="000000"/>
                </a:solidFill>
                <a:effectLst/>
                <a:latin typeface="JetBrains Mono"/>
              </a:rPr>
              <a:t>xpath</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'//h2[@align="center"]'</a:t>
            </a:r>
            <a:r>
              <a:rPr kumimoji="0" lang="ru-RU" altLang="ru-RU" sz="1600" b="0" i="0" u="none" strike="noStrike" cap="none" normalizeH="0" baseline="0">
                <a:ln>
                  <a:noFill/>
                </a:ln>
                <a:solidFill>
                  <a:srgbClr val="262626"/>
                </a:solidFill>
                <a:effectLst/>
                <a:latin typeface="JetBrains Mono"/>
              </a:rPr>
              <a:t>) </a:t>
            </a:r>
            <a:r>
              <a:rPr kumimoji="0" lang="ru-RU" altLang="ru-RU" sz="1600" b="1" i="0" u="none" strike="noStrike" cap="none" normalizeH="0" baseline="0">
                <a:ln>
                  <a:noFill/>
                </a:ln>
                <a:solidFill>
                  <a:srgbClr val="137D00"/>
                </a:solidFill>
                <a:effectLst/>
                <a:latin typeface="JetBrains Mono"/>
              </a:rPr>
              <a:t># h2 теги з атрибутом align рівним "center"</a:t>
            </a:r>
            <a:br>
              <a:rPr kumimoji="0" lang="ru-RU" altLang="ru-RU" sz="1600" b="1" i="0" u="none" strike="noStrike" cap="none" normalizeH="0" baseline="0">
                <a:ln>
                  <a:noFill/>
                </a:ln>
                <a:solidFill>
                  <a:srgbClr val="137D00"/>
                </a:solidFill>
                <a:effectLst/>
                <a:latin typeface="JetBrains Mono"/>
              </a:rPr>
            </a:br>
            <a:br>
              <a:rPr kumimoji="0" lang="ru-RU" altLang="ru-RU" sz="1600" b="1" i="0" u="none" strike="noStrike" cap="none" normalizeH="0" baseline="0">
                <a:ln>
                  <a:noFill/>
                </a:ln>
                <a:solidFill>
                  <a:srgbClr val="137D00"/>
                </a:solidFill>
                <a:effectLst/>
                <a:latin typeface="JetBrains Mono"/>
              </a:rPr>
            </a:br>
            <a:r>
              <a:rPr kumimoji="0" lang="ru-RU" altLang="ru-RU" sz="1600" b="0" i="0" u="none" strike="noStrike" cap="none" normalizeH="0" baseline="0">
                <a:ln>
                  <a:noFill/>
                </a:ln>
                <a:solidFill>
                  <a:srgbClr val="262626"/>
                </a:solidFill>
                <a:effectLst/>
                <a:latin typeface="JetBrains Mono"/>
              </a:rPr>
              <a:t>div_node = tree.</a:t>
            </a:r>
            <a:r>
              <a:rPr kumimoji="0" lang="ru-RU" altLang="ru-RU" sz="1600" b="0" i="0" u="none" strike="noStrike" cap="none" normalizeH="0" baseline="0">
                <a:ln>
                  <a:noFill/>
                </a:ln>
                <a:solidFill>
                  <a:srgbClr val="000000"/>
                </a:solidFill>
                <a:effectLst/>
                <a:latin typeface="JetBrains Mono"/>
              </a:rPr>
              <a:t>xpath</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'//div'</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E6"/>
                </a:solidFill>
                <a:effectLst/>
                <a:latin typeface="JetBrains Mono"/>
              </a:rPr>
              <a:t>0</a:t>
            </a:r>
            <a:r>
              <a:rPr kumimoji="0" lang="ru-RU" altLang="ru-RU" sz="1600" b="0" i="0" u="none" strike="noStrike" cap="none" normalizeH="0" baseline="0">
                <a:ln>
                  <a:noFill/>
                </a:ln>
                <a:solidFill>
                  <a:srgbClr val="262626"/>
                </a:solidFill>
                <a:effectLst/>
                <a:latin typeface="JetBrains Mono"/>
              </a:rPr>
              <a:t>] </a:t>
            </a:r>
            <a:r>
              <a:rPr kumimoji="0" lang="ru-RU" altLang="ru-RU" sz="1600" b="1" i="0" u="none" strike="noStrike" cap="none" normalizeH="0" baseline="0">
                <a:ln>
                  <a:noFill/>
                </a:ln>
                <a:solidFill>
                  <a:srgbClr val="137D00"/>
                </a:solidFill>
                <a:effectLst/>
                <a:latin typeface="JetBrains Mono"/>
              </a:rPr>
              <a:t># div тег</a:t>
            </a:r>
            <a:br>
              <a:rPr kumimoji="0" lang="ru-RU" altLang="ru-RU" sz="1600" b="1" i="0" u="none" strike="noStrike" cap="none" normalizeH="0" baseline="0">
                <a:ln>
                  <a:noFill/>
                </a:ln>
                <a:solidFill>
                  <a:srgbClr val="137D00"/>
                </a:solidFill>
                <a:effectLst/>
                <a:latin typeface="JetBrains Mono"/>
              </a:rPr>
            </a:br>
            <a:r>
              <a:rPr kumimoji="0" lang="ru-RU" altLang="ru-RU" sz="1600" b="0" i="0" u="none" strike="noStrike" cap="none" normalizeH="0" baseline="0">
                <a:ln>
                  <a:noFill/>
                </a:ln>
                <a:solidFill>
                  <a:srgbClr val="262626"/>
                </a:solidFill>
                <a:effectLst/>
                <a:latin typeface="JetBrains Mono"/>
              </a:rPr>
              <a:t>div_node.</a:t>
            </a:r>
            <a:r>
              <a:rPr kumimoji="0" lang="ru-RU" altLang="ru-RU" sz="1600" b="0" i="0" u="none" strike="noStrike" cap="none" normalizeH="0" baseline="0">
                <a:ln>
                  <a:noFill/>
                </a:ln>
                <a:solidFill>
                  <a:srgbClr val="000000"/>
                </a:solidFill>
                <a:effectLst/>
                <a:latin typeface="JetBrains Mono"/>
              </a:rPr>
              <a:t>xpath</a:t>
            </a:r>
            <a:r>
              <a:rPr kumimoji="0" lang="ru-RU" altLang="ru-RU" sz="1600" b="0" i="0" u="none" strike="noStrike" cap="none" normalizeH="0" baseline="0">
                <a:ln>
                  <a:noFill/>
                </a:ln>
                <a:solidFill>
                  <a:srgbClr val="262626"/>
                </a:solidFill>
                <a:effectLst/>
                <a:latin typeface="JetBrains Mono"/>
              </a:rPr>
              <a:t>(</a:t>
            </a:r>
            <a:r>
              <a:rPr kumimoji="0" lang="ru-RU" altLang="ru-RU" sz="1600" b="0" i="0" u="none" strike="noStrike" cap="none" normalizeH="0" baseline="0">
                <a:ln>
                  <a:noFill/>
                </a:ln>
                <a:solidFill>
                  <a:srgbClr val="00733B"/>
                </a:solidFill>
                <a:effectLst/>
                <a:latin typeface="JetBrains Mono"/>
              </a:rPr>
              <a:t>'.//h2'</a:t>
            </a:r>
            <a:r>
              <a:rPr kumimoji="0" lang="ru-RU" altLang="ru-RU" sz="1600" b="0" i="0" u="none" strike="noStrike" cap="none" normalizeH="0" baseline="0">
                <a:ln>
                  <a:noFill/>
                </a:ln>
                <a:solidFill>
                  <a:srgbClr val="262626"/>
                </a:solidFill>
                <a:effectLst/>
                <a:latin typeface="JetBrains Mono"/>
              </a:rPr>
              <a:t>) </a:t>
            </a:r>
            <a:r>
              <a:rPr kumimoji="0" lang="ru-RU" altLang="ru-RU" sz="1600" b="1" i="0" u="none" strike="noStrike" cap="none" normalizeH="0" baseline="0">
                <a:ln>
                  <a:noFill/>
                </a:ln>
                <a:solidFill>
                  <a:srgbClr val="137D00"/>
                </a:solidFill>
                <a:effectLst/>
                <a:latin typeface="JetBrains Mono"/>
              </a:rPr>
              <a:t># всі h2 теги, які є дочірніми div</a:t>
            </a:r>
            <a:endParaRPr kumimoji="0" lang="ru-RU" altLang="ru-RU"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691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336" y="190123"/>
            <a:ext cx="11769505" cy="6667877"/>
          </a:xfrm>
        </p:spPr>
        <p:txBody>
          <a:bodyPr>
            <a:normAutofit lnSpcReduction="10000"/>
          </a:bodyPr>
          <a:lstStyle/>
          <a:p>
            <a:pPr marL="0" indent="0">
              <a:buNone/>
            </a:pPr>
            <a:r>
              <a:rPr lang="uk-UA" sz="1800" dirty="0"/>
              <a:t>Приступаючи до отримання самих даних, я треба згадати про дві корисні функції: </a:t>
            </a:r>
          </a:p>
          <a:p>
            <a:r>
              <a:rPr lang="en-US" sz="1800" b="1" i="1" dirty="0"/>
              <a:t>f</a:t>
            </a:r>
            <a:r>
              <a:rPr lang="uk-UA" sz="1800" b="1" i="1" dirty="0"/>
              <a:t>ind(‘table’) </a:t>
            </a:r>
            <a:r>
              <a:rPr lang="uk-UA" sz="1800" dirty="0"/>
              <a:t>– проводить пошук по сторінці та повертає перший знайдений об'єкт типу </a:t>
            </a:r>
            <a:r>
              <a:rPr lang="uk-UA" sz="1800" b="1" i="1" dirty="0"/>
              <a:t>‘table’</a:t>
            </a:r>
            <a:r>
              <a:rPr lang="uk-UA" sz="1800" dirty="0"/>
              <a:t>. Ви можете шукати посилання </a:t>
            </a:r>
            <a:r>
              <a:rPr lang="uk-UA" sz="1800" b="1" i="1" dirty="0"/>
              <a:t>find(‘</a:t>
            </a:r>
            <a:r>
              <a:rPr lang="en-US" sz="1800" b="1" i="1" dirty="0"/>
              <a:t>a</a:t>
            </a:r>
            <a:r>
              <a:rPr lang="uk-UA" sz="1800" b="1" i="1" dirty="0"/>
              <a:t>')</a:t>
            </a:r>
            <a:r>
              <a:rPr lang="uk-UA" sz="1800" dirty="0"/>
              <a:t> і малюнки </a:t>
            </a:r>
            <a:r>
              <a:rPr lang="uk-UA" sz="1800" b="1" i="1" dirty="0"/>
              <a:t>find('img')</a:t>
            </a:r>
            <a:r>
              <a:rPr lang="uk-UA" sz="1800" dirty="0"/>
              <a:t>. Загалом всі елементи, які зображені на сторінці; </a:t>
            </a:r>
          </a:p>
          <a:p>
            <a:r>
              <a:rPr lang="uk-UA" sz="1800" b="1" i="1" dirty="0"/>
              <a:t>find_all(‘table’)</a:t>
            </a:r>
            <a:r>
              <a:rPr lang="uk-UA" sz="1800" dirty="0"/>
              <a:t> – проводить пошук по сторінці та повертає всі знайдені об'єкти у вигляді списку </a:t>
            </a:r>
          </a:p>
          <a:p>
            <a:pPr marL="0" indent="0">
              <a:buNone/>
            </a:pPr>
            <a:r>
              <a:rPr lang="uk-UA" sz="1800" dirty="0"/>
              <a:t>Кожна з цих функцій має методи: </a:t>
            </a:r>
          </a:p>
          <a:p>
            <a:r>
              <a:rPr lang="uk-UA" sz="1800" b="1" i="1" dirty="0"/>
              <a:t>find('table').text</a:t>
            </a:r>
            <a:r>
              <a:rPr lang="uk-UA" sz="1800" dirty="0"/>
              <a:t> – цей метод поверне текст, що у об'єкті; </a:t>
            </a:r>
          </a:p>
          <a:p>
            <a:r>
              <a:rPr lang="uk-UA" sz="1800" b="1" i="1" dirty="0"/>
              <a:t>find('a').get('href')</a:t>
            </a:r>
            <a:r>
              <a:rPr lang="uk-UA" sz="1800" dirty="0"/>
              <a:t> – цей метод поверне значення посилання</a:t>
            </a:r>
          </a:p>
          <a:p>
            <a:r>
              <a:rPr lang="uk-UA" sz="1800" dirty="0"/>
              <a:t>Метод </a:t>
            </a:r>
            <a:r>
              <a:rPr lang="en-US" sz="1800" b="1" i="1" dirty="0"/>
              <a:t>append()</a:t>
            </a:r>
            <a:r>
              <a:rPr lang="en-US" sz="1800" dirty="0"/>
              <a:t> </a:t>
            </a:r>
            <a:r>
              <a:rPr lang="uk-UA" sz="1800" dirty="0"/>
              <a:t>додає у зчитану сторінку новий тег. </a:t>
            </a:r>
          </a:p>
          <a:p>
            <a:r>
              <a:rPr lang="uk-UA" sz="1800" dirty="0"/>
              <a:t>Метод </a:t>
            </a:r>
            <a:r>
              <a:rPr lang="en-US" sz="1800" b="1" i="1" dirty="0"/>
              <a:t>insert() </a:t>
            </a:r>
            <a:r>
              <a:rPr lang="uk-UA" sz="1800" dirty="0"/>
              <a:t>дозволяє вставити тег у вибране місце. </a:t>
            </a:r>
          </a:p>
          <a:p>
            <a:r>
              <a:rPr lang="uk-UA" sz="1800" dirty="0"/>
              <a:t>Метод </a:t>
            </a:r>
            <a:r>
              <a:rPr lang="en-US" sz="1800" b="1" i="1" dirty="0" err="1"/>
              <a:t>replace_with</a:t>
            </a:r>
            <a:r>
              <a:rPr lang="en-US" sz="1800" b="1" i="1" dirty="0"/>
              <a:t>()</a:t>
            </a:r>
            <a:r>
              <a:rPr lang="en-US" sz="1800" dirty="0"/>
              <a:t> </a:t>
            </a:r>
            <a:r>
              <a:rPr lang="uk-UA" sz="1800" dirty="0"/>
              <a:t>замінює вміст вибраного елемента. </a:t>
            </a:r>
          </a:p>
          <a:p>
            <a:r>
              <a:rPr lang="uk-UA" sz="1800" dirty="0"/>
              <a:t>Метод </a:t>
            </a:r>
            <a:r>
              <a:rPr lang="en-US" sz="1800" b="1" i="1" dirty="0"/>
              <a:t>decompose()</a:t>
            </a:r>
            <a:r>
              <a:rPr lang="en-US" sz="1800" dirty="0"/>
              <a:t> </a:t>
            </a:r>
            <a:r>
              <a:rPr lang="uk-UA" sz="1800" dirty="0"/>
              <a:t>видаляє певний тег із структури документа та знищує його. </a:t>
            </a:r>
          </a:p>
          <a:p>
            <a:pPr marL="0" indent="0">
              <a:buNone/>
            </a:pPr>
            <a:endParaRPr lang="uk-UA" sz="1800" dirty="0"/>
          </a:p>
          <a:p>
            <a:pPr marL="0" indent="0">
              <a:buNone/>
            </a:pPr>
            <a:r>
              <a:rPr lang="uk-UA" sz="1800" dirty="0"/>
              <a:t>Також слід пам’ятати, що деякі сайти блокують скрапери і інших роботів по різним причинам. Вони відрізняють їх від реальних користувачів за багатьма показниками, але в основному це відсутніть </a:t>
            </a:r>
            <a:r>
              <a:rPr lang="en-US" sz="1800" b="1" i="1" dirty="0"/>
              <a:t>user-agent</a:t>
            </a:r>
            <a:r>
              <a:rPr lang="en-US" sz="1800" dirty="0"/>
              <a:t>. </a:t>
            </a:r>
            <a:r>
              <a:rPr lang="uk-UA" sz="1800" dirty="0"/>
              <a:t>Для цього слід додавати його в запит:</a:t>
            </a:r>
          </a:p>
          <a:p>
            <a:pPr marL="0" indent="0">
              <a:buNone/>
            </a:pPr>
            <a:endParaRPr lang="uk-UA" sz="1800" dirty="0"/>
          </a:p>
          <a:p>
            <a:pPr marL="0" indent="0">
              <a:buNone/>
            </a:pPr>
            <a:endParaRPr lang="uk-UA" sz="1800" dirty="0"/>
          </a:p>
          <a:p>
            <a:pPr marL="0" indent="0">
              <a:buNone/>
            </a:pPr>
            <a:endParaRPr lang="ru-RU" sz="1800" dirty="0"/>
          </a:p>
          <a:p>
            <a:pPr marL="0" indent="0">
              <a:buNone/>
            </a:pPr>
            <a:endParaRPr lang="uk-UA" sz="1800" dirty="0"/>
          </a:p>
          <a:p>
            <a:pPr marL="0" indent="0">
              <a:buNone/>
            </a:pPr>
            <a:r>
              <a:rPr lang="uk-UA" sz="1800" dirty="0"/>
              <a:t>Іноді сайти також перевіряють  коректність </a:t>
            </a:r>
            <a:r>
              <a:rPr lang="en-US" sz="1800" b="1" i="1" dirty="0"/>
              <a:t>cookie</a:t>
            </a:r>
            <a:r>
              <a:rPr lang="en-US" sz="1800" dirty="0"/>
              <a:t>, </a:t>
            </a:r>
            <a:r>
              <a:rPr lang="uk-UA" sz="1800" dirty="0"/>
              <a:t>у такому разі допоможуть </a:t>
            </a:r>
            <a:r>
              <a:rPr lang="en-US" sz="1800" b="1" i="1" dirty="0"/>
              <a:t>sessions</a:t>
            </a:r>
            <a:r>
              <a:rPr lang="en-US" sz="1800" dirty="0"/>
              <a:t> </a:t>
            </a:r>
            <a:r>
              <a:rPr lang="uk-UA" sz="1800" dirty="0"/>
              <a:t>у бібліотеці </a:t>
            </a:r>
            <a:r>
              <a:rPr lang="en-US" sz="1800" b="1" i="1" dirty="0"/>
              <a:t>Requests</a:t>
            </a:r>
            <a:r>
              <a:rPr lang="en-US" sz="1800" dirty="0"/>
              <a:t>. </a:t>
            </a:r>
            <a:endParaRPr lang="uk-UA" sz="1800" dirty="0"/>
          </a:p>
        </p:txBody>
      </p:sp>
      <p:sp>
        <p:nvSpPr>
          <p:cNvPr id="2" name="Rectangle 1"/>
          <p:cNvSpPr>
            <a:spLocks noChangeArrowheads="1"/>
          </p:cNvSpPr>
          <p:nvPr/>
        </p:nvSpPr>
        <p:spPr bwMode="auto">
          <a:xfrm>
            <a:off x="226336" y="4969939"/>
            <a:ext cx="11552222" cy="58477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262626"/>
                </a:solidFill>
                <a:effectLst/>
                <a:latin typeface="JetBrains Mono"/>
              </a:rPr>
              <a:t>headers = {</a:t>
            </a:r>
            <a:r>
              <a:rPr kumimoji="0" lang="ru-RU" altLang="ru-RU" sz="1600" b="0" i="0" u="none" strike="noStrike" cap="none" normalizeH="0" baseline="0" dirty="0">
                <a:ln>
                  <a:noFill/>
                </a:ln>
                <a:solidFill>
                  <a:srgbClr val="00733B"/>
                </a:solidFill>
                <a:effectLst/>
                <a:latin typeface="JetBrains Mono"/>
              </a:rPr>
              <a:t>'User-Agent'</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733B"/>
                </a:solidFill>
                <a:effectLst/>
                <a:latin typeface="JetBrains Mono"/>
              </a:rPr>
              <a:t>'Mozilla/5.0 (Windows NT 10.0; Win64; x64; rv:94.0) Gecko/20100101 Firefox/94.0'</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r = requests.</a:t>
            </a:r>
            <a:r>
              <a:rPr kumimoji="0" lang="ru-RU" altLang="ru-RU" sz="1600" b="0" i="0" u="none" strike="noStrike" cap="none" normalizeH="0" baseline="0" dirty="0">
                <a:ln>
                  <a:noFill/>
                </a:ln>
                <a:solidFill>
                  <a:srgbClr val="000000"/>
                </a:solidFill>
                <a:effectLst/>
                <a:latin typeface="JetBrains Mono"/>
              </a:rPr>
              <a:t>get</a:t>
            </a:r>
            <a:r>
              <a:rPr kumimoji="0" lang="ru-RU" altLang="ru-RU" sz="1600" b="0" i="0" u="none" strike="noStrike" cap="none" normalizeH="0" baseline="0" dirty="0">
                <a:ln>
                  <a:noFill/>
                </a:ln>
                <a:solidFill>
                  <a:srgbClr val="262626"/>
                </a:solidFill>
                <a:effectLst/>
                <a:latin typeface="JetBrains Mono"/>
              </a:rPr>
              <a:t>(url, </a:t>
            </a:r>
            <a:r>
              <a:rPr kumimoji="0" lang="ru-RU" altLang="ru-RU" sz="1600" b="0" i="0" u="none" strike="noStrike" cap="none" normalizeH="0" baseline="0" dirty="0">
                <a:ln>
                  <a:noFill/>
                </a:ln>
                <a:solidFill>
                  <a:srgbClr val="660099"/>
                </a:solidFill>
                <a:effectLst/>
                <a:latin typeface="JetBrains Mono"/>
              </a:rPr>
              <a:t>headers </a:t>
            </a:r>
            <a:r>
              <a:rPr kumimoji="0" lang="ru-RU" altLang="ru-RU" sz="1600" b="0" i="0" u="none" strike="noStrike" cap="none" normalizeH="0" baseline="0" dirty="0">
                <a:ln>
                  <a:noFill/>
                </a:ln>
                <a:solidFill>
                  <a:srgbClr val="262626"/>
                </a:solidFill>
                <a:effectLst/>
                <a:latin typeface="JetBrains Mono"/>
              </a:rPr>
              <a:t>= headers)</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226336" y="5775699"/>
            <a:ext cx="10683822" cy="58477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a:ln>
                  <a:noFill/>
                </a:ln>
                <a:solidFill>
                  <a:srgbClr val="262626"/>
                </a:solidFill>
                <a:effectLst/>
                <a:latin typeface="JetBrains Mono"/>
              </a:rPr>
              <a:t>headers = requests.utils.</a:t>
            </a:r>
            <a:r>
              <a:rPr kumimoji="0" lang="ru-RU" altLang="ru-RU" sz="1600" b="0" i="0" u="none" strike="noStrike" cap="none" normalizeH="0" baseline="0">
                <a:ln>
                  <a:noFill/>
                </a:ln>
                <a:solidFill>
                  <a:srgbClr val="000000"/>
                </a:solidFill>
                <a:effectLst/>
                <a:latin typeface="JetBrains Mono"/>
              </a:rPr>
              <a:t>default_headers</a:t>
            </a:r>
            <a:r>
              <a:rPr kumimoji="0" lang="ru-RU" altLang="ru-RU" sz="1600" b="0" i="0" u="none" strike="noStrike" cap="none" normalizeH="0" baseline="0">
                <a:ln>
                  <a:noFill/>
                </a:ln>
                <a:solidFill>
                  <a:srgbClr val="262626"/>
                </a:solidFill>
                <a:effectLst/>
                <a:latin typeface="JetBrains Mono"/>
              </a:rPr>
              <a:t>()</a:t>
            </a:r>
            <a:br>
              <a:rPr kumimoji="0" lang="ru-RU" altLang="ru-RU" sz="1600" b="0" i="0" u="none" strike="noStrike" cap="none" normalizeH="0" baseline="0">
                <a:ln>
                  <a:noFill/>
                </a:ln>
                <a:solidFill>
                  <a:srgbClr val="262626"/>
                </a:solidFill>
                <a:effectLst/>
                <a:latin typeface="JetBrains Mono"/>
              </a:rPr>
            </a:br>
            <a:r>
              <a:rPr kumimoji="0" lang="ru-RU" altLang="ru-RU" sz="1600" b="0" i="0" u="none" strike="noStrike" cap="none" normalizeH="0" baseline="0">
                <a:ln>
                  <a:noFill/>
                </a:ln>
                <a:solidFill>
                  <a:srgbClr val="262626"/>
                </a:solidFill>
                <a:effectLst/>
                <a:latin typeface="JetBrains Mono"/>
              </a:rPr>
              <a:t>headers.</a:t>
            </a:r>
            <a:r>
              <a:rPr kumimoji="0" lang="ru-RU" altLang="ru-RU" sz="1600" b="0" i="0" u="none" strike="noStrike" cap="none" normalizeH="0" baseline="0">
                <a:ln>
                  <a:noFill/>
                </a:ln>
                <a:solidFill>
                  <a:srgbClr val="000000"/>
                </a:solidFill>
                <a:effectLst/>
                <a:latin typeface="JetBrains Mono"/>
              </a:rPr>
              <a:t>update</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733B"/>
                </a:solidFill>
                <a:effectLst/>
                <a:latin typeface="JetBrains Mono"/>
              </a:rPr>
              <a:t>'User-Agent'</a:t>
            </a:r>
            <a:r>
              <a:rPr kumimoji="0" lang="ru-RU" altLang="ru-RU" sz="1600" b="0" i="0" u="none" strike="noStrike" cap="none" normalizeH="0" baseline="0">
                <a:ln>
                  <a:noFill/>
                </a:ln>
                <a:solidFill>
                  <a:srgbClr val="262626"/>
                </a:solidFill>
                <a:effectLst/>
                <a:latin typeface="JetBrains Mono"/>
              </a:rPr>
              <a:t>: </a:t>
            </a:r>
            <a:r>
              <a:rPr kumimoji="0" lang="ru-RU" altLang="ru-RU" sz="1600" b="0" i="0" u="none" strike="noStrike" cap="none" normalizeH="0" baseline="0">
                <a:ln>
                  <a:noFill/>
                </a:ln>
                <a:solidFill>
                  <a:srgbClr val="00733B"/>
                </a:solidFill>
                <a:effectLst/>
                <a:latin typeface="JetBrains Mono"/>
              </a:rPr>
              <a:t>'Mozilla/5.0 (Windows NT 10.0; Win64; x64; rv:94.0) Gecko/20100101 Firefox/94.0'</a:t>
            </a:r>
            <a:r>
              <a:rPr kumimoji="0" lang="ru-RU" altLang="ru-RU" sz="1600" b="0" i="0" u="none" strike="noStrike" cap="none" normalizeH="0" baseline="0">
                <a:ln>
                  <a:noFill/>
                </a:ln>
                <a:solidFill>
                  <a:srgbClr val="262626"/>
                </a:solidFill>
                <a:effectLst/>
                <a:latin typeface="JetBrains Mono"/>
              </a:rPr>
              <a:t>})</a:t>
            </a:r>
            <a:endParaRPr kumimoji="0" lang="ru-RU" altLang="ru-RU"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678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497" y="190122"/>
            <a:ext cx="11642756" cy="6446067"/>
          </a:xfrm>
        </p:spPr>
        <p:txBody>
          <a:bodyPr>
            <a:normAutofit/>
          </a:bodyPr>
          <a:lstStyle/>
          <a:p>
            <a:pPr marL="0" indent="0">
              <a:buNone/>
            </a:pPr>
            <a:r>
              <a:rPr lang="uk-UA" sz="1800" dirty="0"/>
              <a:t>Скористаємося методом </a:t>
            </a:r>
            <a:r>
              <a:rPr lang="en-US" sz="1800" b="1" i="1" dirty="0"/>
              <a:t>Session</a:t>
            </a:r>
            <a:r>
              <a:rPr lang="en-US" sz="1800" dirty="0"/>
              <a:t> </a:t>
            </a:r>
            <a:r>
              <a:rPr lang="uk-UA" sz="1800" dirty="0"/>
              <a:t>бібліотеки </a:t>
            </a:r>
            <a:r>
              <a:rPr lang="en-US" sz="1800" b="1" i="1" dirty="0"/>
              <a:t>requests</a:t>
            </a:r>
            <a:r>
              <a:rPr lang="en-US" sz="1800" dirty="0"/>
              <a:t>, </a:t>
            </a:r>
            <a:r>
              <a:rPr lang="uk-UA" sz="1800" dirty="0"/>
              <a:t>яким можна передати </a:t>
            </a:r>
            <a:r>
              <a:rPr lang="en-US" sz="1800" b="1" i="1" dirty="0"/>
              <a:t>cookies</a:t>
            </a:r>
            <a:r>
              <a:rPr lang="en-US" sz="1800" dirty="0"/>
              <a:t> </a:t>
            </a:r>
            <a:r>
              <a:rPr lang="uk-UA" sz="1800" dirty="0"/>
              <a:t>як параметр. Наприклад:</a:t>
            </a:r>
          </a:p>
        </p:txBody>
      </p:sp>
      <p:sp>
        <p:nvSpPr>
          <p:cNvPr id="5" name="Rectangle 2"/>
          <p:cNvSpPr>
            <a:spLocks noChangeArrowheads="1"/>
          </p:cNvSpPr>
          <p:nvPr/>
        </p:nvSpPr>
        <p:spPr bwMode="auto">
          <a:xfrm>
            <a:off x="0" y="777493"/>
            <a:ext cx="12192000" cy="3776400"/>
          </a:xfrm>
          <a:prstGeom prst="rect">
            <a:avLst/>
          </a:prstGeom>
          <a:solidFill>
            <a:srgbClr val="F2F3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000080"/>
                </a:solidFill>
                <a:effectLst/>
                <a:latin typeface="JetBrains Mono"/>
              </a:rPr>
              <a:t>import </a:t>
            </a:r>
            <a:r>
              <a:rPr kumimoji="0" lang="ru-RU" altLang="ru-RU" sz="1400" b="0" i="0" u="none" strike="noStrike" cap="none" normalizeH="0" baseline="0">
                <a:ln>
                  <a:noFill/>
                </a:ln>
                <a:solidFill>
                  <a:srgbClr val="262626"/>
                </a:solidFill>
                <a:effectLst/>
                <a:latin typeface="JetBrains Mono"/>
              </a:rPr>
              <a:t>requests</a:t>
            </a:r>
            <a:br>
              <a:rPr kumimoji="0" lang="ru-RU" altLang="ru-RU" sz="1400" b="0" i="0" u="none" strike="noStrike" cap="none" normalizeH="0" baseline="0">
                <a:ln>
                  <a:noFill/>
                </a:ln>
                <a:solidFill>
                  <a:srgbClr val="262626"/>
                </a:solidFill>
                <a:effectLst/>
                <a:latin typeface="JetBrains Mono"/>
              </a:rPr>
            </a:br>
            <a:r>
              <a:rPr kumimoji="0" lang="ru-RU" altLang="ru-RU" sz="1400" b="0" i="0" u="none" strike="noStrike" cap="none" normalizeH="0" baseline="0">
                <a:ln>
                  <a:noFill/>
                </a:ln>
                <a:solidFill>
                  <a:srgbClr val="262626"/>
                </a:solidFill>
                <a:effectLst/>
                <a:latin typeface="JetBrains Mono"/>
              </a:rPr>
              <a:t>s = requests.</a:t>
            </a:r>
            <a:r>
              <a:rPr kumimoji="0" lang="ru-RU" altLang="ru-RU" sz="1400" b="0" i="0" u="none" strike="noStrike" cap="none" normalizeH="0" baseline="0">
                <a:ln>
                  <a:noFill/>
                </a:ln>
                <a:solidFill>
                  <a:srgbClr val="000000"/>
                </a:solidFill>
                <a:effectLst/>
                <a:latin typeface="JetBrains Mono"/>
              </a:rPr>
              <a:t>Session</a:t>
            </a:r>
            <a:r>
              <a:rPr kumimoji="0" lang="ru-RU" altLang="ru-RU" sz="1400" b="0" i="0" u="none" strike="noStrike" cap="none" normalizeH="0" baseline="0">
                <a:ln>
                  <a:noFill/>
                </a:ln>
                <a:solidFill>
                  <a:srgbClr val="262626"/>
                </a:solidFill>
                <a:effectLst/>
                <a:latin typeface="JetBrains Mono"/>
              </a:rPr>
              <a:t>()</a:t>
            </a:r>
            <a:br>
              <a:rPr kumimoji="0" lang="ru-RU" altLang="ru-RU" sz="1400" b="0" i="0" u="none" strike="noStrike" cap="none" normalizeH="0" baseline="0">
                <a:ln>
                  <a:noFill/>
                </a:ln>
                <a:solidFill>
                  <a:srgbClr val="262626"/>
                </a:solidFill>
                <a:effectLst/>
                <a:latin typeface="JetBrains Mono"/>
              </a:rPr>
            </a:br>
            <a:r>
              <a:rPr kumimoji="0" lang="ru-RU" altLang="ru-RU" sz="1400" b="0" i="0" u="none" strike="noStrike" cap="none" normalizeH="0" baseline="0">
                <a:ln>
                  <a:noFill/>
                </a:ln>
                <a:solidFill>
                  <a:srgbClr val="262626"/>
                </a:solidFill>
                <a:effectLst/>
                <a:latin typeface="JetBrains Mono"/>
              </a:rPr>
              <a:t>r = s.</a:t>
            </a:r>
            <a:r>
              <a:rPr kumimoji="0" lang="ru-RU" altLang="ru-RU" sz="1400" b="0" i="0" u="none" strike="noStrike" cap="none" normalizeH="0" baseline="0">
                <a:ln>
                  <a:noFill/>
                </a:ln>
                <a:solidFill>
                  <a:srgbClr val="000000"/>
                </a:solidFill>
                <a:effectLst/>
                <a:latin typeface="JetBrains Mono"/>
              </a:rPr>
              <a:t>get</a:t>
            </a:r>
            <a:r>
              <a:rPr kumimoji="0" lang="ru-RU" altLang="ru-RU" sz="1400" b="0" i="0" u="none" strike="noStrike" cap="none" normalizeH="0" baseline="0">
                <a:ln>
                  <a:noFill/>
                </a:ln>
                <a:solidFill>
                  <a:srgbClr val="262626"/>
                </a:solidFill>
                <a:effectLst/>
                <a:latin typeface="JetBrains Mono"/>
              </a:rPr>
              <a:t>(</a:t>
            </a:r>
            <a:r>
              <a:rPr kumimoji="0" lang="ru-RU" altLang="ru-RU" sz="1400" b="0" i="0" u="none" strike="noStrike" cap="none" normalizeH="0" baseline="0">
                <a:ln>
                  <a:noFill/>
                </a:ln>
                <a:solidFill>
                  <a:srgbClr val="00733B"/>
                </a:solidFill>
                <a:effectLst/>
                <a:latin typeface="JetBrains Mono"/>
              </a:rPr>
              <a:t>'https://i****.ua/products?category_id=1-bikes&amp;from_category=true'</a:t>
            </a:r>
            <a:r>
              <a:rPr kumimoji="0" lang="ru-RU" altLang="ru-RU" sz="1400" b="0" i="0" u="none" strike="noStrike" cap="none" normalizeH="0" baseline="0">
                <a:ln>
                  <a:noFill/>
                </a:ln>
                <a:solidFill>
                  <a:srgbClr val="262626"/>
                </a:solidFill>
                <a:effectLst/>
                <a:latin typeface="JetBrains Mono"/>
              </a:rPr>
              <a:t>, </a:t>
            </a:r>
            <a:br>
              <a:rPr kumimoji="0" lang="ru-RU" altLang="ru-RU" sz="1400" b="0" i="0" u="none" strike="noStrike" cap="none" normalizeH="0" baseline="0">
                <a:ln>
                  <a:noFill/>
                </a:ln>
                <a:solidFill>
                  <a:srgbClr val="262626"/>
                </a:solidFill>
                <a:effectLst/>
                <a:latin typeface="JetBrains Mono"/>
              </a:rPr>
            </a:br>
            <a:r>
              <a:rPr kumimoji="0" lang="ru-RU" altLang="ru-RU" sz="1400" b="0" i="0" u="none" strike="noStrike" cap="none" normalizeH="0" baseline="0">
                <a:ln>
                  <a:noFill/>
                </a:ln>
                <a:solidFill>
                  <a:srgbClr val="262626"/>
                </a:solidFill>
                <a:effectLst/>
                <a:latin typeface="JetBrains Mono"/>
              </a:rPr>
              <a:t>       </a:t>
            </a:r>
            <a:r>
              <a:rPr kumimoji="0" lang="ru-RU" altLang="ru-RU" sz="1400" b="0" i="0" u="none" strike="noStrike" cap="none" normalizeH="0" baseline="0">
                <a:ln>
                  <a:noFill/>
                </a:ln>
                <a:solidFill>
                  <a:srgbClr val="660099"/>
                </a:solidFill>
                <a:effectLst/>
                <a:latin typeface="JetBrains Mono"/>
              </a:rPr>
              <a:t>cookies </a:t>
            </a:r>
            <a:r>
              <a:rPr kumimoji="0" lang="ru-RU" altLang="ru-RU" sz="1400" b="0" i="0" u="none" strike="noStrike" cap="none" normalizeH="0" baseline="0">
                <a:ln>
                  <a:noFill/>
                </a:ln>
                <a:solidFill>
                  <a:srgbClr val="262626"/>
                </a:solidFill>
                <a:effectLst/>
                <a:latin typeface="JetBrains Mono"/>
              </a:rPr>
              <a:t>= {</a:t>
            </a:r>
            <a:r>
              <a:rPr kumimoji="0" lang="ru-RU" altLang="ru-RU" sz="1400" b="0" i="0" u="none" strike="noStrike" cap="none" normalizeH="0" baseline="0">
                <a:ln>
                  <a:noFill/>
                </a:ln>
                <a:solidFill>
                  <a:srgbClr val="00733B"/>
                </a:solidFill>
                <a:effectLst/>
                <a:latin typeface="JetBrains Mono"/>
              </a:rPr>
              <a:t>'_igooods_session_cross_domain'</a:t>
            </a:r>
            <a:r>
              <a:rPr kumimoji="0" lang="ru-RU" altLang="ru-RU" sz="1400" b="0" i="0" u="none" strike="noStrike" cap="none" normalizeH="0" baseline="0">
                <a:ln>
                  <a:noFill/>
                </a:ln>
                <a:solidFill>
                  <a:srgbClr val="262626"/>
                </a:solidFill>
                <a:effectLst/>
                <a:latin typeface="JetBrains Mono"/>
              </a:rPr>
              <a:t>:</a:t>
            </a:r>
            <a:r>
              <a:rPr kumimoji="0" lang="ru-RU" altLang="ru-RU" sz="1400" b="0" i="0" u="none" strike="noStrike" cap="none" normalizeH="0" baseline="0">
                <a:ln>
                  <a:noFill/>
                </a:ln>
                <a:solidFill>
                  <a:srgbClr val="00733B"/>
                </a:solidFill>
                <a:effectLst/>
                <a:latin typeface="JetBrains Mono"/>
              </a:rPr>
              <a:t>'WWJFaU8wMTBMSE9uVlR2YnRLKzlvdHE3MVgyTjVlS1JKVm1qMjVNK2JSbEYxcVZNQk9O'</a:t>
            </a:r>
            <a:br>
              <a:rPr kumimoji="0" lang="ru-RU" altLang="ru-RU" sz="1400" b="0" i="0" u="none" strike="noStrike" cap="none" normalizeH="0" baseline="0">
                <a:ln>
                  <a:noFill/>
                </a:ln>
                <a:solidFill>
                  <a:srgbClr val="00733B"/>
                </a:solidFill>
                <a:effectLst/>
                <a:latin typeface="JetBrains Mono"/>
              </a:rPr>
            </a:br>
            <a:r>
              <a:rPr kumimoji="0" lang="ru-RU" altLang="ru-RU" sz="1400" b="0" i="0" u="none" strike="noStrike" cap="none" normalizeH="0" baseline="0">
                <a:ln>
                  <a:noFill/>
                </a:ln>
                <a:solidFill>
                  <a:srgbClr val="00733B"/>
                </a:solidFill>
                <a:effectLst/>
                <a:latin typeface="JetBrains Mono"/>
              </a:rPr>
              <a:t>                                                  'R3A4VU1LUzZwY1lCeVlTNDVsSkFmUFNSRWt3cXdUYytxQlhnYk5BbnVoZktTMUJLRWQ'</a:t>
            </a:r>
            <a:br>
              <a:rPr kumimoji="0" lang="ru-RU" altLang="ru-RU" sz="1400" b="0" i="0" u="none" strike="noStrike" cap="none" normalizeH="0" baseline="0">
                <a:ln>
                  <a:noFill/>
                </a:ln>
                <a:solidFill>
                  <a:srgbClr val="00733B"/>
                </a:solidFill>
                <a:effectLst/>
                <a:latin typeface="JetBrains Mono"/>
              </a:rPr>
            </a:br>
            <a:r>
              <a:rPr kumimoji="0" lang="ru-RU" altLang="ru-RU" sz="1400" b="0" i="0" u="none" strike="noStrike" cap="none" normalizeH="0" baseline="0">
                <a:ln>
                  <a:noFill/>
                </a:ln>
                <a:solidFill>
                  <a:srgbClr val="00733B"/>
                </a:solidFill>
                <a:effectLst/>
                <a:latin typeface="JetBrains Mono"/>
              </a:rPr>
              <a:t>                                                  'yaWxFeXRsR1ZCVzVnSGJRU0tLVVR0MjRYR2hXbXpaZnRnYWRzV0VnbmpjdjA5T1RzZE'</a:t>
            </a:r>
            <a:br>
              <a:rPr kumimoji="0" lang="ru-RU" altLang="ru-RU" sz="1400" b="0" i="0" u="none" strike="noStrike" cap="none" normalizeH="0" baseline="0">
                <a:ln>
                  <a:noFill/>
                </a:ln>
                <a:solidFill>
                  <a:srgbClr val="00733B"/>
                </a:solidFill>
                <a:effectLst/>
                <a:latin typeface="JetBrains Mono"/>
              </a:rPr>
            </a:br>
            <a:r>
              <a:rPr kumimoji="0" lang="ru-RU" altLang="ru-RU" sz="1400" b="0" i="0" u="none" strike="noStrike" cap="none" normalizeH="0" baseline="0">
                <a:ln>
                  <a:noFill/>
                </a:ln>
                <a:solidFill>
                  <a:srgbClr val="00733B"/>
                </a:solidFill>
                <a:effectLst/>
                <a:latin typeface="JetBrains Mono"/>
              </a:rPr>
              <a:t>                                                  'FkallmMEVySVA3ZkV3cjU5dVVaZjBmajU5bDIxVkEwbUQvSUVyWGdqaTc5WEJyT2tvN'</a:t>
            </a:r>
            <a:br>
              <a:rPr kumimoji="0" lang="ru-RU" altLang="ru-RU" sz="1400" b="0" i="0" u="none" strike="noStrike" cap="none" normalizeH="0" baseline="0">
                <a:ln>
                  <a:noFill/>
                </a:ln>
                <a:solidFill>
                  <a:srgbClr val="00733B"/>
                </a:solidFill>
                <a:effectLst/>
                <a:latin typeface="JetBrains Mono"/>
              </a:rPr>
            </a:br>
            <a:r>
              <a:rPr kumimoji="0" lang="ru-RU" altLang="ru-RU" sz="1400" b="0" i="0" u="none" strike="noStrike" cap="none" normalizeH="0" baseline="0">
                <a:ln>
                  <a:noFill/>
                </a:ln>
                <a:solidFill>
                  <a:srgbClr val="00733B"/>
                </a:solidFill>
                <a:effectLst/>
                <a:latin typeface="JetBrains Mono"/>
              </a:rPr>
              <a:t>                                                  'TVsWWx1TEZhQXB1L3dKUXl5aWpOQllEV245VStIajFDdXphWFQxVGVpeGJDV3JseU9l'</a:t>
            </a:r>
            <a:br>
              <a:rPr kumimoji="0" lang="ru-RU" altLang="ru-RU" sz="1400" b="0" i="0" u="none" strike="noStrike" cap="none" normalizeH="0" baseline="0">
                <a:ln>
                  <a:noFill/>
                </a:ln>
                <a:solidFill>
                  <a:srgbClr val="00733B"/>
                </a:solidFill>
                <a:effectLst/>
                <a:latin typeface="JetBrains Mono"/>
              </a:rPr>
            </a:br>
            <a:r>
              <a:rPr kumimoji="0" lang="ru-RU" altLang="ru-RU" sz="1400" b="0" i="0" u="none" strike="noStrike" cap="none" normalizeH="0" baseline="0">
                <a:ln>
                  <a:noFill/>
                </a:ln>
                <a:solidFill>
                  <a:srgbClr val="00733B"/>
                </a:solidFill>
                <a:effectLst/>
                <a:latin typeface="JetBrains Mono"/>
              </a:rPr>
              <a:t>                                                  'bE1vQmxhRklLa3BsRm9XUkNTakIrWXlDc3I5ZjdZOGgwYmplMFpGRGRxKzg3QTJFSGp'</a:t>
            </a:r>
            <a:br>
              <a:rPr kumimoji="0" lang="ru-RU" altLang="ru-RU" sz="1400" b="0" i="0" u="none" strike="noStrike" cap="none" normalizeH="0" baseline="0">
                <a:ln>
                  <a:noFill/>
                </a:ln>
                <a:solidFill>
                  <a:srgbClr val="00733B"/>
                </a:solidFill>
                <a:effectLst/>
                <a:latin typeface="JetBrains Mono"/>
              </a:rPr>
            </a:br>
            <a:r>
              <a:rPr kumimoji="0" lang="ru-RU" altLang="ru-RU" sz="1400" b="0" i="0" u="none" strike="noStrike" cap="none" normalizeH="0" baseline="0">
                <a:ln>
                  <a:noFill/>
                </a:ln>
                <a:solidFill>
                  <a:srgbClr val="00733B"/>
                </a:solidFill>
                <a:effectLst/>
                <a:latin typeface="JetBrains Mono"/>
              </a:rPr>
              <a:t>                                                  'kNWh5RmdxZzhpTXVvTUV5SFZnM2dzNHVqWkJRaTlwdmhkclEyNVNDSHJsVkZzeVpBaGc'</a:t>
            </a:r>
            <a:br>
              <a:rPr kumimoji="0" lang="ru-RU" altLang="ru-RU" sz="1400" b="0" i="0" u="none" strike="noStrike" cap="none" normalizeH="0" baseline="0">
                <a:ln>
                  <a:noFill/>
                </a:ln>
                <a:solidFill>
                  <a:srgbClr val="00733B"/>
                </a:solidFill>
                <a:effectLst/>
                <a:latin typeface="JetBrains Mono"/>
              </a:rPr>
            </a:br>
            <a:r>
              <a:rPr kumimoji="0" lang="ru-RU" altLang="ru-RU" sz="1400" b="0" i="0" u="none" strike="noStrike" cap="none" normalizeH="0" baseline="0">
                <a:ln>
                  <a:noFill/>
                </a:ln>
                <a:solidFill>
                  <a:srgbClr val="00733B"/>
                </a:solidFill>
                <a:effectLst/>
                <a:latin typeface="JetBrains Mono"/>
              </a:rPr>
              <a:t>                                                  '1ZmQ0NlhlSG43YnVHRUVDL0ZmUHVIelNhRkRZSVFYLS05UkJqM24yM0d4bjFBRWFVQjl'</a:t>
            </a:r>
            <a:br>
              <a:rPr kumimoji="0" lang="ru-RU" altLang="ru-RU" sz="1400" b="0" i="0" u="none" strike="noStrike" cap="none" normalizeH="0" baseline="0">
                <a:ln>
                  <a:noFill/>
                </a:ln>
                <a:solidFill>
                  <a:srgbClr val="00733B"/>
                </a:solidFill>
                <a:effectLst/>
                <a:latin typeface="JetBrains Mono"/>
              </a:rPr>
            </a:br>
            <a:r>
              <a:rPr kumimoji="0" lang="ru-RU" altLang="ru-RU" sz="1400" b="0" i="0" u="none" strike="noStrike" cap="none" normalizeH="0" baseline="0">
                <a:ln>
                  <a:noFill/>
                </a:ln>
                <a:solidFill>
                  <a:srgbClr val="00733B"/>
                </a:solidFill>
                <a:effectLst/>
                <a:latin typeface="JetBrains Mono"/>
              </a:rPr>
              <a:t>                                                  'YSzJnPT0%3D--e17089851778bedd374f240c353f399027fe0fb1'</a:t>
            </a:r>
            <a:r>
              <a:rPr kumimoji="0" lang="ru-RU" altLang="ru-RU" sz="1400" b="0" i="0" u="none" strike="noStrike" cap="none" normalizeH="0" baseline="0">
                <a:ln>
                  <a:noFill/>
                </a:ln>
                <a:solidFill>
                  <a:srgbClr val="262626"/>
                </a:solidFill>
                <a:effectLst/>
                <a:latin typeface="JetBrains Mono"/>
              </a:rPr>
              <a:t>,</a:t>
            </a:r>
            <a:br>
              <a:rPr kumimoji="0" lang="ru-RU" altLang="ru-RU" sz="1400" b="0" i="0" u="none" strike="noStrike" cap="none" normalizeH="0" baseline="0">
                <a:ln>
                  <a:noFill/>
                </a:ln>
                <a:solidFill>
                  <a:srgbClr val="262626"/>
                </a:solidFill>
                <a:effectLst/>
                <a:latin typeface="JetBrains Mono"/>
              </a:rPr>
            </a:br>
            <a:r>
              <a:rPr kumimoji="0" lang="ru-RU" altLang="ru-RU" sz="1400" b="0" i="0" u="none" strike="noStrike" cap="none" normalizeH="0" baseline="0">
                <a:ln>
                  <a:noFill/>
                </a:ln>
                <a:solidFill>
                  <a:srgbClr val="262626"/>
                </a:solidFill>
                <a:effectLst/>
                <a:latin typeface="JetBrains Mono"/>
              </a:rPr>
              <a:t>               </a:t>
            </a:r>
            <a:r>
              <a:rPr kumimoji="0" lang="ru-RU" altLang="ru-RU" sz="1400" b="0" i="0" u="none" strike="noStrike" cap="none" normalizeH="0" baseline="0">
                <a:ln>
                  <a:noFill/>
                </a:ln>
                <a:solidFill>
                  <a:srgbClr val="00733B"/>
                </a:solidFill>
                <a:effectLst/>
                <a:latin typeface="JetBrains Mono"/>
              </a:rPr>
              <a:t>'sa_current_city_coordinates_cross_domain' </a:t>
            </a:r>
            <a:r>
              <a:rPr kumimoji="0" lang="ru-RU" altLang="ru-RU" sz="1400" b="0" i="0" u="none" strike="noStrike" cap="none" normalizeH="0" baseline="0">
                <a:ln>
                  <a:noFill/>
                </a:ln>
                <a:solidFill>
                  <a:srgbClr val="262626"/>
                </a:solidFill>
                <a:effectLst/>
                <a:latin typeface="JetBrains Mono"/>
              </a:rPr>
              <a:t>: </a:t>
            </a:r>
            <a:r>
              <a:rPr kumimoji="0" lang="ru-RU" altLang="ru-RU" sz="1400" b="0" i="0" u="none" strike="noStrike" cap="none" normalizeH="0" baseline="0">
                <a:ln>
                  <a:noFill/>
                </a:ln>
                <a:solidFill>
                  <a:srgbClr val="00733B"/>
                </a:solidFill>
                <a:effectLst/>
                <a:latin typeface="JetBrains Mono"/>
              </a:rPr>
              <a:t>'%5B59.91815364%2C30.305578%5D'</a:t>
            </a:r>
            <a:r>
              <a:rPr kumimoji="0" lang="ru-RU" altLang="ru-RU" sz="1400" b="0" i="0" u="none" strike="noStrike" cap="none" normalizeH="0" baseline="0">
                <a:ln>
                  <a:noFill/>
                </a:ln>
                <a:solidFill>
                  <a:srgbClr val="262626"/>
                </a:solidFill>
                <a:effectLst/>
                <a:latin typeface="JetBrains Mono"/>
              </a:rPr>
              <a:t>,</a:t>
            </a:r>
            <a:br>
              <a:rPr kumimoji="0" lang="ru-RU" altLang="ru-RU" sz="1400" b="0" i="0" u="none" strike="noStrike" cap="none" normalizeH="0" baseline="0">
                <a:ln>
                  <a:noFill/>
                </a:ln>
                <a:solidFill>
                  <a:srgbClr val="262626"/>
                </a:solidFill>
                <a:effectLst/>
                <a:latin typeface="JetBrains Mono"/>
              </a:rPr>
            </a:br>
            <a:r>
              <a:rPr kumimoji="0" lang="ru-RU" altLang="ru-RU" sz="1400" b="0" i="0" u="none" strike="noStrike" cap="none" normalizeH="0" baseline="0">
                <a:ln>
                  <a:noFill/>
                </a:ln>
                <a:solidFill>
                  <a:srgbClr val="262626"/>
                </a:solidFill>
                <a:effectLst/>
                <a:latin typeface="JetBrains Mono"/>
              </a:rPr>
              <a:t>                  </a:t>
            </a:r>
            <a:r>
              <a:rPr kumimoji="0" lang="ru-RU" altLang="ru-RU" sz="1400" b="0" i="0" u="none" strike="noStrike" cap="none" normalizeH="0" baseline="0">
                <a:ln>
                  <a:noFill/>
                </a:ln>
                <a:solidFill>
                  <a:srgbClr val="00733B"/>
                </a:solidFill>
                <a:effectLst/>
                <a:latin typeface="JetBrains Mono"/>
              </a:rPr>
              <a:t>'sa_current_city_cross_domain' </a:t>
            </a:r>
            <a:r>
              <a:rPr kumimoji="0" lang="ru-RU" altLang="ru-RU" sz="1400" b="0" i="0" u="none" strike="noStrike" cap="none" normalizeH="0" baseline="0">
                <a:ln>
                  <a:noFill/>
                </a:ln>
                <a:solidFill>
                  <a:srgbClr val="262626"/>
                </a:solidFill>
                <a:effectLst/>
                <a:latin typeface="JetBrains Mono"/>
              </a:rPr>
              <a:t>: </a:t>
            </a:r>
            <a:r>
              <a:rPr kumimoji="0" lang="ru-RU" altLang="ru-RU" sz="1400" b="0" i="0" u="none" strike="noStrike" cap="none" normalizeH="0" baseline="0">
                <a:ln>
                  <a:noFill/>
                </a:ln>
                <a:solidFill>
                  <a:srgbClr val="00733B"/>
                </a:solidFill>
                <a:effectLst/>
                <a:latin typeface="JetBrains Mono"/>
              </a:rPr>
              <a:t>'%D0%A1%D0%B0%D0%BD%D0%BA%D1%82-%D0%9F%D0%B5%D1%82%D0%B5%D1%80%D0%B1'</a:t>
            </a:r>
            <a:br>
              <a:rPr kumimoji="0" lang="ru-RU" altLang="ru-RU" sz="1400" b="0" i="0" u="none" strike="noStrike" cap="none" normalizeH="0" baseline="0">
                <a:ln>
                  <a:noFill/>
                </a:ln>
                <a:solidFill>
                  <a:srgbClr val="00733B"/>
                </a:solidFill>
                <a:effectLst/>
                <a:latin typeface="JetBrains Mono"/>
              </a:rPr>
            </a:br>
            <a:r>
              <a:rPr kumimoji="0" lang="ru-RU" altLang="ru-RU" sz="1400" b="0" i="0" u="none" strike="noStrike" cap="none" normalizeH="0" baseline="0">
                <a:ln>
                  <a:noFill/>
                </a:ln>
                <a:solidFill>
                  <a:srgbClr val="00733B"/>
                </a:solidFill>
                <a:effectLst/>
                <a:latin typeface="JetBrains Mono"/>
              </a:rPr>
              <a:t>                                                   '%D1%83%D1%80%D0%B3'</a:t>
            </a:r>
            <a:r>
              <a:rPr kumimoji="0" lang="ru-RU" altLang="ru-RU" sz="1400" b="0" i="0" u="none" strike="noStrike" cap="none" normalizeH="0" baseline="0">
                <a:ln>
                  <a:noFill/>
                </a:ln>
                <a:solidFill>
                  <a:srgbClr val="262626"/>
                </a:solidFill>
                <a:effectLst/>
                <a:latin typeface="JetBrains Mono"/>
              </a:rPr>
              <a:t>,</a:t>
            </a:r>
            <a:br>
              <a:rPr kumimoji="0" lang="ru-RU" altLang="ru-RU" sz="1400" b="0" i="0" u="none" strike="noStrike" cap="none" normalizeH="0" baseline="0">
                <a:ln>
                  <a:noFill/>
                </a:ln>
                <a:solidFill>
                  <a:srgbClr val="262626"/>
                </a:solidFill>
                <a:effectLst/>
                <a:latin typeface="JetBrains Mono"/>
              </a:rPr>
            </a:br>
            <a:r>
              <a:rPr kumimoji="0" lang="ru-RU" altLang="ru-RU" sz="1400" b="0" i="0" u="none" strike="noStrike" cap="none" normalizeH="0" baseline="0">
                <a:ln>
                  <a:noFill/>
                </a:ln>
                <a:solidFill>
                  <a:srgbClr val="262626"/>
                </a:solidFill>
                <a:effectLst/>
                <a:latin typeface="JetBrains Mono"/>
              </a:rPr>
              <a:t>                 </a:t>
            </a:r>
            <a:r>
              <a:rPr kumimoji="0" lang="ru-RU" altLang="ru-RU" sz="1400" b="0" i="0" u="none" strike="noStrike" cap="none" normalizeH="0" baseline="0">
                <a:ln>
                  <a:noFill/>
                </a:ln>
                <a:solidFill>
                  <a:srgbClr val="00733B"/>
                </a:solidFill>
                <a:effectLst/>
                <a:latin typeface="JetBrains Mono"/>
              </a:rPr>
              <a:t>'lazy_loader_last_url' </a:t>
            </a:r>
            <a:r>
              <a:rPr kumimoji="0" lang="ru-RU" altLang="ru-RU" sz="1400" b="0" i="0" u="none" strike="noStrike" cap="none" normalizeH="0" baseline="0">
                <a:ln>
                  <a:noFill/>
                </a:ln>
                <a:solidFill>
                  <a:srgbClr val="262626"/>
                </a:solidFill>
                <a:effectLst/>
                <a:latin typeface="JetBrains Mono"/>
              </a:rPr>
              <a:t>: </a:t>
            </a:r>
            <a:r>
              <a:rPr kumimoji="0" lang="ru-RU" altLang="ru-RU" sz="1400" b="0" i="0" u="none" strike="noStrike" cap="none" normalizeH="0" baseline="0">
                <a:ln>
                  <a:noFill/>
                </a:ln>
                <a:solidFill>
                  <a:srgbClr val="00733B"/>
                </a:solidFill>
                <a:effectLst/>
                <a:latin typeface="JetBrains Mono"/>
              </a:rPr>
              <a:t>'/products?category_id=1-bikes&amp;from_category=true'</a:t>
            </a:r>
            <a:r>
              <a:rPr kumimoji="0" lang="ru-RU" altLang="ru-RU" sz="1400" b="0" i="0" u="none" strike="noStrike" cap="none" normalizeH="0" baseline="0">
                <a:ln>
                  <a:noFill/>
                </a:ln>
                <a:solidFill>
                  <a:srgbClr val="262626"/>
                </a:solidFill>
                <a:effectLst/>
                <a:latin typeface="JetBrains Mono"/>
              </a:rPr>
              <a:t>})</a:t>
            </a:r>
            <a:br>
              <a:rPr kumimoji="0" lang="ru-RU" altLang="ru-RU" sz="1400" b="0" i="0" u="none" strike="noStrike" cap="none" normalizeH="0" baseline="0">
                <a:ln>
                  <a:noFill/>
                </a:ln>
                <a:solidFill>
                  <a:srgbClr val="262626"/>
                </a:solidFill>
                <a:effectLst/>
                <a:latin typeface="JetBrains Mono"/>
              </a:rPr>
            </a:br>
            <a:r>
              <a:rPr kumimoji="0" lang="ru-RU" altLang="ru-RU" sz="1400" b="0" i="0" u="none" strike="noStrike" cap="none" normalizeH="0" baseline="0">
                <a:ln>
                  <a:noFill/>
                </a:ln>
                <a:solidFill>
                  <a:srgbClr val="262626"/>
                </a:solidFill>
                <a:effectLst/>
                <a:latin typeface="JetBrains Mono"/>
              </a:rPr>
              <a:t>soup = </a:t>
            </a:r>
            <a:r>
              <a:rPr kumimoji="0" lang="ru-RU" altLang="ru-RU" sz="1400" b="0" i="0" u="none" strike="noStrike" cap="none" normalizeH="0" baseline="0">
                <a:ln>
                  <a:noFill/>
                </a:ln>
                <a:solidFill>
                  <a:srgbClr val="000000"/>
                </a:solidFill>
                <a:effectLst/>
                <a:latin typeface="JetBrains Mono"/>
              </a:rPr>
              <a:t>BeautifulSoup</a:t>
            </a:r>
            <a:r>
              <a:rPr kumimoji="0" lang="ru-RU" altLang="ru-RU" sz="1400" b="0" i="0" u="none" strike="noStrike" cap="none" normalizeH="0" baseline="0">
                <a:ln>
                  <a:noFill/>
                </a:ln>
                <a:solidFill>
                  <a:srgbClr val="262626"/>
                </a:solidFill>
                <a:effectLst/>
                <a:latin typeface="JetBrains Mono"/>
              </a:rPr>
              <a:t>(r.text)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6" name="Rectangle 5"/>
          <p:cNvSpPr/>
          <p:nvPr/>
        </p:nvSpPr>
        <p:spPr>
          <a:xfrm>
            <a:off x="253497" y="4902079"/>
            <a:ext cx="9973901" cy="1200329"/>
          </a:xfrm>
          <a:prstGeom prst="rect">
            <a:avLst/>
          </a:prstGeom>
        </p:spPr>
        <p:txBody>
          <a:bodyPr wrap="square">
            <a:spAutoFit/>
          </a:bodyPr>
          <a:lstStyle/>
          <a:p>
            <a:r>
              <a:rPr lang="uk-UA" i="1" dirty="0"/>
              <a:t>Наприклад, досліджуючи асортимент магазину з відділеннями в різних містах можна встановити 4 </a:t>
            </a:r>
            <a:r>
              <a:rPr lang="en-US" i="1" dirty="0"/>
              <a:t>cookies, </a:t>
            </a:r>
            <a:r>
              <a:rPr lang="uk-UA" i="1" dirty="0"/>
              <a:t>які емулюють поведінку людини та обраний магазин (їх можна встановити емпіричним шляхом із </a:t>
            </a:r>
            <a:r>
              <a:rPr lang="en-US" i="1" dirty="0"/>
              <a:t>cookies, </a:t>
            </a:r>
            <a:r>
              <a:rPr lang="uk-UA" i="1" dirty="0"/>
              <a:t>встановлених браузером, при виборі відповідного магазину). </a:t>
            </a:r>
          </a:p>
        </p:txBody>
      </p:sp>
    </p:spTree>
    <p:extLst>
      <p:ext uri="{BB962C8B-B14F-4D97-AF65-F5344CB8AC3E}">
        <p14:creationId xmlns:p14="http://schemas.microsoft.com/office/powerpoint/2010/main" val="3928512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3233</TotalTime>
  <Words>6226</Words>
  <Application>Microsoft Office PowerPoint</Application>
  <PresentationFormat>Широкоэкранный</PresentationFormat>
  <Paragraphs>187</Paragraphs>
  <Slides>38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38</vt:i4>
      </vt:variant>
    </vt:vector>
  </HeadingPairs>
  <TitlesOfParts>
    <vt:vector size="45" baseType="lpstr">
      <vt:lpstr>Arial</vt:lpstr>
      <vt:lpstr>Arial Unicode MS</vt:lpstr>
      <vt:lpstr>Calibri</vt:lpstr>
      <vt:lpstr>Calibri Light</vt:lpstr>
      <vt:lpstr>Courier New</vt:lpstr>
      <vt:lpstr>JetBrains Mono</vt:lpstr>
      <vt:lpstr>Office Theme</vt:lpstr>
      <vt:lpstr> ЛЕКЦІЯ 15  Парсинг сайтів з використанням Python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Робота з файлами  в Python</dc:title>
  <dc:creator>Пользователь Windows</dc:creator>
  <cp:lastModifiedBy>ADMIN</cp:lastModifiedBy>
  <cp:revision>224</cp:revision>
  <dcterms:created xsi:type="dcterms:W3CDTF">2020-12-19T15:10:55Z</dcterms:created>
  <dcterms:modified xsi:type="dcterms:W3CDTF">2021-12-06T12:31:00Z</dcterms:modified>
</cp:coreProperties>
</file>