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67" r:id="rId3"/>
    <p:sldId id="368" r:id="rId4"/>
    <p:sldId id="369" r:id="rId5"/>
    <p:sldId id="370" r:id="rId6"/>
    <p:sldId id="371" r:id="rId7"/>
    <p:sldId id="383" r:id="rId8"/>
    <p:sldId id="386" r:id="rId9"/>
    <p:sldId id="384" r:id="rId10"/>
    <p:sldId id="385" r:id="rId11"/>
    <p:sldId id="372" r:id="rId12"/>
    <p:sldId id="387" r:id="rId13"/>
    <p:sldId id="380" r:id="rId14"/>
    <p:sldId id="388" r:id="rId15"/>
    <p:sldId id="389" r:id="rId16"/>
    <p:sldId id="390" r:id="rId17"/>
    <p:sldId id="373" r:id="rId18"/>
    <p:sldId id="374" r:id="rId19"/>
    <p:sldId id="375" r:id="rId20"/>
    <p:sldId id="376" r:id="rId21"/>
    <p:sldId id="377" r:id="rId22"/>
    <p:sldId id="378" r:id="rId23"/>
    <p:sldId id="381" r:id="rId24"/>
    <p:sldId id="382" r:id="rId25"/>
    <p:sldId id="379" r:id="rId26"/>
    <p:sldId id="391" r:id="rId27"/>
    <p:sldId id="392" r:id="rId28"/>
    <p:sldId id="393" r:id="rId29"/>
    <p:sldId id="394" r:id="rId30"/>
    <p:sldId id="395" r:id="rId31"/>
    <p:sldId id="396" r:id="rId32"/>
    <p:sldId id="398" r:id="rId33"/>
    <p:sldId id="399" r:id="rId34"/>
    <p:sldId id="400" r:id="rId35"/>
    <p:sldId id="401" r:id="rId36"/>
    <p:sldId id="397" r:id="rId37"/>
    <p:sldId id="402" r:id="rId38"/>
    <p:sldId id="403" r:id="rId39"/>
    <p:sldId id="405" r:id="rId40"/>
    <p:sldId id="406" r:id="rId41"/>
    <p:sldId id="404" r:id="rId42"/>
    <p:sldId id="314" r:id="rId4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707" autoAdjust="0"/>
  </p:normalViewPr>
  <p:slideViewPr>
    <p:cSldViewPr snapToGrid="0">
      <p:cViewPr varScale="1">
        <p:scale>
          <a:sx n="113" d="100"/>
          <a:sy n="113" d="100"/>
        </p:scale>
        <p:origin x="456" y="96"/>
      </p:cViewPr>
      <p:guideLst>
        <p:guide orient="horz" pos="2160"/>
        <p:guide pos="3840"/>
      </p:guideLst>
    </p:cSldViewPr>
  </p:slideViewPr>
  <p:outlineViewPr>
    <p:cViewPr>
      <p:scale>
        <a:sx n="33" d="100"/>
        <a:sy n="33" d="100"/>
      </p:scale>
      <p:origin x="0" y="-626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4CD47-767D-4E53-A1DC-F683C0928671}" type="datetimeFigureOut">
              <a:rPr lang="ru-RU" smtClean="0"/>
              <a:t>21.04.2022</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FDDAE-6B10-4E95-A1E6-8F9C3C572827}" type="slidenum">
              <a:rPr lang="ru-RU" smtClean="0"/>
              <a:t>‹#›</a:t>
            </a:fld>
            <a:endParaRPr lang="ru-RU"/>
          </a:p>
        </p:txBody>
      </p:sp>
    </p:spTree>
    <p:extLst>
      <p:ext uri="{BB962C8B-B14F-4D97-AF65-F5344CB8AC3E}">
        <p14:creationId xmlns:p14="http://schemas.microsoft.com/office/powerpoint/2010/main" val="107899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777B0B6A-BA96-4644-98E1-3917F92EBE96}" type="datetimeFigureOut">
              <a:rPr lang="ru-RU" smtClean="0"/>
              <a:t>21.04.2022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272430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777B0B6A-BA96-4644-98E1-3917F92EBE96}" type="datetimeFigureOut">
              <a:rPr lang="ru-RU" smtClean="0"/>
              <a:t>21.04.2022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333421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777B0B6A-BA96-4644-98E1-3917F92EBE96}" type="datetimeFigureOut">
              <a:rPr lang="ru-RU" smtClean="0"/>
              <a:t>21.04.2022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350704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777B0B6A-BA96-4644-98E1-3917F92EBE96}" type="datetimeFigureOut">
              <a:rPr lang="ru-RU" smtClean="0"/>
              <a:t>21.04.2022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339234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7B0B6A-BA96-4644-98E1-3917F92EBE96}" type="datetimeFigureOut">
              <a:rPr lang="ru-RU" smtClean="0"/>
              <a:t>21.04.2022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245150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777B0B6A-BA96-4644-98E1-3917F92EBE96}" type="datetimeFigureOut">
              <a:rPr lang="ru-RU" smtClean="0"/>
              <a:t>21.04.2022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153805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777B0B6A-BA96-4644-98E1-3917F92EBE96}" type="datetimeFigureOut">
              <a:rPr lang="ru-RU" smtClean="0"/>
              <a:t>21.04.2022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388990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777B0B6A-BA96-4644-98E1-3917F92EBE96}" type="datetimeFigureOut">
              <a:rPr lang="ru-RU" smtClean="0"/>
              <a:t>21.04.2022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8815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B0B6A-BA96-4644-98E1-3917F92EBE96}" type="datetimeFigureOut">
              <a:rPr lang="ru-RU" smtClean="0"/>
              <a:t>21.04.2022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79893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7B0B6A-BA96-4644-98E1-3917F92EBE96}" type="datetimeFigureOut">
              <a:rPr lang="ru-RU" smtClean="0"/>
              <a:t>21.04.2022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364878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7B0B6A-BA96-4644-98E1-3917F92EBE96}" type="datetimeFigureOut">
              <a:rPr lang="ru-RU" smtClean="0"/>
              <a:t>21.04.2022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136780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B0B6A-BA96-4644-98E1-3917F92EBE96}" type="datetimeFigureOut">
              <a:rPr lang="ru-RU" smtClean="0"/>
              <a:t>21.04.2022</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8CF3D-41FB-4D90-8FD0-E63126F572D6}" type="slidenum">
              <a:rPr lang="ru-RU" smtClean="0"/>
              <a:t>‹#›</a:t>
            </a:fld>
            <a:endParaRPr lang="ru-RU"/>
          </a:p>
        </p:txBody>
      </p:sp>
    </p:spTree>
    <p:extLst>
      <p:ext uri="{BB962C8B-B14F-4D97-AF65-F5344CB8AC3E}">
        <p14:creationId xmlns:p14="http://schemas.microsoft.com/office/powerpoint/2010/main" val="3145068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5382" y="1800399"/>
            <a:ext cx="7405734" cy="3448934"/>
          </a:xfrm>
        </p:spPr>
        <p:txBody>
          <a:bodyPr>
            <a:normAutofit/>
          </a:bodyPr>
          <a:lstStyle/>
          <a:p>
            <a:r>
              <a:rPr lang="uk-UA" sz="4000" b="1" dirty="0" smtClean="0"/>
              <a:t>Лекція </a:t>
            </a:r>
            <a:r>
              <a:rPr lang="uk-UA" sz="4000" b="1" dirty="0" smtClean="0"/>
              <a:t>3</a:t>
            </a:r>
            <a:endParaRPr lang="uk-UA" sz="4000" b="1" dirty="0" smtClean="0"/>
          </a:p>
          <a:p>
            <a:endParaRPr lang="uk-UA" sz="4000" b="1" dirty="0" smtClean="0"/>
          </a:p>
          <a:p>
            <a:r>
              <a:rPr lang="ru-RU" sz="4400" b="1" dirty="0" smtClean="0"/>
              <a:t>Функції</a:t>
            </a:r>
            <a:endParaRPr lang="ru-RU" sz="4400" b="1" dirty="0"/>
          </a:p>
        </p:txBody>
      </p:sp>
    </p:spTree>
    <p:extLst>
      <p:ext uri="{BB962C8B-B14F-4D97-AF65-F5344CB8AC3E}">
        <p14:creationId xmlns:p14="http://schemas.microsoft.com/office/powerpoint/2010/main" val="2498762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933" y="186267"/>
            <a:ext cx="11794067" cy="6460066"/>
          </a:xfrm>
        </p:spPr>
        <p:txBody>
          <a:bodyPr>
            <a:normAutofit/>
          </a:bodyPr>
          <a:lstStyle/>
          <a:p>
            <a:pPr marL="0" indent="0">
              <a:buNone/>
            </a:pPr>
            <a:r>
              <a:rPr lang="uk-UA" sz="1600" dirty="0"/>
              <a:t>За аналогією з </a:t>
            </a:r>
            <a:r>
              <a:rPr lang="uk-UA" sz="1600" dirty="0" smtClean="0"/>
              <a:t>*</a:t>
            </a:r>
            <a:r>
              <a:rPr lang="en-US" sz="1600" dirty="0" err="1" smtClean="0"/>
              <a:t>args</a:t>
            </a:r>
            <a:r>
              <a:rPr lang="en-US" sz="1600" dirty="0" smtClean="0"/>
              <a:t> </a:t>
            </a:r>
            <a:r>
              <a:rPr lang="uk-UA" sz="1600" dirty="0" smtClean="0"/>
              <a:t>  </a:t>
            </a:r>
            <a:r>
              <a:rPr lang="uk-UA" sz="1600" b="1" dirty="0" smtClean="0"/>
              <a:t>**</a:t>
            </a:r>
            <a:r>
              <a:rPr lang="en-US" sz="1600" b="1" dirty="0" err="1" smtClean="0"/>
              <a:t>kwargs</a:t>
            </a:r>
            <a:r>
              <a:rPr lang="uk-UA" sz="1600" b="1" dirty="0" smtClean="0"/>
              <a:t> </a:t>
            </a:r>
            <a:r>
              <a:rPr lang="uk-UA" sz="1600" dirty="0" smtClean="0"/>
              <a:t>використовують</a:t>
            </a:r>
            <a:r>
              <a:rPr lang="en-US" sz="1600" dirty="0" smtClean="0"/>
              <a:t> </a:t>
            </a:r>
            <a:r>
              <a:rPr lang="uk-UA" sz="1600" dirty="0"/>
              <a:t>для передачі </a:t>
            </a:r>
            <a:r>
              <a:rPr lang="uk-UA" sz="1600" u="sng" dirty="0" smtClean="0"/>
              <a:t>змінної </a:t>
            </a:r>
            <a:r>
              <a:rPr lang="uk-UA" sz="1600" u="sng" dirty="0"/>
              <a:t>кількості іменованих </a:t>
            </a:r>
            <a:r>
              <a:rPr lang="uk-UA" sz="1600" u="sng" dirty="0" smtClean="0"/>
              <a:t>аргументів</a:t>
            </a:r>
            <a:r>
              <a:rPr lang="uk-UA" sz="1600" dirty="0" smtClean="0"/>
              <a:t>. Якщо </a:t>
            </a:r>
            <a:r>
              <a:rPr lang="uk-UA" sz="1600" dirty="0"/>
              <a:t>поставити ** перед ім'ям, це ім'я буде приймати будь-яку кількість іменованих аргументів. </a:t>
            </a:r>
            <a:r>
              <a:rPr lang="uk-UA" sz="1600" dirty="0" smtClean="0"/>
              <a:t>Кортеж/словник </a:t>
            </a:r>
            <a:r>
              <a:rPr lang="uk-UA" sz="1600" dirty="0"/>
              <a:t>з декількох переданих аргументів буде доступний під цим </a:t>
            </a:r>
            <a:r>
              <a:rPr lang="uk-UA" sz="1600" dirty="0" smtClean="0"/>
              <a:t>іменем. </a:t>
            </a: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en-US" sz="1600" dirty="0" smtClean="0"/>
          </a:p>
          <a:p>
            <a:pPr marL="0" indent="0">
              <a:buNone/>
            </a:pPr>
            <a:r>
              <a:rPr lang="ru-RU" sz="1600" u="sng" dirty="0" smtClean="0"/>
              <a:t>Порядок </a:t>
            </a:r>
            <a:r>
              <a:rPr lang="ru-RU" sz="1600" u="sng" dirty="0"/>
              <a:t>слідування аргументів є важливим</a:t>
            </a:r>
            <a:r>
              <a:rPr lang="ru-RU" sz="1600" dirty="0"/>
              <a:t>: спочатку позиційні аргументи, </a:t>
            </a:r>
            <a:r>
              <a:rPr lang="ru-RU" sz="1600" dirty="0" err="1"/>
              <a:t>потім</a:t>
            </a:r>
            <a:r>
              <a:rPr lang="ru-RU" sz="1600" dirty="0"/>
              <a:t> </a:t>
            </a:r>
            <a:r>
              <a:rPr lang="ru-RU" sz="1600" dirty="0" smtClean="0"/>
              <a:t>*</a:t>
            </a:r>
            <a:r>
              <a:rPr lang="ru-RU" sz="1600" dirty="0" err="1" smtClean="0"/>
              <a:t>args</a:t>
            </a:r>
            <a:r>
              <a:rPr lang="ru-RU" sz="1600" dirty="0"/>
              <a:t>, а вже за ними </a:t>
            </a:r>
            <a:r>
              <a:rPr lang="ru-RU" sz="1600" dirty="0" smtClean="0"/>
              <a:t>**</a:t>
            </a:r>
            <a:r>
              <a:rPr lang="ru-RU" sz="1600" dirty="0" err="1" smtClean="0"/>
              <a:t>kwargs</a:t>
            </a:r>
            <a:r>
              <a:rPr lang="ru-RU" sz="1600" dirty="0"/>
              <a:t>.</a:t>
            </a:r>
          </a:p>
          <a:p>
            <a:pPr marL="0" indent="0">
              <a:buNone/>
            </a:pPr>
            <a:endParaRPr lang="ru-RU" sz="1600" dirty="0" smtClean="0"/>
          </a:p>
          <a:p>
            <a:pPr marL="0" indent="0">
              <a:buNone/>
            </a:pPr>
            <a:r>
              <a:rPr lang="ru-RU" sz="1600" dirty="0" smtClean="0"/>
              <a:t>К</a:t>
            </a:r>
            <a:r>
              <a:rPr lang="uk-UA" sz="1600" dirty="0" smtClean="0"/>
              <a:t>ілька </a:t>
            </a:r>
            <a:r>
              <a:rPr lang="uk-UA" sz="1600" dirty="0"/>
              <a:t>порад, які допоможуть </a:t>
            </a:r>
            <a:r>
              <a:rPr lang="uk-UA" sz="1600" dirty="0" smtClean="0"/>
              <a:t>уникнути </a:t>
            </a:r>
            <a:r>
              <a:rPr lang="uk-UA" sz="1600" dirty="0"/>
              <a:t>поширених проблем, що виникають при роботі з </a:t>
            </a:r>
            <a:r>
              <a:rPr lang="uk-UA" sz="1600" dirty="0" smtClean="0"/>
              <a:t>функціями</a:t>
            </a:r>
            <a:r>
              <a:rPr lang="en-US" sz="1600" dirty="0" smtClean="0"/>
              <a:t> </a:t>
            </a:r>
            <a:r>
              <a:rPr lang="uk-UA" sz="1600" dirty="0"/>
              <a:t>*</a:t>
            </a:r>
            <a:r>
              <a:rPr lang="en-US" sz="1600" dirty="0" err="1"/>
              <a:t>args</a:t>
            </a:r>
            <a:r>
              <a:rPr lang="en-US" sz="1600" dirty="0"/>
              <a:t> </a:t>
            </a:r>
            <a:r>
              <a:rPr lang="en-US" sz="1600" dirty="0" smtClean="0"/>
              <a:t> </a:t>
            </a:r>
            <a:r>
              <a:rPr lang="uk-UA" sz="1600" dirty="0" smtClean="0"/>
              <a:t>і  </a:t>
            </a:r>
            <a:r>
              <a:rPr lang="uk-UA" sz="1600" dirty="0"/>
              <a:t>**</a:t>
            </a:r>
            <a:r>
              <a:rPr lang="en-US" sz="1600" dirty="0" err="1"/>
              <a:t>kwargs</a:t>
            </a:r>
            <a:r>
              <a:rPr lang="uk-UA" sz="1600" dirty="0"/>
              <a:t> </a:t>
            </a:r>
            <a:r>
              <a:rPr lang="uk-UA" sz="1600" dirty="0" smtClean="0"/>
              <a:t>: </a:t>
            </a:r>
            <a:endParaRPr lang="en-US" sz="1600" dirty="0" smtClean="0"/>
          </a:p>
          <a:p>
            <a:r>
              <a:rPr lang="en-US" sz="1600" dirty="0" smtClean="0"/>
              <a:t>*</a:t>
            </a:r>
            <a:r>
              <a:rPr lang="en-US" sz="1600" dirty="0" err="1" smtClean="0"/>
              <a:t>args</a:t>
            </a:r>
            <a:r>
              <a:rPr lang="en-US" sz="1600" dirty="0" smtClean="0"/>
              <a:t> </a:t>
            </a:r>
            <a:r>
              <a:rPr lang="uk-UA" sz="1600" dirty="0"/>
              <a:t>і </a:t>
            </a:r>
            <a:r>
              <a:rPr lang="uk-UA" sz="1600" dirty="0" smtClean="0"/>
              <a:t>**</a:t>
            </a:r>
            <a:r>
              <a:rPr lang="en-US" sz="1600" dirty="0" err="1" smtClean="0"/>
              <a:t>kwargs</a:t>
            </a:r>
            <a:r>
              <a:rPr lang="en-US" sz="1600" dirty="0" smtClean="0"/>
              <a:t> </a:t>
            </a:r>
            <a:r>
              <a:rPr lang="en-US" sz="1600" dirty="0"/>
              <a:t>- </a:t>
            </a:r>
            <a:r>
              <a:rPr lang="uk-UA" sz="1600" dirty="0"/>
              <a:t>спеціальний синтаксис, що дозволяє передавати в функцію змінну кількість аргументів. При цьому, зовсім не обов'язково використовувати імена аргументів </a:t>
            </a:r>
            <a:r>
              <a:rPr lang="uk-UA" sz="1600" dirty="0" smtClean="0"/>
              <a:t>*</a:t>
            </a:r>
            <a:r>
              <a:rPr lang="en-US" sz="1600" dirty="0" err="1" smtClean="0"/>
              <a:t>args</a:t>
            </a:r>
            <a:r>
              <a:rPr lang="en-US" sz="1600" dirty="0" smtClean="0"/>
              <a:t> </a:t>
            </a:r>
            <a:r>
              <a:rPr lang="uk-UA" sz="1600" dirty="0"/>
              <a:t>і </a:t>
            </a:r>
            <a:r>
              <a:rPr lang="uk-UA" sz="1600" dirty="0" smtClean="0"/>
              <a:t>**</a:t>
            </a:r>
            <a:r>
              <a:rPr lang="en-US" sz="1600" dirty="0" err="1" smtClean="0"/>
              <a:t>kwargs</a:t>
            </a:r>
            <a:r>
              <a:rPr lang="en-US" sz="1600" dirty="0"/>
              <a:t>; </a:t>
            </a:r>
            <a:endParaRPr lang="en-US" sz="1600" dirty="0" smtClean="0"/>
          </a:p>
          <a:p>
            <a:r>
              <a:rPr lang="en-US" sz="1600" dirty="0" smtClean="0"/>
              <a:t>*</a:t>
            </a:r>
            <a:r>
              <a:rPr lang="en-US" sz="1600" dirty="0" err="1" smtClean="0"/>
              <a:t>args</a:t>
            </a:r>
            <a:r>
              <a:rPr lang="en-US" sz="1600" dirty="0" smtClean="0"/>
              <a:t> </a:t>
            </a:r>
            <a:r>
              <a:rPr lang="uk-UA" sz="1600" dirty="0"/>
              <a:t>використовується для різних неназваних аргументів, з якими можна працювати як зі списком; </a:t>
            </a:r>
            <a:endParaRPr lang="en-US" sz="1600" dirty="0" smtClean="0"/>
          </a:p>
          <a:p>
            <a:r>
              <a:rPr lang="uk-UA" sz="1600" dirty="0" smtClean="0"/>
              <a:t>**</a:t>
            </a:r>
            <a:r>
              <a:rPr lang="en-US" sz="1600" dirty="0" err="1" smtClean="0"/>
              <a:t>kwargs</a:t>
            </a:r>
            <a:r>
              <a:rPr lang="en-US" sz="1600" dirty="0" smtClean="0"/>
              <a:t> </a:t>
            </a:r>
            <a:r>
              <a:rPr lang="uk-UA" sz="1600" dirty="0"/>
              <a:t>використовується для іменованих аргументів, з якими можна працювати як зі словником; </a:t>
            </a:r>
            <a:endParaRPr lang="en-US" sz="1600" dirty="0" smtClean="0"/>
          </a:p>
          <a:p>
            <a:r>
              <a:rPr lang="uk-UA" sz="1600" dirty="0" smtClean="0"/>
              <a:t>якщо хочете </a:t>
            </a:r>
            <a:r>
              <a:rPr lang="uk-UA" sz="1600" dirty="0"/>
              <a:t>використовувати і </a:t>
            </a:r>
            <a:r>
              <a:rPr lang="uk-UA" sz="1600" dirty="0" smtClean="0"/>
              <a:t>*</a:t>
            </a:r>
            <a:r>
              <a:rPr lang="en-US" sz="1600" dirty="0" err="1" smtClean="0"/>
              <a:t>args</a:t>
            </a:r>
            <a:r>
              <a:rPr lang="en-US" sz="1600" dirty="0"/>
              <a:t>, </a:t>
            </a:r>
            <a:r>
              <a:rPr lang="uk-UA" sz="1600" dirty="0"/>
              <a:t>і </a:t>
            </a:r>
            <a:r>
              <a:rPr lang="uk-UA" sz="1600" dirty="0" smtClean="0"/>
              <a:t>**</a:t>
            </a:r>
            <a:r>
              <a:rPr lang="en-US" sz="1600" dirty="0" err="1" smtClean="0"/>
              <a:t>kwargs</a:t>
            </a:r>
            <a:r>
              <a:rPr lang="en-US" sz="1600" dirty="0"/>
              <a:t>, </a:t>
            </a:r>
            <a:r>
              <a:rPr lang="uk-UA" sz="1600" dirty="0"/>
              <a:t>то це робиться так: </a:t>
            </a:r>
            <a:r>
              <a:rPr lang="en-US" sz="1600" b="1" dirty="0" err="1" smtClean="0"/>
              <a:t>func</a:t>
            </a:r>
            <a:r>
              <a:rPr lang="en-US" sz="1600" b="1" dirty="0" smtClean="0"/>
              <a:t>(</a:t>
            </a:r>
            <a:r>
              <a:rPr lang="en-US" sz="1600" b="1" dirty="0" err="1" smtClean="0"/>
              <a:t>fargs</a:t>
            </a:r>
            <a:r>
              <a:rPr lang="en-US" sz="1600" b="1" dirty="0"/>
              <a:t>, </a:t>
            </a:r>
            <a:r>
              <a:rPr lang="en-US" sz="1600" b="1" dirty="0" smtClean="0"/>
              <a:t>*</a:t>
            </a:r>
            <a:r>
              <a:rPr lang="en-US" sz="1600" b="1" dirty="0" err="1" smtClean="0"/>
              <a:t>args</a:t>
            </a:r>
            <a:r>
              <a:rPr lang="en-US" sz="1600" b="1" dirty="0"/>
              <a:t>, </a:t>
            </a:r>
            <a:r>
              <a:rPr lang="en-US" sz="1600" b="1" dirty="0" smtClean="0"/>
              <a:t>**</a:t>
            </a:r>
            <a:r>
              <a:rPr lang="en-US" sz="1600" b="1" dirty="0" err="1" smtClean="0"/>
              <a:t>kwargs</a:t>
            </a:r>
            <a:r>
              <a:rPr lang="en-US" sz="1600" b="1" dirty="0"/>
              <a:t>)</a:t>
            </a:r>
            <a:r>
              <a:rPr lang="en-US" sz="1600" dirty="0"/>
              <a:t>, </a:t>
            </a:r>
            <a:r>
              <a:rPr lang="uk-UA" sz="1600" dirty="0"/>
              <a:t>порядок проходження аргументів </a:t>
            </a:r>
            <a:r>
              <a:rPr lang="uk-UA" sz="1600" dirty="0" smtClean="0"/>
              <a:t>має значення; </a:t>
            </a:r>
            <a:endParaRPr lang="uk-UA" sz="1600" dirty="0"/>
          </a:p>
        </p:txBody>
      </p:sp>
      <p:sp>
        <p:nvSpPr>
          <p:cNvPr id="4" name="Rectangle 2"/>
          <p:cNvSpPr>
            <a:spLocks noChangeArrowheads="1"/>
          </p:cNvSpPr>
          <p:nvPr/>
        </p:nvSpPr>
        <p:spPr bwMode="auto">
          <a:xfrm>
            <a:off x="143933" y="967771"/>
            <a:ext cx="8986306" cy="156966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intro</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**data</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a:t>
            </a:r>
            <a:r>
              <a:rPr kumimoji="0" lang="ru-RU" altLang="ru-RU" sz="1200" b="0" i="0" u="none" strike="noStrike" cap="none" normalizeH="0" baseline="0" smtClean="0">
                <a:ln>
                  <a:noFill/>
                </a:ln>
                <a:solidFill>
                  <a:srgbClr val="89DDFF"/>
                </a:solidFill>
                <a:effectLst/>
                <a:latin typeface="JetBrains Mono"/>
              </a:rPr>
              <a:t>\n</a:t>
            </a:r>
            <a:r>
              <a:rPr kumimoji="0" lang="ru-RU" altLang="ru-RU" sz="1200" b="0" i="0" u="none" strike="noStrike" cap="none" normalizeH="0" baseline="0" smtClean="0">
                <a:ln>
                  <a:noFill/>
                </a:ln>
                <a:solidFill>
                  <a:srgbClr val="C3E88D"/>
                </a:solidFill>
                <a:effectLst/>
                <a:latin typeface="JetBrains Mono"/>
              </a:rPr>
              <a:t>Data type of argument: "</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1" u="none" strike="noStrike" cap="none" normalizeH="0" baseline="0" smtClean="0">
                <a:ln>
                  <a:noFill/>
                </a:ln>
                <a:solidFill>
                  <a:srgbClr val="82AAFF"/>
                </a:solidFill>
                <a:effectLst/>
                <a:latin typeface="JetBrains Mono"/>
              </a:rPr>
              <a:t>type</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data</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for </a:t>
            </a:r>
            <a:r>
              <a:rPr kumimoji="0" lang="ru-RU" altLang="ru-RU" sz="1200" b="0" i="0" u="none" strike="noStrike" cap="none" normalizeH="0" baseline="0" smtClean="0">
                <a:ln>
                  <a:noFill/>
                </a:ln>
                <a:solidFill>
                  <a:srgbClr val="C3CEE3"/>
                </a:solidFill>
                <a:effectLst/>
                <a:latin typeface="JetBrains Mono"/>
              </a:rPr>
              <a:t>key</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C3CEE3"/>
                </a:solidFill>
                <a:effectLst/>
                <a:latin typeface="JetBrains Mono"/>
              </a:rPr>
              <a:t>value </a:t>
            </a:r>
            <a:r>
              <a:rPr kumimoji="0" lang="ru-RU" altLang="ru-RU" sz="1200" b="0" i="1" u="none" strike="noStrike" cap="none" normalizeH="0" baseline="0" smtClean="0">
                <a:ln>
                  <a:noFill/>
                </a:ln>
                <a:solidFill>
                  <a:srgbClr val="C792EA"/>
                </a:solidFill>
                <a:effectLst/>
                <a:latin typeface="JetBrains Mono"/>
              </a:rPr>
              <a:t>in </a:t>
            </a:r>
            <a:r>
              <a:rPr kumimoji="0" lang="ru-RU" altLang="ru-RU" sz="1200" b="0" i="0" u="none" strike="noStrike" cap="none" normalizeH="0" baseline="0" smtClean="0">
                <a:ln>
                  <a:noFill/>
                </a:ln>
                <a:solidFill>
                  <a:srgbClr val="F78C6C"/>
                </a:solidFill>
                <a:effectLst/>
                <a:latin typeface="JetBrains Mono"/>
              </a:rPr>
              <a:t>data</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82AAFF"/>
                </a:solidFill>
                <a:effectLst/>
                <a:latin typeface="JetBrains Mono"/>
              </a:rPr>
              <a:t>items</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f"</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key</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 is </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value</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2AAFF"/>
                </a:solidFill>
                <a:effectLst/>
                <a:latin typeface="JetBrains Mono"/>
              </a:rPr>
              <a:t>intro</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Firstname</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"Ivan"</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Lastname</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"Petrenko"</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Age</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22</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Phone</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1234567890</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2AAFF"/>
                </a:solidFill>
                <a:effectLst/>
                <a:latin typeface="JetBrains Mono"/>
              </a:rPr>
              <a:t>intro</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Firstname</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"Alex"</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Lastname</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"Melnyk"</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Email</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"melnyk123@nomail.com"</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Country</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"Ukraine"</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Age</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25</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Phone</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9876543210</a:t>
            </a:r>
            <a:r>
              <a:rPr kumimoji="0" lang="ru-RU" altLang="ru-RU" sz="1200" b="0" i="0" u="none" strike="noStrike" cap="none" normalizeH="0" baseline="0" smtClean="0">
                <a:ln>
                  <a:noFill/>
                </a:ln>
                <a:solidFill>
                  <a:srgbClr val="89DDFF"/>
                </a:solidFill>
                <a:effectLst/>
                <a:latin typeface="JetBrains Mono"/>
              </a:rPr>
              <a:t>)</a:t>
            </a:r>
            <a:endParaRPr kumimoji="0" lang="ru-RU" altLang="ru-RU" sz="2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9197972" y="936475"/>
            <a:ext cx="2909427" cy="2644245"/>
          </a:xfrm>
          <a:prstGeom prst="rect">
            <a:avLst/>
          </a:prstGeom>
        </p:spPr>
      </p:pic>
      <p:sp>
        <p:nvSpPr>
          <p:cNvPr id="6" name="Rectangle 5"/>
          <p:cNvSpPr/>
          <p:nvPr/>
        </p:nvSpPr>
        <p:spPr>
          <a:xfrm>
            <a:off x="211666" y="2937360"/>
            <a:ext cx="6773333" cy="584775"/>
          </a:xfrm>
          <a:prstGeom prst="rect">
            <a:avLst/>
          </a:prstGeom>
        </p:spPr>
        <p:txBody>
          <a:bodyPr wrap="square">
            <a:spAutoFit/>
          </a:bodyPr>
          <a:lstStyle/>
          <a:p>
            <a:r>
              <a:rPr lang="ru-RU" sz="1600" dirty="0"/>
              <a:t>Якщо є </a:t>
            </a:r>
            <a:r>
              <a:rPr lang="ru-RU" sz="1600" dirty="0" err="1"/>
              <a:t>бажання</a:t>
            </a:r>
            <a:r>
              <a:rPr lang="ru-RU" sz="1600" dirty="0"/>
              <a:t> </a:t>
            </a:r>
            <a:r>
              <a:rPr lang="ru-RU" sz="1600" dirty="0" err="1" smtClean="0"/>
              <a:t>використов</a:t>
            </a:r>
            <a:r>
              <a:rPr lang="uk-UA" sz="1600" dirty="0" err="1" smtClean="0"/>
              <a:t>ув</a:t>
            </a:r>
            <a:r>
              <a:rPr lang="ru-RU" sz="1600" dirty="0" err="1" smtClean="0"/>
              <a:t>ати</a:t>
            </a:r>
            <a:r>
              <a:rPr lang="ru-RU" sz="1600" dirty="0" smtClean="0"/>
              <a:t> *</a:t>
            </a:r>
            <a:r>
              <a:rPr lang="en-US" sz="1600" dirty="0" err="1" smtClean="0"/>
              <a:t>args</a:t>
            </a:r>
            <a:r>
              <a:rPr lang="ru-RU" sz="1600" dirty="0" smtClean="0"/>
              <a:t> </a:t>
            </a:r>
            <a:r>
              <a:rPr lang="ru-RU" sz="1600" dirty="0"/>
              <a:t>та </a:t>
            </a:r>
            <a:r>
              <a:rPr lang="ru-RU" sz="1600" dirty="0" smtClean="0"/>
              <a:t>**</a:t>
            </a:r>
            <a:r>
              <a:rPr lang="ru-RU" sz="1600" dirty="0" err="1" smtClean="0"/>
              <a:t>kwargs</a:t>
            </a:r>
            <a:r>
              <a:rPr lang="ru-RU" sz="1600" dirty="0" smtClean="0"/>
              <a:t> </a:t>
            </a:r>
            <a:r>
              <a:rPr lang="ru-RU" sz="1600" dirty="0"/>
              <a:t>разом, то робиться це наступним чином: </a:t>
            </a:r>
            <a:endParaRPr lang="uk-UA" sz="1600" dirty="0"/>
          </a:p>
        </p:txBody>
      </p:sp>
      <p:sp>
        <p:nvSpPr>
          <p:cNvPr id="8" name="Rectangle 4"/>
          <p:cNvSpPr>
            <a:spLocks noChangeArrowheads="1"/>
          </p:cNvSpPr>
          <p:nvPr/>
        </p:nvSpPr>
        <p:spPr bwMode="auto">
          <a:xfrm>
            <a:off x="211666" y="3517902"/>
            <a:ext cx="2614818" cy="27699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positional</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*args</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**kwargs</a:t>
            </a:r>
            <a:r>
              <a:rPr kumimoji="0" lang="ru-RU" altLang="ru-RU" sz="1200" b="0" i="0" u="none" strike="noStrike" cap="none" normalizeH="0" baseline="0" smtClean="0">
                <a:ln>
                  <a:noFill/>
                </a:ln>
                <a:solidFill>
                  <a:srgbClr val="89DDFF"/>
                </a:solidFill>
                <a:effectLst/>
                <a:latin typeface="JetBrains Mono"/>
              </a:rPr>
              <a:t>)</a:t>
            </a:r>
            <a:endParaRPr kumimoji="0" lang="ru-RU" altLang="ru-RU"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632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lgn="ctr">
              <a:buNone/>
            </a:pPr>
            <a:r>
              <a:rPr lang="uk-UA" sz="1800" b="1" dirty="0" smtClean="0"/>
              <a:t>Перевірка функції за допомогою </a:t>
            </a:r>
            <a:r>
              <a:rPr lang="en-US" sz="1800" b="1" dirty="0" smtClean="0"/>
              <a:t>assert </a:t>
            </a:r>
            <a:endParaRPr lang="uk-UA" sz="1800" b="1" dirty="0" smtClean="0"/>
          </a:p>
          <a:p>
            <a:pPr marL="0" indent="0">
              <a:buNone/>
            </a:pPr>
            <a:r>
              <a:rPr lang="uk-UA" sz="1800" dirty="0" smtClean="0"/>
              <a:t>Для прикладу створимо функцію</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smtClean="0"/>
          </a:p>
          <a:p>
            <a:pPr marL="0" indent="0">
              <a:buNone/>
            </a:pPr>
            <a:r>
              <a:rPr lang="uk-UA" sz="1800" b="1" dirty="0" err="1" smtClean="0"/>
              <a:t>аssert</a:t>
            </a:r>
            <a:r>
              <a:rPr lang="uk-UA" sz="1800" b="1" dirty="0" smtClean="0"/>
              <a:t>(вираз</a:t>
            </a:r>
            <a:r>
              <a:rPr lang="uk-UA" sz="1800" b="1" dirty="0"/>
              <a:t>) </a:t>
            </a:r>
            <a:r>
              <a:rPr lang="uk-UA" sz="1800" dirty="0"/>
              <a:t>- перевіряє, </a:t>
            </a:r>
            <a:r>
              <a:rPr lang="uk-UA" sz="1800" dirty="0" smtClean="0"/>
              <a:t>правильний </a:t>
            </a:r>
            <a:r>
              <a:rPr lang="uk-UA" sz="1800" dirty="0"/>
              <a:t>вираз чи ні. Якщо </a:t>
            </a:r>
            <a:r>
              <a:rPr lang="uk-UA" sz="1800" dirty="0" smtClean="0"/>
              <a:t>правильний, </a:t>
            </a:r>
            <a:r>
              <a:rPr lang="uk-UA" sz="1800" dirty="0"/>
              <a:t>то нічого не робить. Якщо </a:t>
            </a:r>
            <a:r>
              <a:rPr lang="uk-UA" sz="1800" dirty="0" smtClean="0"/>
              <a:t>неправильний, виводить </a:t>
            </a:r>
            <a:r>
              <a:rPr lang="uk-UA" sz="1800" dirty="0"/>
              <a:t>де помилка. </a:t>
            </a:r>
            <a:endParaRPr lang="ru-RU" sz="1600" dirty="0"/>
          </a:p>
        </p:txBody>
      </p:sp>
      <p:sp>
        <p:nvSpPr>
          <p:cNvPr id="2" name="Rectangle 1"/>
          <p:cNvSpPr>
            <a:spLocks noChangeArrowheads="1"/>
          </p:cNvSpPr>
          <p:nvPr/>
        </p:nvSpPr>
        <p:spPr bwMode="auto">
          <a:xfrm>
            <a:off x="313765" y="945308"/>
            <a:ext cx="5035866" cy="156966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600" b="0" i="1" u="none" strike="noStrike" cap="none" normalizeH="0" baseline="0" dirty="0" smtClean="0">
                <a:ln>
                  <a:noFill/>
                </a:ln>
                <a:solidFill>
                  <a:srgbClr val="C792EA"/>
                </a:solidFill>
                <a:effectLst/>
                <a:latin typeface="JetBrains Mono"/>
                <a:cs typeface="Arial" pitchFamily="34" charset="0"/>
              </a:rPr>
              <a:t>def </a:t>
            </a:r>
            <a:r>
              <a:rPr kumimoji="0" lang="uk-UA" sz="1600" b="0" i="0" u="none" strike="noStrike" cap="none" normalizeH="0" baseline="0" dirty="0" smtClean="0">
                <a:ln>
                  <a:noFill/>
                </a:ln>
                <a:solidFill>
                  <a:srgbClr val="82AAFF"/>
                </a:solidFill>
                <a:effectLst/>
                <a:latin typeface="JetBrains Mono"/>
                <a:cs typeface="Arial" pitchFamily="34" charset="0"/>
              </a:rPr>
              <a:t>perimetr</a:t>
            </a:r>
            <a:r>
              <a:rPr kumimoji="0" lang="uk-UA" sz="1600" b="0" i="0" u="none" strike="noStrike" cap="none" normalizeH="0" baseline="0" dirty="0" smtClean="0">
                <a:ln>
                  <a:noFill/>
                </a:ln>
                <a:solidFill>
                  <a:srgbClr val="89DDFF"/>
                </a:solidFill>
                <a:effectLst/>
                <a:latin typeface="JetBrains Mono"/>
                <a:cs typeface="Arial" pitchFamily="34" charset="0"/>
              </a:rPr>
              <a:t>(</a:t>
            </a:r>
            <a:r>
              <a:rPr kumimoji="0" lang="uk-UA" sz="1600" b="0" i="0" u="none" strike="noStrike" cap="none" normalizeH="0" baseline="0" dirty="0" smtClean="0">
                <a:ln>
                  <a:noFill/>
                </a:ln>
                <a:solidFill>
                  <a:srgbClr val="F78C6C"/>
                </a:solidFill>
                <a:effectLst/>
                <a:latin typeface="JetBrains Mono"/>
                <a:cs typeface="Arial" pitchFamily="34" charset="0"/>
              </a:rPr>
              <a:t>a</a:t>
            </a:r>
            <a:r>
              <a:rPr kumimoji="0" lang="uk-UA" sz="1600" b="0" i="0" u="none" strike="noStrike" cap="none" normalizeH="0" baseline="0" dirty="0" smtClean="0">
                <a:ln>
                  <a:noFill/>
                </a:ln>
                <a:solidFill>
                  <a:srgbClr val="89DDFF"/>
                </a:solidFill>
                <a:effectLst/>
                <a:latin typeface="JetBrains Mono"/>
                <a:cs typeface="Arial" pitchFamily="34" charset="0"/>
              </a:rPr>
              <a:t>, </a:t>
            </a:r>
            <a:r>
              <a:rPr kumimoji="0" lang="uk-UA" sz="1600" b="0" i="0" u="none" strike="noStrike" cap="none" normalizeH="0" baseline="0" dirty="0" smtClean="0">
                <a:ln>
                  <a:noFill/>
                </a:ln>
                <a:solidFill>
                  <a:srgbClr val="F78C6C"/>
                </a:solidFill>
                <a:effectLst/>
                <a:latin typeface="JetBrains Mono"/>
                <a:cs typeface="Arial" pitchFamily="34" charset="0"/>
              </a:rPr>
              <a:t>b</a:t>
            </a:r>
            <a:r>
              <a:rPr kumimoji="0" lang="uk-UA" sz="1600" b="0" i="0" u="none" strike="noStrike" cap="none" normalizeH="0" baseline="0" dirty="0" smtClean="0">
                <a:ln>
                  <a:noFill/>
                </a:ln>
                <a:solidFill>
                  <a:srgbClr val="89DDFF"/>
                </a:solidFill>
                <a:effectLst/>
                <a:latin typeface="JetBrains Mono"/>
                <a:cs typeface="Arial" pitchFamily="34" charset="0"/>
              </a:rPr>
              <a:t>):</a:t>
            </a:r>
            <a:br>
              <a:rPr kumimoji="0" lang="uk-UA" sz="1600" b="0" i="0" u="none" strike="noStrike" cap="none" normalizeH="0" baseline="0" dirty="0" smtClean="0">
                <a:ln>
                  <a:noFill/>
                </a:ln>
                <a:solidFill>
                  <a:srgbClr val="89DDFF"/>
                </a:solidFill>
                <a:effectLst/>
                <a:latin typeface="JetBrains Mono"/>
                <a:cs typeface="Arial" pitchFamily="34" charset="0"/>
              </a:rPr>
            </a:br>
            <a:r>
              <a:rPr kumimoji="0" lang="uk-UA" sz="1600" b="0" i="0" u="none" strike="noStrike" cap="none" normalizeH="0" baseline="0" dirty="0" smtClean="0">
                <a:ln>
                  <a:noFill/>
                </a:ln>
                <a:solidFill>
                  <a:srgbClr val="89DDFF"/>
                </a:solidFill>
                <a:effectLst/>
                <a:latin typeface="JetBrains Mono"/>
                <a:cs typeface="Arial" pitchFamily="34" charset="0"/>
              </a:rPr>
              <a:t>  </a:t>
            </a:r>
            <a:r>
              <a:rPr kumimoji="0" lang="uk-UA" sz="1600" b="0" i="0" u="none" strike="noStrike" cap="none" normalizeH="0" baseline="0" dirty="0" smtClean="0">
                <a:ln>
                  <a:noFill/>
                </a:ln>
                <a:solidFill>
                  <a:srgbClr val="C3CEE3"/>
                </a:solidFill>
                <a:effectLst/>
                <a:latin typeface="JetBrains Mono"/>
                <a:cs typeface="Arial" pitchFamily="34" charset="0"/>
              </a:rPr>
              <a:t>res </a:t>
            </a:r>
            <a:r>
              <a:rPr kumimoji="0" lang="uk-UA" sz="1600" b="0" i="0" u="none" strike="noStrike" cap="none" normalizeH="0" baseline="0" dirty="0" smtClean="0">
                <a:ln>
                  <a:noFill/>
                </a:ln>
                <a:solidFill>
                  <a:srgbClr val="89DDFF"/>
                </a:solidFill>
                <a:effectLst/>
                <a:latin typeface="JetBrains Mono"/>
                <a:cs typeface="Arial" pitchFamily="34" charset="0"/>
              </a:rPr>
              <a:t>= (</a:t>
            </a:r>
            <a:r>
              <a:rPr kumimoji="0" lang="uk-UA" sz="1600" b="0" i="0" u="none" strike="noStrike" cap="none" normalizeH="0" baseline="0" dirty="0" smtClean="0">
                <a:ln>
                  <a:noFill/>
                </a:ln>
                <a:solidFill>
                  <a:srgbClr val="F78C6C"/>
                </a:solidFill>
                <a:effectLst/>
                <a:latin typeface="JetBrains Mono"/>
                <a:cs typeface="Arial" pitchFamily="34" charset="0"/>
              </a:rPr>
              <a:t>a</a:t>
            </a:r>
            <a:r>
              <a:rPr kumimoji="0" lang="uk-UA" sz="1600" b="0" i="0" u="none" strike="noStrike" cap="none" normalizeH="0" baseline="0" dirty="0" smtClean="0">
                <a:ln>
                  <a:noFill/>
                </a:ln>
                <a:solidFill>
                  <a:srgbClr val="89DDFF"/>
                </a:solidFill>
                <a:effectLst/>
                <a:latin typeface="JetBrains Mono"/>
                <a:cs typeface="Arial" pitchFamily="34" charset="0"/>
              </a:rPr>
              <a:t>+</a:t>
            </a:r>
            <a:r>
              <a:rPr kumimoji="0" lang="uk-UA" sz="1600" b="0" i="0" u="none" strike="noStrike" cap="none" normalizeH="0" baseline="0" dirty="0" smtClean="0">
                <a:ln>
                  <a:noFill/>
                </a:ln>
                <a:solidFill>
                  <a:srgbClr val="F78C6C"/>
                </a:solidFill>
                <a:effectLst/>
                <a:latin typeface="JetBrains Mono"/>
                <a:cs typeface="Arial" pitchFamily="34" charset="0"/>
              </a:rPr>
              <a:t>b</a:t>
            </a:r>
            <a:r>
              <a:rPr kumimoji="0" lang="uk-UA" sz="1600" b="0" i="0" u="none" strike="noStrike" cap="none" normalizeH="0" baseline="0" dirty="0" smtClean="0">
                <a:ln>
                  <a:noFill/>
                </a:ln>
                <a:solidFill>
                  <a:srgbClr val="89DDFF"/>
                </a:solidFill>
                <a:effectLst/>
                <a:latin typeface="JetBrains Mono"/>
                <a:cs typeface="Arial" pitchFamily="34" charset="0"/>
              </a:rPr>
              <a:t>)        </a:t>
            </a:r>
            <a:r>
              <a:rPr kumimoji="0" lang="uk-UA" sz="1600" b="0" i="1" u="none" strike="noStrike" cap="none" normalizeH="0" baseline="0" dirty="0" smtClean="0">
                <a:ln>
                  <a:noFill/>
                </a:ln>
                <a:solidFill>
                  <a:srgbClr val="546E7A"/>
                </a:solidFill>
                <a:effectLst/>
                <a:latin typeface="JetBrains Mono"/>
                <a:cs typeface="Arial" pitchFamily="34" charset="0"/>
              </a:rPr>
              <a:t># ПОМИЛКА! Забули *2</a:t>
            </a:r>
            <a:br>
              <a:rPr kumimoji="0" lang="uk-UA" sz="1600" b="0" i="1" u="none" strike="noStrike" cap="none" normalizeH="0" baseline="0" dirty="0" smtClean="0">
                <a:ln>
                  <a:noFill/>
                </a:ln>
                <a:solidFill>
                  <a:srgbClr val="546E7A"/>
                </a:solidFill>
                <a:effectLst/>
                <a:latin typeface="JetBrains Mono"/>
                <a:cs typeface="Arial" pitchFamily="34" charset="0"/>
              </a:rPr>
            </a:br>
            <a:r>
              <a:rPr kumimoji="0" lang="uk-UA" sz="1600" b="0" i="1" u="none" strike="noStrike" cap="none" normalizeH="0" baseline="0" dirty="0" smtClean="0">
                <a:ln>
                  <a:noFill/>
                </a:ln>
                <a:solidFill>
                  <a:srgbClr val="546E7A"/>
                </a:solidFill>
                <a:effectLst/>
                <a:latin typeface="JetBrains Mono"/>
                <a:cs typeface="Arial" pitchFamily="34" charset="0"/>
              </a:rPr>
              <a:t>  </a:t>
            </a:r>
            <a:r>
              <a:rPr kumimoji="0" lang="uk-UA" sz="1600" b="0" i="1" u="none" strike="noStrike" cap="none" normalizeH="0" baseline="0" dirty="0" smtClean="0">
                <a:ln>
                  <a:noFill/>
                </a:ln>
                <a:solidFill>
                  <a:srgbClr val="C792EA"/>
                </a:solidFill>
                <a:effectLst/>
                <a:latin typeface="JetBrains Mono"/>
                <a:cs typeface="Arial" pitchFamily="34" charset="0"/>
              </a:rPr>
              <a:t>return </a:t>
            </a:r>
            <a:r>
              <a:rPr kumimoji="0" lang="uk-UA" sz="1600" b="0" i="0" u="none" strike="noStrike" cap="none" normalizeH="0" baseline="0" dirty="0" smtClean="0">
                <a:ln>
                  <a:noFill/>
                </a:ln>
                <a:solidFill>
                  <a:srgbClr val="C3CEE3"/>
                </a:solidFill>
                <a:effectLst/>
                <a:latin typeface="JetBrains Mono"/>
                <a:cs typeface="Arial" pitchFamily="34" charset="0"/>
              </a:rPr>
              <a:t>res         </a:t>
            </a:r>
            <a:br>
              <a:rPr kumimoji="0" lang="uk-UA" sz="1600" b="0" i="0" u="none" strike="noStrike" cap="none" normalizeH="0" baseline="0" dirty="0" smtClean="0">
                <a:ln>
                  <a:noFill/>
                </a:ln>
                <a:solidFill>
                  <a:srgbClr val="C3CEE3"/>
                </a:solidFill>
                <a:effectLst/>
                <a:latin typeface="JetBrains Mono"/>
                <a:cs typeface="Arial" pitchFamily="34" charset="0"/>
              </a:rPr>
            </a:br>
            <a:r>
              <a:rPr kumimoji="0" lang="uk-UA" sz="1600" b="0" i="0" u="none" strike="noStrike" cap="none" normalizeH="0" baseline="0" dirty="0" smtClean="0">
                <a:ln>
                  <a:noFill/>
                </a:ln>
                <a:solidFill>
                  <a:srgbClr val="C3CEE3"/>
                </a:solidFill>
                <a:effectLst/>
                <a:latin typeface="JetBrains Mono"/>
                <a:cs typeface="Arial" pitchFamily="34" charset="0"/>
              </a:rPr>
              <a:t/>
            </a:r>
            <a:br>
              <a:rPr kumimoji="0" lang="uk-UA" sz="1600" b="0" i="0" u="none" strike="noStrike" cap="none" normalizeH="0" baseline="0" dirty="0" smtClean="0">
                <a:ln>
                  <a:noFill/>
                </a:ln>
                <a:solidFill>
                  <a:srgbClr val="C3CEE3"/>
                </a:solidFill>
                <a:effectLst/>
                <a:latin typeface="JetBrains Mono"/>
                <a:cs typeface="Arial" pitchFamily="34" charset="0"/>
              </a:rPr>
            </a:br>
            <a:r>
              <a:rPr kumimoji="0" lang="uk-UA" sz="1600" b="0" i="1" u="none" strike="noStrike" cap="none" normalizeH="0" baseline="0" dirty="0" smtClean="0">
                <a:ln>
                  <a:noFill/>
                </a:ln>
                <a:solidFill>
                  <a:srgbClr val="546E7A"/>
                </a:solidFill>
                <a:effectLst/>
                <a:latin typeface="JetBrains Mono"/>
                <a:cs typeface="Arial" pitchFamily="34" charset="0"/>
              </a:rPr>
              <a:t># Перевіряємо функцію perimetr</a:t>
            </a:r>
            <a:br>
              <a:rPr kumimoji="0" lang="uk-UA" sz="1600" b="0" i="1" u="none" strike="noStrike" cap="none" normalizeH="0" baseline="0" dirty="0" smtClean="0">
                <a:ln>
                  <a:noFill/>
                </a:ln>
                <a:solidFill>
                  <a:srgbClr val="546E7A"/>
                </a:solidFill>
                <a:effectLst/>
                <a:latin typeface="JetBrains Mono"/>
                <a:cs typeface="Arial" pitchFamily="34" charset="0"/>
              </a:rPr>
            </a:br>
            <a:r>
              <a:rPr kumimoji="0" lang="uk-UA" sz="1600" b="0" i="1" u="none" strike="noStrike" cap="none" normalizeH="0" baseline="0" dirty="0" smtClean="0">
                <a:ln>
                  <a:noFill/>
                </a:ln>
                <a:solidFill>
                  <a:srgbClr val="82AAFF"/>
                </a:solidFill>
                <a:effectLst/>
                <a:latin typeface="JetBrains Mono"/>
                <a:cs typeface="Arial" pitchFamily="34" charset="0"/>
              </a:rPr>
              <a:t>print</a:t>
            </a:r>
            <a:r>
              <a:rPr kumimoji="0" lang="uk-UA" sz="1600" b="0" i="0" u="none" strike="noStrike" cap="none" normalizeH="0" baseline="0" dirty="0" smtClean="0">
                <a:ln>
                  <a:noFill/>
                </a:ln>
                <a:solidFill>
                  <a:srgbClr val="89DDFF"/>
                </a:solidFill>
                <a:effectLst/>
                <a:latin typeface="JetBrains Mono"/>
                <a:cs typeface="Arial" pitchFamily="34" charset="0"/>
              </a:rPr>
              <a:t>(</a:t>
            </a:r>
            <a:r>
              <a:rPr kumimoji="0" lang="uk-UA" sz="1600" b="0" i="0" u="none" strike="noStrike" cap="none" normalizeH="0" baseline="0" dirty="0" smtClean="0">
                <a:ln>
                  <a:noFill/>
                </a:ln>
                <a:solidFill>
                  <a:srgbClr val="82AAFF"/>
                </a:solidFill>
                <a:effectLst/>
                <a:latin typeface="JetBrains Mono"/>
                <a:cs typeface="Arial" pitchFamily="34" charset="0"/>
              </a:rPr>
              <a:t>perimetr</a:t>
            </a:r>
            <a:r>
              <a:rPr kumimoji="0" lang="uk-UA" sz="1600" b="0" i="0" u="none" strike="noStrike" cap="none" normalizeH="0" baseline="0" dirty="0" smtClean="0">
                <a:ln>
                  <a:noFill/>
                </a:ln>
                <a:solidFill>
                  <a:srgbClr val="89DDFF"/>
                </a:solidFill>
                <a:effectLst/>
                <a:latin typeface="JetBrains Mono"/>
                <a:cs typeface="Arial" pitchFamily="34" charset="0"/>
              </a:rPr>
              <a:t>(</a:t>
            </a:r>
            <a:r>
              <a:rPr kumimoji="0" lang="uk-UA" sz="1600" b="0" i="0" u="none" strike="noStrike" cap="none" normalizeH="0" baseline="0" dirty="0" smtClean="0">
                <a:ln>
                  <a:noFill/>
                </a:ln>
                <a:solidFill>
                  <a:srgbClr val="F78C6C"/>
                </a:solidFill>
                <a:effectLst/>
                <a:latin typeface="JetBrains Mono"/>
                <a:cs typeface="Arial" pitchFamily="34" charset="0"/>
              </a:rPr>
              <a:t>3</a:t>
            </a:r>
            <a:r>
              <a:rPr kumimoji="0" lang="uk-UA" sz="1600" b="0" i="0" u="none" strike="noStrike" cap="none" normalizeH="0" baseline="0" dirty="0" smtClean="0">
                <a:ln>
                  <a:noFill/>
                </a:ln>
                <a:solidFill>
                  <a:srgbClr val="89DDFF"/>
                </a:solidFill>
                <a:effectLst/>
                <a:latin typeface="JetBrains Mono"/>
                <a:cs typeface="Arial" pitchFamily="34" charset="0"/>
              </a:rPr>
              <a:t>,</a:t>
            </a:r>
            <a:r>
              <a:rPr kumimoji="0" lang="uk-UA" sz="1600" b="0" i="0" u="none" strike="noStrike" cap="none" normalizeH="0" baseline="0" dirty="0" smtClean="0">
                <a:ln>
                  <a:noFill/>
                </a:ln>
                <a:solidFill>
                  <a:srgbClr val="F78C6C"/>
                </a:solidFill>
                <a:effectLst/>
                <a:latin typeface="JetBrains Mono"/>
                <a:cs typeface="Arial" pitchFamily="34" charset="0"/>
              </a:rPr>
              <a:t>5</a:t>
            </a:r>
            <a:r>
              <a:rPr kumimoji="0" lang="uk-UA" sz="1600" b="0" i="0" u="none" strike="noStrike" cap="none" normalizeH="0" baseline="0" dirty="0" smtClean="0">
                <a:ln>
                  <a:noFill/>
                </a:ln>
                <a:solidFill>
                  <a:srgbClr val="89DDFF"/>
                </a:solidFill>
                <a:effectLst/>
                <a:latin typeface="JetBrains Mono"/>
                <a:cs typeface="Arial" pitchFamily="34" charset="0"/>
              </a:rPr>
              <a:t>)) </a:t>
            </a:r>
            <a:r>
              <a:rPr kumimoji="0" lang="uk-UA" sz="1600" b="0" i="1" u="none" strike="noStrike" cap="none" normalizeH="0" baseline="0" dirty="0" smtClean="0">
                <a:ln>
                  <a:noFill/>
                </a:ln>
                <a:solidFill>
                  <a:srgbClr val="546E7A"/>
                </a:solidFill>
                <a:effectLst/>
                <a:latin typeface="JetBrains Mono"/>
                <a:cs typeface="Arial" pitchFamily="34" charset="0"/>
              </a:rPr>
              <a:t># периметр має бути рівний 16</a:t>
            </a:r>
            <a:endParaRPr kumimoji="0" lang="uk-UA"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Прямоугольник 3"/>
          <p:cNvSpPr/>
          <p:nvPr/>
        </p:nvSpPr>
        <p:spPr>
          <a:xfrm>
            <a:off x="5782234" y="1308359"/>
            <a:ext cx="5450543" cy="646331"/>
          </a:xfrm>
          <a:prstGeom prst="rect">
            <a:avLst/>
          </a:prstGeom>
        </p:spPr>
        <p:txBody>
          <a:bodyPr wrap="square">
            <a:spAutoFit/>
          </a:bodyPr>
          <a:lstStyle/>
          <a:p>
            <a:r>
              <a:rPr lang="uk-UA" i="1" dirty="0" smtClean="0"/>
              <a:t>Перевіримо, що </a:t>
            </a:r>
            <a:r>
              <a:rPr lang="en-US" i="1" noProof="1" smtClean="0"/>
              <a:t>perimetr</a:t>
            </a:r>
            <a:r>
              <a:rPr lang="en-US" i="1" dirty="0" smtClean="0"/>
              <a:t> </a:t>
            </a:r>
            <a:r>
              <a:rPr lang="en-US" i="1" dirty="0"/>
              <a:t>(3,5) </a:t>
            </a:r>
            <a:r>
              <a:rPr lang="uk-UA" i="1" dirty="0" smtClean="0"/>
              <a:t>обраховано неправильно, бо має повертати </a:t>
            </a:r>
            <a:r>
              <a:rPr lang="uk-UA" i="1" dirty="0"/>
              <a:t>16. </a:t>
            </a:r>
            <a:endParaRPr lang="ru-RU" i="1" dirty="0"/>
          </a:p>
        </p:txBody>
      </p:sp>
      <p:sp>
        <p:nvSpPr>
          <p:cNvPr id="5" name="Rectangle 2"/>
          <p:cNvSpPr>
            <a:spLocks noChangeArrowheads="1"/>
          </p:cNvSpPr>
          <p:nvPr/>
        </p:nvSpPr>
        <p:spPr bwMode="auto">
          <a:xfrm>
            <a:off x="376518" y="3434846"/>
            <a:ext cx="6702091" cy="83099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1" u="none" strike="noStrike" cap="none" normalizeH="0" baseline="0" dirty="0" smtClean="0">
                <a:ln>
                  <a:noFill/>
                </a:ln>
                <a:solidFill>
                  <a:srgbClr val="C792EA"/>
                </a:solidFill>
                <a:effectLst/>
                <a:latin typeface="JetBrains Mono"/>
                <a:cs typeface="Arial" pitchFamily="34" charset="0"/>
              </a:rPr>
              <a:t>assert</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82AAFF"/>
                </a:solidFill>
                <a:effectLst/>
                <a:latin typeface="JetBrains Mono"/>
                <a:cs typeface="Arial" pitchFamily="34" charset="0"/>
              </a:rPr>
              <a:t>perimetr</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3</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5</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16</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1" u="none" strike="noStrike" cap="none" normalizeH="0" baseline="0" dirty="0" smtClean="0">
                <a:ln>
                  <a:noFill/>
                </a:ln>
                <a:solidFill>
                  <a:srgbClr val="546E7A"/>
                </a:solidFill>
                <a:effectLst/>
                <a:latin typeface="JetBrains Mono"/>
                <a:cs typeface="Arial" pitchFamily="34" charset="0"/>
              </a:rPr>
              <a:t># перевіряємо, що perimetr(3,5) поверне 16</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C792EA"/>
                </a:solidFill>
                <a:effectLst/>
                <a:latin typeface="JetBrains Mono"/>
                <a:cs typeface="Arial" pitchFamily="34" charset="0"/>
              </a:rPr>
              <a:t>assert</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82AAFF"/>
                </a:solidFill>
                <a:effectLst/>
                <a:latin typeface="JetBrains Mono"/>
                <a:cs typeface="Arial" pitchFamily="34" charset="0"/>
              </a:rPr>
              <a:t>perimetr</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7</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2</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18</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1" u="none" strike="noStrike" cap="none" normalizeH="0" baseline="0" dirty="0" smtClean="0">
                <a:ln>
                  <a:noFill/>
                </a:ln>
                <a:solidFill>
                  <a:srgbClr val="546E7A"/>
                </a:solidFill>
                <a:effectLst/>
                <a:latin typeface="JetBrains Mono"/>
                <a:cs typeface="Arial" pitchFamily="34" charset="0"/>
              </a:rPr>
              <a:t># перевіряємо, що perimetr(7,2) поверне 18</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C792EA"/>
                </a:solidFill>
                <a:effectLst/>
                <a:latin typeface="JetBrains Mono"/>
                <a:cs typeface="Arial" pitchFamily="34" charset="0"/>
              </a:rPr>
              <a:t>assert</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82AAFF"/>
                </a:solidFill>
                <a:effectLst/>
                <a:latin typeface="JetBrains Mono"/>
                <a:cs typeface="Arial" pitchFamily="34" charset="0"/>
              </a:rPr>
              <a:t>perimetr</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5</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5</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25</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1" u="none" strike="noStrike" cap="none" normalizeH="0" baseline="0" dirty="0" smtClean="0">
                <a:ln>
                  <a:noFill/>
                </a:ln>
                <a:solidFill>
                  <a:srgbClr val="546E7A"/>
                </a:solidFill>
                <a:effectLst/>
                <a:latin typeface="JetBrains Mono"/>
                <a:cs typeface="Arial" pitchFamily="34" charset="0"/>
              </a:rPr>
              <a:t># </a:t>
            </a:r>
            <a:r>
              <a:rPr kumimoji="0" lang="uk-UA" sz="1600" b="0" i="1" u="none" strike="noStrike" cap="none" normalizeH="0" baseline="0" dirty="0" smtClean="0">
                <a:ln>
                  <a:noFill/>
                </a:ln>
                <a:solidFill>
                  <a:srgbClr val="546E7A"/>
                </a:solidFill>
                <a:effectLst/>
                <a:latin typeface="JetBrains Mono"/>
                <a:cs typeface="Arial" pitchFamily="34" charset="0"/>
              </a:rPr>
              <a:t>перевіряємо</a:t>
            </a:r>
            <a:r>
              <a:rPr kumimoji="0" lang="ru-RU" sz="1600" b="0" i="1" u="none" strike="noStrike" cap="none" normalizeH="0" baseline="0" dirty="0" smtClean="0">
                <a:ln>
                  <a:noFill/>
                </a:ln>
                <a:solidFill>
                  <a:srgbClr val="546E7A"/>
                </a:solidFill>
                <a:effectLst/>
                <a:latin typeface="JetBrains Mono"/>
                <a:cs typeface="Arial" pitchFamily="34" charset="0"/>
              </a:rPr>
              <a:t>, що perimetr(5,5) поверне 25</a:t>
            </a:r>
            <a:endParaRPr kumimoji="0" lang="ru-RU"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11684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999" y="160866"/>
            <a:ext cx="11667067" cy="6570133"/>
          </a:xfrm>
        </p:spPr>
        <p:txBody>
          <a:bodyPr>
            <a:normAutofit/>
          </a:bodyPr>
          <a:lstStyle/>
          <a:p>
            <a:pPr marL="0" indent="0" algn="ctr">
              <a:buNone/>
            </a:pPr>
            <a:r>
              <a:rPr lang="uk-UA" sz="1600" b="1" dirty="0" smtClean="0"/>
              <a:t>Змінні незмінних </a:t>
            </a:r>
            <a:r>
              <a:rPr lang="en-US" sz="1600" b="1" dirty="0" smtClean="0"/>
              <a:t>(</a:t>
            </a:r>
            <a:r>
              <a:rPr lang="en-US" sz="1600" b="1" dirty="0" err="1" smtClean="0"/>
              <a:t>inmutable</a:t>
            </a:r>
            <a:r>
              <a:rPr lang="en-US" sz="1600" b="1" dirty="0" smtClean="0"/>
              <a:t>) </a:t>
            </a:r>
            <a:r>
              <a:rPr lang="uk-UA" sz="1600" b="1" dirty="0" smtClean="0"/>
              <a:t>та змінних</a:t>
            </a:r>
            <a:r>
              <a:rPr lang="en-US" sz="1600" b="1" dirty="0" smtClean="0"/>
              <a:t> (mutable)</a:t>
            </a:r>
            <a:r>
              <a:rPr lang="uk-UA" sz="1600" b="1" dirty="0" smtClean="0"/>
              <a:t> типів та функції</a:t>
            </a:r>
          </a:p>
          <a:p>
            <a:pPr marL="0" indent="0">
              <a:buNone/>
            </a:pPr>
            <a:r>
              <a:rPr lang="ru-RU" sz="1600" dirty="0"/>
              <a:t>П</a:t>
            </a:r>
            <a:r>
              <a:rPr lang="ru-RU" sz="1600" dirty="0" smtClean="0"/>
              <a:t>ри </a:t>
            </a:r>
            <a:r>
              <a:rPr lang="ru-RU" sz="1600" dirty="0"/>
              <a:t>передачі параметрів в функцію в Python ми не можемо прив'язати фактичні </a:t>
            </a:r>
            <a:r>
              <a:rPr lang="ru-RU" sz="1600" dirty="0" smtClean="0"/>
              <a:t>параметри </a:t>
            </a:r>
            <a:r>
              <a:rPr lang="ru-RU" sz="1600" dirty="0"/>
              <a:t>до інших об'єктів або змінити їх, якщо вони належать до </a:t>
            </a:r>
            <a:r>
              <a:rPr lang="ru-RU" sz="1600" b="1" dirty="0" smtClean="0"/>
              <a:t>незмінних </a:t>
            </a:r>
            <a:r>
              <a:rPr lang="ru-RU" sz="1600" b="1" dirty="0"/>
              <a:t>типів</a:t>
            </a:r>
            <a:r>
              <a:rPr lang="ru-RU" sz="1600" dirty="0"/>
              <a:t>, однак можемо модифікувати їх значення, якщо вони належать до </a:t>
            </a:r>
            <a:r>
              <a:rPr lang="ru-RU" sz="1600" b="1" dirty="0" smtClean="0"/>
              <a:t>змінних </a:t>
            </a:r>
            <a:r>
              <a:rPr lang="ru-RU" sz="1600" b="1" dirty="0"/>
              <a:t>типів</a:t>
            </a:r>
            <a:r>
              <a:rPr lang="ru-RU" sz="1600" dirty="0" smtClean="0"/>
              <a:t>.</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ru-RU" sz="1600" dirty="0" smtClean="0"/>
              <a:t>Значенн</a:t>
            </a:r>
            <a:r>
              <a:rPr lang="ru-RU" sz="1600" dirty="0"/>
              <a:t>я</a:t>
            </a:r>
            <a:r>
              <a:rPr lang="ru-RU" sz="1600" dirty="0" smtClean="0"/>
              <a:t> </a:t>
            </a:r>
            <a:r>
              <a:rPr lang="ru-RU" sz="1600" dirty="0"/>
              <a:t>змінної x не змінилось оскільки вона вказує на </a:t>
            </a:r>
            <a:r>
              <a:rPr lang="ru-RU" sz="1600" dirty="0" smtClean="0"/>
              <a:t>незмінний (</a:t>
            </a:r>
            <a:r>
              <a:rPr lang="en-US" sz="1600" dirty="0" err="1" smtClean="0"/>
              <a:t>inmutable</a:t>
            </a:r>
            <a:r>
              <a:rPr lang="en-US" sz="1600" dirty="0" smtClean="0"/>
              <a:t>)</a:t>
            </a:r>
            <a:r>
              <a:rPr lang="ru-RU" sz="1600" dirty="0" smtClean="0"/>
              <a:t> </a:t>
            </a:r>
            <a:r>
              <a:rPr lang="ru-RU" sz="1600" dirty="0"/>
              <a:t>int.</a:t>
            </a:r>
            <a:endParaRPr lang="en-US" sz="1600" dirty="0" smtClean="0"/>
          </a:p>
        </p:txBody>
      </p:sp>
      <p:sp>
        <p:nvSpPr>
          <p:cNvPr id="4" name="Rectangle 1"/>
          <p:cNvSpPr>
            <a:spLocks noChangeArrowheads="1"/>
          </p:cNvSpPr>
          <p:nvPr/>
        </p:nvSpPr>
        <p:spPr bwMode="auto">
          <a:xfrm>
            <a:off x="330200" y="1200260"/>
            <a:ext cx="7776168" cy="181588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increase</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number</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'Number was:'</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number</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CEE3"/>
                </a:solidFill>
                <a:effectLst/>
                <a:latin typeface="JetBrains Mono"/>
              </a:rPr>
              <a:t>number </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number </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1</a:t>
            </a:r>
            <a:br>
              <a:rPr kumimoji="0" lang="ru-RU" altLang="ru-RU" sz="1400" b="0" i="0" u="none" strike="noStrike" cap="none" normalizeH="0" baseline="0" dirty="0" smtClean="0">
                <a:ln>
                  <a:noFill/>
                </a:ln>
                <a:solidFill>
                  <a:srgbClr val="F78C6C"/>
                </a:solidFill>
                <a:effectLst/>
                <a:latin typeface="JetBrains Mono"/>
              </a:rPr>
            </a:br>
            <a:r>
              <a:rPr kumimoji="0" lang="ru-RU" altLang="ru-RU" sz="1400" b="0" i="0" u="none" strike="noStrike" cap="none" normalizeH="0" baseline="0" dirty="0" smtClean="0">
                <a:ln>
                  <a:noFill/>
                </a:ln>
                <a:solidFill>
                  <a:srgbClr val="F78C6C"/>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'Number became:'</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number</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x </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7      </a:t>
            </a:r>
            <a:r>
              <a:rPr kumimoji="0" lang="ru-RU" altLang="ru-RU" sz="1400" b="0" i="1" u="none" strike="noStrike" cap="none" normalizeH="0" baseline="0" dirty="0" smtClean="0">
                <a:ln>
                  <a:noFill/>
                </a:ln>
                <a:solidFill>
                  <a:srgbClr val="546E7A"/>
                </a:solidFill>
                <a:effectLst/>
                <a:latin typeface="JetBrains Mono"/>
              </a:rPr>
              <a:t>#Змінна х не зміниться після виконання функції increase(x), бо int - незмінний тип</a:t>
            </a:r>
            <a:br>
              <a:rPr kumimoji="0" lang="ru-RU" altLang="ru-RU" sz="1400" b="0" i="1" u="none" strike="noStrike" cap="none" normalizeH="0" baseline="0" dirty="0" smtClean="0">
                <a:ln>
                  <a:noFill/>
                </a:ln>
                <a:solidFill>
                  <a:srgbClr val="546E7A"/>
                </a:solidFill>
                <a:effectLst/>
                <a:latin typeface="JetBrains Mono"/>
              </a:rPr>
            </a:br>
            <a:r>
              <a:rPr kumimoji="0" lang="ru-RU" altLang="ru-RU" sz="1400" b="0" i="0" u="none" strike="noStrike" cap="none" normalizeH="0" baseline="0" dirty="0" smtClean="0">
                <a:ln>
                  <a:noFill/>
                </a:ln>
                <a:solidFill>
                  <a:srgbClr val="82AAFF"/>
                </a:solidFill>
                <a:effectLst/>
                <a:latin typeface="JetBrains Mono"/>
              </a:rPr>
              <a:t>increase</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CEE3"/>
                </a:solidFill>
                <a:effectLst/>
                <a:latin typeface="JetBrains Mono"/>
              </a:rPr>
              <a:t>x</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CEE3"/>
                </a:solidFill>
                <a:effectLst/>
                <a:latin typeface="JetBrains Mono"/>
              </a:rPr>
              <a:t>x</a:t>
            </a:r>
            <a:r>
              <a:rPr kumimoji="0" lang="ru-RU" altLang="ru-RU" sz="1400" b="0" i="0" u="none" strike="noStrike" cap="none" normalizeH="0" baseline="0" dirty="0" smtClean="0">
                <a:ln>
                  <a:noFill/>
                </a:ln>
                <a:solidFill>
                  <a:srgbClr val="89DDFF"/>
                </a:solidFill>
                <a:effectLst/>
                <a:latin typeface="JetBrains Mono"/>
              </a:rPr>
              <a:t>)</a:t>
            </a:r>
            <a:endParaRPr kumimoji="0" lang="ru-RU" altLang="ru-RU" sz="32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8537341" y="2187467"/>
            <a:ext cx="1476375" cy="828675"/>
          </a:xfrm>
          <a:prstGeom prst="rect">
            <a:avLst/>
          </a:prstGeom>
        </p:spPr>
      </p:pic>
      <p:sp>
        <p:nvSpPr>
          <p:cNvPr id="7" name="Rectangle 3"/>
          <p:cNvSpPr>
            <a:spLocks noChangeArrowheads="1"/>
          </p:cNvSpPr>
          <p:nvPr/>
        </p:nvSpPr>
        <p:spPr bwMode="auto">
          <a:xfrm>
            <a:off x="330200" y="3591637"/>
            <a:ext cx="1726755" cy="138499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add_to_list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lst</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lst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append</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777</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my_list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2</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add_to_list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my_list</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my_list</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2337329" y="4662307"/>
            <a:ext cx="1133475" cy="314325"/>
          </a:xfrm>
          <a:prstGeom prst="rect">
            <a:avLst/>
          </a:prstGeom>
        </p:spPr>
      </p:pic>
      <p:sp>
        <p:nvSpPr>
          <p:cNvPr id="9" name="Rectangle 8"/>
          <p:cNvSpPr/>
          <p:nvPr/>
        </p:nvSpPr>
        <p:spPr>
          <a:xfrm>
            <a:off x="330200" y="5152761"/>
            <a:ext cx="7852369" cy="338554"/>
          </a:xfrm>
          <a:prstGeom prst="rect">
            <a:avLst/>
          </a:prstGeom>
        </p:spPr>
        <p:txBody>
          <a:bodyPr wrap="square">
            <a:spAutoFit/>
          </a:bodyPr>
          <a:lstStyle/>
          <a:p>
            <a:r>
              <a:rPr lang="uk-UA" sz="1600" dirty="0"/>
              <a:t>Значенн змінної my_list змінилось оскільки вона вказує на </a:t>
            </a:r>
            <a:r>
              <a:rPr lang="uk-UA" sz="1600" dirty="0" smtClean="0"/>
              <a:t>змінний </a:t>
            </a:r>
            <a:r>
              <a:rPr lang="ru-RU" sz="1600" dirty="0" smtClean="0"/>
              <a:t>(</a:t>
            </a:r>
            <a:r>
              <a:rPr lang="en-US" sz="1600" dirty="0" smtClean="0"/>
              <a:t>mutable</a:t>
            </a:r>
            <a:r>
              <a:rPr lang="en-US" sz="1600" dirty="0"/>
              <a:t>)</a:t>
            </a:r>
            <a:r>
              <a:rPr lang="uk-UA" sz="1600" dirty="0" smtClean="0"/>
              <a:t> </a:t>
            </a:r>
            <a:r>
              <a:rPr lang="uk-UA" sz="1600" dirty="0"/>
              <a:t>list.</a:t>
            </a:r>
          </a:p>
        </p:txBody>
      </p:sp>
    </p:spTree>
    <p:extLst>
      <p:ext uri="{BB962C8B-B14F-4D97-AF65-F5344CB8AC3E}">
        <p14:creationId xmlns:p14="http://schemas.microsoft.com/office/powerpoint/2010/main" val="63431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lgn="ctr">
              <a:buNone/>
            </a:pPr>
            <a:r>
              <a:rPr lang="ru-RU" sz="1800" b="1" dirty="0" smtClean="0"/>
              <a:t>Функції як об’єкти</a:t>
            </a:r>
          </a:p>
          <a:p>
            <a:pPr marL="0" indent="0">
              <a:buNone/>
            </a:pPr>
            <a:r>
              <a:rPr lang="ru-RU" sz="1600" dirty="0" smtClean="0"/>
              <a:t>В </a:t>
            </a:r>
            <a:r>
              <a:rPr lang="ru-RU" sz="1600" dirty="0" err="1"/>
              <a:t>Python</a:t>
            </a:r>
            <a:r>
              <a:rPr lang="ru-RU" sz="1600" dirty="0"/>
              <a:t> </a:t>
            </a:r>
            <a:r>
              <a:rPr lang="ru-RU" sz="1600" dirty="0" smtClean="0"/>
              <a:t>все </a:t>
            </a:r>
            <a:r>
              <a:rPr lang="ru-RU" sz="1600" dirty="0"/>
              <a:t>— </a:t>
            </a:r>
            <a:r>
              <a:rPr lang="ru-RU" sz="1600" dirty="0" err="1" smtClean="0"/>
              <a:t>об'єкт</a:t>
            </a:r>
            <a:r>
              <a:rPr lang="ru-RU" sz="1600" dirty="0" smtClean="0"/>
              <a:t>. </a:t>
            </a:r>
            <a:r>
              <a:rPr lang="ru-RU" sz="1600" dirty="0"/>
              <a:t>І функції тут не виключення</a:t>
            </a:r>
            <a:r>
              <a:rPr lang="ru-RU" sz="1600" dirty="0" smtClean="0"/>
              <a:t>.</a:t>
            </a:r>
          </a:p>
          <a:p>
            <a:pPr marL="0" indent="0">
              <a:buNone/>
            </a:pPr>
            <a:endParaRPr lang="ru-RU" sz="1600" dirty="0"/>
          </a:p>
          <a:p>
            <a:pPr marL="0" indent="0">
              <a:buNone/>
            </a:pPr>
            <a:endParaRPr lang="ru-RU" sz="1600" dirty="0" smtClean="0"/>
          </a:p>
          <a:p>
            <a:pPr marL="0" indent="0">
              <a:buNone/>
            </a:pPr>
            <a:endParaRPr lang="ru-RU" sz="1600" dirty="0"/>
          </a:p>
          <a:p>
            <a:pPr marL="0" indent="0">
              <a:spcBef>
                <a:spcPts val="0"/>
              </a:spcBef>
              <a:buNone/>
            </a:pPr>
            <a:endParaRPr lang="ru-RU" sz="1600" dirty="0" smtClean="0"/>
          </a:p>
          <a:p>
            <a:pPr marL="0" indent="0">
              <a:spcBef>
                <a:spcPts val="0"/>
              </a:spcBef>
              <a:buNone/>
            </a:pPr>
            <a:r>
              <a:rPr lang="ru-RU" sz="1600" dirty="0" smtClean="0"/>
              <a:t>Об'єкт </a:t>
            </a:r>
            <a:r>
              <a:rPr lang="ru-RU" sz="1600" dirty="0"/>
              <a:t>називають </a:t>
            </a:r>
            <a:r>
              <a:rPr lang="ru-RU" sz="1600" i="1" dirty="0"/>
              <a:t>«об'єктом першого класу», </a:t>
            </a:r>
            <a:r>
              <a:rPr lang="ru-RU" sz="1600" dirty="0"/>
              <a:t>якщо:</a:t>
            </a:r>
          </a:p>
          <a:p>
            <a:pPr marL="271463" indent="0">
              <a:spcBef>
                <a:spcPts val="0"/>
              </a:spcBef>
            </a:pPr>
            <a:r>
              <a:rPr lang="ru-RU" sz="1600" dirty="0" smtClean="0"/>
              <a:t>    </a:t>
            </a:r>
            <a:r>
              <a:rPr lang="ru-RU" sz="1600" dirty="0"/>
              <a:t>його може бути збережено у змінній або інших структурах даних;</a:t>
            </a:r>
          </a:p>
          <a:p>
            <a:pPr marL="271463" indent="0">
              <a:spcBef>
                <a:spcPts val="0"/>
              </a:spcBef>
            </a:pPr>
            <a:r>
              <a:rPr lang="ru-RU" sz="1600" dirty="0"/>
              <a:t>    його може бути передано в функцію як аргумент;</a:t>
            </a:r>
          </a:p>
          <a:p>
            <a:pPr marL="271463" indent="0">
              <a:spcBef>
                <a:spcPts val="0"/>
              </a:spcBef>
            </a:pPr>
            <a:r>
              <a:rPr lang="ru-RU" sz="1600" dirty="0"/>
              <a:t>    його може бути поверненим з функції як результат;</a:t>
            </a:r>
          </a:p>
          <a:p>
            <a:pPr marL="271463" indent="0">
              <a:spcBef>
                <a:spcPts val="0"/>
              </a:spcBef>
            </a:pPr>
            <a:r>
              <a:rPr lang="ru-RU" sz="1600" dirty="0"/>
              <a:t>    його може бути створено під час виконання програми;</a:t>
            </a:r>
          </a:p>
          <a:p>
            <a:pPr marL="271463" indent="0">
              <a:spcBef>
                <a:spcPts val="0"/>
              </a:spcBef>
            </a:pPr>
            <a:r>
              <a:rPr lang="ru-RU" sz="1600" dirty="0"/>
              <a:t>    він внутрішньо самоідентифікується (не залежить від іменування).</a:t>
            </a:r>
          </a:p>
          <a:p>
            <a:pPr marL="0" indent="0">
              <a:spcBef>
                <a:spcPts val="0"/>
              </a:spcBef>
              <a:buNone/>
            </a:pPr>
            <a:r>
              <a:rPr lang="ru-RU" sz="1600" dirty="0" smtClean="0"/>
              <a:t>В </a:t>
            </a:r>
            <a:r>
              <a:rPr lang="en-US" sz="1600" dirty="0"/>
              <a:t>Python </a:t>
            </a:r>
            <a:r>
              <a:rPr lang="ru-RU" sz="1600" dirty="0"/>
              <a:t>функції — об'єкти першого класу.</a:t>
            </a:r>
          </a:p>
          <a:p>
            <a:pPr marL="0" indent="0">
              <a:buNone/>
            </a:pPr>
            <a:r>
              <a:rPr lang="ru-RU" sz="1600" dirty="0"/>
              <a:t>При оголошенні функції створюється об'єкт класу </a:t>
            </a:r>
            <a:r>
              <a:rPr lang="en-US" sz="1600" i="1" dirty="0"/>
              <a:t>function</a:t>
            </a:r>
            <a:r>
              <a:rPr lang="en-US" sz="1600" dirty="0"/>
              <a:t>, </a:t>
            </a:r>
            <a:r>
              <a:rPr lang="ru-RU" sz="1600" dirty="0"/>
              <a:t>і паралельно створються змінна з іменем, вказаним після </a:t>
            </a:r>
            <a:r>
              <a:rPr lang="en-US" sz="1600" i="1" dirty="0"/>
              <a:t>def</a:t>
            </a:r>
            <a:r>
              <a:rPr lang="en-US" sz="1600" dirty="0"/>
              <a:t>. </a:t>
            </a:r>
            <a:r>
              <a:rPr lang="ru-RU" sz="1600" dirty="0"/>
              <a:t>Пам'ятаючи, що змінні в </a:t>
            </a:r>
            <a:r>
              <a:rPr lang="en-US" sz="1600" dirty="0"/>
              <a:t>Python — </a:t>
            </a:r>
            <a:r>
              <a:rPr lang="ru-RU" sz="1600" dirty="0"/>
              <a:t>не що інше, як посилання на об'єкти, </a:t>
            </a:r>
            <a:r>
              <a:rPr lang="ru-RU" sz="1600" dirty="0" err="1" smtClean="0"/>
              <a:t>стає</a:t>
            </a:r>
            <a:r>
              <a:rPr lang="ru-RU" sz="1600" dirty="0" smtClean="0"/>
              <a:t> </a:t>
            </a:r>
            <a:r>
              <a:rPr lang="ru-RU" sz="1600" dirty="0" err="1" smtClean="0"/>
              <a:t>можливим</a:t>
            </a:r>
            <a:r>
              <a:rPr lang="ru-RU" sz="1600" dirty="0" smtClean="0"/>
              <a:t> </a:t>
            </a:r>
            <a:r>
              <a:rPr lang="ru-RU" sz="1600" dirty="0"/>
              <a:t>посилатися на функцію за допомогою іншого імені:</a:t>
            </a:r>
          </a:p>
        </p:txBody>
      </p:sp>
      <p:sp>
        <p:nvSpPr>
          <p:cNvPr id="2" name="Rectangle 1"/>
          <p:cNvSpPr>
            <a:spLocks noChangeArrowheads="1"/>
          </p:cNvSpPr>
          <p:nvPr/>
        </p:nvSpPr>
        <p:spPr bwMode="auto">
          <a:xfrm>
            <a:off x="397933" y="936881"/>
            <a:ext cx="1157689" cy="95410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pass</a:t>
            </a:r>
            <a:br>
              <a:rPr kumimoji="0" lang="ru-RU" altLang="ru-RU" sz="1400" b="0" i="1" u="none" strike="noStrike" cap="none" normalizeH="0" baseline="0" smtClean="0">
                <a:ln>
                  <a:noFill/>
                </a:ln>
                <a:solidFill>
                  <a:srgbClr val="C792EA"/>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1" u="none" strike="noStrike" cap="none" normalizeH="0" baseline="0" smtClean="0">
                <a:ln>
                  <a:noFill/>
                </a:ln>
                <a:solidFill>
                  <a:srgbClr val="82AAFF"/>
                </a:solidFill>
                <a:effectLst/>
                <a:latin typeface="JetBrains Mono"/>
              </a:rPr>
              <a:t>type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5281689" y="1347801"/>
            <a:ext cx="4958024" cy="338554"/>
          </a:xfrm>
          <a:prstGeom prst="rect">
            <a:avLst/>
          </a:prstGeom>
        </p:spPr>
        <p:txBody>
          <a:bodyPr wrap="none">
            <a:spAutoFit/>
          </a:bodyPr>
          <a:lstStyle/>
          <a:p>
            <a:r>
              <a:rPr lang="uk-UA" sz="1600" i="1" dirty="0" smtClean="0"/>
              <a:t>Функції </a:t>
            </a:r>
            <a:r>
              <a:rPr lang="uk-UA" sz="1600" i="1" dirty="0"/>
              <a:t>— це об'єкти, які належать до класу function.</a:t>
            </a:r>
          </a:p>
        </p:txBody>
      </p:sp>
      <p:pic>
        <p:nvPicPr>
          <p:cNvPr id="5" name="Picture 4"/>
          <p:cNvPicPr>
            <a:picLocks noChangeAspect="1"/>
          </p:cNvPicPr>
          <p:nvPr/>
        </p:nvPicPr>
        <p:blipFill>
          <a:blip r:embed="rId2"/>
          <a:stretch>
            <a:fillRect/>
          </a:stretch>
        </p:blipFill>
        <p:spPr>
          <a:xfrm>
            <a:off x="1882775" y="1347801"/>
            <a:ext cx="2838450" cy="552450"/>
          </a:xfrm>
          <a:prstGeom prst="rect">
            <a:avLst/>
          </a:prstGeom>
        </p:spPr>
      </p:pic>
      <p:sp>
        <p:nvSpPr>
          <p:cNvPr id="7" name="Rectangle 2"/>
          <p:cNvSpPr>
            <a:spLocks noChangeArrowheads="1"/>
          </p:cNvSpPr>
          <p:nvPr/>
        </p:nvSpPr>
        <p:spPr bwMode="auto">
          <a:xfrm>
            <a:off x="397933" y="4584584"/>
            <a:ext cx="1628972" cy="160043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original</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"It work's"</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2AAFF"/>
                </a:solidFill>
                <a:effectLst/>
                <a:latin typeface="JetBrains Mono"/>
              </a:rPr>
              <a:t>original</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copy </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CEE3"/>
                </a:solidFill>
                <a:effectLst/>
                <a:latin typeface="JetBrains Mono"/>
              </a:rPr>
              <a:t>original</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CEE3"/>
                </a:solidFill>
                <a:effectLst/>
                <a:latin typeface="JetBrains Mono"/>
              </a:rPr>
              <a:t>copy</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2AAFF"/>
                </a:solidFill>
                <a:effectLst/>
                <a:latin typeface="JetBrains Mono"/>
              </a:rPr>
              <a:t>copy</a:t>
            </a:r>
            <a:r>
              <a:rPr kumimoji="0" lang="ru-RU" altLang="ru-RU" sz="1400" b="0" i="0" u="none" strike="noStrike" cap="none" normalizeH="0" baseline="0" dirty="0" smtClean="0">
                <a:ln>
                  <a:noFill/>
                </a:ln>
                <a:solidFill>
                  <a:srgbClr val="89DDFF"/>
                </a:solidFill>
                <a:effectLst/>
                <a:latin typeface="JetBrains Mono"/>
              </a:rPr>
              <a:t>()</a:t>
            </a:r>
            <a:endParaRPr kumimoji="0" lang="ru-RU" altLang="ru-RU" sz="32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2571190" y="5384803"/>
            <a:ext cx="3533775" cy="790575"/>
          </a:xfrm>
          <a:prstGeom prst="rect">
            <a:avLst/>
          </a:prstGeom>
        </p:spPr>
      </p:pic>
      <p:sp>
        <p:nvSpPr>
          <p:cNvPr id="10" name="Rectangle 9"/>
          <p:cNvSpPr/>
          <p:nvPr/>
        </p:nvSpPr>
        <p:spPr>
          <a:xfrm>
            <a:off x="6465820" y="5555369"/>
            <a:ext cx="4026039" cy="307777"/>
          </a:xfrm>
          <a:prstGeom prst="rect">
            <a:avLst/>
          </a:prstGeom>
        </p:spPr>
        <p:txBody>
          <a:bodyPr wrap="none">
            <a:spAutoFit/>
          </a:bodyPr>
          <a:lstStyle/>
          <a:p>
            <a:r>
              <a:rPr lang="uk-UA" sz="1400" i="1" dirty="0"/>
              <a:t>Зауважте що об'єкт класу function має своє ім'я.</a:t>
            </a:r>
          </a:p>
        </p:txBody>
      </p:sp>
    </p:spTree>
    <p:extLst>
      <p:ext uri="{BB962C8B-B14F-4D97-AF65-F5344CB8AC3E}">
        <p14:creationId xmlns:p14="http://schemas.microsoft.com/office/powerpoint/2010/main" val="36351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buNone/>
            </a:pPr>
            <a:r>
              <a:rPr lang="ru-RU" sz="1600" b="1" dirty="0" smtClean="0"/>
              <a:t>Функці</a:t>
            </a:r>
            <a:r>
              <a:rPr lang="uk-UA" sz="1600" b="1" dirty="0"/>
              <a:t>ї</a:t>
            </a:r>
            <a:r>
              <a:rPr lang="ru-RU" sz="1600" b="1" dirty="0" smtClean="0"/>
              <a:t> </a:t>
            </a:r>
            <a:r>
              <a:rPr lang="ru-RU" sz="1600" b="1" dirty="0"/>
              <a:t>вищого порядку</a:t>
            </a:r>
            <a:endParaRPr lang="en-US" sz="1600" b="1" dirty="0" smtClean="0"/>
          </a:p>
          <a:p>
            <a:pPr marL="0" indent="0">
              <a:buNone/>
            </a:pPr>
            <a:r>
              <a:rPr lang="ru-RU" sz="1600" dirty="0" smtClean="0"/>
              <a:t>Функція вищого </a:t>
            </a:r>
            <a:r>
              <a:rPr lang="ru-RU" sz="1600" dirty="0"/>
              <a:t>порядку — це така функція, яка приймає іншу функцію в якості аргумента та/або повертає іншу функцію</a:t>
            </a:r>
            <a:r>
              <a:rPr lang="ru-RU" sz="1600" dirty="0" smtClean="0"/>
              <a:t>.</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b="1" dirty="0" smtClean="0"/>
          </a:p>
          <a:p>
            <a:pPr marL="0" indent="0">
              <a:buNone/>
            </a:pPr>
            <a:r>
              <a:rPr lang="ru-RU" sz="1600" b="1" dirty="0" smtClean="0"/>
              <a:t>Функції </a:t>
            </a:r>
            <a:r>
              <a:rPr lang="ru-RU" sz="1600" b="1" dirty="0"/>
              <a:t>як </a:t>
            </a:r>
            <a:r>
              <a:rPr lang="ru-RU" sz="1600" b="1" dirty="0" smtClean="0"/>
              <a:t>аргументи</a:t>
            </a:r>
            <a:endParaRPr lang="ru-RU" sz="1600" b="1" dirty="0"/>
          </a:p>
          <a:p>
            <a:pPr marL="0" indent="0">
              <a:buNone/>
            </a:pPr>
            <a:r>
              <a:rPr lang="ru-RU" sz="1600" dirty="0" smtClean="0"/>
              <a:t>Приклад </a:t>
            </a:r>
            <a:r>
              <a:rPr lang="ru-RU" sz="1600" dirty="0" err="1" smtClean="0"/>
              <a:t>вбудованої</a:t>
            </a:r>
            <a:r>
              <a:rPr lang="ru-RU" sz="1600" dirty="0" smtClean="0"/>
              <a:t> </a:t>
            </a:r>
            <a:r>
              <a:rPr lang="ru-RU" sz="1600" dirty="0" err="1" smtClean="0"/>
              <a:t>функції</a:t>
            </a:r>
            <a:r>
              <a:rPr lang="ru-RU" sz="1600" dirty="0" smtClean="0"/>
              <a:t> </a:t>
            </a:r>
            <a:r>
              <a:rPr lang="ru-RU" sz="1600" dirty="0"/>
              <a:t>Python</a:t>
            </a:r>
            <a:r>
              <a:rPr lang="ru-RU" sz="1600" dirty="0" smtClean="0"/>
              <a:t>:</a:t>
            </a:r>
            <a:endParaRPr lang="en-US" sz="1600" dirty="0" smtClean="0"/>
          </a:p>
          <a:p>
            <a:pPr marL="0" indent="0">
              <a:buNone/>
            </a:pPr>
            <a:endParaRPr lang="en-US" sz="1600" dirty="0"/>
          </a:p>
          <a:p>
            <a:pPr marL="0" indent="0">
              <a:spcBef>
                <a:spcPts val="0"/>
              </a:spcBef>
              <a:buNone/>
            </a:pPr>
            <a:r>
              <a:rPr lang="ru-RU" sz="1600" dirty="0"/>
              <a:t>Функція повертає список який складається з відсортованих елементів послідовності </a:t>
            </a:r>
            <a:r>
              <a:rPr lang="en-US" sz="1600" dirty="0" err="1"/>
              <a:t>iterable</a:t>
            </a:r>
            <a:r>
              <a:rPr lang="en-US" sz="1600" dirty="0"/>
              <a:t>.</a:t>
            </a:r>
          </a:p>
          <a:p>
            <a:pPr marL="0" indent="0">
              <a:spcBef>
                <a:spcPts val="0"/>
              </a:spcBef>
              <a:buNone/>
            </a:pPr>
            <a:r>
              <a:rPr lang="ru-RU" sz="1600" dirty="0" smtClean="0"/>
              <a:t>Необов'язкові </a:t>
            </a:r>
            <a:r>
              <a:rPr lang="ru-RU" sz="1600" dirty="0"/>
              <a:t>аргументи:</a:t>
            </a:r>
          </a:p>
          <a:p>
            <a:pPr>
              <a:spcBef>
                <a:spcPts val="0"/>
              </a:spcBef>
            </a:pPr>
            <a:r>
              <a:rPr lang="ru-RU" sz="1600" dirty="0" smtClean="0"/>
              <a:t>   </a:t>
            </a:r>
            <a:r>
              <a:rPr lang="ru-RU" sz="1600" i="1" dirty="0" smtClean="0"/>
              <a:t> </a:t>
            </a:r>
            <a:r>
              <a:rPr lang="en-US" sz="1600" i="1" dirty="0"/>
              <a:t>key </a:t>
            </a:r>
            <a:r>
              <a:rPr lang="en-US" sz="1600" dirty="0"/>
              <a:t>— </a:t>
            </a:r>
            <a:r>
              <a:rPr lang="ru-RU" sz="1600" dirty="0"/>
              <a:t>функція з одним параметром. Цій функції будуть передаватись елементи </a:t>
            </a:r>
            <a:r>
              <a:rPr lang="en-US" sz="1600" i="1" dirty="0" err="1"/>
              <a:t>iterable</a:t>
            </a:r>
            <a:r>
              <a:rPr lang="en-US" sz="1600" dirty="0"/>
              <a:t>. </a:t>
            </a:r>
            <a:r>
              <a:rPr lang="ru-RU" sz="1600" dirty="0"/>
              <a:t>Функція має повертати "ключ" сортування, тобто ті значення, по яким буде відбуватись порівняння елементів </a:t>
            </a:r>
            <a:r>
              <a:rPr lang="en-US" sz="1600" i="1" dirty="0" err="1"/>
              <a:t>iterable</a:t>
            </a:r>
            <a:r>
              <a:rPr lang="en-US" sz="1600" dirty="0"/>
              <a:t>. </a:t>
            </a:r>
            <a:r>
              <a:rPr lang="ru-RU" sz="1600" dirty="0"/>
              <a:t>За замовчуванням дорівнює </a:t>
            </a:r>
            <a:r>
              <a:rPr lang="en-US" sz="1600" i="1" dirty="0"/>
              <a:t>None</a:t>
            </a:r>
            <a:r>
              <a:rPr lang="en-US" sz="1600" dirty="0"/>
              <a:t>, </a:t>
            </a:r>
            <a:r>
              <a:rPr lang="ru-RU" sz="1600" dirty="0"/>
              <a:t>тобто усі елементи порівнюються "напряму".</a:t>
            </a:r>
          </a:p>
          <a:p>
            <a:pPr>
              <a:spcBef>
                <a:spcPts val="0"/>
              </a:spcBef>
            </a:pPr>
            <a:r>
              <a:rPr lang="ru-RU" sz="1600" dirty="0"/>
              <a:t>    </a:t>
            </a:r>
            <a:r>
              <a:rPr lang="en-US" sz="1600" i="1" dirty="0"/>
              <a:t>reverse</a:t>
            </a:r>
            <a:r>
              <a:rPr lang="en-US" sz="1600" dirty="0"/>
              <a:t> — </a:t>
            </a:r>
            <a:r>
              <a:rPr lang="ru-RU" sz="1600" dirty="0"/>
              <a:t>типу </a:t>
            </a:r>
            <a:r>
              <a:rPr lang="en-US" sz="1600" i="1" dirty="0" err="1"/>
              <a:t>bool</a:t>
            </a:r>
            <a:r>
              <a:rPr lang="en-US" sz="1600" dirty="0"/>
              <a:t>. </a:t>
            </a:r>
            <a:r>
              <a:rPr lang="ru-RU" sz="1600" dirty="0"/>
              <a:t>Якщо </a:t>
            </a:r>
            <a:r>
              <a:rPr lang="en-US" sz="1600" dirty="0"/>
              <a:t>True, </a:t>
            </a:r>
            <a:r>
              <a:rPr lang="ru-RU" sz="1600" dirty="0"/>
              <a:t>то елементи послідовності будуть відсортовані у зворотньому порядку.</a:t>
            </a:r>
          </a:p>
          <a:p>
            <a:pPr marL="0" indent="0">
              <a:buNone/>
            </a:pPr>
            <a:endParaRPr lang="ru-RU" sz="1600" dirty="0"/>
          </a:p>
        </p:txBody>
      </p:sp>
      <p:sp>
        <p:nvSpPr>
          <p:cNvPr id="2" name="Rectangle 1"/>
          <p:cNvSpPr>
            <a:spLocks noChangeArrowheads="1"/>
          </p:cNvSpPr>
          <p:nvPr/>
        </p:nvSpPr>
        <p:spPr bwMode="auto">
          <a:xfrm>
            <a:off x="286871" y="994716"/>
            <a:ext cx="2739853" cy="160043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F78C6C"/>
                </a:solidFill>
                <a:effectLst/>
                <a:latin typeface="JetBrains Mono"/>
              </a:rPr>
              <a:t>x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3</a:t>
            </a:r>
            <a:br>
              <a:rPr kumimoji="0" lang="ru-RU" altLang="ru-RU" sz="1400" b="0" i="0" u="none" strike="noStrike" cap="none" normalizeH="0" baseline="0" smtClean="0">
                <a:ln>
                  <a:noFill/>
                </a:ln>
                <a:solidFill>
                  <a:srgbClr val="F78C6C"/>
                </a:solidFill>
                <a:effectLst/>
                <a:latin typeface="JetBrains Mono"/>
              </a:rPr>
            </a:br>
            <a:r>
              <a:rPr kumimoji="0" lang="ru-RU" altLang="ru-RU" sz="1400" b="0" i="0" u="none" strike="noStrike" cap="none" normalizeH="0" baseline="0" smtClean="0">
                <a:ln>
                  <a:noFill/>
                </a:ln>
                <a:solidFill>
                  <a:srgbClr val="F78C6C"/>
                </a:solidFill>
                <a:effectLst/>
                <a:latin typeface="JetBrains Mono"/>
              </a:rPr>
              <a:t/>
            </a:r>
            <a:br>
              <a:rPr kumimoji="0" lang="ru-RU" altLang="ru-RU" sz="1400" b="0" i="0" u="none" strike="noStrike" cap="none" normalizeH="0" baseline="0" smtClean="0">
                <a:ln>
                  <a:noFill/>
                </a:ln>
                <a:solidFill>
                  <a:srgbClr val="F78C6C"/>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g</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function</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F78C6C"/>
                </a:solidFill>
                <a:effectLst/>
                <a:latin typeface="JetBrains Mono"/>
              </a:rPr>
              <a:t>function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 </a:t>
            </a:r>
            <a:r>
              <a:rPr kumimoji="0" lang="ru-RU" altLang="ru-RU" sz="1400" b="0" i="0" u="none" strike="noStrike" cap="none" normalizeH="0" baseline="0" smtClean="0">
                <a:ln>
                  <a:noFill/>
                </a:ln>
                <a:solidFill>
                  <a:srgbClr val="F78C6C"/>
                </a:solidFill>
                <a:effectLst/>
                <a:latin typeface="JetBrains Mono"/>
              </a:rPr>
              <a:t>function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g</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7</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3476625" y="1641046"/>
            <a:ext cx="2551789" cy="307777"/>
          </a:xfrm>
          <a:prstGeom prst="rect">
            <a:avLst/>
          </a:prstGeom>
        </p:spPr>
        <p:txBody>
          <a:bodyPr wrap="none">
            <a:spAutoFit/>
          </a:bodyPr>
          <a:lstStyle/>
          <a:p>
            <a:r>
              <a:rPr lang="uk-UA" sz="1400" i="1" dirty="0"/>
              <a:t>g() — функція вищого порядку.</a:t>
            </a:r>
          </a:p>
        </p:txBody>
      </p:sp>
      <p:pic>
        <p:nvPicPr>
          <p:cNvPr id="5" name="Picture 4"/>
          <p:cNvPicPr>
            <a:picLocks noChangeAspect="1"/>
          </p:cNvPicPr>
          <p:nvPr/>
        </p:nvPicPr>
        <p:blipFill>
          <a:blip r:embed="rId2"/>
          <a:stretch>
            <a:fillRect/>
          </a:stretch>
        </p:blipFill>
        <p:spPr>
          <a:xfrm>
            <a:off x="3476625" y="2305983"/>
            <a:ext cx="361950" cy="276225"/>
          </a:xfrm>
          <a:prstGeom prst="rect">
            <a:avLst/>
          </a:prstGeom>
        </p:spPr>
      </p:pic>
      <p:sp>
        <p:nvSpPr>
          <p:cNvPr id="6" name="Rectangle 2"/>
          <p:cNvSpPr>
            <a:spLocks noChangeArrowheads="1"/>
          </p:cNvSpPr>
          <p:nvPr/>
        </p:nvSpPr>
        <p:spPr bwMode="auto">
          <a:xfrm>
            <a:off x="339086" y="3643150"/>
            <a:ext cx="3534942" cy="30777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82AAFF"/>
                </a:solidFill>
                <a:effectLst/>
                <a:latin typeface="JetBrains Mono"/>
              </a:rPr>
              <a:t>sorted</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iterable</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key</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1" u="none" strike="noStrike" cap="none" normalizeH="0" baseline="0" smtClean="0">
                <a:ln>
                  <a:noFill/>
                </a:ln>
                <a:solidFill>
                  <a:srgbClr val="C792EA"/>
                </a:solidFill>
                <a:effectLst/>
                <a:latin typeface="JetBrains Mono"/>
              </a:rPr>
              <a:t>None</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reverse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1" u="none" strike="noStrike" cap="none" normalizeH="0" baseline="0" smtClean="0">
                <a:ln>
                  <a:noFill/>
                </a:ln>
                <a:solidFill>
                  <a:srgbClr val="C792EA"/>
                </a:solidFill>
                <a:effectLst/>
                <a:latin typeface="JetBrains Mono"/>
              </a:rPr>
              <a:t>False</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39086" y="5908093"/>
            <a:ext cx="2085827" cy="46166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C3CEE3"/>
                </a:solidFill>
                <a:effectLst/>
                <a:latin typeface="JetBrains Mono"/>
              </a:rPr>
              <a:t>l </a:t>
            </a: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0" u="none" strike="noStrike" cap="none" normalizeH="0" baseline="0" dirty="0" smtClean="0">
                <a:ln>
                  <a:noFill/>
                </a:ln>
                <a:solidFill>
                  <a:srgbClr val="C3E88D"/>
                </a:solidFill>
                <a:effectLst/>
                <a:latin typeface="JetBrains Mono"/>
              </a:rPr>
              <a:t>'John'</a:t>
            </a: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0" u="none" strike="noStrike" cap="none" normalizeH="0" baseline="0" dirty="0" smtClean="0">
                <a:ln>
                  <a:noFill/>
                </a:ln>
                <a:solidFill>
                  <a:srgbClr val="C3E88D"/>
                </a:solidFill>
                <a:effectLst/>
                <a:latin typeface="JetBrains Mono"/>
              </a:rPr>
              <a:t>'jam'</a:t>
            </a: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0" u="none" strike="noStrike" cap="none" normalizeH="0" baseline="0" dirty="0" smtClean="0">
                <a:ln>
                  <a:noFill/>
                </a:ln>
                <a:solidFill>
                  <a:srgbClr val="C3E88D"/>
                </a:solidFill>
                <a:effectLst/>
                <a:latin typeface="JetBrains Mono"/>
              </a:rPr>
              <a:t>'Jane'</a:t>
            </a: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0" u="none" strike="noStrike" cap="none" normalizeH="0" baseline="0" dirty="0" smtClean="0">
                <a:ln>
                  <a:noFill/>
                </a:ln>
                <a:solidFill>
                  <a:srgbClr val="C3E88D"/>
                </a:solidFill>
                <a:effectLst/>
                <a:latin typeface="JetBrains Mono"/>
              </a:rPr>
              <a:t>'job'</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1" u="none" strike="noStrike" cap="none" normalizeH="0" baseline="0" dirty="0" smtClean="0">
                <a:ln>
                  <a:noFill/>
                </a:ln>
                <a:solidFill>
                  <a:srgbClr val="82AAFF"/>
                </a:solidFill>
                <a:effectLst/>
                <a:latin typeface="JetBrains Mono"/>
              </a:rPr>
              <a:t>print</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1" u="none" strike="noStrike" cap="none" normalizeH="0" baseline="0" dirty="0" smtClean="0">
                <a:ln>
                  <a:noFill/>
                </a:ln>
                <a:solidFill>
                  <a:srgbClr val="82AAFF"/>
                </a:solidFill>
                <a:effectLst/>
                <a:latin typeface="JetBrains Mono"/>
              </a:rPr>
              <a:t>sorted</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C3CEE3"/>
                </a:solidFill>
                <a:effectLst/>
                <a:latin typeface="JetBrains Mono"/>
              </a:rPr>
              <a:t>l</a:t>
            </a:r>
            <a:r>
              <a:rPr kumimoji="0" lang="ru-RU" altLang="ru-RU" sz="1200" b="0" i="0" u="none" strike="noStrike" cap="none" normalizeH="0" baseline="0" dirty="0" smtClean="0">
                <a:ln>
                  <a:noFill/>
                </a:ln>
                <a:solidFill>
                  <a:srgbClr val="89DDFF"/>
                </a:solidFill>
                <a:effectLst/>
                <a:latin typeface="JetBrains Mono"/>
              </a:rPr>
              <a:t>))</a:t>
            </a:r>
            <a:endParaRPr kumimoji="0" lang="ru-RU" altLang="ru-RU"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2566987" y="5960718"/>
            <a:ext cx="2543175" cy="285750"/>
          </a:xfrm>
          <a:prstGeom prst="rect">
            <a:avLst/>
          </a:prstGeom>
        </p:spPr>
      </p:pic>
      <p:sp>
        <p:nvSpPr>
          <p:cNvPr id="10" name="Rectangle 9"/>
          <p:cNvSpPr/>
          <p:nvPr/>
        </p:nvSpPr>
        <p:spPr>
          <a:xfrm>
            <a:off x="286871" y="5475977"/>
            <a:ext cx="8340662" cy="338554"/>
          </a:xfrm>
          <a:prstGeom prst="rect">
            <a:avLst/>
          </a:prstGeom>
        </p:spPr>
        <p:txBody>
          <a:bodyPr wrap="square">
            <a:spAutoFit/>
          </a:bodyPr>
          <a:lstStyle/>
          <a:p>
            <a:r>
              <a:rPr lang="ru-RU" sz="1600" dirty="0"/>
              <a:t>Простий приклад: маємо список символьних рядків, який треба відсортувати. </a:t>
            </a:r>
            <a:endParaRPr lang="uk-UA" sz="1600" dirty="0"/>
          </a:p>
        </p:txBody>
      </p:sp>
      <p:sp>
        <p:nvSpPr>
          <p:cNvPr id="11" name="Rectangle 10"/>
          <p:cNvSpPr/>
          <p:nvPr/>
        </p:nvSpPr>
        <p:spPr>
          <a:xfrm>
            <a:off x="5579533" y="5829824"/>
            <a:ext cx="6096000" cy="646331"/>
          </a:xfrm>
          <a:prstGeom prst="rect">
            <a:avLst/>
          </a:prstGeom>
        </p:spPr>
        <p:txBody>
          <a:bodyPr>
            <a:spAutoFit/>
          </a:bodyPr>
          <a:lstStyle/>
          <a:p>
            <a:r>
              <a:rPr lang="ru-RU" sz="1200" i="1" dirty="0"/>
              <a:t>Отримали відсортований список рядків. </a:t>
            </a:r>
            <a:r>
              <a:rPr lang="ru-RU" sz="1200" i="1" dirty="0" smtClean="0"/>
              <a:t> </a:t>
            </a:r>
            <a:r>
              <a:rPr lang="ru-RU" sz="1200" i="1" dirty="0" err="1" smtClean="0"/>
              <a:t>Символьні</a:t>
            </a:r>
            <a:r>
              <a:rPr lang="ru-RU" sz="1200" i="1" dirty="0" smtClean="0"/>
              <a:t> </a:t>
            </a:r>
            <a:r>
              <a:rPr lang="ru-RU" sz="1200" i="1" dirty="0"/>
              <a:t>рядки відсортовані у лексиграфічному порядку, тобто при порівнюванні </a:t>
            </a:r>
            <a:r>
              <a:rPr lang="ru-RU" sz="1200" i="1" dirty="0" smtClean="0"/>
              <a:t>рядків </a:t>
            </a:r>
            <a:r>
              <a:rPr lang="ru-RU" sz="1200" i="1" dirty="0"/>
              <a:t>між собою враховувався регістр букв (верхній чи нижній).</a:t>
            </a:r>
          </a:p>
        </p:txBody>
      </p:sp>
    </p:spTree>
    <p:extLst>
      <p:ext uri="{BB962C8B-B14F-4D97-AF65-F5344CB8AC3E}">
        <p14:creationId xmlns:p14="http://schemas.microsoft.com/office/powerpoint/2010/main" val="72397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buNone/>
            </a:pPr>
            <a:r>
              <a:rPr lang="ru-RU" sz="1600" dirty="0" smtClean="0"/>
              <a:t>А </a:t>
            </a:r>
            <a:r>
              <a:rPr lang="ru-RU" sz="1600" dirty="0"/>
              <a:t>тепер припустимо, </a:t>
            </a:r>
            <a:r>
              <a:rPr lang="ru-RU" sz="1600" dirty="0" err="1"/>
              <a:t>що</a:t>
            </a:r>
            <a:r>
              <a:rPr lang="ru-RU" sz="1600" dirty="0"/>
              <a:t> </a:t>
            </a:r>
            <a:r>
              <a:rPr lang="ru-RU" sz="1600" dirty="0" err="1" smtClean="0"/>
              <a:t>потрібно</a:t>
            </a:r>
            <a:r>
              <a:rPr lang="ru-RU" sz="1600" dirty="0" smtClean="0"/>
              <a:t> </a:t>
            </a:r>
            <a:r>
              <a:rPr lang="ru-RU" sz="1600" dirty="0"/>
              <a:t>відсортувати список </a:t>
            </a:r>
            <a:r>
              <a:rPr lang="ru-RU" sz="1600" dirty="0" smtClean="0"/>
              <a:t>символьних </a:t>
            </a:r>
            <a:r>
              <a:rPr lang="ru-RU" sz="1600" dirty="0"/>
              <a:t>рядків не враховуючи регістр останніх. Найпростіше — приводити усі символьні рядки до одного регістру перед тим як порівнювати їх між собою.</a:t>
            </a:r>
          </a:p>
          <a:p>
            <a:pPr marL="0" indent="0">
              <a:buNone/>
            </a:pPr>
            <a:r>
              <a:rPr lang="ru-RU" sz="1600" dirty="0" smtClean="0"/>
              <a:t>Отже </a:t>
            </a:r>
            <a:r>
              <a:rPr lang="ru-RU" sz="1600" dirty="0"/>
              <a:t>функції </a:t>
            </a:r>
            <a:r>
              <a:rPr lang="en-US" sz="1600" i="1" dirty="0"/>
              <a:t>sorted(</a:t>
            </a:r>
            <a:r>
              <a:rPr lang="en-US" sz="1600" dirty="0"/>
              <a:t>) </a:t>
            </a:r>
            <a:r>
              <a:rPr lang="ru-RU" sz="1600" dirty="0"/>
              <a:t>можна передати як аргумент ще одну функцію, яка у свою чергу буде трошки "змінювати" наші символьні рядки. Визначимо останню:</a:t>
            </a:r>
          </a:p>
        </p:txBody>
      </p:sp>
      <p:sp>
        <p:nvSpPr>
          <p:cNvPr id="2" name="Rectangle 1"/>
          <p:cNvSpPr>
            <a:spLocks noChangeArrowheads="1"/>
          </p:cNvSpPr>
          <p:nvPr/>
        </p:nvSpPr>
        <p:spPr bwMode="auto">
          <a:xfrm>
            <a:off x="364067" y="1384182"/>
            <a:ext cx="2398413" cy="160043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C3CEE3"/>
                </a:solidFill>
                <a:effectLst/>
                <a:latin typeface="JetBrains Mono"/>
              </a:rPr>
              <a:t>l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'John'</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'jam'</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'Jane'</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'job'</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to_lower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string</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F78C6C"/>
                </a:solidFill>
                <a:effectLst/>
                <a:latin typeface="JetBrains Mono"/>
              </a:rPr>
              <a:t>string</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lower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p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sorted</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l</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key</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to_lower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p</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3125996" y="2406134"/>
            <a:ext cx="3809761" cy="338554"/>
          </a:xfrm>
          <a:prstGeom prst="rect">
            <a:avLst/>
          </a:prstGeom>
        </p:spPr>
        <p:txBody>
          <a:bodyPr wrap="none">
            <a:spAutoFit/>
          </a:bodyPr>
          <a:lstStyle/>
          <a:p>
            <a:r>
              <a:rPr lang="ru-RU" sz="1600" i="1" dirty="0"/>
              <a:t>П</a:t>
            </a:r>
            <a:r>
              <a:rPr lang="ru-RU" sz="1600" i="1" dirty="0" smtClean="0"/>
              <a:t>ередаємо функцію у </a:t>
            </a:r>
            <a:r>
              <a:rPr lang="ru-RU" sz="1600" i="1" dirty="0"/>
              <a:t>якості </a:t>
            </a:r>
            <a:r>
              <a:rPr lang="ru-RU" sz="1600" i="1" dirty="0" smtClean="0"/>
              <a:t>аргументу</a:t>
            </a:r>
            <a:endParaRPr lang="uk-UA" sz="1600" i="1" dirty="0"/>
          </a:p>
        </p:txBody>
      </p:sp>
    </p:spTree>
    <p:extLst>
      <p:ext uri="{BB962C8B-B14F-4D97-AF65-F5344CB8AC3E}">
        <p14:creationId xmlns:p14="http://schemas.microsoft.com/office/powerpoint/2010/main" val="83401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lgn="ctr">
              <a:buNone/>
            </a:pPr>
            <a:r>
              <a:rPr lang="ru-RU" sz="2000" b="1" dirty="0" smtClean="0"/>
              <a:t>Область видимості функції (</a:t>
            </a:r>
            <a:r>
              <a:rPr lang="en-US" sz="2000" b="1" dirty="0" smtClean="0"/>
              <a:t>scope)</a:t>
            </a:r>
          </a:p>
          <a:p>
            <a:pPr marL="0" indent="0">
              <a:buNone/>
            </a:pPr>
            <a:r>
              <a:rPr lang="ru-RU" sz="1600" b="1" i="1" dirty="0"/>
              <a:t>Область видимості або </a:t>
            </a:r>
            <a:r>
              <a:rPr lang="ru-RU" sz="1600" b="1" i="1" dirty="0" smtClean="0"/>
              <a:t>(</a:t>
            </a:r>
            <a:r>
              <a:rPr lang="en-US" sz="1600" b="1" i="1" dirty="0" smtClean="0"/>
              <a:t>scope</a:t>
            </a:r>
            <a:r>
              <a:rPr lang="en-US" sz="1600" b="1" i="1" dirty="0"/>
              <a:t>) </a:t>
            </a:r>
            <a:r>
              <a:rPr lang="en-US" sz="1600" i="1" dirty="0"/>
              <a:t>— </a:t>
            </a:r>
            <a:r>
              <a:rPr lang="ru-RU" sz="1600" i="1" dirty="0"/>
              <a:t>це ділянка програми, де існує окрема множина імен, пов'язаних із певними даними (змінними) чи оголошеннями (функціями, класами тощо). Однакові імена можуть вживатися на різних ділянках програми (а отже мати різні межі дії), але </a:t>
            </a:r>
            <a:r>
              <a:rPr lang="ru-RU" sz="1600" i="1" dirty="0" smtClean="0"/>
              <a:t>мати </a:t>
            </a:r>
            <a:r>
              <a:rPr lang="ru-RU" sz="1600" i="1" dirty="0"/>
              <a:t>різне значення (посилатися на різні дані) чи стосуватися різних оголошень</a:t>
            </a:r>
            <a:r>
              <a:rPr lang="ru-RU" sz="1600" i="1" dirty="0" smtClean="0"/>
              <a:t>.</a:t>
            </a:r>
            <a:endParaRPr lang="en-US" sz="1600" i="1" dirty="0" smtClean="0"/>
          </a:p>
          <a:p>
            <a:pPr marL="0" indent="0">
              <a:buNone/>
            </a:pPr>
            <a:r>
              <a:rPr lang="ru-RU" sz="1600" dirty="0"/>
              <a:t>Імена в </a:t>
            </a:r>
            <a:r>
              <a:rPr lang="en-US" sz="1600" dirty="0"/>
              <a:t>Python </a:t>
            </a:r>
            <a:r>
              <a:rPr lang="ru-RU" sz="1600" dirty="0"/>
              <a:t>також мають області видимості. В залежності від місця у коді, де ім'я було визначене, визначається і область видимості, тобто, де це ім'я буде доступним.</a:t>
            </a:r>
          </a:p>
          <a:p>
            <a:pPr marL="0" indent="0">
              <a:buNone/>
            </a:pPr>
            <a:r>
              <a:rPr lang="ru-RU" sz="1600" dirty="0" smtClean="0"/>
              <a:t>При </a:t>
            </a:r>
            <a:r>
              <a:rPr lang="ru-RU" sz="1600" dirty="0"/>
              <a:t>використанні імен змінних у програмі, </a:t>
            </a:r>
            <a:r>
              <a:rPr lang="en-US" sz="1600" dirty="0"/>
              <a:t>Python </a:t>
            </a:r>
            <a:r>
              <a:rPr lang="ru-RU" sz="1600" dirty="0"/>
              <a:t>кожного разу шукає, створює або змінює ці імена у відповідному </a:t>
            </a:r>
            <a:r>
              <a:rPr lang="ru-RU" sz="1600" u="sng" dirty="0"/>
              <a:t>просторі імен</a:t>
            </a:r>
            <a:r>
              <a:rPr lang="ru-RU" sz="1600" dirty="0"/>
              <a:t>. Простір імен, який є доступним в кожен момент, залежить від області, в якій знаходиться </a:t>
            </a:r>
            <a:r>
              <a:rPr lang="ru-RU" sz="1600" dirty="0" smtClean="0"/>
              <a:t>код.</a:t>
            </a:r>
            <a:endParaRPr lang="en-US" sz="1600" dirty="0" smtClean="0"/>
          </a:p>
          <a:p>
            <a:pPr marL="0" indent="0">
              <a:buNone/>
            </a:pPr>
            <a:endParaRPr lang="en-US" sz="1600" dirty="0" smtClean="0"/>
          </a:p>
          <a:p>
            <a:pPr marL="0" indent="0">
              <a:buNone/>
            </a:pPr>
            <a:r>
              <a:rPr lang="ru-RU" sz="1600" b="1" dirty="0" smtClean="0"/>
              <a:t>Вкладені функції</a:t>
            </a:r>
            <a:endParaRPr lang="ru-RU" sz="1600" b="1" dirty="0"/>
          </a:p>
          <a:p>
            <a:pPr marL="0" indent="0">
              <a:buNone/>
            </a:pPr>
            <a:r>
              <a:rPr lang="ru-RU" sz="1600" dirty="0" smtClean="0"/>
              <a:t>Коли </a:t>
            </a:r>
            <a:r>
              <a:rPr lang="ru-RU" sz="1600" dirty="0"/>
              <a:t>ми оголошуємо функцію, в її тілі ми можемо використовувати будь-які оператори, у тому числі і оголошення функції. </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ru-RU" sz="1600" dirty="0"/>
              <a:t>Функція </a:t>
            </a:r>
            <a:r>
              <a:rPr lang="ru-RU" sz="1600" i="1" dirty="0"/>
              <a:t>inner() </a:t>
            </a:r>
            <a:r>
              <a:rPr lang="ru-RU" sz="1600" dirty="0"/>
              <a:t>є </a:t>
            </a:r>
            <a:r>
              <a:rPr lang="ru-RU" sz="1600" b="1" i="1" dirty="0"/>
              <a:t>локальною</a:t>
            </a:r>
            <a:r>
              <a:rPr lang="ru-RU" sz="1600" dirty="0"/>
              <a:t> по відношенню до функції </a:t>
            </a:r>
            <a:r>
              <a:rPr lang="ru-RU" sz="1600" i="1" dirty="0"/>
              <a:t>outer()</a:t>
            </a:r>
            <a:r>
              <a:rPr lang="ru-RU" sz="1600" dirty="0"/>
              <a:t>. </a:t>
            </a:r>
            <a:endParaRPr lang="en-US" sz="1600" dirty="0" smtClean="0"/>
          </a:p>
          <a:p>
            <a:pPr marL="0" indent="0">
              <a:buNone/>
            </a:pPr>
            <a:r>
              <a:rPr lang="ru-RU" sz="1600" dirty="0" smtClean="0"/>
              <a:t>Тому </a:t>
            </a:r>
            <a:r>
              <a:rPr lang="ru-RU" sz="1600" b="1" i="1" dirty="0"/>
              <a:t>до внутрішньої функції</a:t>
            </a:r>
            <a:r>
              <a:rPr lang="ru-RU" sz="1600" dirty="0"/>
              <a:t>, як і до будь-якого </a:t>
            </a:r>
            <a:r>
              <a:rPr lang="ru-RU" sz="1600" dirty="0" smtClean="0"/>
              <a:t>локального </a:t>
            </a:r>
            <a:r>
              <a:rPr lang="ru-RU" sz="1600" dirty="0"/>
              <a:t>об'єкта, ми </a:t>
            </a:r>
            <a:r>
              <a:rPr lang="ru-RU" sz="1600" b="1" i="1" dirty="0"/>
              <a:t>не можемо отримати доступу ззовні</a:t>
            </a:r>
            <a:r>
              <a:rPr lang="ru-RU" sz="1600" dirty="0"/>
              <a:t>.</a:t>
            </a:r>
            <a:endParaRPr lang="en-US" sz="1600" dirty="0" smtClean="0"/>
          </a:p>
          <a:p>
            <a:pPr marL="0" indent="0">
              <a:buNone/>
            </a:pPr>
            <a:endParaRPr lang="en-US" sz="1600" dirty="0"/>
          </a:p>
        </p:txBody>
      </p:sp>
      <p:sp>
        <p:nvSpPr>
          <p:cNvPr id="2" name="Rectangle 1"/>
          <p:cNvSpPr>
            <a:spLocks noChangeArrowheads="1"/>
          </p:cNvSpPr>
          <p:nvPr/>
        </p:nvSpPr>
        <p:spPr bwMode="auto">
          <a:xfrm>
            <a:off x="364067" y="3570941"/>
            <a:ext cx="1872629" cy="181588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outer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arg</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inner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F78C6C"/>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x</a:t>
            </a:r>
            <a:br>
              <a:rPr kumimoji="0" lang="ru-RU" altLang="ru-RU" sz="1400" b="0" i="0" u="none" strike="noStrike" cap="none" normalizeH="0" baseline="0" smtClean="0">
                <a:ln>
                  <a:noFill/>
                </a:ln>
                <a:solidFill>
                  <a:srgbClr val="F78C6C"/>
                </a:solidFill>
                <a:effectLst/>
                <a:latin typeface="JetBrains Mono"/>
              </a:rPr>
            </a:br>
            <a:r>
              <a:rPr kumimoji="0" lang="ru-RU" altLang="ru-RU" sz="1400" b="0" i="0" u="none" strike="noStrike" cap="none" normalizeH="0" baseline="0" smtClean="0">
                <a:ln>
                  <a:noFill/>
                </a:ln>
                <a:solidFill>
                  <a:srgbClr val="F78C6C"/>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if </a:t>
            </a:r>
            <a:r>
              <a:rPr kumimoji="0" lang="ru-RU" altLang="ru-RU" sz="1400" b="0" i="0" u="none" strike="noStrike" cap="none" normalizeH="0" baseline="0" smtClean="0">
                <a:ln>
                  <a:noFill/>
                </a:ln>
                <a:solidFill>
                  <a:srgbClr val="F78C6C"/>
                </a:solidFill>
                <a:effectLst/>
                <a:latin typeface="JetBrains Mono"/>
              </a:rPr>
              <a:t>arg </a:t>
            </a:r>
            <a:r>
              <a:rPr kumimoji="0" lang="ru-RU" altLang="ru-RU" sz="1400" b="0" i="0" u="none" strike="noStrike" cap="none" normalizeH="0" baseline="0" smtClean="0">
                <a:ln>
                  <a:noFill/>
                </a:ln>
                <a:solidFill>
                  <a:srgbClr val="89DDFF"/>
                </a:solidFill>
                <a:effectLst/>
                <a:latin typeface="JetBrains Mono"/>
              </a:rPr>
              <a:t>&gt; </a:t>
            </a:r>
            <a:r>
              <a:rPr kumimoji="0" lang="ru-RU" altLang="ru-RU" sz="1400" b="0" i="0" u="none" strike="noStrike" cap="none" normalizeH="0" baseline="0" smtClean="0">
                <a:ln>
                  <a:noFill/>
                </a:ln>
                <a:solidFill>
                  <a:srgbClr val="F78C6C"/>
                </a:solidFill>
                <a:effectLst/>
                <a:latin typeface="JetBrains Mono"/>
              </a:rPr>
              <a:t>0</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82AAFF"/>
                </a:solidFill>
                <a:effectLst/>
                <a:latin typeface="JetBrains Mono"/>
              </a:rPr>
              <a:t>inner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arg</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outer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10</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inner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10</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473325" y="4368799"/>
            <a:ext cx="5583220" cy="1018023"/>
          </a:xfrm>
          <a:prstGeom prst="rect">
            <a:avLst/>
          </a:prstGeom>
        </p:spPr>
      </p:pic>
    </p:spTree>
    <p:extLst>
      <p:ext uri="{BB962C8B-B14F-4D97-AF65-F5344CB8AC3E}">
        <p14:creationId xmlns:p14="http://schemas.microsoft.com/office/powerpoint/2010/main" val="2484584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9871" y="156882"/>
            <a:ext cx="11636188" cy="6624918"/>
          </a:xfrm>
        </p:spPr>
        <p:txBody>
          <a:bodyPr>
            <a:normAutofit/>
          </a:bodyPr>
          <a:lstStyle/>
          <a:p>
            <a:pPr marL="0" indent="0" algn="ctr">
              <a:buNone/>
            </a:pPr>
            <a:r>
              <a:rPr lang="uk-UA" sz="1800" b="1" dirty="0" smtClean="0"/>
              <a:t>Локальні і глобальні змінні</a:t>
            </a:r>
          </a:p>
          <a:p>
            <a:pPr marL="0" indent="0">
              <a:buNone/>
            </a:pPr>
            <a:r>
              <a:rPr lang="uk-UA" sz="1600" dirty="0"/>
              <a:t>Область видимості (простір імен) - область, де зберігаються змінні. </a:t>
            </a:r>
            <a:r>
              <a:rPr lang="uk-UA" sz="1600" dirty="0" smtClean="0"/>
              <a:t>В ній </a:t>
            </a:r>
            <a:r>
              <a:rPr lang="uk-UA" sz="1600" dirty="0"/>
              <a:t>визначаються змінні і </a:t>
            </a:r>
            <a:r>
              <a:rPr lang="uk-UA" sz="1600" dirty="0" smtClean="0"/>
              <a:t>виконується </a:t>
            </a:r>
            <a:r>
              <a:rPr lang="uk-UA" sz="1600" dirty="0"/>
              <a:t>пошук імен. </a:t>
            </a:r>
            <a:endParaRPr lang="uk-UA" sz="1600" dirty="0" smtClean="0"/>
          </a:p>
          <a:p>
            <a:pPr marL="0" indent="0">
              <a:buNone/>
            </a:pPr>
            <a:r>
              <a:rPr lang="uk-UA" sz="1600" dirty="0" smtClean="0"/>
              <a:t>Операція   </a:t>
            </a:r>
            <a:r>
              <a:rPr lang="uk-UA" sz="1600" b="1" i="1" dirty="0"/>
              <a:t>=</a:t>
            </a:r>
            <a:r>
              <a:rPr lang="uk-UA" sz="1600" dirty="0"/>
              <a:t> </a:t>
            </a:r>
            <a:r>
              <a:rPr lang="uk-UA" sz="1600" dirty="0" smtClean="0"/>
              <a:t>    пов'язує </a:t>
            </a:r>
            <a:r>
              <a:rPr lang="uk-UA" sz="1600" dirty="0"/>
              <a:t>імена з областю видимості (простором імен</a:t>
            </a:r>
            <a:r>
              <a:rPr lang="uk-UA" sz="1600" dirty="0" smtClean="0"/>
              <a:t>). </a:t>
            </a:r>
          </a:p>
          <a:p>
            <a:pPr marL="0" indent="0">
              <a:buNone/>
            </a:pPr>
            <a:r>
              <a:rPr lang="uk-UA" sz="1600" dirty="0" smtClean="0"/>
              <a:t>Поки не написано </a:t>
            </a:r>
            <a:r>
              <a:rPr lang="uk-UA" sz="1600" dirty="0"/>
              <a:t>жодної функції, всі змінні в програмі глобальні. </a:t>
            </a:r>
            <a:endParaRPr lang="uk-UA" sz="1600" dirty="0" smtClean="0"/>
          </a:p>
          <a:p>
            <a:pPr marL="0" indent="0">
              <a:buNone/>
            </a:pPr>
            <a:r>
              <a:rPr lang="uk-UA" sz="1600" b="1" dirty="0" smtClean="0"/>
              <a:t>Глобальні </a:t>
            </a:r>
            <a:r>
              <a:rPr lang="uk-UA" sz="1600" b="1" dirty="0"/>
              <a:t>змінні </a:t>
            </a:r>
            <a:r>
              <a:rPr lang="uk-UA" sz="1600" dirty="0"/>
              <a:t>видно у всіх функціях програми. </a:t>
            </a:r>
            <a:r>
              <a:rPr lang="uk-UA" sz="1600" dirty="0" smtClean="0"/>
              <a:t>Вони </a:t>
            </a:r>
            <a:r>
              <a:rPr lang="uk-UA" sz="1600" dirty="0"/>
              <a:t>повинні бути спочатку створені, а потім їх можна читати і змінювати. </a:t>
            </a:r>
            <a:endParaRPr lang="uk-UA" sz="1600" dirty="0" smtClean="0"/>
          </a:p>
          <a:p>
            <a:pPr marL="0" indent="0">
              <a:buNone/>
            </a:pPr>
            <a:r>
              <a:rPr lang="uk-UA" sz="1600" dirty="0" smtClean="0"/>
              <a:t> </a:t>
            </a:r>
            <a:endParaRPr lang="uk-UA" sz="1600" dirty="0"/>
          </a:p>
          <a:p>
            <a:pPr marL="0" indent="0">
              <a:buNone/>
            </a:pPr>
            <a:endParaRPr lang="uk-UA" sz="1600" dirty="0" smtClean="0"/>
          </a:p>
          <a:p>
            <a:pPr marL="0" indent="0">
              <a:buNone/>
            </a:pPr>
            <a:endParaRPr lang="uk-UA" sz="1600" dirty="0"/>
          </a:p>
          <a:p>
            <a:pPr marL="0" indent="0">
              <a:buNone/>
            </a:pPr>
            <a:endParaRPr lang="uk-UA" sz="1600" dirty="0" smtClean="0"/>
          </a:p>
          <a:p>
            <a:pPr marL="0" indent="0">
              <a:buNone/>
            </a:pPr>
            <a:endParaRPr lang="uk-UA" sz="1600" dirty="0"/>
          </a:p>
          <a:p>
            <a:pPr marL="0" indent="0">
              <a:buNone/>
            </a:pPr>
            <a:r>
              <a:rPr lang="uk-UA" sz="1600" dirty="0" smtClean="0"/>
              <a:t>Цей код буде працювати так само:</a:t>
            </a:r>
          </a:p>
        </p:txBody>
      </p:sp>
      <p:sp>
        <p:nvSpPr>
          <p:cNvPr id="2" name="Rectangle 1"/>
          <p:cNvSpPr>
            <a:spLocks noChangeArrowheads="1"/>
          </p:cNvSpPr>
          <p:nvPr/>
        </p:nvSpPr>
        <p:spPr bwMode="auto">
          <a:xfrm>
            <a:off x="225621" y="2143835"/>
            <a:ext cx="5752344" cy="138499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C3CEE3"/>
                </a:solidFill>
                <a:effectLst/>
                <a:latin typeface="JetBrains Mono"/>
                <a:cs typeface="Arial" pitchFamily="34" charset="0"/>
              </a:rPr>
              <a:t>a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1  </a:t>
            </a:r>
            <a:r>
              <a:rPr kumimoji="0" lang="ru-RU" sz="1400" b="0" i="1" u="none" strike="noStrike" cap="none" normalizeH="0" baseline="0" dirty="0" smtClean="0">
                <a:ln>
                  <a:noFill/>
                </a:ln>
                <a:solidFill>
                  <a:srgbClr val="546E7A"/>
                </a:solidFill>
                <a:effectLst/>
                <a:latin typeface="JetBrains Mono"/>
                <a:cs typeface="Arial" pitchFamily="34" charset="0"/>
              </a:rPr>
              <a:t># створили змінну раніше ніж її використали</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C792EA"/>
                </a:solidFill>
                <a:effectLst/>
                <a:latin typeface="JetBrains Mono"/>
                <a:cs typeface="Arial" pitchFamily="34" charset="0"/>
              </a:rPr>
              <a:t>def </a:t>
            </a:r>
            <a:r>
              <a:rPr kumimoji="0" lang="ru-RU" sz="1400" b="0" i="0" u="none" strike="noStrike" cap="none" normalizeH="0" baseline="0" dirty="0" smtClean="0">
                <a:ln>
                  <a:noFill/>
                </a:ln>
                <a:solidFill>
                  <a:srgbClr val="82AAFF"/>
                </a:solidFill>
                <a:effectLst/>
                <a:latin typeface="JetBrains Mono"/>
                <a:cs typeface="Arial" pitchFamily="34" charset="0"/>
              </a:rPr>
              <a:t>f</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82AAFF"/>
                </a:solidFill>
                <a:effectLst/>
                <a:latin typeface="JetBrains Mono"/>
                <a:cs typeface="Arial" pitchFamily="34" charset="0"/>
              </a:rPr>
              <a:t>print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a</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читаємо глобальну змінну а (не змінюючи її значення)</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82AAFF"/>
                </a:solidFill>
                <a:effectLst/>
                <a:latin typeface="JetBrains Mono"/>
                <a:cs typeface="Arial" pitchFamily="34" charset="0"/>
              </a:rPr>
              <a:t>f</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тут і далі буде використана змінна а</a:t>
            </a:r>
            <a:endParaRPr kumimoji="0" lang="ru-RU"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255999" y="4143573"/>
            <a:ext cx="3770648"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1" u="none" strike="noStrike" cap="none" normalizeH="0" baseline="0" dirty="0" smtClean="0">
                <a:ln>
                  <a:noFill/>
                </a:ln>
                <a:solidFill>
                  <a:srgbClr val="C792EA"/>
                </a:solidFill>
                <a:effectLst/>
                <a:latin typeface="JetBrains Mono"/>
                <a:cs typeface="Arial" pitchFamily="34" charset="0"/>
              </a:rPr>
              <a:t>def </a:t>
            </a:r>
            <a:r>
              <a:rPr kumimoji="0" lang="ru-RU" sz="1400" b="0" i="0" u="none" strike="noStrike" cap="none" normalizeH="0" baseline="0" dirty="0" smtClean="0">
                <a:ln>
                  <a:noFill/>
                </a:ln>
                <a:solidFill>
                  <a:srgbClr val="82AAFF"/>
                </a:solidFill>
                <a:effectLst/>
                <a:latin typeface="JetBrains Mono"/>
                <a:cs typeface="Arial" pitchFamily="34" charset="0"/>
              </a:rPr>
              <a:t>f</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82AAFF"/>
                </a:solidFill>
                <a:effectLst/>
                <a:latin typeface="JetBrains Mono"/>
                <a:cs typeface="Arial" pitchFamily="34" charset="0"/>
              </a:rPr>
              <a:t>print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a</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глобальна змінна а</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a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1  </a:t>
            </a:r>
            <a:r>
              <a:rPr kumimoji="0" lang="ru-RU" sz="1400" b="0" i="1" u="none" strike="noStrike" cap="none" normalizeH="0" baseline="0" dirty="0" smtClean="0">
                <a:ln>
                  <a:noFill/>
                </a:ln>
                <a:solidFill>
                  <a:srgbClr val="546E7A"/>
                </a:solidFill>
                <a:effectLst/>
                <a:latin typeface="JetBrains Mono"/>
                <a:cs typeface="Arial" pitchFamily="34" charset="0"/>
              </a:rPr>
              <a:t># створили раніше ніж використали</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82AAFF"/>
                </a:solidFill>
                <a:effectLst/>
                <a:latin typeface="JetBrains Mono"/>
                <a:cs typeface="Arial" pitchFamily="34" charset="0"/>
              </a:rPr>
              <a:t>f</a:t>
            </a:r>
            <a:r>
              <a:rPr kumimoji="0" lang="ru-RU" sz="1400" b="0" i="0" u="none" strike="noStrike" cap="none" normalizeH="0" baseline="0" dirty="0" smtClean="0">
                <a:ln>
                  <a:noFill/>
                </a:ln>
                <a:solidFill>
                  <a:srgbClr val="89DDFF"/>
                </a:solidFill>
                <a:effectLst/>
                <a:latin typeface="JetBrains Mono"/>
                <a:cs typeface="Arial" pitchFamily="34" charset="0"/>
              </a:rPr>
              <a:t>()</a:t>
            </a:r>
            <a:endParaRPr kumimoji="0" lang="ru-RU"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Прямоугольник 4"/>
          <p:cNvSpPr/>
          <p:nvPr/>
        </p:nvSpPr>
        <p:spPr>
          <a:xfrm>
            <a:off x="4446494" y="4165030"/>
            <a:ext cx="6929718" cy="1323439"/>
          </a:xfrm>
          <a:prstGeom prst="rect">
            <a:avLst/>
          </a:prstGeom>
        </p:spPr>
        <p:txBody>
          <a:bodyPr wrap="square">
            <a:spAutoFit/>
          </a:bodyPr>
          <a:lstStyle/>
          <a:p>
            <a:r>
              <a:rPr lang="ru-RU" sz="1600" i="1" dirty="0" smtClean="0"/>
              <a:t>Буде </a:t>
            </a:r>
            <a:r>
              <a:rPr lang="ru-RU" sz="1600" i="1" dirty="0" err="1" smtClean="0"/>
              <a:t>виведено</a:t>
            </a:r>
            <a:r>
              <a:rPr lang="ru-RU" sz="1600" i="1" dirty="0" smtClean="0"/>
              <a:t>   </a:t>
            </a:r>
            <a:r>
              <a:rPr lang="ru-RU" sz="1600" i="1" dirty="0"/>
              <a:t>1. </a:t>
            </a:r>
            <a:endParaRPr lang="ru-RU" sz="1600" i="1" dirty="0" smtClean="0"/>
          </a:p>
          <a:p>
            <a:r>
              <a:rPr lang="ru-RU" sz="1600" i="1" dirty="0" smtClean="0"/>
              <a:t>Глобальна </a:t>
            </a:r>
            <a:r>
              <a:rPr lang="ru-RU" sz="1600" i="1" dirty="0"/>
              <a:t>змінна а спочатку була створена, а потім була викликана функція </a:t>
            </a:r>
            <a:r>
              <a:rPr lang="ru-RU" sz="1600" i="1" dirty="0" smtClean="0"/>
              <a:t>f(). Функція f() бачить глобальну змінну </a:t>
            </a:r>
            <a:r>
              <a:rPr lang="ru-RU" sz="1600" i="1" dirty="0"/>
              <a:t>a. </a:t>
            </a:r>
            <a:endParaRPr lang="ru-RU" sz="1600" i="1" dirty="0" smtClean="0"/>
          </a:p>
          <a:p>
            <a:r>
              <a:rPr lang="ru-RU" sz="1600" i="1" dirty="0" smtClean="0"/>
              <a:t>Особливість інтерпретованої </a:t>
            </a:r>
            <a:r>
              <a:rPr lang="ru-RU" sz="1600" i="1" dirty="0"/>
              <a:t>мови. </a:t>
            </a:r>
            <a:r>
              <a:rPr lang="ru-RU" sz="1600" i="1" dirty="0" err="1"/>
              <a:t>Спочатку</a:t>
            </a:r>
            <a:r>
              <a:rPr lang="ru-RU" sz="1600" i="1" dirty="0"/>
              <a:t> - </a:t>
            </a:r>
            <a:r>
              <a:rPr lang="ru-RU" sz="1600" i="1" dirty="0" err="1"/>
              <a:t>це</a:t>
            </a:r>
            <a:r>
              <a:rPr lang="ru-RU" sz="1600" i="1" dirty="0"/>
              <a:t> </a:t>
            </a:r>
            <a:r>
              <a:rPr lang="ru-RU" sz="1600" i="1" dirty="0" err="1"/>
              <a:t>раніше</a:t>
            </a:r>
            <a:r>
              <a:rPr lang="ru-RU" sz="1600" i="1" dirty="0"/>
              <a:t> в </a:t>
            </a:r>
            <a:r>
              <a:rPr lang="ru-RU" sz="1600" i="1" dirty="0" err="1"/>
              <a:t>процесі</a:t>
            </a:r>
            <a:r>
              <a:rPr lang="ru-RU" sz="1600" i="1" dirty="0"/>
              <a:t> </a:t>
            </a:r>
            <a:r>
              <a:rPr lang="ru-RU" sz="1600" i="1" dirty="0" err="1"/>
              <a:t>виконання</a:t>
            </a:r>
            <a:r>
              <a:rPr lang="ru-RU" sz="1600" i="1" dirty="0"/>
              <a:t>, а не "на рядку з </a:t>
            </a:r>
            <a:r>
              <a:rPr lang="ru-RU" sz="1600" i="1" dirty="0" err="1"/>
              <a:t>меншим</a:t>
            </a:r>
            <a:r>
              <a:rPr lang="ru-RU" sz="1600" i="1" dirty="0"/>
              <a:t> номером". </a:t>
            </a:r>
          </a:p>
        </p:txBody>
      </p:sp>
    </p:spTree>
    <p:extLst>
      <p:ext uri="{BB962C8B-B14F-4D97-AF65-F5344CB8AC3E}">
        <p14:creationId xmlns:p14="http://schemas.microsoft.com/office/powerpoint/2010/main" val="121168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buNone/>
            </a:pPr>
            <a:r>
              <a:rPr lang="uk-UA" sz="1800" b="1" dirty="0"/>
              <a:t>Локальна змінна </a:t>
            </a:r>
            <a:r>
              <a:rPr lang="uk-UA" sz="1800" dirty="0"/>
              <a:t>створюється всередині функції або блоку (наприклад, </a:t>
            </a:r>
            <a:r>
              <a:rPr lang="uk-UA" sz="1800" dirty="0" err="1"/>
              <a:t>if</a:t>
            </a:r>
            <a:r>
              <a:rPr lang="uk-UA" sz="1800" dirty="0"/>
              <a:t> або </a:t>
            </a:r>
            <a:r>
              <a:rPr lang="uk-UA" sz="1800" dirty="0" err="1"/>
              <a:t>while</a:t>
            </a:r>
            <a:r>
              <a:rPr lang="uk-UA" sz="1800" dirty="0"/>
              <a:t>). </a:t>
            </a:r>
            <a:r>
              <a:rPr lang="uk-UA" sz="1800" dirty="0" smtClean="0"/>
              <a:t>Локальну змінну бачать </a:t>
            </a:r>
            <a:r>
              <a:rPr lang="uk-UA" sz="1800" dirty="0"/>
              <a:t>тільки всередині того блоку (функції), де була створена</a:t>
            </a:r>
            <a:r>
              <a:rPr lang="uk-UA" sz="1800" dirty="0" smtClean="0"/>
              <a:t>.</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r>
              <a:rPr lang="uk-UA" sz="1800" dirty="0" smtClean="0"/>
              <a:t>Кожен </a:t>
            </a:r>
            <a:r>
              <a:rPr lang="uk-UA" sz="1800" dirty="0"/>
              <a:t>виклик функції створює локальну змінну (свою, нову) (кожен виклик функції створює свій новий </a:t>
            </a:r>
            <a:r>
              <a:rPr lang="uk-UA" sz="1800" dirty="0" err="1"/>
              <a:t>namespace</a:t>
            </a:r>
            <a:r>
              <a:rPr lang="uk-UA" sz="1800" dirty="0"/>
              <a:t>) </a:t>
            </a:r>
            <a:endParaRPr lang="uk-UA" sz="1800" dirty="0" smtClean="0"/>
          </a:p>
          <a:p>
            <a:r>
              <a:rPr lang="uk-UA" sz="1800" dirty="0" smtClean="0"/>
              <a:t>після </a:t>
            </a:r>
            <a:r>
              <a:rPr lang="uk-UA" sz="1800" dirty="0"/>
              <a:t>завершення функції її локальні змінні знищуються. </a:t>
            </a:r>
            <a:endParaRPr lang="uk-UA" sz="1800" dirty="0" smtClean="0"/>
          </a:p>
          <a:p>
            <a:r>
              <a:rPr lang="uk-UA" sz="1800" dirty="0" smtClean="0"/>
              <a:t>аргументи </a:t>
            </a:r>
            <a:r>
              <a:rPr lang="uk-UA" sz="1800" dirty="0"/>
              <a:t>функції теж є локальними змінними (при виконанні функції </a:t>
            </a:r>
            <a:r>
              <a:rPr lang="uk-UA" sz="1800" dirty="0" smtClean="0"/>
              <a:t>дорівнює </a:t>
            </a:r>
            <a:r>
              <a:rPr lang="uk-UA" sz="1800" dirty="0"/>
              <a:t>параметру значення</a:t>
            </a:r>
            <a:r>
              <a:rPr lang="uk-UA" sz="1800" dirty="0" smtClean="0"/>
              <a:t>).</a:t>
            </a:r>
          </a:p>
          <a:p>
            <a:pPr marL="0" indent="0">
              <a:buNone/>
            </a:pPr>
            <a:endParaRPr lang="uk-UA" sz="1800" dirty="0" smtClean="0"/>
          </a:p>
          <a:p>
            <a:pPr marL="0" indent="0">
              <a:buNone/>
            </a:pPr>
            <a:r>
              <a:rPr lang="uk-UA" sz="1800" dirty="0" smtClean="0"/>
              <a:t>Можна </a:t>
            </a:r>
            <a:r>
              <a:rPr lang="uk-UA" sz="1800" dirty="0"/>
              <a:t>(</a:t>
            </a:r>
            <a:r>
              <a:rPr lang="uk-UA" sz="1800" i="1" u="sng" dirty="0"/>
              <a:t>але не треба так робити</a:t>
            </a:r>
            <a:r>
              <a:rPr lang="uk-UA" sz="1800" i="1" dirty="0"/>
              <a:t>!</a:t>
            </a:r>
            <a:r>
              <a:rPr lang="uk-UA" sz="1800" dirty="0"/>
              <a:t>) </a:t>
            </a:r>
            <a:r>
              <a:rPr lang="uk-UA" sz="1800" dirty="0" smtClean="0"/>
              <a:t>створювати </a:t>
            </a:r>
            <a:r>
              <a:rPr lang="uk-UA" sz="1800" dirty="0"/>
              <a:t>локальну змінну з тим же ім'ям, що і глобальну. </a:t>
            </a:r>
            <a:endParaRPr lang="ru-RU" sz="1800" dirty="0"/>
          </a:p>
        </p:txBody>
      </p:sp>
      <p:sp>
        <p:nvSpPr>
          <p:cNvPr id="2" name="Rectangle 1"/>
          <p:cNvSpPr>
            <a:spLocks noChangeArrowheads="1"/>
          </p:cNvSpPr>
          <p:nvPr/>
        </p:nvSpPr>
        <p:spPr bwMode="auto">
          <a:xfrm>
            <a:off x="322729" y="961782"/>
            <a:ext cx="5818516" cy="95410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1" u="none" strike="noStrike" cap="none" normalizeH="0" baseline="0" smtClean="0">
                <a:ln>
                  <a:noFill/>
                </a:ln>
                <a:solidFill>
                  <a:srgbClr val="C792EA"/>
                </a:solidFill>
                <a:effectLst/>
                <a:latin typeface="JetBrains Mono"/>
                <a:cs typeface="Arial" pitchFamily="34" charset="0"/>
              </a:rPr>
              <a:t>def </a:t>
            </a:r>
            <a:r>
              <a:rPr kumimoji="0" lang="ru-RU" sz="1400" b="0" i="0" u="none" strike="noStrike" cap="none" normalizeH="0" baseline="0" smtClean="0">
                <a:ln>
                  <a:noFill/>
                </a:ln>
                <a:solidFill>
                  <a:srgbClr val="82AAFF"/>
                </a:solidFill>
                <a:effectLst/>
                <a:latin typeface="JetBrains Mono"/>
                <a:cs typeface="Arial" pitchFamily="34" charset="0"/>
              </a:rPr>
              <a:t>f</a:t>
            </a:r>
            <a:r>
              <a:rPr kumimoji="0" lang="ru-RU" sz="1400" b="0" i="0" u="none" strike="noStrike" cap="none" normalizeH="0" baseline="0" smtClean="0">
                <a:ln>
                  <a:noFill/>
                </a:ln>
                <a:solidFill>
                  <a:srgbClr val="89DDFF"/>
                </a:solidFill>
                <a:effectLst/>
                <a:latin typeface="JetBrains Mono"/>
                <a:cs typeface="Arial" pitchFamily="34" charset="0"/>
              </a:rPr>
              <a:t>():</a:t>
            </a:r>
            <a:br>
              <a:rPr kumimoji="0" lang="ru-RU" sz="1400" b="0" i="0" u="none" strike="noStrike" cap="none" normalizeH="0" baseline="0" smtClean="0">
                <a:ln>
                  <a:noFill/>
                </a:ln>
                <a:solidFill>
                  <a:srgbClr val="89DDFF"/>
                </a:solidFill>
                <a:effectLst/>
                <a:latin typeface="JetBrains Mono"/>
                <a:cs typeface="Arial" pitchFamily="34" charset="0"/>
              </a:rPr>
            </a:br>
            <a:r>
              <a:rPr kumimoji="0" lang="ru-RU" sz="1400" b="0" i="0" u="none" strike="noStrike" cap="none" normalizeH="0" baseline="0" smtClean="0">
                <a:ln>
                  <a:noFill/>
                </a:ln>
                <a:solidFill>
                  <a:srgbClr val="89DDFF"/>
                </a:solidFill>
                <a:effectLst/>
                <a:latin typeface="JetBrains Mono"/>
                <a:cs typeface="Arial" pitchFamily="34" charset="0"/>
              </a:rPr>
              <a:t>    </a:t>
            </a:r>
            <a:r>
              <a:rPr kumimoji="0" lang="ru-RU" sz="1400" b="0" i="0" u="none" strike="noStrike" cap="none" normalizeH="0" baseline="0" smtClean="0">
                <a:ln>
                  <a:noFill/>
                </a:ln>
                <a:solidFill>
                  <a:srgbClr val="546E7A"/>
                </a:solidFill>
                <a:effectLst/>
                <a:latin typeface="JetBrains Mono"/>
                <a:cs typeface="Arial" pitchFamily="34" charset="0"/>
              </a:rPr>
              <a:t>a </a:t>
            </a:r>
            <a:r>
              <a:rPr kumimoji="0" lang="ru-RU" sz="1400" b="0" i="0" u="none" strike="noStrike" cap="none" normalizeH="0" baseline="0" smtClean="0">
                <a:ln>
                  <a:noFill/>
                </a:ln>
                <a:solidFill>
                  <a:srgbClr val="89DDFF"/>
                </a:solidFill>
                <a:effectLst/>
                <a:latin typeface="JetBrains Mono"/>
                <a:cs typeface="Arial" pitchFamily="34" charset="0"/>
              </a:rPr>
              <a:t>= </a:t>
            </a:r>
            <a:r>
              <a:rPr kumimoji="0" lang="ru-RU" sz="1400" b="0" i="0" u="none" strike="noStrike" cap="none" normalizeH="0" baseline="0" smtClean="0">
                <a:ln>
                  <a:noFill/>
                </a:ln>
                <a:solidFill>
                  <a:srgbClr val="F78C6C"/>
                </a:solidFill>
                <a:effectLst/>
                <a:latin typeface="JetBrains Mono"/>
                <a:cs typeface="Arial" pitchFamily="34" charset="0"/>
              </a:rPr>
              <a:t>1   </a:t>
            </a:r>
            <a:r>
              <a:rPr kumimoji="0" lang="ru-RU" sz="1400" b="0" i="1" u="none" strike="noStrike" cap="none" normalizeH="0" baseline="0" smtClean="0">
                <a:ln>
                  <a:noFill/>
                </a:ln>
                <a:solidFill>
                  <a:srgbClr val="546E7A"/>
                </a:solidFill>
                <a:effectLst/>
                <a:latin typeface="JetBrains Mono"/>
                <a:cs typeface="Arial" pitchFamily="34" charset="0"/>
              </a:rPr>
              <a:t># локальна змінна функції f</a:t>
            </a:r>
            <a:br>
              <a:rPr kumimoji="0" lang="ru-RU" sz="1400" b="0" i="1" u="none" strike="noStrike" cap="none" normalizeH="0" baseline="0" smtClean="0">
                <a:ln>
                  <a:noFill/>
                </a:ln>
                <a:solidFill>
                  <a:srgbClr val="546E7A"/>
                </a:solidFill>
                <a:effectLst/>
                <a:latin typeface="JetBrains Mono"/>
                <a:cs typeface="Arial" pitchFamily="34" charset="0"/>
              </a:rPr>
            </a:br>
            <a:r>
              <a:rPr kumimoji="0" lang="ru-RU" sz="1400" b="0" i="0" u="none" strike="noStrike" cap="none" normalizeH="0" baseline="0" smtClean="0">
                <a:ln>
                  <a:noFill/>
                </a:ln>
                <a:solidFill>
                  <a:srgbClr val="82AAFF"/>
                </a:solidFill>
                <a:effectLst/>
                <a:latin typeface="JetBrains Mono"/>
                <a:cs typeface="Arial" pitchFamily="34" charset="0"/>
              </a:rPr>
              <a:t>f</a:t>
            </a:r>
            <a:r>
              <a:rPr kumimoji="0" lang="ru-RU" sz="1400" b="0" i="0" u="none" strike="noStrike" cap="none" normalizeH="0" baseline="0" smtClean="0">
                <a:ln>
                  <a:noFill/>
                </a:ln>
                <a:solidFill>
                  <a:srgbClr val="89DDFF"/>
                </a:solidFill>
                <a:effectLst/>
                <a:latin typeface="JetBrains Mono"/>
                <a:cs typeface="Arial" pitchFamily="34" charset="0"/>
              </a:rPr>
              <a:t>()</a:t>
            </a:r>
            <a:br>
              <a:rPr kumimoji="0" lang="ru-RU" sz="1400" b="0" i="0" u="none" strike="noStrike" cap="none" normalizeH="0" baseline="0" smtClean="0">
                <a:ln>
                  <a:noFill/>
                </a:ln>
                <a:solidFill>
                  <a:srgbClr val="89DDFF"/>
                </a:solidFill>
                <a:effectLst/>
                <a:latin typeface="JetBrains Mono"/>
                <a:cs typeface="Arial" pitchFamily="34" charset="0"/>
              </a:rPr>
            </a:br>
            <a:r>
              <a:rPr kumimoji="0" lang="ru-RU" sz="1400" b="0" i="1" u="none" strike="noStrike" cap="none" normalizeH="0" baseline="0" smtClean="0">
                <a:ln>
                  <a:noFill/>
                </a:ln>
                <a:solidFill>
                  <a:srgbClr val="82AAFF"/>
                </a:solidFill>
                <a:effectLst/>
                <a:latin typeface="JetBrains Mono"/>
                <a:cs typeface="Arial" pitchFamily="34" charset="0"/>
              </a:rPr>
              <a:t>print</a:t>
            </a:r>
            <a:r>
              <a:rPr kumimoji="0" lang="ru-RU" sz="1400" b="0" i="0" u="none" strike="noStrike" cap="none" normalizeH="0" baseline="0" smtClean="0">
                <a:ln>
                  <a:noFill/>
                </a:ln>
                <a:solidFill>
                  <a:srgbClr val="89DDFF"/>
                </a:solidFill>
                <a:effectLst/>
                <a:latin typeface="JetBrains Mono"/>
                <a:cs typeface="Arial" pitchFamily="34" charset="0"/>
              </a:rPr>
              <a:t>(</a:t>
            </a:r>
            <a:r>
              <a:rPr kumimoji="0" lang="ru-RU" sz="1400" b="0" i="0" u="none" strike="noStrike" cap="none" normalizeH="0" baseline="0" smtClean="0">
                <a:ln>
                  <a:noFill/>
                </a:ln>
                <a:solidFill>
                  <a:srgbClr val="C3CEE3"/>
                </a:solidFill>
                <a:effectLst/>
                <a:latin typeface="JetBrains Mono"/>
                <a:cs typeface="Arial" pitchFamily="34" charset="0"/>
              </a:rPr>
              <a:t>a</a:t>
            </a:r>
            <a:r>
              <a:rPr kumimoji="0" lang="ru-RU" sz="1400" b="0" i="0" u="none" strike="noStrike" cap="none" normalizeH="0" baseline="0" smtClean="0">
                <a:ln>
                  <a:noFill/>
                </a:ln>
                <a:solidFill>
                  <a:srgbClr val="89DDFF"/>
                </a:solidFill>
                <a:effectLst/>
                <a:latin typeface="JetBrains Mono"/>
                <a:cs typeface="Arial" pitchFamily="34" charset="0"/>
              </a:rPr>
              <a:t>)    </a:t>
            </a:r>
            <a:r>
              <a:rPr kumimoji="0" lang="ru-RU" sz="1400" b="0" i="1" u="none" strike="noStrike" cap="none" normalizeH="0" baseline="0" smtClean="0">
                <a:ln>
                  <a:noFill/>
                </a:ln>
                <a:solidFill>
                  <a:srgbClr val="546E7A"/>
                </a:solidFill>
                <a:effectLst/>
                <a:latin typeface="JetBrains Mono"/>
                <a:cs typeface="Arial" pitchFamily="34" charset="0"/>
              </a:rPr>
              <a:t># ПОМИЛКА! Локальну змінну а не видно поза функцією f.</a:t>
            </a:r>
            <a:endParaRPr kumimoji="0" lang="ru-RU" sz="1400" b="0" i="0" u="none" strike="noStrike" cap="none" normalizeH="0" baseline="0" smtClean="0">
              <a:ln>
                <a:noFill/>
              </a:ln>
              <a:solidFill>
                <a:schemeClr val="tx1"/>
              </a:solidFill>
              <a:effectLst/>
              <a:latin typeface="Arial" pitchFamily="34" charset="0"/>
              <a:cs typeface="Arial" pitchFamily="34" charset="0"/>
            </a:endParaRPr>
          </a:p>
        </p:txBody>
      </p:sp>
      <p:sp>
        <p:nvSpPr>
          <p:cNvPr id="4" name="Прямоугольник 3"/>
          <p:cNvSpPr/>
          <p:nvPr/>
        </p:nvSpPr>
        <p:spPr>
          <a:xfrm>
            <a:off x="6558147" y="1576445"/>
            <a:ext cx="4777270" cy="338554"/>
          </a:xfrm>
          <a:prstGeom prst="rect">
            <a:avLst/>
          </a:prstGeom>
        </p:spPr>
        <p:txBody>
          <a:bodyPr wrap="none">
            <a:spAutoFit/>
          </a:bodyPr>
          <a:lstStyle/>
          <a:p>
            <a:r>
              <a:rPr lang="en-US" sz="1600" i="1" dirty="0" err="1"/>
              <a:t>Помилка</a:t>
            </a:r>
            <a:r>
              <a:rPr lang="en-US" sz="1600" i="1" dirty="0"/>
              <a:t> "</a:t>
            </a:r>
            <a:r>
              <a:rPr lang="en-US" sz="1600" i="1" dirty="0" err="1"/>
              <a:t>builtins.NameError</a:t>
            </a:r>
            <a:r>
              <a:rPr lang="en-US" sz="1600" i="1" dirty="0"/>
              <a:t>: name 'a' is not defined" </a:t>
            </a:r>
            <a:endParaRPr lang="ru-RU" sz="1600" i="1" dirty="0"/>
          </a:p>
        </p:txBody>
      </p:sp>
      <p:sp>
        <p:nvSpPr>
          <p:cNvPr id="6" name="Rectangle 2"/>
          <p:cNvSpPr>
            <a:spLocks noChangeArrowheads="1"/>
          </p:cNvSpPr>
          <p:nvPr/>
        </p:nvSpPr>
        <p:spPr bwMode="auto">
          <a:xfrm>
            <a:off x="340452" y="4565303"/>
            <a:ext cx="4608634" cy="138499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1" u="none" strike="noStrike" cap="none" normalizeH="0" baseline="0" dirty="0" smtClean="0">
                <a:ln>
                  <a:noFill/>
                </a:ln>
                <a:solidFill>
                  <a:srgbClr val="C792EA"/>
                </a:solidFill>
                <a:effectLst/>
                <a:latin typeface="JetBrains Mono"/>
                <a:cs typeface="Arial" pitchFamily="34" charset="0"/>
              </a:rPr>
              <a:t>def </a:t>
            </a:r>
            <a:r>
              <a:rPr kumimoji="0" lang="ru-RU" sz="1400" b="0" i="0" u="none" strike="noStrike" cap="none" normalizeH="0" baseline="0" dirty="0" smtClean="0">
                <a:ln>
                  <a:noFill/>
                </a:ln>
                <a:solidFill>
                  <a:srgbClr val="82AAFF"/>
                </a:solidFill>
                <a:effectLst/>
                <a:latin typeface="JetBrains Mono"/>
                <a:cs typeface="Arial" pitchFamily="34" charset="0"/>
              </a:rPr>
              <a:t>f</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a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1                    </a:t>
            </a:r>
            <a:r>
              <a:rPr kumimoji="0" lang="ru-RU" sz="1400" b="0" i="1" u="none" strike="noStrike" cap="none" normalizeH="0" baseline="0" dirty="0" smtClean="0">
                <a:ln>
                  <a:noFill/>
                </a:ln>
                <a:solidFill>
                  <a:srgbClr val="546E7A"/>
                </a:solidFill>
                <a:effectLst/>
                <a:latin typeface="JetBrains Mono"/>
                <a:cs typeface="Arial" pitchFamily="34" charset="0"/>
              </a:rPr>
              <a:t># </a:t>
            </a:r>
            <a:r>
              <a:rPr kumimoji="0" lang="uk-UA" sz="1400" b="0" i="1" u="none" strike="noStrike" cap="none" normalizeH="0" baseline="0" dirty="0" smtClean="0">
                <a:ln>
                  <a:noFill/>
                </a:ln>
                <a:solidFill>
                  <a:srgbClr val="546E7A"/>
                </a:solidFill>
                <a:effectLst/>
                <a:latin typeface="JetBrains Mono"/>
                <a:cs typeface="Arial" pitchFamily="34" charset="0"/>
              </a:rPr>
              <a:t>створено</a:t>
            </a:r>
            <a:r>
              <a:rPr kumimoji="0" lang="ru-RU" sz="1400" b="0" i="1" u="none" strike="noStrike" cap="none" normalizeH="0" baseline="0" dirty="0" smtClean="0">
                <a:ln>
                  <a:noFill/>
                </a:ln>
                <a:solidFill>
                  <a:srgbClr val="546E7A"/>
                </a:solidFill>
                <a:effectLst/>
                <a:latin typeface="JetBrains Mono"/>
                <a:cs typeface="Arial" pitchFamily="34" charset="0"/>
              </a:rPr>
              <a:t> локальну змінну  а=1</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t>
            </a:r>
            <a:r>
              <a:rPr kumimoji="0" lang="ru-RU" sz="1400" b="0" i="1" u="none" strike="noStrike" cap="none" normalizeH="0" baseline="0" dirty="0" smtClean="0">
                <a:ln>
                  <a:noFill/>
                </a:ln>
                <a:solidFill>
                  <a:srgbClr val="82AAFF"/>
                </a:solidFill>
                <a:effectLst/>
                <a:latin typeface="JetBrains Mono"/>
                <a:cs typeface="Arial" pitchFamily="34" charset="0"/>
              </a:rPr>
              <a:t>print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a</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end</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E88D"/>
                </a:solidFill>
                <a:effectLst/>
                <a:latin typeface="JetBrains Mono"/>
                <a:cs typeface="Arial" pitchFamily="34" charset="0"/>
              </a:rPr>
              <a:t>'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виводимо локальну змінну  а=1</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a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0                       </a:t>
            </a:r>
            <a:r>
              <a:rPr kumimoji="0" lang="ru-RU" sz="1400" b="0" i="1" u="none" strike="noStrike" cap="none" normalizeH="0" baseline="0" dirty="0" smtClean="0">
                <a:ln>
                  <a:noFill/>
                </a:ln>
                <a:solidFill>
                  <a:srgbClr val="546E7A"/>
                </a:solidFill>
                <a:effectLst/>
                <a:latin typeface="JetBrains Mono"/>
                <a:cs typeface="Arial" pitchFamily="34" charset="0"/>
              </a:rPr>
              <a:t># створено глобальну змінну  а=0</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82AAFF"/>
                </a:solidFill>
                <a:effectLst/>
                <a:latin typeface="JetBrains Mono"/>
                <a:cs typeface="Arial" pitchFamily="34" charset="0"/>
              </a:rPr>
              <a:t>f</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1" u="none" strike="noStrike" cap="none" normalizeH="0" baseline="0" dirty="0" smtClean="0">
                <a:ln>
                  <a:noFill/>
                </a:ln>
                <a:solidFill>
                  <a:srgbClr val="82AAFF"/>
                </a:solidFill>
                <a:effectLst/>
                <a:latin typeface="JetBrains Mono"/>
                <a:cs typeface="Arial" pitchFamily="34" charset="0"/>
              </a:rPr>
              <a:t>print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a</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виводимо глобальну змінну а=0</a:t>
            </a:r>
            <a:endParaRPr kumimoji="0" lang="ru-RU"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Прямоугольник 6"/>
          <p:cNvSpPr/>
          <p:nvPr/>
        </p:nvSpPr>
        <p:spPr>
          <a:xfrm>
            <a:off x="5585011" y="4584157"/>
            <a:ext cx="6096000" cy="1815882"/>
          </a:xfrm>
          <a:prstGeom prst="rect">
            <a:avLst/>
          </a:prstGeom>
        </p:spPr>
        <p:txBody>
          <a:bodyPr>
            <a:spAutoFit/>
          </a:bodyPr>
          <a:lstStyle/>
          <a:p>
            <a:pPr marL="342900" indent="-342900">
              <a:buFont typeface="+mj-lt"/>
              <a:buAutoNum type="arabicPeriod"/>
            </a:pPr>
            <a:r>
              <a:rPr lang="uk-UA" sz="1600" i="1" dirty="0"/>
              <a:t>створюється глобальна змінна а = 0 </a:t>
            </a:r>
            <a:endParaRPr lang="uk-UA" sz="1600" i="1" dirty="0" smtClean="0"/>
          </a:p>
          <a:p>
            <a:pPr marL="342900" indent="-342900">
              <a:buFont typeface="+mj-lt"/>
              <a:buAutoNum type="arabicPeriod"/>
            </a:pPr>
            <a:r>
              <a:rPr lang="uk-UA" sz="1600" i="1" dirty="0" smtClean="0"/>
              <a:t>викликається </a:t>
            </a:r>
            <a:r>
              <a:rPr lang="en-US" sz="1600" i="1" dirty="0" smtClean="0"/>
              <a:t>f() </a:t>
            </a:r>
            <a:endParaRPr lang="uk-UA" sz="1600" i="1" dirty="0" smtClean="0"/>
          </a:p>
          <a:p>
            <a:pPr marL="342900" indent="-342900">
              <a:buFont typeface="+mj-lt"/>
              <a:buAutoNum type="arabicPeriod"/>
            </a:pPr>
            <a:r>
              <a:rPr lang="uk-UA" sz="1600" i="1" dirty="0" smtClean="0"/>
              <a:t>в </a:t>
            </a:r>
            <a:r>
              <a:rPr lang="en-US" sz="1600" i="1" dirty="0" smtClean="0"/>
              <a:t>f</a:t>
            </a:r>
            <a:r>
              <a:rPr lang="uk-UA" sz="1600" i="1" dirty="0" smtClean="0"/>
              <a:t>()</a:t>
            </a:r>
            <a:r>
              <a:rPr lang="en-US" sz="1600" i="1" dirty="0" smtClean="0"/>
              <a:t> </a:t>
            </a:r>
            <a:r>
              <a:rPr lang="uk-UA" sz="1600" i="1" dirty="0"/>
              <a:t>створюється локальна змінна а = 1 (тепер не можна </a:t>
            </a:r>
            <a:r>
              <a:rPr lang="uk-UA" sz="1600" i="1" dirty="0" smtClean="0"/>
              <a:t>з </a:t>
            </a:r>
            <a:r>
              <a:rPr lang="uk-UA" sz="1600" i="1" dirty="0"/>
              <a:t>функції </a:t>
            </a:r>
            <a:r>
              <a:rPr lang="en-US" sz="1600" i="1" dirty="0" smtClean="0"/>
              <a:t>f</a:t>
            </a:r>
            <a:r>
              <a:rPr lang="uk-UA" sz="1600" i="1" dirty="0" smtClean="0"/>
              <a:t>() отримати доступ</a:t>
            </a:r>
            <a:r>
              <a:rPr lang="en-US" sz="1600" i="1" dirty="0" smtClean="0"/>
              <a:t> </a:t>
            </a:r>
            <a:r>
              <a:rPr lang="uk-UA" sz="1600" i="1" dirty="0"/>
              <a:t>до глобальної змінної </a:t>
            </a:r>
            <a:r>
              <a:rPr lang="en-US" sz="1600" i="1" dirty="0"/>
              <a:t>a) </a:t>
            </a:r>
            <a:endParaRPr lang="uk-UA" sz="1600" i="1" dirty="0" smtClean="0"/>
          </a:p>
          <a:p>
            <a:pPr marL="342900" indent="-342900">
              <a:buFont typeface="+mj-lt"/>
              <a:buAutoNum type="arabicPeriod"/>
            </a:pPr>
            <a:r>
              <a:rPr lang="uk-UA" sz="1600" i="1" dirty="0" smtClean="0"/>
              <a:t>в </a:t>
            </a:r>
            <a:r>
              <a:rPr lang="en-US" sz="1600" i="1" dirty="0" smtClean="0"/>
              <a:t>f</a:t>
            </a:r>
            <a:r>
              <a:rPr lang="uk-UA" sz="1600" i="1" dirty="0" smtClean="0"/>
              <a:t>()</a:t>
            </a:r>
            <a:r>
              <a:rPr lang="en-US" sz="1600" i="1" dirty="0" smtClean="0"/>
              <a:t> </a:t>
            </a:r>
            <a:r>
              <a:rPr lang="uk-UA" sz="1600" i="1" dirty="0" smtClean="0"/>
              <a:t>виводиться </a:t>
            </a:r>
            <a:r>
              <a:rPr lang="uk-UA" sz="1600" i="1" dirty="0"/>
              <a:t>локальна змінна </a:t>
            </a:r>
            <a:r>
              <a:rPr lang="en-US" sz="1600" i="1" dirty="0"/>
              <a:t>a = 1 </a:t>
            </a:r>
            <a:endParaRPr lang="uk-UA" sz="1600" i="1" dirty="0" smtClean="0"/>
          </a:p>
          <a:p>
            <a:pPr marL="342900" indent="-342900">
              <a:buFont typeface="+mj-lt"/>
              <a:buAutoNum type="arabicPeriod"/>
            </a:pPr>
            <a:r>
              <a:rPr lang="uk-UA" sz="1600" i="1" dirty="0" smtClean="0"/>
              <a:t>Завершується виконання </a:t>
            </a:r>
            <a:r>
              <a:rPr lang="en-US" sz="1600" i="1" dirty="0"/>
              <a:t>f </a:t>
            </a:r>
            <a:r>
              <a:rPr lang="uk-UA" sz="1600" i="1" dirty="0" smtClean="0"/>
              <a:t>()</a:t>
            </a:r>
          </a:p>
          <a:p>
            <a:pPr marL="342900" indent="-342900">
              <a:buFont typeface="+mj-lt"/>
              <a:buAutoNum type="arabicPeriod"/>
            </a:pPr>
            <a:r>
              <a:rPr lang="uk-UA" sz="1600" i="1" dirty="0" smtClean="0"/>
              <a:t>виводиться </a:t>
            </a:r>
            <a:r>
              <a:rPr lang="uk-UA" sz="1600" i="1" dirty="0"/>
              <a:t>глобальна змінна а = 0 </a:t>
            </a:r>
            <a:endParaRPr lang="ru-RU" sz="1600" i="1" dirty="0"/>
          </a:p>
        </p:txBody>
      </p:sp>
    </p:spTree>
    <p:extLst>
      <p:ext uri="{BB962C8B-B14F-4D97-AF65-F5344CB8AC3E}">
        <p14:creationId xmlns:p14="http://schemas.microsoft.com/office/powerpoint/2010/main" val="121168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buNone/>
            </a:pPr>
            <a:r>
              <a:rPr lang="uk-UA" sz="1800" b="1" dirty="0" err="1"/>
              <a:t>global</a:t>
            </a:r>
            <a:r>
              <a:rPr lang="uk-UA" sz="1800" b="1" dirty="0"/>
              <a:t> </a:t>
            </a:r>
            <a:r>
              <a:rPr lang="uk-UA" sz="1800" dirty="0"/>
              <a:t>каже, що змінна відноситься до глобального </a:t>
            </a:r>
            <a:r>
              <a:rPr lang="uk-UA" sz="1800" dirty="0" err="1"/>
              <a:t>namespace</a:t>
            </a:r>
            <a:r>
              <a:rPr lang="uk-UA" sz="1800" dirty="0"/>
              <a:t>. (В цей момент змінна НЕ створюється). Змінну можна створити пізніше</a:t>
            </a:r>
            <a:r>
              <a:rPr lang="uk-UA" sz="1800" dirty="0" smtClean="0"/>
              <a:t>.</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lgn="ctr">
              <a:buNone/>
            </a:pPr>
            <a:endParaRPr lang="uk-UA" sz="1800" b="1" dirty="0" smtClean="0"/>
          </a:p>
          <a:p>
            <a:pPr marL="0" indent="0" algn="ctr">
              <a:buNone/>
            </a:pPr>
            <a:r>
              <a:rPr lang="uk-UA" sz="1800" b="1" dirty="0" smtClean="0"/>
              <a:t>Рекурсивний </a:t>
            </a:r>
            <a:r>
              <a:rPr lang="uk-UA" sz="1800" b="1" dirty="0"/>
              <a:t>виклик функції </a:t>
            </a:r>
            <a:endParaRPr lang="uk-UA" sz="1800" b="1" dirty="0" smtClean="0"/>
          </a:p>
          <a:p>
            <a:pPr marL="0" indent="0">
              <a:buNone/>
            </a:pPr>
            <a:r>
              <a:rPr lang="uk-UA" sz="1800" dirty="0" smtClean="0"/>
              <a:t>Так </a:t>
            </a:r>
            <a:r>
              <a:rPr lang="uk-UA" sz="1800" dirty="0"/>
              <a:t>як кожен виклик функції створює свій власний простір імен, можна писати функції </a:t>
            </a:r>
            <a:r>
              <a:rPr lang="uk-UA" sz="1800" dirty="0" err="1"/>
              <a:t>рекурсивно</a:t>
            </a:r>
            <a:r>
              <a:rPr lang="uk-UA" sz="1800" dirty="0"/>
              <a:t>. </a:t>
            </a:r>
            <a:endParaRPr lang="uk-UA" sz="1800" dirty="0" smtClean="0"/>
          </a:p>
          <a:p>
            <a:pPr marL="0" indent="0">
              <a:buNone/>
            </a:pPr>
            <a:r>
              <a:rPr lang="uk-UA" sz="1800" dirty="0" smtClean="0"/>
              <a:t>Наприклад</a:t>
            </a:r>
            <a:r>
              <a:rPr lang="uk-UA" sz="1800" dirty="0"/>
              <a:t>, n! = N * (n-1</a:t>
            </a:r>
            <a:r>
              <a:rPr lang="uk-UA" sz="1800" dirty="0" smtClean="0"/>
              <a:t>)!,  0</a:t>
            </a:r>
            <a:r>
              <a:rPr lang="uk-UA" sz="1800" dirty="0"/>
              <a:t>! = 1. </a:t>
            </a:r>
            <a:r>
              <a:rPr lang="uk-UA" sz="1800" dirty="0" smtClean="0"/>
              <a:t> Математичне </a:t>
            </a:r>
            <a:r>
              <a:rPr lang="uk-UA" sz="1800" dirty="0"/>
              <a:t>визначення факторіала у </a:t>
            </a:r>
            <a:r>
              <a:rPr lang="uk-UA" sz="1800" dirty="0" smtClean="0"/>
              <a:t>вигляді коду:</a:t>
            </a:r>
            <a:endParaRPr lang="ru-RU" sz="1800" dirty="0"/>
          </a:p>
        </p:txBody>
      </p:sp>
      <p:sp>
        <p:nvSpPr>
          <p:cNvPr id="6" name="Rectangle 2"/>
          <p:cNvSpPr>
            <a:spLocks noChangeArrowheads="1"/>
          </p:cNvSpPr>
          <p:nvPr/>
        </p:nvSpPr>
        <p:spPr bwMode="auto">
          <a:xfrm>
            <a:off x="444251" y="4307174"/>
            <a:ext cx="1933543" cy="160043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1" u="none" strike="noStrike" cap="none" normalizeH="0" baseline="0" dirty="0" smtClean="0">
                <a:ln>
                  <a:noFill/>
                </a:ln>
                <a:solidFill>
                  <a:srgbClr val="C792EA"/>
                </a:solidFill>
                <a:effectLst/>
                <a:latin typeface="JetBrains Mono"/>
                <a:cs typeface="Arial" pitchFamily="34" charset="0"/>
              </a:rPr>
              <a:t>def </a:t>
            </a:r>
            <a:r>
              <a:rPr kumimoji="0" lang="ru-RU" sz="1400" b="0" i="0" u="none" strike="noStrike" cap="none" normalizeH="0" baseline="0" dirty="0" smtClean="0">
                <a:ln>
                  <a:noFill/>
                </a:ln>
                <a:solidFill>
                  <a:srgbClr val="82AAFF"/>
                </a:solidFill>
                <a:effectLst/>
                <a:latin typeface="JetBrains Mono"/>
                <a:cs typeface="Arial" pitchFamily="34" charset="0"/>
              </a:rPr>
              <a:t>fact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n</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C792EA"/>
                </a:solidFill>
                <a:effectLst/>
                <a:latin typeface="JetBrains Mono"/>
                <a:cs typeface="Arial" pitchFamily="34" charset="0"/>
              </a:rPr>
              <a:t>if </a:t>
            </a:r>
            <a:r>
              <a:rPr kumimoji="0" lang="ru-RU" sz="1400" b="0" i="0" u="none" strike="noStrike" cap="none" normalizeH="0" baseline="0" dirty="0" smtClean="0">
                <a:ln>
                  <a:noFill/>
                </a:ln>
                <a:solidFill>
                  <a:srgbClr val="F78C6C"/>
                </a:solidFill>
                <a:effectLst/>
                <a:latin typeface="JetBrains Mono"/>
                <a:cs typeface="Arial" pitchFamily="34" charset="0"/>
              </a:rPr>
              <a:t>n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0</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C792EA"/>
                </a:solidFill>
                <a:effectLst/>
                <a:latin typeface="JetBrains Mono"/>
                <a:cs typeface="Arial" pitchFamily="34" charset="0"/>
              </a:rPr>
              <a:t>return </a:t>
            </a:r>
            <a:r>
              <a:rPr kumimoji="0" lang="ru-RU" sz="1400" b="0" i="0" u="none" strike="noStrike" cap="none" normalizeH="0" baseline="0" dirty="0" smtClean="0">
                <a:ln>
                  <a:noFill/>
                </a:ln>
                <a:solidFill>
                  <a:srgbClr val="F78C6C"/>
                </a:solidFill>
                <a:effectLst/>
                <a:latin typeface="JetBrains Mono"/>
                <a:cs typeface="Arial" pitchFamily="34" charset="0"/>
              </a:rPr>
              <a:t>1</a:t>
            </a:r>
            <a:br>
              <a:rPr kumimoji="0" lang="ru-RU" sz="1400" b="0" i="0" u="none" strike="noStrike" cap="none" normalizeH="0" baseline="0" dirty="0" smtClean="0">
                <a:ln>
                  <a:noFill/>
                </a:ln>
                <a:solidFill>
                  <a:srgbClr val="F78C6C"/>
                </a:solidFill>
                <a:effectLst/>
                <a:latin typeface="JetBrains Mono"/>
                <a:cs typeface="Arial" pitchFamily="34" charset="0"/>
              </a:rPr>
            </a:br>
            <a:r>
              <a:rPr kumimoji="0" lang="ru-RU" sz="1400" b="0" i="0" u="none" strike="noStrike" cap="none" normalizeH="0" baseline="0" dirty="0" smtClean="0">
                <a:ln>
                  <a:noFill/>
                </a:ln>
                <a:solidFill>
                  <a:srgbClr val="F78C6C"/>
                </a:solidFill>
                <a:effectLst/>
                <a:latin typeface="JetBrains Mono"/>
                <a:cs typeface="Arial" pitchFamily="34" charset="0"/>
              </a:rPr>
              <a:t>    </a:t>
            </a:r>
            <a:r>
              <a:rPr kumimoji="0" lang="ru-RU" sz="1400" b="0" i="1" u="none" strike="noStrike" cap="none" normalizeH="0" baseline="0" dirty="0" smtClean="0">
                <a:ln>
                  <a:noFill/>
                </a:ln>
                <a:solidFill>
                  <a:srgbClr val="C792EA"/>
                </a:solidFill>
                <a:effectLst/>
                <a:latin typeface="JetBrains Mono"/>
                <a:cs typeface="Arial" pitchFamily="34" charset="0"/>
              </a:rPr>
              <a:t>return </a:t>
            </a:r>
            <a:r>
              <a:rPr kumimoji="0" lang="ru-RU" sz="1400" b="0" i="0" u="none" strike="noStrike" cap="none" normalizeH="0" baseline="0" dirty="0" smtClean="0">
                <a:ln>
                  <a:noFill/>
                </a:ln>
                <a:solidFill>
                  <a:srgbClr val="F78C6C"/>
                </a:solidFill>
                <a:effectLst/>
                <a:latin typeface="JetBrains Mono"/>
                <a:cs typeface="Arial" pitchFamily="34" charset="0"/>
              </a:rPr>
              <a:t>n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fact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n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1</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1" u="none" strike="noStrike" cap="none" normalizeH="0" baseline="0" dirty="0" smtClean="0">
                <a:ln>
                  <a:noFill/>
                </a:ln>
                <a:solidFill>
                  <a:srgbClr val="82AAFF"/>
                </a:solidFill>
                <a:effectLst/>
                <a:latin typeface="JetBrains Mono"/>
                <a:cs typeface="Arial" pitchFamily="34" charset="0"/>
              </a:rPr>
              <a:t>print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82AAFF"/>
                </a:solidFill>
                <a:effectLst/>
                <a:latin typeface="JetBrains Mono"/>
                <a:cs typeface="Arial" pitchFamily="34" charset="0"/>
              </a:rPr>
              <a:t>fact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5</a:t>
            </a:r>
            <a:r>
              <a:rPr kumimoji="0" lang="ru-RU" sz="1400" b="0" i="0" u="none" strike="noStrike" cap="none" normalizeH="0" baseline="0" dirty="0" smtClean="0">
                <a:ln>
                  <a:noFill/>
                </a:ln>
                <a:solidFill>
                  <a:srgbClr val="89DDFF"/>
                </a:solidFill>
                <a:effectLst/>
                <a:latin typeface="JetBrains Mono"/>
                <a:cs typeface="Arial" pitchFamily="34" charset="0"/>
              </a:rPr>
              <a:t>))</a:t>
            </a:r>
            <a:endParaRPr kumimoji="0" lang="ru-RU"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Прямоугольник 6"/>
          <p:cNvSpPr/>
          <p:nvPr/>
        </p:nvSpPr>
        <p:spPr>
          <a:xfrm>
            <a:off x="2985247" y="4236294"/>
            <a:ext cx="6096000" cy="1077218"/>
          </a:xfrm>
          <a:prstGeom prst="rect">
            <a:avLst/>
          </a:prstGeom>
        </p:spPr>
        <p:txBody>
          <a:bodyPr>
            <a:spAutoFit/>
          </a:bodyPr>
          <a:lstStyle/>
          <a:p>
            <a:r>
              <a:rPr lang="uk-UA" sz="1600" i="1" dirty="0"/>
              <a:t>При виклику </a:t>
            </a:r>
            <a:r>
              <a:rPr lang="en-US" sz="1600" i="1" dirty="0" smtClean="0"/>
              <a:t>fact(5</a:t>
            </a:r>
            <a:r>
              <a:rPr lang="en-US" sz="1600" i="1" dirty="0"/>
              <a:t>) </a:t>
            </a:r>
            <a:r>
              <a:rPr lang="uk-UA" sz="1600" i="1" dirty="0"/>
              <a:t>створюється </a:t>
            </a:r>
            <a:r>
              <a:rPr lang="en-US" sz="1600" i="1" dirty="0"/>
              <a:t>namespace </a:t>
            </a:r>
            <a:r>
              <a:rPr lang="uk-UA" sz="1600" i="1" dirty="0" smtClean="0"/>
              <a:t> з  </a:t>
            </a:r>
            <a:r>
              <a:rPr lang="en-US" sz="1600" i="1" dirty="0" smtClean="0"/>
              <a:t>n </a:t>
            </a:r>
            <a:r>
              <a:rPr lang="en-US" sz="1600" i="1" dirty="0"/>
              <a:t>= </a:t>
            </a:r>
            <a:r>
              <a:rPr lang="en-US" sz="1600" i="1" dirty="0" smtClean="0"/>
              <a:t>5</a:t>
            </a:r>
            <a:r>
              <a:rPr lang="uk-UA" sz="1600" i="1" dirty="0" smtClean="0"/>
              <a:t>.</a:t>
            </a:r>
          </a:p>
          <a:p>
            <a:r>
              <a:rPr lang="uk-UA" sz="1600" i="1" dirty="0" smtClean="0"/>
              <a:t>Далі </a:t>
            </a:r>
            <a:r>
              <a:rPr lang="uk-UA" sz="1600" i="1" dirty="0"/>
              <a:t>йде виклик </a:t>
            </a:r>
            <a:r>
              <a:rPr lang="en-US" sz="1600" i="1" dirty="0" smtClean="0"/>
              <a:t>fact(4</a:t>
            </a:r>
            <a:r>
              <a:rPr lang="en-US" sz="1600" i="1" dirty="0"/>
              <a:t>) </a:t>
            </a:r>
            <a:r>
              <a:rPr lang="uk-UA" sz="1600" i="1" dirty="0"/>
              <a:t>і створюється ще один </a:t>
            </a:r>
            <a:r>
              <a:rPr lang="en-US" sz="1600" i="1" dirty="0"/>
              <a:t>namespace, </a:t>
            </a:r>
            <a:r>
              <a:rPr lang="uk-UA" sz="1600" i="1" dirty="0"/>
              <a:t>в ньому </a:t>
            </a:r>
            <a:r>
              <a:rPr lang="en-US" sz="1600" i="1" dirty="0"/>
              <a:t>n = 4 (</a:t>
            </a:r>
            <a:r>
              <a:rPr lang="uk-UA" sz="1600" i="1" dirty="0"/>
              <a:t>це інша змінна </a:t>
            </a:r>
            <a:r>
              <a:rPr lang="en-US" sz="1600" i="1" dirty="0"/>
              <a:t>n, </a:t>
            </a:r>
            <a:r>
              <a:rPr lang="uk-UA" sz="1600" i="1" dirty="0"/>
              <a:t>вона в іншому просторі імен і та </a:t>
            </a:r>
            <a:r>
              <a:rPr lang="uk-UA" sz="1600" i="1" dirty="0" smtClean="0"/>
              <a:t>змінна </a:t>
            </a:r>
            <a:r>
              <a:rPr lang="en-US" sz="1600" i="1" dirty="0" smtClean="0"/>
              <a:t>n </a:t>
            </a:r>
            <a:r>
              <a:rPr lang="en-US" sz="1600" i="1" dirty="0"/>
              <a:t>= 5 </a:t>
            </a:r>
            <a:r>
              <a:rPr lang="uk-UA" sz="1600" i="1" dirty="0"/>
              <a:t>з цього </a:t>
            </a:r>
            <a:r>
              <a:rPr lang="uk-UA" sz="1600" i="1" dirty="0" smtClean="0"/>
              <a:t>простору </a:t>
            </a:r>
            <a:r>
              <a:rPr lang="uk-UA" sz="1600" i="1" dirty="0"/>
              <a:t>не доступна). </a:t>
            </a:r>
            <a:endParaRPr lang="ru-RU" sz="1600" i="1" dirty="0"/>
          </a:p>
        </p:txBody>
      </p:sp>
      <p:sp>
        <p:nvSpPr>
          <p:cNvPr id="5" name="Rectangle 1"/>
          <p:cNvSpPr>
            <a:spLocks noChangeArrowheads="1"/>
          </p:cNvSpPr>
          <p:nvPr/>
        </p:nvSpPr>
        <p:spPr bwMode="auto">
          <a:xfrm>
            <a:off x="376518" y="768460"/>
            <a:ext cx="2813591" cy="181588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C3CEE3"/>
                </a:solidFill>
                <a:effectLst/>
                <a:latin typeface="JetBrains Mono"/>
              </a:rPr>
              <a:t>x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'global'</a:t>
            </a:r>
            <a:br>
              <a:rPr kumimoji="0" lang="ru-RU" altLang="ru-RU" sz="1400" b="0" i="0" u="none" strike="noStrike" cap="none" normalizeH="0" baseline="0" smtClean="0">
                <a:ln>
                  <a:noFill/>
                </a:ln>
                <a:solidFill>
                  <a:srgbClr val="C3E88D"/>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global </a:t>
            </a:r>
            <a:r>
              <a:rPr kumimoji="0" lang="ru-RU" altLang="ru-RU" sz="1400" b="0" i="0" u="none" strike="noStrike" cap="none" normalizeH="0" baseline="0" smtClean="0">
                <a:ln>
                  <a:noFill/>
                </a:ln>
                <a:solidFill>
                  <a:srgbClr val="C3CEE3"/>
                </a:solidFill>
                <a:effectLst/>
                <a:latin typeface="JetBrains Mono"/>
              </a:rPr>
              <a:t>x</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x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'global modified in function'</a:t>
            </a:r>
            <a:br>
              <a:rPr kumimoji="0" lang="ru-RU" altLang="ru-RU" sz="1400" b="0" i="0" u="none" strike="noStrike" cap="none" normalizeH="0" baseline="0" smtClean="0">
                <a:ln>
                  <a:noFill/>
                </a:ln>
                <a:solidFill>
                  <a:srgbClr val="C3E88D"/>
                </a:solidFill>
                <a:effectLst/>
                <a:latin typeface="JetBrains Mono"/>
              </a:rPr>
            </a:br>
            <a:r>
              <a:rPr kumimoji="0" lang="ru-RU" altLang="ru-RU" sz="1400" b="0" i="0" u="none" strike="noStrike" cap="none" normalizeH="0" baseline="0" smtClean="0">
                <a:ln>
                  <a:noFill/>
                </a:ln>
                <a:solidFill>
                  <a:srgbClr val="C3E88D"/>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 </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3536950" y="2079517"/>
            <a:ext cx="2324100" cy="504825"/>
          </a:xfrm>
          <a:prstGeom prst="rect">
            <a:avLst/>
          </a:prstGeom>
        </p:spPr>
      </p:pic>
      <p:sp>
        <p:nvSpPr>
          <p:cNvPr id="9" name="Rectangle 8"/>
          <p:cNvSpPr/>
          <p:nvPr/>
        </p:nvSpPr>
        <p:spPr>
          <a:xfrm>
            <a:off x="3750734" y="758583"/>
            <a:ext cx="8034866" cy="954107"/>
          </a:xfrm>
          <a:prstGeom prst="rect">
            <a:avLst/>
          </a:prstGeom>
        </p:spPr>
        <p:txBody>
          <a:bodyPr wrap="square">
            <a:spAutoFit/>
          </a:bodyPr>
          <a:lstStyle/>
          <a:p>
            <a:r>
              <a:rPr lang="uk-UA" sz="1400" b="1" i="1" dirty="0"/>
              <a:t>global</a:t>
            </a:r>
            <a:r>
              <a:rPr lang="uk-UA" sz="1400" i="1" dirty="0"/>
              <a:t> змушує інтерпретатор починати пошук імен з області модуля і дозволяє присвоювати змінним нові значення. Область пошуку </a:t>
            </a:r>
            <a:r>
              <a:rPr lang="uk-UA" sz="1400" i="1" dirty="0" smtClean="0"/>
              <a:t>пролягає </a:t>
            </a:r>
            <a:r>
              <a:rPr lang="uk-UA" sz="1400" i="1" dirty="0"/>
              <a:t>аж до області видимости Built-in якщо потрібне ім'я не буде знайдено у модулі, при цьому операція присвоєння значень глобальним іменам завжди буде створювати або змінювати змінні в області видимості модуля.</a:t>
            </a:r>
          </a:p>
        </p:txBody>
      </p:sp>
    </p:spTree>
    <p:extLst>
      <p:ext uri="{BB962C8B-B14F-4D97-AF65-F5344CB8AC3E}">
        <p14:creationId xmlns:p14="http://schemas.microsoft.com/office/powerpoint/2010/main" val="121168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2730" y="233082"/>
            <a:ext cx="11636188" cy="6624918"/>
          </a:xfrm>
        </p:spPr>
        <p:txBody>
          <a:bodyPr>
            <a:normAutofit/>
          </a:bodyPr>
          <a:lstStyle/>
          <a:p>
            <a:pPr marL="0" indent="0" algn="ctr">
              <a:buNone/>
            </a:pPr>
            <a:r>
              <a:rPr lang="uk-UA" sz="2000" b="1" dirty="0" smtClean="0"/>
              <a:t>Функції </a:t>
            </a:r>
          </a:p>
          <a:p>
            <a:pPr marL="0" indent="0">
              <a:buNone/>
            </a:pPr>
            <a:r>
              <a:rPr lang="uk-UA" sz="1800" dirty="0"/>
              <a:t>Функція в </a:t>
            </a:r>
            <a:r>
              <a:rPr lang="en-US" sz="1800" dirty="0"/>
              <a:t>python - </a:t>
            </a:r>
            <a:r>
              <a:rPr lang="uk-UA" sz="1800" dirty="0"/>
              <a:t>об'єкт, який приймає аргументи і повертає значення. Зазвичай функція визначається за допомогою інструкції </a:t>
            </a:r>
            <a:r>
              <a:rPr lang="en-US" sz="1800" b="1" i="1" dirty="0"/>
              <a:t>def. </a:t>
            </a:r>
            <a:endParaRPr lang="ru-RU" sz="1800" b="1" i="1" dirty="0" smtClean="0"/>
          </a:p>
          <a:p>
            <a:pPr marL="0" indent="0">
              <a:buNone/>
            </a:pPr>
            <a:r>
              <a:rPr lang="uk-UA" sz="1800" dirty="0" smtClean="0"/>
              <a:t>Потрібні </a:t>
            </a:r>
            <a:r>
              <a:rPr lang="uk-UA" sz="1800" dirty="0"/>
              <a:t>для: </a:t>
            </a:r>
            <a:endParaRPr lang="uk-UA" sz="1800" dirty="0" smtClean="0"/>
          </a:p>
          <a:p>
            <a:r>
              <a:rPr lang="uk-UA" sz="1800" dirty="0" smtClean="0"/>
              <a:t>повторного використання </a:t>
            </a:r>
            <a:r>
              <a:rPr lang="uk-UA" sz="1800" dirty="0"/>
              <a:t>коду (а не його </a:t>
            </a:r>
            <a:r>
              <a:rPr lang="en-US" sz="1800" dirty="0"/>
              <a:t>copy-paste); </a:t>
            </a:r>
            <a:endParaRPr lang="uk-UA" sz="1800" dirty="0" smtClean="0"/>
          </a:p>
          <a:p>
            <a:r>
              <a:rPr lang="uk-UA" sz="1800" dirty="0" smtClean="0"/>
              <a:t>розбиття задач </a:t>
            </a:r>
            <a:r>
              <a:rPr lang="uk-UA" sz="1800" dirty="0"/>
              <a:t>на </a:t>
            </a:r>
            <a:r>
              <a:rPr lang="uk-UA" sz="1800" dirty="0" err="1"/>
              <a:t>підзадачі</a:t>
            </a:r>
            <a:r>
              <a:rPr lang="uk-UA" sz="1800" dirty="0"/>
              <a:t> </a:t>
            </a:r>
            <a:endParaRPr lang="uk-UA" sz="1800" dirty="0" smtClean="0"/>
          </a:p>
          <a:p>
            <a:pPr marL="0" indent="0">
              <a:buNone/>
            </a:pPr>
            <a:endParaRPr lang="uk-UA" sz="1800" dirty="0" smtClean="0"/>
          </a:p>
          <a:p>
            <a:pPr marL="0" indent="0">
              <a:buNone/>
            </a:pPr>
            <a:r>
              <a:rPr lang="uk-UA" sz="1800" dirty="0" smtClean="0"/>
              <a:t>Прикладом функцій є </a:t>
            </a:r>
            <a:r>
              <a:rPr lang="en-US" sz="1800" i="1" dirty="0" smtClean="0"/>
              <a:t>print()</a:t>
            </a:r>
            <a:r>
              <a:rPr lang="en-US" sz="1800" dirty="0" smtClean="0"/>
              <a:t>, </a:t>
            </a:r>
            <a:r>
              <a:rPr lang="en-US" sz="1800" i="1" dirty="0" smtClean="0"/>
              <a:t>input(), </a:t>
            </a:r>
            <a:r>
              <a:rPr lang="en-US" sz="1800" i="1" dirty="0" err="1" smtClean="0"/>
              <a:t>int</a:t>
            </a:r>
            <a:r>
              <a:rPr lang="en-US" sz="1800" i="1" dirty="0" smtClean="0"/>
              <a:t>(), float(</a:t>
            </a:r>
            <a:r>
              <a:rPr lang="uk-UA" sz="1800" i="1" dirty="0" smtClean="0"/>
              <a:t>)</a:t>
            </a:r>
          </a:p>
          <a:p>
            <a:pPr marL="0" indent="0">
              <a:buNone/>
            </a:pPr>
            <a:endParaRPr lang="uk-UA" sz="1800" dirty="0"/>
          </a:p>
          <a:p>
            <a:pPr marL="0" indent="0">
              <a:buNone/>
            </a:pPr>
            <a:r>
              <a:rPr lang="uk-UA" sz="1800" dirty="0" smtClean="0"/>
              <a:t>Для оголошення функції використовують команду </a:t>
            </a:r>
            <a:r>
              <a:rPr lang="en-US" sz="1800" b="1" dirty="0" err="1" smtClean="0"/>
              <a:t>def</a:t>
            </a:r>
            <a:r>
              <a:rPr lang="uk-UA" sz="1800" b="1" dirty="0" smtClean="0"/>
              <a:t> </a:t>
            </a:r>
            <a:r>
              <a:rPr lang="uk-UA" sz="1800" dirty="0" smtClean="0"/>
              <a:t>і записують ім’я функції</a:t>
            </a:r>
            <a:endParaRPr lang="ru-RU" sz="1800" dirty="0"/>
          </a:p>
        </p:txBody>
      </p:sp>
      <p:sp>
        <p:nvSpPr>
          <p:cNvPr id="5" name="Rectangle 1"/>
          <p:cNvSpPr>
            <a:spLocks noChangeArrowheads="1"/>
          </p:cNvSpPr>
          <p:nvPr/>
        </p:nvSpPr>
        <p:spPr bwMode="auto">
          <a:xfrm>
            <a:off x="440884" y="4060268"/>
            <a:ext cx="3060774" cy="110799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1" u="none" strike="noStrike" cap="none" normalizeH="0" baseline="0" dirty="0" smtClean="0">
                <a:ln>
                  <a:noFill/>
                </a:ln>
                <a:solidFill>
                  <a:srgbClr val="C792EA"/>
                </a:solidFill>
                <a:effectLst/>
                <a:latin typeface="JetBrains Mono"/>
                <a:cs typeface="Arial" pitchFamily="34" charset="0"/>
              </a:rPr>
              <a:t>def </a:t>
            </a:r>
            <a:r>
              <a:rPr kumimoji="0" lang="ru-RU" sz="1600" b="0" i="0" u="none" strike="noStrike" cap="none" normalizeH="0" baseline="0" dirty="0" smtClean="0">
                <a:ln>
                  <a:noFill/>
                </a:ln>
                <a:solidFill>
                  <a:srgbClr val="82AAFF"/>
                </a:solidFill>
                <a:effectLst/>
                <a:latin typeface="JetBrains Mono"/>
                <a:cs typeface="Arial" pitchFamily="34" charset="0"/>
              </a:rPr>
              <a:t>hi</a:t>
            </a:r>
            <a:r>
              <a:rPr kumimoji="0" lang="ru-RU" sz="1600" b="0" i="0" u="none" strike="noStrike" cap="none" normalizeH="0" baseline="0" dirty="0" smtClean="0">
                <a:ln>
                  <a:noFill/>
                </a:ln>
                <a:solidFill>
                  <a:srgbClr val="89DDFF"/>
                </a:solidFill>
                <a:effectLst/>
                <a:latin typeface="JetBrains Mono"/>
                <a:cs typeface="Arial" pitchFamily="34" charset="0"/>
              </a:rPr>
              <a:t>():</a:t>
            </a:r>
            <a:br>
              <a:rPr kumimoji="0" lang="ru-RU" sz="1600" b="0" i="0" u="none" strike="noStrike" cap="none" normalizeH="0" baseline="0" dirty="0" smtClean="0">
                <a:ln>
                  <a:noFill/>
                </a:ln>
                <a:solidFill>
                  <a:srgbClr val="89DDFF"/>
                </a:solidFill>
                <a:effectLst/>
                <a:latin typeface="JetBrains Mono"/>
                <a:cs typeface="Arial" pitchFamily="34" charset="0"/>
              </a:rPr>
            </a:b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1" u="none" strike="noStrike" cap="none" normalizeH="0" baseline="0" dirty="0" smtClean="0">
                <a:ln>
                  <a:noFill/>
                </a:ln>
                <a:solidFill>
                  <a:srgbClr val="82AAFF"/>
                </a:solidFill>
                <a:effectLst/>
                <a:latin typeface="JetBrains Mono"/>
                <a:cs typeface="Arial" pitchFamily="34" charset="0"/>
              </a:rPr>
              <a:t>print</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C3E88D"/>
                </a:solidFill>
                <a:effectLst/>
                <a:latin typeface="JetBrains Mono"/>
                <a:cs typeface="Arial" pitchFamily="34" charset="0"/>
              </a:rPr>
              <a:t>"hello"</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1" u="none" strike="noStrike" cap="none" normalizeH="0" baseline="0" dirty="0" smtClean="0">
                <a:ln>
                  <a:noFill/>
                </a:ln>
                <a:solidFill>
                  <a:srgbClr val="546E7A"/>
                </a:solidFill>
                <a:effectLst/>
                <a:latin typeface="JetBrains Mono"/>
                <a:cs typeface="Arial" pitchFamily="34" charset="0"/>
              </a:rPr>
              <a:t># тіло </a:t>
            </a:r>
            <a:r>
              <a:rPr kumimoji="0" lang="uk-UA" sz="1600" b="0" i="1" u="none" strike="noStrike" cap="none" normalizeH="0" baseline="0" dirty="0" smtClean="0">
                <a:ln>
                  <a:noFill/>
                </a:ln>
                <a:solidFill>
                  <a:srgbClr val="546E7A"/>
                </a:solidFill>
                <a:effectLst/>
                <a:latin typeface="JetBrains Mono"/>
                <a:cs typeface="Arial" pitchFamily="34" charset="0"/>
              </a:rPr>
              <a:t>функції</a:t>
            </a:r>
            <a:r>
              <a:rPr kumimoji="0" lang="ru-RU" sz="1600" b="0" i="1" u="none" strike="noStrike" cap="none" normalizeH="0" baseline="0" dirty="0" smtClean="0">
                <a:ln>
                  <a:noFill/>
                </a:ln>
                <a:solidFill>
                  <a:srgbClr val="546E7A"/>
                </a:solidFill>
                <a:effectLst/>
                <a:latin typeface="JetBrains Mono"/>
                <a:cs typeface="Arial" pitchFamily="34" charset="0"/>
              </a:rPr>
              <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546E7A"/>
                </a:solidFill>
                <a:effectLst/>
                <a:latin typeface="JetBrains Mono"/>
                <a:cs typeface="Arial" pitchFamily="34" charset="0"/>
              </a:rPr>
              <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0" u="none" strike="noStrike" cap="none" normalizeH="0" baseline="0" dirty="0" err="1" smtClean="0">
                <a:ln>
                  <a:noFill/>
                </a:ln>
                <a:solidFill>
                  <a:srgbClr val="82AAFF"/>
                </a:solidFill>
                <a:effectLst/>
                <a:latin typeface="JetBrains Mono"/>
                <a:cs typeface="Arial" pitchFamily="34" charset="0"/>
              </a:rPr>
              <a:t>hi</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1" u="none" strike="noStrike" cap="none" normalizeH="0" baseline="0" dirty="0" smtClean="0">
                <a:ln>
                  <a:noFill/>
                </a:ln>
                <a:solidFill>
                  <a:srgbClr val="546E7A"/>
                </a:solidFill>
                <a:effectLst/>
                <a:latin typeface="JetBrains Mono"/>
                <a:cs typeface="Arial" pitchFamily="34" charset="0"/>
              </a:rPr>
              <a:t># </a:t>
            </a:r>
            <a:r>
              <a:rPr kumimoji="0" lang="ru-RU" sz="1600" b="0" i="1" u="none" strike="noStrike" cap="none" normalizeH="0" baseline="0" dirty="0" err="1" smtClean="0">
                <a:ln>
                  <a:noFill/>
                </a:ln>
                <a:solidFill>
                  <a:srgbClr val="546E7A"/>
                </a:solidFill>
                <a:effectLst/>
                <a:latin typeface="JetBrains Mono"/>
                <a:cs typeface="Arial" pitchFamily="34" charset="0"/>
              </a:rPr>
              <a:t>виклик</a:t>
            </a:r>
            <a:r>
              <a:rPr kumimoji="0" lang="ru-RU" sz="1600" b="0" i="1" u="none" strike="noStrike" cap="none" normalizeH="0" baseline="0" dirty="0" smtClean="0">
                <a:ln>
                  <a:noFill/>
                </a:ln>
                <a:solidFill>
                  <a:srgbClr val="546E7A"/>
                </a:solidFill>
                <a:effectLst/>
                <a:latin typeface="JetBrains Mono"/>
                <a:cs typeface="Arial" pitchFamily="34" charset="0"/>
              </a:rPr>
              <a:t> </a:t>
            </a:r>
            <a:r>
              <a:rPr kumimoji="0" lang="ru-RU" sz="1600" b="0" i="1" u="none" strike="noStrike" cap="none" normalizeH="0" baseline="0" dirty="0" err="1" smtClean="0">
                <a:ln>
                  <a:noFill/>
                </a:ln>
                <a:solidFill>
                  <a:srgbClr val="546E7A"/>
                </a:solidFill>
                <a:effectLst/>
                <a:latin typeface="JetBrains Mono"/>
                <a:cs typeface="Arial" pitchFamily="34" charset="0"/>
              </a:rPr>
              <a:t>функції</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Прямоугольник 5"/>
          <p:cNvSpPr/>
          <p:nvPr/>
        </p:nvSpPr>
        <p:spPr>
          <a:xfrm>
            <a:off x="4008390" y="4119639"/>
            <a:ext cx="5419074" cy="930350"/>
          </a:xfrm>
          <a:prstGeom prst="rect">
            <a:avLst/>
          </a:prstGeom>
        </p:spPr>
        <p:txBody>
          <a:bodyPr wrap="square">
            <a:spAutoFit/>
          </a:bodyPr>
          <a:lstStyle/>
          <a:p>
            <a:r>
              <a:rPr lang="uk-UA" i="1" dirty="0" smtClean="0"/>
              <a:t>Функція може мати, а може і не мати аргументів. В нашому випадку функція не має аргументів і просто виконує дію – виводить слово «</a:t>
            </a:r>
            <a:r>
              <a:rPr lang="en-US" i="1" dirty="0" smtClean="0"/>
              <a:t>hello</a:t>
            </a:r>
            <a:r>
              <a:rPr lang="uk-UA" i="1" dirty="0" smtClean="0"/>
              <a:t>»</a:t>
            </a:r>
            <a:endParaRPr lang="ru-RU" i="1" dirty="0"/>
          </a:p>
        </p:txBody>
      </p:sp>
    </p:spTree>
    <p:extLst>
      <p:ext uri="{BB962C8B-B14F-4D97-AF65-F5344CB8AC3E}">
        <p14:creationId xmlns:p14="http://schemas.microsoft.com/office/powerpoint/2010/main" val="1965481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lgn="ctr">
              <a:buNone/>
            </a:pPr>
            <a:r>
              <a:rPr lang="uk-UA" sz="1800" b="1" dirty="0"/>
              <a:t>Вкладені </a:t>
            </a:r>
            <a:r>
              <a:rPr lang="uk-UA" sz="1800" b="1" dirty="0" smtClean="0"/>
              <a:t>(</a:t>
            </a:r>
            <a:r>
              <a:rPr lang="en-US" sz="1800" b="1" dirty="0" smtClean="0"/>
              <a:t>enclosing) </a:t>
            </a:r>
            <a:r>
              <a:rPr lang="uk-UA" sz="1800" b="1" dirty="0" smtClean="0"/>
              <a:t>області </a:t>
            </a:r>
            <a:r>
              <a:rPr lang="uk-UA" sz="1800" b="1" dirty="0"/>
              <a:t>видимості </a:t>
            </a:r>
            <a:endParaRPr lang="uk-UA" sz="1800" b="1" dirty="0" smtClean="0"/>
          </a:p>
          <a:p>
            <a:pPr marL="0" indent="0">
              <a:buNone/>
            </a:pPr>
            <a:r>
              <a:rPr lang="uk-UA" sz="1600" dirty="0"/>
              <a:t>Суть даної області видимості полягає у том, що всередині функції можуть бути вкладені функції і локальні змінні. Локальна змінна функції для її вкладеної функції знаходиться в области видимости </a:t>
            </a:r>
            <a:r>
              <a:rPr lang="en-US" sz="1600" b="1" i="1" dirty="0"/>
              <a:t>enclosing</a:t>
            </a:r>
            <a:r>
              <a:rPr lang="en-US" sz="1600" dirty="0"/>
              <a:t>.</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uk-UA" sz="1600" dirty="0" smtClean="0"/>
          </a:p>
          <a:p>
            <a:pPr marL="0" indent="0">
              <a:buNone/>
            </a:pPr>
            <a:r>
              <a:rPr lang="uk-UA" sz="1600" dirty="0" smtClean="0"/>
              <a:t>Читання </a:t>
            </a:r>
            <a:r>
              <a:rPr lang="uk-UA" sz="1600" dirty="0"/>
              <a:t>змінної всередині функції. </a:t>
            </a:r>
            <a:r>
              <a:rPr lang="uk-UA" sz="1600" dirty="0" smtClean="0"/>
              <a:t> Як відбувається пошук імені: </a:t>
            </a:r>
          </a:p>
          <a:p>
            <a:pPr marL="444500" indent="-444500"/>
            <a:r>
              <a:rPr lang="uk-UA" sz="1600" dirty="0" smtClean="0"/>
              <a:t>в </a:t>
            </a:r>
            <a:r>
              <a:rPr lang="uk-UA" sz="1600" dirty="0"/>
              <a:t>локальній області видимості функції; </a:t>
            </a:r>
            <a:endParaRPr lang="uk-UA" sz="1600" dirty="0" smtClean="0"/>
          </a:p>
          <a:p>
            <a:pPr marL="444500" indent="-444500"/>
            <a:r>
              <a:rPr lang="uk-UA" sz="1600" dirty="0" smtClean="0"/>
              <a:t>в </a:t>
            </a:r>
            <a:r>
              <a:rPr lang="uk-UA" sz="1600" dirty="0"/>
              <a:t>локальних областях видимості </a:t>
            </a:r>
            <a:r>
              <a:rPr lang="uk-UA" sz="1600" dirty="0" smtClean="0"/>
              <a:t>функцій, що обгортають нашу,  </a:t>
            </a:r>
            <a:r>
              <a:rPr lang="uk-UA" sz="1600" dirty="0"/>
              <a:t>зсередини назовні; </a:t>
            </a:r>
            <a:endParaRPr lang="uk-UA" sz="1600" dirty="0" smtClean="0"/>
          </a:p>
          <a:p>
            <a:pPr marL="444500" indent="-444500"/>
            <a:r>
              <a:rPr lang="uk-UA" sz="1600" dirty="0" smtClean="0"/>
              <a:t>в </a:t>
            </a:r>
            <a:r>
              <a:rPr lang="uk-UA" sz="1600" dirty="0"/>
              <a:t>глобальному контексті модуля; </a:t>
            </a:r>
            <a:endParaRPr lang="uk-UA" sz="1600" dirty="0" smtClean="0"/>
          </a:p>
          <a:p>
            <a:pPr marL="444500" indent="-444500"/>
            <a:r>
              <a:rPr lang="uk-UA" sz="1600" dirty="0" smtClean="0"/>
              <a:t>в </a:t>
            </a:r>
            <a:r>
              <a:rPr lang="uk-UA" sz="1600" dirty="0" err="1"/>
              <a:t>builtins</a:t>
            </a:r>
            <a:r>
              <a:rPr lang="uk-UA" sz="1600" dirty="0"/>
              <a:t> (вбудована область </a:t>
            </a:r>
            <a:r>
              <a:rPr lang="uk-UA" sz="1600" dirty="0" smtClean="0"/>
              <a:t>видимості).</a:t>
            </a:r>
          </a:p>
          <a:p>
            <a:pPr marL="0" indent="0">
              <a:buNone/>
            </a:pPr>
            <a:endParaRPr lang="ru-RU" sz="1600" dirty="0"/>
          </a:p>
          <a:p>
            <a:pPr marL="0" indent="0">
              <a:buNone/>
            </a:pPr>
            <a:r>
              <a:rPr lang="en-US" sz="1600" i="1" dirty="0"/>
              <a:t>x = value </a:t>
            </a:r>
            <a:r>
              <a:rPr lang="ru-RU" sz="1600" dirty="0" err="1" smtClean="0"/>
              <a:t>всередині</a:t>
            </a:r>
            <a:r>
              <a:rPr lang="ru-RU" sz="1600" dirty="0" smtClean="0"/>
              <a:t> </a:t>
            </a:r>
            <a:r>
              <a:rPr lang="ru-RU" sz="1600" dirty="0" err="1" smtClean="0"/>
              <a:t>функції</a:t>
            </a:r>
            <a:r>
              <a:rPr lang="ru-RU" sz="1600" dirty="0" smtClean="0"/>
              <a:t>:</a:t>
            </a:r>
          </a:p>
          <a:p>
            <a:r>
              <a:rPr lang="uk-UA" sz="1600" dirty="0" smtClean="0"/>
              <a:t>створює </a:t>
            </a:r>
            <a:r>
              <a:rPr lang="uk-UA" sz="1600" dirty="0"/>
              <a:t>чи </a:t>
            </a:r>
            <a:r>
              <a:rPr lang="uk-UA" sz="1600" dirty="0" smtClean="0"/>
              <a:t>змінює </a:t>
            </a:r>
            <a:r>
              <a:rPr lang="uk-UA" sz="1600" dirty="0"/>
              <a:t>ім'я</a:t>
            </a:r>
            <a:r>
              <a:rPr lang="uk-UA" sz="1600" i="1" dirty="0"/>
              <a:t> х </a:t>
            </a:r>
            <a:r>
              <a:rPr lang="uk-UA" sz="1600" dirty="0"/>
              <a:t>в поточній локальній області видимості функції; </a:t>
            </a:r>
            <a:endParaRPr lang="uk-UA" sz="1600" dirty="0" smtClean="0"/>
          </a:p>
          <a:p>
            <a:r>
              <a:rPr lang="uk-UA" sz="1600" dirty="0" smtClean="0"/>
              <a:t>якщо </a:t>
            </a:r>
            <a:r>
              <a:rPr lang="uk-UA" sz="1600" dirty="0"/>
              <a:t>був </a:t>
            </a:r>
            <a:r>
              <a:rPr lang="en-US" sz="1600" b="1" i="1" dirty="0" smtClean="0"/>
              <a:t>non</a:t>
            </a:r>
            <a:r>
              <a:rPr lang="uk-UA" sz="1600" b="1" i="1" dirty="0" err="1" smtClean="0"/>
              <a:t>local</a:t>
            </a:r>
            <a:r>
              <a:rPr lang="uk-UA" sz="1600" b="1" i="1" dirty="0" smtClean="0"/>
              <a:t> </a:t>
            </a:r>
            <a:r>
              <a:rPr lang="uk-UA" sz="1600" i="1" dirty="0"/>
              <a:t>x</a:t>
            </a:r>
            <a:r>
              <a:rPr lang="uk-UA" sz="1600" dirty="0"/>
              <a:t>, то = </a:t>
            </a:r>
            <a:r>
              <a:rPr lang="uk-UA" sz="1600" dirty="0" smtClean="0"/>
              <a:t>створює </a:t>
            </a:r>
            <a:r>
              <a:rPr lang="uk-UA" sz="1600" dirty="0"/>
              <a:t>чи </a:t>
            </a:r>
            <a:r>
              <a:rPr lang="uk-UA" sz="1600" dirty="0" smtClean="0"/>
              <a:t>змінює </a:t>
            </a:r>
            <a:r>
              <a:rPr lang="uk-UA" sz="1600" dirty="0"/>
              <a:t>ім'я в найближчій області видимості </a:t>
            </a:r>
            <a:r>
              <a:rPr lang="uk-UA" sz="1600" dirty="0" smtClean="0"/>
              <a:t>функції, </a:t>
            </a:r>
            <a:r>
              <a:rPr lang="uk-UA" sz="1600" dirty="0"/>
              <a:t>що </a:t>
            </a:r>
            <a:r>
              <a:rPr lang="uk-UA" sz="1600" dirty="0" smtClean="0"/>
              <a:t>обгортає </a:t>
            </a:r>
            <a:r>
              <a:rPr lang="uk-UA" sz="1600" dirty="0"/>
              <a:t>нашу</a:t>
            </a:r>
            <a:r>
              <a:rPr lang="uk-UA" sz="1600" dirty="0" smtClean="0"/>
              <a:t>. </a:t>
            </a:r>
          </a:p>
          <a:p>
            <a:r>
              <a:rPr lang="uk-UA" sz="1600" dirty="0" smtClean="0"/>
              <a:t>якщо </a:t>
            </a:r>
            <a:r>
              <a:rPr lang="uk-UA" sz="1600" dirty="0"/>
              <a:t>був </a:t>
            </a:r>
            <a:r>
              <a:rPr lang="uk-UA" sz="1600" b="1" i="1" dirty="0" err="1"/>
              <a:t>global</a:t>
            </a:r>
            <a:r>
              <a:rPr lang="uk-UA" sz="1600" i="1" dirty="0"/>
              <a:t> x</a:t>
            </a:r>
            <a:r>
              <a:rPr lang="uk-UA" sz="1600" dirty="0"/>
              <a:t>, то = </a:t>
            </a:r>
            <a:r>
              <a:rPr lang="uk-UA" sz="1600" dirty="0" smtClean="0"/>
              <a:t>створює </a:t>
            </a:r>
            <a:r>
              <a:rPr lang="uk-UA" sz="1600" dirty="0"/>
              <a:t>чи </a:t>
            </a:r>
            <a:r>
              <a:rPr lang="uk-UA" sz="1600" dirty="0" smtClean="0"/>
              <a:t>змінює </a:t>
            </a:r>
            <a:r>
              <a:rPr lang="uk-UA" sz="1600" dirty="0"/>
              <a:t>ім'я в області видимості </a:t>
            </a:r>
            <a:r>
              <a:rPr lang="uk-UA" sz="1600" dirty="0" smtClean="0"/>
              <a:t>модуля.</a:t>
            </a:r>
            <a:endParaRPr lang="ru-RU" sz="1600" dirty="0" smtClean="0"/>
          </a:p>
          <a:p>
            <a:pPr marL="0" indent="0">
              <a:buNone/>
            </a:pPr>
            <a:endParaRPr lang="uk-UA" sz="1800" dirty="0"/>
          </a:p>
          <a:p>
            <a:pPr marL="0" indent="0">
              <a:buNone/>
            </a:pPr>
            <a:endParaRPr lang="ru-RU" sz="1800" dirty="0"/>
          </a:p>
        </p:txBody>
      </p:sp>
      <p:sp>
        <p:nvSpPr>
          <p:cNvPr id="2" name="Rectangle 1"/>
          <p:cNvSpPr>
            <a:spLocks noChangeArrowheads="1"/>
          </p:cNvSpPr>
          <p:nvPr/>
        </p:nvSpPr>
        <p:spPr bwMode="auto">
          <a:xfrm>
            <a:off x="372533" y="1174860"/>
            <a:ext cx="2645276" cy="181588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outer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x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"x modified inside outer"</a:t>
            </a:r>
            <a:br>
              <a:rPr kumimoji="0" lang="ru-RU" altLang="ru-RU" sz="1400" b="0" i="0" u="none" strike="noStrike" cap="none" normalizeH="0" baseline="0" smtClean="0">
                <a:ln>
                  <a:noFill/>
                </a:ln>
                <a:solidFill>
                  <a:srgbClr val="C3E88D"/>
                </a:solidFill>
                <a:effectLst/>
                <a:latin typeface="JetBrains Mono"/>
              </a:rPr>
            </a:br>
            <a:r>
              <a:rPr kumimoji="0" lang="ru-RU" altLang="ru-RU" sz="1400" b="0" i="0" u="none" strike="noStrike" cap="none" normalizeH="0" baseline="0" smtClean="0">
                <a:ln>
                  <a:noFill/>
                </a:ln>
                <a:solidFill>
                  <a:srgbClr val="C3E88D"/>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inner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"inner():"</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inner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"outer():"</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outer</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3615266" y="1886634"/>
            <a:ext cx="6096000" cy="523220"/>
          </a:xfrm>
          <a:prstGeom prst="rect">
            <a:avLst/>
          </a:prstGeom>
        </p:spPr>
        <p:txBody>
          <a:bodyPr>
            <a:spAutoFit/>
          </a:bodyPr>
          <a:lstStyle/>
          <a:p>
            <a:r>
              <a:rPr lang="uk-UA" sz="1400" i="1" dirty="0"/>
              <a:t>У наведеному прикладі змінна x має область видимості enclosing для функції inner()</a:t>
            </a:r>
          </a:p>
        </p:txBody>
      </p:sp>
    </p:spTree>
    <p:extLst>
      <p:ext uri="{BB962C8B-B14F-4D97-AF65-F5344CB8AC3E}">
        <p14:creationId xmlns:p14="http://schemas.microsoft.com/office/powerpoint/2010/main" val="1211684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68365" y="3039035"/>
            <a:ext cx="11555505" cy="3451412"/>
          </a:xfrm>
        </p:spPr>
        <p:txBody>
          <a:bodyPr>
            <a:normAutofit/>
          </a:bodyPr>
          <a:lstStyle/>
          <a:p>
            <a:pPr marL="0" indent="0">
              <a:buNone/>
            </a:pPr>
            <a:r>
              <a:rPr lang="uk-UA" sz="1800" dirty="0" smtClean="0"/>
              <a:t>В </a:t>
            </a:r>
            <a:r>
              <a:rPr lang="uk-UA" sz="1800" i="1" dirty="0" smtClean="0"/>
              <a:t>f2() </a:t>
            </a:r>
            <a:r>
              <a:rPr lang="uk-UA" sz="1800" dirty="0"/>
              <a:t>не можна змінити значення </a:t>
            </a:r>
            <a:r>
              <a:rPr lang="uk-UA" sz="1800" i="1" dirty="0"/>
              <a:t>Х</a:t>
            </a:r>
            <a:r>
              <a:rPr lang="uk-UA" sz="1800" dirty="0"/>
              <a:t>, що належить функції </a:t>
            </a:r>
            <a:r>
              <a:rPr lang="uk-UA" sz="1800" i="1" dirty="0" smtClean="0"/>
              <a:t>f1(). </a:t>
            </a:r>
            <a:r>
              <a:rPr lang="uk-UA" sz="1800" dirty="0"/>
              <a:t>Замість цього буде створена ще одна локальна змінна, але вже в просторі імен функції </a:t>
            </a:r>
            <a:r>
              <a:rPr lang="uk-UA" sz="1800" i="1" dirty="0" smtClean="0"/>
              <a:t>f2()</a:t>
            </a:r>
            <a:r>
              <a:rPr lang="uk-UA" sz="1800" dirty="0" smtClean="0"/>
              <a:t>. </a:t>
            </a:r>
          </a:p>
        </p:txBody>
      </p:sp>
      <p:sp>
        <p:nvSpPr>
          <p:cNvPr id="2" name="Rectangle 1"/>
          <p:cNvSpPr>
            <a:spLocks noChangeArrowheads="1"/>
          </p:cNvSpPr>
          <p:nvPr/>
        </p:nvSpPr>
        <p:spPr bwMode="auto">
          <a:xfrm>
            <a:off x="268365" y="246819"/>
            <a:ext cx="6021328"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C3CEE3"/>
                </a:solidFill>
                <a:effectLst/>
                <a:latin typeface="JetBrains Mono"/>
                <a:cs typeface="Arial" pitchFamily="34" charset="0"/>
              </a:rPr>
              <a:t>X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99  </a:t>
            </a:r>
            <a:r>
              <a:rPr kumimoji="0" lang="ru-RU" sz="1400" b="0" i="1" u="none" strike="noStrike" cap="none" normalizeH="0" baseline="0" dirty="0" smtClean="0">
                <a:ln>
                  <a:noFill/>
                </a:ln>
                <a:solidFill>
                  <a:srgbClr val="546E7A"/>
                </a:solidFill>
                <a:effectLst/>
                <a:latin typeface="JetBrains Mono"/>
                <a:cs typeface="Arial" pitchFamily="34" charset="0"/>
              </a:rPr>
              <a:t># ім’я в </a:t>
            </a:r>
            <a:r>
              <a:rPr kumimoji="0" lang="uk-UA" sz="1400" b="0" i="1" u="none" strike="noStrike" cap="none" normalizeH="0" baseline="0" dirty="0" smtClean="0">
                <a:ln>
                  <a:noFill/>
                </a:ln>
                <a:solidFill>
                  <a:srgbClr val="546E7A"/>
                </a:solidFill>
                <a:effectLst/>
                <a:latin typeface="JetBrains Mono"/>
                <a:cs typeface="Arial" pitchFamily="34" charset="0"/>
              </a:rPr>
              <a:t>глобальній</a:t>
            </a:r>
            <a:r>
              <a:rPr kumimoji="0" lang="ru-RU" sz="1400" b="0" i="1" u="none" strike="noStrike" cap="none" normalizeH="0" baseline="0" dirty="0" smtClean="0">
                <a:ln>
                  <a:noFill/>
                </a:ln>
                <a:solidFill>
                  <a:srgbClr val="546E7A"/>
                </a:solidFill>
                <a:effectLst/>
                <a:latin typeface="JetBrains Mono"/>
                <a:cs typeface="Arial" pitchFamily="34" charset="0"/>
              </a:rPr>
              <a:t> області видимості. Не використовується</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C792EA"/>
                </a:solidFill>
                <a:effectLst/>
                <a:latin typeface="JetBrains Mono"/>
                <a:cs typeface="Arial" pitchFamily="34" charset="0"/>
              </a:rPr>
              <a:t>def </a:t>
            </a:r>
            <a:r>
              <a:rPr kumimoji="0" lang="ru-RU" sz="1400" b="0" i="0" u="none" strike="noStrike" cap="none" normalizeH="0" baseline="0" dirty="0" smtClean="0">
                <a:ln>
                  <a:noFill/>
                </a:ln>
                <a:solidFill>
                  <a:srgbClr val="82AAFF"/>
                </a:solidFill>
                <a:effectLst/>
                <a:latin typeface="JetBrains Mono"/>
                <a:cs typeface="Arial" pitchFamily="34" charset="0"/>
              </a:rPr>
              <a:t>f1</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uk-UA" sz="1400" b="0" i="0" u="none" strike="noStrike" cap="none" normalizeH="0" baseline="0" dirty="0" smtClean="0">
                <a:ln>
                  <a:noFill/>
                </a:ln>
                <a:solidFill>
                  <a:srgbClr val="89DDFF"/>
                </a:solidFill>
                <a:effectLst/>
                <a:latin typeface="JetBrains Mono"/>
                <a:cs typeface="Arial" pitchFamily="34" charset="0"/>
              </a:rPr>
              <a:t/>
            </a:r>
            <a:br>
              <a:rPr kumimoji="0" lang="uk-UA"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X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88  </a:t>
            </a:r>
            <a:r>
              <a:rPr kumimoji="0" lang="ru-RU" sz="1400" b="0" i="1" u="none" strike="noStrike" cap="none" normalizeH="0" baseline="0" dirty="0" smtClean="0">
                <a:ln>
                  <a:noFill/>
                </a:ln>
                <a:solidFill>
                  <a:srgbClr val="546E7A"/>
                </a:solidFill>
                <a:effectLst/>
                <a:latin typeface="JetBrains Mono"/>
                <a:cs typeface="Arial" pitchFamily="34" charset="0"/>
              </a:rPr>
              <a:t># Локальне ім’я в функції</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t>
            </a:r>
            <a:r>
              <a:rPr kumimoji="0" lang="ru-RU" sz="1400" b="0" i="1" u="none" strike="noStrike" cap="none" normalizeH="0" baseline="0" dirty="0" smtClean="0">
                <a:ln>
                  <a:noFill/>
                </a:ln>
                <a:solidFill>
                  <a:srgbClr val="C792EA"/>
                </a:solidFill>
                <a:effectLst/>
                <a:latin typeface="JetBrains Mono"/>
                <a:cs typeface="Arial" pitchFamily="34" charset="0"/>
              </a:rPr>
              <a:t>def </a:t>
            </a:r>
            <a:r>
              <a:rPr kumimoji="0" lang="ru-RU" sz="1400" b="0" i="0" u="none" strike="noStrike" cap="none" normalizeH="0" baseline="0" dirty="0" smtClean="0">
                <a:ln>
                  <a:noFill/>
                </a:ln>
                <a:solidFill>
                  <a:srgbClr val="82AAFF"/>
                </a:solidFill>
                <a:effectLst/>
                <a:latin typeface="JetBrains Mono"/>
                <a:cs typeface="Arial" pitchFamily="34" charset="0"/>
              </a:rPr>
              <a:t>f2</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82AAFF"/>
                </a:solidFill>
                <a:effectLst/>
                <a:latin typeface="JetBrains Mono"/>
                <a:cs typeface="Arial" pitchFamily="34" charset="0"/>
              </a:rPr>
              <a:t>print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X</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звернення до змінної у вкладеній функції</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f2</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2AAFF"/>
                </a:solidFill>
                <a:effectLst/>
                <a:latin typeface="JetBrains Mono"/>
                <a:cs typeface="Arial" pitchFamily="34" charset="0"/>
              </a:rPr>
              <a:t>f1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виведе 88: локальна змінна в функції, що її обгортає</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82AAFF"/>
                </a:solidFill>
                <a:effectLst/>
                <a:latin typeface="JetBrains Mono"/>
                <a:cs typeface="Arial" pitchFamily="34" charset="0"/>
              </a:rPr>
              <a:t>f2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Помилка! </a:t>
            </a:r>
            <a:r>
              <a:rPr kumimoji="0" lang="uk-UA" sz="1400" b="0" i="1" u="none" strike="noStrike" cap="none" normalizeH="0" baseline="0" dirty="0" smtClean="0">
                <a:ln>
                  <a:noFill/>
                </a:ln>
                <a:solidFill>
                  <a:srgbClr val="546E7A"/>
                </a:solidFill>
                <a:effectLst/>
                <a:latin typeface="JetBrains Mono"/>
                <a:cs typeface="Arial" pitchFamily="34" charset="0"/>
              </a:rPr>
              <a:t>функцію</a:t>
            </a:r>
            <a:r>
              <a:rPr kumimoji="0" lang="ru-RU" sz="1400" b="0" i="1" u="none" strike="noStrike" cap="none" normalizeH="0" baseline="0" dirty="0" smtClean="0">
                <a:ln>
                  <a:noFill/>
                </a:ln>
                <a:solidFill>
                  <a:srgbClr val="546E7A"/>
                </a:solidFill>
                <a:effectLst/>
                <a:latin typeface="JetBrains Mono"/>
                <a:cs typeface="Arial" pitchFamily="34" charset="0"/>
              </a:rPr>
              <a:t> f2 тут не видно!</a:t>
            </a:r>
            <a:endParaRPr kumimoji="0" lang="ru-RU"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268365" y="3815061"/>
            <a:ext cx="6030946"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400" b="0" i="0" u="none" strike="noStrike" cap="none" normalizeH="0" baseline="0" dirty="0" smtClean="0">
                <a:ln>
                  <a:noFill/>
                </a:ln>
                <a:solidFill>
                  <a:srgbClr val="C3CEE3"/>
                </a:solidFill>
                <a:effectLst/>
                <a:latin typeface="JetBrains Mono"/>
                <a:cs typeface="Arial" pitchFamily="34" charset="0"/>
              </a:rPr>
              <a:t>X </a:t>
            </a:r>
            <a:r>
              <a:rPr kumimoji="0" lang="uk-UA" sz="1400" b="0" i="0" u="none" strike="noStrike" cap="none" normalizeH="0" baseline="0" dirty="0" smtClean="0">
                <a:ln>
                  <a:noFill/>
                </a:ln>
                <a:solidFill>
                  <a:srgbClr val="89DDFF"/>
                </a:solidFill>
                <a:effectLst/>
                <a:latin typeface="JetBrains Mono"/>
                <a:cs typeface="Arial" pitchFamily="34" charset="0"/>
              </a:rPr>
              <a:t>= </a:t>
            </a:r>
            <a:r>
              <a:rPr kumimoji="0" lang="uk-UA" sz="1400" b="0" i="0" u="none" strike="noStrike" cap="none" normalizeH="0" baseline="0" dirty="0" smtClean="0">
                <a:ln>
                  <a:noFill/>
                </a:ln>
                <a:solidFill>
                  <a:srgbClr val="F78C6C"/>
                </a:solidFill>
                <a:effectLst/>
                <a:latin typeface="JetBrains Mono"/>
                <a:cs typeface="Arial" pitchFamily="34" charset="0"/>
              </a:rPr>
              <a:t>99  </a:t>
            </a:r>
            <a:r>
              <a:rPr kumimoji="0" lang="uk-UA" sz="1400" b="0" i="1" u="none" strike="noStrike" cap="none" normalizeH="0" baseline="0" dirty="0" smtClean="0">
                <a:ln>
                  <a:noFill/>
                </a:ln>
                <a:solidFill>
                  <a:srgbClr val="546E7A"/>
                </a:solidFill>
                <a:effectLst/>
                <a:latin typeface="JetBrains Mono"/>
                <a:cs typeface="Arial" pitchFamily="34" charset="0"/>
              </a:rPr>
              <a:t># Ім’я в глобальній області видимості. Не використовується</a:t>
            </a:r>
            <a:br>
              <a:rPr kumimoji="0" lang="uk-UA" sz="1400" b="0" i="1" u="none" strike="noStrike" cap="none" normalizeH="0" baseline="0" dirty="0" smtClean="0">
                <a:ln>
                  <a:noFill/>
                </a:ln>
                <a:solidFill>
                  <a:srgbClr val="546E7A"/>
                </a:solidFill>
                <a:effectLst/>
                <a:latin typeface="JetBrains Mono"/>
                <a:cs typeface="Arial" pitchFamily="34" charset="0"/>
              </a:rPr>
            </a:br>
            <a:r>
              <a:rPr kumimoji="0" lang="uk-UA" sz="1400" b="0" i="1" u="none" strike="noStrike" cap="none" normalizeH="0" baseline="0" dirty="0" smtClean="0">
                <a:ln>
                  <a:noFill/>
                </a:ln>
                <a:solidFill>
                  <a:srgbClr val="546E7A"/>
                </a:solidFill>
                <a:effectLst/>
                <a:latin typeface="JetBrains Mono"/>
                <a:cs typeface="Arial" pitchFamily="34" charset="0"/>
              </a:rPr>
              <a:t/>
            </a:r>
            <a:br>
              <a:rPr kumimoji="0" lang="uk-UA" sz="1400" b="0" i="1" u="none" strike="noStrike" cap="none" normalizeH="0" baseline="0" dirty="0" smtClean="0">
                <a:ln>
                  <a:noFill/>
                </a:ln>
                <a:solidFill>
                  <a:srgbClr val="546E7A"/>
                </a:solidFill>
                <a:effectLst/>
                <a:latin typeface="JetBrains Mono"/>
                <a:cs typeface="Arial" pitchFamily="34" charset="0"/>
              </a:rPr>
            </a:br>
            <a:r>
              <a:rPr kumimoji="0" lang="uk-UA" sz="1400" b="0" i="1" u="none" strike="noStrike" cap="none" normalizeH="0" baseline="0" dirty="0" smtClean="0">
                <a:ln>
                  <a:noFill/>
                </a:ln>
                <a:solidFill>
                  <a:srgbClr val="C792EA"/>
                </a:solidFill>
                <a:effectLst/>
                <a:latin typeface="JetBrains Mono"/>
                <a:cs typeface="Arial" pitchFamily="34" charset="0"/>
              </a:rPr>
              <a:t>def </a:t>
            </a:r>
            <a:r>
              <a:rPr kumimoji="0" lang="uk-UA" sz="1400" b="0" i="0" u="none" strike="noStrike" cap="none" normalizeH="0" baseline="0" dirty="0" smtClean="0">
                <a:ln>
                  <a:noFill/>
                </a:ln>
                <a:solidFill>
                  <a:srgbClr val="82AAFF"/>
                </a:solidFill>
                <a:effectLst/>
                <a:latin typeface="JetBrains Mono"/>
                <a:cs typeface="Arial" pitchFamily="34" charset="0"/>
              </a:rPr>
              <a:t>f1</a:t>
            </a:r>
            <a:r>
              <a:rPr kumimoji="0" lang="uk-UA" sz="1400" b="0" i="0" u="none" strike="noStrike" cap="none" normalizeH="0" baseline="0" dirty="0" smtClean="0">
                <a:ln>
                  <a:noFill/>
                </a:ln>
                <a:solidFill>
                  <a:srgbClr val="89DDFF"/>
                </a:solidFill>
                <a:effectLst/>
                <a:latin typeface="JetBrains Mono"/>
                <a:cs typeface="Arial" pitchFamily="34" charset="0"/>
              </a:rPr>
              <a:t>():</a:t>
            </a:r>
            <a:br>
              <a:rPr kumimoji="0" lang="uk-UA" sz="1400" b="0" i="0" u="none" strike="noStrike" cap="none" normalizeH="0" baseline="0" dirty="0" smtClean="0">
                <a:ln>
                  <a:noFill/>
                </a:ln>
                <a:solidFill>
                  <a:srgbClr val="89DDFF"/>
                </a:solidFill>
                <a:effectLst/>
                <a:latin typeface="JetBrains Mono"/>
                <a:cs typeface="Arial" pitchFamily="34" charset="0"/>
              </a:rPr>
            </a:br>
            <a:r>
              <a:rPr kumimoji="0" lang="uk-UA" sz="1400" b="0" i="0" u="none" strike="noStrike" cap="none" normalizeH="0" baseline="0" dirty="0" smtClean="0">
                <a:ln>
                  <a:noFill/>
                </a:ln>
                <a:solidFill>
                  <a:srgbClr val="89DDFF"/>
                </a:solidFill>
                <a:effectLst/>
                <a:latin typeface="JetBrains Mono"/>
                <a:cs typeface="Arial" pitchFamily="34" charset="0"/>
              </a:rPr>
              <a:t>    </a:t>
            </a:r>
            <a:r>
              <a:rPr kumimoji="0" lang="uk-UA" sz="1400" b="0" i="0" u="none" strike="noStrike" cap="none" normalizeH="0" baseline="0" dirty="0" smtClean="0">
                <a:ln>
                  <a:noFill/>
                </a:ln>
                <a:solidFill>
                  <a:srgbClr val="C3CEE3"/>
                </a:solidFill>
                <a:effectLst/>
                <a:latin typeface="JetBrains Mono"/>
                <a:cs typeface="Arial" pitchFamily="34" charset="0"/>
              </a:rPr>
              <a:t>X </a:t>
            </a:r>
            <a:r>
              <a:rPr kumimoji="0" lang="uk-UA" sz="1400" b="0" i="0" u="none" strike="noStrike" cap="none" normalizeH="0" baseline="0" dirty="0" smtClean="0">
                <a:ln>
                  <a:noFill/>
                </a:ln>
                <a:solidFill>
                  <a:srgbClr val="89DDFF"/>
                </a:solidFill>
                <a:effectLst/>
                <a:latin typeface="JetBrains Mono"/>
                <a:cs typeface="Arial" pitchFamily="34" charset="0"/>
              </a:rPr>
              <a:t>= </a:t>
            </a:r>
            <a:r>
              <a:rPr kumimoji="0" lang="uk-UA" sz="1400" b="0" i="0" u="none" strike="noStrike" cap="none" normalizeH="0" baseline="0" dirty="0" smtClean="0">
                <a:ln>
                  <a:noFill/>
                </a:ln>
                <a:solidFill>
                  <a:srgbClr val="F78C6C"/>
                </a:solidFill>
                <a:effectLst/>
                <a:latin typeface="JetBrains Mono"/>
                <a:cs typeface="Arial" pitchFamily="34" charset="0"/>
              </a:rPr>
              <a:t>88  </a:t>
            </a:r>
            <a:r>
              <a:rPr kumimoji="0" lang="uk-UA" sz="1400" b="0" i="1" u="none" strike="noStrike" cap="none" normalizeH="0" baseline="0" dirty="0" smtClean="0">
                <a:ln>
                  <a:noFill/>
                </a:ln>
                <a:solidFill>
                  <a:srgbClr val="546E7A"/>
                </a:solidFill>
                <a:effectLst/>
                <a:latin typeface="JetBrains Mono"/>
                <a:cs typeface="Arial" pitchFamily="34" charset="0"/>
              </a:rPr>
              <a:t># Локальне ім’я в функції</a:t>
            </a:r>
            <a:br>
              <a:rPr kumimoji="0" lang="uk-UA" sz="1400" b="0" i="1" u="none" strike="noStrike" cap="none" normalizeH="0" baseline="0" dirty="0" smtClean="0">
                <a:ln>
                  <a:noFill/>
                </a:ln>
                <a:solidFill>
                  <a:srgbClr val="546E7A"/>
                </a:solidFill>
                <a:effectLst/>
                <a:latin typeface="JetBrains Mono"/>
                <a:cs typeface="Arial" pitchFamily="34" charset="0"/>
              </a:rPr>
            </a:br>
            <a:r>
              <a:rPr kumimoji="0" lang="uk-UA" sz="1400" b="0" i="1" u="none" strike="noStrike" cap="none" normalizeH="0" baseline="0" dirty="0" smtClean="0">
                <a:ln>
                  <a:noFill/>
                </a:ln>
                <a:solidFill>
                  <a:srgbClr val="546E7A"/>
                </a:solidFill>
                <a:effectLst/>
                <a:latin typeface="JetBrains Mono"/>
                <a:cs typeface="Arial" pitchFamily="34" charset="0"/>
              </a:rPr>
              <a:t/>
            </a:r>
            <a:br>
              <a:rPr kumimoji="0" lang="uk-UA" sz="1400" b="0" i="1" u="none" strike="noStrike" cap="none" normalizeH="0" baseline="0" dirty="0" smtClean="0">
                <a:ln>
                  <a:noFill/>
                </a:ln>
                <a:solidFill>
                  <a:srgbClr val="546E7A"/>
                </a:solidFill>
                <a:effectLst/>
                <a:latin typeface="JetBrains Mono"/>
                <a:cs typeface="Arial" pitchFamily="34" charset="0"/>
              </a:rPr>
            </a:br>
            <a:r>
              <a:rPr kumimoji="0" lang="uk-UA" sz="1400" b="0" i="1" u="none" strike="noStrike" cap="none" normalizeH="0" baseline="0" dirty="0" smtClean="0">
                <a:ln>
                  <a:noFill/>
                </a:ln>
                <a:solidFill>
                  <a:srgbClr val="546E7A"/>
                </a:solidFill>
                <a:effectLst/>
                <a:latin typeface="JetBrains Mono"/>
                <a:cs typeface="Arial" pitchFamily="34" charset="0"/>
              </a:rPr>
              <a:t>    </a:t>
            </a:r>
            <a:r>
              <a:rPr kumimoji="0" lang="uk-UA" sz="1400" b="0" i="1" u="none" strike="noStrike" cap="none" normalizeH="0" baseline="0" dirty="0" smtClean="0">
                <a:ln>
                  <a:noFill/>
                </a:ln>
                <a:solidFill>
                  <a:srgbClr val="C792EA"/>
                </a:solidFill>
                <a:effectLst/>
                <a:latin typeface="JetBrains Mono"/>
                <a:cs typeface="Arial" pitchFamily="34" charset="0"/>
              </a:rPr>
              <a:t>def </a:t>
            </a:r>
            <a:r>
              <a:rPr kumimoji="0" lang="uk-UA" sz="1400" b="0" i="0" u="none" strike="noStrike" cap="none" normalizeH="0" baseline="0" dirty="0" smtClean="0">
                <a:ln>
                  <a:noFill/>
                </a:ln>
                <a:solidFill>
                  <a:srgbClr val="82AAFF"/>
                </a:solidFill>
                <a:effectLst/>
                <a:latin typeface="JetBrains Mono"/>
                <a:cs typeface="Arial" pitchFamily="34" charset="0"/>
              </a:rPr>
              <a:t>f2</a:t>
            </a:r>
            <a:r>
              <a:rPr kumimoji="0" lang="uk-UA" sz="1400" b="0" i="0" u="none" strike="noStrike" cap="none" normalizeH="0" baseline="0" dirty="0" smtClean="0">
                <a:ln>
                  <a:noFill/>
                </a:ln>
                <a:solidFill>
                  <a:srgbClr val="89DDFF"/>
                </a:solidFill>
                <a:effectLst/>
                <a:latin typeface="JetBrains Mono"/>
                <a:cs typeface="Arial" pitchFamily="34" charset="0"/>
              </a:rPr>
              <a:t>():</a:t>
            </a:r>
            <a:br>
              <a:rPr kumimoji="0" lang="uk-UA" sz="1400" b="0" i="0" u="none" strike="noStrike" cap="none" normalizeH="0" baseline="0" dirty="0" smtClean="0">
                <a:ln>
                  <a:noFill/>
                </a:ln>
                <a:solidFill>
                  <a:srgbClr val="89DDFF"/>
                </a:solidFill>
                <a:effectLst/>
                <a:latin typeface="JetBrains Mono"/>
                <a:cs typeface="Arial" pitchFamily="34" charset="0"/>
              </a:rPr>
            </a:br>
            <a:r>
              <a:rPr kumimoji="0" lang="uk-UA" sz="1400" b="0" i="0" u="none" strike="noStrike" cap="none" normalizeH="0" baseline="0" dirty="0" smtClean="0">
                <a:ln>
                  <a:noFill/>
                </a:ln>
                <a:solidFill>
                  <a:srgbClr val="89DDFF"/>
                </a:solidFill>
                <a:effectLst/>
                <a:latin typeface="JetBrains Mono"/>
                <a:cs typeface="Arial" pitchFamily="34" charset="0"/>
              </a:rPr>
              <a:t>        </a:t>
            </a:r>
            <a:r>
              <a:rPr kumimoji="0" lang="uk-UA" sz="1400" b="0" i="0" u="none" strike="noStrike" cap="none" normalizeH="0" baseline="0" dirty="0" smtClean="0">
                <a:ln>
                  <a:noFill/>
                </a:ln>
                <a:solidFill>
                  <a:srgbClr val="C3CEE3"/>
                </a:solidFill>
                <a:effectLst/>
                <a:latin typeface="JetBrains Mono"/>
                <a:cs typeface="Arial" pitchFamily="34" charset="0"/>
              </a:rPr>
              <a:t>X </a:t>
            </a:r>
            <a:r>
              <a:rPr kumimoji="0" lang="uk-UA" sz="1400" b="0" i="0" u="none" strike="noStrike" cap="none" normalizeH="0" baseline="0" dirty="0" smtClean="0">
                <a:ln>
                  <a:noFill/>
                </a:ln>
                <a:solidFill>
                  <a:srgbClr val="89DDFF"/>
                </a:solidFill>
                <a:effectLst/>
                <a:latin typeface="JetBrains Mono"/>
                <a:cs typeface="Arial" pitchFamily="34" charset="0"/>
              </a:rPr>
              <a:t>= </a:t>
            </a:r>
            <a:r>
              <a:rPr kumimoji="0" lang="uk-UA" sz="1400" b="0" i="0" u="none" strike="noStrike" cap="none" normalizeH="0" baseline="0" dirty="0" smtClean="0">
                <a:ln>
                  <a:noFill/>
                </a:ln>
                <a:solidFill>
                  <a:srgbClr val="F78C6C"/>
                </a:solidFill>
                <a:effectLst/>
                <a:latin typeface="JetBrains Mono"/>
                <a:cs typeface="Arial" pitchFamily="34" charset="0"/>
              </a:rPr>
              <a:t>77  </a:t>
            </a:r>
            <a:r>
              <a:rPr kumimoji="0" lang="uk-UA" sz="1400" b="0" i="1" u="none" strike="noStrike" cap="none" normalizeH="0" baseline="0" dirty="0" smtClean="0">
                <a:ln>
                  <a:noFill/>
                </a:ln>
                <a:solidFill>
                  <a:srgbClr val="546E7A"/>
                </a:solidFill>
                <a:effectLst/>
                <a:latin typeface="JetBrains Mono"/>
                <a:cs typeface="Arial" pitchFamily="34" charset="0"/>
              </a:rPr>
              <a:t># створюється локальна змінна</a:t>
            </a:r>
            <a:br>
              <a:rPr kumimoji="0" lang="uk-UA" sz="1400" b="0" i="1" u="none" strike="noStrike" cap="none" normalizeH="0" baseline="0" dirty="0" smtClean="0">
                <a:ln>
                  <a:noFill/>
                </a:ln>
                <a:solidFill>
                  <a:srgbClr val="546E7A"/>
                </a:solidFill>
                <a:effectLst/>
                <a:latin typeface="JetBrains Mono"/>
                <a:cs typeface="Arial" pitchFamily="34" charset="0"/>
              </a:rPr>
            </a:br>
            <a:r>
              <a:rPr kumimoji="0" lang="uk-UA" sz="1400" b="0" i="1" u="none" strike="noStrike" cap="none" normalizeH="0" baseline="0" dirty="0" smtClean="0">
                <a:ln>
                  <a:noFill/>
                </a:ln>
                <a:solidFill>
                  <a:srgbClr val="546E7A"/>
                </a:solidFill>
                <a:effectLst/>
                <a:latin typeface="JetBrains Mono"/>
                <a:cs typeface="Arial" pitchFamily="34" charset="0"/>
              </a:rPr>
              <a:t>        </a:t>
            </a:r>
            <a:r>
              <a:rPr kumimoji="0" lang="uk-UA" sz="1400" b="0" i="1" u="none" strike="noStrike" cap="none" normalizeH="0" baseline="0" dirty="0" smtClean="0">
                <a:ln>
                  <a:noFill/>
                </a:ln>
                <a:solidFill>
                  <a:srgbClr val="82AAFF"/>
                </a:solidFill>
                <a:effectLst/>
                <a:latin typeface="JetBrains Mono"/>
                <a:cs typeface="Arial" pitchFamily="34" charset="0"/>
              </a:rPr>
              <a:t>print</a:t>
            </a:r>
            <a:r>
              <a:rPr kumimoji="0" lang="uk-UA" sz="1400" b="0" i="0" u="none" strike="noStrike" cap="none" normalizeH="0" baseline="0" dirty="0" smtClean="0">
                <a:ln>
                  <a:noFill/>
                </a:ln>
                <a:solidFill>
                  <a:srgbClr val="89DDFF"/>
                </a:solidFill>
                <a:effectLst/>
                <a:latin typeface="JetBrains Mono"/>
                <a:cs typeface="Arial" pitchFamily="34" charset="0"/>
              </a:rPr>
              <a:t>(</a:t>
            </a:r>
            <a:r>
              <a:rPr kumimoji="0" lang="uk-UA" sz="1400" b="0" i="0" u="none" strike="noStrike" cap="none" normalizeH="0" baseline="0" dirty="0" smtClean="0">
                <a:ln>
                  <a:noFill/>
                </a:ln>
                <a:solidFill>
                  <a:srgbClr val="C3CEE3"/>
                </a:solidFill>
                <a:effectLst/>
                <a:latin typeface="JetBrains Mono"/>
                <a:cs typeface="Arial" pitchFamily="34" charset="0"/>
              </a:rPr>
              <a:t>X</a:t>
            </a:r>
            <a:r>
              <a:rPr kumimoji="0" lang="uk-UA" sz="1400" b="0" i="0" u="none" strike="noStrike" cap="none" normalizeH="0" baseline="0" dirty="0" smtClean="0">
                <a:ln>
                  <a:noFill/>
                </a:ln>
                <a:solidFill>
                  <a:srgbClr val="89DDFF"/>
                </a:solidFill>
                <a:effectLst/>
                <a:latin typeface="JetBrains Mono"/>
                <a:cs typeface="Arial" pitchFamily="34" charset="0"/>
              </a:rPr>
              <a:t>)  </a:t>
            </a:r>
            <a:r>
              <a:rPr kumimoji="0" lang="uk-UA" sz="1400" b="0" i="1" u="none" strike="noStrike" cap="none" normalizeH="0" baseline="0" dirty="0" smtClean="0">
                <a:ln>
                  <a:noFill/>
                </a:ln>
                <a:solidFill>
                  <a:srgbClr val="546E7A"/>
                </a:solidFill>
                <a:effectLst/>
                <a:latin typeface="JetBrains Mono"/>
                <a:cs typeface="Arial" pitchFamily="34" charset="0"/>
              </a:rPr>
              <a:t># 77 - звернення до локальної змінної f2()</a:t>
            </a:r>
            <a:br>
              <a:rPr kumimoji="0" lang="uk-UA" sz="1400" b="0" i="1" u="none" strike="noStrike" cap="none" normalizeH="0" baseline="0" dirty="0" smtClean="0">
                <a:ln>
                  <a:noFill/>
                </a:ln>
                <a:solidFill>
                  <a:srgbClr val="546E7A"/>
                </a:solidFill>
                <a:effectLst/>
                <a:latin typeface="JetBrains Mono"/>
                <a:cs typeface="Arial" pitchFamily="34" charset="0"/>
              </a:rPr>
            </a:br>
            <a:r>
              <a:rPr kumimoji="0" lang="uk-UA" sz="1400" b="0" i="1" u="none" strike="noStrike" cap="none" normalizeH="0" baseline="0" dirty="0" smtClean="0">
                <a:ln>
                  <a:noFill/>
                </a:ln>
                <a:solidFill>
                  <a:srgbClr val="546E7A"/>
                </a:solidFill>
                <a:effectLst/>
                <a:latin typeface="JetBrains Mono"/>
                <a:cs typeface="Arial" pitchFamily="34" charset="0"/>
              </a:rPr>
              <a:t>    </a:t>
            </a:r>
            <a:r>
              <a:rPr kumimoji="0" lang="uk-UA" sz="1400" b="0" i="0" u="none" strike="noStrike" cap="none" normalizeH="0" baseline="0" dirty="0" smtClean="0">
                <a:ln>
                  <a:noFill/>
                </a:ln>
                <a:solidFill>
                  <a:srgbClr val="82AAFF"/>
                </a:solidFill>
                <a:effectLst/>
                <a:latin typeface="JetBrains Mono"/>
                <a:cs typeface="Arial" pitchFamily="34" charset="0"/>
              </a:rPr>
              <a:t>f2</a:t>
            </a:r>
            <a:r>
              <a:rPr kumimoji="0" lang="uk-UA" sz="1400" b="0" i="0" u="none" strike="noStrike" cap="none" normalizeH="0" baseline="0" dirty="0" smtClean="0">
                <a:ln>
                  <a:noFill/>
                </a:ln>
                <a:solidFill>
                  <a:srgbClr val="89DDFF"/>
                </a:solidFill>
                <a:effectLst/>
                <a:latin typeface="JetBrains Mono"/>
                <a:cs typeface="Arial" pitchFamily="34" charset="0"/>
              </a:rPr>
              <a:t>()</a:t>
            </a:r>
            <a:br>
              <a:rPr kumimoji="0" lang="uk-UA" sz="1400" b="0" i="0" u="none" strike="noStrike" cap="none" normalizeH="0" baseline="0" dirty="0" smtClean="0">
                <a:ln>
                  <a:noFill/>
                </a:ln>
                <a:solidFill>
                  <a:srgbClr val="89DDFF"/>
                </a:solidFill>
                <a:effectLst/>
                <a:latin typeface="JetBrains Mono"/>
                <a:cs typeface="Arial" pitchFamily="34" charset="0"/>
              </a:rPr>
            </a:br>
            <a:r>
              <a:rPr kumimoji="0" lang="uk-UA" sz="1400" b="0" i="0" u="none" strike="noStrike" cap="none" normalizeH="0" baseline="0" dirty="0" smtClean="0">
                <a:ln>
                  <a:noFill/>
                </a:ln>
                <a:solidFill>
                  <a:srgbClr val="89DDFF"/>
                </a:solidFill>
                <a:effectLst/>
                <a:latin typeface="JetBrains Mono"/>
                <a:cs typeface="Arial" pitchFamily="34" charset="0"/>
              </a:rPr>
              <a:t>    </a:t>
            </a:r>
            <a:r>
              <a:rPr kumimoji="0" lang="uk-UA" sz="1400" b="0" i="1" u="none" strike="noStrike" cap="none" normalizeH="0" baseline="0" dirty="0" smtClean="0">
                <a:ln>
                  <a:noFill/>
                </a:ln>
                <a:solidFill>
                  <a:srgbClr val="82AAFF"/>
                </a:solidFill>
                <a:effectLst/>
                <a:latin typeface="JetBrains Mono"/>
                <a:cs typeface="Arial" pitchFamily="34" charset="0"/>
              </a:rPr>
              <a:t>print</a:t>
            </a:r>
            <a:r>
              <a:rPr kumimoji="0" lang="uk-UA" sz="1400" b="0" i="0" u="none" strike="noStrike" cap="none" normalizeH="0" baseline="0" dirty="0" smtClean="0">
                <a:ln>
                  <a:noFill/>
                </a:ln>
                <a:solidFill>
                  <a:srgbClr val="89DDFF"/>
                </a:solidFill>
                <a:effectLst/>
                <a:latin typeface="JetBrains Mono"/>
                <a:cs typeface="Arial" pitchFamily="34" charset="0"/>
              </a:rPr>
              <a:t>(</a:t>
            </a:r>
            <a:r>
              <a:rPr kumimoji="0" lang="uk-UA" sz="1400" b="0" i="0" u="none" strike="noStrike" cap="none" normalizeH="0" baseline="0" dirty="0" smtClean="0">
                <a:ln>
                  <a:noFill/>
                </a:ln>
                <a:solidFill>
                  <a:srgbClr val="C3CEE3"/>
                </a:solidFill>
                <a:effectLst/>
                <a:latin typeface="JetBrains Mono"/>
                <a:cs typeface="Arial" pitchFamily="34" charset="0"/>
              </a:rPr>
              <a:t>X</a:t>
            </a:r>
            <a:r>
              <a:rPr kumimoji="0" lang="uk-UA" sz="1400" b="0" i="0" u="none" strike="noStrike" cap="none" normalizeH="0" baseline="0" dirty="0" smtClean="0">
                <a:ln>
                  <a:noFill/>
                </a:ln>
                <a:solidFill>
                  <a:srgbClr val="89DDFF"/>
                </a:solidFill>
                <a:effectLst/>
                <a:latin typeface="JetBrains Mono"/>
                <a:cs typeface="Arial" pitchFamily="34" charset="0"/>
              </a:rPr>
              <a:t>)  </a:t>
            </a:r>
            <a:r>
              <a:rPr kumimoji="0" lang="uk-UA" sz="1400" b="0" i="1" u="none" strike="noStrike" cap="none" normalizeH="0" baseline="0" dirty="0" smtClean="0">
                <a:ln>
                  <a:noFill/>
                </a:ln>
                <a:solidFill>
                  <a:srgbClr val="546E7A"/>
                </a:solidFill>
                <a:effectLst/>
                <a:latin typeface="JetBrains Mono"/>
                <a:cs typeface="Arial" pitchFamily="34" charset="0"/>
              </a:rPr>
              <a:t># 88 - звернення до локальної змінної функції f1()</a:t>
            </a:r>
            <a:br>
              <a:rPr kumimoji="0" lang="uk-UA" sz="1400" b="0" i="1" u="none" strike="noStrike" cap="none" normalizeH="0" baseline="0" dirty="0" smtClean="0">
                <a:ln>
                  <a:noFill/>
                </a:ln>
                <a:solidFill>
                  <a:srgbClr val="546E7A"/>
                </a:solidFill>
                <a:effectLst/>
                <a:latin typeface="JetBrains Mono"/>
                <a:cs typeface="Arial" pitchFamily="34" charset="0"/>
              </a:rPr>
            </a:br>
            <a:r>
              <a:rPr kumimoji="0" lang="uk-UA" sz="1400" b="0" i="1" u="none" strike="noStrike" cap="none" normalizeH="0" baseline="0" dirty="0" smtClean="0">
                <a:ln>
                  <a:noFill/>
                </a:ln>
                <a:solidFill>
                  <a:srgbClr val="546E7A"/>
                </a:solidFill>
                <a:effectLst/>
                <a:latin typeface="JetBrains Mono"/>
                <a:cs typeface="Arial" pitchFamily="34" charset="0"/>
              </a:rPr>
              <a:t/>
            </a:r>
            <a:br>
              <a:rPr kumimoji="0" lang="uk-UA" sz="1400" b="0" i="1" u="none" strike="noStrike" cap="none" normalizeH="0" baseline="0" dirty="0" smtClean="0">
                <a:ln>
                  <a:noFill/>
                </a:ln>
                <a:solidFill>
                  <a:srgbClr val="546E7A"/>
                </a:solidFill>
                <a:effectLst/>
                <a:latin typeface="JetBrains Mono"/>
                <a:cs typeface="Arial" pitchFamily="34" charset="0"/>
              </a:rPr>
            </a:br>
            <a:r>
              <a:rPr kumimoji="0" lang="uk-UA" sz="1400" b="0" i="0" u="none" strike="noStrike" cap="none" normalizeH="0" baseline="0" dirty="0" smtClean="0">
                <a:ln>
                  <a:noFill/>
                </a:ln>
                <a:solidFill>
                  <a:srgbClr val="82AAFF"/>
                </a:solidFill>
                <a:effectLst/>
                <a:latin typeface="JetBrains Mono"/>
                <a:cs typeface="Arial" pitchFamily="34" charset="0"/>
              </a:rPr>
              <a:t>f1</a:t>
            </a:r>
            <a:r>
              <a:rPr kumimoji="0" lang="uk-UA" sz="1400" b="0" i="0" u="none" strike="noStrike" cap="none" normalizeH="0" baseline="0" dirty="0" smtClean="0">
                <a:ln>
                  <a:noFill/>
                </a:ln>
                <a:solidFill>
                  <a:srgbClr val="89DDFF"/>
                </a:solidFill>
                <a:effectLst/>
                <a:latin typeface="JetBrains Mono"/>
                <a:cs typeface="Arial" pitchFamily="34" charset="0"/>
              </a:rPr>
              <a:t>()</a:t>
            </a:r>
            <a:endParaRPr kumimoji="0" lang="uk-UA"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6577542" y="1585647"/>
            <a:ext cx="3981450" cy="1352550"/>
          </a:xfrm>
          <a:prstGeom prst="rect">
            <a:avLst/>
          </a:prstGeom>
        </p:spPr>
      </p:pic>
      <p:pic>
        <p:nvPicPr>
          <p:cNvPr id="7" name="Picture 6"/>
          <p:cNvPicPr>
            <a:picLocks noChangeAspect="1"/>
          </p:cNvPicPr>
          <p:nvPr/>
        </p:nvPicPr>
        <p:blipFill>
          <a:blip r:embed="rId3"/>
          <a:stretch>
            <a:fillRect/>
          </a:stretch>
        </p:blipFill>
        <p:spPr>
          <a:xfrm>
            <a:off x="6577542" y="5948362"/>
            <a:ext cx="342900" cy="447675"/>
          </a:xfrm>
          <a:prstGeom prst="rect">
            <a:avLst/>
          </a:prstGeom>
        </p:spPr>
      </p:pic>
    </p:spTree>
    <p:extLst>
      <p:ext uri="{BB962C8B-B14F-4D97-AF65-F5344CB8AC3E}">
        <p14:creationId xmlns:p14="http://schemas.microsoft.com/office/powerpoint/2010/main" val="121168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buNone/>
            </a:pPr>
            <a:r>
              <a:rPr lang="uk-UA" sz="1800" dirty="0"/>
              <a:t>Якщо потрібно змінювати значення змінної Х, </a:t>
            </a:r>
            <a:r>
              <a:rPr lang="uk-UA" sz="1800" dirty="0" smtClean="0"/>
              <a:t>що </a:t>
            </a:r>
            <a:r>
              <a:rPr lang="uk-UA" sz="1800" dirty="0"/>
              <a:t>належить простору імен е</a:t>
            </a:r>
            <a:r>
              <a:rPr lang="en-US" sz="1800" dirty="0" err="1" smtClean="0"/>
              <a:t>nclosed</a:t>
            </a:r>
            <a:r>
              <a:rPr lang="en-US" sz="1800" dirty="0" smtClean="0"/>
              <a:t> </a:t>
            </a:r>
            <a:r>
              <a:rPr lang="uk-UA" sz="1800" dirty="0"/>
              <a:t>функції, то додають </a:t>
            </a:r>
            <a:r>
              <a:rPr lang="en-US" sz="1800" b="1" dirty="0" smtClean="0"/>
              <a:t>nonlocal</a:t>
            </a:r>
            <a:r>
              <a:rPr lang="en-US" sz="1800" dirty="0" smtClean="0"/>
              <a:t> </a:t>
            </a:r>
            <a:endParaRPr lang="uk-UA" sz="1800" dirty="0" smtClean="0"/>
          </a:p>
          <a:p>
            <a:pPr marL="0" indent="0">
              <a:buNone/>
            </a:pPr>
            <a:endParaRPr lang="ru-RU" sz="1800" dirty="0"/>
          </a:p>
        </p:txBody>
      </p:sp>
      <p:sp>
        <p:nvSpPr>
          <p:cNvPr id="4" name="Rectangle 2"/>
          <p:cNvSpPr>
            <a:spLocks noChangeArrowheads="1"/>
          </p:cNvSpPr>
          <p:nvPr/>
        </p:nvSpPr>
        <p:spPr bwMode="auto">
          <a:xfrm>
            <a:off x="349125" y="669670"/>
            <a:ext cx="5196359"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sz="1200" b="0" i="0" u="none" strike="noStrike" cap="none" normalizeH="0" baseline="0" dirty="0" smtClean="0">
                <a:ln>
                  <a:noFill/>
                </a:ln>
                <a:solidFill>
                  <a:srgbClr val="C3CEE3"/>
                </a:solidFill>
                <a:effectLst/>
                <a:latin typeface="JetBrains Mono"/>
                <a:cs typeface="Arial" pitchFamily="34" charset="0"/>
              </a:rPr>
              <a:t>X </a:t>
            </a:r>
            <a:r>
              <a:rPr kumimoji="0" lang="uk-UA" sz="1200" b="0" i="0" u="none" strike="noStrike" cap="none" normalizeH="0" baseline="0" dirty="0" smtClean="0">
                <a:ln>
                  <a:noFill/>
                </a:ln>
                <a:solidFill>
                  <a:srgbClr val="89DDFF"/>
                </a:solidFill>
                <a:effectLst/>
                <a:latin typeface="JetBrains Mono"/>
                <a:cs typeface="Arial" pitchFamily="34" charset="0"/>
              </a:rPr>
              <a:t>= </a:t>
            </a:r>
            <a:r>
              <a:rPr kumimoji="0" lang="uk-UA" sz="1200" b="0" i="0" u="none" strike="noStrike" cap="none" normalizeH="0" baseline="0" dirty="0" smtClean="0">
                <a:ln>
                  <a:noFill/>
                </a:ln>
                <a:solidFill>
                  <a:srgbClr val="F78C6C"/>
                </a:solidFill>
                <a:effectLst/>
                <a:latin typeface="JetBrains Mono"/>
                <a:cs typeface="Arial" pitchFamily="34" charset="0"/>
              </a:rPr>
              <a:t>99  </a:t>
            </a:r>
            <a:r>
              <a:rPr kumimoji="0" lang="uk-UA" sz="1200" b="0" i="1" u="none" strike="noStrike" cap="none" normalizeH="0" baseline="0" dirty="0" smtClean="0">
                <a:ln>
                  <a:noFill/>
                </a:ln>
                <a:solidFill>
                  <a:srgbClr val="546E7A"/>
                </a:solidFill>
                <a:effectLst/>
                <a:latin typeface="JetBrains Mono"/>
                <a:cs typeface="Arial" pitchFamily="34" charset="0"/>
              </a:rPr>
              <a:t># Ім’я в глобальній області видимості. Не використовується</a:t>
            </a:r>
            <a:br>
              <a:rPr kumimoji="0" lang="uk-UA" sz="1200" b="0" i="1" u="none" strike="noStrike" cap="none" normalizeH="0" baseline="0" dirty="0" smtClean="0">
                <a:ln>
                  <a:noFill/>
                </a:ln>
                <a:solidFill>
                  <a:srgbClr val="546E7A"/>
                </a:solidFill>
                <a:effectLst/>
                <a:latin typeface="JetBrains Mono"/>
                <a:cs typeface="Arial" pitchFamily="34" charset="0"/>
              </a:rPr>
            </a:br>
            <a:r>
              <a:rPr kumimoji="0" lang="uk-UA" sz="1200" b="0" i="1" u="none" strike="noStrike" cap="none" normalizeH="0" baseline="0" dirty="0" smtClean="0">
                <a:ln>
                  <a:noFill/>
                </a:ln>
                <a:solidFill>
                  <a:srgbClr val="546E7A"/>
                </a:solidFill>
                <a:effectLst/>
                <a:latin typeface="JetBrains Mono"/>
                <a:cs typeface="Arial" pitchFamily="34" charset="0"/>
              </a:rPr>
              <a:t/>
            </a:r>
            <a:br>
              <a:rPr kumimoji="0" lang="uk-UA" sz="1200" b="0" i="1" u="none" strike="noStrike" cap="none" normalizeH="0" baseline="0" dirty="0" smtClean="0">
                <a:ln>
                  <a:noFill/>
                </a:ln>
                <a:solidFill>
                  <a:srgbClr val="546E7A"/>
                </a:solidFill>
                <a:effectLst/>
                <a:latin typeface="JetBrains Mono"/>
                <a:cs typeface="Arial" pitchFamily="34" charset="0"/>
              </a:rPr>
            </a:br>
            <a:r>
              <a:rPr kumimoji="0" lang="uk-UA" sz="1200" b="0" i="1" u="none" strike="noStrike" cap="none" normalizeH="0" baseline="0" dirty="0" smtClean="0">
                <a:ln>
                  <a:noFill/>
                </a:ln>
                <a:solidFill>
                  <a:srgbClr val="C792EA"/>
                </a:solidFill>
                <a:effectLst/>
                <a:latin typeface="JetBrains Mono"/>
                <a:cs typeface="Arial" pitchFamily="34" charset="0"/>
              </a:rPr>
              <a:t>def </a:t>
            </a:r>
            <a:r>
              <a:rPr kumimoji="0" lang="uk-UA" sz="1200" b="0" i="0" u="none" strike="noStrike" cap="none" normalizeH="0" baseline="0" dirty="0" smtClean="0">
                <a:ln>
                  <a:noFill/>
                </a:ln>
                <a:solidFill>
                  <a:srgbClr val="82AAFF"/>
                </a:solidFill>
                <a:effectLst/>
                <a:latin typeface="JetBrains Mono"/>
                <a:cs typeface="Arial" pitchFamily="34" charset="0"/>
              </a:rPr>
              <a:t>f1</a:t>
            </a:r>
            <a:r>
              <a:rPr kumimoji="0" lang="uk-UA" sz="1200" b="0" i="0" u="none" strike="noStrike" cap="none" normalizeH="0" baseline="0" dirty="0" smtClean="0">
                <a:ln>
                  <a:noFill/>
                </a:ln>
                <a:solidFill>
                  <a:srgbClr val="89DDFF"/>
                </a:solidFill>
                <a:effectLst/>
                <a:latin typeface="JetBrains Mono"/>
                <a:cs typeface="Arial" pitchFamily="34" charset="0"/>
              </a:rPr>
              <a:t>():</a:t>
            </a:r>
            <a:br>
              <a:rPr kumimoji="0" lang="uk-UA" sz="1200" b="0" i="0" u="none" strike="noStrike" cap="none" normalizeH="0" baseline="0" dirty="0" smtClean="0">
                <a:ln>
                  <a:noFill/>
                </a:ln>
                <a:solidFill>
                  <a:srgbClr val="89DDFF"/>
                </a:solidFill>
                <a:effectLst/>
                <a:latin typeface="JetBrains Mono"/>
                <a:cs typeface="Arial" pitchFamily="34" charset="0"/>
              </a:rPr>
            </a:br>
            <a:r>
              <a:rPr kumimoji="0" lang="uk-UA" sz="1200" b="0" i="0" u="none" strike="noStrike" cap="none" normalizeH="0" baseline="0" dirty="0" smtClean="0">
                <a:ln>
                  <a:noFill/>
                </a:ln>
                <a:solidFill>
                  <a:srgbClr val="89DDFF"/>
                </a:solidFill>
                <a:effectLst/>
                <a:latin typeface="JetBrains Mono"/>
                <a:cs typeface="Arial" pitchFamily="34" charset="0"/>
              </a:rPr>
              <a:t>    </a:t>
            </a:r>
            <a:r>
              <a:rPr kumimoji="0" lang="uk-UA" sz="1200" b="0" i="0" u="none" strike="noStrike" cap="none" normalizeH="0" baseline="0" dirty="0" smtClean="0">
                <a:ln>
                  <a:noFill/>
                </a:ln>
                <a:solidFill>
                  <a:srgbClr val="C3CEE3"/>
                </a:solidFill>
                <a:effectLst/>
                <a:latin typeface="JetBrains Mono"/>
                <a:cs typeface="Arial" pitchFamily="34" charset="0"/>
              </a:rPr>
              <a:t>X </a:t>
            </a:r>
            <a:r>
              <a:rPr kumimoji="0" lang="uk-UA" sz="1200" b="0" i="0" u="none" strike="noStrike" cap="none" normalizeH="0" baseline="0" dirty="0" smtClean="0">
                <a:ln>
                  <a:noFill/>
                </a:ln>
                <a:solidFill>
                  <a:srgbClr val="89DDFF"/>
                </a:solidFill>
                <a:effectLst/>
                <a:latin typeface="JetBrains Mono"/>
                <a:cs typeface="Arial" pitchFamily="34" charset="0"/>
              </a:rPr>
              <a:t>= </a:t>
            </a:r>
            <a:r>
              <a:rPr kumimoji="0" lang="uk-UA" sz="1200" b="0" i="0" u="none" strike="noStrike" cap="none" normalizeH="0" baseline="0" dirty="0" smtClean="0">
                <a:ln>
                  <a:noFill/>
                </a:ln>
                <a:solidFill>
                  <a:srgbClr val="F78C6C"/>
                </a:solidFill>
                <a:effectLst/>
                <a:latin typeface="JetBrains Mono"/>
                <a:cs typeface="Arial" pitchFamily="34" charset="0"/>
              </a:rPr>
              <a:t>88  </a:t>
            </a:r>
            <a:r>
              <a:rPr kumimoji="0" lang="uk-UA" sz="1200" b="0" i="1" u="none" strike="noStrike" cap="none" normalizeH="0" baseline="0" dirty="0" smtClean="0">
                <a:ln>
                  <a:noFill/>
                </a:ln>
                <a:solidFill>
                  <a:srgbClr val="546E7A"/>
                </a:solidFill>
                <a:effectLst/>
                <a:latin typeface="JetBrains Mono"/>
                <a:cs typeface="Arial" pitchFamily="34" charset="0"/>
              </a:rPr>
              <a:t># Локальне ім’я в функції f1</a:t>
            </a:r>
            <a:br>
              <a:rPr kumimoji="0" lang="uk-UA" sz="1200" b="0" i="1" u="none" strike="noStrike" cap="none" normalizeH="0" baseline="0" dirty="0" smtClean="0">
                <a:ln>
                  <a:noFill/>
                </a:ln>
                <a:solidFill>
                  <a:srgbClr val="546E7A"/>
                </a:solidFill>
                <a:effectLst/>
                <a:latin typeface="JetBrains Mono"/>
                <a:cs typeface="Arial" pitchFamily="34" charset="0"/>
              </a:rPr>
            </a:br>
            <a:r>
              <a:rPr kumimoji="0" lang="uk-UA" sz="1200" b="0" i="1" u="none" strike="noStrike" cap="none" normalizeH="0" baseline="0" dirty="0" smtClean="0">
                <a:ln>
                  <a:noFill/>
                </a:ln>
                <a:solidFill>
                  <a:srgbClr val="546E7A"/>
                </a:solidFill>
                <a:effectLst/>
                <a:latin typeface="JetBrains Mono"/>
                <a:cs typeface="Arial" pitchFamily="34" charset="0"/>
              </a:rPr>
              <a:t/>
            </a:r>
            <a:br>
              <a:rPr kumimoji="0" lang="uk-UA" sz="1200" b="0" i="1" u="none" strike="noStrike" cap="none" normalizeH="0" baseline="0" dirty="0" smtClean="0">
                <a:ln>
                  <a:noFill/>
                </a:ln>
                <a:solidFill>
                  <a:srgbClr val="546E7A"/>
                </a:solidFill>
                <a:effectLst/>
                <a:latin typeface="JetBrains Mono"/>
                <a:cs typeface="Arial" pitchFamily="34" charset="0"/>
              </a:rPr>
            </a:br>
            <a:r>
              <a:rPr kumimoji="0" lang="uk-UA" sz="1200" b="0" i="1" u="none" strike="noStrike" cap="none" normalizeH="0" baseline="0" dirty="0" smtClean="0">
                <a:ln>
                  <a:noFill/>
                </a:ln>
                <a:solidFill>
                  <a:srgbClr val="546E7A"/>
                </a:solidFill>
                <a:effectLst/>
                <a:latin typeface="JetBrains Mono"/>
                <a:cs typeface="Arial" pitchFamily="34" charset="0"/>
              </a:rPr>
              <a:t>    </a:t>
            </a:r>
            <a:r>
              <a:rPr kumimoji="0" lang="uk-UA" sz="1200" b="0" i="1" u="none" strike="noStrike" cap="none" normalizeH="0" baseline="0" dirty="0" smtClean="0">
                <a:ln>
                  <a:noFill/>
                </a:ln>
                <a:solidFill>
                  <a:srgbClr val="C792EA"/>
                </a:solidFill>
                <a:effectLst/>
                <a:latin typeface="JetBrains Mono"/>
                <a:cs typeface="Arial" pitchFamily="34" charset="0"/>
              </a:rPr>
              <a:t>def </a:t>
            </a:r>
            <a:r>
              <a:rPr kumimoji="0" lang="uk-UA" sz="1200" b="0" i="0" u="none" strike="noStrike" cap="none" normalizeH="0" baseline="0" dirty="0" smtClean="0">
                <a:ln>
                  <a:noFill/>
                </a:ln>
                <a:solidFill>
                  <a:srgbClr val="82AAFF"/>
                </a:solidFill>
                <a:effectLst/>
                <a:latin typeface="JetBrains Mono"/>
                <a:cs typeface="Arial" pitchFamily="34" charset="0"/>
              </a:rPr>
              <a:t>f2</a:t>
            </a:r>
            <a:r>
              <a:rPr kumimoji="0" lang="uk-UA" sz="1200" b="0" i="0" u="none" strike="noStrike" cap="none" normalizeH="0" baseline="0" dirty="0" smtClean="0">
                <a:ln>
                  <a:noFill/>
                </a:ln>
                <a:solidFill>
                  <a:srgbClr val="89DDFF"/>
                </a:solidFill>
                <a:effectLst/>
                <a:latin typeface="JetBrains Mono"/>
                <a:cs typeface="Arial" pitchFamily="34" charset="0"/>
              </a:rPr>
              <a:t>():</a:t>
            </a:r>
            <a:br>
              <a:rPr kumimoji="0" lang="uk-UA" sz="1200" b="0" i="0" u="none" strike="noStrike" cap="none" normalizeH="0" baseline="0" dirty="0" smtClean="0">
                <a:ln>
                  <a:noFill/>
                </a:ln>
                <a:solidFill>
                  <a:srgbClr val="89DDFF"/>
                </a:solidFill>
                <a:effectLst/>
                <a:latin typeface="JetBrains Mono"/>
                <a:cs typeface="Arial" pitchFamily="34" charset="0"/>
              </a:rPr>
            </a:br>
            <a:r>
              <a:rPr kumimoji="0" lang="uk-UA" sz="1200" b="0" i="0" u="none" strike="noStrike" cap="none" normalizeH="0" baseline="0" dirty="0" smtClean="0">
                <a:ln>
                  <a:noFill/>
                </a:ln>
                <a:solidFill>
                  <a:srgbClr val="89DDFF"/>
                </a:solidFill>
                <a:effectLst/>
                <a:latin typeface="JetBrains Mono"/>
                <a:cs typeface="Arial" pitchFamily="34" charset="0"/>
              </a:rPr>
              <a:t>        </a:t>
            </a:r>
            <a:r>
              <a:rPr kumimoji="0" lang="en-US" sz="1200" b="0" i="0" u="none" strike="noStrike" cap="none" normalizeH="0" baseline="0" dirty="0" smtClean="0">
                <a:ln>
                  <a:noFill/>
                </a:ln>
                <a:solidFill>
                  <a:srgbClr val="C3CEE3"/>
                </a:solidFill>
                <a:effectLst/>
                <a:latin typeface="JetBrains Mono"/>
                <a:cs typeface="Arial" pitchFamily="34" charset="0"/>
              </a:rPr>
              <a:t>non</a:t>
            </a:r>
            <a:r>
              <a:rPr kumimoji="0" lang="uk-UA" sz="1200" b="0" i="0" u="none" strike="noStrike" cap="none" normalizeH="0" baseline="0" dirty="0" smtClean="0">
                <a:ln>
                  <a:noFill/>
                </a:ln>
                <a:solidFill>
                  <a:srgbClr val="C3CEE3"/>
                </a:solidFill>
                <a:effectLst/>
                <a:latin typeface="JetBrains Mono"/>
                <a:cs typeface="Arial" pitchFamily="34" charset="0"/>
              </a:rPr>
              <a:t>local  X  </a:t>
            </a:r>
            <a:r>
              <a:rPr kumimoji="0" lang="uk-UA" sz="1200" b="0" i="1" u="none" strike="noStrike" cap="none" normalizeH="0" baseline="0" dirty="0" smtClean="0">
                <a:ln>
                  <a:noFill/>
                </a:ln>
                <a:solidFill>
                  <a:srgbClr val="546E7A"/>
                </a:solidFill>
                <a:effectLst/>
                <a:latin typeface="JetBrains Mono"/>
                <a:cs typeface="Arial" pitchFamily="34" charset="0"/>
              </a:rPr>
              <a:t># X належить enclose функції</a:t>
            </a:r>
            <a:br>
              <a:rPr kumimoji="0" lang="uk-UA" sz="1200" b="0" i="1" u="none" strike="noStrike" cap="none" normalizeH="0" baseline="0" dirty="0" smtClean="0">
                <a:ln>
                  <a:noFill/>
                </a:ln>
                <a:solidFill>
                  <a:srgbClr val="546E7A"/>
                </a:solidFill>
                <a:effectLst/>
                <a:latin typeface="JetBrains Mono"/>
                <a:cs typeface="Arial" pitchFamily="34" charset="0"/>
              </a:rPr>
            </a:br>
            <a:r>
              <a:rPr kumimoji="0" lang="uk-UA" sz="1200" b="0" i="1" u="none" strike="noStrike" cap="none" normalizeH="0" baseline="0" dirty="0" smtClean="0">
                <a:ln>
                  <a:noFill/>
                </a:ln>
                <a:solidFill>
                  <a:srgbClr val="546E7A"/>
                </a:solidFill>
                <a:effectLst/>
                <a:latin typeface="JetBrains Mono"/>
                <a:cs typeface="Arial" pitchFamily="34" charset="0"/>
              </a:rPr>
              <a:t>        </a:t>
            </a:r>
            <a:r>
              <a:rPr kumimoji="0" lang="uk-UA" sz="1200" b="0" i="0" u="none" strike="noStrike" cap="none" normalizeH="0" baseline="0" dirty="0" smtClean="0">
                <a:ln>
                  <a:noFill/>
                </a:ln>
                <a:solidFill>
                  <a:srgbClr val="C3CEE3"/>
                </a:solidFill>
                <a:effectLst/>
                <a:latin typeface="JetBrains Mono"/>
                <a:cs typeface="Arial" pitchFamily="34" charset="0"/>
              </a:rPr>
              <a:t>X </a:t>
            </a:r>
            <a:r>
              <a:rPr kumimoji="0" lang="uk-UA" sz="1200" b="0" i="0" u="none" strike="noStrike" cap="none" normalizeH="0" baseline="0" dirty="0" smtClean="0">
                <a:ln>
                  <a:noFill/>
                </a:ln>
                <a:solidFill>
                  <a:srgbClr val="89DDFF"/>
                </a:solidFill>
                <a:effectLst/>
                <a:latin typeface="JetBrains Mono"/>
                <a:cs typeface="Arial" pitchFamily="34" charset="0"/>
              </a:rPr>
              <a:t>= </a:t>
            </a:r>
            <a:r>
              <a:rPr kumimoji="0" lang="uk-UA" sz="1200" b="0" i="0" u="none" strike="noStrike" cap="none" normalizeH="0" baseline="0" dirty="0" smtClean="0">
                <a:ln>
                  <a:noFill/>
                </a:ln>
                <a:solidFill>
                  <a:srgbClr val="F78C6C"/>
                </a:solidFill>
                <a:effectLst/>
                <a:latin typeface="JetBrains Mono"/>
                <a:cs typeface="Arial" pitchFamily="34" charset="0"/>
              </a:rPr>
              <a:t>77  </a:t>
            </a:r>
            <a:r>
              <a:rPr kumimoji="0" lang="uk-UA" sz="1200" b="0" i="1" u="none" strike="noStrike" cap="none" normalizeH="0" baseline="0" dirty="0" smtClean="0">
                <a:ln>
                  <a:noFill/>
                </a:ln>
                <a:solidFill>
                  <a:srgbClr val="546E7A"/>
                </a:solidFill>
                <a:effectLst/>
                <a:latin typeface="JetBrains Mono"/>
                <a:cs typeface="Arial" pitchFamily="34" charset="0"/>
              </a:rPr>
              <a:t># змінюємо змінну функції f1</a:t>
            </a:r>
            <a:br>
              <a:rPr kumimoji="0" lang="uk-UA" sz="1200" b="0" i="1" u="none" strike="noStrike" cap="none" normalizeH="0" baseline="0" dirty="0" smtClean="0">
                <a:ln>
                  <a:noFill/>
                </a:ln>
                <a:solidFill>
                  <a:srgbClr val="546E7A"/>
                </a:solidFill>
                <a:effectLst/>
                <a:latin typeface="JetBrains Mono"/>
                <a:cs typeface="Arial" pitchFamily="34" charset="0"/>
              </a:rPr>
            </a:br>
            <a:r>
              <a:rPr kumimoji="0" lang="uk-UA" sz="1200" b="0" i="1" u="none" strike="noStrike" cap="none" normalizeH="0" baseline="0" dirty="0" smtClean="0">
                <a:ln>
                  <a:noFill/>
                </a:ln>
                <a:solidFill>
                  <a:srgbClr val="546E7A"/>
                </a:solidFill>
                <a:effectLst/>
                <a:latin typeface="JetBrains Mono"/>
                <a:cs typeface="Arial" pitchFamily="34" charset="0"/>
              </a:rPr>
              <a:t>        </a:t>
            </a:r>
            <a:r>
              <a:rPr kumimoji="0" lang="uk-UA" sz="1200" b="0" i="1" u="none" strike="noStrike" cap="none" normalizeH="0" baseline="0" dirty="0" smtClean="0">
                <a:ln>
                  <a:noFill/>
                </a:ln>
                <a:solidFill>
                  <a:srgbClr val="82AAFF"/>
                </a:solidFill>
                <a:effectLst/>
                <a:latin typeface="JetBrains Mono"/>
                <a:cs typeface="Arial" pitchFamily="34" charset="0"/>
              </a:rPr>
              <a:t>print</a:t>
            </a:r>
            <a:r>
              <a:rPr kumimoji="0" lang="uk-UA" sz="1200" b="0" i="0" u="none" strike="noStrike" cap="none" normalizeH="0" baseline="0" dirty="0" smtClean="0">
                <a:ln>
                  <a:noFill/>
                </a:ln>
                <a:solidFill>
                  <a:srgbClr val="89DDFF"/>
                </a:solidFill>
                <a:effectLst/>
                <a:latin typeface="JetBrains Mono"/>
                <a:cs typeface="Arial" pitchFamily="34" charset="0"/>
              </a:rPr>
              <a:t>(</a:t>
            </a:r>
            <a:r>
              <a:rPr kumimoji="0" lang="uk-UA" sz="1200" b="0" i="0" u="none" strike="noStrike" cap="none" normalizeH="0" baseline="0" dirty="0" smtClean="0">
                <a:ln>
                  <a:noFill/>
                </a:ln>
                <a:solidFill>
                  <a:srgbClr val="C3CEE3"/>
                </a:solidFill>
                <a:effectLst/>
                <a:latin typeface="JetBrains Mono"/>
                <a:cs typeface="Arial" pitchFamily="34" charset="0"/>
              </a:rPr>
              <a:t>X</a:t>
            </a:r>
            <a:r>
              <a:rPr kumimoji="0" lang="uk-UA" sz="1200" b="0" i="0" u="none" strike="noStrike" cap="none" normalizeH="0" baseline="0" dirty="0" smtClean="0">
                <a:ln>
                  <a:noFill/>
                </a:ln>
                <a:solidFill>
                  <a:srgbClr val="89DDFF"/>
                </a:solidFill>
                <a:effectLst/>
                <a:latin typeface="JetBrains Mono"/>
                <a:cs typeface="Arial" pitchFamily="34" charset="0"/>
              </a:rPr>
              <a:t>)  </a:t>
            </a:r>
            <a:r>
              <a:rPr kumimoji="0" lang="uk-UA" sz="1200" b="0" i="1" u="none" strike="noStrike" cap="none" normalizeH="0" baseline="0" dirty="0" smtClean="0">
                <a:ln>
                  <a:noFill/>
                </a:ln>
                <a:solidFill>
                  <a:srgbClr val="546E7A"/>
                </a:solidFill>
                <a:effectLst/>
                <a:latin typeface="JetBrains Mono"/>
                <a:cs typeface="Arial" pitchFamily="34" charset="0"/>
              </a:rPr>
              <a:t># звернення до локальної змінної enclose функції f1()</a:t>
            </a:r>
            <a:br>
              <a:rPr kumimoji="0" lang="uk-UA" sz="1200" b="0" i="1" u="none" strike="noStrike" cap="none" normalizeH="0" baseline="0" dirty="0" smtClean="0">
                <a:ln>
                  <a:noFill/>
                </a:ln>
                <a:solidFill>
                  <a:srgbClr val="546E7A"/>
                </a:solidFill>
                <a:effectLst/>
                <a:latin typeface="JetBrains Mono"/>
                <a:cs typeface="Arial" pitchFamily="34" charset="0"/>
              </a:rPr>
            </a:br>
            <a:r>
              <a:rPr kumimoji="0" lang="uk-UA" sz="1200" b="0" i="1" u="none" strike="noStrike" cap="none" normalizeH="0" baseline="0" dirty="0" smtClean="0">
                <a:ln>
                  <a:noFill/>
                </a:ln>
                <a:solidFill>
                  <a:srgbClr val="546E7A"/>
                </a:solidFill>
                <a:effectLst/>
                <a:latin typeface="JetBrains Mono"/>
                <a:cs typeface="Arial" pitchFamily="34" charset="0"/>
              </a:rPr>
              <a:t/>
            </a:r>
            <a:br>
              <a:rPr kumimoji="0" lang="uk-UA" sz="1200" b="0" i="1" u="none" strike="noStrike" cap="none" normalizeH="0" baseline="0" dirty="0" smtClean="0">
                <a:ln>
                  <a:noFill/>
                </a:ln>
                <a:solidFill>
                  <a:srgbClr val="546E7A"/>
                </a:solidFill>
                <a:effectLst/>
                <a:latin typeface="JetBrains Mono"/>
                <a:cs typeface="Arial" pitchFamily="34" charset="0"/>
              </a:rPr>
            </a:br>
            <a:r>
              <a:rPr kumimoji="0" lang="uk-UA" sz="1200" b="0" i="1" u="none" strike="noStrike" cap="none" normalizeH="0" baseline="0" dirty="0" smtClean="0">
                <a:ln>
                  <a:noFill/>
                </a:ln>
                <a:solidFill>
                  <a:srgbClr val="546E7A"/>
                </a:solidFill>
                <a:effectLst/>
                <a:latin typeface="JetBrains Mono"/>
                <a:cs typeface="Arial" pitchFamily="34" charset="0"/>
              </a:rPr>
              <a:t>    </a:t>
            </a:r>
            <a:r>
              <a:rPr kumimoji="0" lang="uk-UA" sz="1200" b="0" i="0" u="none" strike="noStrike" cap="none" normalizeH="0" baseline="0" dirty="0" smtClean="0">
                <a:ln>
                  <a:noFill/>
                </a:ln>
                <a:solidFill>
                  <a:srgbClr val="82AAFF"/>
                </a:solidFill>
                <a:effectLst/>
                <a:latin typeface="JetBrains Mono"/>
                <a:cs typeface="Arial" pitchFamily="34" charset="0"/>
              </a:rPr>
              <a:t>f2</a:t>
            </a:r>
            <a:r>
              <a:rPr kumimoji="0" lang="uk-UA" sz="1200" b="0" i="0" u="none" strike="noStrike" cap="none" normalizeH="0" baseline="0" dirty="0" smtClean="0">
                <a:ln>
                  <a:noFill/>
                </a:ln>
                <a:solidFill>
                  <a:srgbClr val="89DDFF"/>
                </a:solidFill>
                <a:effectLst/>
                <a:latin typeface="JetBrains Mono"/>
                <a:cs typeface="Arial" pitchFamily="34" charset="0"/>
              </a:rPr>
              <a:t>()</a:t>
            </a:r>
            <a:br>
              <a:rPr kumimoji="0" lang="uk-UA" sz="1200" b="0" i="0" u="none" strike="noStrike" cap="none" normalizeH="0" baseline="0" dirty="0" smtClean="0">
                <a:ln>
                  <a:noFill/>
                </a:ln>
                <a:solidFill>
                  <a:srgbClr val="89DDFF"/>
                </a:solidFill>
                <a:effectLst/>
                <a:latin typeface="JetBrains Mono"/>
                <a:cs typeface="Arial" pitchFamily="34" charset="0"/>
              </a:rPr>
            </a:br>
            <a:r>
              <a:rPr kumimoji="0" lang="uk-UA" sz="1200" b="0" i="0" u="none" strike="noStrike" cap="none" normalizeH="0" baseline="0" dirty="0" smtClean="0">
                <a:ln>
                  <a:noFill/>
                </a:ln>
                <a:solidFill>
                  <a:srgbClr val="89DDFF"/>
                </a:solidFill>
                <a:effectLst/>
                <a:latin typeface="JetBrains Mono"/>
                <a:cs typeface="Arial" pitchFamily="34" charset="0"/>
              </a:rPr>
              <a:t>    </a:t>
            </a:r>
            <a:r>
              <a:rPr kumimoji="0" lang="uk-UA" sz="1200" b="0" i="1" u="none" strike="noStrike" cap="none" normalizeH="0" baseline="0" dirty="0" smtClean="0">
                <a:ln>
                  <a:noFill/>
                </a:ln>
                <a:solidFill>
                  <a:srgbClr val="82AAFF"/>
                </a:solidFill>
                <a:effectLst/>
                <a:latin typeface="JetBrains Mono"/>
                <a:cs typeface="Arial" pitchFamily="34" charset="0"/>
              </a:rPr>
              <a:t>print</a:t>
            </a:r>
            <a:r>
              <a:rPr kumimoji="0" lang="uk-UA" sz="1200" b="0" i="0" u="none" strike="noStrike" cap="none" normalizeH="0" baseline="0" dirty="0" smtClean="0">
                <a:ln>
                  <a:noFill/>
                </a:ln>
                <a:solidFill>
                  <a:srgbClr val="89DDFF"/>
                </a:solidFill>
                <a:effectLst/>
                <a:latin typeface="JetBrains Mono"/>
                <a:cs typeface="Arial" pitchFamily="34" charset="0"/>
              </a:rPr>
              <a:t>(</a:t>
            </a:r>
            <a:r>
              <a:rPr kumimoji="0" lang="uk-UA" sz="1200" b="0" i="0" u="none" strike="noStrike" cap="none" normalizeH="0" baseline="0" dirty="0" smtClean="0">
                <a:ln>
                  <a:noFill/>
                </a:ln>
                <a:solidFill>
                  <a:srgbClr val="C3CEE3"/>
                </a:solidFill>
                <a:effectLst/>
                <a:latin typeface="JetBrains Mono"/>
                <a:cs typeface="Arial" pitchFamily="34" charset="0"/>
              </a:rPr>
              <a:t>X</a:t>
            </a:r>
            <a:r>
              <a:rPr kumimoji="0" lang="uk-UA" sz="1200" b="0" i="0" u="none" strike="noStrike" cap="none" normalizeH="0" baseline="0" dirty="0" smtClean="0">
                <a:ln>
                  <a:noFill/>
                </a:ln>
                <a:solidFill>
                  <a:srgbClr val="89DDFF"/>
                </a:solidFill>
                <a:effectLst/>
                <a:latin typeface="JetBrains Mono"/>
                <a:cs typeface="Arial" pitchFamily="34" charset="0"/>
              </a:rPr>
              <a:t>)  </a:t>
            </a:r>
            <a:r>
              <a:rPr kumimoji="0" lang="uk-UA" sz="1200" b="0" i="1" u="none" strike="noStrike" cap="none" normalizeH="0" baseline="0" dirty="0" smtClean="0">
                <a:ln>
                  <a:noFill/>
                </a:ln>
                <a:solidFill>
                  <a:srgbClr val="546E7A"/>
                </a:solidFill>
                <a:effectLst/>
                <a:latin typeface="JetBrains Mono"/>
                <a:cs typeface="Arial" pitchFamily="34" charset="0"/>
              </a:rPr>
              <a:t># звернення до локальної змінної f1()</a:t>
            </a:r>
            <a:br>
              <a:rPr kumimoji="0" lang="uk-UA" sz="1200" b="0" i="1" u="none" strike="noStrike" cap="none" normalizeH="0" baseline="0" dirty="0" smtClean="0">
                <a:ln>
                  <a:noFill/>
                </a:ln>
                <a:solidFill>
                  <a:srgbClr val="546E7A"/>
                </a:solidFill>
                <a:effectLst/>
                <a:latin typeface="JetBrains Mono"/>
                <a:cs typeface="Arial" pitchFamily="34" charset="0"/>
              </a:rPr>
            </a:br>
            <a:r>
              <a:rPr kumimoji="0" lang="uk-UA" sz="1200" b="0" i="1" u="none" strike="noStrike" cap="none" normalizeH="0" baseline="0" dirty="0" smtClean="0">
                <a:ln>
                  <a:noFill/>
                </a:ln>
                <a:solidFill>
                  <a:srgbClr val="546E7A"/>
                </a:solidFill>
                <a:effectLst/>
                <a:latin typeface="JetBrains Mono"/>
                <a:cs typeface="Arial" pitchFamily="34" charset="0"/>
              </a:rPr>
              <a:t/>
            </a:r>
            <a:br>
              <a:rPr kumimoji="0" lang="uk-UA" sz="1200" b="0" i="1" u="none" strike="noStrike" cap="none" normalizeH="0" baseline="0" dirty="0" smtClean="0">
                <a:ln>
                  <a:noFill/>
                </a:ln>
                <a:solidFill>
                  <a:srgbClr val="546E7A"/>
                </a:solidFill>
                <a:effectLst/>
                <a:latin typeface="JetBrains Mono"/>
                <a:cs typeface="Arial" pitchFamily="34" charset="0"/>
              </a:rPr>
            </a:br>
            <a:r>
              <a:rPr kumimoji="0" lang="uk-UA" sz="1200" b="0" i="0" u="none" strike="noStrike" cap="none" normalizeH="0" baseline="0" dirty="0" smtClean="0">
                <a:ln>
                  <a:noFill/>
                </a:ln>
                <a:solidFill>
                  <a:srgbClr val="82AAFF"/>
                </a:solidFill>
                <a:effectLst/>
                <a:latin typeface="JetBrains Mono"/>
                <a:cs typeface="Arial" pitchFamily="34" charset="0"/>
              </a:rPr>
              <a:t>f1</a:t>
            </a:r>
            <a:r>
              <a:rPr kumimoji="0" lang="uk-UA" sz="1200" b="0" i="0" u="none" strike="noStrike" cap="none" normalizeH="0" baseline="0" dirty="0" smtClean="0">
                <a:ln>
                  <a:noFill/>
                </a:ln>
                <a:solidFill>
                  <a:srgbClr val="89DDFF"/>
                </a:solidFill>
                <a:effectLst/>
                <a:latin typeface="JetBrains Mono"/>
                <a:cs typeface="Arial" pitchFamily="34" charset="0"/>
              </a:rPr>
              <a:t>()</a:t>
            </a:r>
            <a:endParaRPr kumimoji="0" lang="uk-UA"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Прямоугольник 4"/>
          <p:cNvSpPr/>
          <p:nvPr/>
        </p:nvSpPr>
        <p:spPr>
          <a:xfrm>
            <a:off x="349125" y="3903854"/>
            <a:ext cx="11089341" cy="2862322"/>
          </a:xfrm>
          <a:prstGeom prst="rect">
            <a:avLst/>
          </a:prstGeom>
        </p:spPr>
        <p:txBody>
          <a:bodyPr wrap="square">
            <a:spAutoFit/>
          </a:bodyPr>
          <a:lstStyle/>
          <a:p>
            <a:pPr algn="ctr"/>
            <a:r>
              <a:rPr lang="uk-UA" b="1" dirty="0" smtClean="0"/>
              <a:t>Правило </a:t>
            </a:r>
            <a:r>
              <a:rPr lang="en-US" b="1" dirty="0" smtClean="0"/>
              <a:t>LEGB</a:t>
            </a:r>
            <a:endParaRPr lang="uk-UA" b="1" dirty="0" smtClean="0"/>
          </a:p>
          <a:p>
            <a:pPr algn="ctr"/>
            <a:endParaRPr lang="uk-UA" b="1" dirty="0" smtClean="0"/>
          </a:p>
          <a:p>
            <a:r>
              <a:rPr lang="uk-UA" dirty="0" smtClean="0"/>
              <a:t>При </a:t>
            </a:r>
            <a:r>
              <a:rPr lang="uk-UA" dirty="0"/>
              <a:t>визначенні, до якого </a:t>
            </a:r>
            <a:r>
              <a:rPr lang="en-US" dirty="0"/>
              <a:t>namespace </a:t>
            </a:r>
            <a:r>
              <a:rPr lang="uk-UA" dirty="0"/>
              <a:t>відноситься ім'я, використовують правило </a:t>
            </a:r>
            <a:r>
              <a:rPr lang="en-US" dirty="0"/>
              <a:t>LEGB: </a:t>
            </a:r>
            <a:endParaRPr lang="uk-UA" dirty="0" smtClean="0"/>
          </a:p>
          <a:p>
            <a:r>
              <a:rPr lang="uk-UA" dirty="0" smtClean="0"/>
              <a:t>Коли </a:t>
            </a:r>
            <a:r>
              <a:rPr lang="uk-UA" dirty="0"/>
              <a:t>всередині функції виконується звернення до невідомого імені, інтерпретатор намагається відшукати його в чотирьох областях видимості - в </a:t>
            </a:r>
            <a:r>
              <a:rPr lang="uk-UA" b="1" dirty="0"/>
              <a:t>локальній (</a:t>
            </a:r>
            <a:r>
              <a:rPr lang="en-US" b="1" dirty="0"/>
              <a:t>local, L), </a:t>
            </a:r>
            <a:r>
              <a:rPr lang="uk-UA" dirty="0"/>
              <a:t>потім в локальній області </a:t>
            </a:r>
            <a:r>
              <a:rPr lang="uk-UA" dirty="0" smtClean="0"/>
              <a:t>будь-якої </a:t>
            </a:r>
            <a:r>
              <a:rPr lang="uk-UA" b="1" dirty="0" err="1" smtClean="0"/>
              <a:t>осяжної</a:t>
            </a:r>
            <a:r>
              <a:rPr lang="uk-UA" b="1" dirty="0" smtClean="0"/>
              <a:t> інструкції</a:t>
            </a:r>
            <a:r>
              <a:rPr lang="en-US" b="1" dirty="0" smtClean="0"/>
              <a:t> </a:t>
            </a:r>
            <a:r>
              <a:rPr lang="en-US" b="1" dirty="0"/>
              <a:t>(enclosing, E)</a:t>
            </a:r>
            <a:r>
              <a:rPr lang="en-US" dirty="0"/>
              <a:t> </a:t>
            </a:r>
            <a:r>
              <a:rPr lang="uk-UA" dirty="0"/>
              <a:t>або в </a:t>
            </a:r>
            <a:r>
              <a:rPr lang="en-US" dirty="0" smtClean="0"/>
              <a:t>lambda</a:t>
            </a:r>
            <a:r>
              <a:rPr lang="uk-UA" dirty="0" smtClean="0"/>
              <a:t> виразі</a:t>
            </a:r>
            <a:r>
              <a:rPr lang="en-US" dirty="0" smtClean="0"/>
              <a:t>, </a:t>
            </a:r>
            <a:r>
              <a:rPr lang="uk-UA" dirty="0"/>
              <a:t>потім в </a:t>
            </a:r>
            <a:r>
              <a:rPr lang="uk-UA" b="1" dirty="0"/>
              <a:t>глобальній ( </a:t>
            </a:r>
            <a:r>
              <a:rPr lang="en-US" b="1" dirty="0"/>
              <a:t>global, G)</a:t>
            </a:r>
            <a:r>
              <a:rPr lang="en-US" dirty="0"/>
              <a:t> </a:t>
            </a:r>
            <a:r>
              <a:rPr lang="uk-UA" dirty="0"/>
              <a:t>і, нарешті, у </a:t>
            </a:r>
            <a:r>
              <a:rPr lang="uk-UA" b="1" dirty="0"/>
              <a:t>вбудованій (</a:t>
            </a:r>
            <a:r>
              <a:rPr lang="en-US" b="1" dirty="0"/>
              <a:t>built-in, B). </a:t>
            </a:r>
            <a:endParaRPr lang="uk-UA" b="1" dirty="0" smtClean="0"/>
          </a:p>
          <a:p>
            <a:endParaRPr lang="uk-UA" b="1" dirty="0"/>
          </a:p>
          <a:p>
            <a:r>
              <a:rPr lang="uk-UA" dirty="0" smtClean="0"/>
              <a:t>Пошук </a:t>
            </a:r>
            <a:r>
              <a:rPr lang="uk-UA" dirty="0"/>
              <a:t>завершується, як тільки буде знайдено перше відповідне ім'я. </a:t>
            </a:r>
            <a:endParaRPr lang="uk-UA" dirty="0" smtClean="0"/>
          </a:p>
          <a:p>
            <a:endParaRPr lang="uk-UA" dirty="0"/>
          </a:p>
          <a:p>
            <a:r>
              <a:rPr lang="uk-UA" dirty="0" smtClean="0"/>
              <a:t>Якщо </a:t>
            </a:r>
            <a:r>
              <a:rPr lang="uk-UA" dirty="0"/>
              <a:t>необхідне ім'я не буде знайдено, інтерпретатор виведе повідомлення про помилку. </a:t>
            </a:r>
            <a:endParaRPr lang="ru-RU" dirty="0"/>
          </a:p>
        </p:txBody>
      </p:sp>
      <p:pic>
        <p:nvPicPr>
          <p:cNvPr id="2" name="Picture 1"/>
          <p:cNvPicPr>
            <a:picLocks noChangeAspect="1"/>
          </p:cNvPicPr>
          <p:nvPr/>
        </p:nvPicPr>
        <p:blipFill>
          <a:blip r:embed="rId2"/>
          <a:stretch>
            <a:fillRect/>
          </a:stretch>
        </p:blipFill>
        <p:spPr>
          <a:xfrm>
            <a:off x="349125" y="3437129"/>
            <a:ext cx="276225" cy="466725"/>
          </a:xfrm>
          <a:prstGeom prst="rect">
            <a:avLst/>
          </a:prstGeom>
        </p:spPr>
      </p:pic>
      <p:sp>
        <p:nvSpPr>
          <p:cNvPr id="6" name="Rectangle 5"/>
          <p:cNvSpPr/>
          <p:nvPr/>
        </p:nvSpPr>
        <p:spPr>
          <a:xfrm>
            <a:off x="5723466" y="669670"/>
            <a:ext cx="5901267" cy="2677656"/>
          </a:xfrm>
          <a:prstGeom prst="rect">
            <a:avLst/>
          </a:prstGeom>
        </p:spPr>
        <p:txBody>
          <a:bodyPr wrap="square">
            <a:spAutoFit/>
          </a:bodyPr>
          <a:lstStyle/>
          <a:p>
            <a:r>
              <a:rPr lang="uk-UA" sz="1400" i="1" dirty="0"/>
              <a:t>Всередині вкладеної функції ми маємо можливість вказати, що певна </a:t>
            </a:r>
            <a:r>
              <a:rPr lang="uk-UA" sz="1400" i="1" u="sng" dirty="0"/>
              <a:t>змінна</a:t>
            </a:r>
            <a:r>
              <a:rPr lang="uk-UA" sz="1400" i="1" dirty="0"/>
              <a:t> не є локальною для цієї вкладеної функції, а </a:t>
            </a:r>
            <a:r>
              <a:rPr lang="uk-UA" sz="1400" i="1" u="sng" dirty="0"/>
              <a:t>є локальною для функції-обгортки</a:t>
            </a:r>
            <a:r>
              <a:rPr lang="uk-UA" sz="1400" i="1" dirty="0"/>
              <a:t>. Робиться це за допомогою інструкції </a:t>
            </a:r>
            <a:r>
              <a:rPr lang="uk-UA" sz="1400" b="1" i="1" dirty="0"/>
              <a:t>nonlocal</a:t>
            </a:r>
          </a:p>
          <a:p>
            <a:r>
              <a:rPr lang="uk-UA" sz="1400" i="1" dirty="0"/>
              <a:t>Всередині функції </a:t>
            </a:r>
            <a:r>
              <a:rPr lang="en-US" sz="1400" i="1" dirty="0"/>
              <a:t>f</a:t>
            </a:r>
            <a:r>
              <a:rPr lang="uk-UA" sz="1400" i="1" dirty="0" smtClean="0"/>
              <a:t>()  </a:t>
            </a:r>
            <a:r>
              <a:rPr lang="uk-UA" sz="1400" i="1" dirty="0"/>
              <a:t>вказали, що змінна x є локальною для функції </a:t>
            </a:r>
            <a:r>
              <a:rPr lang="en-US" sz="1400" i="1" dirty="0" smtClean="0"/>
              <a:t>f1</a:t>
            </a:r>
            <a:r>
              <a:rPr lang="uk-UA" sz="1400" i="1" dirty="0" smtClean="0"/>
              <a:t>(). </a:t>
            </a:r>
            <a:r>
              <a:rPr lang="uk-UA" sz="1400" i="1" dirty="0"/>
              <a:t>Тобто змінна x як би попадає з функції </a:t>
            </a:r>
            <a:r>
              <a:rPr lang="en-US" sz="1400" i="1" dirty="0" smtClean="0"/>
              <a:t>f1</a:t>
            </a:r>
            <a:r>
              <a:rPr lang="uk-UA" sz="1400" i="1" dirty="0" smtClean="0"/>
              <a:t>() </a:t>
            </a:r>
            <a:r>
              <a:rPr lang="uk-UA" sz="1400" i="1" dirty="0"/>
              <a:t>в простір імен функції </a:t>
            </a:r>
            <a:r>
              <a:rPr lang="en-US" sz="1400" i="1" dirty="0" smtClean="0"/>
              <a:t>f2</a:t>
            </a:r>
            <a:r>
              <a:rPr lang="uk-UA" sz="1400" i="1" dirty="0" smtClean="0"/>
              <a:t>(). </a:t>
            </a:r>
            <a:r>
              <a:rPr lang="uk-UA" sz="1400" i="1" dirty="0"/>
              <a:t>Якщо </a:t>
            </a:r>
            <a:r>
              <a:rPr lang="uk-UA" sz="1400" i="1" dirty="0" err="1" smtClean="0"/>
              <a:t>змінемо</a:t>
            </a:r>
            <a:r>
              <a:rPr lang="uk-UA" sz="1400" i="1" dirty="0" smtClean="0"/>
              <a:t> </a:t>
            </a:r>
            <a:r>
              <a:rPr lang="uk-UA" sz="1400" i="1" dirty="0"/>
              <a:t>значення нелокальної змінної, це відобразиться і на локальній змінній.</a:t>
            </a:r>
          </a:p>
          <a:p>
            <a:endParaRPr lang="uk-UA" sz="1400" i="1" dirty="0"/>
          </a:p>
          <a:p>
            <a:r>
              <a:rPr lang="uk-UA" sz="1400" i="1" dirty="0"/>
              <a:t>nonlocal обмежує пошук областями видимості функцій-обгорток. Вона вимагає, щоб перераховані імена вже існували та дозволяє просвоювати їм нові значення. </a:t>
            </a:r>
            <a:r>
              <a:rPr lang="uk-UA" sz="1400" i="1" u="sng" dirty="0"/>
              <a:t>В область пошуку не входять глобальна і вбудована області видимості.</a:t>
            </a:r>
          </a:p>
        </p:txBody>
      </p:sp>
    </p:spTree>
    <p:extLst>
      <p:ext uri="{BB962C8B-B14F-4D97-AF65-F5344CB8AC3E}">
        <p14:creationId xmlns:p14="http://schemas.microsoft.com/office/powerpoint/2010/main" val="121168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lgn="ctr">
              <a:buNone/>
            </a:pPr>
            <a:r>
              <a:rPr lang="ru-RU" sz="1800" b="1" dirty="0" smtClean="0"/>
              <a:t>Ано</a:t>
            </a:r>
            <a:r>
              <a:rPr lang="uk-UA" sz="1800" b="1" dirty="0" smtClean="0"/>
              <a:t>німні функції</a:t>
            </a:r>
          </a:p>
          <a:p>
            <a:pPr marL="0" indent="0">
              <a:buNone/>
            </a:pPr>
            <a:r>
              <a:rPr lang="ru-RU" sz="1600" dirty="0"/>
              <a:t>Крім визначення функції за допомогою </a:t>
            </a:r>
            <a:r>
              <a:rPr lang="en-US" sz="1600" i="1" dirty="0" err="1"/>
              <a:t>def</a:t>
            </a:r>
            <a:r>
              <a:rPr lang="en-US" sz="1600" dirty="0"/>
              <a:t> </a:t>
            </a:r>
            <a:r>
              <a:rPr lang="ru-RU" sz="1600" dirty="0"/>
              <a:t>в </a:t>
            </a:r>
            <a:r>
              <a:rPr lang="en-US" sz="1600" dirty="0"/>
              <a:t>Python </a:t>
            </a:r>
            <a:r>
              <a:rPr lang="ru-RU" sz="1600" dirty="0"/>
              <a:t>є можливість використання </a:t>
            </a:r>
            <a:r>
              <a:rPr lang="ru-RU" sz="1600" b="1" dirty="0"/>
              <a:t>анонімних (</a:t>
            </a:r>
            <a:r>
              <a:rPr lang="en-US" sz="1600" b="1" dirty="0"/>
              <a:t>lambda) </a:t>
            </a:r>
            <a:r>
              <a:rPr lang="ru-RU" sz="1600" b="1" dirty="0"/>
              <a:t>функцій</a:t>
            </a:r>
            <a:r>
              <a:rPr lang="ru-RU" sz="1600" dirty="0"/>
              <a:t>.</a:t>
            </a:r>
          </a:p>
          <a:p>
            <a:pPr marL="0" indent="0">
              <a:buNone/>
            </a:pPr>
            <a:r>
              <a:rPr lang="ru-RU" sz="1600" dirty="0" smtClean="0"/>
              <a:t>Інструкція </a:t>
            </a:r>
            <a:r>
              <a:rPr lang="en-US" sz="1600" b="1" i="1" dirty="0"/>
              <a:t>lambda</a:t>
            </a:r>
            <a:r>
              <a:rPr lang="en-US" sz="1600" dirty="0"/>
              <a:t> </a:t>
            </a:r>
            <a:r>
              <a:rPr lang="ru-RU" sz="1600" dirty="0"/>
              <a:t>повертає саму функцію, а не зв'язує її з певним іменем, як це відбувається при використанні </a:t>
            </a:r>
            <a:r>
              <a:rPr lang="en-US" sz="1600" i="1" dirty="0"/>
              <a:t>def</a:t>
            </a:r>
            <a:r>
              <a:rPr lang="en-US" sz="1600" dirty="0"/>
              <a:t>. </a:t>
            </a:r>
            <a:r>
              <a:rPr lang="ru-RU" sz="1600" dirty="0"/>
              <a:t>Тому такі функції називають анонімними.</a:t>
            </a:r>
          </a:p>
          <a:p>
            <a:pPr marL="0" indent="0">
              <a:buNone/>
            </a:pPr>
            <a:r>
              <a:rPr lang="ru-RU" sz="1600" dirty="0" smtClean="0"/>
              <a:t>Анонімні </a:t>
            </a:r>
            <a:r>
              <a:rPr lang="ru-RU" sz="1600" dirty="0"/>
              <a:t>функції можуть містити лише один вираз. Синтаксис </a:t>
            </a:r>
            <a:r>
              <a:rPr lang="en-US" sz="1600" dirty="0"/>
              <a:t>lambda-</a:t>
            </a:r>
            <a:r>
              <a:rPr lang="ru-RU" sz="1600" dirty="0"/>
              <a:t>функцій виглядає так</a:t>
            </a:r>
            <a:r>
              <a:rPr lang="ru-RU" sz="1600" dirty="0" smtClean="0"/>
              <a:t>:</a:t>
            </a:r>
          </a:p>
          <a:p>
            <a:pPr marL="0" indent="0">
              <a:buNone/>
            </a:pPr>
            <a:endParaRPr lang="ru-RU" sz="1600" dirty="0"/>
          </a:p>
          <a:p>
            <a:pPr marL="0" indent="0">
              <a:buNone/>
            </a:pPr>
            <a:r>
              <a:rPr lang="ru-RU" sz="1600" dirty="0" smtClean="0"/>
              <a:t>Розглянемо </a:t>
            </a:r>
            <a:r>
              <a:rPr lang="ru-RU" sz="1600" dirty="0"/>
              <a:t>найпростіший приклад і порівняємо зі "звичайною" функцією </a:t>
            </a:r>
            <a:r>
              <a:rPr lang="en-US" sz="1600" dirty="0"/>
              <a:t>Python</a:t>
            </a:r>
            <a:r>
              <a:rPr lang="en-US" sz="1600" dirty="0" smtClean="0"/>
              <a:t>:</a:t>
            </a: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r>
              <a:rPr lang="ru-RU" sz="1600" dirty="0"/>
              <a:t>А тепер те ж саме, але за допомогою lambda</a:t>
            </a:r>
            <a:r>
              <a:rPr lang="ru-RU" sz="1600" dirty="0" smtClean="0"/>
              <a:t>:</a:t>
            </a:r>
            <a:endParaRPr lang="en-US" sz="1600" dirty="0" smtClean="0"/>
          </a:p>
          <a:p>
            <a:pPr marL="0" indent="0">
              <a:buNone/>
            </a:pPr>
            <a:endParaRPr lang="en-US" sz="1600" dirty="0"/>
          </a:p>
          <a:p>
            <a:pPr marL="0" indent="0">
              <a:buNone/>
            </a:pPr>
            <a:endParaRPr lang="en-US" sz="1600" dirty="0" smtClean="0"/>
          </a:p>
          <a:p>
            <a:pPr marL="0" indent="0">
              <a:buNone/>
            </a:pPr>
            <a:r>
              <a:rPr lang="ru-RU" sz="1600" dirty="0" err="1" smtClean="0"/>
              <a:t>Анонімні</a:t>
            </a:r>
            <a:r>
              <a:rPr lang="uk-UA" sz="1600" dirty="0" smtClean="0"/>
              <a:t>й </a:t>
            </a:r>
            <a:r>
              <a:rPr lang="ru-RU" sz="1600" dirty="0" err="1" smtClean="0"/>
              <a:t>функції</a:t>
            </a:r>
            <a:r>
              <a:rPr lang="ru-RU" sz="1600" dirty="0" smtClean="0"/>
              <a:t> </a:t>
            </a:r>
            <a:r>
              <a:rPr lang="ru-RU" sz="1600" dirty="0"/>
              <a:t>не обов'язково присвоювати змінній</a:t>
            </a:r>
            <a:r>
              <a:rPr lang="ru-RU" sz="1600" dirty="0" smtClean="0"/>
              <a:t>.</a:t>
            </a:r>
            <a:endParaRPr lang="en-US" sz="1600" dirty="0" smtClean="0"/>
          </a:p>
          <a:p>
            <a:pPr marL="0" indent="0">
              <a:buNone/>
            </a:pPr>
            <a:endParaRPr lang="ru-RU" sz="1600" dirty="0" smtClean="0"/>
          </a:p>
          <a:p>
            <a:pPr marL="0" indent="0">
              <a:buNone/>
            </a:pPr>
            <a:endParaRPr lang="ru-RU" sz="1600" dirty="0"/>
          </a:p>
        </p:txBody>
      </p:sp>
      <p:sp>
        <p:nvSpPr>
          <p:cNvPr id="2" name="Rectangle 1"/>
          <p:cNvSpPr>
            <a:spLocks noChangeArrowheads="1"/>
          </p:cNvSpPr>
          <p:nvPr/>
        </p:nvSpPr>
        <p:spPr bwMode="auto">
          <a:xfrm>
            <a:off x="346138" y="1844244"/>
            <a:ext cx="5854936" cy="30777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C3CEE3"/>
                </a:solidFill>
                <a:effectLst/>
                <a:latin typeface="JetBrains Mono"/>
              </a:rPr>
              <a:t>argument1</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argument2</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argumentN </a:t>
            </a:r>
            <a:r>
              <a:rPr kumimoji="0" lang="ru-RU" altLang="ru-RU" sz="1400" b="0" i="0" u="none" strike="noStrike" cap="none" normalizeH="0" baseline="0" smtClean="0">
                <a:ln>
                  <a:noFill/>
                </a:ln>
                <a:solidFill>
                  <a:srgbClr val="89DDFF"/>
                </a:solidFill>
                <a:effectLst/>
                <a:latin typeface="JetBrains Mono"/>
              </a:rPr>
              <a:t>: &lt;</a:t>
            </a:r>
            <a:r>
              <a:rPr kumimoji="0" lang="ru-RU" altLang="ru-RU" sz="1400" b="0" i="0" u="none" strike="noStrike" cap="none" normalizeH="0" baseline="0" smtClean="0">
                <a:ln>
                  <a:noFill/>
                </a:ln>
                <a:solidFill>
                  <a:srgbClr val="C3CEE3"/>
                </a:solidFill>
                <a:effectLst/>
                <a:latin typeface="JetBrains Mono"/>
              </a:rPr>
              <a:t>вираз з аргументами</a:t>
            </a:r>
            <a:r>
              <a:rPr kumimoji="0" lang="ru-RU" altLang="ru-RU" sz="1400" b="0" i="0" u="none" strike="noStrike" cap="none" normalizeH="0" baseline="0" smtClean="0">
                <a:ln>
                  <a:noFill/>
                </a:ln>
                <a:solidFill>
                  <a:srgbClr val="89DDFF"/>
                </a:solidFill>
                <a:effectLst/>
                <a:latin typeface="JetBrains Mono"/>
              </a:rPr>
              <a:t>&gt;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346138" y="2566034"/>
            <a:ext cx="1356462" cy="95410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y</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F78C6C"/>
                </a:solidFill>
                <a:effectLst/>
                <a:latin typeface="JetBrains Mono"/>
              </a:rPr>
              <a:t>x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y</a:t>
            </a:r>
            <a:br>
              <a:rPr kumimoji="0" lang="ru-RU" altLang="ru-RU" sz="1400" b="0" i="0" u="none" strike="noStrike" cap="none" normalizeH="0" baseline="0" smtClean="0">
                <a:ln>
                  <a:noFill/>
                </a:ln>
                <a:solidFill>
                  <a:srgbClr val="F78C6C"/>
                </a:solidFill>
                <a:effectLst/>
                <a:latin typeface="JetBrains Mono"/>
              </a:rPr>
            </a:br>
            <a:r>
              <a:rPr kumimoji="0" lang="ru-RU" altLang="ru-RU" sz="1400" b="0" i="0" u="none" strike="noStrike" cap="none" normalizeH="0" baseline="0" smtClean="0">
                <a:ln>
                  <a:noFill/>
                </a:ln>
                <a:solidFill>
                  <a:srgbClr val="F78C6C"/>
                </a:solidFill>
                <a:effectLst/>
                <a:latin typeface="JetBrains Mono"/>
              </a:rPr>
              <a:t/>
            </a:r>
            <a:br>
              <a:rPr kumimoji="0" lang="ru-RU" altLang="ru-RU" sz="1400" b="0" i="0" u="none" strike="noStrike" cap="none" normalizeH="0" baseline="0" smtClean="0">
                <a:ln>
                  <a:noFill/>
                </a:ln>
                <a:solidFill>
                  <a:srgbClr val="F78C6C"/>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5</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7</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46138" y="3934154"/>
            <a:ext cx="2124299" cy="52322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C3CEE3"/>
                </a:solidFill>
                <a:effectLst/>
                <a:latin typeface="JetBrains Mono"/>
              </a:rPr>
              <a:t>func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y</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x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y</a:t>
            </a:r>
            <a:br>
              <a:rPr kumimoji="0" lang="ru-RU" altLang="ru-RU" sz="1400" b="0" i="0" u="none" strike="noStrike" cap="none" normalizeH="0" baseline="0" smtClean="0">
                <a:ln>
                  <a:noFill/>
                </a:ln>
                <a:solidFill>
                  <a:srgbClr val="C3CEE3"/>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5</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7</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46138" y="4939734"/>
            <a:ext cx="2719014" cy="52322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y</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x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y</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5</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7</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y</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x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y</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516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17262" cy="6455585"/>
          </a:xfrm>
        </p:spPr>
        <p:txBody>
          <a:bodyPr>
            <a:normAutofit/>
          </a:bodyPr>
          <a:lstStyle/>
          <a:p>
            <a:pPr marL="0" indent="0">
              <a:buNone/>
            </a:pPr>
            <a:r>
              <a:rPr lang="ru-RU" sz="1600" dirty="0"/>
              <a:t>lambda-функції, на відміну від звичайних, </a:t>
            </a:r>
            <a:r>
              <a:rPr lang="ru-RU" sz="1600" u="sng" dirty="0"/>
              <a:t>не потребують інструкції return</a:t>
            </a:r>
            <a:r>
              <a:rPr lang="ru-RU" sz="1600" dirty="0"/>
              <a:t>, а в решті випадків поводить себе так само.</a:t>
            </a:r>
          </a:p>
          <a:p>
            <a:pPr marL="0" indent="0">
              <a:buNone/>
            </a:pPr>
            <a:r>
              <a:rPr lang="ru-RU" sz="1600" dirty="0"/>
              <a:t>Наприклад, можна задати значення за замовчуванням для параметрів</a:t>
            </a:r>
            <a:r>
              <a:rPr lang="ru-RU" sz="1600" dirty="0" smtClean="0"/>
              <a:t>:</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r>
              <a:rPr lang="ru-RU" sz="1600" dirty="0"/>
              <a:t>Змінна кількість аргументів</a:t>
            </a:r>
            <a:r>
              <a:rPr lang="ru-RU" sz="1600" dirty="0" smtClean="0"/>
              <a:t>:</a:t>
            </a:r>
          </a:p>
          <a:p>
            <a:pPr marL="0" indent="0">
              <a:buNone/>
            </a:pPr>
            <a:endParaRPr lang="ru-RU" sz="1600" dirty="0"/>
          </a:p>
          <a:p>
            <a:pPr marL="0" indent="0">
              <a:buNone/>
            </a:pPr>
            <a:endParaRPr lang="ru-RU" sz="1600" dirty="0" smtClean="0"/>
          </a:p>
          <a:p>
            <a:pPr marL="0" indent="0">
              <a:buNone/>
            </a:pPr>
            <a:r>
              <a:rPr lang="ru-RU" sz="1600" dirty="0" err="1" smtClean="0"/>
              <a:t>Використання</a:t>
            </a:r>
            <a:r>
              <a:rPr lang="ru-RU" sz="1600" dirty="0" smtClean="0"/>
              <a:t>  </a:t>
            </a:r>
            <a:r>
              <a:rPr lang="en-US" sz="1600" dirty="0"/>
              <a:t>if/else</a:t>
            </a:r>
            <a:r>
              <a:rPr lang="en-US" sz="1600" dirty="0" smtClean="0"/>
              <a:t>:</a:t>
            </a:r>
          </a:p>
          <a:p>
            <a:pPr marL="0" indent="0">
              <a:buNone/>
            </a:pPr>
            <a:endParaRPr lang="en-US" sz="1600" dirty="0"/>
          </a:p>
          <a:p>
            <a:pPr marL="0" indent="0">
              <a:buNone/>
            </a:pPr>
            <a:endParaRPr lang="en-US" sz="1600" dirty="0" smtClean="0"/>
          </a:p>
          <a:p>
            <a:pPr marL="0" indent="0">
              <a:buNone/>
            </a:pPr>
            <a:r>
              <a:rPr lang="uk-UA" sz="1600" dirty="0" smtClean="0"/>
              <a:t>П</a:t>
            </a:r>
            <a:r>
              <a:rPr lang="ru-RU" sz="1600" dirty="0" smtClean="0"/>
              <a:t>ереконаємось</a:t>
            </a:r>
            <a:r>
              <a:rPr lang="ru-RU" sz="1600" dirty="0"/>
              <a:t>, що </a:t>
            </a:r>
            <a:r>
              <a:rPr lang="en-US" sz="1600" dirty="0"/>
              <a:t>lambda-</a:t>
            </a:r>
            <a:r>
              <a:rPr lang="ru-RU" sz="1600" dirty="0"/>
              <a:t>функції дійсно є анонімними, тобто об'єкт такої функції не має імені</a:t>
            </a:r>
            <a:r>
              <a:rPr lang="ru-RU" sz="1600" dirty="0" smtClean="0"/>
              <a:t>:</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r>
              <a:rPr lang="en-US" sz="1600" i="1" dirty="0" smtClean="0"/>
              <a:t>lambda</a:t>
            </a:r>
            <a:r>
              <a:rPr lang="en-US" sz="1600" dirty="0" smtClean="0"/>
              <a:t> </a:t>
            </a:r>
            <a:r>
              <a:rPr lang="en-US" sz="1600" dirty="0"/>
              <a:t>– </a:t>
            </a:r>
            <a:r>
              <a:rPr lang="ru-RU" sz="1600" dirty="0"/>
              <a:t>це вираз, а не інструкція. Тому ключове слово </a:t>
            </a:r>
            <a:r>
              <a:rPr lang="en-US" sz="1600" i="1" dirty="0"/>
              <a:t>lambda</a:t>
            </a:r>
            <a:r>
              <a:rPr lang="en-US" sz="1600" dirty="0"/>
              <a:t> </a:t>
            </a:r>
            <a:r>
              <a:rPr lang="ru-RU" sz="1600" dirty="0"/>
              <a:t>можна використовувати там, де синтаксис </a:t>
            </a:r>
            <a:r>
              <a:rPr lang="en-US" sz="1600" dirty="0"/>
              <a:t>Python </a:t>
            </a:r>
            <a:r>
              <a:rPr lang="ru-RU" sz="1600" dirty="0"/>
              <a:t>не дозволяє використовувати інструкцию </a:t>
            </a:r>
            <a:r>
              <a:rPr lang="en-US" sz="1600" i="1" dirty="0" err="1"/>
              <a:t>def</a:t>
            </a:r>
            <a:r>
              <a:rPr lang="en-US" sz="1600" dirty="0"/>
              <a:t>, </a:t>
            </a:r>
            <a:r>
              <a:rPr lang="ru-RU" sz="1600" dirty="0"/>
              <a:t>наприклад у викликах функцій.</a:t>
            </a:r>
          </a:p>
          <a:p>
            <a:pPr marL="0" indent="0">
              <a:buNone/>
            </a:pPr>
            <a:endParaRPr lang="ru-RU" sz="1600" dirty="0" smtClean="0"/>
          </a:p>
          <a:p>
            <a:pPr marL="0" indent="0">
              <a:buNone/>
            </a:pPr>
            <a:endParaRPr lang="en-US" sz="1600" dirty="0" smtClean="0"/>
          </a:p>
          <a:p>
            <a:pPr marL="0" indent="0">
              <a:buNone/>
            </a:pPr>
            <a:endParaRPr lang="ru-RU" sz="1600" dirty="0"/>
          </a:p>
          <a:p>
            <a:pPr marL="0" indent="0">
              <a:buNone/>
            </a:pPr>
            <a:endParaRPr lang="ru-RU" sz="1800" dirty="0"/>
          </a:p>
        </p:txBody>
      </p:sp>
      <p:sp>
        <p:nvSpPr>
          <p:cNvPr id="2" name="Rectangle 1"/>
          <p:cNvSpPr>
            <a:spLocks noChangeArrowheads="1"/>
          </p:cNvSpPr>
          <p:nvPr/>
        </p:nvSpPr>
        <p:spPr bwMode="auto">
          <a:xfrm>
            <a:off x="372534" y="951470"/>
            <a:ext cx="5322291" cy="73866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C3CEE3"/>
                </a:solidFill>
                <a:effectLst/>
                <a:latin typeface="JetBrains Mono"/>
              </a:rPr>
              <a:t>hello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C3CEE3"/>
                </a:solidFill>
                <a:effectLst/>
                <a:latin typeface="JetBrains Mono"/>
              </a:rPr>
              <a:t>name</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time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'morning'</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'Good '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time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 '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name</a:t>
            </a:r>
            <a:br>
              <a:rPr kumimoji="0" lang="ru-RU" altLang="ru-RU" sz="1400" b="0" i="0" u="none" strike="noStrike" cap="none" normalizeH="0" baseline="0" smtClean="0">
                <a:ln>
                  <a:noFill/>
                </a:ln>
                <a:solidFill>
                  <a:srgbClr val="C3CEE3"/>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hello</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'Joe'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hello</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'Joe'</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'afternoon'</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6009746" y="1185309"/>
            <a:ext cx="1628775" cy="504825"/>
          </a:xfrm>
          <a:prstGeom prst="rect">
            <a:avLst/>
          </a:prstGeom>
        </p:spPr>
      </p:pic>
      <p:sp>
        <p:nvSpPr>
          <p:cNvPr id="5" name="Rectangle 2"/>
          <p:cNvSpPr>
            <a:spLocks noChangeArrowheads="1"/>
          </p:cNvSpPr>
          <p:nvPr/>
        </p:nvSpPr>
        <p:spPr bwMode="auto">
          <a:xfrm>
            <a:off x="372534" y="2329191"/>
            <a:ext cx="2635658" cy="52322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C3CEE3"/>
                </a:solidFill>
                <a:effectLst/>
                <a:latin typeface="JetBrains Mono"/>
              </a:rPr>
              <a:t>func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args</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args</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2</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3</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4</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5</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3291417" y="2652386"/>
            <a:ext cx="800100" cy="200025"/>
          </a:xfrm>
          <a:prstGeom prst="rect">
            <a:avLst/>
          </a:prstGeom>
        </p:spPr>
      </p:pic>
      <p:sp>
        <p:nvSpPr>
          <p:cNvPr id="7" name="Rectangle 3"/>
          <p:cNvSpPr>
            <a:spLocks noChangeArrowheads="1"/>
          </p:cNvSpPr>
          <p:nvPr/>
        </p:nvSpPr>
        <p:spPr bwMode="auto">
          <a:xfrm>
            <a:off x="372533" y="3307647"/>
            <a:ext cx="3110147" cy="73866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C3CEE3"/>
                </a:solidFill>
                <a:effectLst/>
                <a:latin typeface="JetBrains Mono"/>
              </a:rPr>
              <a:t>mymin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y</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x </a:t>
            </a:r>
            <a:r>
              <a:rPr kumimoji="0" lang="ru-RU" altLang="ru-RU" sz="1400" b="0" i="1" u="none" strike="noStrike" cap="none" normalizeH="0" baseline="0" smtClean="0">
                <a:ln>
                  <a:noFill/>
                </a:ln>
                <a:solidFill>
                  <a:srgbClr val="C792EA"/>
                </a:solidFill>
                <a:effectLst/>
                <a:latin typeface="JetBrains Mono"/>
              </a:rPr>
              <a:t>if </a:t>
            </a:r>
            <a:r>
              <a:rPr kumimoji="0" lang="ru-RU" altLang="ru-RU" sz="1400" b="0" i="0" u="none" strike="noStrike" cap="none" normalizeH="0" baseline="0" smtClean="0">
                <a:ln>
                  <a:noFill/>
                </a:ln>
                <a:solidFill>
                  <a:srgbClr val="C3CEE3"/>
                </a:solidFill>
                <a:effectLst/>
                <a:latin typeface="JetBrains Mono"/>
              </a:rPr>
              <a:t>x </a:t>
            </a:r>
            <a:r>
              <a:rPr kumimoji="0" lang="ru-RU" altLang="ru-RU" sz="1400" b="0" i="0" u="none" strike="noStrike" cap="none" normalizeH="0" baseline="0" smtClean="0">
                <a:ln>
                  <a:noFill/>
                </a:ln>
                <a:solidFill>
                  <a:srgbClr val="89DDFF"/>
                </a:solidFill>
                <a:effectLst/>
                <a:latin typeface="JetBrains Mono"/>
              </a:rPr>
              <a:t>&lt; </a:t>
            </a:r>
            <a:r>
              <a:rPr kumimoji="0" lang="ru-RU" altLang="ru-RU" sz="1400" b="0" i="0" u="none" strike="noStrike" cap="none" normalizeH="0" baseline="0" smtClean="0">
                <a:ln>
                  <a:noFill/>
                </a:ln>
                <a:solidFill>
                  <a:srgbClr val="C3CEE3"/>
                </a:solidFill>
                <a:effectLst/>
                <a:latin typeface="JetBrains Mono"/>
              </a:rPr>
              <a:t>y </a:t>
            </a:r>
            <a:r>
              <a:rPr kumimoji="0" lang="ru-RU" altLang="ru-RU" sz="1400" b="0" i="1" u="none" strike="noStrike" cap="none" normalizeH="0" baseline="0" smtClean="0">
                <a:ln>
                  <a:noFill/>
                </a:ln>
                <a:solidFill>
                  <a:srgbClr val="C792EA"/>
                </a:solidFill>
                <a:effectLst/>
                <a:latin typeface="JetBrains Mono"/>
              </a:rPr>
              <a:t>else </a:t>
            </a:r>
            <a:r>
              <a:rPr kumimoji="0" lang="ru-RU" altLang="ru-RU" sz="1400" b="0" i="0" u="none" strike="noStrike" cap="none" normalizeH="0" baseline="0" smtClean="0">
                <a:ln>
                  <a:noFill/>
                </a:ln>
                <a:solidFill>
                  <a:srgbClr val="C3CEE3"/>
                </a:solidFill>
                <a:effectLst/>
                <a:latin typeface="JetBrains Mono"/>
              </a:rPr>
              <a:t>y</a:t>
            </a:r>
            <a:br>
              <a:rPr kumimoji="0" lang="ru-RU" altLang="ru-RU" sz="1400" b="0" i="0" u="none" strike="noStrike" cap="none" normalizeH="0" baseline="0" smtClean="0">
                <a:ln>
                  <a:noFill/>
                </a:ln>
                <a:solidFill>
                  <a:srgbClr val="C3CEE3"/>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mymin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3</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mymin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5</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3</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a:stretch>
            <a:fillRect/>
          </a:stretch>
        </p:blipFill>
        <p:spPr>
          <a:xfrm>
            <a:off x="3691467" y="3383593"/>
            <a:ext cx="190500" cy="504825"/>
          </a:xfrm>
          <a:prstGeom prst="rect">
            <a:avLst/>
          </a:prstGeom>
        </p:spPr>
      </p:pic>
      <p:sp>
        <p:nvSpPr>
          <p:cNvPr id="9" name="Rectangle 4"/>
          <p:cNvSpPr>
            <a:spLocks noChangeArrowheads="1"/>
          </p:cNvSpPr>
          <p:nvPr/>
        </p:nvSpPr>
        <p:spPr bwMode="auto">
          <a:xfrm>
            <a:off x="372533" y="4379963"/>
            <a:ext cx="1353256" cy="52322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C3CEE3"/>
                </a:solidFill>
                <a:effectLst/>
                <a:latin typeface="JetBrains Mono"/>
              </a:rPr>
              <a:t>f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x</a:t>
            </a:r>
            <a:br>
              <a:rPr kumimoji="0" lang="ru-RU" altLang="ru-RU" sz="1400" b="0" i="0" u="none" strike="noStrike" cap="none" normalizeH="0" baseline="0" smtClean="0">
                <a:ln>
                  <a:noFill/>
                </a:ln>
                <a:solidFill>
                  <a:srgbClr val="C3CEE3"/>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5"/>
          <a:stretch>
            <a:fillRect/>
          </a:stretch>
        </p:blipFill>
        <p:spPr>
          <a:xfrm>
            <a:off x="1849142" y="4646008"/>
            <a:ext cx="3267075" cy="257175"/>
          </a:xfrm>
          <a:prstGeom prst="rect">
            <a:avLst/>
          </a:prstGeom>
        </p:spPr>
      </p:pic>
    </p:spTree>
    <p:extLst>
      <p:ext uri="{BB962C8B-B14F-4D97-AF65-F5344CB8AC3E}">
        <p14:creationId xmlns:p14="http://schemas.microsoft.com/office/powerpoint/2010/main" val="363516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804863" indent="0">
              <a:buNone/>
            </a:pPr>
            <a:r>
              <a:rPr lang="ru-RU" sz="1600" b="1" dirty="0"/>
              <a:t>Використання </a:t>
            </a:r>
            <a:r>
              <a:rPr lang="en-US" sz="1600" b="1" dirty="0"/>
              <a:t>lambda-</a:t>
            </a:r>
            <a:r>
              <a:rPr lang="ru-RU" sz="1600" b="1" dirty="0"/>
              <a:t>функцій</a:t>
            </a:r>
          </a:p>
          <a:p>
            <a:pPr marL="0" indent="0">
              <a:buNone/>
            </a:pPr>
            <a:r>
              <a:rPr lang="en-US" sz="1600" b="1" i="1" dirty="0" smtClean="0"/>
              <a:t>lambda</a:t>
            </a:r>
            <a:r>
              <a:rPr lang="en-US" sz="1600" dirty="0" smtClean="0"/>
              <a:t> </a:t>
            </a:r>
            <a:r>
              <a:rPr lang="ru-RU" sz="1600" dirty="0"/>
              <a:t>зручно використовувати коли треба передати функцію як аргумент іншій функції. Наприклад, маємо список письменників. Треба відсортувати список по прізвищам</a:t>
            </a:r>
            <a:r>
              <a:rPr lang="ru-RU" sz="1600" dirty="0" smtClean="0"/>
              <a:t>:</a:t>
            </a:r>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r>
              <a:rPr lang="ru-RU" sz="1600" dirty="0"/>
              <a:t>Також лямбда-функції часто використоваяться при створенні так званих "</a:t>
            </a:r>
            <a:r>
              <a:rPr lang="ru-RU" sz="1600" dirty="0" smtClean="0"/>
              <a:t>таблиць </a:t>
            </a:r>
            <a:r>
              <a:rPr lang="ru-RU" sz="1600" dirty="0"/>
              <a:t>переходів". </a:t>
            </a:r>
            <a:r>
              <a:rPr lang="ru-RU" sz="1600" dirty="0" smtClean="0"/>
              <a:t>Таблиц</a:t>
            </a:r>
            <a:r>
              <a:rPr lang="uk-UA" sz="1600" dirty="0" smtClean="0"/>
              <a:t>і</a:t>
            </a:r>
            <a:r>
              <a:rPr lang="ru-RU" sz="1600" dirty="0" smtClean="0"/>
              <a:t> </a:t>
            </a:r>
            <a:r>
              <a:rPr lang="ru-RU" sz="1600" dirty="0"/>
              <a:t>переходів - це, у більшості випадків, </a:t>
            </a:r>
            <a:r>
              <a:rPr lang="ru-RU" sz="1600" dirty="0" smtClean="0"/>
              <a:t>послідовності або словники</a:t>
            </a:r>
            <a:r>
              <a:rPr lang="ru-RU" sz="1600" dirty="0"/>
              <a:t>, які містять дії. </a:t>
            </a:r>
            <a:endParaRPr lang="en-US" sz="1600" dirty="0" smtClean="0"/>
          </a:p>
          <a:p>
            <a:pPr marL="0" indent="0">
              <a:buNone/>
            </a:pPr>
            <a:r>
              <a:rPr lang="ru-RU" sz="1600" dirty="0" smtClean="0"/>
              <a:t>Приклад </a:t>
            </a:r>
            <a:r>
              <a:rPr lang="ru-RU" sz="1600" dirty="0"/>
              <a:t>зі списком дій: </a:t>
            </a:r>
          </a:p>
        </p:txBody>
      </p:sp>
      <p:sp>
        <p:nvSpPr>
          <p:cNvPr id="2" name="Rectangle 1"/>
          <p:cNvSpPr>
            <a:spLocks noChangeArrowheads="1"/>
          </p:cNvSpPr>
          <p:nvPr/>
        </p:nvSpPr>
        <p:spPr bwMode="auto">
          <a:xfrm>
            <a:off x="354604" y="1092539"/>
            <a:ext cx="4358886" cy="203132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C3CEE3"/>
                </a:solidFill>
                <a:effectLst/>
                <a:latin typeface="JetBrains Mono"/>
              </a:rPr>
              <a:t>authors </a:t>
            </a:r>
            <a:r>
              <a:rPr kumimoji="0" lang="ru-RU" altLang="ru-RU" sz="1400" b="0" i="0" u="none" strike="noStrike" cap="none" normalizeH="0" baseline="0" smtClean="0">
                <a:ln>
                  <a:noFill/>
                </a:ln>
                <a:solidFill>
                  <a:srgbClr val="89DDFF"/>
                </a:solidFill>
                <a:effectLst/>
                <a:latin typeface="JetBrains Mono"/>
              </a:rPr>
              <a:t>=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"Edgar Allan Poe"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"Arthur Conan Doyle"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"Agatha Christie"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"John Dickson Carr"</a:t>
            </a:r>
            <a:br>
              <a:rPr kumimoji="0" lang="ru-RU" altLang="ru-RU" sz="1400" b="0" i="0" u="none" strike="noStrike" cap="none" normalizeH="0" baseline="0" smtClean="0">
                <a:ln>
                  <a:noFill/>
                </a:ln>
                <a:solidFill>
                  <a:srgbClr val="C3E88D"/>
                </a:solidFill>
                <a:effectLst/>
                <a:latin typeface="JetBrains Mono"/>
              </a:rPr>
            </a:br>
            <a:r>
              <a:rPr kumimoji="0" lang="ru-RU" altLang="ru-RU" sz="1400" b="0" i="0" u="none" strike="noStrike" cap="none" normalizeH="0" baseline="0" smtClean="0">
                <a:ln>
                  <a:noFill/>
                </a:ln>
                <a:solidFill>
                  <a:srgbClr val="C3E88D"/>
                </a:solidFill>
                <a:effectLst/>
                <a:latin typeface="JetBrains Mono"/>
              </a:rPr>
              <a:t>    </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authors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sorted</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authors</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key</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C3CEE3"/>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split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for </a:t>
            </a:r>
            <a:r>
              <a:rPr kumimoji="0" lang="ru-RU" altLang="ru-RU" sz="1400" b="0" i="0" u="none" strike="noStrike" cap="none" normalizeH="0" baseline="0" smtClean="0">
                <a:ln>
                  <a:noFill/>
                </a:ln>
                <a:solidFill>
                  <a:srgbClr val="C3CEE3"/>
                </a:solidFill>
                <a:effectLst/>
                <a:latin typeface="JetBrains Mono"/>
              </a:rPr>
              <a:t>author </a:t>
            </a:r>
            <a:r>
              <a:rPr kumimoji="0" lang="ru-RU" altLang="ru-RU" sz="1400" b="0" i="1" u="none" strike="noStrike" cap="none" normalizeH="0" baseline="0" smtClean="0">
                <a:ln>
                  <a:noFill/>
                </a:ln>
                <a:solidFill>
                  <a:srgbClr val="C792EA"/>
                </a:solidFill>
                <a:effectLst/>
                <a:latin typeface="JetBrains Mono"/>
              </a:rPr>
              <a:t>in </a:t>
            </a:r>
            <a:r>
              <a:rPr kumimoji="0" lang="ru-RU" altLang="ru-RU" sz="1400" b="0" i="0" u="none" strike="noStrike" cap="none" normalizeH="0" baseline="0" smtClean="0">
                <a:ln>
                  <a:noFill/>
                </a:ln>
                <a:solidFill>
                  <a:srgbClr val="C3CEE3"/>
                </a:solidFill>
                <a:effectLst/>
                <a:latin typeface="JetBrains Mono"/>
              </a:rPr>
              <a:t>authors</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author</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4989512" y="2108201"/>
            <a:ext cx="1552575" cy="1057275"/>
          </a:xfrm>
          <a:prstGeom prst="rect">
            <a:avLst/>
          </a:prstGeom>
        </p:spPr>
      </p:pic>
      <p:sp>
        <p:nvSpPr>
          <p:cNvPr id="5" name="Rectangle 2"/>
          <p:cNvSpPr>
            <a:spLocks noChangeArrowheads="1"/>
          </p:cNvSpPr>
          <p:nvPr/>
        </p:nvSpPr>
        <p:spPr bwMode="auto">
          <a:xfrm>
            <a:off x="354604" y="4191339"/>
            <a:ext cx="1638590" cy="203132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C3CEE3"/>
                </a:solidFill>
                <a:effectLst/>
                <a:latin typeface="JetBrains Mono"/>
              </a:rPr>
              <a:t>functions </a:t>
            </a:r>
            <a:r>
              <a:rPr kumimoji="0" lang="ru-RU" altLang="ru-RU" sz="1400" b="0" i="0" u="none" strike="noStrike" cap="none" normalizeH="0" baseline="0" smtClean="0">
                <a:ln>
                  <a:noFill/>
                </a:ln>
                <a:solidFill>
                  <a:srgbClr val="89DDFF"/>
                </a:solidFill>
                <a:effectLst/>
                <a:latin typeface="JetBrains Mono"/>
              </a:rPr>
              <a:t>=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2</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3</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lambda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4</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functions</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for </a:t>
            </a:r>
            <a:r>
              <a:rPr kumimoji="0" lang="ru-RU" altLang="ru-RU" sz="1400" b="0" i="0" u="none" strike="noStrike" cap="none" normalizeH="0" baseline="0" smtClean="0">
                <a:ln>
                  <a:noFill/>
                </a:ln>
                <a:solidFill>
                  <a:srgbClr val="C3CEE3"/>
                </a:solidFill>
                <a:effectLst/>
                <a:latin typeface="JetBrains Mono"/>
              </a:rPr>
              <a:t>f </a:t>
            </a:r>
            <a:r>
              <a:rPr kumimoji="0" lang="ru-RU" altLang="ru-RU" sz="1400" b="0" i="1" u="none" strike="noStrike" cap="none" normalizeH="0" baseline="0" smtClean="0">
                <a:ln>
                  <a:noFill/>
                </a:ln>
                <a:solidFill>
                  <a:srgbClr val="C792EA"/>
                </a:solidFill>
                <a:effectLst/>
                <a:latin typeface="JetBrains Mono"/>
              </a:rPr>
              <a:t>in </a:t>
            </a:r>
            <a:r>
              <a:rPr kumimoji="0" lang="ru-RU" altLang="ru-RU" sz="1400" b="0" i="0" u="none" strike="noStrike" cap="none" normalizeH="0" baseline="0" smtClean="0">
                <a:ln>
                  <a:noFill/>
                </a:ln>
                <a:solidFill>
                  <a:srgbClr val="C3CEE3"/>
                </a:solidFill>
                <a:effectLst/>
                <a:latin typeface="JetBrains Mono"/>
              </a:rPr>
              <a:t>functions</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3</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2128951" y="5232064"/>
            <a:ext cx="3219450" cy="990600"/>
          </a:xfrm>
          <a:prstGeom prst="rect">
            <a:avLst/>
          </a:prstGeom>
        </p:spPr>
      </p:pic>
      <p:sp>
        <p:nvSpPr>
          <p:cNvPr id="7" name="Rectangle 6"/>
          <p:cNvSpPr/>
          <p:nvPr/>
        </p:nvSpPr>
        <p:spPr>
          <a:xfrm>
            <a:off x="6024430" y="3690939"/>
            <a:ext cx="3866636" cy="338554"/>
          </a:xfrm>
          <a:prstGeom prst="rect">
            <a:avLst/>
          </a:prstGeom>
        </p:spPr>
        <p:txBody>
          <a:bodyPr wrap="none">
            <a:spAutoFit/>
          </a:bodyPr>
          <a:lstStyle/>
          <a:p>
            <a:r>
              <a:rPr lang="ru-RU" sz="1600" dirty="0"/>
              <a:t>Анонімні функції як значення у словниках</a:t>
            </a:r>
            <a:r>
              <a:rPr lang="ru-RU" sz="1400" dirty="0"/>
              <a:t>:</a:t>
            </a:r>
            <a:endParaRPr lang="uk-UA" sz="1400" dirty="0"/>
          </a:p>
        </p:txBody>
      </p:sp>
      <p:sp>
        <p:nvSpPr>
          <p:cNvPr id="8" name="Rectangle 3"/>
          <p:cNvSpPr>
            <a:spLocks noChangeArrowheads="1"/>
          </p:cNvSpPr>
          <p:nvPr/>
        </p:nvSpPr>
        <p:spPr bwMode="auto">
          <a:xfrm>
            <a:off x="6024430" y="4140203"/>
            <a:ext cx="2332177" cy="160043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C3CEE3"/>
                </a:solidFill>
                <a:effectLst/>
                <a:latin typeface="JetBrains Mono"/>
              </a:rPr>
              <a:t>d </a:t>
            </a:r>
            <a:r>
              <a:rPr kumimoji="0" lang="ru-RU" altLang="ru-RU" sz="1400" b="0" i="0" u="none" strike="noStrike" cap="none" normalizeH="0" baseline="0" dirty="0" smtClean="0">
                <a:ln>
                  <a:noFill/>
                </a:ln>
                <a:solidFill>
                  <a:srgbClr val="89DDFF"/>
                </a:solidFill>
                <a:effectLst/>
                <a:latin typeface="JetBrains Mono"/>
              </a:rPr>
              <a:t>= {</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E88D"/>
                </a:solidFill>
                <a:effectLst/>
                <a:latin typeface="JetBrains Mono"/>
              </a:rPr>
              <a:t>'add'</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lambda </a:t>
            </a:r>
            <a:r>
              <a:rPr kumimoji="0" lang="ru-RU" altLang="ru-RU" sz="1400" b="0" i="0" u="none" strike="noStrike" cap="none" normalizeH="0" baseline="0" dirty="0" smtClean="0">
                <a:ln>
                  <a:noFill/>
                </a:ln>
                <a:solidFill>
                  <a:srgbClr val="C3CEE3"/>
                </a:solidFill>
                <a:effectLst/>
                <a:latin typeface="JetBrains Mono"/>
              </a:rPr>
              <a:t>x</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CEE3"/>
                </a:solidFill>
                <a:effectLst/>
                <a:latin typeface="JetBrains Mono"/>
              </a:rPr>
              <a:t>y</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CEE3"/>
                </a:solidFill>
                <a:effectLst/>
                <a:latin typeface="JetBrains Mono"/>
              </a:rPr>
              <a:t>x </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CEE3"/>
                </a:solidFill>
                <a:effectLst/>
                <a:latin typeface="JetBrains Mono"/>
              </a:rPr>
              <a:t>y</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E88D"/>
                </a:solidFill>
                <a:effectLst/>
                <a:latin typeface="JetBrains Mono"/>
              </a:rPr>
              <a:t>'mul'</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lambda </a:t>
            </a:r>
            <a:r>
              <a:rPr kumimoji="0" lang="ru-RU" altLang="ru-RU" sz="1400" b="0" i="0" u="none" strike="noStrike" cap="none" normalizeH="0" baseline="0" dirty="0" smtClean="0">
                <a:ln>
                  <a:noFill/>
                </a:ln>
                <a:solidFill>
                  <a:srgbClr val="C3CEE3"/>
                </a:solidFill>
                <a:effectLst/>
                <a:latin typeface="JetBrains Mono"/>
              </a:rPr>
              <a:t>x</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CEE3"/>
                </a:solidFill>
                <a:effectLst/>
                <a:latin typeface="JetBrains Mono"/>
              </a:rPr>
              <a:t>y</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CEE3"/>
                </a:solidFill>
                <a:effectLst/>
                <a:latin typeface="JetBrains Mono"/>
              </a:rPr>
              <a:t>x </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CEE3"/>
                </a:solidFill>
                <a:effectLst/>
                <a:latin typeface="JetBrains Mono"/>
              </a:rPr>
              <a:t>y</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    </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CEE3"/>
                </a:solidFill>
                <a:effectLst/>
                <a:latin typeface="JetBrains Mono"/>
              </a:rPr>
              <a:t>d</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'add'</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5</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5</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CEE3"/>
                </a:solidFill>
                <a:effectLst/>
                <a:latin typeface="JetBrains Mono"/>
              </a:rPr>
              <a:t>d</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'mul'</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5</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5</a:t>
            </a:r>
            <a:r>
              <a:rPr kumimoji="0" lang="ru-RU" altLang="ru-RU" sz="1400" b="0" i="0" u="none" strike="noStrike" cap="none" normalizeH="0" baseline="0" dirty="0" smtClean="0">
                <a:ln>
                  <a:noFill/>
                </a:ln>
                <a:solidFill>
                  <a:srgbClr val="89DDFF"/>
                </a:solidFill>
                <a:effectLst/>
                <a:latin typeface="JetBrains Mono"/>
              </a:rPr>
              <a:t>))</a:t>
            </a:r>
            <a:endParaRPr kumimoji="0" lang="ru-RU" altLang="ru-RU" sz="3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4"/>
          <a:stretch>
            <a:fillRect/>
          </a:stretch>
        </p:blipFill>
        <p:spPr>
          <a:xfrm>
            <a:off x="8632586" y="5199258"/>
            <a:ext cx="400050" cy="523875"/>
          </a:xfrm>
          <a:prstGeom prst="rect">
            <a:avLst/>
          </a:prstGeom>
        </p:spPr>
      </p:pic>
    </p:spTree>
    <p:extLst>
      <p:ext uri="{BB962C8B-B14F-4D97-AF65-F5344CB8AC3E}">
        <p14:creationId xmlns:p14="http://schemas.microsoft.com/office/powerpoint/2010/main" val="1211684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lgn="ctr">
              <a:buNone/>
            </a:pPr>
            <a:r>
              <a:rPr lang="uk-UA" sz="1600" b="1" dirty="0" smtClean="0"/>
              <a:t>Замикання (</a:t>
            </a:r>
            <a:r>
              <a:rPr lang="en-US" sz="1600" b="1" dirty="0" smtClean="0"/>
              <a:t>closure)</a:t>
            </a:r>
            <a:endParaRPr lang="uk-UA" sz="1600" b="1" dirty="0" smtClean="0"/>
          </a:p>
          <a:p>
            <a:pPr marL="0" indent="0">
              <a:buNone/>
            </a:pPr>
            <a:r>
              <a:rPr lang="uk-UA" sz="1600" dirty="0"/>
              <a:t>Для знищення об'єктів </a:t>
            </a:r>
            <a:r>
              <a:rPr lang="en-US" sz="1600" dirty="0"/>
              <a:t>Python </a:t>
            </a:r>
            <a:r>
              <a:rPr lang="uk-UA" sz="1600" dirty="0"/>
              <a:t>використовує алгоритм підрахунку посилань. Об'єкти видаляються як тільки на них більше немає посилань.</a:t>
            </a:r>
          </a:p>
          <a:p>
            <a:pPr marL="0" indent="0">
              <a:buNone/>
            </a:pPr>
            <a:r>
              <a:rPr lang="uk-UA" sz="1600" dirty="0"/>
              <a:t>Змінні, які оголошено поза функціями, називаются </a:t>
            </a:r>
            <a:r>
              <a:rPr lang="uk-UA" sz="1600" dirty="0" smtClean="0"/>
              <a:t>глобальними</a:t>
            </a:r>
            <a:r>
              <a:rPr lang="uk-UA" sz="1600" dirty="0"/>
              <a:t>. Як правило, життєвий цикл таких змінних дорівнює життю </a:t>
            </a:r>
            <a:r>
              <a:rPr lang="en-US" sz="1600" dirty="0"/>
              <a:t>Python-</a:t>
            </a:r>
            <a:r>
              <a:rPr lang="uk-UA" sz="1600" dirty="0"/>
              <a:t>процеса. Таким чином, </a:t>
            </a:r>
            <a:r>
              <a:rPr lang="uk-UA" sz="1600" u="sng" dirty="0"/>
              <a:t>кількість посилань на об'єкти на </a:t>
            </a:r>
            <a:r>
              <a:rPr lang="uk-UA" sz="1600" u="sng" dirty="0" smtClean="0"/>
              <a:t>які </a:t>
            </a:r>
            <a:r>
              <a:rPr lang="uk-UA" sz="1600" u="sng" dirty="0"/>
              <a:t>посилаються глобальні змінні ніколи не падає до 0</a:t>
            </a:r>
            <a:r>
              <a:rPr lang="uk-UA" sz="1600" dirty="0"/>
              <a:t>.</a:t>
            </a:r>
          </a:p>
          <a:p>
            <a:pPr marL="0" indent="0">
              <a:buNone/>
            </a:pPr>
            <a:r>
              <a:rPr lang="uk-UA" sz="1600" dirty="0" smtClean="0"/>
              <a:t>Змінні</a:t>
            </a:r>
            <a:r>
              <a:rPr lang="uk-UA" sz="1600" dirty="0"/>
              <a:t>, </a:t>
            </a:r>
            <a:r>
              <a:rPr lang="uk-UA" sz="1600" dirty="0" smtClean="0"/>
              <a:t>які </a:t>
            </a:r>
            <a:r>
              <a:rPr lang="uk-UA" sz="1600" dirty="0"/>
              <a:t>оголошено всередині функції, мають локальну видимість. </a:t>
            </a:r>
            <a:r>
              <a:rPr lang="uk-UA" sz="1600" u="sng" dirty="0"/>
              <a:t>Як тільки інтерпретатор виходить з функції </a:t>
            </a:r>
            <a:r>
              <a:rPr lang="uk-UA" sz="1600" u="sng" dirty="0" smtClean="0"/>
              <a:t>він </a:t>
            </a:r>
            <a:r>
              <a:rPr lang="uk-UA" sz="1600" u="sng" dirty="0"/>
              <a:t>знищує усі посилання створені локальними змінними всередині неї</a:t>
            </a:r>
            <a:r>
              <a:rPr lang="uk-UA" sz="1600" dirty="0"/>
              <a:t>.</a:t>
            </a:r>
          </a:p>
          <a:p>
            <a:pPr marL="0" indent="0">
              <a:buNone/>
            </a:pPr>
            <a:r>
              <a:rPr lang="uk-UA" sz="1600" dirty="0" smtClean="0"/>
              <a:t>Кількість </a:t>
            </a:r>
            <a:r>
              <a:rPr lang="uk-UA" sz="1600" dirty="0"/>
              <a:t>посилань можна перевірити за допомогою функції </a:t>
            </a:r>
            <a:r>
              <a:rPr lang="en-US" sz="1600" i="1" dirty="0" err="1"/>
              <a:t>getrefcount</a:t>
            </a:r>
            <a:r>
              <a:rPr lang="en-US" sz="1600" i="1" dirty="0"/>
              <a:t>()</a:t>
            </a:r>
            <a:r>
              <a:rPr lang="en-US" sz="1600" dirty="0"/>
              <a:t> </a:t>
            </a:r>
            <a:r>
              <a:rPr lang="uk-UA" sz="1600" dirty="0"/>
              <a:t>з вбудованого модуля </a:t>
            </a:r>
            <a:r>
              <a:rPr lang="en-US" sz="1600" i="1" dirty="0"/>
              <a:t>sys</a:t>
            </a:r>
            <a:r>
              <a:rPr lang="en-US" sz="1600" dirty="0"/>
              <a:t>.</a:t>
            </a:r>
          </a:p>
          <a:p>
            <a:pPr marL="0" indent="0">
              <a:buNone/>
            </a:pPr>
            <a:endParaRPr lang="uk-UA" sz="1600" dirty="0" smtClean="0"/>
          </a:p>
          <a:p>
            <a:pPr marL="0" indent="0">
              <a:buNone/>
            </a:pPr>
            <a:r>
              <a:rPr lang="uk-UA" sz="1600" dirty="0" smtClean="0"/>
              <a:t>Локальна </a:t>
            </a:r>
            <a:r>
              <a:rPr lang="uk-UA" sz="1600" dirty="0"/>
              <a:t>змінна не буде знищена, якщо на неї десь залишиться “живе” посилання, після завершення роботи функції. Це </a:t>
            </a:r>
            <a:r>
              <a:rPr lang="uk-UA" sz="1600" u="sng" dirty="0"/>
              <a:t>посилання може зберігати вкладена функції</a:t>
            </a:r>
            <a:r>
              <a:rPr lang="uk-UA" sz="1600" dirty="0"/>
              <a:t>. Функції які побудовані по такому принципу можуть використовуватись для побудови спеціалізованих функцій, тобто є як би фабриками функцій. </a:t>
            </a:r>
            <a:endParaRPr lang="uk-UA" sz="1600" dirty="0" smtClean="0"/>
          </a:p>
          <a:p>
            <a:pPr marL="0" indent="0">
              <a:buNone/>
            </a:pPr>
            <a:r>
              <a:rPr lang="ru-RU" sz="1600" b="1" dirty="0"/>
              <a:t>Замикання (</a:t>
            </a:r>
            <a:r>
              <a:rPr lang="en-US" sz="1600" b="1" dirty="0"/>
              <a:t>closure) </a:t>
            </a:r>
            <a:r>
              <a:rPr lang="en-US" sz="1600" dirty="0"/>
              <a:t>— </a:t>
            </a:r>
            <a:r>
              <a:rPr lang="ru-RU" sz="1600" dirty="0"/>
              <a:t>функція, в тілі якої є посилання на змінні, які було оголошено зовні тіла цієї функції в оточуючому коді і які не є її параметрами.</a:t>
            </a:r>
            <a:endParaRPr lang="uk-UA" sz="1600" dirty="0"/>
          </a:p>
        </p:txBody>
      </p:sp>
      <p:sp>
        <p:nvSpPr>
          <p:cNvPr id="4" name="Rectangle 1"/>
          <p:cNvSpPr>
            <a:spLocks noChangeArrowheads="1"/>
          </p:cNvSpPr>
          <p:nvPr/>
        </p:nvSpPr>
        <p:spPr bwMode="auto">
          <a:xfrm>
            <a:off x="262467" y="4256727"/>
            <a:ext cx="2106667" cy="181588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outer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message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'Hi there!'</a:t>
            </a:r>
            <a:br>
              <a:rPr kumimoji="0" lang="ru-RU" altLang="ru-RU" sz="1400" b="0" i="0" u="none" strike="noStrike" cap="none" normalizeH="0" baseline="0" smtClean="0">
                <a:ln>
                  <a:noFill/>
                </a:ln>
                <a:solidFill>
                  <a:srgbClr val="C3E88D"/>
                </a:solidFill>
                <a:effectLst/>
                <a:latin typeface="JetBrains Mono"/>
              </a:rPr>
            </a:br>
            <a:r>
              <a:rPr kumimoji="0" lang="ru-RU" altLang="ru-RU" sz="1400" b="0" i="0" u="none" strike="noStrike" cap="none" normalizeH="0" baseline="0" smtClean="0">
                <a:ln>
                  <a:noFill/>
                </a:ln>
                <a:solidFill>
                  <a:srgbClr val="C3E88D"/>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inner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message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inner</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f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outer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262467" y="6272212"/>
            <a:ext cx="828675" cy="257175"/>
          </a:xfrm>
          <a:prstGeom prst="rect">
            <a:avLst/>
          </a:prstGeom>
        </p:spPr>
      </p:pic>
      <p:sp>
        <p:nvSpPr>
          <p:cNvPr id="7" name="Rectangle 6"/>
          <p:cNvSpPr/>
          <p:nvPr/>
        </p:nvSpPr>
        <p:spPr>
          <a:xfrm>
            <a:off x="2891366" y="4379838"/>
            <a:ext cx="7624234" cy="1569660"/>
          </a:xfrm>
          <a:prstGeom prst="rect">
            <a:avLst/>
          </a:prstGeom>
        </p:spPr>
        <p:txBody>
          <a:bodyPr wrap="square">
            <a:spAutoFit/>
          </a:bodyPr>
          <a:lstStyle/>
          <a:p>
            <a:pPr indent="177800">
              <a:buFont typeface="Arial" panose="020B0604020202020204" pitchFamily="34" charset="0"/>
              <a:buChar char="•"/>
            </a:pPr>
            <a:r>
              <a:rPr lang="uk-UA" sz="1600" dirty="0" smtClean="0"/>
              <a:t>Функція </a:t>
            </a:r>
            <a:r>
              <a:rPr lang="uk-UA" sz="1600" dirty="0"/>
              <a:t>inner "бачить" змінну message функції outer, вона знайшла її в області видимості enclosing.</a:t>
            </a:r>
          </a:p>
          <a:p>
            <a:pPr indent="177800">
              <a:buFont typeface="Arial" panose="020B0604020202020204" pitchFamily="34" charset="0"/>
              <a:buChar char="•"/>
            </a:pPr>
            <a:r>
              <a:rPr lang="uk-UA" sz="1600" dirty="0" smtClean="0"/>
              <a:t>Функція </a:t>
            </a:r>
            <a:r>
              <a:rPr lang="uk-UA" sz="1600" dirty="0"/>
              <a:t>outer повертає об'єкт функції inner, результат </a:t>
            </a:r>
            <a:r>
              <a:rPr lang="uk-UA" sz="1600" dirty="0" smtClean="0"/>
              <a:t>присвоїли </a:t>
            </a:r>
            <a:r>
              <a:rPr lang="uk-UA" sz="1600" dirty="0"/>
              <a:t>змінній f.</a:t>
            </a:r>
          </a:p>
          <a:p>
            <a:pPr indent="177800">
              <a:buFont typeface="Arial" panose="020B0604020202020204" pitchFamily="34" charset="0"/>
              <a:buChar char="•"/>
            </a:pPr>
            <a:r>
              <a:rPr lang="uk-UA" sz="1600" dirty="0" smtClean="0"/>
              <a:t>Змінна </a:t>
            </a:r>
            <a:r>
              <a:rPr lang="uk-UA" sz="1600" dirty="0"/>
              <a:t>f вказує на об'єкт функції inner, яка, у свою чергу, "пам'ятає" змінну message. Об'єкт функції inner не знищено, отже і не знищено усі його об'єкти, зокрема змінну message.</a:t>
            </a:r>
          </a:p>
        </p:txBody>
      </p:sp>
    </p:spTree>
    <p:extLst>
      <p:ext uri="{BB962C8B-B14F-4D97-AF65-F5344CB8AC3E}">
        <p14:creationId xmlns:p14="http://schemas.microsoft.com/office/powerpoint/2010/main" val="3129422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buNone/>
            </a:pPr>
            <a:r>
              <a:rPr lang="ru-RU" sz="1600" b="1" dirty="0"/>
              <a:t>Фабрика функцій</a:t>
            </a:r>
          </a:p>
          <a:p>
            <a:pPr marL="0" indent="0">
              <a:buNone/>
            </a:pPr>
            <a:r>
              <a:rPr lang="ru-RU" sz="1600" dirty="0" smtClean="0"/>
              <a:t>Зовнішній </a:t>
            </a:r>
            <a:r>
              <a:rPr lang="ru-RU" sz="1600" dirty="0"/>
              <a:t>функції будемо передавати параметри</a:t>
            </a:r>
            <a:r>
              <a:rPr lang="ru-RU" sz="1600" dirty="0" smtClean="0"/>
              <a:t>:</a:t>
            </a:r>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p:txBody>
      </p:sp>
      <p:sp>
        <p:nvSpPr>
          <p:cNvPr id="2" name="Rectangle 1"/>
          <p:cNvSpPr>
            <a:spLocks noChangeArrowheads="1"/>
          </p:cNvSpPr>
          <p:nvPr/>
        </p:nvSpPr>
        <p:spPr bwMode="auto">
          <a:xfrm>
            <a:off x="358977" y="883216"/>
            <a:ext cx="2206053" cy="224676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outer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message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inner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message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inner</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hello_func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outer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'Hello'</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bye_func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outer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'Bye'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hello_func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bye_func</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358976" y="3516349"/>
            <a:ext cx="9792557" cy="1323439"/>
          </a:xfrm>
          <a:prstGeom prst="rect">
            <a:avLst/>
          </a:prstGeom>
        </p:spPr>
        <p:txBody>
          <a:bodyPr wrap="square">
            <a:spAutoFit/>
          </a:bodyPr>
          <a:lstStyle/>
          <a:p>
            <a:r>
              <a:rPr lang="uk-UA" sz="1600" dirty="0"/>
              <a:t>У цьому прикладі функція inner "побачила" змінну message в облаісті видимості enclosing функції outer яка, у свою чергу, є параметром останньої.</a:t>
            </a:r>
          </a:p>
          <a:p>
            <a:endParaRPr lang="uk-UA" sz="1600" dirty="0"/>
          </a:p>
          <a:p>
            <a:r>
              <a:rPr lang="uk-UA" sz="1600" dirty="0"/>
              <a:t>Функція outer є як би "фабрикою" інших функцій, при цьому функції вона може "виробляти" з різними властивостями.</a:t>
            </a:r>
          </a:p>
        </p:txBody>
      </p:sp>
      <p:pic>
        <p:nvPicPr>
          <p:cNvPr id="5" name="Picture 4"/>
          <p:cNvPicPr>
            <a:picLocks noChangeAspect="1"/>
          </p:cNvPicPr>
          <p:nvPr/>
        </p:nvPicPr>
        <p:blipFill>
          <a:blip r:embed="rId2"/>
          <a:stretch>
            <a:fillRect/>
          </a:stretch>
        </p:blipFill>
        <p:spPr>
          <a:xfrm>
            <a:off x="2749020" y="2680193"/>
            <a:ext cx="581025" cy="466725"/>
          </a:xfrm>
          <a:prstGeom prst="rect">
            <a:avLst/>
          </a:prstGeom>
        </p:spPr>
      </p:pic>
    </p:spTree>
    <p:extLst>
      <p:ext uri="{BB962C8B-B14F-4D97-AF65-F5344CB8AC3E}">
        <p14:creationId xmlns:p14="http://schemas.microsoft.com/office/powerpoint/2010/main" val="2154369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43933"/>
            <a:ext cx="11624733" cy="6417733"/>
          </a:xfrm>
        </p:spPr>
        <p:txBody>
          <a:bodyPr>
            <a:normAutofit/>
          </a:bodyPr>
          <a:lstStyle/>
          <a:p>
            <a:pPr marL="0" indent="0">
              <a:buNone/>
            </a:pPr>
            <a:r>
              <a:rPr lang="ru-RU" sz="1600" b="1" dirty="0"/>
              <a:t>Функції "на замовлення"</a:t>
            </a:r>
          </a:p>
          <a:p>
            <a:pPr marL="0" indent="0">
              <a:buNone/>
            </a:pPr>
            <a:r>
              <a:rPr lang="ru-RU" sz="1600" dirty="0"/>
              <a:t>Внутрішня функція також може приймати якісь значення. </a:t>
            </a:r>
          </a:p>
          <a:p>
            <a:pPr marL="0" indent="0">
              <a:buNone/>
            </a:pPr>
            <a:r>
              <a:rPr lang="ru-RU" sz="1600" dirty="0"/>
              <a:t>Наприклад. </a:t>
            </a:r>
            <a:endParaRPr lang="ru-RU" sz="1600" dirty="0" smtClean="0"/>
          </a:p>
          <a:p>
            <a:pPr marL="0" indent="0">
              <a:buNone/>
            </a:pPr>
            <a:r>
              <a:rPr lang="ru-RU" sz="1600" dirty="0" smtClean="0"/>
              <a:t>Є </a:t>
            </a:r>
            <a:r>
              <a:rPr lang="ru-RU" sz="1600" dirty="0"/>
              <a:t>квадратична функція:   </a:t>
            </a:r>
            <a:r>
              <a:rPr lang="en-US" sz="1600" i="1" dirty="0"/>
              <a:t>f(x)=ax</a:t>
            </a:r>
            <a:r>
              <a:rPr lang="en-US" sz="1600" i="1" baseline="30000" dirty="0"/>
              <a:t>2</a:t>
            </a:r>
            <a:r>
              <a:rPr lang="en-US" sz="1600" i="1" dirty="0"/>
              <a:t>+bx+c</a:t>
            </a:r>
            <a:r>
              <a:rPr lang="ru-RU" sz="1600" i="1" dirty="0"/>
              <a:t>, </a:t>
            </a:r>
            <a:r>
              <a:rPr lang="ru-RU" sz="1600" dirty="0"/>
              <a:t>де a, b та c — це якісь константи, а x є параметром функції.</a:t>
            </a:r>
          </a:p>
          <a:p>
            <a:pPr marL="0" indent="0">
              <a:buNone/>
            </a:pPr>
            <a:r>
              <a:rPr lang="ru-RU" sz="1600" dirty="0" err="1" smtClean="0"/>
              <a:t>Зробимо"фабрику</a:t>
            </a:r>
            <a:r>
              <a:rPr lang="ru-RU" sz="1600" dirty="0"/>
              <a:t>" квадратичних функцій. "Фабриці" </a:t>
            </a:r>
            <a:r>
              <a:rPr lang="ru-RU" sz="1600" dirty="0" err="1" smtClean="0"/>
              <a:t>будуть</a:t>
            </a:r>
            <a:r>
              <a:rPr lang="ru-RU" sz="1600" dirty="0" smtClean="0"/>
              <a:t> </a:t>
            </a:r>
            <a:r>
              <a:rPr lang="ru-RU" sz="1600" dirty="0" err="1" smtClean="0"/>
              <a:t>передаватися</a:t>
            </a:r>
            <a:r>
              <a:rPr lang="ru-RU" sz="1600" dirty="0" smtClean="0"/>
              <a:t> </a:t>
            </a:r>
            <a:r>
              <a:rPr lang="ru-RU" sz="1600" dirty="0"/>
              <a:t>константи a, b, 'c', а "вироблятиме" вона квадратичні функції з цими заданими параметрами:</a:t>
            </a:r>
            <a:endParaRPr lang="uk-UA" sz="1600" dirty="0"/>
          </a:p>
          <a:p>
            <a:pPr marL="0" indent="0">
              <a:buNone/>
            </a:pPr>
            <a:endParaRPr lang="ru-RU" sz="1600" dirty="0" smtClean="0"/>
          </a:p>
        </p:txBody>
      </p:sp>
      <p:sp>
        <p:nvSpPr>
          <p:cNvPr id="5" name="Rectangle 4"/>
          <p:cNvSpPr>
            <a:spLocks noChangeArrowheads="1"/>
          </p:cNvSpPr>
          <p:nvPr/>
        </p:nvSpPr>
        <p:spPr bwMode="auto">
          <a:xfrm>
            <a:off x="186266" y="2140971"/>
            <a:ext cx="4272323"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make_quadratic</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a</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b</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c</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quadratic</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x</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return </a:t>
            </a:r>
            <a:r>
              <a:rPr kumimoji="0" lang="ru-RU" altLang="ru-RU" sz="1400" b="0" i="0" u="none" strike="noStrike" cap="none" normalizeH="0" baseline="0" dirty="0" smtClean="0">
                <a:ln>
                  <a:noFill/>
                </a:ln>
                <a:solidFill>
                  <a:srgbClr val="C3CEE3"/>
                </a:solidFill>
                <a:effectLst/>
                <a:latin typeface="JetBrains Mono"/>
              </a:rPr>
              <a:t>a</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x</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x </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CEE3"/>
                </a:solidFill>
                <a:effectLst/>
                <a:latin typeface="JetBrains Mono"/>
              </a:rPr>
              <a:t>b</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x </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CEE3"/>
                </a:solidFill>
                <a:effectLst/>
                <a:latin typeface="JetBrains Mono"/>
              </a:rPr>
              <a:t>c</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return </a:t>
            </a:r>
            <a:r>
              <a:rPr kumimoji="0" lang="ru-RU" altLang="ru-RU" sz="1400" b="0" i="0" u="none" strike="noStrike" cap="none" normalizeH="0" baseline="0" dirty="0" smtClean="0">
                <a:ln>
                  <a:noFill/>
                </a:ln>
                <a:solidFill>
                  <a:srgbClr val="C3CEE3"/>
                </a:solidFill>
                <a:effectLst/>
                <a:latin typeface="JetBrains Mono"/>
              </a:rPr>
              <a:t>quadratic</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f1 </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82AAFF"/>
                </a:solidFill>
                <a:effectLst/>
                <a:latin typeface="JetBrains Mono"/>
              </a:rPr>
              <a:t>make_quadratic</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1</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0</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0</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546E7A"/>
                </a:solidFill>
                <a:effectLst/>
                <a:latin typeface="JetBrains Mono"/>
              </a:rPr>
              <a:t># f(x) = x*x</a:t>
            </a:r>
            <a:br>
              <a:rPr kumimoji="0" lang="ru-RU" altLang="ru-RU" sz="1400" b="0" i="1" u="none" strike="noStrike" cap="none" normalizeH="0" baseline="0" dirty="0" smtClean="0">
                <a:ln>
                  <a:noFill/>
                </a:ln>
                <a:solidFill>
                  <a:srgbClr val="546E7A"/>
                </a:solidFill>
                <a:effectLst/>
                <a:latin typeface="JetBrains Mono"/>
              </a:rPr>
            </a:b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82AAFF"/>
                </a:solidFill>
                <a:effectLst/>
                <a:latin typeface="JetBrains Mono"/>
              </a:rPr>
              <a:t>f1</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5</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82AAFF"/>
                </a:solidFill>
                <a:effectLst/>
                <a:latin typeface="JetBrains Mono"/>
              </a:rPr>
              <a:t>f1</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7</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f2 </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82AAFF"/>
                </a:solidFill>
                <a:effectLst/>
                <a:latin typeface="JetBrains Mono"/>
              </a:rPr>
              <a:t>make_quadratic</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2</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2</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F78C6C"/>
                </a:solidFill>
                <a:effectLst/>
                <a:latin typeface="JetBrains Mono"/>
              </a:rPr>
              <a:t>2</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546E7A"/>
                </a:solidFill>
                <a:effectLst/>
                <a:latin typeface="JetBrains Mono"/>
              </a:rPr>
              <a:t># f(x) = 2*x*x + 2*x + 2</a:t>
            </a:r>
            <a:br>
              <a:rPr kumimoji="0" lang="ru-RU" altLang="ru-RU" sz="1400" b="0" i="1" u="none" strike="noStrike" cap="none" normalizeH="0" baseline="0" dirty="0" smtClean="0">
                <a:ln>
                  <a:noFill/>
                </a:ln>
                <a:solidFill>
                  <a:srgbClr val="546E7A"/>
                </a:solidFill>
                <a:effectLst/>
                <a:latin typeface="JetBrains Mono"/>
              </a:rPr>
            </a:b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82AAFF"/>
                </a:solidFill>
                <a:effectLst/>
                <a:latin typeface="JetBrains Mono"/>
              </a:rPr>
              <a:t>f2</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1</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82AAFF"/>
                </a:solidFill>
                <a:effectLst/>
                <a:latin typeface="JetBrains Mono"/>
              </a:rPr>
              <a:t>f2</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2</a:t>
            </a:r>
            <a:r>
              <a:rPr kumimoji="0" lang="ru-RU" altLang="ru-RU" sz="1400" b="0" i="0" u="none" strike="noStrike" cap="none" normalizeH="0" baseline="0" dirty="0" smtClean="0">
                <a:ln>
                  <a:noFill/>
                </a:ln>
                <a:solidFill>
                  <a:srgbClr val="89DDFF"/>
                </a:solidFill>
                <a:effectLst/>
                <a:latin typeface="JetBrains Mono"/>
              </a:rPr>
              <a:t>))</a:t>
            </a:r>
            <a:endParaRPr kumimoji="0" lang="ru-RU" altLang="ru-RU" sz="32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4935537" y="3808977"/>
            <a:ext cx="390525" cy="1009650"/>
          </a:xfrm>
          <a:prstGeom prst="rect">
            <a:avLst/>
          </a:prstGeom>
        </p:spPr>
      </p:pic>
    </p:spTree>
    <p:extLst>
      <p:ext uri="{BB962C8B-B14F-4D97-AF65-F5344CB8AC3E}">
        <p14:creationId xmlns:p14="http://schemas.microsoft.com/office/powerpoint/2010/main" val="1635381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lgn="ctr">
              <a:buNone/>
            </a:pPr>
            <a:r>
              <a:rPr lang="ru-RU" sz="1800" b="1" dirty="0" smtClean="0"/>
              <a:t>Декоратори</a:t>
            </a:r>
          </a:p>
          <a:p>
            <a:pPr marL="0" indent="0">
              <a:buNone/>
            </a:pPr>
            <a:r>
              <a:rPr lang="ru-RU" sz="1600" dirty="0" err="1" smtClean="0"/>
              <a:t>Декоратори</a:t>
            </a:r>
            <a:r>
              <a:rPr lang="ru-RU" sz="1600" dirty="0" smtClean="0"/>
              <a:t> </a:t>
            </a:r>
            <a:r>
              <a:rPr lang="ru-RU" sz="1600" dirty="0" err="1" smtClean="0"/>
              <a:t>дуже</a:t>
            </a:r>
            <a:r>
              <a:rPr lang="ru-RU" sz="1600" dirty="0" smtClean="0"/>
              <a:t> </a:t>
            </a:r>
            <a:r>
              <a:rPr lang="ru-RU" sz="1600" dirty="0" err="1" smtClean="0"/>
              <a:t>зручно</a:t>
            </a:r>
            <a:r>
              <a:rPr lang="ru-RU" sz="1600" dirty="0" smtClean="0"/>
              <a:t> </a:t>
            </a:r>
            <a:r>
              <a:rPr lang="ru-RU" sz="1600" dirty="0" err="1" smtClean="0"/>
              <a:t>пояснювати</a:t>
            </a:r>
            <a:r>
              <a:rPr lang="ru-RU" sz="1600" dirty="0" smtClean="0"/>
              <a:t> на прикладах.  </a:t>
            </a:r>
            <a:r>
              <a:rPr lang="ru-RU" sz="1600" dirty="0" err="1" smtClean="0"/>
              <a:t>Наприклад</a:t>
            </a:r>
            <a:r>
              <a:rPr lang="ru-RU" sz="1600" dirty="0" smtClean="0"/>
              <a:t> «</a:t>
            </a:r>
            <a:r>
              <a:rPr lang="ru-RU" sz="1600" dirty="0" err="1" smtClean="0"/>
              <a:t>Декоруємо</a:t>
            </a:r>
            <a:r>
              <a:rPr lang="ru-RU" sz="1600" dirty="0" smtClean="0"/>
              <a:t> </a:t>
            </a:r>
            <a:r>
              <a:rPr lang="ru-RU" sz="1600" dirty="0" err="1" smtClean="0"/>
              <a:t>подарунки</a:t>
            </a:r>
            <a:r>
              <a:rPr lang="ru-RU" sz="1600" dirty="0" smtClean="0"/>
              <a:t>»:</a:t>
            </a:r>
            <a:endParaRPr lang="ru-RU" sz="1600" dirty="0"/>
          </a:p>
          <a:p>
            <a:pPr marL="0" indent="0">
              <a:buNone/>
            </a:pPr>
            <a:r>
              <a:rPr lang="ru-RU" sz="1600" dirty="0" smtClean="0"/>
              <a:t>Уявімо</a:t>
            </a:r>
            <a:r>
              <a:rPr lang="ru-RU" sz="1600" dirty="0"/>
              <a:t>, що у нас є певний предмет, який ми хочемо комусь подарувати. Давайте оформимо цей подарунок як функцію</a:t>
            </a:r>
            <a:r>
              <a:rPr lang="ru-RU" sz="1600" dirty="0" smtClean="0"/>
              <a:t>:</a:t>
            </a:r>
          </a:p>
          <a:p>
            <a:pPr marL="0" indent="0">
              <a:buNone/>
            </a:pPr>
            <a:endParaRPr lang="ru-RU" sz="1600" dirty="0"/>
          </a:p>
          <a:p>
            <a:pPr marL="0" indent="0">
              <a:buNone/>
            </a:pPr>
            <a:endParaRPr lang="ru-RU" sz="1600" dirty="0" smtClean="0"/>
          </a:p>
          <a:p>
            <a:pPr marL="0" indent="0">
              <a:buNone/>
            </a:pPr>
            <a:endParaRPr lang="ru-RU" sz="1600" dirty="0"/>
          </a:p>
          <a:p>
            <a:pPr marL="0" indent="0">
              <a:buNone/>
            </a:pPr>
            <a:r>
              <a:rPr lang="ru-RU" sz="1600" dirty="0"/>
              <a:t>Але щоб наш подарунок виглядав привабливо, давайте обгорнемо його у привабливе святкове упакування. Упакування ми теж представимо функцією, яка, буде в якості аргумента приймати наш подарунок, ну, саме той подарунок, який нам і треба обгорнути</a:t>
            </a:r>
            <a:r>
              <a:rPr lang="ru-RU" sz="1600" dirty="0" smtClean="0"/>
              <a:t>:</a:t>
            </a:r>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p:txBody>
      </p:sp>
      <p:sp>
        <p:nvSpPr>
          <p:cNvPr id="2" name="Rectangle 1"/>
          <p:cNvSpPr>
            <a:spLocks noChangeArrowheads="1"/>
          </p:cNvSpPr>
          <p:nvPr/>
        </p:nvSpPr>
        <p:spPr bwMode="auto">
          <a:xfrm>
            <a:off x="262467" y="1300947"/>
            <a:ext cx="2236959" cy="95410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подарунок!'</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750078" y="1997879"/>
            <a:ext cx="1323975" cy="257175"/>
          </a:xfrm>
          <a:prstGeom prst="rect">
            <a:avLst/>
          </a:prstGeom>
        </p:spPr>
      </p:pic>
      <p:sp>
        <p:nvSpPr>
          <p:cNvPr id="6" name="Rectangle 2"/>
          <p:cNvSpPr>
            <a:spLocks noChangeArrowheads="1"/>
          </p:cNvSpPr>
          <p:nvPr/>
        </p:nvSpPr>
        <p:spPr bwMode="auto">
          <a:xfrm>
            <a:off x="262467" y="2828205"/>
            <a:ext cx="4775795" cy="203132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подарунок!'</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wrap_function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gift_to_wrap_function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святкова обгортка! Я обгорну подарунок.'</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gift_to_wrap_function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'Подарунок обгорнуто!'</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wrap_function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5264679" y="4059430"/>
            <a:ext cx="3609975" cy="800100"/>
          </a:xfrm>
          <a:prstGeom prst="rect">
            <a:avLst/>
          </a:prstGeom>
        </p:spPr>
      </p:pic>
    </p:spTree>
    <p:extLst>
      <p:ext uri="{BB962C8B-B14F-4D97-AF65-F5344CB8AC3E}">
        <p14:creationId xmlns:p14="http://schemas.microsoft.com/office/powerpoint/2010/main" val="213302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5153" y="152400"/>
            <a:ext cx="11707906" cy="6705600"/>
          </a:xfrm>
        </p:spPr>
        <p:txBody>
          <a:bodyPr>
            <a:normAutofit/>
          </a:bodyPr>
          <a:lstStyle/>
          <a:p>
            <a:pPr marL="0" indent="0">
              <a:buNone/>
            </a:pPr>
            <a:r>
              <a:rPr lang="uk-UA" sz="1800" dirty="0" smtClean="0"/>
              <a:t>Наприклад, функції для обчислення периметра і площі прямокутника приймають по два аргументи:</a:t>
            </a:r>
            <a:endParaRPr lang="ru-RU" sz="1800" dirty="0"/>
          </a:p>
        </p:txBody>
      </p:sp>
      <p:sp>
        <p:nvSpPr>
          <p:cNvPr id="2" name="Rectangle 1"/>
          <p:cNvSpPr>
            <a:spLocks noChangeArrowheads="1"/>
          </p:cNvSpPr>
          <p:nvPr/>
        </p:nvSpPr>
        <p:spPr bwMode="auto">
          <a:xfrm>
            <a:off x="249430" y="505850"/>
            <a:ext cx="8726491" cy="477053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1" u="none" strike="noStrike" cap="none" normalizeH="0" baseline="0" dirty="0" smtClean="0">
                <a:ln>
                  <a:noFill/>
                </a:ln>
                <a:solidFill>
                  <a:srgbClr val="C792EA"/>
                </a:solidFill>
                <a:effectLst/>
                <a:latin typeface="JetBrains Mono"/>
                <a:cs typeface="Arial" pitchFamily="34" charset="0"/>
              </a:rPr>
              <a:t>def </a:t>
            </a:r>
            <a:r>
              <a:rPr kumimoji="0" lang="ru-RU" sz="1600" b="0" i="0" u="none" strike="noStrike" cap="none" normalizeH="0" baseline="0" dirty="0" smtClean="0">
                <a:ln>
                  <a:noFill/>
                </a:ln>
                <a:solidFill>
                  <a:srgbClr val="82AAFF"/>
                </a:solidFill>
                <a:effectLst/>
                <a:latin typeface="JetBrains Mono"/>
                <a:cs typeface="Arial" pitchFamily="34" charset="0"/>
              </a:rPr>
              <a:t>perimetr</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a</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F78C6C"/>
                </a:solidFill>
                <a:effectLst/>
                <a:latin typeface="JetBrains Mono"/>
                <a:cs typeface="Arial" pitchFamily="34" charset="0"/>
              </a:rPr>
              <a:t>b</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1" u="none" strike="noStrike" cap="none" normalizeH="0" baseline="0" dirty="0" smtClean="0">
                <a:ln>
                  <a:noFill/>
                </a:ln>
                <a:solidFill>
                  <a:srgbClr val="546E7A"/>
                </a:solidFill>
                <a:effectLst/>
                <a:latin typeface="JetBrains Mono"/>
                <a:cs typeface="Arial" pitchFamily="34" charset="0"/>
              </a:rPr>
              <a:t># оголошено першу функцію perimetr, що прийматиме два аргумента</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546E7A"/>
                </a:solidFill>
                <a:effectLst/>
                <a:latin typeface="JetBrains Mono"/>
                <a:cs typeface="Arial" pitchFamily="34" charset="0"/>
              </a:rPr>
              <a:t>    </a:t>
            </a:r>
            <a:r>
              <a:rPr kumimoji="0" lang="ru-RU" sz="1600" b="0" i="0" u="none" strike="noStrike" cap="none" normalizeH="0" baseline="0" dirty="0" smtClean="0">
                <a:ln>
                  <a:noFill/>
                </a:ln>
                <a:solidFill>
                  <a:srgbClr val="C3CEE3"/>
                </a:solidFill>
                <a:effectLst/>
                <a:latin typeface="JetBrains Mono"/>
                <a:cs typeface="Arial" pitchFamily="34" charset="0"/>
              </a:rPr>
              <a:t>res </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F78C6C"/>
                </a:solidFill>
                <a:effectLst/>
                <a:latin typeface="JetBrains Mono"/>
                <a:cs typeface="Arial" pitchFamily="34" charset="0"/>
              </a:rPr>
              <a:t>a </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F78C6C"/>
                </a:solidFill>
                <a:effectLst/>
                <a:latin typeface="JetBrains Mono"/>
                <a:cs typeface="Arial" pitchFamily="34" charset="0"/>
              </a:rPr>
              <a:t>b</a:t>
            </a:r>
            <a:r>
              <a:rPr kumimoji="0" lang="ru-RU" sz="1600" b="0" i="0" u="none" strike="noStrike" cap="none" normalizeH="0" baseline="0" dirty="0" smtClean="0">
                <a:ln>
                  <a:noFill/>
                </a:ln>
                <a:solidFill>
                  <a:srgbClr val="89DDFF"/>
                </a:solidFill>
                <a:effectLst/>
                <a:latin typeface="JetBrains Mono"/>
                <a:cs typeface="Arial" pitchFamily="34" charset="0"/>
              </a:rPr>
              <a:t>) * </a:t>
            </a:r>
            <a:r>
              <a:rPr kumimoji="0" lang="ru-RU" sz="1600" b="0" i="0" u="none" strike="noStrike" cap="none" normalizeH="0" baseline="0" dirty="0" smtClean="0">
                <a:ln>
                  <a:noFill/>
                </a:ln>
                <a:solidFill>
                  <a:srgbClr val="F78C6C"/>
                </a:solidFill>
                <a:effectLst/>
                <a:latin typeface="JetBrains Mono"/>
                <a:cs typeface="Arial" pitchFamily="34" charset="0"/>
              </a:rPr>
              <a:t>2</a:t>
            </a:r>
            <a:br>
              <a:rPr kumimoji="0" lang="ru-RU" sz="1600" b="0" i="0" u="none" strike="noStrike" cap="none" normalizeH="0" baseline="0" dirty="0" smtClean="0">
                <a:ln>
                  <a:noFill/>
                </a:ln>
                <a:solidFill>
                  <a:srgbClr val="F78C6C"/>
                </a:solidFill>
                <a:effectLst/>
                <a:latin typeface="JetBrains Mono"/>
                <a:cs typeface="Arial" pitchFamily="34" charset="0"/>
              </a:rPr>
            </a:br>
            <a:r>
              <a:rPr kumimoji="0" lang="ru-RU" sz="1600" b="0" i="0" u="none" strike="noStrike" cap="none" normalizeH="0" baseline="0" dirty="0" smtClean="0">
                <a:ln>
                  <a:noFill/>
                </a:ln>
                <a:solidFill>
                  <a:srgbClr val="F78C6C"/>
                </a:solidFill>
                <a:effectLst/>
                <a:latin typeface="JetBrains Mono"/>
                <a:cs typeface="Arial" pitchFamily="34" charset="0"/>
              </a:rPr>
              <a:t>    </a:t>
            </a:r>
            <a:r>
              <a:rPr kumimoji="0" lang="ru-RU" sz="1600" b="0" i="1" u="none" strike="noStrike" cap="none" normalizeH="0" baseline="0" dirty="0" smtClean="0">
                <a:ln>
                  <a:noFill/>
                </a:ln>
                <a:solidFill>
                  <a:srgbClr val="C792EA"/>
                </a:solidFill>
                <a:effectLst/>
                <a:latin typeface="JetBrains Mono"/>
                <a:cs typeface="Arial" pitchFamily="34" charset="0"/>
              </a:rPr>
              <a:t>return </a:t>
            </a:r>
            <a:r>
              <a:rPr kumimoji="0" lang="ru-RU" sz="1600" b="0" i="0" u="none" strike="noStrike" cap="none" normalizeH="0" baseline="0" dirty="0" smtClean="0">
                <a:ln>
                  <a:noFill/>
                </a:ln>
                <a:solidFill>
                  <a:srgbClr val="C3CEE3"/>
                </a:solidFill>
                <a:effectLst/>
                <a:latin typeface="JetBrains Mono"/>
                <a:cs typeface="Arial" pitchFamily="34" charset="0"/>
              </a:rPr>
              <a:t>res  </a:t>
            </a:r>
            <a:r>
              <a:rPr kumimoji="0" lang="ru-RU" sz="1600" b="0" i="1" u="none" strike="noStrike" cap="none" normalizeH="0" baseline="0" dirty="0" smtClean="0">
                <a:ln>
                  <a:noFill/>
                </a:ln>
                <a:solidFill>
                  <a:srgbClr val="546E7A"/>
                </a:solidFill>
                <a:effectLst/>
                <a:latin typeface="JetBrains Mono"/>
                <a:cs typeface="Arial" pitchFamily="34" charset="0"/>
              </a:rPr>
              <a:t># </a:t>
            </a:r>
            <a:r>
              <a:rPr kumimoji="0" lang="uk-UA" sz="1600" b="0" i="1" u="none" strike="noStrike" cap="none" normalizeH="0" baseline="0" dirty="0" smtClean="0">
                <a:ln>
                  <a:noFill/>
                </a:ln>
                <a:solidFill>
                  <a:srgbClr val="546E7A"/>
                </a:solidFill>
                <a:effectLst/>
                <a:latin typeface="JetBrains Mono"/>
                <a:cs typeface="Arial" pitchFamily="34" charset="0"/>
              </a:rPr>
              <a:t>повертає</a:t>
            </a:r>
            <a:r>
              <a:rPr kumimoji="0" lang="ru-RU" sz="1600" b="0" i="1" u="none" strike="noStrike" cap="none" normalizeH="0" baseline="0" dirty="0" smtClean="0">
                <a:ln>
                  <a:noFill/>
                </a:ln>
                <a:solidFill>
                  <a:srgbClr val="546E7A"/>
                </a:solidFill>
                <a:effectLst/>
                <a:latin typeface="JetBrains Mono"/>
                <a:cs typeface="Arial" pitchFamily="34" charset="0"/>
              </a:rPr>
              <a:t> результат</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546E7A"/>
                </a:solidFill>
                <a:effectLst/>
                <a:latin typeface="JetBrains Mono"/>
                <a:cs typeface="Arial" pitchFamily="34" charset="0"/>
              </a:rPr>
              <a:t>    # кінець першої функції</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546E7A"/>
                </a:solidFill>
                <a:effectLst/>
                <a:latin typeface="JetBrains Mono"/>
                <a:cs typeface="Arial" pitchFamily="34" charset="0"/>
              </a:rPr>
              <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546E7A"/>
                </a:solidFill>
                <a:effectLst/>
                <a:latin typeface="JetBrains Mono"/>
                <a:cs typeface="Arial" pitchFamily="34" charset="0"/>
              </a:rPr>
              <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C792EA"/>
                </a:solidFill>
                <a:effectLst/>
                <a:latin typeface="JetBrains Mono"/>
                <a:cs typeface="Arial" pitchFamily="34" charset="0"/>
              </a:rPr>
              <a:t>def </a:t>
            </a:r>
            <a:r>
              <a:rPr kumimoji="0" lang="ru-RU" sz="1600" b="0" i="0" u="none" strike="noStrike" cap="none" normalizeH="0" baseline="0" dirty="0" smtClean="0">
                <a:ln>
                  <a:noFill/>
                </a:ln>
                <a:solidFill>
                  <a:srgbClr val="82AAFF"/>
                </a:solidFill>
                <a:effectLst/>
                <a:latin typeface="JetBrains Mono"/>
                <a:cs typeface="Arial" pitchFamily="34" charset="0"/>
              </a:rPr>
              <a:t>area</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a</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F78C6C"/>
                </a:solidFill>
                <a:effectLst/>
                <a:latin typeface="JetBrains Mono"/>
                <a:cs typeface="Arial" pitchFamily="34" charset="0"/>
              </a:rPr>
              <a:t>b</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1" u="none" strike="noStrike" cap="none" normalizeH="0" baseline="0" dirty="0" smtClean="0">
                <a:ln>
                  <a:noFill/>
                </a:ln>
                <a:solidFill>
                  <a:srgbClr val="546E7A"/>
                </a:solidFill>
                <a:effectLst/>
                <a:latin typeface="JetBrains Mono"/>
                <a:cs typeface="Arial" pitchFamily="34" charset="0"/>
              </a:rPr>
              <a:t># оголошено другу функцію area, що теж прийматиме два аргумента</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546E7A"/>
                </a:solidFill>
                <a:effectLst/>
                <a:latin typeface="JetBrains Mono"/>
                <a:cs typeface="Arial" pitchFamily="34" charset="0"/>
              </a:rPr>
              <a:t>    </a:t>
            </a:r>
            <a:r>
              <a:rPr kumimoji="0" lang="ru-RU" sz="1600" b="0" i="0" u="none" strike="noStrike" cap="none" normalizeH="0" baseline="0" dirty="0" smtClean="0">
                <a:ln>
                  <a:noFill/>
                </a:ln>
                <a:solidFill>
                  <a:srgbClr val="C3CEE3"/>
                </a:solidFill>
                <a:effectLst/>
                <a:latin typeface="JetBrains Mono"/>
                <a:cs typeface="Arial" pitchFamily="34" charset="0"/>
              </a:rPr>
              <a:t>res </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F78C6C"/>
                </a:solidFill>
                <a:effectLst/>
                <a:latin typeface="JetBrains Mono"/>
                <a:cs typeface="Arial" pitchFamily="34" charset="0"/>
              </a:rPr>
              <a:t>a </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F78C6C"/>
                </a:solidFill>
                <a:effectLst/>
                <a:latin typeface="JetBrains Mono"/>
                <a:cs typeface="Arial" pitchFamily="34" charset="0"/>
              </a:rPr>
              <a:t>b</a:t>
            </a:r>
            <a:br>
              <a:rPr kumimoji="0" lang="ru-RU" sz="1600" b="0" i="0" u="none" strike="noStrike" cap="none" normalizeH="0" baseline="0" dirty="0" smtClean="0">
                <a:ln>
                  <a:noFill/>
                </a:ln>
                <a:solidFill>
                  <a:srgbClr val="F78C6C"/>
                </a:solidFill>
                <a:effectLst/>
                <a:latin typeface="JetBrains Mono"/>
                <a:cs typeface="Arial" pitchFamily="34" charset="0"/>
              </a:rPr>
            </a:br>
            <a:r>
              <a:rPr kumimoji="0" lang="ru-RU" sz="1600" b="0" i="0" u="none" strike="noStrike" cap="none" normalizeH="0" baseline="0" dirty="0" smtClean="0">
                <a:ln>
                  <a:noFill/>
                </a:ln>
                <a:solidFill>
                  <a:srgbClr val="F78C6C"/>
                </a:solidFill>
                <a:effectLst/>
                <a:latin typeface="JetBrains Mono"/>
                <a:cs typeface="Arial" pitchFamily="34" charset="0"/>
              </a:rPr>
              <a:t>    </a:t>
            </a:r>
            <a:r>
              <a:rPr kumimoji="0" lang="ru-RU" sz="1600" b="0" i="1" u="none" strike="noStrike" cap="none" normalizeH="0" baseline="0" dirty="0" smtClean="0">
                <a:ln>
                  <a:noFill/>
                </a:ln>
                <a:solidFill>
                  <a:srgbClr val="C792EA"/>
                </a:solidFill>
                <a:effectLst/>
                <a:latin typeface="JetBrains Mono"/>
                <a:cs typeface="Arial" pitchFamily="34" charset="0"/>
              </a:rPr>
              <a:t>return </a:t>
            </a:r>
            <a:r>
              <a:rPr kumimoji="0" lang="ru-RU" sz="1600" b="0" i="0" u="none" strike="noStrike" cap="none" normalizeH="0" baseline="0" dirty="0" smtClean="0">
                <a:ln>
                  <a:noFill/>
                </a:ln>
                <a:solidFill>
                  <a:srgbClr val="C3CEE3"/>
                </a:solidFill>
                <a:effectLst/>
                <a:latin typeface="JetBrains Mono"/>
                <a:cs typeface="Arial" pitchFamily="34" charset="0"/>
              </a:rPr>
              <a:t>res</a:t>
            </a:r>
            <a:br>
              <a:rPr kumimoji="0" lang="ru-RU" sz="1600" b="0" i="0" u="none" strike="noStrike" cap="none" normalizeH="0" baseline="0" dirty="0" smtClean="0">
                <a:ln>
                  <a:noFill/>
                </a:ln>
                <a:solidFill>
                  <a:srgbClr val="C3CEE3"/>
                </a:solidFill>
                <a:effectLst/>
                <a:latin typeface="JetBrains Mono"/>
                <a:cs typeface="Arial" pitchFamily="34" charset="0"/>
              </a:rPr>
            </a:br>
            <a:r>
              <a:rPr kumimoji="0" lang="ru-RU" sz="1600" b="0" i="0" u="none" strike="noStrike" cap="none" normalizeH="0" baseline="0" dirty="0" smtClean="0">
                <a:ln>
                  <a:noFill/>
                </a:ln>
                <a:solidFill>
                  <a:srgbClr val="C3CEE3"/>
                </a:solidFill>
                <a:effectLst/>
                <a:latin typeface="JetBrains Mono"/>
                <a:cs typeface="Arial" pitchFamily="34" charset="0"/>
              </a:rPr>
              <a:t/>
            </a:r>
            <a:br>
              <a:rPr kumimoji="0" lang="ru-RU" sz="1600" b="0" i="0" u="none" strike="noStrike" cap="none" normalizeH="0" baseline="0" dirty="0" smtClean="0">
                <a:ln>
                  <a:noFill/>
                </a:ln>
                <a:solidFill>
                  <a:srgbClr val="C3CEE3"/>
                </a:solidFill>
                <a:effectLst/>
                <a:latin typeface="JetBrains Mono"/>
                <a:cs typeface="Arial" pitchFamily="34" charset="0"/>
              </a:rPr>
            </a:br>
            <a:r>
              <a:rPr kumimoji="0" lang="ru-RU" sz="1600" b="0" i="0" u="none" strike="noStrike" cap="none" normalizeH="0" baseline="0" dirty="0" smtClean="0">
                <a:ln>
                  <a:noFill/>
                </a:ln>
                <a:solidFill>
                  <a:srgbClr val="C3CEE3"/>
                </a:solidFill>
                <a:effectLst/>
                <a:latin typeface="JetBrains Mono"/>
                <a:cs typeface="Arial" pitchFamily="34" charset="0"/>
              </a:rPr>
              <a:t/>
            </a:r>
            <a:br>
              <a:rPr kumimoji="0" lang="ru-RU" sz="1600" b="0" i="0" u="none" strike="noStrike" cap="none" normalizeH="0" baseline="0" dirty="0" smtClean="0">
                <a:ln>
                  <a:noFill/>
                </a:ln>
                <a:solidFill>
                  <a:srgbClr val="C3CEE3"/>
                </a:solidFill>
                <a:effectLst/>
                <a:latin typeface="JetBrains Mono"/>
                <a:cs typeface="Arial" pitchFamily="34" charset="0"/>
              </a:rPr>
            </a:br>
            <a:r>
              <a:rPr kumimoji="0" lang="ru-RU" sz="1600" b="0" i="0" u="none" strike="noStrike" cap="none" normalizeH="0" baseline="0" dirty="0" smtClean="0">
                <a:ln>
                  <a:noFill/>
                </a:ln>
                <a:solidFill>
                  <a:srgbClr val="C3CEE3"/>
                </a:solidFill>
                <a:effectLst/>
                <a:latin typeface="JetBrains Mono"/>
                <a:cs typeface="Arial" pitchFamily="34" charset="0"/>
              </a:rPr>
              <a:t>p </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82AAFF"/>
                </a:solidFill>
                <a:effectLst/>
                <a:latin typeface="JetBrains Mono"/>
                <a:cs typeface="Arial" pitchFamily="34" charset="0"/>
              </a:rPr>
              <a:t>perimetr</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3</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F78C6C"/>
                </a:solidFill>
                <a:effectLst/>
                <a:latin typeface="JetBrains Mono"/>
                <a:cs typeface="Arial" pitchFamily="34" charset="0"/>
              </a:rPr>
              <a:t>5</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1" u="none" strike="noStrike" cap="none" normalizeH="0" baseline="0" dirty="0" smtClean="0">
                <a:ln>
                  <a:noFill/>
                </a:ln>
                <a:solidFill>
                  <a:srgbClr val="546E7A"/>
                </a:solidFill>
                <a:effectLst/>
                <a:latin typeface="JetBrains Mono"/>
                <a:cs typeface="Arial" pitchFamily="34" charset="0"/>
              </a:rPr>
              <a:t># результат функції perimetr повертають змінній p</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82AAFF"/>
                </a:solidFill>
                <a:effectLst/>
                <a:latin typeface="JetBrains Mono"/>
                <a:cs typeface="Arial" pitchFamily="34" charset="0"/>
              </a:rPr>
              <a:t>print</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C3E88D"/>
                </a:solidFill>
                <a:effectLst/>
                <a:latin typeface="JetBrains Mono"/>
                <a:cs typeface="Arial" pitchFamily="34" charset="0"/>
              </a:rPr>
              <a:t>f"Периметр І-го прямокутника = </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C3CEE3"/>
                </a:solidFill>
                <a:effectLst/>
                <a:latin typeface="JetBrains Mono"/>
                <a:cs typeface="Arial" pitchFamily="34" charset="0"/>
              </a:rPr>
              <a:t>p</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C3E88D"/>
                </a:solidFill>
                <a:effectLst/>
                <a:latin typeface="JetBrains Mono"/>
                <a:cs typeface="Arial" pitchFamily="34" charset="0"/>
              </a:rPr>
              <a:t>"</a:t>
            </a:r>
            <a:r>
              <a:rPr kumimoji="0" lang="ru-RU" sz="1600" b="0" i="0" u="none" strike="noStrike" cap="none" normalizeH="0" baseline="0" dirty="0" smtClean="0">
                <a:ln>
                  <a:noFill/>
                </a:ln>
                <a:solidFill>
                  <a:srgbClr val="89DDFF"/>
                </a:solidFill>
                <a:effectLst/>
                <a:latin typeface="JetBrains Mono"/>
                <a:cs typeface="Arial" pitchFamily="34" charset="0"/>
              </a:rPr>
              <a:t>)</a:t>
            </a:r>
            <a:br>
              <a:rPr kumimoji="0" lang="ru-RU" sz="1600" b="0" i="0" u="none" strike="noStrike" cap="none" normalizeH="0" baseline="0" dirty="0" smtClean="0">
                <a:ln>
                  <a:noFill/>
                </a:ln>
                <a:solidFill>
                  <a:srgbClr val="89DDFF"/>
                </a:solidFill>
                <a:effectLst/>
                <a:latin typeface="JetBrains Mono"/>
                <a:cs typeface="Arial" pitchFamily="34" charset="0"/>
              </a:rPr>
            </a:br>
            <a:r>
              <a:rPr kumimoji="0" lang="ru-RU" sz="1600" b="0" i="0" u="none" strike="noStrike" cap="none" normalizeH="0" baseline="0" dirty="0" smtClean="0">
                <a:ln>
                  <a:noFill/>
                </a:ln>
                <a:solidFill>
                  <a:srgbClr val="C3CEE3"/>
                </a:solidFill>
                <a:effectLst/>
                <a:latin typeface="JetBrains Mono"/>
                <a:cs typeface="Arial" pitchFamily="34" charset="0"/>
              </a:rPr>
              <a:t>s </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82AAFF"/>
                </a:solidFill>
                <a:effectLst/>
                <a:latin typeface="JetBrains Mono"/>
                <a:cs typeface="Arial" pitchFamily="34" charset="0"/>
              </a:rPr>
              <a:t>area</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3</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F78C6C"/>
                </a:solidFill>
                <a:effectLst/>
                <a:latin typeface="JetBrains Mono"/>
                <a:cs typeface="Arial" pitchFamily="34" charset="0"/>
              </a:rPr>
              <a:t>5</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1" u="none" strike="noStrike" cap="none" normalizeH="0" baseline="0" dirty="0" smtClean="0">
                <a:ln>
                  <a:noFill/>
                </a:ln>
                <a:solidFill>
                  <a:srgbClr val="546E7A"/>
                </a:solidFill>
                <a:effectLst/>
                <a:latin typeface="JetBrains Mono"/>
                <a:cs typeface="Arial" pitchFamily="34" charset="0"/>
              </a:rPr>
              <a:t># результат функции area поместили в переменную s</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82AAFF"/>
                </a:solidFill>
                <a:effectLst/>
                <a:latin typeface="JetBrains Mono"/>
                <a:cs typeface="Arial" pitchFamily="34" charset="0"/>
              </a:rPr>
              <a:t>print</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C3E88D"/>
                </a:solidFill>
                <a:effectLst/>
                <a:latin typeface="JetBrains Mono"/>
                <a:cs typeface="Arial" pitchFamily="34" charset="0"/>
              </a:rPr>
              <a:t>f"Площа І-го прямокутника = </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C3CEE3"/>
                </a:solidFill>
                <a:effectLst/>
                <a:latin typeface="JetBrains Mono"/>
                <a:cs typeface="Arial" pitchFamily="34" charset="0"/>
              </a:rPr>
              <a:t>s</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C3E88D"/>
                </a:solidFill>
                <a:effectLst/>
                <a:latin typeface="JetBrains Mono"/>
                <a:cs typeface="Arial" pitchFamily="34" charset="0"/>
              </a:rPr>
              <a:t>"</a:t>
            </a:r>
            <a:r>
              <a:rPr kumimoji="0" lang="ru-RU" sz="1600" b="0" i="0" u="none" strike="noStrike" cap="none" normalizeH="0" baseline="0" dirty="0" smtClean="0">
                <a:ln>
                  <a:noFill/>
                </a:ln>
                <a:solidFill>
                  <a:srgbClr val="89DDFF"/>
                </a:solidFill>
                <a:effectLst/>
                <a:latin typeface="JetBrains Mono"/>
                <a:cs typeface="Arial" pitchFamily="34" charset="0"/>
              </a:rPr>
              <a:t>)</a:t>
            </a:r>
            <a:br>
              <a:rPr kumimoji="0" lang="ru-RU" sz="1600" b="0" i="0" u="none" strike="noStrike" cap="none" normalizeH="0" baseline="0" dirty="0" smtClean="0">
                <a:ln>
                  <a:noFill/>
                </a:ln>
                <a:solidFill>
                  <a:srgbClr val="89DDFF"/>
                </a:solidFill>
                <a:effectLst/>
                <a:latin typeface="JetBrains Mono"/>
                <a:cs typeface="Arial" pitchFamily="34" charset="0"/>
              </a:rPr>
            </a:br>
            <a:r>
              <a:rPr kumimoji="0" lang="ru-RU" sz="1600" b="0" i="0" u="none" strike="noStrike" cap="none" normalizeH="0" baseline="0" dirty="0" smtClean="0">
                <a:ln>
                  <a:noFill/>
                </a:ln>
                <a:solidFill>
                  <a:srgbClr val="89DDFF"/>
                </a:solidFill>
                <a:effectLst/>
                <a:latin typeface="JetBrains Mono"/>
                <a:cs typeface="Arial" pitchFamily="34" charset="0"/>
              </a:rPr>
              <a:t/>
            </a:r>
            <a:br>
              <a:rPr kumimoji="0" lang="ru-RU" sz="1600" b="0" i="0" u="none" strike="noStrike" cap="none" normalizeH="0" baseline="0" dirty="0" smtClean="0">
                <a:ln>
                  <a:noFill/>
                </a:ln>
                <a:solidFill>
                  <a:srgbClr val="89DDFF"/>
                </a:solidFill>
                <a:effectLst/>
                <a:latin typeface="JetBrains Mono"/>
                <a:cs typeface="Arial" pitchFamily="34" charset="0"/>
              </a:rPr>
            </a:br>
            <a:r>
              <a:rPr kumimoji="0" lang="ru-RU" sz="1600" b="0" i="1" u="none" strike="noStrike" cap="none" normalizeH="0" baseline="0" dirty="0" smtClean="0">
                <a:ln>
                  <a:noFill/>
                </a:ln>
                <a:solidFill>
                  <a:srgbClr val="546E7A"/>
                </a:solidFill>
                <a:effectLst/>
                <a:latin typeface="JetBrains Mono"/>
                <a:cs typeface="Arial" pitchFamily="34" charset="0"/>
              </a:rPr>
              <a:t># периметр і площа іншого прямокутника</a:t>
            </a:r>
            <a:br>
              <a:rPr kumimoji="0" lang="ru-RU" sz="1600" b="0" i="1" u="none" strike="noStrike" cap="none" normalizeH="0" baseline="0" dirty="0" smtClean="0">
                <a:ln>
                  <a:noFill/>
                </a:ln>
                <a:solidFill>
                  <a:srgbClr val="546E7A"/>
                </a:solidFill>
                <a:effectLst/>
                <a:latin typeface="JetBrains Mono"/>
                <a:cs typeface="Arial" pitchFamily="34" charset="0"/>
              </a:rPr>
            </a:br>
            <a:r>
              <a:rPr kumimoji="0" lang="ru-RU" sz="1600" b="0" i="1" u="none" strike="noStrike" cap="none" normalizeH="0" baseline="0" dirty="0" smtClean="0">
                <a:ln>
                  <a:noFill/>
                </a:ln>
                <a:solidFill>
                  <a:srgbClr val="82AAFF"/>
                </a:solidFill>
                <a:effectLst/>
                <a:latin typeface="JetBrains Mono"/>
                <a:cs typeface="Arial" pitchFamily="34" charset="0"/>
              </a:rPr>
              <a:t>print</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C3E88D"/>
                </a:solidFill>
                <a:effectLst/>
                <a:latin typeface="JetBrains Mono"/>
                <a:cs typeface="Arial" pitchFamily="34" charset="0"/>
              </a:rPr>
              <a:t>"Периметр ІІ-го прямокутника = %d" </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82AAFF"/>
                </a:solidFill>
                <a:effectLst/>
                <a:latin typeface="JetBrains Mono"/>
                <a:cs typeface="Arial" pitchFamily="34" charset="0"/>
              </a:rPr>
              <a:t>perimetr</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8</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F78C6C"/>
                </a:solidFill>
                <a:effectLst/>
                <a:latin typeface="JetBrains Mono"/>
                <a:cs typeface="Arial" pitchFamily="34" charset="0"/>
              </a:rPr>
              <a:t>4</a:t>
            </a:r>
            <a:r>
              <a:rPr kumimoji="0" lang="ru-RU" sz="1600" b="0" i="0" u="none" strike="noStrike" cap="none" normalizeH="0" baseline="0" dirty="0" smtClean="0">
                <a:ln>
                  <a:noFill/>
                </a:ln>
                <a:solidFill>
                  <a:srgbClr val="89DDFF"/>
                </a:solidFill>
                <a:effectLst/>
                <a:latin typeface="JetBrains Mono"/>
                <a:cs typeface="Arial" pitchFamily="34" charset="0"/>
              </a:rPr>
              <a:t>)))</a:t>
            </a:r>
            <a:br>
              <a:rPr kumimoji="0" lang="ru-RU" sz="1600" b="0" i="0" u="none" strike="noStrike" cap="none" normalizeH="0" baseline="0" dirty="0" smtClean="0">
                <a:ln>
                  <a:noFill/>
                </a:ln>
                <a:solidFill>
                  <a:srgbClr val="89DDFF"/>
                </a:solidFill>
                <a:effectLst/>
                <a:latin typeface="JetBrains Mono"/>
                <a:cs typeface="Arial" pitchFamily="34" charset="0"/>
              </a:rPr>
            </a:br>
            <a:r>
              <a:rPr kumimoji="0" lang="ru-RU" sz="1600" b="0" i="1" u="none" strike="noStrike" cap="none" normalizeH="0" baseline="0" dirty="0" smtClean="0">
                <a:ln>
                  <a:noFill/>
                </a:ln>
                <a:solidFill>
                  <a:srgbClr val="82AAFF"/>
                </a:solidFill>
                <a:effectLst/>
                <a:latin typeface="JetBrains Mono"/>
                <a:cs typeface="Arial" pitchFamily="34" charset="0"/>
              </a:rPr>
              <a:t>print</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C3E88D"/>
                </a:solidFill>
                <a:effectLst/>
                <a:latin typeface="JetBrains Mono"/>
                <a:cs typeface="Arial" pitchFamily="34" charset="0"/>
              </a:rPr>
              <a:t>"Площа ІІ-го прямокутника = %d" </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82AAFF"/>
                </a:solidFill>
                <a:effectLst/>
                <a:latin typeface="JetBrains Mono"/>
                <a:cs typeface="Arial" pitchFamily="34" charset="0"/>
              </a:rPr>
              <a:t>area</a:t>
            </a:r>
            <a:r>
              <a:rPr kumimoji="0" lang="ru-RU" sz="1600" b="0" i="0" u="none" strike="noStrike" cap="none" normalizeH="0" baseline="0" dirty="0" smtClean="0">
                <a:ln>
                  <a:noFill/>
                </a:ln>
                <a:solidFill>
                  <a:srgbClr val="89DDFF"/>
                </a:solidFill>
                <a:effectLst/>
                <a:latin typeface="JetBrains Mono"/>
                <a:cs typeface="Arial" pitchFamily="34" charset="0"/>
              </a:rPr>
              <a:t>(</a:t>
            </a:r>
            <a:r>
              <a:rPr kumimoji="0" lang="ru-RU" sz="1600" b="0" i="0" u="none" strike="noStrike" cap="none" normalizeH="0" baseline="0" dirty="0" smtClean="0">
                <a:ln>
                  <a:noFill/>
                </a:ln>
                <a:solidFill>
                  <a:srgbClr val="F78C6C"/>
                </a:solidFill>
                <a:effectLst/>
                <a:latin typeface="JetBrains Mono"/>
                <a:cs typeface="Arial" pitchFamily="34" charset="0"/>
              </a:rPr>
              <a:t>8</a:t>
            </a:r>
            <a:r>
              <a:rPr kumimoji="0" lang="ru-RU" sz="1600" b="0" i="0" u="none" strike="noStrike" cap="none" normalizeH="0" baseline="0" dirty="0" smtClean="0">
                <a:ln>
                  <a:noFill/>
                </a:ln>
                <a:solidFill>
                  <a:srgbClr val="89DDFF"/>
                </a:solidFill>
                <a:effectLst/>
                <a:latin typeface="JetBrains Mono"/>
                <a:cs typeface="Arial" pitchFamily="34" charset="0"/>
              </a:rPr>
              <a:t>, </a:t>
            </a:r>
            <a:r>
              <a:rPr kumimoji="0" lang="ru-RU" sz="1600" b="0" i="0" u="none" strike="noStrike" cap="none" normalizeH="0" baseline="0" dirty="0" smtClean="0">
                <a:ln>
                  <a:noFill/>
                </a:ln>
                <a:solidFill>
                  <a:srgbClr val="F78C6C"/>
                </a:solidFill>
                <a:effectLst/>
                <a:latin typeface="JetBrains Mono"/>
                <a:cs typeface="Arial" pitchFamily="34" charset="0"/>
              </a:rPr>
              <a:t>4</a:t>
            </a:r>
            <a:r>
              <a:rPr kumimoji="0" lang="ru-RU" sz="1600" b="0" i="0" u="none" strike="noStrike" cap="none" normalizeH="0" baseline="0" dirty="0" smtClean="0">
                <a:ln>
                  <a:noFill/>
                </a:ln>
                <a:solidFill>
                  <a:srgbClr val="89DDFF"/>
                </a:solidFill>
                <a:effectLst/>
                <a:latin typeface="JetBrains Mono"/>
                <a:cs typeface="Arial" pitchFamily="34"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443" y="4085762"/>
            <a:ext cx="29241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249430" y="5655839"/>
            <a:ext cx="11706218" cy="369332"/>
          </a:xfrm>
          <a:prstGeom prst="rect">
            <a:avLst/>
          </a:prstGeom>
        </p:spPr>
        <p:txBody>
          <a:bodyPr wrap="none">
            <a:spAutoFit/>
          </a:bodyPr>
          <a:lstStyle/>
          <a:p>
            <a:r>
              <a:rPr lang="uk-UA" dirty="0" smtClean="0"/>
              <a:t>Тобто використання функцій дозволяє повторно використовувати код без непотрібного збільшення об’єму програми</a:t>
            </a:r>
            <a:endParaRPr lang="ru-RU" dirty="0"/>
          </a:p>
        </p:txBody>
      </p:sp>
    </p:spTree>
    <p:extLst>
      <p:ext uri="{BB962C8B-B14F-4D97-AF65-F5344CB8AC3E}">
        <p14:creationId xmlns:p14="http://schemas.microsoft.com/office/powerpoint/2010/main" val="1211684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buNone/>
            </a:pPr>
            <a:r>
              <a:rPr lang="uk-UA" sz="1600" dirty="0" smtClean="0"/>
              <a:t>І уявімо собі людину, яка займається обгортанням подарунків у святкове упакування. Назвемо її "декоратором".</a:t>
            </a:r>
          </a:p>
          <a:p>
            <a:pPr marL="0" indent="0">
              <a:buNone/>
            </a:pPr>
            <a:r>
              <a:rPr lang="uk-UA" sz="1600" dirty="0" smtClean="0"/>
              <a:t>Що потрібно декоратору? Упакування у нього вже є, він добре підготувався до виконання своїх обов'язків. Отже йому лише треба дати той подарунок, який треба "декорувати" святковою </a:t>
            </a:r>
            <a:r>
              <a:rPr lang="uk-UA" sz="1600" dirty="0" err="1" smtClean="0"/>
              <a:t>обгорткою.Що</a:t>
            </a:r>
            <a:r>
              <a:rPr lang="uk-UA" sz="1600" dirty="0" smtClean="0"/>
              <a:t> буде робити декоратор? </a:t>
            </a:r>
            <a:r>
              <a:rPr lang="uk-UA" sz="1600" dirty="0" err="1" smtClean="0"/>
              <a:t>Візме</a:t>
            </a:r>
            <a:r>
              <a:rPr lang="uk-UA" sz="1600" dirty="0" smtClean="0"/>
              <a:t> упакування, обгорне ним подарунок, і поверне вже упакований подарунок.</a:t>
            </a:r>
          </a:p>
          <a:p>
            <a:pPr marL="0" indent="0">
              <a:buNone/>
            </a:pPr>
            <a:endParaRPr lang="uk-UA" sz="1600" dirty="0" smtClean="0"/>
          </a:p>
          <a:p>
            <a:pPr marL="0" indent="0">
              <a:buNone/>
            </a:pPr>
            <a:r>
              <a:rPr lang="uk-UA" sz="1600" dirty="0" smtClean="0"/>
              <a:t>Декоратор  теж буде функцією:</a:t>
            </a:r>
            <a:endParaRPr lang="uk-UA" sz="1600" dirty="0"/>
          </a:p>
        </p:txBody>
      </p:sp>
      <p:sp>
        <p:nvSpPr>
          <p:cNvPr id="4" name="Rectangle 2"/>
          <p:cNvSpPr>
            <a:spLocks noChangeArrowheads="1"/>
          </p:cNvSpPr>
          <p:nvPr/>
        </p:nvSpPr>
        <p:spPr bwMode="auto">
          <a:xfrm>
            <a:off x="262467" y="2018480"/>
            <a:ext cx="4974567" cy="332398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подарунок!'</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decorator_function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gift_to_wrap_function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святкова обгортка! Я обгорну подарунок.'</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gift_to_wrap_function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'Подарунок обгорнуто!'</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wrap_function</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decorated_gift_function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decorator_function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decorated_gift_function</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262467" y="5585883"/>
            <a:ext cx="3429000" cy="1009650"/>
          </a:xfrm>
          <a:prstGeom prst="rect">
            <a:avLst/>
          </a:prstGeom>
        </p:spPr>
      </p:pic>
      <p:sp>
        <p:nvSpPr>
          <p:cNvPr id="6" name="Rectangle 5"/>
          <p:cNvSpPr/>
          <p:nvPr/>
        </p:nvSpPr>
        <p:spPr>
          <a:xfrm>
            <a:off x="3788434" y="5428988"/>
            <a:ext cx="3298166" cy="1323439"/>
          </a:xfrm>
          <a:prstGeom prst="rect">
            <a:avLst/>
          </a:prstGeom>
        </p:spPr>
        <p:txBody>
          <a:bodyPr wrap="square">
            <a:spAutoFit/>
          </a:bodyPr>
          <a:lstStyle/>
          <a:p>
            <a:r>
              <a:rPr lang="uk-UA" sz="1600" dirty="0"/>
              <a:t>Упс... Два подарунки — декорований і не декорований! А має ж бути один подарунок — просто той, що був раніше недекорованим став декорованим</a:t>
            </a:r>
          </a:p>
        </p:txBody>
      </p:sp>
      <p:sp>
        <p:nvSpPr>
          <p:cNvPr id="7" name="Rectangle 3"/>
          <p:cNvSpPr>
            <a:spLocks noChangeArrowheads="1"/>
          </p:cNvSpPr>
          <p:nvPr/>
        </p:nvSpPr>
        <p:spPr bwMode="auto">
          <a:xfrm>
            <a:off x="6148716" y="2018480"/>
            <a:ext cx="4974567"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подарунок!'</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decorator_function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gift_to_wrap_function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святкова обгортка! Я обгорну подарунок.'</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gift_to_wrap_function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'Подарунок обгорнуто!'</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wrap_function</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gift_function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decorator_function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6148716" y="4797063"/>
            <a:ext cx="3381375" cy="742950"/>
          </a:xfrm>
          <a:prstGeom prst="rect">
            <a:avLst/>
          </a:prstGeom>
        </p:spPr>
      </p:pic>
      <p:sp>
        <p:nvSpPr>
          <p:cNvPr id="9" name="Rectangle 8"/>
          <p:cNvSpPr/>
          <p:nvPr/>
        </p:nvSpPr>
        <p:spPr>
          <a:xfrm>
            <a:off x="7667424" y="5585883"/>
            <a:ext cx="3725333" cy="1077218"/>
          </a:xfrm>
          <a:prstGeom prst="rect">
            <a:avLst/>
          </a:prstGeom>
        </p:spPr>
        <p:txBody>
          <a:bodyPr wrap="square">
            <a:spAutoFit/>
          </a:bodyPr>
          <a:lstStyle/>
          <a:p>
            <a:r>
              <a:rPr lang="uk-UA" sz="1600" dirty="0"/>
              <a:t>Ми взяли функцію, за допомогою декоратора додали до неї певний функціонал, і таким чином отримали цю функцію, але вже "покращену".</a:t>
            </a:r>
          </a:p>
        </p:txBody>
      </p:sp>
    </p:spTree>
    <p:extLst>
      <p:ext uri="{BB962C8B-B14F-4D97-AF65-F5344CB8AC3E}">
        <p14:creationId xmlns:p14="http://schemas.microsoft.com/office/powerpoint/2010/main" val="515234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buNone/>
            </a:pPr>
            <a:r>
              <a:rPr lang="ru-RU" sz="1600" b="1" dirty="0" smtClean="0"/>
              <a:t>«</a:t>
            </a:r>
            <a:r>
              <a:rPr lang="ru-RU" sz="1600" b="1" dirty="0" err="1" smtClean="0"/>
              <a:t>Декоруємо</a:t>
            </a:r>
            <a:r>
              <a:rPr lang="ru-RU" sz="1600" b="1" dirty="0" smtClean="0"/>
              <a:t> </a:t>
            </a:r>
            <a:r>
              <a:rPr lang="ru-RU" sz="1600" b="1" dirty="0" err="1" smtClean="0"/>
              <a:t>зручно</a:t>
            </a:r>
            <a:r>
              <a:rPr lang="ru-RU" sz="1600" b="1" dirty="0" smtClean="0"/>
              <a:t>»</a:t>
            </a:r>
            <a:endParaRPr lang="ru-RU" sz="1600" b="1" dirty="0"/>
          </a:p>
          <a:p>
            <a:pPr marL="0" indent="0">
              <a:buNone/>
            </a:pPr>
            <a:endParaRPr lang="ru-RU" sz="1600" dirty="0"/>
          </a:p>
          <a:p>
            <a:pPr marL="0" indent="0">
              <a:buNone/>
            </a:pPr>
            <a:r>
              <a:rPr lang="ru-RU" sz="1600" dirty="0"/>
              <a:t>Декоратори — дуже корисна і зручна штука, і на практиці декоратори </a:t>
            </a:r>
            <a:r>
              <a:rPr lang="ru-RU" sz="1600" dirty="0" err="1"/>
              <a:t>застосовуються</a:t>
            </a:r>
            <a:r>
              <a:rPr lang="ru-RU" sz="1600" dirty="0"/>
              <a:t> </a:t>
            </a:r>
            <a:r>
              <a:rPr lang="ru-RU" sz="1600" dirty="0" err="1" smtClean="0"/>
              <a:t>дуже</a:t>
            </a:r>
            <a:r>
              <a:rPr lang="ru-RU" sz="1600" dirty="0" smtClean="0"/>
              <a:t> </a:t>
            </a:r>
            <a:r>
              <a:rPr lang="ru-RU" sz="1600" dirty="0"/>
              <a:t>часто. Тому для декораторів в Python придумали спеціальний синтаксис, який дозволяє використовувати декоратори більш зручно. З вищенаведеного прикладу наступний запис:</a:t>
            </a:r>
            <a:endParaRPr lang="uk-UA" sz="1600" dirty="0"/>
          </a:p>
        </p:txBody>
      </p:sp>
      <p:sp>
        <p:nvSpPr>
          <p:cNvPr id="2" name="Rectangle 1"/>
          <p:cNvSpPr>
            <a:spLocks noChangeArrowheads="1"/>
          </p:cNvSpPr>
          <p:nvPr/>
        </p:nvSpPr>
        <p:spPr bwMode="auto">
          <a:xfrm>
            <a:off x="262467" y="1724672"/>
            <a:ext cx="4974567" cy="332398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подарунок!'</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decorator_function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gift_to_wrap_function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святкова обгортка! Я обгорну подарунок.'</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gift_to_wrap_function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'Подарунок обгорнуто!'</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wrap_function</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gift_iphone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айфон!'</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gift_iphone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decorator_function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gift_iphone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gift_iphone</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5588000" y="1724672"/>
            <a:ext cx="4974567" cy="332398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gift_function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подарунок!'</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decorator_function</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gift_to_wrap_function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святкова обгортка! Я обгорну подарунок.'</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gift_to_wrap_function</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'Подарунок обгорнуто!'</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wrap_function</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@decorator_function</a:t>
            </a:r>
            <a:br>
              <a:rPr kumimoji="0" lang="ru-RU" altLang="ru-RU" sz="1400" b="0" i="0" u="none" strike="noStrike" cap="none" normalizeH="0" baseline="0" smtClean="0">
                <a:ln>
                  <a:noFill/>
                </a:ln>
                <a:solidFill>
                  <a:srgbClr val="82AA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gift_iphone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 айфон!'</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gift_iphone</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262467" y="5251978"/>
            <a:ext cx="3362325" cy="790575"/>
          </a:xfrm>
          <a:prstGeom prst="rect">
            <a:avLst/>
          </a:prstGeom>
        </p:spPr>
      </p:pic>
      <p:pic>
        <p:nvPicPr>
          <p:cNvPr id="6" name="Picture 5"/>
          <p:cNvPicPr>
            <a:picLocks noChangeAspect="1"/>
          </p:cNvPicPr>
          <p:nvPr/>
        </p:nvPicPr>
        <p:blipFill>
          <a:blip r:embed="rId2"/>
          <a:stretch>
            <a:fillRect/>
          </a:stretch>
        </p:blipFill>
        <p:spPr>
          <a:xfrm>
            <a:off x="5588000" y="5251977"/>
            <a:ext cx="3362325" cy="790575"/>
          </a:xfrm>
          <a:prstGeom prst="rect">
            <a:avLst/>
          </a:prstGeom>
        </p:spPr>
      </p:pic>
      <p:sp>
        <p:nvSpPr>
          <p:cNvPr id="7" name="Rectangle 6"/>
          <p:cNvSpPr/>
          <p:nvPr/>
        </p:nvSpPr>
        <p:spPr>
          <a:xfrm>
            <a:off x="110067" y="6112417"/>
            <a:ext cx="11590866" cy="584775"/>
          </a:xfrm>
          <a:prstGeom prst="rect">
            <a:avLst/>
          </a:prstGeom>
        </p:spPr>
        <p:txBody>
          <a:bodyPr wrap="square">
            <a:spAutoFit/>
          </a:bodyPr>
          <a:lstStyle/>
          <a:p>
            <a:r>
              <a:rPr lang="uk-UA" sz="1600" dirty="0"/>
              <a:t>Тобто спочатку вказуємо ім'я декоратора після значка </a:t>
            </a:r>
            <a:r>
              <a:rPr lang="uk-UA" sz="1600" b="1" dirty="0"/>
              <a:t>@</a:t>
            </a:r>
            <a:r>
              <a:rPr lang="uk-UA" sz="1600" dirty="0"/>
              <a:t>, і на наступному рядку ту функцію, яку треба декорувати вищенаведеним декоратором. </a:t>
            </a:r>
          </a:p>
        </p:txBody>
      </p:sp>
    </p:spTree>
    <p:extLst>
      <p:ext uri="{BB962C8B-B14F-4D97-AF65-F5344CB8AC3E}">
        <p14:creationId xmlns:p14="http://schemas.microsoft.com/office/powerpoint/2010/main" val="1557250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buNone/>
            </a:pPr>
            <a:r>
              <a:rPr lang="ru-RU" sz="1600" b="1" dirty="0" smtClean="0"/>
              <a:t>Приклад: «</a:t>
            </a:r>
            <a:r>
              <a:rPr lang="ru-RU" sz="1600" b="1" dirty="0" err="1" smtClean="0"/>
              <a:t>хто</a:t>
            </a:r>
            <a:r>
              <a:rPr lang="ru-RU" sz="1600" b="1" dirty="0" smtClean="0"/>
              <a:t> </a:t>
            </a:r>
            <a:r>
              <a:rPr lang="ru-RU" sz="1600" b="1" dirty="0" err="1"/>
              <a:t>швидше</a:t>
            </a:r>
            <a:r>
              <a:rPr lang="ru-RU" sz="1600" b="1" dirty="0" smtClean="0"/>
              <a:t>?»</a:t>
            </a:r>
            <a:endParaRPr lang="ru-RU" sz="1600" b="1" dirty="0"/>
          </a:p>
          <a:p>
            <a:pPr marL="0" indent="0">
              <a:buNone/>
            </a:pPr>
            <a:r>
              <a:rPr lang="ru-RU" sz="1600" dirty="0" smtClean="0"/>
              <a:t>Задача</a:t>
            </a:r>
            <a:r>
              <a:rPr lang="ru-RU" sz="1600" dirty="0"/>
              <a:t>: написати функцію яка повертає символьнлий рядок </a:t>
            </a:r>
            <a:r>
              <a:rPr lang="ru-RU" sz="1600" dirty="0" smtClean="0"/>
              <a:t>зі ста мільйонів </a:t>
            </a:r>
            <a:r>
              <a:rPr lang="ru-RU" sz="1600" dirty="0"/>
              <a:t>пробілів.</a:t>
            </a:r>
          </a:p>
          <a:p>
            <a:pPr marL="0" indent="0">
              <a:buNone/>
            </a:pPr>
            <a:r>
              <a:rPr lang="ru-RU" sz="1600" dirty="0" smtClean="0"/>
              <a:t>Задачу </a:t>
            </a:r>
            <a:r>
              <a:rPr lang="ru-RU" sz="1600" dirty="0"/>
              <a:t>можна вирішити багатьма способами, ось наприклад</a:t>
            </a:r>
            <a:r>
              <a:rPr lang="ru-RU" sz="1600" dirty="0" smtClean="0"/>
              <a:t>:</a:t>
            </a:r>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en-US" sz="1600" dirty="0" smtClean="0"/>
          </a:p>
          <a:p>
            <a:pPr marL="0" indent="0">
              <a:buNone/>
            </a:pPr>
            <a:endParaRPr lang="ru-RU" sz="1600" dirty="0"/>
          </a:p>
          <a:p>
            <a:pPr marL="0" indent="0">
              <a:buNone/>
            </a:pPr>
            <a:r>
              <a:rPr lang="uk-UA" sz="1600" dirty="0"/>
              <a:t>Яка з функцій буде виконуватись швидше? Щоб з'ясувати, давайте просто заміряємо час який треба на виконання кожної з функцій.</a:t>
            </a:r>
          </a:p>
          <a:p>
            <a:pPr marL="0" indent="0">
              <a:buNone/>
            </a:pPr>
            <a:r>
              <a:rPr lang="uk-UA" sz="1600" dirty="0" smtClean="0"/>
              <a:t>Для </a:t>
            </a:r>
            <a:r>
              <a:rPr lang="uk-UA" sz="1600" dirty="0"/>
              <a:t>вимірювання часу скористаємось функцією </a:t>
            </a:r>
            <a:r>
              <a:rPr lang="en-US" sz="1600" b="1" dirty="0" err="1" smtClean="0"/>
              <a:t>perf_counter</a:t>
            </a:r>
            <a:r>
              <a:rPr lang="en-US" sz="1600" b="1" dirty="0" smtClean="0"/>
              <a:t>() </a:t>
            </a:r>
            <a:r>
              <a:rPr lang="uk-UA" sz="1600" dirty="0"/>
              <a:t>з вбудованого модуля </a:t>
            </a:r>
            <a:r>
              <a:rPr lang="en-US" sz="1600" b="1" dirty="0" smtClean="0"/>
              <a:t>time</a:t>
            </a:r>
            <a:r>
              <a:rPr lang="en-US" sz="1600" dirty="0"/>
              <a:t>:</a:t>
            </a:r>
            <a:endParaRPr lang="uk-UA" sz="1600" dirty="0"/>
          </a:p>
        </p:txBody>
      </p:sp>
      <p:sp>
        <p:nvSpPr>
          <p:cNvPr id="4" name="Rectangle 1"/>
          <p:cNvSpPr>
            <a:spLocks noChangeArrowheads="1"/>
          </p:cNvSpPr>
          <p:nvPr/>
        </p:nvSpPr>
        <p:spPr bwMode="auto">
          <a:xfrm>
            <a:off x="384704" y="4153239"/>
            <a:ext cx="2246128" cy="203132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import </a:t>
            </a:r>
            <a:r>
              <a:rPr kumimoji="0" lang="ru-RU" altLang="ru-RU" sz="1400" b="0" i="0" u="none" strike="noStrike" cap="none" normalizeH="0" baseline="0" smtClean="0">
                <a:ln>
                  <a:noFill/>
                </a:ln>
                <a:solidFill>
                  <a:srgbClr val="C3CEE3"/>
                </a:solidFill>
                <a:effectLst/>
                <a:latin typeface="JetBrains Mono"/>
              </a:rPr>
              <a:t>time</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f2</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t1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time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perf_counter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546E7A"/>
                </a:solidFill>
                <a:effectLst/>
                <a:latin typeface="JetBrains Mono"/>
              </a:rPr>
              <a:t>res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 '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10</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8</a:t>
            </a:r>
            <a:br>
              <a:rPr kumimoji="0" lang="ru-RU" altLang="ru-RU" sz="1400" b="0" i="0" u="none" strike="noStrike" cap="none" normalizeH="0" baseline="0" smtClean="0">
                <a:ln>
                  <a:noFill/>
                </a:ln>
                <a:solidFill>
                  <a:srgbClr val="F78C6C"/>
                </a:solidFill>
                <a:effectLst/>
                <a:latin typeface="JetBrains Mono"/>
              </a:rPr>
            </a:br>
            <a:r>
              <a:rPr kumimoji="0" lang="ru-RU" altLang="ru-RU" sz="1400" b="0" i="0" u="none" strike="noStrike" cap="none" normalizeH="0" baseline="0" smtClean="0">
                <a:ln>
                  <a:noFill/>
                </a:ln>
                <a:solidFill>
                  <a:srgbClr val="F78C6C"/>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t2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time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perf_counter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'f2:'</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t2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t1</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s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f2</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2753069" y="5803564"/>
            <a:ext cx="2000250" cy="381000"/>
          </a:xfrm>
          <a:prstGeom prst="rect">
            <a:avLst/>
          </a:prstGeom>
        </p:spPr>
      </p:pic>
      <p:sp>
        <p:nvSpPr>
          <p:cNvPr id="6" name="Rectangle 2"/>
          <p:cNvSpPr>
            <a:spLocks noChangeArrowheads="1"/>
          </p:cNvSpPr>
          <p:nvPr/>
        </p:nvSpPr>
        <p:spPr bwMode="auto">
          <a:xfrm>
            <a:off x="330200" y="1367249"/>
            <a:ext cx="1984839" cy="160043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f1</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res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a:t>
            </a:r>
            <a:br>
              <a:rPr kumimoji="0" lang="ru-RU" altLang="ru-RU" sz="1400" b="0" i="0" u="none" strike="noStrike" cap="none" normalizeH="0" baseline="0" smtClean="0">
                <a:ln>
                  <a:noFill/>
                </a:ln>
                <a:solidFill>
                  <a:srgbClr val="C3E88D"/>
                </a:solidFill>
                <a:effectLst/>
                <a:latin typeface="JetBrains Mono"/>
              </a:rPr>
            </a:br>
            <a:r>
              <a:rPr kumimoji="0" lang="ru-RU" altLang="ru-RU" sz="1400" b="0" i="0" u="none" strike="noStrike" cap="none" normalizeH="0" baseline="0" smtClean="0">
                <a:ln>
                  <a:noFill/>
                </a:ln>
                <a:solidFill>
                  <a:srgbClr val="C3E88D"/>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for </a:t>
            </a:r>
            <a:r>
              <a:rPr kumimoji="0" lang="ru-RU" altLang="ru-RU" sz="1400" b="0" i="0" u="none" strike="noStrike" cap="none" normalizeH="0" baseline="0" smtClean="0">
                <a:ln>
                  <a:noFill/>
                </a:ln>
                <a:solidFill>
                  <a:srgbClr val="C3CEE3"/>
                </a:solidFill>
                <a:effectLst/>
                <a:latin typeface="JetBrains Mono"/>
              </a:rPr>
              <a:t>i </a:t>
            </a:r>
            <a:r>
              <a:rPr kumimoji="0" lang="ru-RU" altLang="ru-RU" sz="1400" b="0" i="1" u="none" strike="noStrike" cap="none" normalizeH="0" baseline="0" smtClean="0">
                <a:ln>
                  <a:noFill/>
                </a:ln>
                <a:solidFill>
                  <a:srgbClr val="C792EA"/>
                </a:solidFill>
                <a:effectLst/>
                <a:latin typeface="JetBrains Mono"/>
              </a:rPr>
              <a:t>in </a:t>
            </a:r>
            <a:r>
              <a:rPr kumimoji="0" lang="ru-RU" altLang="ru-RU" sz="1400" b="0" i="1" u="none" strike="noStrike" cap="none" normalizeH="0" baseline="0" smtClean="0">
                <a:ln>
                  <a:noFill/>
                </a:ln>
                <a:solidFill>
                  <a:srgbClr val="82AAFF"/>
                </a:solidFill>
                <a:effectLst/>
                <a:latin typeface="JetBrains Mono"/>
              </a:rPr>
              <a:t>range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10</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6</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res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 '</a:t>
            </a:r>
            <a:br>
              <a:rPr kumimoji="0" lang="ru-RU" altLang="ru-RU" sz="1400" b="0" i="0" u="none" strike="noStrike" cap="none" normalizeH="0" baseline="0" smtClean="0">
                <a:ln>
                  <a:noFill/>
                </a:ln>
                <a:solidFill>
                  <a:srgbClr val="C3E88D"/>
                </a:solidFill>
                <a:effectLst/>
                <a:latin typeface="JetBrains Mono"/>
              </a:rPr>
            </a:br>
            <a:r>
              <a:rPr kumimoji="0" lang="ru-RU" altLang="ru-RU" sz="1400" b="0" i="0" u="none" strike="noStrike" cap="none" normalizeH="0" baseline="0" smtClean="0">
                <a:ln>
                  <a:noFill/>
                </a:ln>
                <a:solidFill>
                  <a:srgbClr val="C3E88D"/>
                </a:solidFill>
                <a:effectLst/>
                <a:latin typeface="JetBrains Mono"/>
              </a:rPr>
              <a:t/>
            </a:r>
            <a:br>
              <a:rPr kumimoji="0" lang="ru-RU" altLang="ru-RU" sz="1400" b="0" i="0" u="none" strike="noStrike" cap="none" normalizeH="0" baseline="0" smtClean="0">
                <a:ln>
                  <a:noFill/>
                </a:ln>
                <a:solidFill>
                  <a:srgbClr val="C3E88D"/>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f2</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546E7A"/>
                </a:solidFill>
                <a:effectLst/>
                <a:latin typeface="JetBrains Mono"/>
              </a:rPr>
              <a:t>res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 '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10</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6</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5359400" y="4239738"/>
            <a:ext cx="6096000" cy="1323439"/>
          </a:xfrm>
          <a:prstGeom prst="rect">
            <a:avLst/>
          </a:prstGeom>
        </p:spPr>
        <p:txBody>
          <a:bodyPr>
            <a:spAutoFit/>
          </a:bodyPr>
          <a:lstStyle/>
          <a:p>
            <a:r>
              <a:rPr lang="uk-UA" sz="1600" dirty="0"/>
              <a:t>недоліки:</a:t>
            </a:r>
          </a:p>
          <a:p>
            <a:endParaRPr lang="uk-UA" sz="1600" dirty="0"/>
          </a:p>
          <a:p>
            <a:pPr marL="285750" indent="-285750">
              <a:buFont typeface="Arial" panose="020B0604020202020204" pitchFamily="34" charset="0"/>
              <a:buChar char="•"/>
            </a:pPr>
            <a:r>
              <a:rPr lang="uk-UA" sz="1600" dirty="0"/>
              <a:t> </a:t>
            </a:r>
            <a:r>
              <a:rPr lang="uk-UA" sz="1600" dirty="0" smtClean="0"/>
              <a:t>ми </a:t>
            </a:r>
            <a:r>
              <a:rPr lang="uk-UA" sz="1600" dirty="0"/>
              <a:t>змінили функцію, час роботи якої хочемо вимірювати</a:t>
            </a:r>
          </a:p>
          <a:p>
            <a:pPr marL="285750" indent="-285750">
              <a:buFont typeface="Arial" panose="020B0604020202020204" pitchFamily="34" charset="0"/>
              <a:buChar char="•"/>
            </a:pPr>
            <a:r>
              <a:rPr lang="uk-UA" sz="1600" dirty="0"/>
              <a:t> </a:t>
            </a:r>
            <a:r>
              <a:rPr lang="uk-UA" sz="1600" dirty="0" smtClean="0"/>
              <a:t>для </a:t>
            </a:r>
            <a:r>
              <a:rPr lang="uk-UA" sz="1600" dirty="0"/>
              <a:t>інших функції для вирішення задачі так само треба буде змінити код, причому код цей буде кожного разу повторюватись</a:t>
            </a:r>
          </a:p>
        </p:txBody>
      </p:sp>
    </p:spTree>
    <p:extLst>
      <p:ext uri="{BB962C8B-B14F-4D97-AF65-F5344CB8AC3E}">
        <p14:creationId xmlns:p14="http://schemas.microsoft.com/office/powerpoint/2010/main" val="362038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buNone/>
            </a:pPr>
            <a:r>
              <a:rPr lang="ru-RU" sz="1600" dirty="0" smtClean="0"/>
              <a:t>Як тоді зробити щоб </a:t>
            </a:r>
            <a:r>
              <a:rPr lang="ru-RU" sz="1600" dirty="0"/>
              <a:t>кожна функція вимірювала і виводила б час потрібний на її виконання? І тут на допомогу приходять декоратори. За допомогою декоратора ми зможемо як </a:t>
            </a:r>
            <a:r>
              <a:rPr lang="ru-RU" sz="1600" dirty="0" err="1"/>
              <a:t>би</a:t>
            </a:r>
            <a:r>
              <a:rPr lang="ru-RU" sz="1600" dirty="0"/>
              <a:t> </a:t>
            </a:r>
            <a:r>
              <a:rPr lang="ru-RU" sz="1600" dirty="0" smtClean="0"/>
              <a:t>«</a:t>
            </a:r>
            <a:r>
              <a:rPr lang="ru-RU" sz="1600" dirty="0" err="1" smtClean="0"/>
              <a:t>розширити</a:t>
            </a:r>
            <a:r>
              <a:rPr lang="ru-RU" sz="1600" dirty="0" smtClean="0"/>
              <a:t>» </a:t>
            </a:r>
            <a:r>
              <a:rPr lang="ru-RU" sz="1600" dirty="0" err="1" smtClean="0"/>
              <a:t>можливості</a:t>
            </a:r>
            <a:r>
              <a:rPr lang="ru-RU" sz="1600" dirty="0" smtClean="0"/>
              <a:t> </a:t>
            </a:r>
            <a:r>
              <a:rPr lang="ru-RU" sz="1600" dirty="0"/>
              <a:t>функції, </a:t>
            </a:r>
            <a:r>
              <a:rPr lang="ru-RU" sz="1600" dirty="0" smtClean="0"/>
              <a:t>яку </a:t>
            </a:r>
            <a:r>
              <a:rPr lang="ru-RU" sz="1600" dirty="0" err="1" smtClean="0"/>
              <a:t>йому</a:t>
            </a:r>
            <a:r>
              <a:rPr lang="ru-RU" sz="1600" dirty="0" smtClean="0"/>
              <a:t> </a:t>
            </a:r>
            <a:r>
              <a:rPr lang="ru-RU" sz="1600" dirty="0" err="1" smtClean="0"/>
              <a:t>передаємо</a:t>
            </a:r>
            <a:r>
              <a:rPr lang="ru-RU" sz="1600" dirty="0" smtClean="0"/>
              <a:t>.</a:t>
            </a:r>
            <a:endParaRPr lang="uk-UA" sz="1600" dirty="0"/>
          </a:p>
        </p:txBody>
      </p:sp>
      <p:sp>
        <p:nvSpPr>
          <p:cNvPr id="5" name="Rectangle 2"/>
          <p:cNvSpPr>
            <a:spLocks noChangeArrowheads="1"/>
          </p:cNvSpPr>
          <p:nvPr/>
        </p:nvSpPr>
        <p:spPr bwMode="auto">
          <a:xfrm>
            <a:off x="262467" y="775889"/>
            <a:ext cx="3439147" cy="483209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import </a:t>
            </a:r>
            <a:r>
              <a:rPr kumimoji="0" lang="ru-RU" altLang="ru-RU" sz="1400" b="0" i="0" u="none" strike="noStrike" cap="none" normalizeH="0" baseline="0" smtClean="0">
                <a:ln>
                  <a:noFill/>
                </a:ln>
                <a:solidFill>
                  <a:srgbClr val="C3CEE3"/>
                </a:solidFill>
                <a:effectLst/>
                <a:latin typeface="JetBrains Mono"/>
              </a:rPr>
              <a:t>time</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timeit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wrapper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t1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time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perf_counter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t2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time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perf_counter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f'Час виконання: </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t2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t1</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.6f</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wrapper</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@timeit</a:t>
            </a:r>
            <a:br>
              <a:rPr kumimoji="0" lang="ru-RU" altLang="ru-RU" sz="1400" b="0" i="0" u="none" strike="noStrike" cap="none" normalizeH="0" baseline="0" smtClean="0">
                <a:ln>
                  <a:noFill/>
                </a:ln>
                <a:solidFill>
                  <a:srgbClr val="82AA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f1</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546E7A"/>
                </a:solidFill>
                <a:effectLst/>
                <a:latin typeface="JetBrains Mono"/>
              </a:rPr>
              <a:t>res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 '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10</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7</a:t>
            </a:r>
            <a:br>
              <a:rPr kumimoji="0" lang="ru-RU" altLang="ru-RU" sz="1400" b="0" i="0" u="none" strike="noStrike" cap="none" normalizeH="0" baseline="0" smtClean="0">
                <a:ln>
                  <a:noFill/>
                </a:ln>
                <a:solidFill>
                  <a:srgbClr val="F78C6C"/>
                </a:solidFill>
                <a:effectLst/>
                <a:latin typeface="JetBrains Mono"/>
              </a:rPr>
            </a:br>
            <a:r>
              <a:rPr kumimoji="0" lang="ru-RU" altLang="ru-RU" sz="1400" b="0" i="0" u="none" strike="noStrike" cap="none" normalizeH="0" baseline="0" smtClean="0">
                <a:ln>
                  <a:noFill/>
                </a:ln>
                <a:solidFill>
                  <a:srgbClr val="F78C6C"/>
                </a:solidFill>
                <a:effectLst/>
                <a:latin typeface="JetBrains Mono"/>
              </a:rPr>
              <a:t/>
            </a:r>
            <a:br>
              <a:rPr kumimoji="0" lang="ru-RU" altLang="ru-RU" sz="1400" b="0" i="0" u="none" strike="noStrike" cap="none" normalizeH="0" baseline="0" smtClean="0">
                <a:ln>
                  <a:noFill/>
                </a:ln>
                <a:solidFill>
                  <a:srgbClr val="F78C6C"/>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@timeit</a:t>
            </a:r>
            <a:br>
              <a:rPr kumimoji="0" lang="ru-RU" altLang="ru-RU" sz="1400" b="0" i="0" u="none" strike="noStrike" cap="none" normalizeH="0" baseline="0" smtClean="0">
                <a:ln>
                  <a:noFill/>
                </a:ln>
                <a:solidFill>
                  <a:srgbClr val="82AA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f2</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res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a:t>
            </a:r>
            <a:br>
              <a:rPr kumimoji="0" lang="ru-RU" altLang="ru-RU" sz="1400" b="0" i="0" u="none" strike="noStrike" cap="none" normalizeH="0" baseline="0" smtClean="0">
                <a:ln>
                  <a:noFill/>
                </a:ln>
                <a:solidFill>
                  <a:srgbClr val="C3E88D"/>
                </a:solidFill>
                <a:effectLst/>
                <a:latin typeface="JetBrains Mono"/>
              </a:rPr>
            </a:br>
            <a:r>
              <a:rPr kumimoji="0" lang="ru-RU" altLang="ru-RU" sz="1400" b="0" i="0" u="none" strike="noStrike" cap="none" normalizeH="0" baseline="0" smtClean="0">
                <a:ln>
                  <a:noFill/>
                </a:ln>
                <a:solidFill>
                  <a:srgbClr val="C3E88D"/>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for </a:t>
            </a:r>
            <a:r>
              <a:rPr kumimoji="0" lang="ru-RU" altLang="ru-RU" sz="1400" b="0" i="0" u="none" strike="noStrike" cap="none" normalizeH="0" baseline="0" smtClean="0">
                <a:ln>
                  <a:noFill/>
                </a:ln>
                <a:solidFill>
                  <a:srgbClr val="C3CEE3"/>
                </a:solidFill>
                <a:effectLst/>
                <a:latin typeface="JetBrains Mono"/>
              </a:rPr>
              <a:t>i </a:t>
            </a:r>
            <a:r>
              <a:rPr kumimoji="0" lang="ru-RU" altLang="ru-RU" sz="1400" b="0" i="1" u="none" strike="noStrike" cap="none" normalizeH="0" baseline="0" smtClean="0">
                <a:ln>
                  <a:noFill/>
                </a:ln>
                <a:solidFill>
                  <a:srgbClr val="C792EA"/>
                </a:solidFill>
                <a:effectLst/>
                <a:latin typeface="JetBrains Mono"/>
              </a:rPr>
              <a:t>in </a:t>
            </a:r>
            <a:r>
              <a:rPr kumimoji="0" lang="ru-RU" altLang="ru-RU" sz="1400" b="0" i="1" u="none" strike="noStrike" cap="none" normalizeH="0" baseline="0" smtClean="0">
                <a:ln>
                  <a:noFill/>
                </a:ln>
                <a:solidFill>
                  <a:srgbClr val="82AAFF"/>
                </a:solidFill>
                <a:effectLst/>
                <a:latin typeface="JetBrains Mono"/>
              </a:rPr>
              <a:t>range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10</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7</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res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 '</a:t>
            </a:r>
            <a:br>
              <a:rPr kumimoji="0" lang="ru-RU" altLang="ru-RU" sz="1400" b="0" i="0" u="none" strike="noStrike" cap="none" normalizeH="0" baseline="0" smtClean="0">
                <a:ln>
                  <a:noFill/>
                </a:ln>
                <a:solidFill>
                  <a:srgbClr val="C3E88D"/>
                </a:solidFill>
                <a:effectLst/>
                <a:latin typeface="JetBrains Mono"/>
              </a:rPr>
            </a:br>
            <a:r>
              <a:rPr kumimoji="0" lang="ru-RU" altLang="ru-RU" sz="1400" b="0" i="0" u="none" strike="noStrike" cap="none" normalizeH="0" baseline="0" smtClean="0">
                <a:ln>
                  <a:noFill/>
                </a:ln>
                <a:solidFill>
                  <a:srgbClr val="C3E88D"/>
                </a:solidFill>
                <a:effectLst/>
                <a:latin typeface="JetBrains Mono"/>
              </a:rPr>
              <a:t/>
            </a:r>
            <a:br>
              <a:rPr kumimoji="0" lang="ru-RU" altLang="ru-RU" sz="1400" b="0" i="0" u="none" strike="noStrike" cap="none" normalizeH="0" baseline="0" smtClean="0">
                <a:ln>
                  <a:noFill/>
                </a:ln>
                <a:solidFill>
                  <a:srgbClr val="C3E88D"/>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f1</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f2</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62467" y="5854107"/>
            <a:ext cx="1866900" cy="495300"/>
          </a:xfrm>
          <a:prstGeom prst="rect">
            <a:avLst/>
          </a:prstGeom>
        </p:spPr>
      </p:pic>
    </p:spTree>
    <p:extLst>
      <p:ext uri="{BB962C8B-B14F-4D97-AF65-F5344CB8AC3E}">
        <p14:creationId xmlns:p14="http://schemas.microsoft.com/office/powerpoint/2010/main" val="4002464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buNone/>
            </a:pPr>
            <a:r>
              <a:rPr lang="uk-UA" sz="1600" b="1" dirty="0"/>
              <a:t>Ланцюжки з декораторів</a:t>
            </a:r>
          </a:p>
          <a:p>
            <a:pPr marL="0" indent="0">
              <a:buNone/>
            </a:pPr>
            <a:r>
              <a:rPr lang="uk-UA" sz="1600" dirty="0" smtClean="0"/>
              <a:t>Синтаксис </a:t>
            </a:r>
            <a:r>
              <a:rPr lang="en-US" sz="1600" dirty="0"/>
              <a:t>Python </a:t>
            </a:r>
            <a:r>
              <a:rPr lang="uk-UA" sz="1600" dirty="0"/>
              <a:t>дозволяє одночасне </a:t>
            </a:r>
            <a:r>
              <a:rPr lang="uk-UA" sz="1600" u="sng" dirty="0"/>
              <a:t>використання декількох декораторів</a:t>
            </a:r>
            <a:r>
              <a:rPr lang="uk-UA" sz="1600" dirty="0"/>
              <a:t>.</a:t>
            </a:r>
          </a:p>
        </p:txBody>
      </p:sp>
      <p:sp>
        <p:nvSpPr>
          <p:cNvPr id="2" name="Rectangle 1"/>
          <p:cNvSpPr>
            <a:spLocks noChangeArrowheads="1"/>
          </p:cNvSpPr>
          <p:nvPr/>
        </p:nvSpPr>
        <p:spPr bwMode="auto">
          <a:xfrm>
            <a:off x="330200" y="1713343"/>
            <a:ext cx="1913152" cy="461664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bread</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func</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wrapper</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'Хліб'</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82AAFF"/>
                </a:solidFill>
                <a:effectLst/>
                <a:latin typeface="JetBrains Mono"/>
              </a:rPr>
              <a:t>func</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'Хліб'</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return </a:t>
            </a:r>
            <a:r>
              <a:rPr kumimoji="0" lang="ru-RU" altLang="ru-RU" sz="1400" b="0" i="0" u="none" strike="noStrike" cap="none" normalizeH="0" baseline="0" dirty="0" smtClean="0">
                <a:ln>
                  <a:noFill/>
                </a:ln>
                <a:solidFill>
                  <a:srgbClr val="C3CEE3"/>
                </a:solidFill>
                <a:effectLst/>
                <a:latin typeface="JetBrains Mono"/>
              </a:rPr>
              <a:t>wrapper</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salad</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func</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wrapper</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'Зелень'</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82AAFF"/>
                </a:solidFill>
                <a:effectLst/>
                <a:latin typeface="JetBrains Mono"/>
              </a:rPr>
              <a:t>func</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'Зелень'</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return </a:t>
            </a:r>
            <a:r>
              <a:rPr kumimoji="0" lang="ru-RU" altLang="ru-RU" sz="1400" b="0" i="0" u="none" strike="noStrike" cap="none" normalizeH="0" baseline="0" dirty="0" smtClean="0">
                <a:ln>
                  <a:noFill/>
                </a:ln>
                <a:solidFill>
                  <a:srgbClr val="C3CEE3"/>
                </a:solidFill>
                <a:effectLst/>
                <a:latin typeface="JetBrains Mono"/>
              </a:rPr>
              <a:t>wrapper</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0" u="none" strike="noStrike" cap="none" normalizeH="0" baseline="0" dirty="0" smtClean="0">
                <a:ln>
                  <a:noFill/>
                </a:ln>
                <a:solidFill>
                  <a:srgbClr val="82AAFF"/>
                </a:solidFill>
                <a:effectLst/>
                <a:latin typeface="JetBrains Mono"/>
              </a:rPr>
              <a:t>@bread</a:t>
            </a:r>
            <a:br>
              <a:rPr kumimoji="0" lang="ru-RU" altLang="ru-RU" sz="1400" b="0" i="0" u="none" strike="noStrike" cap="none" normalizeH="0" baseline="0" dirty="0" smtClean="0">
                <a:ln>
                  <a:noFill/>
                </a:ln>
                <a:solidFill>
                  <a:srgbClr val="82AAFF"/>
                </a:solidFill>
                <a:effectLst/>
                <a:latin typeface="JetBrains Mono"/>
              </a:rPr>
            </a:br>
            <a:r>
              <a:rPr kumimoji="0" lang="ru-RU" altLang="ru-RU" sz="1400" b="0" i="0" u="none" strike="noStrike" cap="none" normalizeH="0" baseline="0" dirty="0" smtClean="0">
                <a:ln>
                  <a:noFill/>
                </a:ln>
                <a:solidFill>
                  <a:srgbClr val="82AAFF"/>
                </a:solidFill>
                <a:effectLst/>
                <a:latin typeface="JetBrains Mono"/>
              </a:rPr>
              <a:t>@salad</a:t>
            </a:r>
            <a:br>
              <a:rPr kumimoji="0" lang="ru-RU" altLang="ru-RU" sz="1400" b="0" i="0" u="none" strike="noStrike" cap="none" normalizeH="0" baseline="0" dirty="0" smtClean="0">
                <a:ln>
                  <a:noFill/>
                </a:ln>
                <a:solidFill>
                  <a:srgbClr val="82AAFF"/>
                </a:solidFill>
                <a:effectLst/>
                <a:latin typeface="JetBrains Mono"/>
              </a:rPr>
            </a:b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stake</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"М'ясо"</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2AAFF"/>
                </a:solidFill>
                <a:effectLst/>
                <a:latin typeface="JetBrains Mono"/>
              </a:rPr>
              <a:t>stake</a:t>
            </a:r>
            <a:r>
              <a:rPr kumimoji="0" lang="ru-RU" altLang="ru-RU" sz="1400" b="0" i="0" u="none" strike="noStrike" cap="none" normalizeH="0" baseline="0" dirty="0" smtClean="0">
                <a:ln>
                  <a:noFill/>
                </a:ln>
                <a:solidFill>
                  <a:srgbClr val="89DDFF"/>
                </a:solidFill>
                <a:effectLst/>
                <a:latin typeface="JetBrains Mono"/>
              </a:rPr>
              <a:t>()</a:t>
            </a:r>
            <a:endParaRPr kumimoji="0" lang="ru-RU" altLang="ru-RU" sz="32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311085" y="5072691"/>
            <a:ext cx="581025" cy="1257300"/>
          </a:xfrm>
          <a:prstGeom prst="rect">
            <a:avLst/>
          </a:prstGeom>
        </p:spPr>
      </p:pic>
      <p:sp>
        <p:nvSpPr>
          <p:cNvPr id="5" name="Rectangle 4"/>
          <p:cNvSpPr/>
          <p:nvPr/>
        </p:nvSpPr>
        <p:spPr>
          <a:xfrm>
            <a:off x="3225491" y="1095277"/>
            <a:ext cx="3742267" cy="584775"/>
          </a:xfrm>
          <a:prstGeom prst="rect">
            <a:avLst/>
          </a:prstGeom>
        </p:spPr>
        <p:txBody>
          <a:bodyPr wrap="square">
            <a:spAutoFit/>
          </a:bodyPr>
          <a:lstStyle/>
          <a:p>
            <a:r>
              <a:rPr lang="uk-UA" sz="1600" dirty="0"/>
              <a:t>Застосування тих самих декораторів, але </a:t>
            </a:r>
            <a:r>
              <a:rPr lang="uk-UA" sz="1600" u="sng" dirty="0"/>
              <a:t>без "магічного" символа @:</a:t>
            </a:r>
          </a:p>
        </p:txBody>
      </p:sp>
      <p:sp>
        <p:nvSpPr>
          <p:cNvPr id="6" name="Rectangle 2"/>
          <p:cNvSpPr>
            <a:spLocks noChangeArrowheads="1"/>
          </p:cNvSpPr>
          <p:nvPr/>
        </p:nvSpPr>
        <p:spPr bwMode="auto">
          <a:xfrm>
            <a:off x="3840125" y="1713343"/>
            <a:ext cx="2366353" cy="461664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bread</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func</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wrapper</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'Хліб'</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82AAFF"/>
                </a:solidFill>
                <a:effectLst/>
                <a:latin typeface="JetBrains Mono"/>
              </a:rPr>
              <a:t>func</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'Хліб'</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return </a:t>
            </a:r>
            <a:r>
              <a:rPr kumimoji="0" lang="ru-RU" altLang="ru-RU" sz="1400" b="0" i="0" u="none" strike="noStrike" cap="none" normalizeH="0" baseline="0" dirty="0" smtClean="0">
                <a:ln>
                  <a:noFill/>
                </a:ln>
                <a:solidFill>
                  <a:srgbClr val="C3CEE3"/>
                </a:solidFill>
                <a:effectLst/>
                <a:latin typeface="JetBrains Mono"/>
              </a:rPr>
              <a:t>wrapper</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salad</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func</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wrapper</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'Зелень'</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82AAFF"/>
                </a:solidFill>
                <a:effectLst/>
                <a:latin typeface="JetBrains Mono"/>
              </a:rPr>
              <a:t>func</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'Зелень'</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C792EA"/>
                </a:solidFill>
                <a:effectLst/>
                <a:latin typeface="JetBrains Mono"/>
              </a:rPr>
              <a:t>return </a:t>
            </a:r>
            <a:r>
              <a:rPr kumimoji="0" lang="ru-RU" altLang="ru-RU" sz="1400" b="0" i="0" u="none" strike="noStrike" cap="none" normalizeH="0" baseline="0" dirty="0" smtClean="0">
                <a:ln>
                  <a:noFill/>
                </a:ln>
                <a:solidFill>
                  <a:srgbClr val="C3CEE3"/>
                </a:solidFill>
                <a:effectLst/>
                <a:latin typeface="JetBrains Mono"/>
              </a:rPr>
              <a:t>wrapper</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
            </a:r>
            <a:br>
              <a:rPr kumimoji="0" lang="ru-RU" altLang="ru-RU" sz="1400" b="0" i="0" u="none" strike="noStrike" cap="none" normalizeH="0" baseline="0" dirty="0" smtClean="0">
                <a:ln>
                  <a:noFill/>
                </a:ln>
                <a:solidFill>
                  <a:srgbClr val="C3CEE3"/>
                </a:solidFill>
                <a:effectLst/>
                <a:latin typeface="JetBrains Mono"/>
              </a:rPr>
            </a:b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stake</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E88D"/>
                </a:solidFill>
                <a:effectLst/>
                <a:latin typeface="JetBrains Mono"/>
              </a:rPr>
              <a:t>"М'ясо"</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C3CEE3"/>
                </a:solidFill>
                <a:effectLst/>
                <a:latin typeface="JetBrains Mono"/>
              </a:rPr>
              <a:t>stake </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82AAFF"/>
                </a:solidFill>
                <a:effectLst/>
                <a:latin typeface="JetBrains Mono"/>
              </a:rPr>
              <a:t>bread</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82AAFF"/>
                </a:solidFill>
                <a:effectLst/>
                <a:latin typeface="JetBrains Mono"/>
              </a:rPr>
              <a:t>salad</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C3CEE3"/>
                </a:solidFill>
                <a:effectLst/>
                <a:latin typeface="JetBrains Mono"/>
              </a:rPr>
              <a:t>stake</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endParaRPr kumimoji="0" lang="ru-RU" altLang="ru-RU" sz="1400" b="0" i="0" u="none" strike="noStrike" cap="none" normalizeH="0" baseline="0" dirty="0" smtClean="0">
              <a:ln>
                <a:noFill/>
              </a:ln>
              <a:solidFill>
                <a:srgbClr val="89DDFF"/>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82AAFF"/>
                </a:solidFill>
                <a:effectLst/>
                <a:latin typeface="JetBrains Mono"/>
              </a:rPr>
              <a:t>stake</a:t>
            </a:r>
            <a:r>
              <a:rPr kumimoji="0" lang="ru-RU" altLang="ru-RU" sz="1400" b="0" i="0" u="none" strike="noStrike" cap="none" normalizeH="0" baseline="0" dirty="0" smtClean="0">
                <a:ln>
                  <a:noFill/>
                </a:ln>
                <a:solidFill>
                  <a:srgbClr val="89DDFF"/>
                </a:solidFill>
                <a:effectLst/>
                <a:latin typeface="JetBrains Mono"/>
              </a:rPr>
              <a:t>()</a:t>
            </a:r>
            <a:endParaRPr kumimoji="0" lang="ru-RU" altLang="ru-RU" sz="3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6377208" y="5072691"/>
            <a:ext cx="590550" cy="1266825"/>
          </a:xfrm>
          <a:prstGeom prst="rect">
            <a:avLst/>
          </a:prstGeom>
        </p:spPr>
      </p:pic>
      <p:sp>
        <p:nvSpPr>
          <p:cNvPr id="8" name="Rectangle 7"/>
          <p:cNvSpPr/>
          <p:nvPr/>
        </p:nvSpPr>
        <p:spPr>
          <a:xfrm>
            <a:off x="8569543" y="1110672"/>
            <a:ext cx="2843523" cy="584775"/>
          </a:xfrm>
          <a:prstGeom prst="rect">
            <a:avLst/>
          </a:prstGeom>
        </p:spPr>
        <p:txBody>
          <a:bodyPr wrap="square">
            <a:spAutoFit/>
          </a:bodyPr>
          <a:lstStyle/>
          <a:p>
            <a:r>
              <a:rPr lang="uk-UA" sz="1600" u="sng" dirty="0" smtClean="0"/>
              <a:t>Послідовність </a:t>
            </a:r>
            <a:r>
              <a:rPr lang="uk-UA" sz="1600" u="sng" dirty="0"/>
              <a:t>застосування </a:t>
            </a:r>
            <a:r>
              <a:rPr lang="uk-UA" sz="1600" dirty="0"/>
              <a:t>декораторів має значення:</a:t>
            </a:r>
          </a:p>
        </p:txBody>
      </p:sp>
      <p:sp>
        <p:nvSpPr>
          <p:cNvPr id="9" name="Rectangle 3"/>
          <p:cNvSpPr>
            <a:spLocks noChangeArrowheads="1"/>
          </p:cNvSpPr>
          <p:nvPr/>
        </p:nvSpPr>
        <p:spPr bwMode="auto">
          <a:xfrm>
            <a:off x="8170333" y="1695447"/>
            <a:ext cx="1913152" cy="440120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bread</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wrapper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'Хліб'</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'Хліб'</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wrapper</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salad</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wrapper</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'Зелень'</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'Зелень'</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wrapper</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@salad</a:t>
            </a:r>
            <a:br>
              <a:rPr kumimoji="0" lang="ru-RU" altLang="ru-RU" sz="1400" b="0" i="0" u="none" strike="noStrike" cap="none" normalizeH="0" baseline="0" smtClean="0">
                <a:ln>
                  <a:noFill/>
                </a:ln>
                <a:solidFill>
                  <a:srgbClr val="82AA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@bread</a:t>
            </a:r>
            <a:br>
              <a:rPr kumimoji="0" lang="ru-RU" altLang="ru-RU" sz="1400" b="0" i="0" u="none" strike="noStrike" cap="none" normalizeH="0" baseline="0" smtClean="0">
                <a:ln>
                  <a:noFill/>
                </a:ln>
                <a:solidFill>
                  <a:srgbClr val="82AA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stake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"М'ясо"</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stake</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4"/>
          <a:stretch>
            <a:fillRect/>
          </a:stretch>
        </p:blipFill>
        <p:spPr>
          <a:xfrm>
            <a:off x="10228476" y="5101266"/>
            <a:ext cx="571500" cy="1200150"/>
          </a:xfrm>
          <a:prstGeom prst="rect">
            <a:avLst/>
          </a:prstGeom>
        </p:spPr>
      </p:pic>
    </p:spTree>
    <p:extLst>
      <p:ext uri="{BB962C8B-B14F-4D97-AF65-F5344CB8AC3E}">
        <p14:creationId xmlns:p14="http://schemas.microsoft.com/office/powerpoint/2010/main" val="676834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buNone/>
            </a:pPr>
            <a:r>
              <a:rPr lang="ru-RU" sz="1600" b="1" dirty="0"/>
              <a:t>Декоруємо функції з параметрами</a:t>
            </a:r>
          </a:p>
          <a:p>
            <a:pPr marL="0" indent="0">
              <a:buNone/>
            </a:pPr>
            <a:r>
              <a:rPr lang="ru-RU" sz="1600" dirty="0" smtClean="0"/>
              <a:t>У </a:t>
            </a:r>
            <a:r>
              <a:rPr lang="ru-RU" sz="1600" dirty="0"/>
              <a:t>попередніх прикладах ми декорували функції, які не мали ніяких параметрів. А як щодо функцій з параметрами?</a:t>
            </a:r>
          </a:p>
          <a:p>
            <a:pPr marL="0" indent="0">
              <a:buNone/>
            </a:pPr>
            <a:r>
              <a:rPr lang="ru-RU" sz="1600" dirty="0" smtClean="0"/>
              <a:t>Припустимо </a:t>
            </a:r>
            <a:r>
              <a:rPr lang="ru-RU" sz="1600" dirty="0"/>
              <a:t>маємо таку функцію</a:t>
            </a:r>
            <a:r>
              <a:rPr lang="ru-RU" sz="1600" dirty="0" smtClean="0"/>
              <a:t>:</a:t>
            </a:r>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r>
              <a:rPr lang="ru-RU" sz="1600" dirty="0" smtClean="0"/>
              <a:t>Створимо декоратор</a:t>
            </a:r>
            <a:r>
              <a:rPr lang="ru-RU" sz="1600" dirty="0"/>
              <a:t>, який буде перевіряти вхідні параметри функції:</a:t>
            </a:r>
          </a:p>
          <a:p>
            <a:pPr marL="0" indent="0">
              <a:buNone/>
            </a:pPr>
            <a:endParaRPr lang="ru-RU" sz="1600" dirty="0" smtClean="0"/>
          </a:p>
        </p:txBody>
      </p:sp>
      <p:sp>
        <p:nvSpPr>
          <p:cNvPr id="2" name="Rectangle 1"/>
          <p:cNvSpPr>
            <a:spLocks noChangeArrowheads="1"/>
          </p:cNvSpPr>
          <p:nvPr/>
        </p:nvSpPr>
        <p:spPr bwMode="auto">
          <a:xfrm>
            <a:off x="262467" y="1309414"/>
            <a:ext cx="1247457" cy="95410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div</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F78C6C"/>
                </a:solidFill>
                <a:effectLst/>
                <a:latin typeface="JetBrains Mono"/>
              </a:rPr>
              <a:t>a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b</a:t>
            </a:r>
            <a:br>
              <a:rPr kumimoji="0" lang="ru-RU" altLang="ru-RU" sz="1400" b="0" i="0" u="none" strike="noStrike" cap="none" normalizeH="0" baseline="0" smtClean="0">
                <a:ln>
                  <a:noFill/>
                </a:ln>
                <a:solidFill>
                  <a:srgbClr val="F78C6C"/>
                </a:solidFill>
                <a:effectLst/>
                <a:latin typeface="JetBrains Mono"/>
              </a:rPr>
            </a:br>
            <a:r>
              <a:rPr kumimoji="0" lang="ru-RU" altLang="ru-RU" sz="1400" b="0" i="0" u="none" strike="noStrike" cap="none" normalizeH="0" baseline="0" smtClean="0">
                <a:ln>
                  <a:noFill/>
                </a:ln>
                <a:solidFill>
                  <a:srgbClr val="F78C6C"/>
                </a:solidFill>
                <a:effectLst/>
                <a:latin typeface="JetBrains Mono"/>
              </a:rPr>
              <a:t/>
            </a:r>
            <a:br>
              <a:rPr kumimoji="0" lang="ru-RU" altLang="ru-RU" sz="1400" b="0" i="0" u="none" strike="noStrike" cap="none" normalizeH="0" baseline="0" smtClean="0">
                <a:ln>
                  <a:noFill/>
                </a:ln>
                <a:solidFill>
                  <a:srgbClr val="F78C6C"/>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div</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2</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0</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1789879" y="1385614"/>
            <a:ext cx="2240253" cy="523220"/>
          </a:xfrm>
          <a:prstGeom prst="rect">
            <a:avLst/>
          </a:prstGeom>
        </p:spPr>
        <p:txBody>
          <a:bodyPr wrap="square">
            <a:spAutoFit/>
          </a:bodyPr>
          <a:lstStyle/>
          <a:p>
            <a:r>
              <a:rPr lang="uk-UA" sz="1400" i="1" dirty="0"/>
              <a:t>При певних умовах ми отримаємо помилку:</a:t>
            </a:r>
          </a:p>
        </p:txBody>
      </p:sp>
      <p:pic>
        <p:nvPicPr>
          <p:cNvPr id="5" name="Picture 4"/>
          <p:cNvPicPr>
            <a:picLocks noChangeAspect="1"/>
          </p:cNvPicPr>
          <p:nvPr/>
        </p:nvPicPr>
        <p:blipFill>
          <a:blip r:embed="rId2"/>
          <a:stretch>
            <a:fillRect/>
          </a:stretch>
        </p:blipFill>
        <p:spPr>
          <a:xfrm>
            <a:off x="4030132" y="1286821"/>
            <a:ext cx="4074577" cy="976700"/>
          </a:xfrm>
          <a:prstGeom prst="rect">
            <a:avLst/>
          </a:prstGeom>
        </p:spPr>
      </p:pic>
      <p:sp>
        <p:nvSpPr>
          <p:cNvPr id="6" name="Rectangle 2"/>
          <p:cNvSpPr>
            <a:spLocks noChangeArrowheads="1"/>
          </p:cNvSpPr>
          <p:nvPr/>
        </p:nvSpPr>
        <p:spPr bwMode="auto">
          <a:xfrm>
            <a:off x="338667" y="3116648"/>
            <a:ext cx="3755002" cy="3108543"/>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smart_div</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wrapper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"Я збираюсь поділити"</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"на"</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if </a:t>
            </a:r>
            <a:r>
              <a:rPr kumimoji="0" lang="ru-RU" altLang="ru-RU" sz="1400" b="0" i="0" u="none" strike="noStrike" cap="none" normalizeH="0" baseline="0" smtClean="0">
                <a:ln>
                  <a:noFill/>
                </a:ln>
                <a:solidFill>
                  <a:srgbClr val="F78C6C"/>
                </a:solidFill>
                <a:effectLst/>
                <a:latin typeface="JetBrains Mono"/>
              </a:rPr>
              <a:t>b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0</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"Не можу розділити"</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a:t>
            </a:r>
            <a:br>
              <a:rPr kumimoji="0" lang="ru-RU" altLang="ru-RU" sz="1400" b="0" i="1" u="none" strike="noStrike" cap="none" normalizeH="0" baseline="0" smtClean="0">
                <a:ln>
                  <a:noFill/>
                </a:ln>
                <a:solidFill>
                  <a:srgbClr val="C792EA"/>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        return </a:t>
            </a:r>
            <a:r>
              <a:rPr kumimoji="0" lang="ru-RU" altLang="ru-RU" sz="1400" b="0" i="0" u="none" strike="noStrike" cap="none" normalizeH="0" baseline="0" smtClean="0">
                <a:ln>
                  <a:noFill/>
                </a:ln>
                <a:solidFill>
                  <a:srgbClr val="82AAFF"/>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wrapper</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@smart_div</a:t>
            </a:r>
            <a:br>
              <a:rPr kumimoji="0" lang="ru-RU" altLang="ru-RU" sz="1400" b="0" i="0" u="none" strike="noStrike" cap="none" normalizeH="0" baseline="0" smtClean="0">
                <a:ln>
                  <a:noFill/>
                </a:ln>
                <a:solidFill>
                  <a:srgbClr val="82AA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div</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F78C6C"/>
                </a:solidFill>
                <a:effectLst/>
                <a:latin typeface="JetBrains Mono"/>
              </a:rPr>
              <a:t>a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b</a:t>
            </a:r>
            <a:br>
              <a:rPr kumimoji="0" lang="ru-RU" altLang="ru-RU" sz="1400" b="0" i="0" u="none" strike="noStrike" cap="none" normalizeH="0" baseline="0" smtClean="0">
                <a:ln>
                  <a:noFill/>
                </a:ln>
                <a:solidFill>
                  <a:srgbClr val="F78C6C"/>
                </a:solidFill>
                <a:effectLst/>
                <a:latin typeface="JetBrains Mono"/>
              </a:rPr>
            </a:br>
            <a:r>
              <a:rPr kumimoji="0" lang="ru-RU" altLang="ru-RU" sz="1400" b="0" i="0" u="none" strike="noStrike" cap="none" normalizeH="0" baseline="0" smtClean="0">
                <a:ln>
                  <a:noFill/>
                </a:ln>
                <a:solidFill>
                  <a:srgbClr val="F78C6C"/>
                </a:solidFill>
                <a:effectLst/>
                <a:latin typeface="JetBrains Mono"/>
              </a:rPr>
              <a:t/>
            </a:r>
            <a:br>
              <a:rPr kumimoji="0" lang="ru-RU" altLang="ru-RU" sz="1400" b="0" i="0" u="none" strike="noStrike" cap="none" normalizeH="0" baseline="0" smtClean="0">
                <a:ln>
                  <a:noFill/>
                </a:ln>
                <a:solidFill>
                  <a:srgbClr val="F78C6C"/>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div</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0</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4285192" y="5691791"/>
            <a:ext cx="2114550" cy="533400"/>
          </a:xfrm>
          <a:prstGeom prst="rect">
            <a:avLst/>
          </a:prstGeom>
        </p:spPr>
      </p:pic>
    </p:spTree>
    <p:extLst>
      <p:ext uri="{BB962C8B-B14F-4D97-AF65-F5344CB8AC3E}">
        <p14:creationId xmlns:p14="http://schemas.microsoft.com/office/powerpoint/2010/main" val="1519579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buNone/>
            </a:pPr>
            <a:r>
              <a:rPr lang="uk-UA" sz="1600" dirty="0" smtClean="0"/>
              <a:t>Декоратори можуть працювати і з довільною кількістю параметрів:</a:t>
            </a:r>
            <a:endParaRPr lang="uk-UA" sz="1600" dirty="0"/>
          </a:p>
        </p:txBody>
      </p:sp>
      <p:sp>
        <p:nvSpPr>
          <p:cNvPr id="5" name="Rectangle 2"/>
          <p:cNvSpPr>
            <a:spLocks noChangeArrowheads="1"/>
          </p:cNvSpPr>
          <p:nvPr/>
        </p:nvSpPr>
        <p:spPr bwMode="auto">
          <a:xfrm>
            <a:off x="262467" y="566173"/>
            <a:ext cx="4564904"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works_for_all</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wrapper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*args</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**kwargs</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'В мене наступні параметри:'</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args</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kwargs</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82AAFF"/>
                </a:solidFill>
                <a:effectLst/>
                <a:latin typeface="JetBrains Mono"/>
              </a:rPr>
              <a:t>func</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args</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kwargs</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wrapper</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@works_for_all</a:t>
            </a:r>
            <a:br>
              <a:rPr kumimoji="0" lang="ru-RU" altLang="ru-RU" sz="1400" b="0" i="0" u="none" strike="noStrike" cap="none" normalizeH="0" baseline="0" smtClean="0">
                <a:ln>
                  <a:noFill/>
                </a:ln>
                <a:solidFill>
                  <a:srgbClr val="82AAFF"/>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546E7A"/>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546E7A"/>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pass</a:t>
            </a:r>
            <a:br>
              <a:rPr kumimoji="0" lang="ru-RU" altLang="ru-RU" sz="1400" b="0" i="1" u="none" strike="noStrike" cap="none" normalizeH="0" baseline="0" smtClean="0">
                <a:ln>
                  <a:noFill/>
                </a:ln>
                <a:solidFill>
                  <a:srgbClr val="C792EA"/>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
            </a:r>
            <a:br>
              <a:rPr kumimoji="0" lang="ru-RU" altLang="ru-RU" sz="1400" b="0" i="1" u="none" strike="noStrike" cap="none" normalizeH="0" baseline="0" smtClean="0">
                <a:ln>
                  <a:noFill/>
                </a:ln>
                <a:solidFill>
                  <a:srgbClr val="C792EA"/>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'string'</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123</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5121275" y="2967604"/>
            <a:ext cx="3981450" cy="276225"/>
          </a:xfrm>
          <a:prstGeom prst="rect">
            <a:avLst/>
          </a:prstGeom>
        </p:spPr>
      </p:pic>
    </p:spTree>
    <p:extLst>
      <p:ext uri="{BB962C8B-B14F-4D97-AF65-F5344CB8AC3E}">
        <p14:creationId xmlns:p14="http://schemas.microsoft.com/office/powerpoint/2010/main" val="933761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867" y="203200"/>
            <a:ext cx="11624733" cy="6417733"/>
          </a:xfrm>
        </p:spPr>
        <p:txBody>
          <a:bodyPr>
            <a:normAutofit/>
          </a:bodyPr>
          <a:lstStyle/>
          <a:p>
            <a:pPr marL="0" indent="0">
              <a:buNone/>
            </a:pPr>
            <a:r>
              <a:rPr lang="ru-RU" sz="1600" b="1" dirty="0"/>
              <a:t>Декоратори з параметрами</a:t>
            </a:r>
          </a:p>
          <a:p>
            <a:pPr marL="0" indent="0">
              <a:buNone/>
            </a:pPr>
            <a:r>
              <a:rPr lang="ru-RU" sz="1600" dirty="0" err="1" smtClean="0"/>
              <a:t>Напишемо</a:t>
            </a:r>
            <a:r>
              <a:rPr lang="ru-RU" sz="1600" dirty="0" smtClean="0"/>
              <a:t> </a:t>
            </a:r>
            <a:r>
              <a:rPr lang="ru-RU" sz="1600" dirty="0"/>
              <a:t>декоратор, який буде готувати нам сендвічі</a:t>
            </a:r>
            <a:r>
              <a:rPr lang="ru-RU" sz="1600" dirty="0" smtClean="0"/>
              <a:t>:</a:t>
            </a:r>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uk-UA" sz="1600" dirty="0"/>
          </a:p>
        </p:txBody>
      </p:sp>
      <p:sp>
        <p:nvSpPr>
          <p:cNvPr id="2" name="Rectangle 1"/>
          <p:cNvSpPr>
            <a:spLocks noChangeArrowheads="1"/>
          </p:cNvSpPr>
          <p:nvPr/>
        </p:nvSpPr>
        <p:spPr bwMode="auto">
          <a:xfrm>
            <a:off x="228600" y="836308"/>
            <a:ext cx="2308645" cy="249299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dirty="0" smtClean="0">
                <a:ln>
                  <a:noFill/>
                </a:ln>
                <a:solidFill>
                  <a:srgbClr val="C792EA"/>
                </a:solidFill>
                <a:effectLst/>
                <a:latin typeface="JetBrains Mono"/>
              </a:rPr>
              <a:t>def </a:t>
            </a:r>
            <a:r>
              <a:rPr kumimoji="0" lang="ru-RU" altLang="ru-RU" sz="1200" b="0" i="0" u="none" strike="noStrike" cap="none" normalizeH="0" baseline="0" dirty="0" smtClean="0">
                <a:ln>
                  <a:noFill/>
                </a:ln>
                <a:solidFill>
                  <a:srgbClr val="82AAFF"/>
                </a:solidFill>
                <a:effectLst/>
                <a:latin typeface="JetBrains Mono"/>
              </a:rPr>
              <a:t>make_sandwich</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F78C6C"/>
                </a:solidFill>
                <a:effectLst/>
                <a:latin typeface="JetBrains Mono"/>
              </a:rPr>
              <a:t>func</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1" u="none" strike="noStrike" cap="none" normalizeH="0" baseline="0" dirty="0" smtClean="0">
                <a:ln>
                  <a:noFill/>
                </a:ln>
                <a:solidFill>
                  <a:srgbClr val="C792EA"/>
                </a:solidFill>
                <a:effectLst/>
                <a:latin typeface="JetBrains Mono"/>
              </a:rPr>
              <a:t>def </a:t>
            </a:r>
            <a:r>
              <a:rPr kumimoji="0" lang="ru-RU" altLang="ru-RU" sz="1200" b="0" i="0" u="none" strike="noStrike" cap="none" normalizeH="0" baseline="0" dirty="0" smtClean="0">
                <a:ln>
                  <a:noFill/>
                </a:ln>
                <a:solidFill>
                  <a:srgbClr val="82AAFF"/>
                </a:solidFill>
                <a:effectLst/>
                <a:latin typeface="JetBrains Mono"/>
              </a:rPr>
              <a:t>wrapper</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F78C6C"/>
                </a:solidFill>
                <a:effectLst/>
                <a:latin typeface="JetBrains Mono"/>
              </a:rPr>
              <a:t>sandwich_with</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1" u="none" strike="noStrike" cap="none" normalizeH="0" baseline="0" dirty="0" smtClean="0">
                <a:ln>
                  <a:noFill/>
                </a:ln>
                <a:solidFill>
                  <a:srgbClr val="82AAFF"/>
                </a:solidFill>
                <a:effectLst/>
                <a:latin typeface="JetBrains Mono"/>
              </a:rPr>
              <a:t>print</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C3E88D"/>
                </a:solidFill>
                <a:effectLst/>
                <a:latin typeface="JetBrains Mono"/>
              </a:rPr>
              <a:t>'Хліб'</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0" u="none" strike="noStrike" cap="none" normalizeH="0" baseline="0" dirty="0" smtClean="0">
                <a:ln>
                  <a:noFill/>
                </a:ln>
                <a:solidFill>
                  <a:srgbClr val="82AAFF"/>
                </a:solidFill>
                <a:effectLst/>
                <a:latin typeface="JetBrains Mono"/>
              </a:rPr>
              <a:t>func</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F78C6C"/>
                </a:solidFill>
                <a:effectLst/>
                <a:latin typeface="JetBrains Mono"/>
              </a:rPr>
              <a:t>sandwich_with</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1" u="none" strike="noStrike" cap="none" normalizeH="0" baseline="0" dirty="0" smtClean="0">
                <a:ln>
                  <a:noFill/>
                </a:ln>
                <a:solidFill>
                  <a:srgbClr val="82AAFF"/>
                </a:solidFill>
                <a:effectLst/>
                <a:latin typeface="JetBrains Mono"/>
              </a:rPr>
              <a:t>print</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C3E88D"/>
                </a:solidFill>
                <a:effectLst/>
                <a:latin typeface="JetBrains Mono"/>
              </a:rPr>
              <a:t>'Хліб'</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1" u="none" strike="noStrike" cap="none" normalizeH="0" baseline="0" dirty="0" smtClean="0">
                <a:ln>
                  <a:noFill/>
                </a:ln>
                <a:solidFill>
                  <a:srgbClr val="C792EA"/>
                </a:solidFill>
                <a:effectLst/>
                <a:latin typeface="JetBrains Mono"/>
              </a:rPr>
              <a:t>return </a:t>
            </a:r>
            <a:r>
              <a:rPr kumimoji="0" lang="ru-RU" altLang="ru-RU" sz="1200" b="0" i="0" u="none" strike="noStrike" cap="none" normalizeH="0" baseline="0" dirty="0" smtClean="0">
                <a:ln>
                  <a:noFill/>
                </a:ln>
                <a:solidFill>
                  <a:srgbClr val="C3CEE3"/>
                </a:solidFill>
                <a:effectLst/>
                <a:latin typeface="JetBrains Mono"/>
              </a:rPr>
              <a:t>wrapper</a:t>
            </a:r>
            <a:br>
              <a:rPr kumimoji="0" lang="ru-RU" altLang="ru-RU" sz="1200" b="0" i="0" u="none" strike="noStrike" cap="none" normalizeH="0" baseline="0" dirty="0" smtClean="0">
                <a:ln>
                  <a:noFill/>
                </a:ln>
                <a:solidFill>
                  <a:srgbClr val="C3CEE3"/>
                </a:solidFill>
                <a:effectLst/>
                <a:latin typeface="JetBrains Mono"/>
              </a:rPr>
            </a:br>
            <a:r>
              <a:rPr kumimoji="0" lang="ru-RU" altLang="ru-RU" sz="1200" b="0" i="0" u="none" strike="noStrike" cap="none" normalizeH="0" baseline="0" dirty="0" smtClean="0">
                <a:ln>
                  <a:noFill/>
                </a:ln>
                <a:solidFill>
                  <a:srgbClr val="C3CEE3"/>
                </a:solidFill>
                <a:effectLst/>
                <a:latin typeface="JetBrains Mono"/>
              </a:rPr>
              <a:t/>
            </a:r>
            <a:br>
              <a:rPr kumimoji="0" lang="ru-RU" altLang="ru-RU" sz="1200" b="0" i="0" u="none" strike="noStrike" cap="none" normalizeH="0" baseline="0" dirty="0" smtClean="0">
                <a:ln>
                  <a:noFill/>
                </a:ln>
                <a:solidFill>
                  <a:srgbClr val="C3CEE3"/>
                </a:solidFill>
                <a:effectLst/>
                <a:latin typeface="JetBrains Mono"/>
              </a:rPr>
            </a:br>
            <a:r>
              <a:rPr kumimoji="0" lang="ru-RU" altLang="ru-RU" sz="1200" b="0" i="0" u="none" strike="noStrike" cap="none" normalizeH="0" baseline="0" dirty="0" smtClean="0">
                <a:ln>
                  <a:noFill/>
                </a:ln>
                <a:solidFill>
                  <a:srgbClr val="82AAFF"/>
                </a:solidFill>
                <a:effectLst/>
                <a:latin typeface="JetBrains Mono"/>
              </a:rPr>
              <a:t>@make_sandwich</a:t>
            </a:r>
            <a:br>
              <a:rPr kumimoji="0" lang="ru-RU" altLang="ru-RU" sz="1200" b="0" i="0" u="none" strike="noStrike" cap="none" normalizeH="0" baseline="0" dirty="0" smtClean="0">
                <a:ln>
                  <a:noFill/>
                </a:ln>
                <a:solidFill>
                  <a:srgbClr val="82AAFF"/>
                </a:solidFill>
                <a:effectLst/>
                <a:latin typeface="JetBrains Mono"/>
              </a:rPr>
            </a:br>
            <a:r>
              <a:rPr kumimoji="0" lang="ru-RU" altLang="ru-RU" sz="1200" b="0" i="1" u="none" strike="noStrike" cap="none" normalizeH="0" baseline="0" dirty="0" smtClean="0">
                <a:ln>
                  <a:noFill/>
                </a:ln>
                <a:solidFill>
                  <a:srgbClr val="C792EA"/>
                </a:solidFill>
                <a:effectLst/>
                <a:latin typeface="JetBrains Mono"/>
              </a:rPr>
              <a:t>def </a:t>
            </a:r>
            <a:r>
              <a:rPr kumimoji="0" lang="ru-RU" altLang="ru-RU" sz="1200" b="0" i="0" u="none" strike="noStrike" cap="none" normalizeH="0" baseline="0" dirty="0" smtClean="0">
                <a:ln>
                  <a:noFill/>
                </a:ln>
                <a:solidFill>
                  <a:srgbClr val="82AAFF"/>
                </a:solidFill>
                <a:effectLst/>
                <a:latin typeface="JetBrains Mono"/>
              </a:rPr>
              <a:t>sandwich</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F78C6C"/>
                </a:solidFill>
                <a:effectLst/>
                <a:latin typeface="JetBrains Mono"/>
              </a:rPr>
              <a:t>sandwich_with</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1" u="none" strike="noStrike" cap="none" normalizeH="0" baseline="0" dirty="0" smtClean="0">
                <a:ln>
                  <a:noFill/>
                </a:ln>
                <a:solidFill>
                  <a:srgbClr val="82AAFF"/>
                </a:solidFill>
                <a:effectLst/>
                <a:latin typeface="JetBrains Mono"/>
              </a:rPr>
              <a:t>print</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F78C6C"/>
                </a:solidFill>
                <a:effectLst/>
                <a:latin typeface="JetBrains Mono"/>
              </a:rPr>
              <a:t>sandwich_with</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2AAFF"/>
                </a:solidFill>
                <a:effectLst/>
                <a:latin typeface="JetBrains Mono"/>
              </a:rPr>
              <a:t>sandwich</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C3E88D"/>
                </a:solidFill>
                <a:effectLst/>
                <a:latin typeface="JetBrains Mono"/>
              </a:rPr>
              <a:t>"М'ясо"</a:t>
            </a:r>
            <a:r>
              <a:rPr kumimoji="0" lang="ru-RU" altLang="ru-RU" sz="1200" b="0" i="0" u="none" strike="noStrike" cap="none" normalizeH="0" baseline="0" dirty="0" smtClean="0">
                <a:ln>
                  <a:noFill/>
                </a:ln>
                <a:solidFill>
                  <a:srgbClr val="89DDFF"/>
                </a:solidFill>
                <a:effectLst/>
                <a:latin typeface="JetBrains Mono"/>
              </a:rPr>
              <a:t>)</a:t>
            </a:r>
            <a:endParaRPr kumimoji="0" lang="ru-RU" altLang="ru-RU" sz="2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228600" y="3499808"/>
            <a:ext cx="5020733" cy="2554545"/>
          </a:xfrm>
          <a:prstGeom prst="rect">
            <a:avLst/>
          </a:prstGeom>
        </p:spPr>
        <p:txBody>
          <a:bodyPr wrap="square">
            <a:spAutoFit/>
          </a:bodyPr>
          <a:lstStyle/>
          <a:p>
            <a:r>
              <a:rPr lang="ru-RU" sz="1600" i="1" dirty="0"/>
              <a:t>Але як щодо ситуації, коли для приготування сендвіча ми захочемо використовувати не хліб, а, припустимо, тости? Напрошується ідея повідомити декоратору що ми хочемо використовувати в якості "обгортки" нашого сендвіча, тобто передати декоратору якісь параметри.</a:t>
            </a:r>
          </a:p>
          <a:p>
            <a:r>
              <a:rPr lang="ru-RU" sz="1600" dirty="0"/>
              <a:t>Отже, </a:t>
            </a:r>
            <a:r>
              <a:rPr lang="ru-RU" sz="1600" u="sng" dirty="0"/>
              <a:t>декоратор приймає свої параметри</a:t>
            </a:r>
            <a:r>
              <a:rPr lang="ru-RU" sz="1600" dirty="0"/>
              <a:t>, але потім він ще </a:t>
            </a:r>
            <a:r>
              <a:rPr lang="ru-RU" sz="1600" u="sng" dirty="0"/>
              <a:t>має прийняти функцію, яку має декорувати</a:t>
            </a:r>
            <a:r>
              <a:rPr lang="ru-RU" sz="1600" dirty="0"/>
              <a:t>, а </a:t>
            </a:r>
            <a:r>
              <a:rPr lang="ru-RU" sz="1600" u="sng" dirty="0"/>
              <a:t>потім ще й аргументи декорованої функції</a:t>
            </a:r>
            <a:r>
              <a:rPr lang="ru-RU" sz="1600" dirty="0"/>
              <a:t>. </a:t>
            </a:r>
            <a:endParaRPr lang="ru-RU" sz="1600" dirty="0" smtClean="0"/>
          </a:p>
          <a:p>
            <a:r>
              <a:rPr lang="ru-RU" sz="1600" dirty="0" smtClean="0"/>
              <a:t>Таким </a:t>
            </a:r>
            <a:r>
              <a:rPr lang="ru-RU" sz="1600" dirty="0"/>
              <a:t>чином нам доведеться зробити аж 3 функції</a:t>
            </a:r>
            <a:r>
              <a:rPr lang="ru-RU" sz="1600" i="1" dirty="0"/>
              <a:t>:</a:t>
            </a:r>
          </a:p>
        </p:txBody>
      </p:sp>
      <p:sp>
        <p:nvSpPr>
          <p:cNvPr id="7" name="Rectangle 3"/>
          <p:cNvSpPr>
            <a:spLocks noChangeArrowheads="1"/>
          </p:cNvSpPr>
          <p:nvPr/>
        </p:nvSpPr>
        <p:spPr bwMode="auto">
          <a:xfrm>
            <a:off x="5249333" y="2890837"/>
            <a:ext cx="2783134" cy="378565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1" u="none" strike="noStrike" cap="none" normalizeH="0" baseline="0" smtClean="0">
                <a:ln>
                  <a:noFill/>
                </a:ln>
                <a:solidFill>
                  <a:srgbClr val="C792EA"/>
                </a:solidFill>
                <a:effectLst/>
                <a:latin typeface="JetBrains Mono"/>
              </a:rPr>
              <a:t>def </a:t>
            </a:r>
            <a:r>
              <a:rPr kumimoji="0" lang="en-US" altLang="ru-RU" sz="1200" b="0" i="0" u="none" strike="noStrike" cap="none" normalizeH="0" baseline="0" smtClean="0">
                <a:ln>
                  <a:noFill/>
                </a:ln>
                <a:solidFill>
                  <a:srgbClr val="82AAFF"/>
                </a:solidFill>
                <a:effectLst/>
                <a:latin typeface="JetBrains Mono"/>
              </a:rPr>
              <a:t>make_sandwich</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F78C6C"/>
                </a:solidFill>
                <a:effectLst/>
                <a:latin typeface="JetBrains Mono"/>
              </a:rPr>
              <a:t>sandwich_cover</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9DDFF"/>
                </a:solidFill>
                <a:effectLst/>
                <a:latin typeface="JetBrains Mono"/>
              </a:rPr>
              <a:t>    </a:t>
            </a:r>
            <a:r>
              <a:rPr kumimoji="0" lang="en-US" altLang="ru-RU" sz="1200" b="0" i="1" u="none" strike="noStrike" cap="none" normalizeH="0" baseline="0" smtClean="0">
                <a:ln>
                  <a:noFill/>
                </a:ln>
                <a:solidFill>
                  <a:srgbClr val="C792EA"/>
                </a:solidFill>
                <a:effectLst/>
                <a:latin typeface="JetBrains Mono"/>
              </a:rPr>
              <a:t>def </a:t>
            </a:r>
            <a:r>
              <a:rPr kumimoji="0" lang="en-US" altLang="ru-RU" sz="1200" b="0" i="0" u="none" strike="noStrike" cap="none" normalizeH="0" baseline="0" smtClean="0">
                <a:ln>
                  <a:noFill/>
                </a:ln>
                <a:solidFill>
                  <a:srgbClr val="82AAFF"/>
                </a:solidFill>
                <a:effectLst/>
                <a:latin typeface="JetBrains Mono"/>
              </a:rPr>
              <a:t>decorator</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F78C6C"/>
                </a:solidFill>
                <a:effectLst/>
                <a:latin typeface="JetBrains Mono"/>
              </a:rPr>
              <a:t>func</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9DDFF"/>
                </a:solidFill>
                <a:effectLst/>
                <a:latin typeface="JetBrains Mono"/>
              </a:rPr>
              <a:t>            </a:t>
            </a:r>
            <a:r>
              <a:rPr kumimoji="0" lang="en-US" altLang="ru-RU" sz="1200" b="0" i="1" u="none" strike="noStrike" cap="none" normalizeH="0" baseline="0" smtClean="0">
                <a:ln>
                  <a:noFill/>
                </a:ln>
                <a:solidFill>
                  <a:srgbClr val="C792EA"/>
                </a:solidFill>
                <a:effectLst/>
                <a:latin typeface="JetBrains Mono"/>
              </a:rPr>
              <a:t>def </a:t>
            </a:r>
            <a:r>
              <a:rPr kumimoji="0" lang="en-US" altLang="ru-RU" sz="1200" b="0" i="0" u="none" strike="noStrike" cap="none" normalizeH="0" baseline="0" smtClean="0">
                <a:ln>
                  <a:noFill/>
                </a:ln>
                <a:solidFill>
                  <a:srgbClr val="82AAFF"/>
                </a:solidFill>
                <a:effectLst/>
                <a:latin typeface="JetBrains Mono"/>
              </a:rPr>
              <a:t>wrapper</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F78C6C"/>
                </a:solidFill>
                <a:effectLst/>
                <a:latin typeface="JetBrains Mono"/>
              </a:rPr>
              <a:t>sandwich_with</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9DDFF"/>
                </a:solidFill>
                <a:effectLst/>
                <a:latin typeface="JetBrains Mono"/>
              </a:rPr>
              <a:t>                    </a:t>
            </a:r>
            <a:r>
              <a:rPr kumimoji="0" lang="en-US" altLang="ru-RU" sz="1200" b="0" i="1" u="none" strike="noStrike" cap="none" normalizeH="0" baseline="0" smtClean="0">
                <a:ln>
                  <a:noFill/>
                </a:ln>
                <a:solidFill>
                  <a:srgbClr val="82AAFF"/>
                </a:solidFill>
                <a:effectLst/>
                <a:latin typeface="JetBrains Mono"/>
              </a:rPr>
              <a:t>print</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C3CEE3"/>
                </a:solidFill>
                <a:effectLst/>
                <a:latin typeface="JetBrains Mono"/>
              </a:rPr>
              <a:t>sandwich_cover</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9DDFF"/>
                </a:solidFill>
                <a:effectLst/>
                <a:latin typeface="JetBrains Mono"/>
              </a:rPr>
              <a:t>                    </a:t>
            </a:r>
            <a:r>
              <a:rPr kumimoji="0" lang="en-US" altLang="ru-RU" sz="1200" b="0" i="0" u="none" strike="noStrike" cap="none" normalizeH="0" baseline="0" smtClean="0">
                <a:ln>
                  <a:noFill/>
                </a:ln>
                <a:solidFill>
                  <a:srgbClr val="82AAFF"/>
                </a:solidFill>
                <a:effectLst/>
                <a:latin typeface="JetBrains Mono"/>
              </a:rPr>
              <a:t>func</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F78C6C"/>
                </a:solidFill>
                <a:effectLst/>
                <a:latin typeface="JetBrains Mono"/>
              </a:rPr>
              <a:t>sandwich_with</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9DDFF"/>
                </a:solidFill>
                <a:effectLst/>
                <a:latin typeface="JetBrains Mono"/>
              </a:rPr>
              <a:t>                    </a:t>
            </a:r>
            <a:r>
              <a:rPr kumimoji="0" lang="en-US" altLang="ru-RU" sz="1200" b="0" i="1" u="none" strike="noStrike" cap="none" normalizeH="0" baseline="0" smtClean="0">
                <a:ln>
                  <a:noFill/>
                </a:ln>
                <a:solidFill>
                  <a:srgbClr val="82AAFF"/>
                </a:solidFill>
                <a:effectLst/>
                <a:latin typeface="JetBrains Mono"/>
              </a:rPr>
              <a:t>print</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C3CEE3"/>
                </a:solidFill>
                <a:effectLst/>
                <a:latin typeface="JetBrains Mono"/>
              </a:rPr>
              <a:t>sandwich_cover</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9DDFF"/>
                </a:solidFill>
                <a:effectLst/>
                <a:latin typeface="JetBrains Mono"/>
              </a:rPr>
              <a:t>            </a:t>
            </a:r>
            <a:r>
              <a:rPr kumimoji="0" lang="en-US" altLang="ru-RU" sz="1200" b="0" i="1" u="none" strike="noStrike" cap="none" normalizeH="0" baseline="0" smtClean="0">
                <a:ln>
                  <a:noFill/>
                </a:ln>
                <a:solidFill>
                  <a:srgbClr val="C792EA"/>
                </a:solidFill>
                <a:effectLst/>
                <a:latin typeface="JetBrains Mono"/>
              </a:rPr>
              <a:t>return </a:t>
            </a:r>
            <a:r>
              <a:rPr kumimoji="0" lang="en-US" altLang="ru-RU" sz="1200" b="0" i="0" u="none" strike="noStrike" cap="none" normalizeH="0" baseline="0" smtClean="0">
                <a:ln>
                  <a:noFill/>
                </a:ln>
                <a:solidFill>
                  <a:srgbClr val="C3CEE3"/>
                </a:solidFill>
                <a:effectLst/>
                <a:latin typeface="JetBrains Mono"/>
              </a:rPr>
              <a:t>wrapper</a:t>
            </a:r>
            <a:br>
              <a:rPr kumimoji="0" lang="en-US" altLang="ru-RU" sz="1200" b="0" i="0" u="none" strike="noStrike" cap="none" normalizeH="0" baseline="0" smtClean="0">
                <a:ln>
                  <a:noFill/>
                </a:ln>
                <a:solidFill>
                  <a:srgbClr val="C3CEE3"/>
                </a:solidFill>
                <a:effectLst/>
                <a:latin typeface="JetBrains Mono"/>
              </a:rPr>
            </a:br>
            <a:r>
              <a:rPr kumimoji="0" lang="en-US" altLang="ru-RU" sz="1200" b="0" i="0" u="none" strike="noStrike" cap="none" normalizeH="0" baseline="0" smtClean="0">
                <a:ln>
                  <a:noFill/>
                </a:ln>
                <a:solidFill>
                  <a:srgbClr val="C3CEE3"/>
                </a:solidFill>
                <a:effectLst/>
                <a:latin typeface="JetBrains Mono"/>
              </a:rPr>
              <a:t>    </a:t>
            </a:r>
            <a:r>
              <a:rPr kumimoji="0" lang="en-US" altLang="ru-RU" sz="1200" b="0" i="1" u="none" strike="noStrike" cap="none" normalizeH="0" baseline="0" smtClean="0">
                <a:ln>
                  <a:noFill/>
                </a:ln>
                <a:solidFill>
                  <a:srgbClr val="C792EA"/>
                </a:solidFill>
                <a:effectLst/>
                <a:latin typeface="JetBrains Mono"/>
              </a:rPr>
              <a:t>return </a:t>
            </a:r>
            <a:r>
              <a:rPr kumimoji="0" lang="en-US" altLang="ru-RU" sz="1200" b="0" i="0" u="none" strike="noStrike" cap="none" normalizeH="0" baseline="0" smtClean="0">
                <a:ln>
                  <a:noFill/>
                </a:ln>
                <a:solidFill>
                  <a:srgbClr val="C3CEE3"/>
                </a:solidFill>
                <a:effectLst/>
                <a:latin typeface="JetBrains Mono"/>
              </a:rPr>
              <a:t>decorator</a:t>
            </a:r>
            <a:br>
              <a:rPr kumimoji="0" lang="en-US" altLang="ru-RU" sz="1200" b="0" i="0" u="none" strike="noStrike" cap="none" normalizeH="0" baseline="0" smtClean="0">
                <a:ln>
                  <a:noFill/>
                </a:ln>
                <a:solidFill>
                  <a:srgbClr val="C3CEE3"/>
                </a:solidFill>
                <a:effectLst/>
                <a:latin typeface="JetBrains Mono"/>
              </a:rPr>
            </a:br>
            <a:r>
              <a:rPr kumimoji="0" lang="en-US" altLang="ru-RU" sz="1200" b="0" i="0" u="none" strike="noStrike" cap="none" normalizeH="0" baseline="0" smtClean="0">
                <a:ln>
                  <a:noFill/>
                </a:ln>
                <a:solidFill>
                  <a:srgbClr val="C3CEE3"/>
                </a:solidFill>
                <a:effectLst/>
                <a:latin typeface="JetBrains Mono"/>
              </a:rPr>
              <a:t/>
            </a:r>
            <a:br>
              <a:rPr kumimoji="0" lang="en-US" altLang="ru-RU" sz="1200" b="0" i="0" u="none" strike="noStrike" cap="none" normalizeH="0" baseline="0" smtClean="0">
                <a:ln>
                  <a:noFill/>
                </a:ln>
                <a:solidFill>
                  <a:srgbClr val="C3CEE3"/>
                </a:solidFill>
                <a:effectLst/>
                <a:latin typeface="JetBrains Mono"/>
              </a:rPr>
            </a:br>
            <a:r>
              <a:rPr kumimoji="0" lang="en-US" altLang="ru-RU" sz="1200" b="0" i="0" u="none" strike="noStrike" cap="none" normalizeH="0" baseline="0" smtClean="0">
                <a:ln>
                  <a:noFill/>
                </a:ln>
                <a:solidFill>
                  <a:srgbClr val="82AAFF"/>
                </a:solidFill>
                <a:effectLst/>
                <a:latin typeface="JetBrains Mono"/>
              </a:rPr>
              <a:t>@make_sandwich</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C3E88D"/>
                </a:solidFill>
                <a:effectLst/>
                <a:latin typeface="JetBrains Mono"/>
              </a:rPr>
              <a:t>'Тост'</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1" u="none" strike="noStrike" cap="none" normalizeH="0" baseline="0" smtClean="0">
                <a:ln>
                  <a:noFill/>
                </a:ln>
                <a:solidFill>
                  <a:srgbClr val="C792EA"/>
                </a:solidFill>
                <a:effectLst/>
                <a:latin typeface="JetBrains Mono"/>
              </a:rPr>
              <a:t>def </a:t>
            </a:r>
            <a:r>
              <a:rPr kumimoji="0" lang="en-US" altLang="ru-RU" sz="1200" b="0" i="0" u="none" strike="noStrike" cap="none" normalizeH="0" baseline="0" smtClean="0">
                <a:ln>
                  <a:noFill/>
                </a:ln>
                <a:solidFill>
                  <a:srgbClr val="82AAFF"/>
                </a:solidFill>
                <a:effectLst/>
                <a:latin typeface="JetBrains Mono"/>
              </a:rPr>
              <a:t>sandwich</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F78C6C"/>
                </a:solidFill>
                <a:effectLst/>
                <a:latin typeface="JetBrains Mono"/>
              </a:rPr>
              <a:t>sandwich_with</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9DDFF"/>
                </a:solidFill>
                <a:effectLst/>
                <a:latin typeface="JetBrains Mono"/>
              </a:rPr>
              <a:t>    </a:t>
            </a:r>
            <a:r>
              <a:rPr kumimoji="0" lang="en-US" altLang="ru-RU" sz="1200" b="0" i="1" u="none" strike="noStrike" cap="none" normalizeH="0" baseline="0" smtClean="0">
                <a:ln>
                  <a:noFill/>
                </a:ln>
                <a:solidFill>
                  <a:srgbClr val="82AAFF"/>
                </a:solidFill>
                <a:effectLst/>
                <a:latin typeface="JetBrains Mono"/>
              </a:rPr>
              <a:t>print</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F78C6C"/>
                </a:solidFill>
                <a:effectLst/>
                <a:latin typeface="JetBrains Mono"/>
              </a:rPr>
              <a:t>sandwich_with</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9DDFF"/>
                </a:solidFill>
                <a:effectLst/>
                <a:latin typeface="JetBrains Mono"/>
              </a:rPr>
              <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2AAFF"/>
                </a:solidFill>
                <a:effectLst/>
                <a:latin typeface="JetBrains Mono"/>
              </a:rPr>
              <a:t>sandwich</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C3E88D"/>
                </a:solidFill>
                <a:effectLst/>
                <a:latin typeface="JetBrains Mono"/>
              </a:rPr>
              <a:t>"Ковбаса"</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9DDFF"/>
                </a:solidFill>
                <a:effectLst/>
                <a:latin typeface="JetBrains Mono"/>
              </a:rPr>
              <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2AAFF"/>
                </a:solidFill>
                <a:effectLst/>
                <a:latin typeface="JetBrains Mono"/>
              </a:rPr>
              <a:t>@make_sandwich</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C3E88D"/>
                </a:solidFill>
                <a:effectLst/>
                <a:latin typeface="JetBrains Mono"/>
              </a:rPr>
              <a:t>'Хліб'</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1" u="none" strike="noStrike" cap="none" normalizeH="0" baseline="0" smtClean="0">
                <a:ln>
                  <a:noFill/>
                </a:ln>
                <a:solidFill>
                  <a:srgbClr val="C792EA"/>
                </a:solidFill>
                <a:effectLst/>
                <a:latin typeface="JetBrains Mono"/>
              </a:rPr>
              <a:t>def </a:t>
            </a:r>
            <a:r>
              <a:rPr kumimoji="0" lang="en-US" altLang="ru-RU" sz="1200" b="0" i="0" u="none" strike="noStrike" cap="none" normalizeH="0" baseline="0" smtClean="0">
                <a:ln>
                  <a:noFill/>
                </a:ln>
                <a:solidFill>
                  <a:srgbClr val="82AAFF"/>
                </a:solidFill>
                <a:effectLst/>
                <a:latin typeface="JetBrains Mono"/>
              </a:rPr>
              <a:t>sandwich</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F78C6C"/>
                </a:solidFill>
                <a:effectLst/>
                <a:latin typeface="JetBrains Mono"/>
              </a:rPr>
              <a:t>sandwich_with</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9DDFF"/>
                </a:solidFill>
                <a:effectLst/>
                <a:latin typeface="JetBrains Mono"/>
              </a:rPr>
              <a:t>    </a:t>
            </a:r>
            <a:r>
              <a:rPr kumimoji="0" lang="en-US" altLang="ru-RU" sz="1200" b="0" i="1" u="none" strike="noStrike" cap="none" normalizeH="0" baseline="0" smtClean="0">
                <a:ln>
                  <a:noFill/>
                </a:ln>
                <a:solidFill>
                  <a:srgbClr val="82AAFF"/>
                </a:solidFill>
                <a:effectLst/>
                <a:latin typeface="JetBrains Mono"/>
              </a:rPr>
              <a:t>print</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F78C6C"/>
                </a:solidFill>
                <a:effectLst/>
                <a:latin typeface="JetBrains Mono"/>
              </a:rPr>
              <a:t>sandwich_with</a:t>
            </a:r>
            <a:r>
              <a:rPr kumimoji="0" lang="en-US" altLang="ru-RU" sz="1200" b="0" i="0" u="none" strike="noStrike" cap="none" normalizeH="0" baseline="0" smtClean="0">
                <a:ln>
                  <a:noFill/>
                </a:ln>
                <a:solidFill>
                  <a:srgbClr val="89DDFF"/>
                </a:solidFill>
                <a:effectLst/>
                <a:latin typeface="JetBrains Mono"/>
              </a:rPr>
              <a:t>)</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9DDFF"/>
                </a:solidFill>
                <a:effectLst/>
                <a:latin typeface="JetBrains Mono"/>
              </a:rPr>
              <a:t/>
            </a:r>
            <a:br>
              <a:rPr kumimoji="0" lang="en-US" altLang="ru-RU" sz="1200" b="0" i="0" u="none" strike="noStrike" cap="none" normalizeH="0" baseline="0" smtClean="0">
                <a:ln>
                  <a:noFill/>
                </a:ln>
                <a:solidFill>
                  <a:srgbClr val="89DDFF"/>
                </a:solidFill>
                <a:effectLst/>
                <a:latin typeface="JetBrains Mono"/>
              </a:rPr>
            </a:br>
            <a:r>
              <a:rPr kumimoji="0" lang="en-US" altLang="ru-RU" sz="1200" b="0" i="0" u="none" strike="noStrike" cap="none" normalizeH="0" baseline="0" smtClean="0">
                <a:ln>
                  <a:noFill/>
                </a:ln>
                <a:solidFill>
                  <a:srgbClr val="82AAFF"/>
                </a:solidFill>
                <a:effectLst/>
                <a:latin typeface="JetBrains Mono"/>
              </a:rPr>
              <a:t>sandwich</a:t>
            </a:r>
            <a:r>
              <a:rPr kumimoji="0" lang="en-US" altLang="ru-RU" sz="1200" b="0" i="0" u="none" strike="noStrike" cap="none" normalizeH="0" baseline="0" smtClean="0">
                <a:ln>
                  <a:noFill/>
                </a:ln>
                <a:solidFill>
                  <a:srgbClr val="89DDFF"/>
                </a:solidFill>
                <a:effectLst/>
                <a:latin typeface="JetBrains Mono"/>
              </a:rPr>
              <a:t>(</a:t>
            </a:r>
            <a:r>
              <a:rPr kumimoji="0" lang="en-US" altLang="ru-RU" sz="1200" b="0" i="0" u="none" strike="noStrike" cap="none" normalizeH="0" baseline="0" smtClean="0">
                <a:ln>
                  <a:noFill/>
                </a:ln>
                <a:solidFill>
                  <a:srgbClr val="C3E88D"/>
                </a:solidFill>
                <a:effectLst/>
                <a:latin typeface="JetBrains Mono"/>
              </a:rPr>
              <a:t>"Сир"</a:t>
            </a:r>
            <a:r>
              <a:rPr kumimoji="0" lang="en-US" altLang="ru-RU" sz="1200" b="0" i="0" u="none" strike="noStrike" cap="none" normalizeH="0" baseline="0" smtClean="0">
                <a:ln>
                  <a:noFill/>
                </a:ln>
                <a:solidFill>
                  <a:srgbClr val="89DDFF"/>
                </a:solidFill>
                <a:effectLst/>
                <a:latin typeface="JetBrains Mono"/>
              </a:rPr>
              <a:t>)</a:t>
            </a:r>
            <a:endParaRPr kumimoji="0" lang="en-US" altLang="ru-RU" sz="2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8170222" y="5181064"/>
            <a:ext cx="676275" cy="1495425"/>
          </a:xfrm>
          <a:prstGeom prst="rect">
            <a:avLst/>
          </a:prstGeom>
        </p:spPr>
      </p:pic>
      <p:sp>
        <p:nvSpPr>
          <p:cNvPr id="9" name="Rectangle 8"/>
          <p:cNvSpPr/>
          <p:nvPr/>
        </p:nvSpPr>
        <p:spPr>
          <a:xfrm>
            <a:off x="9077192" y="2890837"/>
            <a:ext cx="2971271" cy="2800767"/>
          </a:xfrm>
          <a:prstGeom prst="rect">
            <a:avLst/>
          </a:prstGeom>
        </p:spPr>
        <p:txBody>
          <a:bodyPr wrap="square">
            <a:spAutoFit/>
          </a:bodyPr>
          <a:lstStyle/>
          <a:p>
            <a:r>
              <a:rPr lang="uk-UA" sz="1600" dirty="0"/>
              <a:t>Функція </a:t>
            </a:r>
            <a:r>
              <a:rPr lang="uk-UA" sz="1600" i="1" dirty="0"/>
              <a:t>make_sandwich</a:t>
            </a:r>
            <a:r>
              <a:rPr lang="uk-UA" sz="1600" dirty="0"/>
              <a:t> приймає в якості параметра "обгортку" для сендвіча </a:t>
            </a:r>
            <a:r>
              <a:rPr lang="uk-UA" sz="1600" i="1" dirty="0"/>
              <a:t>sandwich_cover</a:t>
            </a:r>
            <a:r>
              <a:rPr lang="uk-UA" sz="1600" dirty="0"/>
              <a:t> і повертає функцію </a:t>
            </a:r>
            <a:r>
              <a:rPr lang="uk-UA" sz="1600" i="1" dirty="0"/>
              <a:t>decorator</a:t>
            </a:r>
            <a:r>
              <a:rPr lang="uk-UA" sz="1600" dirty="0"/>
              <a:t> яка, як і раніше, приймає тільки функцію що треба декорувати і повертає свою внутрішню функцію </a:t>
            </a:r>
            <a:r>
              <a:rPr lang="uk-UA" sz="1600" i="1" dirty="0"/>
              <a:t>wrapper</a:t>
            </a:r>
            <a:r>
              <a:rPr lang="uk-UA" sz="1600" dirty="0"/>
              <a:t>, яка у свою чергу приймає аргументи декорованої функції </a:t>
            </a:r>
            <a:r>
              <a:rPr lang="uk-UA" sz="1600" i="1" dirty="0"/>
              <a:t>func</a:t>
            </a:r>
            <a:r>
              <a:rPr lang="uk-UA" sz="1600" dirty="0"/>
              <a:t>.</a:t>
            </a:r>
          </a:p>
        </p:txBody>
      </p:sp>
    </p:spTree>
    <p:extLst>
      <p:ext uri="{BB962C8B-B14F-4D97-AF65-F5344CB8AC3E}">
        <p14:creationId xmlns:p14="http://schemas.microsoft.com/office/powerpoint/2010/main" val="2228642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buNone/>
            </a:pPr>
            <a:r>
              <a:rPr lang="ru-RU" sz="1600" dirty="0"/>
              <a:t>Те ж саме можна написати "без </a:t>
            </a:r>
            <a:r>
              <a:rPr lang="ru-RU" sz="1600" dirty="0" smtClean="0"/>
              <a:t>магії" </a:t>
            </a:r>
            <a:r>
              <a:rPr lang="en-US" sz="1600" dirty="0" smtClean="0"/>
              <a:t>@</a:t>
            </a:r>
            <a:r>
              <a:rPr lang="ru-RU" sz="1600" dirty="0" smtClean="0"/>
              <a:t>:</a:t>
            </a:r>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r>
              <a:rPr lang="ru-RU" sz="1600" dirty="0" smtClean="0"/>
              <a:t>З </a:t>
            </a:r>
            <a:r>
              <a:rPr lang="ru-RU" sz="1600" dirty="0"/>
              <a:t>декораторів з параметрами теж можна будувати ланцюжки:</a:t>
            </a:r>
            <a:endParaRPr lang="uk-UA" sz="1600" dirty="0"/>
          </a:p>
        </p:txBody>
      </p:sp>
      <p:sp>
        <p:nvSpPr>
          <p:cNvPr id="2" name="Rectangle 1"/>
          <p:cNvSpPr>
            <a:spLocks noChangeArrowheads="1"/>
          </p:cNvSpPr>
          <p:nvPr/>
        </p:nvSpPr>
        <p:spPr bwMode="auto">
          <a:xfrm>
            <a:off x="262467" y="447639"/>
            <a:ext cx="3312125"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make_sandwich</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sandwich_cover</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decorator</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wrapper</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sandwich_with</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sandwich_cover</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82AAFF"/>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sandwich_with</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sandwich_cover</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return </a:t>
            </a:r>
            <a:r>
              <a:rPr kumimoji="0" lang="ru-RU" altLang="ru-RU" sz="1200" b="0" i="0" u="none" strike="noStrike" cap="none" normalizeH="0" baseline="0" smtClean="0">
                <a:ln>
                  <a:noFill/>
                </a:ln>
                <a:solidFill>
                  <a:srgbClr val="C3CEE3"/>
                </a:solidFill>
                <a:effectLst/>
                <a:latin typeface="JetBrains Mono"/>
              </a:rPr>
              <a:t>wrapper</a:t>
            </a:r>
            <a:br>
              <a:rPr kumimoji="0" lang="ru-RU" altLang="ru-RU" sz="1200" b="0" i="0" u="none" strike="noStrike" cap="none" normalizeH="0" baseline="0" smtClean="0">
                <a:ln>
                  <a:noFill/>
                </a:ln>
                <a:solidFill>
                  <a:srgbClr val="C3CEE3"/>
                </a:solidFill>
                <a:effectLst/>
                <a:latin typeface="JetBrains Mono"/>
              </a:rPr>
            </a:br>
            <a:r>
              <a:rPr kumimoji="0" lang="ru-RU" altLang="ru-RU" sz="1200" b="0" i="0" u="none" strike="noStrike" cap="none" normalizeH="0" baseline="0" smtClean="0">
                <a:ln>
                  <a:noFill/>
                </a:ln>
                <a:solidFill>
                  <a:srgbClr val="C3CEE3"/>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return </a:t>
            </a:r>
            <a:r>
              <a:rPr kumimoji="0" lang="ru-RU" altLang="ru-RU" sz="1200" b="0" i="0" u="none" strike="noStrike" cap="none" normalizeH="0" baseline="0" smtClean="0">
                <a:ln>
                  <a:noFill/>
                </a:ln>
                <a:solidFill>
                  <a:srgbClr val="C3CEE3"/>
                </a:solidFill>
                <a:effectLst/>
                <a:latin typeface="JetBrains Mono"/>
              </a:rPr>
              <a:t>decorator</a:t>
            </a:r>
            <a:br>
              <a:rPr kumimoji="0" lang="ru-RU" altLang="ru-RU" sz="1200" b="0" i="0" u="none" strike="noStrike" cap="none" normalizeH="0" baseline="0" smtClean="0">
                <a:ln>
                  <a:noFill/>
                </a:ln>
                <a:solidFill>
                  <a:srgbClr val="C3CEE3"/>
                </a:solidFill>
                <a:effectLst/>
                <a:latin typeface="JetBrains Mono"/>
              </a:rPr>
            </a:br>
            <a:r>
              <a:rPr kumimoji="0" lang="ru-RU" altLang="ru-RU" sz="1200" b="0" i="0" u="none" strike="noStrike" cap="none" normalizeH="0" baseline="0" smtClean="0">
                <a:ln>
                  <a:noFill/>
                </a:ln>
                <a:solidFill>
                  <a:srgbClr val="C3CEE3"/>
                </a:solidFill>
                <a:effectLst/>
                <a:latin typeface="JetBrains Mono"/>
              </a:rPr>
              <a:t/>
            </a:r>
            <a:br>
              <a:rPr kumimoji="0" lang="ru-RU" altLang="ru-RU" sz="1200" b="0" i="0" u="none" strike="noStrike" cap="none" normalizeH="0" baseline="0" smtClean="0">
                <a:ln>
                  <a:noFill/>
                </a:ln>
                <a:solidFill>
                  <a:srgbClr val="C3CEE3"/>
                </a:solidFill>
                <a:effectLst/>
                <a:latin typeface="JetBrains Mono"/>
              </a:rPr>
            </a:b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sandwich</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sandwich_with</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sandwich_with</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C3CEE3"/>
                </a:solidFill>
                <a:effectLst/>
                <a:latin typeface="JetBrains Mono"/>
              </a:rPr>
              <a:t>sandwich </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82AAFF"/>
                </a:solidFill>
                <a:effectLst/>
                <a:latin typeface="JetBrains Mono"/>
              </a:rPr>
              <a:t>make_sandwich</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'Хліб'</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sandwich</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2AAFF"/>
                </a:solidFill>
                <a:effectLst/>
                <a:latin typeface="JetBrains Mono"/>
              </a:rPr>
              <a:t>sandwich</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"Сир"</a:t>
            </a:r>
            <a:r>
              <a:rPr kumimoji="0" lang="ru-RU" altLang="ru-RU" sz="1200" b="0" i="0" u="none" strike="noStrike" cap="none" normalizeH="0" baseline="0" smtClean="0">
                <a:ln>
                  <a:noFill/>
                </a:ln>
                <a:solidFill>
                  <a:srgbClr val="89DDFF"/>
                </a:solidFill>
                <a:effectLst/>
                <a:latin typeface="JetBrains Mono"/>
              </a:rPr>
              <a:t>)</a:t>
            </a:r>
            <a:endParaRPr kumimoji="0" lang="ru-RU" altLang="ru-RU" sz="28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262467" y="3635208"/>
            <a:ext cx="2783134" cy="286232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make_sandwich</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sandwich_cover</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decorator</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wrapper</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sandwich_with</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sandwich_cover</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82AAFF"/>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sandwich_with</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sandwich_cover</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return </a:t>
            </a:r>
            <a:r>
              <a:rPr kumimoji="0" lang="ru-RU" altLang="ru-RU" sz="1200" b="0" i="0" u="none" strike="noStrike" cap="none" normalizeH="0" baseline="0" smtClean="0">
                <a:ln>
                  <a:noFill/>
                </a:ln>
                <a:solidFill>
                  <a:srgbClr val="C3CEE3"/>
                </a:solidFill>
                <a:effectLst/>
                <a:latin typeface="JetBrains Mono"/>
              </a:rPr>
              <a:t>wrapper</a:t>
            </a:r>
            <a:br>
              <a:rPr kumimoji="0" lang="ru-RU" altLang="ru-RU" sz="1200" b="0" i="0" u="none" strike="noStrike" cap="none" normalizeH="0" baseline="0" smtClean="0">
                <a:ln>
                  <a:noFill/>
                </a:ln>
                <a:solidFill>
                  <a:srgbClr val="C3CEE3"/>
                </a:solidFill>
                <a:effectLst/>
                <a:latin typeface="JetBrains Mono"/>
              </a:rPr>
            </a:br>
            <a:r>
              <a:rPr kumimoji="0" lang="ru-RU" altLang="ru-RU" sz="1200" b="0" i="0" u="none" strike="noStrike" cap="none" normalizeH="0" baseline="0" smtClean="0">
                <a:ln>
                  <a:noFill/>
                </a:ln>
                <a:solidFill>
                  <a:srgbClr val="C3CEE3"/>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return </a:t>
            </a:r>
            <a:r>
              <a:rPr kumimoji="0" lang="ru-RU" altLang="ru-RU" sz="1200" b="0" i="0" u="none" strike="noStrike" cap="none" normalizeH="0" baseline="0" smtClean="0">
                <a:ln>
                  <a:noFill/>
                </a:ln>
                <a:solidFill>
                  <a:srgbClr val="C3CEE3"/>
                </a:solidFill>
                <a:effectLst/>
                <a:latin typeface="JetBrains Mono"/>
              </a:rPr>
              <a:t>decorator</a:t>
            </a:r>
            <a:br>
              <a:rPr kumimoji="0" lang="ru-RU" altLang="ru-RU" sz="1200" b="0" i="0" u="none" strike="noStrike" cap="none" normalizeH="0" baseline="0" smtClean="0">
                <a:ln>
                  <a:noFill/>
                </a:ln>
                <a:solidFill>
                  <a:srgbClr val="C3CEE3"/>
                </a:solidFill>
                <a:effectLst/>
                <a:latin typeface="JetBrains Mono"/>
              </a:rPr>
            </a:br>
            <a:r>
              <a:rPr kumimoji="0" lang="ru-RU" altLang="ru-RU" sz="1200" b="0" i="0" u="none" strike="noStrike" cap="none" normalizeH="0" baseline="0" smtClean="0">
                <a:ln>
                  <a:noFill/>
                </a:ln>
                <a:solidFill>
                  <a:srgbClr val="C3CEE3"/>
                </a:solidFill>
                <a:effectLst/>
                <a:latin typeface="JetBrains Mono"/>
              </a:rPr>
              <a:t/>
            </a:r>
            <a:br>
              <a:rPr kumimoji="0" lang="ru-RU" altLang="ru-RU" sz="1200" b="0" i="0" u="none" strike="noStrike" cap="none" normalizeH="0" baseline="0" smtClean="0">
                <a:ln>
                  <a:noFill/>
                </a:ln>
                <a:solidFill>
                  <a:srgbClr val="C3CEE3"/>
                </a:solidFill>
                <a:effectLst/>
                <a:latin typeface="JetBrains Mono"/>
              </a:rPr>
            </a:br>
            <a:r>
              <a:rPr kumimoji="0" lang="ru-RU" altLang="ru-RU" sz="1200" b="0" i="0" u="none" strike="noStrike" cap="none" normalizeH="0" baseline="0" smtClean="0">
                <a:ln>
                  <a:noFill/>
                </a:ln>
                <a:solidFill>
                  <a:srgbClr val="82AAFF"/>
                </a:solidFill>
                <a:effectLst/>
                <a:latin typeface="JetBrains Mono"/>
              </a:rPr>
              <a:t>@make_sandwich</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'Хліб'</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2AAFF"/>
                </a:solidFill>
                <a:effectLst/>
                <a:latin typeface="JetBrains Mono"/>
              </a:rPr>
              <a:t>@make_sandwich</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'Гірчиця'</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super_sandwich</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sandwich_with</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sandwich_with</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2AAFF"/>
                </a:solidFill>
                <a:effectLst/>
                <a:latin typeface="JetBrains Mono"/>
              </a:rPr>
              <a:t>super_sandwich</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E88D"/>
                </a:solidFill>
                <a:effectLst/>
                <a:latin typeface="JetBrains Mono"/>
              </a:rPr>
              <a:t>"Ковбаса"</a:t>
            </a:r>
            <a:r>
              <a:rPr kumimoji="0" lang="ru-RU" altLang="ru-RU" sz="1200" b="0" i="0" u="none" strike="noStrike" cap="none" normalizeH="0" baseline="0" smtClean="0">
                <a:ln>
                  <a:noFill/>
                </a:ln>
                <a:solidFill>
                  <a:srgbClr val="89DDFF"/>
                </a:solidFill>
                <a:effectLst/>
                <a:latin typeface="JetBrains Mono"/>
              </a:rPr>
              <a:t>)</a:t>
            </a:r>
            <a:endParaRPr kumimoji="0" lang="ru-RU" altLang="ru-RU"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0115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buNone/>
            </a:pPr>
            <a:r>
              <a:rPr lang="ru-RU" sz="1600" b="1" dirty="0" smtClean="0"/>
              <a:t>«</a:t>
            </a:r>
            <a:r>
              <a:rPr lang="ru-RU" sz="1600" b="1" dirty="0" err="1" smtClean="0"/>
              <a:t>Розумні</a:t>
            </a:r>
            <a:r>
              <a:rPr lang="ru-RU" sz="1600" b="1" dirty="0" smtClean="0"/>
              <a:t>" </a:t>
            </a:r>
            <a:r>
              <a:rPr lang="ru-RU" sz="1600" b="1" dirty="0"/>
              <a:t>декоратори</a:t>
            </a:r>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r>
              <a:rPr lang="uk-UA" sz="1600" dirty="0" smtClean="0"/>
              <a:t>Так</a:t>
            </a:r>
            <a:r>
              <a:rPr lang="uk-UA" sz="1600" dirty="0"/>
              <a:t>... Після декорування функція </a:t>
            </a:r>
            <a:r>
              <a:rPr lang="en-US" sz="1600" i="1" dirty="0" err="1"/>
              <a:t>some_func</a:t>
            </a:r>
            <a:r>
              <a:rPr lang="en-US" sz="1600" dirty="0"/>
              <a:t> </a:t>
            </a:r>
            <a:r>
              <a:rPr lang="uk-UA" sz="1600" dirty="0"/>
              <a:t>не тільки "забула як її звати", але ще й втратила </a:t>
            </a:r>
            <a:r>
              <a:rPr lang="en-US" sz="1600" dirty="0" err="1" smtClean="0"/>
              <a:t>docstring</a:t>
            </a:r>
            <a:r>
              <a:rPr lang="uk-UA" sz="1600" dirty="0" smtClean="0"/>
              <a:t>! Давайте </a:t>
            </a:r>
            <a:r>
              <a:rPr lang="uk-UA" sz="1600" dirty="0"/>
              <a:t>виправимо ситуацію:</a:t>
            </a:r>
          </a:p>
        </p:txBody>
      </p:sp>
      <p:sp>
        <p:nvSpPr>
          <p:cNvPr id="2" name="Rectangle 1"/>
          <p:cNvSpPr>
            <a:spLocks noChangeArrowheads="1"/>
          </p:cNvSpPr>
          <p:nvPr/>
        </p:nvSpPr>
        <p:spPr bwMode="auto">
          <a:xfrm>
            <a:off x="262465" y="402609"/>
            <a:ext cx="3275256" cy="249299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dirty="0" smtClean="0">
                <a:ln>
                  <a:noFill/>
                </a:ln>
                <a:solidFill>
                  <a:srgbClr val="C792EA"/>
                </a:solidFill>
                <a:effectLst/>
                <a:latin typeface="JetBrains Mono"/>
              </a:rPr>
              <a:t>def </a:t>
            </a:r>
            <a:r>
              <a:rPr kumimoji="0" lang="ru-RU" altLang="ru-RU" sz="1200" b="0" i="0" u="none" strike="noStrike" cap="none" normalizeH="0" baseline="0" dirty="0" smtClean="0">
                <a:ln>
                  <a:noFill/>
                </a:ln>
                <a:solidFill>
                  <a:srgbClr val="82AAFF"/>
                </a:solidFill>
                <a:effectLst/>
                <a:latin typeface="JetBrains Mono"/>
              </a:rPr>
              <a:t>decorator</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F78C6C"/>
                </a:solidFill>
                <a:effectLst/>
                <a:latin typeface="JetBrains Mono"/>
              </a:rPr>
              <a:t>func</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1" u="none" strike="noStrike" cap="none" normalizeH="0" baseline="0" dirty="0" smtClean="0">
                <a:ln>
                  <a:noFill/>
                </a:ln>
                <a:solidFill>
                  <a:srgbClr val="C792EA"/>
                </a:solidFill>
                <a:effectLst/>
                <a:latin typeface="JetBrains Mono"/>
              </a:rPr>
              <a:t>def </a:t>
            </a:r>
            <a:r>
              <a:rPr kumimoji="0" lang="ru-RU" altLang="ru-RU" sz="1200" b="0" i="0" u="none" strike="noStrike" cap="none" normalizeH="0" baseline="0" dirty="0" smtClean="0">
                <a:ln>
                  <a:noFill/>
                </a:ln>
                <a:solidFill>
                  <a:srgbClr val="82AAFF"/>
                </a:solidFill>
                <a:effectLst/>
                <a:latin typeface="JetBrains Mono"/>
              </a:rPr>
              <a:t>wrapper</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0" u="none" strike="noStrike" cap="none" normalizeH="0" baseline="0" dirty="0" smtClean="0">
                <a:ln>
                  <a:noFill/>
                </a:ln>
                <a:solidFill>
                  <a:srgbClr val="82AAFF"/>
                </a:solidFill>
                <a:effectLst/>
                <a:latin typeface="JetBrains Mono"/>
              </a:rPr>
              <a:t>func</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1" u="none" strike="noStrike" cap="none" normalizeH="0" baseline="0" dirty="0" smtClean="0">
                <a:ln>
                  <a:noFill/>
                </a:ln>
                <a:solidFill>
                  <a:srgbClr val="C792EA"/>
                </a:solidFill>
                <a:effectLst/>
                <a:latin typeface="JetBrains Mono"/>
              </a:rPr>
              <a:t>return </a:t>
            </a:r>
            <a:r>
              <a:rPr kumimoji="0" lang="ru-RU" altLang="ru-RU" sz="1200" b="0" i="0" u="none" strike="noStrike" cap="none" normalizeH="0" baseline="0" dirty="0" smtClean="0">
                <a:ln>
                  <a:noFill/>
                </a:ln>
                <a:solidFill>
                  <a:srgbClr val="C3CEE3"/>
                </a:solidFill>
                <a:effectLst/>
                <a:latin typeface="JetBrains Mono"/>
              </a:rPr>
              <a:t>wrapper</a:t>
            </a:r>
            <a:br>
              <a:rPr kumimoji="0" lang="ru-RU" altLang="ru-RU" sz="1200" b="0" i="0" u="none" strike="noStrike" cap="none" normalizeH="0" baseline="0" dirty="0" smtClean="0">
                <a:ln>
                  <a:noFill/>
                </a:ln>
                <a:solidFill>
                  <a:srgbClr val="C3CEE3"/>
                </a:solidFill>
                <a:effectLst/>
                <a:latin typeface="JetBrains Mono"/>
              </a:rPr>
            </a:br>
            <a:r>
              <a:rPr kumimoji="0" lang="ru-RU" altLang="ru-RU" sz="1200" b="0" i="0" u="none" strike="noStrike" cap="none" normalizeH="0" baseline="0" dirty="0" smtClean="0">
                <a:ln>
                  <a:noFill/>
                </a:ln>
                <a:solidFill>
                  <a:srgbClr val="C3CEE3"/>
                </a:solidFill>
                <a:effectLst/>
                <a:latin typeface="JetBrains Mono"/>
              </a:rPr>
              <a:t/>
            </a:r>
            <a:br>
              <a:rPr kumimoji="0" lang="ru-RU" altLang="ru-RU" sz="1200" b="0" i="0" u="none" strike="noStrike" cap="none" normalizeH="0" baseline="0" dirty="0" smtClean="0">
                <a:ln>
                  <a:noFill/>
                </a:ln>
                <a:solidFill>
                  <a:srgbClr val="C3CEE3"/>
                </a:solidFill>
                <a:effectLst/>
                <a:latin typeface="JetBrains Mono"/>
              </a:rPr>
            </a:br>
            <a:r>
              <a:rPr kumimoji="0" lang="ru-RU" altLang="ru-RU" sz="1200" b="0" i="0" u="none" strike="noStrike" cap="none" normalizeH="0" baseline="0" dirty="0" smtClean="0">
                <a:ln>
                  <a:noFill/>
                </a:ln>
                <a:solidFill>
                  <a:srgbClr val="82AAFF"/>
                </a:solidFill>
                <a:effectLst/>
                <a:latin typeface="JetBrains Mono"/>
              </a:rPr>
              <a:t>@decorator</a:t>
            </a:r>
            <a:br>
              <a:rPr kumimoji="0" lang="ru-RU" altLang="ru-RU" sz="1200" b="0" i="0" u="none" strike="noStrike" cap="none" normalizeH="0" baseline="0" dirty="0" smtClean="0">
                <a:ln>
                  <a:noFill/>
                </a:ln>
                <a:solidFill>
                  <a:srgbClr val="82AAFF"/>
                </a:solidFill>
                <a:effectLst/>
                <a:latin typeface="JetBrains Mono"/>
              </a:rPr>
            </a:br>
            <a:r>
              <a:rPr kumimoji="0" lang="ru-RU" altLang="ru-RU" sz="1200" b="0" i="1" u="none" strike="noStrike" cap="none" normalizeH="0" baseline="0" dirty="0" smtClean="0">
                <a:ln>
                  <a:noFill/>
                </a:ln>
                <a:solidFill>
                  <a:srgbClr val="C792EA"/>
                </a:solidFill>
                <a:effectLst/>
                <a:latin typeface="JetBrains Mono"/>
              </a:rPr>
              <a:t>def </a:t>
            </a:r>
            <a:r>
              <a:rPr kumimoji="0" lang="ru-RU" altLang="ru-RU" sz="1200" b="0" i="0" u="none" strike="noStrike" cap="none" normalizeH="0" baseline="0" dirty="0" smtClean="0">
                <a:ln>
                  <a:noFill/>
                </a:ln>
                <a:solidFill>
                  <a:srgbClr val="82AAFF"/>
                </a:solidFill>
                <a:effectLst/>
                <a:latin typeface="JetBrains Mono"/>
              </a:rPr>
              <a:t>some_func</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0" u="none" strike="noStrike" cap="none" normalizeH="0" baseline="0" dirty="0" smtClean="0">
                <a:ln>
                  <a:noFill/>
                </a:ln>
                <a:solidFill>
                  <a:srgbClr val="89DDFF"/>
                </a:solidFill>
                <a:effectLst/>
                <a:latin typeface="JetBrains Mono"/>
              </a:rPr>
              <a:t>    </a:t>
            </a:r>
            <a:r>
              <a:rPr kumimoji="0" lang="ru-RU" altLang="ru-RU" sz="1200" b="0" i="1" u="none" strike="noStrike" cap="none" normalizeH="0" baseline="0" dirty="0" smtClean="0">
                <a:ln>
                  <a:noFill/>
                </a:ln>
                <a:solidFill>
                  <a:srgbClr val="546E7A"/>
                </a:solidFill>
                <a:effectLst/>
                <a:latin typeface="JetBrains Mono"/>
              </a:rPr>
              <a:t>"This is docstring for some_func() function"</a:t>
            </a:r>
            <a:br>
              <a:rPr kumimoji="0" lang="ru-RU" altLang="ru-RU" sz="1200" b="0" i="1" u="none" strike="noStrike" cap="none" normalizeH="0" baseline="0" dirty="0" smtClean="0">
                <a:ln>
                  <a:noFill/>
                </a:ln>
                <a:solidFill>
                  <a:srgbClr val="546E7A"/>
                </a:solidFill>
                <a:effectLst/>
                <a:latin typeface="JetBrains Mono"/>
              </a:rPr>
            </a:br>
            <a:r>
              <a:rPr kumimoji="0" lang="ru-RU" altLang="ru-RU" sz="1200" b="0" i="1" u="none" strike="noStrike" cap="none" normalizeH="0" baseline="0" dirty="0" smtClean="0">
                <a:ln>
                  <a:noFill/>
                </a:ln>
                <a:solidFill>
                  <a:srgbClr val="546E7A"/>
                </a:solidFill>
                <a:effectLst/>
                <a:latin typeface="JetBrains Mono"/>
              </a:rPr>
              <a:t/>
            </a:r>
            <a:br>
              <a:rPr kumimoji="0" lang="ru-RU" altLang="ru-RU" sz="1200" b="0" i="1" u="none" strike="noStrike" cap="none" normalizeH="0" baseline="0" dirty="0" smtClean="0">
                <a:ln>
                  <a:noFill/>
                </a:ln>
                <a:solidFill>
                  <a:srgbClr val="546E7A"/>
                </a:solidFill>
                <a:effectLst/>
                <a:latin typeface="JetBrains Mono"/>
              </a:rPr>
            </a:br>
            <a:r>
              <a:rPr kumimoji="0" lang="ru-RU" altLang="ru-RU" sz="1200" b="0" i="1" u="none" strike="noStrike" cap="none" normalizeH="0" baseline="0" dirty="0" smtClean="0">
                <a:ln>
                  <a:noFill/>
                </a:ln>
                <a:solidFill>
                  <a:srgbClr val="82AAFF"/>
                </a:solidFill>
                <a:effectLst/>
                <a:latin typeface="JetBrains Mono"/>
              </a:rPr>
              <a:t>print</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C3CEE3"/>
                </a:solidFill>
                <a:effectLst/>
                <a:latin typeface="JetBrains Mono"/>
              </a:rPr>
              <a:t>some_func</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1" u="none" strike="noStrike" cap="none" normalizeH="0" baseline="0" dirty="0" smtClean="0">
                <a:ln>
                  <a:noFill/>
                </a:ln>
                <a:solidFill>
                  <a:srgbClr val="82AAFF"/>
                </a:solidFill>
                <a:effectLst/>
                <a:latin typeface="JetBrains Mono"/>
              </a:rPr>
              <a:t>print</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C3CEE3"/>
                </a:solidFill>
                <a:effectLst/>
                <a:latin typeface="JetBrains Mono"/>
              </a:rPr>
              <a:t>some_func</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1" u="none" strike="noStrike" cap="none" normalizeH="0" baseline="0" dirty="0" smtClean="0">
                <a:ln>
                  <a:noFill/>
                </a:ln>
                <a:solidFill>
                  <a:srgbClr val="82AAFF"/>
                </a:solidFill>
                <a:effectLst/>
                <a:latin typeface="JetBrains Mono"/>
              </a:rPr>
              <a:t>__name__</a:t>
            </a:r>
            <a:r>
              <a:rPr kumimoji="0" lang="ru-RU" altLang="ru-RU" sz="1200" b="0" i="0" u="none" strike="noStrike" cap="none" normalizeH="0" baseline="0" dirty="0" smtClean="0">
                <a:ln>
                  <a:noFill/>
                </a:ln>
                <a:solidFill>
                  <a:srgbClr val="89DDFF"/>
                </a:solidFill>
                <a:effectLst/>
                <a:latin typeface="JetBrains Mono"/>
              </a:rPr>
              <a:t>)</a:t>
            </a:r>
            <a:br>
              <a:rPr kumimoji="0" lang="ru-RU" altLang="ru-RU" sz="1200" b="0" i="0" u="none" strike="noStrike" cap="none" normalizeH="0" baseline="0" dirty="0" smtClean="0">
                <a:ln>
                  <a:noFill/>
                </a:ln>
                <a:solidFill>
                  <a:srgbClr val="89DDFF"/>
                </a:solidFill>
                <a:effectLst/>
                <a:latin typeface="JetBrains Mono"/>
              </a:rPr>
            </a:br>
            <a:r>
              <a:rPr kumimoji="0" lang="ru-RU" altLang="ru-RU" sz="1200" b="0" i="1" u="none" strike="noStrike" cap="none" normalizeH="0" baseline="0" dirty="0" smtClean="0">
                <a:ln>
                  <a:noFill/>
                </a:ln>
                <a:solidFill>
                  <a:srgbClr val="82AAFF"/>
                </a:solidFill>
                <a:effectLst/>
                <a:latin typeface="JetBrains Mono"/>
              </a:rPr>
              <a:t>print</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1" u="none" strike="noStrike" cap="none" normalizeH="0" baseline="0" dirty="0" smtClean="0">
                <a:ln>
                  <a:noFill/>
                </a:ln>
                <a:solidFill>
                  <a:srgbClr val="82AAFF"/>
                </a:solidFill>
                <a:effectLst/>
                <a:latin typeface="JetBrains Mono"/>
              </a:rPr>
              <a:t>help</a:t>
            </a:r>
            <a:r>
              <a:rPr kumimoji="0" lang="ru-RU" altLang="ru-RU" sz="1200" b="0" i="0" u="none" strike="noStrike" cap="none" normalizeH="0" baseline="0" dirty="0" smtClean="0">
                <a:ln>
                  <a:noFill/>
                </a:ln>
                <a:solidFill>
                  <a:srgbClr val="89DDFF"/>
                </a:solidFill>
                <a:effectLst/>
                <a:latin typeface="JetBrains Mono"/>
              </a:rPr>
              <a:t>(</a:t>
            </a:r>
            <a:r>
              <a:rPr kumimoji="0" lang="ru-RU" altLang="ru-RU" sz="1200" b="0" i="0" u="none" strike="noStrike" cap="none" normalizeH="0" baseline="0" dirty="0" smtClean="0">
                <a:ln>
                  <a:noFill/>
                </a:ln>
                <a:solidFill>
                  <a:srgbClr val="C3CEE3"/>
                </a:solidFill>
                <a:effectLst/>
                <a:latin typeface="JetBrains Mono"/>
              </a:rPr>
              <a:t>some_func</a:t>
            </a:r>
            <a:r>
              <a:rPr kumimoji="0" lang="ru-RU" altLang="ru-RU" sz="1200" b="0" i="0" u="none" strike="noStrike" cap="none" normalizeH="0" baseline="0" dirty="0" smtClean="0">
                <a:ln>
                  <a:noFill/>
                </a:ln>
                <a:solidFill>
                  <a:srgbClr val="89DDFF"/>
                </a:solidFill>
                <a:effectLst/>
                <a:latin typeface="JetBrains Mono"/>
              </a:rPr>
              <a:t>))</a:t>
            </a:r>
            <a:endParaRPr kumimoji="0" lang="ru-RU" altLang="ru-RU"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3635904" y="1181099"/>
            <a:ext cx="4657725" cy="1714500"/>
          </a:xfrm>
          <a:prstGeom prst="rect">
            <a:avLst/>
          </a:prstGeom>
        </p:spPr>
      </p:pic>
      <p:sp>
        <p:nvSpPr>
          <p:cNvPr id="6" name="Rectangle 2"/>
          <p:cNvSpPr>
            <a:spLocks noChangeArrowheads="1"/>
          </p:cNvSpPr>
          <p:nvPr/>
        </p:nvSpPr>
        <p:spPr bwMode="auto">
          <a:xfrm>
            <a:off x="262465" y="3496440"/>
            <a:ext cx="3275256" cy="286232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decorator</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wrapper</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82AAFF"/>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C3CEE3"/>
                </a:solidFill>
                <a:effectLst/>
                <a:latin typeface="JetBrains Mono"/>
              </a:rPr>
              <a:t>wrapper</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1" u="none" strike="noStrike" cap="none" normalizeH="0" baseline="0" smtClean="0">
                <a:ln>
                  <a:noFill/>
                </a:ln>
                <a:solidFill>
                  <a:srgbClr val="82AAFF"/>
                </a:solidFill>
                <a:effectLst/>
                <a:latin typeface="JetBrains Mono"/>
              </a:rPr>
              <a:t>__name__ </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1" u="none" strike="noStrike" cap="none" normalizeH="0" baseline="0" smtClean="0">
                <a:ln>
                  <a:noFill/>
                </a:ln>
                <a:solidFill>
                  <a:srgbClr val="82AAFF"/>
                </a:solidFill>
                <a:effectLst/>
                <a:latin typeface="JetBrains Mono"/>
              </a:rPr>
              <a:t>__name__</a:t>
            </a:r>
            <a:br>
              <a:rPr kumimoji="0" lang="ru-RU" altLang="ru-RU" sz="1200" b="0" i="1" u="none" strike="noStrike" cap="none" normalizeH="0" baseline="0" smtClean="0">
                <a:ln>
                  <a:noFill/>
                </a:ln>
                <a:solidFill>
                  <a:srgbClr val="82AAFF"/>
                </a:solidFill>
                <a:effectLst/>
                <a:latin typeface="JetBrains Mono"/>
              </a:rPr>
            </a:br>
            <a:r>
              <a:rPr kumimoji="0" lang="ru-RU" altLang="ru-RU" sz="1200" b="0" i="1" u="none" strike="noStrike" cap="none" normalizeH="0" baseline="0" smtClean="0">
                <a:ln>
                  <a:noFill/>
                </a:ln>
                <a:solidFill>
                  <a:srgbClr val="82AAFF"/>
                </a:solidFill>
                <a:effectLst/>
                <a:latin typeface="JetBrains Mono"/>
              </a:rPr>
              <a:t>    </a:t>
            </a:r>
            <a:r>
              <a:rPr kumimoji="0" lang="ru-RU" altLang="ru-RU" sz="1200" b="0" i="0" u="none" strike="noStrike" cap="none" normalizeH="0" baseline="0" smtClean="0">
                <a:ln>
                  <a:noFill/>
                </a:ln>
                <a:solidFill>
                  <a:srgbClr val="C3CEE3"/>
                </a:solidFill>
                <a:effectLst/>
                <a:latin typeface="JetBrains Mono"/>
              </a:rPr>
              <a:t>wrapper</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1" u="none" strike="noStrike" cap="none" normalizeH="0" baseline="0" smtClean="0">
                <a:ln>
                  <a:noFill/>
                </a:ln>
                <a:solidFill>
                  <a:srgbClr val="82AAFF"/>
                </a:solidFill>
                <a:effectLst/>
                <a:latin typeface="JetBrains Mono"/>
              </a:rPr>
              <a:t>__doc__ </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1" u="none" strike="noStrike" cap="none" normalizeH="0" baseline="0" smtClean="0">
                <a:ln>
                  <a:noFill/>
                </a:ln>
                <a:solidFill>
                  <a:srgbClr val="82AAFF"/>
                </a:solidFill>
                <a:effectLst/>
                <a:latin typeface="JetBrains Mono"/>
              </a:rPr>
              <a:t>__doc__</a:t>
            </a:r>
            <a:br>
              <a:rPr kumimoji="0" lang="ru-RU" altLang="ru-RU" sz="1200" b="0" i="1" u="none" strike="noStrike" cap="none" normalizeH="0" baseline="0" smtClean="0">
                <a:ln>
                  <a:noFill/>
                </a:ln>
                <a:solidFill>
                  <a:srgbClr val="82AAFF"/>
                </a:solidFill>
                <a:effectLst/>
                <a:latin typeface="JetBrains Mono"/>
              </a:rPr>
            </a:br>
            <a:r>
              <a:rPr kumimoji="0" lang="ru-RU" altLang="ru-RU" sz="1200" b="0" i="1" u="none" strike="noStrike" cap="none" normalizeH="0" baseline="0" smtClean="0">
                <a:ln>
                  <a:noFill/>
                </a:ln>
                <a:solidFill>
                  <a:srgbClr val="82AAFF"/>
                </a:solidFill>
                <a:effectLst/>
                <a:latin typeface="JetBrains Mono"/>
              </a:rPr>
              <a:t>    </a:t>
            </a:r>
            <a:r>
              <a:rPr kumimoji="0" lang="ru-RU" altLang="ru-RU" sz="1200" b="0" i="0" u="none" strike="noStrike" cap="none" normalizeH="0" baseline="0" smtClean="0">
                <a:ln>
                  <a:noFill/>
                </a:ln>
                <a:solidFill>
                  <a:srgbClr val="C3CEE3"/>
                </a:solidFill>
                <a:effectLst/>
                <a:latin typeface="JetBrains Mono"/>
              </a:rPr>
              <a:t>wrapper</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1" u="none" strike="noStrike" cap="none" normalizeH="0" baseline="0" smtClean="0">
                <a:ln>
                  <a:noFill/>
                </a:ln>
                <a:solidFill>
                  <a:srgbClr val="82AAFF"/>
                </a:solidFill>
                <a:effectLst/>
                <a:latin typeface="JetBrains Mono"/>
              </a:rPr>
              <a:t>__module__ </a:t>
            </a: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F78C6C"/>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1" u="none" strike="noStrike" cap="none" normalizeH="0" baseline="0" smtClean="0">
                <a:ln>
                  <a:noFill/>
                </a:ln>
                <a:solidFill>
                  <a:srgbClr val="82AAFF"/>
                </a:solidFill>
                <a:effectLst/>
                <a:latin typeface="JetBrains Mono"/>
              </a:rPr>
              <a:t>__module__</a:t>
            </a:r>
            <a:br>
              <a:rPr kumimoji="0" lang="ru-RU" altLang="ru-RU" sz="1200" b="0" i="1" u="none" strike="noStrike" cap="none" normalizeH="0" baseline="0" smtClean="0">
                <a:ln>
                  <a:noFill/>
                </a:ln>
                <a:solidFill>
                  <a:srgbClr val="82AAFF"/>
                </a:solidFill>
                <a:effectLst/>
                <a:latin typeface="JetBrains Mono"/>
              </a:rPr>
            </a:br>
            <a:r>
              <a:rPr kumimoji="0" lang="ru-RU" altLang="ru-RU" sz="1200" b="0" i="1" u="none" strike="noStrike" cap="none" normalizeH="0" baseline="0" smtClean="0">
                <a:ln>
                  <a:noFill/>
                </a:ln>
                <a:solidFill>
                  <a:srgbClr val="82AAFF"/>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return </a:t>
            </a:r>
            <a:r>
              <a:rPr kumimoji="0" lang="ru-RU" altLang="ru-RU" sz="1200" b="0" i="0" u="none" strike="noStrike" cap="none" normalizeH="0" baseline="0" smtClean="0">
                <a:ln>
                  <a:noFill/>
                </a:ln>
                <a:solidFill>
                  <a:srgbClr val="C3CEE3"/>
                </a:solidFill>
                <a:effectLst/>
                <a:latin typeface="JetBrains Mono"/>
              </a:rPr>
              <a:t>wrapper</a:t>
            </a:r>
            <a:br>
              <a:rPr kumimoji="0" lang="ru-RU" altLang="ru-RU" sz="1200" b="0" i="0" u="none" strike="noStrike" cap="none" normalizeH="0" baseline="0" smtClean="0">
                <a:ln>
                  <a:noFill/>
                </a:ln>
                <a:solidFill>
                  <a:srgbClr val="C3CEE3"/>
                </a:solidFill>
                <a:effectLst/>
                <a:latin typeface="JetBrains Mono"/>
              </a:rPr>
            </a:br>
            <a:r>
              <a:rPr kumimoji="0" lang="ru-RU" altLang="ru-RU" sz="1200" b="0" i="0" u="none" strike="noStrike" cap="none" normalizeH="0" baseline="0" smtClean="0">
                <a:ln>
                  <a:noFill/>
                </a:ln>
                <a:solidFill>
                  <a:srgbClr val="C3CEE3"/>
                </a:solidFill>
                <a:effectLst/>
                <a:latin typeface="JetBrains Mono"/>
              </a:rPr>
              <a:t/>
            </a:r>
            <a:br>
              <a:rPr kumimoji="0" lang="ru-RU" altLang="ru-RU" sz="1200" b="0" i="0" u="none" strike="noStrike" cap="none" normalizeH="0" baseline="0" smtClean="0">
                <a:ln>
                  <a:noFill/>
                </a:ln>
                <a:solidFill>
                  <a:srgbClr val="C3CEE3"/>
                </a:solidFill>
                <a:effectLst/>
                <a:latin typeface="JetBrains Mono"/>
              </a:rPr>
            </a:br>
            <a:r>
              <a:rPr kumimoji="0" lang="ru-RU" altLang="ru-RU" sz="1200" b="0" i="0" u="none" strike="noStrike" cap="none" normalizeH="0" baseline="0" smtClean="0">
                <a:ln>
                  <a:noFill/>
                </a:ln>
                <a:solidFill>
                  <a:srgbClr val="82AAFF"/>
                </a:solidFill>
                <a:effectLst/>
                <a:latin typeface="JetBrains Mono"/>
              </a:rPr>
              <a:t>@decorator</a:t>
            </a:r>
            <a:br>
              <a:rPr kumimoji="0" lang="ru-RU" altLang="ru-RU" sz="1200" b="0" i="0" u="none" strike="noStrike" cap="none" normalizeH="0" baseline="0" smtClean="0">
                <a:ln>
                  <a:noFill/>
                </a:ln>
                <a:solidFill>
                  <a:srgbClr val="82AAFF"/>
                </a:solidFill>
                <a:effectLst/>
                <a:latin typeface="JetBrains Mono"/>
              </a:rPr>
            </a:b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some_func</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546E7A"/>
                </a:solidFill>
                <a:effectLst/>
                <a:latin typeface="JetBrains Mono"/>
              </a:rPr>
              <a:t>"This is docstring for some_func() function"</a:t>
            </a:r>
            <a:br>
              <a:rPr kumimoji="0" lang="ru-RU" altLang="ru-RU" sz="1200" b="0" i="1" u="none" strike="noStrike" cap="none" normalizeH="0" baseline="0" smtClean="0">
                <a:ln>
                  <a:noFill/>
                </a:ln>
                <a:solidFill>
                  <a:srgbClr val="546E7A"/>
                </a:solidFill>
                <a:effectLst/>
                <a:latin typeface="JetBrains Mono"/>
              </a:rPr>
            </a:br>
            <a:r>
              <a:rPr kumimoji="0" lang="ru-RU" altLang="ru-RU" sz="1200" b="0" i="1" u="none" strike="noStrike" cap="none" normalizeH="0" baseline="0" smtClean="0">
                <a:ln>
                  <a:noFill/>
                </a:ln>
                <a:solidFill>
                  <a:srgbClr val="546E7A"/>
                </a:solidFill>
                <a:effectLst/>
                <a:latin typeface="JetBrains Mono"/>
              </a:rPr>
              <a:t/>
            </a:r>
            <a:br>
              <a:rPr kumimoji="0" lang="ru-RU" altLang="ru-RU" sz="1200" b="0" i="1" u="none" strike="noStrike" cap="none" normalizeH="0" baseline="0" smtClean="0">
                <a:ln>
                  <a:noFill/>
                </a:ln>
                <a:solidFill>
                  <a:srgbClr val="546E7A"/>
                </a:solidFill>
                <a:effectLst/>
                <a:latin typeface="JetBrains Mono"/>
              </a:rPr>
            </a:b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some_func</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some_func</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1" u="none" strike="noStrike" cap="none" normalizeH="0" baseline="0" smtClean="0">
                <a:ln>
                  <a:noFill/>
                </a:ln>
                <a:solidFill>
                  <a:srgbClr val="82AAFF"/>
                </a:solidFill>
                <a:effectLst/>
                <a:latin typeface="JetBrains Mono"/>
              </a:rPr>
              <a:t>__name__</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1" u="none" strike="noStrike" cap="none" normalizeH="0" baseline="0" smtClean="0">
                <a:ln>
                  <a:noFill/>
                </a:ln>
                <a:solidFill>
                  <a:srgbClr val="82AAFF"/>
                </a:solidFill>
                <a:effectLst/>
                <a:latin typeface="JetBrains Mono"/>
              </a:rPr>
              <a:t>help</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some_func</a:t>
            </a:r>
            <a:r>
              <a:rPr kumimoji="0" lang="ru-RU" altLang="ru-RU" sz="1200" b="0" i="0" u="none" strike="noStrike" cap="none" normalizeH="0" baseline="0" smtClean="0">
                <a:ln>
                  <a:noFill/>
                </a:ln>
                <a:solidFill>
                  <a:srgbClr val="89DDFF"/>
                </a:solidFill>
                <a:effectLst/>
                <a:latin typeface="JetBrains Mono"/>
              </a:rPr>
              <a:t>))</a:t>
            </a:r>
            <a:endParaRPr kumimoji="0" lang="ru-RU" altLang="ru-RU" sz="28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3623204" y="4310887"/>
            <a:ext cx="4619625" cy="2047875"/>
          </a:xfrm>
          <a:prstGeom prst="rect">
            <a:avLst/>
          </a:prstGeom>
        </p:spPr>
      </p:pic>
    </p:spTree>
    <p:extLst>
      <p:ext uri="{BB962C8B-B14F-4D97-AF65-F5344CB8AC3E}">
        <p14:creationId xmlns:p14="http://schemas.microsoft.com/office/powerpoint/2010/main" val="6834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0329" y="152400"/>
            <a:ext cx="11752730" cy="6705600"/>
          </a:xfrm>
        </p:spPr>
        <p:txBody>
          <a:bodyPr>
            <a:normAutofit/>
          </a:bodyPr>
          <a:lstStyle/>
          <a:p>
            <a:pPr marL="0" indent="0">
              <a:buNone/>
            </a:pPr>
            <a:r>
              <a:rPr lang="uk-UA" sz="1800" dirty="0"/>
              <a:t>Функція </a:t>
            </a:r>
            <a:r>
              <a:rPr lang="uk-UA" sz="1800" b="1" u="sng" dirty="0"/>
              <a:t>може повертати </a:t>
            </a:r>
            <a:r>
              <a:rPr lang="uk-UA" sz="1800" dirty="0"/>
              <a:t>декілька </a:t>
            </a:r>
            <a:r>
              <a:rPr lang="uk-UA" sz="1800" dirty="0" smtClean="0"/>
              <a:t>значень</a:t>
            </a:r>
            <a:r>
              <a:rPr lang="en-US" sz="1800" dirty="0" smtClean="0"/>
              <a:t> </a:t>
            </a:r>
            <a:r>
              <a:rPr lang="uk-UA" sz="1800" dirty="0" smtClean="0"/>
              <a:t>у вигляді кортежу  </a:t>
            </a:r>
            <a:r>
              <a:rPr lang="uk-UA" sz="1800" dirty="0"/>
              <a:t>(</a:t>
            </a:r>
            <a:r>
              <a:rPr lang="uk-UA" sz="1800" dirty="0" err="1"/>
              <a:t>tuple</a:t>
            </a:r>
            <a:r>
              <a:rPr lang="uk-UA" sz="1800" dirty="0" smtClean="0"/>
              <a:t>).</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r>
              <a:rPr lang="uk-UA" sz="1800" dirty="0" smtClean="0"/>
              <a:t>Функція </a:t>
            </a:r>
            <a:r>
              <a:rPr lang="uk-UA" sz="1800" b="1" u="sng" dirty="0" smtClean="0"/>
              <a:t>може викликати функцію</a:t>
            </a:r>
            <a:r>
              <a:rPr lang="uk-UA" sz="1800" dirty="0" smtClean="0"/>
              <a:t>:</a:t>
            </a:r>
            <a:endParaRPr lang="ru-RU" sz="1800" dirty="0"/>
          </a:p>
        </p:txBody>
      </p:sp>
      <p:sp>
        <p:nvSpPr>
          <p:cNvPr id="4" name="Rectangle 2"/>
          <p:cNvSpPr>
            <a:spLocks noChangeArrowheads="1"/>
          </p:cNvSpPr>
          <p:nvPr/>
        </p:nvSpPr>
        <p:spPr bwMode="auto">
          <a:xfrm>
            <a:off x="315711" y="476962"/>
            <a:ext cx="5672194" cy="203132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1" u="none" strike="noStrike" cap="none" normalizeH="0" baseline="0" dirty="0" smtClean="0">
                <a:ln>
                  <a:noFill/>
                </a:ln>
                <a:solidFill>
                  <a:srgbClr val="C792EA"/>
                </a:solidFill>
                <a:effectLst/>
                <a:latin typeface="JetBrains Mono"/>
                <a:cs typeface="Arial" pitchFamily="34" charset="0"/>
              </a:rPr>
              <a:t>def </a:t>
            </a:r>
            <a:r>
              <a:rPr kumimoji="0" lang="ru-RU" sz="1400" b="0" i="0" u="none" strike="noStrike" cap="none" normalizeH="0" baseline="0" dirty="0" smtClean="0">
                <a:ln>
                  <a:noFill/>
                </a:ln>
                <a:solidFill>
                  <a:srgbClr val="82AAFF"/>
                </a:solidFill>
                <a:effectLst/>
                <a:latin typeface="JetBrains Mono"/>
                <a:cs typeface="Arial" pitchFamily="34" charset="0"/>
              </a:rPr>
              <a:t>height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h</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функция height, в неї передають одне число h</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m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h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100       </a:t>
            </a:r>
            <a:r>
              <a:rPr kumimoji="0" lang="ru-RU" sz="1400" b="0" i="1" u="none" strike="noStrike" cap="none" normalizeH="0" baseline="0" dirty="0" smtClean="0">
                <a:ln>
                  <a:noFill/>
                </a:ln>
                <a:solidFill>
                  <a:srgbClr val="546E7A"/>
                </a:solidFill>
                <a:effectLst/>
                <a:latin typeface="JetBrains Mono"/>
                <a:cs typeface="Arial" pitchFamily="34" charset="0"/>
              </a:rPr>
              <a:t># розрахунок зросту в метрах</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sm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h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100       </a:t>
            </a:r>
            <a:r>
              <a:rPr kumimoji="0" lang="ru-RU" sz="1400" b="0" i="1" u="none" strike="noStrike" cap="none" normalizeH="0" baseline="0" dirty="0" smtClean="0">
                <a:ln>
                  <a:noFill/>
                </a:ln>
                <a:solidFill>
                  <a:srgbClr val="546E7A"/>
                </a:solidFill>
                <a:effectLst/>
                <a:latin typeface="JetBrains Mono"/>
                <a:cs typeface="Arial" pitchFamily="34" charset="0"/>
              </a:rPr>
              <a:t># </a:t>
            </a:r>
            <a:r>
              <a:rPr kumimoji="0" lang="uk-UA" sz="1400" b="0" i="1" u="none" strike="noStrike" cap="none" normalizeH="0" baseline="0" dirty="0" smtClean="0">
                <a:ln>
                  <a:noFill/>
                </a:ln>
                <a:solidFill>
                  <a:srgbClr val="546E7A"/>
                </a:solidFill>
                <a:effectLst/>
                <a:latin typeface="JetBrains Mono"/>
                <a:cs typeface="Arial" pitchFamily="34" charset="0"/>
              </a:rPr>
              <a:t>розрахунок</a:t>
            </a:r>
            <a:r>
              <a:rPr kumimoji="0" lang="ru-RU" sz="1400" b="0" i="1" u="none" strike="noStrike" cap="none" normalizeH="0" baseline="0" dirty="0" smtClean="0">
                <a:ln>
                  <a:noFill/>
                </a:ln>
                <a:solidFill>
                  <a:srgbClr val="546E7A"/>
                </a:solidFill>
                <a:effectLst/>
                <a:latin typeface="JetBrains Mono"/>
                <a:cs typeface="Arial" pitchFamily="34" charset="0"/>
              </a:rPr>
              <a:t> зросту в сантиметрах</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t>
            </a:r>
            <a:r>
              <a:rPr kumimoji="0" lang="ru-RU" sz="1400" b="0" i="1" u="none" strike="noStrike" cap="none" normalizeH="0" baseline="0" dirty="0" smtClean="0">
                <a:ln>
                  <a:noFill/>
                </a:ln>
                <a:solidFill>
                  <a:srgbClr val="C792EA"/>
                </a:solidFill>
                <a:effectLst/>
                <a:latin typeface="JetBrains Mono"/>
                <a:cs typeface="Arial" pitchFamily="34" charset="0"/>
              </a:rPr>
              <a:t>return </a:t>
            </a:r>
            <a:r>
              <a:rPr kumimoji="0" lang="ru-RU" sz="1400" b="0" i="0" u="none" strike="noStrike" cap="none" normalizeH="0" baseline="0" dirty="0" smtClean="0">
                <a:ln>
                  <a:noFill/>
                </a:ln>
                <a:solidFill>
                  <a:srgbClr val="C3CEE3"/>
                </a:solidFill>
                <a:effectLst/>
                <a:latin typeface="JetBrains Mono"/>
                <a:cs typeface="Arial" pitchFamily="34" charset="0"/>
              </a:rPr>
              <a:t>m</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sm       </a:t>
            </a:r>
            <a:r>
              <a:rPr kumimoji="0" lang="ru-RU" sz="1400" b="0" i="1" u="none" strike="noStrike" cap="none" normalizeH="0" baseline="0" dirty="0" smtClean="0">
                <a:ln>
                  <a:noFill/>
                </a:ln>
                <a:solidFill>
                  <a:srgbClr val="546E7A"/>
                </a:solidFill>
                <a:effectLst/>
                <a:latin typeface="JetBrains Mono"/>
                <a:cs typeface="Arial" pitchFamily="34" charset="0"/>
              </a:rPr>
              <a:t># повертає відразу і метри, і сантиметри</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you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82AAFF"/>
                </a:solidFill>
                <a:effectLst/>
                <a:latin typeface="JetBrains Mono"/>
                <a:cs typeface="Arial" pitchFamily="34" charset="0"/>
              </a:rPr>
              <a:t>int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1" u="none" strike="noStrike" cap="none" normalizeH="0" baseline="0" dirty="0" smtClean="0">
                <a:ln>
                  <a:noFill/>
                </a:ln>
                <a:solidFill>
                  <a:srgbClr val="82AAFF"/>
                </a:solidFill>
                <a:effectLst/>
                <a:latin typeface="JetBrains Mono"/>
                <a:cs typeface="Arial" pitchFamily="34" charset="0"/>
              </a:rPr>
              <a:t>input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E88D"/>
                </a:solidFill>
                <a:effectLst/>
                <a:latin typeface="JetBrains Mono"/>
                <a:cs typeface="Arial" pitchFamily="34" charset="0"/>
              </a:rPr>
              <a:t>"Введіть ваш зріст в сантиметрах -&gt;"</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ym</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ysm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height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you</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1" u="none" strike="noStrike" cap="none" normalizeH="0" baseline="0" dirty="0" smtClean="0">
                <a:ln>
                  <a:noFill/>
                </a:ln>
                <a:solidFill>
                  <a:srgbClr val="82AAFF"/>
                </a:solidFill>
                <a:effectLst/>
                <a:latin typeface="JetBrains Mono"/>
                <a:cs typeface="Arial" pitchFamily="34" charset="0"/>
              </a:rPr>
              <a:t>print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E88D"/>
                </a:solidFill>
                <a:effectLst/>
                <a:latin typeface="JetBrains Mono"/>
                <a:cs typeface="Arial" pitchFamily="34" charset="0"/>
              </a:rPr>
              <a:t>f"Ваш зріст </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ym</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E88D"/>
                </a:solidFill>
                <a:effectLst/>
                <a:latin typeface="JetBrains Mono"/>
                <a:cs typeface="Arial" pitchFamily="34" charset="0"/>
              </a:rPr>
              <a:t>метр </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ysm</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E88D"/>
                </a:solidFill>
                <a:effectLst/>
                <a:latin typeface="JetBrains Mono"/>
                <a:cs typeface="Arial" pitchFamily="34" charset="0"/>
              </a:rPr>
              <a:t> сантиметрів" </a:t>
            </a:r>
            <a:r>
              <a:rPr kumimoji="0" lang="ru-RU" sz="1400" b="0" i="0" u="none" strike="noStrike" cap="none" normalizeH="0" baseline="0" dirty="0" smtClean="0">
                <a:ln>
                  <a:noFill/>
                </a:ln>
                <a:solidFill>
                  <a:srgbClr val="89DDFF"/>
                </a:solidFill>
                <a:effectLst/>
                <a:latin typeface="JetBrains Mono"/>
                <a:cs typeface="Arial" pitchFamily="34" charset="0"/>
              </a:rPr>
              <a:t>)</a:t>
            </a:r>
            <a:endParaRPr kumimoji="0" lang="ru-RU"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3"/>
          <p:cNvSpPr>
            <a:spLocks noChangeArrowheads="1"/>
          </p:cNvSpPr>
          <p:nvPr/>
        </p:nvSpPr>
        <p:spPr bwMode="auto">
          <a:xfrm>
            <a:off x="235029" y="3219725"/>
            <a:ext cx="7664406"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1" u="none" strike="noStrike" cap="none" normalizeH="0" baseline="0" dirty="0" smtClean="0">
                <a:ln>
                  <a:noFill/>
                </a:ln>
                <a:solidFill>
                  <a:srgbClr val="C792EA"/>
                </a:solidFill>
                <a:effectLst/>
                <a:latin typeface="JetBrains Mono"/>
                <a:cs typeface="Arial" pitchFamily="34" charset="0"/>
              </a:rPr>
              <a:t>from </a:t>
            </a:r>
            <a:r>
              <a:rPr kumimoji="0" lang="ru-RU" sz="1400" b="0" i="0" u="none" strike="noStrike" cap="none" normalizeH="0" baseline="0" dirty="0" smtClean="0">
                <a:ln>
                  <a:noFill/>
                </a:ln>
                <a:solidFill>
                  <a:srgbClr val="C3CEE3"/>
                </a:solidFill>
                <a:effectLst/>
                <a:latin typeface="JetBrains Mono"/>
                <a:cs typeface="Arial" pitchFamily="34" charset="0"/>
              </a:rPr>
              <a:t>math </a:t>
            </a:r>
            <a:r>
              <a:rPr kumimoji="0" lang="ru-RU" sz="1400" b="0" i="1" u="none" strike="noStrike" cap="none" normalizeH="0" baseline="0" dirty="0" smtClean="0">
                <a:ln>
                  <a:noFill/>
                </a:ln>
                <a:solidFill>
                  <a:srgbClr val="C792EA"/>
                </a:solidFill>
                <a:effectLst/>
                <a:latin typeface="JetBrains Mono"/>
                <a:cs typeface="Arial" pitchFamily="34" charset="0"/>
              </a:rPr>
              <a:t>import </a:t>
            </a:r>
            <a:r>
              <a:rPr kumimoji="0" lang="ru-RU" sz="1400" b="0" i="0" u="none" strike="noStrike" cap="none" normalizeH="0" baseline="0" dirty="0" smtClean="0">
                <a:ln>
                  <a:noFill/>
                </a:ln>
                <a:solidFill>
                  <a:srgbClr val="C3CEE3"/>
                </a:solidFill>
                <a:effectLst/>
                <a:latin typeface="JetBrains Mono"/>
                <a:cs typeface="Arial" pitchFamily="34" charset="0"/>
              </a:rPr>
              <a:t>sqrt</a:t>
            </a:r>
            <a:br>
              <a:rPr kumimoji="0" lang="ru-RU" sz="1400" b="0" i="0" u="none" strike="noStrike" cap="none" normalizeH="0" baseline="0" dirty="0" smtClean="0">
                <a:ln>
                  <a:noFill/>
                </a:ln>
                <a:solidFill>
                  <a:srgbClr val="C3CEE3"/>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
            </a:r>
            <a:br>
              <a:rPr kumimoji="0" lang="ru-RU" sz="1400" b="0" i="0" u="none" strike="noStrike" cap="none" normalizeH="0" baseline="0" dirty="0" smtClean="0">
                <a:ln>
                  <a:noFill/>
                </a:ln>
                <a:solidFill>
                  <a:srgbClr val="C3CEE3"/>
                </a:solidFill>
                <a:effectLst/>
                <a:latin typeface="JetBrains Mono"/>
                <a:cs typeface="Arial" pitchFamily="34" charset="0"/>
              </a:rPr>
            </a:br>
            <a:r>
              <a:rPr kumimoji="0" lang="ru-RU" sz="1400" b="0" i="1" u="none" strike="noStrike" cap="none" normalizeH="0" baseline="0" dirty="0" smtClean="0">
                <a:ln>
                  <a:noFill/>
                </a:ln>
                <a:solidFill>
                  <a:srgbClr val="C792EA"/>
                </a:solidFill>
                <a:effectLst/>
                <a:latin typeface="JetBrains Mono"/>
                <a:cs typeface="Arial" pitchFamily="34" charset="0"/>
              </a:rPr>
              <a:t>def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dx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x1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br>
              <a:rPr kumimoji="0" lang="ru-RU" sz="1400" b="0" i="0" u="none" strike="noStrike" cap="none" normalizeH="0" baseline="0" dirty="0" smtClean="0">
                <a:ln>
                  <a:noFill/>
                </a:ln>
                <a:solidFill>
                  <a:srgbClr val="F78C6C"/>
                </a:solidFill>
                <a:effectLst/>
                <a:latin typeface="JetBrains Mono"/>
                <a:cs typeface="Arial" pitchFamily="34" charset="0"/>
              </a:rPr>
            </a:br>
            <a:r>
              <a:rPr kumimoji="0" lang="ru-RU" sz="1400" b="0" i="0" u="none" strike="noStrike" cap="none" normalizeH="0" baseline="0" dirty="0" smtClean="0">
                <a:ln>
                  <a:noFill/>
                </a:ln>
                <a:solidFill>
                  <a:srgbClr val="F78C6C"/>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dy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y1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br>
              <a:rPr kumimoji="0" lang="ru-RU" sz="1400" b="0" i="0" u="none" strike="noStrike" cap="none" normalizeH="0" baseline="0" dirty="0" smtClean="0">
                <a:ln>
                  <a:noFill/>
                </a:ln>
                <a:solidFill>
                  <a:srgbClr val="F78C6C"/>
                </a:solidFill>
                <a:effectLst/>
                <a:latin typeface="JetBrains Mono"/>
                <a:cs typeface="Arial" pitchFamily="34" charset="0"/>
              </a:rPr>
            </a:br>
            <a:r>
              <a:rPr kumimoji="0" lang="ru-RU" sz="1400" b="0" i="0" u="none" strike="noStrike" cap="none" normalizeH="0" baseline="0" dirty="0" smtClean="0">
                <a:ln>
                  <a:noFill/>
                </a:ln>
                <a:solidFill>
                  <a:srgbClr val="F78C6C"/>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res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sqrt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dx</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dx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dy</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dy</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C792EA"/>
                </a:solidFill>
                <a:effectLst/>
                <a:latin typeface="JetBrains Mono"/>
                <a:cs typeface="Arial" pitchFamily="34" charset="0"/>
              </a:rPr>
              <a:t>return </a:t>
            </a:r>
            <a:r>
              <a:rPr kumimoji="0" lang="ru-RU" sz="1400" b="0" i="0" u="none" strike="noStrike" cap="none" normalizeH="0" baseline="0" dirty="0" smtClean="0">
                <a:ln>
                  <a:noFill/>
                </a:ln>
                <a:solidFill>
                  <a:srgbClr val="C3CEE3"/>
                </a:solidFill>
                <a:effectLst/>
                <a:latin typeface="JetBrains Mono"/>
                <a:cs typeface="Arial" pitchFamily="34" charset="0"/>
              </a:rPr>
              <a:t>res</a:t>
            </a:r>
            <a:br>
              <a:rPr kumimoji="0" lang="ru-RU" sz="1400" b="0" i="0" u="none" strike="noStrike" cap="none" normalizeH="0" baseline="0" dirty="0" smtClean="0">
                <a:ln>
                  <a:noFill/>
                </a:ln>
                <a:solidFill>
                  <a:srgbClr val="C3CEE3"/>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
            </a:r>
            <a:br>
              <a:rPr kumimoji="0" lang="ru-RU" sz="1400" b="0" i="0" u="none" strike="noStrike" cap="none" normalizeH="0" baseline="0" dirty="0" smtClean="0">
                <a:ln>
                  <a:noFill/>
                </a:ln>
                <a:solidFill>
                  <a:srgbClr val="C3CEE3"/>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y2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82AAFF"/>
                </a:solidFill>
                <a:effectLst/>
                <a:latin typeface="JetBrains Mono"/>
                <a:cs typeface="Arial" pitchFamily="34" charset="0"/>
              </a:rPr>
              <a:t>map</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1" u="none" strike="noStrike" cap="none" normalizeH="0" baseline="0" dirty="0" smtClean="0">
                <a:ln>
                  <a:noFill/>
                </a:ln>
                <a:solidFill>
                  <a:srgbClr val="82AAFF"/>
                </a:solidFill>
                <a:effectLst/>
                <a:latin typeface="JetBrains Mono"/>
                <a:cs typeface="Arial" pitchFamily="34" charset="0"/>
              </a:rPr>
              <a:t>int</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82AAFF"/>
                </a:solidFill>
                <a:effectLst/>
                <a:latin typeface="JetBrains Mono"/>
                <a:cs typeface="Arial" pitchFamily="34" charset="0"/>
              </a:rPr>
              <a:t>input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82AAFF"/>
                </a:solidFill>
                <a:effectLst/>
                <a:latin typeface="JetBrains Mono"/>
                <a:cs typeface="Arial" pitchFamily="34" charset="0"/>
              </a:rPr>
              <a:t>split</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прочитали відразу декілька чисел з одного рядка</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dist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результат роботи length записали в dist</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82AAFF"/>
                </a:solidFill>
                <a:effectLst/>
                <a:latin typeface="JetBrains Mono"/>
                <a:cs typeface="Arial" pitchFamily="34" charset="0"/>
              </a:rPr>
              <a:t>print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dist</a:t>
            </a:r>
            <a:r>
              <a:rPr kumimoji="0" lang="ru-RU" sz="1400" b="0" i="0" u="none" strike="noStrike" cap="none" normalizeH="0" baseline="0" dirty="0" smtClean="0">
                <a:ln>
                  <a:noFill/>
                </a:ln>
                <a:solidFill>
                  <a:srgbClr val="89DDFF"/>
                </a:solidFill>
                <a:effectLst/>
                <a:latin typeface="JetBrains Mono"/>
                <a:cs typeface="Arial" pitchFamily="34" charset="0"/>
              </a:rPr>
              <a:t>)</a:t>
            </a:r>
            <a:endParaRPr kumimoji="0" lang="ru-RU"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Прямоугольник 5"/>
          <p:cNvSpPr/>
          <p:nvPr/>
        </p:nvSpPr>
        <p:spPr>
          <a:xfrm>
            <a:off x="8005482" y="3459941"/>
            <a:ext cx="2812110" cy="830997"/>
          </a:xfrm>
          <a:prstGeom prst="rect">
            <a:avLst/>
          </a:prstGeom>
        </p:spPr>
        <p:txBody>
          <a:bodyPr wrap="square">
            <a:spAutoFit/>
          </a:bodyPr>
          <a:lstStyle/>
          <a:p>
            <a:r>
              <a:rPr lang="ru-RU" sz="1600" i="1" dirty="0" err="1"/>
              <a:t>Функція</a:t>
            </a:r>
            <a:r>
              <a:rPr lang="ru-RU" sz="1600" i="1" dirty="0"/>
              <a:t> </a:t>
            </a:r>
            <a:r>
              <a:rPr lang="ru-RU" sz="1600" i="1" dirty="0" err="1"/>
              <a:t>length</a:t>
            </a:r>
            <a:r>
              <a:rPr lang="ru-RU" sz="1600" i="1" dirty="0"/>
              <a:t> (x1, y1, x2, y2) </a:t>
            </a:r>
            <a:r>
              <a:rPr lang="ru-RU" sz="1600" i="1" dirty="0" err="1" smtClean="0"/>
              <a:t>рахує</a:t>
            </a:r>
            <a:r>
              <a:rPr lang="ru-RU" sz="1600" i="1" dirty="0" smtClean="0"/>
              <a:t> </a:t>
            </a:r>
            <a:r>
              <a:rPr lang="ru-RU" sz="1600" i="1" dirty="0" err="1"/>
              <a:t>відстань</a:t>
            </a:r>
            <a:r>
              <a:rPr lang="ru-RU" sz="1600" i="1" dirty="0"/>
              <a:t> </a:t>
            </a:r>
            <a:r>
              <a:rPr lang="ru-RU" sz="1600" i="1" dirty="0" err="1"/>
              <a:t>між</a:t>
            </a:r>
            <a:r>
              <a:rPr lang="ru-RU" sz="1600" i="1" dirty="0"/>
              <a:t> 2 точками на </a:t>
            </a:r>
            <a:r>
              <a:rPr lang="ru-RU" sz="1600" i="1" dirty="0" err="1"/>
              <a:t>площині</a:t>
            </a:r>
            <a:r>
              <a:rPr lang="ru-RU" sz="1600" i="1" dirty="0"/>
              <a:t>. </a:t>
            </a:r>
          </a:p>
        </p:txBody>
      </p:sp>
    </p:spTree>
    <p:extLst>
      <p:ext uri="{BB962C8B-B14F-4D97-AF65-F5344CB8AC3E}">
        <p14:creationId xmlns:p14="http://schemas.microsoft.com/office/powerpoint/2010/main" val="12116840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buNone/>
            </a:pPr>
            <a:r>
              <a:rPr lang="uk-UA" sz="1600" dirty="0" smtClean="0"/>
              <a:t>А </a:t>
            </a:r>
            <a:r>
              <a:rPr lang="uk-UA" sz="1600" dirty="0"/>
              <a:t>щоб при створенні чергового декоратора уникнути рутини можна скористатись вже готовою функцією </a:t>
            </a:r>
            <a:r>
              <a:rPr lang="en-US" sz="1600" i="1" dirty="0"/>
              <a:t>wraps</a:t>
            </a:r>
            <a:r>
              <a:rPr lang="en-US" sz="1600" dirty="0"/>
              <a:t> </a:t>
            </a:r>
            <a:r>
              <a:rPr lang="uk-UA" sz="1600" dirty="0"/>
              <a:t>з вбудованого модуля </a:t>
            </a:r>
            <a:r>
              <a:rPr lang="en-US" sz="1600" i="1" dirty="0" err="1"/>
              <a:t>functools</a:t>
            </a:r>
            <a:r>
              <a:rPr lang="en-US" sz="1600" dirty="0"/>
              <a:t>. </a:t>
            </a:r>
            <a:r>
              <a:rPr lang="uk-UA" sz="1600" dirty="0"/>
              <a:t>І що тут цікаво, що</a:t>
            </a:r>
            <a:r>
              <a:rPr lang="uk-UA" sz="1600" i="1" dirty="0"/>
              <a:t> </a:t>
            </a:r>
            <a:r>
              <a:rPr lang="en-US" sz="1600" i="1" dirty="0"/>
              <a:t>wraps </a:t>
            </a:r>
            <a:r>
              <a:rPr lang="uk-UA" sz="1600" dirty="0"/>
              <a:t>теж є декоратором</a:t>
            </a:r>
            <a:r>
              <a:rPr lang="uk-UA" sz="1600" dirty="0" smtClean="0"/>
              <a:t>!</a:t>
            </a:r>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uk-UA" sz="1600" dirty="0" smtClean="0"/>
          </a:p>
          <a:p>
            <a:pPr marL="0" indent="0">
              <a:buNone/>
            </a:pPr>
            <a:r>
              <a:rPr lang="uk-UA" sz="1600" dirty="0" smtClean="0"/>
              <a:t>Висновок:</a:t>
            </a:r>
            <a:endParaRPr lang="uk-UA" sz="1600" dirty="0"/>
          </a:p>
          <a:p>
            <a:r>
              <a:rPr lang="uk-UA" sz="1600" dirty="0" smtClean="0"/>
              <a:t>    </a:t>
            </a:r>
            <a:r>
              <a:rPr lang="uk-UA" sz="1600" dirty="0"/>
              <a:t>декоратор — спосіб модифікувати поведінку функції, зберігаючи читабельність кода</a:t>
            </a:r>
          </a:p>
          <a:p>
            <a:r>
              <a:rPr lang="uk-UA" sz="1600" dirty="0"/>
              <a:t>    декоратори дещо сповільнюють виклики функцій</a:t>
            </a:r>
          </a:p>
          <a:p>
            <a:r>
              <a:rPr lang="uk-UA" sz="1600" dirty="0"/>
              <a:t>    порядок вказання декораторів має значення</a:t>
            </a:r>
          </a:p>
        </p:txBody>
      </p:sp>
      <p:sp>
        <p:nvSpPr>
          <p:cNvPr id="4" name="Rectangle 2"/>
          <p:cNvSpPr>
            <a:spLocks noChangeArrowheads="1"/>
          </p:cNvSpPr>
          <p:nvPr/>
        </p:nvSpPr>
        <p:spPr bwMode="auto">
          <a:xfrm>
            <a:off x="262467" y="795573"/>
            <a:ext cx="3275256" cy="286232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smtClean="0">
                <a:ln>
                  <a:noFill/>
                </a:ln>
                <a:solidFill>
                  <a:srgbClr val="C792EA"/>
                </a:solidFill>
                <a:effectLst/>
                <a:latin typeface="JetBrains Mono"/>
              </a:rPr>
              <a:t>from </a:t>
            </a:r>
            <a:r>
              <a:rPr kumimoji="0" lang="ru-RU" altLang="ru-RU" sz="1200" b="0" i="0" u="none" strike="noStrike" cap="none" normalizeH="0" baseline="0" smtClean="0">
                <a:ln>
                  <a:noFill/>
                </a:ln>
                <a:solidFill>
                  <a:srgbClr val="C3CEE3"/>
                </a:solidFill>
                <a:effectLst/>
                <a:latin typeface="JetBrains Mono"/>
              </a:rPr>
              <a:t>functools </a:t>
            </a:r>
            <a:r>
              <a:rPr kumimoji="0" lang="ru-RU" altLang="ru-RU" sz="1200" b="0" i="1" u="none" strike="noStrike" cap="none" normalizeH="0" baseline="0" smtClean="0">
                <a:ln>
                  <a:noFill/>
                </a:ln>
                <a:solidFill>
                  <a:srgbClr val="C792EA"/>
                </a:solidFill>
                <a:effectLst/>
                <a:latin typeface="JetBrains Mono"/>
              </a:rPr>
              <a:t>import </a:t>
            </a:r>
            <a:r>
              <a:rPr kumimoji="0" lang="ru-RU" altLang="ru-RU" sz="1200" b="0" i="0" u="none" strike="noStrike" cap="none" normalizeH="0" baseline="0" smtClean="0">
                <a:ln>
                  <a:noFill/>
                </a:ln>
                <a:solidFill>
                  <a:srgbClr val="C3CEE3"/>
                </a:solidFill>
                <a:effectLst/>
                <a:latin typeface="JetBrains Mono"/>
              </a:rPr>
              <a:t>wraps</a:t>
            </a:r>
            <a:br>
              <a:rPr kumimoji="0" lang="ru-RU" altLang="ru-RU" sz="1200" b="0" i="0" u="none" strike="noStrike" cap="none" normalizeH="0" baseline="0" smtClean="0">
                <a:ln>
                  <a:noFill/>
                </a:ln>
                <a:solidFill>
                  <a:srgbClr val="C3CEE3"/>
                </a:solidFill>
                <a:effectLst/>
                <a:latin typeface="JetBrains Mono"/>
              </a:rPr>
            </a:br>
            <a:r>
              <a:rPr kumimoji="0" lang="ru-RU" altLang="ru-RU" sz="1200" b="0" i="0" u="none" strike="noStrike" cap="none" normalizeH="0" baseline="0" smtClean="0">
                <a:ln>
                  <a:noFill/>
                </a:ln>
                <a:solidFill>
                  <a:srgbClr val="C3CEE3"/>
                </a:solidFill>
                <a:effectLst/>
                <a:latin typeface="JetBrains Mono"/>
              </a:rPr>
              <a:t/>
            </a:r>
            <a:br>
              <a:rPr kumimoji="0" lang="ru-RU" altLang="ru-RU" sz="1200" b="0" i="0" u="none" strike="noStrike" cap="none" normalizeH="0" baseline="0" smtClean="0">
                <a:ln>
                  <a:noFill/>
                </a:ln>
                <a:solidFill>
                  <a:srgbClr val="C3CEE3"/>
                </a:solidFill>
                <a:effectLst/>
                <a:latin typeface="JetBrains Mono"/>
              </a:rPr>
            </a:b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decorator</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F78C6C"/>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82AAFF"/>
                </a:solidFill>
                <a:effectLst/>
                <a:latin typeface="JetBrains Mono"/>
              </a:rPr>
              <a:t>@wraps</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wrapper</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0" u="none" strike="noStrike" cap="none" normalizeH="0" baseline="0" smtClean="0">
                <a:ln>
                  <a:noFill/>
                </a:ln>
                <a:solidFill>
                  <a:srgbClr val="82AAFF"/>
                </a:solidFill>
                <a:effectLst/>
                <a:latin typeface="JetBrains Mono"/>
              </a:rPr>
              <a:t>func</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C792EA"/>
                </a:solidFill>
                <a:effectLst/>
                <a:latin typeface="JetBrains Mono"/>
              </a:rPr>
              <a:t>return </a:t>
            </a:r>
            <a:r>
              <a:rPr kumimoji="0" lang="ru-RU" altLang="ru-RU" sz="1200" b="0" i="0" u="none" strike="noStrike" cap="none" normalizeH="0" baseline="0" smtClean="0">
                <a:ln>
                  <a:noFill/>
                </a:ln>
                <a:solidFill>
                  <a:srgbClr val="C3CEE3"/>
                </a:solidFill>
                <a:effectLst/>
                <a:latin typeface="JetBrains Mono"/>
              </a:rPr>
              <a:t>wrapper</a:t>
            </a:r>
            <a:br>
              <a:rPr kumimoji="0" lang="ru-RU" altLang="ru-RU" sz="1200" b="0" i="0" u="none" strike="noStrike" cap="none" normalizeH="0" baseline="0" smtClean="0">
                <a:ln>
                  <a:noFill/>
                </a:ln>
                <a:solidFill>
                  <a:srgbClr val="C3CEE3"/>
                </a:solidFill>
                <a:effectLst/>
                <a:latin typeface="JetBrains Mono"/>
              </a:rPr>
            </a:br>
            <a:r>
              <a:rPr kumimoji="0" lang="ru-RU" altLang="ru-RU" sz="1200" b="0" i="0" u="none" strike="noStrike" cap="none" normalizeH="0" baseline="0" smtClean="0">
                <a:ln>
                  <a:noFill/>
                </a:ln>
                <a:solidFill>
                  <a:srgbClr val="C3CEE3"/>
                </a:solidFill>
                <a:effectLst/>
                <a:latin typeface="JetBrains Mono"/>
              </a:rPr>
              <a:t/>
            </a:r>
            <a:br>
              <a:rPr kumimoji="0" lang="ru-RU" altLang="ru-RU" sz="1200" b="0" i="0" u="none" strike="noStrike" cap="none" normalizeH="0" baseline="0" smtClean="0">
                <a:ln>
                  <a:noFill/>
                </a:ln>
                <a:solidFill>
                  <a:srgbClr val="C3CEE3"/>
                </a:solidFill>
                <a:effectLst/>
                <a:latin typeface="JetBrains Mono"/>
              </a:rPr>
            </a:br>
            <a:r>
              <a:rPr kumimoji="0" lang="ru-RU" altLang="ru-RU" sz="1200" b="0" i="0" u="none" strike="noStrike" cap="none" normalizeH="0" baseline="0" smtClean="0">
                <a:ln>
                  <a:noFill/>
                </a:ln>
                <a:solidFill>
                  <a:srgbClr val="82AAFF"/>
                </a:solidFill>
                <a:effectLst/>
                <a:latin typeface="JetBrains Mono"/>
              </a:rPr>
              <a:t>@decorator</a:t>
            </a:r>
            <a:br>
              <a:rPr kumimoji="0" lang="ru-RU" altLang="ru-RU" sz="1200" b="0" i="0" u="none" strike="noStrike" cap="none" normalizeH="0" baseline="0" smtClean="0">
                <a:ln>
                  <a:noFill/>
                </a:ln>
                <a:solidFill>
                  <a:srgbClr val="82AAFF"/>
                </a:solidFill>
                <a:effectLst/>
                <a:latin typeface="JetBrains Mono"/>
              </a:rPr>
            </a:br>
            <a:r>
              <a:rPr kumimoji="0" lang="ru-RU" altLang="ru-RU" sz="1200" b="0" i="1" u="none" strike="noStrike" cap="none" normalizeH="0" baseline="0" smtClean="0">
                <a:ln>
                  <a:noFill/>
                </a:ln>
                <a:solidFill>
                  <a:srgbClr val="C792EA"/>
                </a:solidFill>
                <a:effectLst/>
                <a:latin typeface="JetBrains Mono"/>
              </a:rPr>
              <a:t>def </a:t>
            </a:r>
            <a:r>
              <a:rPr kumimoji="0" lang="ru-RU" altLang="ru-RU" sz="1200" b="0" i="0" u="none" strike="noStrike" cap="none" normalizeH="0" baseline="0" smtClean="0">
                <a:ln>
                  <a:noFill/>
                </a:ln>
                <a:solidFill>
                  <a:srgbClr val="82AAFF"/>
                </a:solidFill>
                <a:effectLst/>
                <a:latin typeface="JetBrains Mono"/>
              </a:rPr>
              <a:t>some_func</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0" u="none" strike="noStrike" cap="none" normalizeH="0" baseline="0" smtClean="0">
                <a:ln>
                  <a:noFill/>
                </a:ln>
                <a:solidFill>
                  <a:srgbClr val="89DDFF"/>
                </a:solidFill>
                <a:effectLst/>
                <a:latin typeface="JetBrains Mono"/>
              </a:rPr>
              <a:t>    </a:t>
            </a:r>
            <a:r>
              <a:rPr kumimoji="0" lang="ru-RU" altLang="ru-RU" sz="1200" b="0" i="1" u="none" strike="noStrike" cap="none" normalizeH="0" baseline="0" smtClean="0">
                <a:ln>
                  <a:noFill/>
                </a:ln>
                <a:solidFill>
                  <a:srgbClr val="546E7A"/>
                </a:solidFill>
                <a:effectLst/>
                <a:latin typeface="JetBrains Mono"/>
              </a:rPr>
              <a:t>"This is docstring for some_func() function"</a:t>
            </a:r>
            <a:br>
              <a:rPr kumimoji="0" lang="ru-RU" altLang="ru-RU" sz="1200" b="0" i="1" u="none" strike="noStrike" cap="none" normalizeH="0" baseline="0" smtClean="0">
                <a:ln>
                  <a:noFill/>
                </a:ln>
                <a:solidFill>
                  <a:srgbClr val="546E7A"/>
                </a:solidFill>
                <a:effectLst/>
                <a:latin typeface="JetBrains Mono"/>
              </a:rPr>
            </a:br>
            <a:r>
              <a:rPr kumimoji="0" lang="ru-RU" altLang="ru-RU" sz="1200" b="0" i="1" u="none" strike="noStrike" cap="none" normalizeH="0" baseline="0" smtClean="0">
                <a:ln>
                  <a:noFill/>
                </a:ln>
                <a:solidFill>
                  <a:srgbClr val="546E7A"/>
                </a:solidFill>
                <a:effectLst/>
                <a:latin typeface="JetBrains Mono"/>
              </a:rPr>
              <a:t/>
            </a:r>
            <a:br>
              <a:rPr kumimoji="0" lang="ru-RU" altLang="ru-RU" sz="1200" b="0" i="1" u="none" strike="noStrike" cap="none" normalizeH="0" baseline="0" smtClean="0">
                <a:ln>
                  <a:noFill/>
                </a:ln>
                <a:solidFill>
                  <a:srgbClr val="546E7A"/>
                </a:solidFill>
                <a:effectLst/>
                <a:latin typeface="JetBrains Mono"/>
              </a:rPr>
            </a:b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some_func</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some_func</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1" u="none" strike="noStrike" cap="none" normalizeH="0" baseline="0" smtClean="0">
                <a:ln>
                  <a:noFill/>
                </a:ln>
                <a:solidFill>
                  <a:srgbClr val="82AAFF"/>
                </a:solidFill>
                <a:effectLst/>
                <a:latin typeface="JetBrains Mono"/>
              </a:rPr>
              <a:t>__name__</a:t>
            </a:r>
            <a:r>
              <a:rPr kumimoji="0" lang="ru-RU" altLang="ru-RU" sz="1200" b="0" i="0" u="none" strike="noStrike" cap="none" normalizeH="0" baseline="0" smtClean="0">
                <a:ln>
                  <a:noFill/>
                </a:ln>
                <a:solidFill>
                  <a:srgbClr val="89DDFF"/>
                </a:solidFill>
                <a:effectLst/>
                <a:latin typeface="JetBrains Mono"/>
              </a:rPr>
              <a:t>)</a:t>
            </a:r>
            <a:br>
              <a:rPr kumimoji="0" lang="ru-RU" altLang="ru-RU" sz="1200" b="0" i="0" u="none" strike="noStrike" cap="none" normalizeH="0" baseline="0" smtClean="0">
                <a:ln>
                  <a:noFill/>
                </a:ln>
                <a:solidFill>
                  <a:srgbClr val="89DDFF"/>
                </a:solidFill>
                <a:effectLst/>
                <a:latin typeface="JetBrains Mono"/>
              </a:rPr>
            </a:br>
            <a:r>
              <a:rPr kumimoji="0" lang="ru-RU" altLang="ru-RU" sz="1200" b="0" i="1" u="none" strike="noStrike" cap="none" normalizeH="0" baseline="0" smtClean="0">
                <a:ln>
                  <a:noFill/>
                </a:ln>
                <a:solidFill>
                  <a:srgbClr val="82AAFF"/>
                </a:solidFill>
                <a:effectLst/>
                <a:latin typeface="JetBrains Mono"/>
              </a:rPr>
              <a:t>print</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1" u="none" strike="noStrike" cap="none" normalizeH="0" baseline="0" smtClean="0">
                <a:ln>
                  <a:noFill/>
                </a:ln>
                <a:solidFill>
                  <a:srgbClr val="82AAFF"/>
                </a:solidFill>
                <a:effectLst/>
                <a:latin typeface="JetBrains Mono"/>
              </a:rPr>
              <a:t>help</a:t>
            </a:r>
            <a:r>
              <a:rPr kumimoji="0" lang="ru-RU" altLang="ru-RU" sz="1200" b="0" i="0" u="none" strike="noStrike" cap="none" normalizeH="0" baseline="0" smtClean="0">
                <a:ln>
                  <a:noFill/>
                </a:ln>
                <a:solidFill>
                  <a:srgbClr val="89DDFF"/>
                </a:solidFill>
                <a:effectLst/>
                <a:latin typeface="JetBrains Mono"/>
              </a:rPr>
              <a:t>(</a:t>
            </a:r>
            <a:r>
              <a:rPr kumimoji="0" lang="ru-RU" altLang="ru-RU" sz="1200" b="0" i="0" u="none" strike="noStrike" cap="none" normalizeH="0" baseline="0" smtClean="0">
                <a:ln>
                  <a:noFill/>
                </a:ln>
                <a:solidFill>
                  <a:srgbClr val="C3CEE3"/>
                </a:solidFill>
                <a:effectLst/>
                <a:latin typeface="JetBrains Mono"/>
              </a:rPr>
              <a:t>some_func</a:t>
            </a:r>
            <a:r>
              <a:rPr kumimoji="0" lang="ru-RU" altLang="ru-RU" sz="1200" b="0" i="0" u="none" strike="noStrike" cap="none" normalizeH="0" baseline="0" smtClean="0">
                <a:ln>
                  <a:noFill/>
                </a:ln>
                <a:solidFill>
                  <a:srgbClr val="89DDFF"/>
                </a:solidFill>
                <a:effectLst/>
                <a:latin typeface="JetBrains Mono"/>
              </a:rPr>
              <a:t>))</a:t>
            </a:r>
            <a:endParaRPr kumimoji="0" lang="ru-RU" altLang="ru-RU" sz="2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3873886" y="1533820"/>
            <a:ext cx="3838575" cy="2124075"/>
          </a:xfrm>
          <a:prstGeom prst="rect">
            <a:avLst/>
          </a:prstGeom>
        </p:spPr>
      </p:pic>
    </p:spTree>
    <p:extLst>
      <p:ext uri="{BB962C8B-B14F-4D97-AF65-F5344CB8AC3E}">
        <p14:creationId xmlns:p14="http://schemas.microsoft.com/office/powerpoint/2010/main" val="444179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7" y="177800"/>
            <a:ext cx="11624733" cy="6417733"/>
          </a:xfrm>
        </p:spPr>
        <p:txBody>
          <a:bodyPr>
            <a:normAutofit/>
          </a:bodyPr>
          <a:lstStyle/>
          <a:p>
            <a:pPr marL="0" indent="0" algn="ctr">
              <a:buNone/>
            </a:pPr>
            <a:r>
              <a:rPr lang="ru-RU" sz="1600" b="1" dirty="0" smtClean="0"/>
              <a:t>Шаблони декоратор</a:t>
            </a:r>
            <a:r>
              <a:rPr lang="uk-UA" sz="1600" b="1" dirty="0" smtClean="0"/>
              <a:t>ів</a:t>
            </a:r>
            <a:endParaRPr lang="uk-UA" sz="1600" b="1" dirty="0"/>
          </a:p>
          <a:p>
            <a:pPr marL="0" indent="0">
              <a:buNone/>
            </a:pPr>
            <a:r>
              <a:rPr lang="uk-UA" sz="1600" dirty="0" smtClean="0"/>
              <a:t>Декоратор без параметрів:</a:t>
            </a:r>
          </a:p>
          <a:p>
            <a:pPr marL="0" indent="0">
              <a:buNone/>
            </a:pPr>
            <a:endParaRPr lang="uk-UA" sz="1600" dirty="0"/>
          </a:p>
          <a:p>
            <a:pPr marL="0" indent="0">
              <a:buNone/>
            </a:pPr>
            <a:endParaRPr lang="uk-UA" sz="1600" dirty="0" smtClean="0"/>
          </a:p>
          <a:p>
            <a:pPr marL="0" indent="0">
              <a:buNone/>
            </a:pPr>
            <a:endParaRPr lang="uk-UA" sz="1600" dirty="0"/>
          </a:p>
          <a:p>
            <a:pPr marL="0" indent="0">
              <a:buNone/>
            </a:pPr>
            <a:endParaRPr lang="uk-UA" sz="1600" dirty="0" smtClean="0"/>
          </a:p>
          <a:p>
            <a:pPr marL="0" indent="0">
              <a:buNone/>
            </a:pPr>
            <a:endParaRPr lang="uk-UA" sz="1600" dirty="0"/>
          </a:p>
          <a:p>
            <a:pPr marL="0" indent="0">
              <a:buNone/>
            </a:pPr>
            <a:endParaRPr lang="uk-UA" sz="1600" dirty="0" smtClean="0"/>
          </a:p>
          <a:p>
            <a:pPr marL="0" indent="0">
              <a:buNone/>
            </a:pPr>
            <a:endParaRPr lang="uk-UA" sz="1600" dirty="0"/>
          </a:p>
          <a:p>
            <a:pPr marL="0" indent="0">
              <a:buNone/>
            </a:pPr>
            <a:endParaRPr lang="uk-UA" sz="1600" dirty="0" smtClean="0"/>
          </a:p>
          <a:p>
            <a:pPr marL="0" indent="0">
              <a:buNone/>
            </a:pPr>
            <a:r>
              <a:rPr lang="uk-UA" sz="1600" dirty="0" smtClean="0"/>
              <a:t>Декоратор з параметрами:</a:t>
            </a:r>
          </a:p>
        </p:txBody>
      </p:sp>
      <p:sp>
        <p:nvSpPr>
          <p:cNvPr id="2" name="Rectangle 1"/>
          <p:cNvSpPr>
            <a:spLocks noChangeArrowheads="1"/>
          </p:cNvSpPr>
          <p:nvPr/>
        </p:nvSpPr>
        <p:spPr bwMode="auto">
          <a:xfrm>
            <a:off x="262467" y="891682"/>
            <a:ext cx="5890267" cy="224676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from </a:t>
            </a:r>
            <a:r>
              <a:rPr kumimoji="0" lang="ru-RU" altLang="ru-RU" sz="1400" b="0" i="0" u="none" strike="noStrike" cap="none" normalizeH="0" baseline="0" smtClean="0">
                <a:ln>
                  <a:noFill/>
                </a:ln>
                <a:solidFill>
                  <a:srgbClr val="C3CEE3"/>
                </a:solidFill>
                <a:effectLst/>
                <a:latin typeface="JetBrains Mono"/>
              </a:rPr>
              <a:t>functools </a:t>
            </a:r>
            <a:r>
              <a:rPr kumimoji="0" lang="ru-RU" altLang="ru-RU" sz="1400" b="0" i="1" u="none" strike="noStrike" cap="none" normalizeH="0" baseline="0" smtClean="0">
                <a:ln>
                  <a:noFill/>
                </a:ln>
                <a:solidFill>
                  <a:srgbClr val="C792EA"/>
                </a:solidFill>
                <a:effectLst/>
                <a:latin typeface="JetBrains Mono"/>
              </a:rPr>
              <a:t>import </a:t>
            </a:r>
            <a:r>
              <a:rPr kumimoji="0" lang="ru-RU" altLang="ru-RU" sz="1400" b="0" i="0" u="none" strike="noStrike" cap="none" normalizeH="0" baseline="0" smtClean="0">
                <a:ln>
                  <a:noFill/>
                </a:ln>
                <a:solidFill>
                  <a:srgbClr val="C3CEE3"/>
                </a:solidFill>
                <a:effectLst/>
                <a:latin typeface="JetBrains Mono"/>
              </a:rPr>
              <a:t>wraps</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назва_декоратора</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функція_що_декорується</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@wraps</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функція_що_декорується</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inner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параметри_функції_що_декорується</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функція_що_декорується</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параметри_функції_що_декорується</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inner</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275167" y="4009761"/>
            <a:ext cx="6089039" cy="2462213"/>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from </a:t>
            </a:r>
            <a:r>
              <a:rPr kumimoji="0" lang="ru-RU" altLang="ru-RU" sz="1400" b="0" i="0" u="none" strike="noStrike" cap="none" normalizeH="0" baseline="0" smtClean="0">
                <a:ln>
                  <a:noFill/>
                </a:ln>
                <a:solidFill>
                  <a:srgbClr val="C3CEE3"/>
                </a:solidFill>
                <a:effectLst/>
                <a:latin typeface="JetBrains Mono"/>
              </a:rPr>
              <a:t>functools </a:t>
            </a:r>
            <a:r>
              <a:rPr kumimoji="0" lang="ru-RU" altLang="ru-RU" sz="1400" b="0" i="1" u="none" strike="noStrike" cap="none" normalizeH="0" baseline="0" smtClean="0">
                <a:ln>
                  <a:noFill/>
                </a:ln>
                <a:solidFill>
                  <a:srgbClr val="C792EA"/>
                </a:solidFill>
                <a:effectLst/>
                <a:latin typeface="JetBrains Mono"/>
              </a:rPr>
              <a:t>import </a:t>
            </a:r>
            <a:r>
              <a:rPr kumimoji="0" lang="ru-RU" altLang="ru-RU" sz="1400" b="0" i="0" u="none" strike="noStrike" cap="none" normalizeH="0" baseline="0" smtClean="0">
                <a:ln>
                  <a:noFill/>
                </a:ln>
                <a:solidFill>
                  <a:srgbClr val="C3CEE3"/>
                </a:solidFill>
                <a:effectLst/>
                <a:latin typeface="JetBrains Mono"/>
              </a:rPr>
              <a:t>wraps</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r>
            <a:br>
              <a:rPr kumimoji="0" lang="ru-RU" altLang="ru-RU" sz="1400" b="0" i="0" u="none" strike="noStrike" cap="none" normalizeH="0" baseline="0" smtClean="0">
                <a:ln>
                  <a:noFill/>
                </a:ln>
                <a:solidFill>
                  <a:srgbClr val="C3CEE3"/>
                </a:solidFill>
                <a:effectLst/>
                <a:latin typeface="JetBrains Mono"/>
              </a:rPr>
            </a:b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назва_декоратора</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546E7A"/>
                </a:solidFill>
                <a:effectLst/>
                <a:latin typeface="JetBrains Mono"/>
              </a:rPr>
              <a:t>параметри_декоратора</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decorator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функція_що_декорується</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@wraps</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функція_що_декорується</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inner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параметри_функції_що_декорується</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82AAFF"/>
                </a:solidFill>
                <a:effectLst/>
                <a:latin typeface="JetBrains Mono"/>
              </a:rPr>
              <a:t>функція_що_декорується</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параметри_функції_що_декорується</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inner</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return </a:t>
            </a:r>
            <a:r>
              <a:rPr kumimoji="0" lang="ru-RU" altLang="ru-RU" sz="1400" b="0" i="0" u="none" strike="noStrike" cap="none" normalizeH="0" baseline="0" smtClean="0">
                <a:ln>
                  <a:noFill/>
                </a:ln>
                <a:solidFill>
                  <a:srgbClr val="C3CEE3"/>
                </a:solidFill>
                <a:effectLst/>
                <a:latin typeface="JetBrains Mono"/>
              </a:rPr>
              <a:t>decorator</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3968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066" y="2541582"/>
            <a:ext cx="5693790" cy="1039819"/>
          </a:xfrm>
        </p:spPr>
        <p:txBody>
          <a:bodyPr/>
          <a:lstStyle/>
          <a:p>
            <a:pPr algn="ctr"/>
            <a:r>
              <a:rPr lang="uk-UA" b="1" dirty="0" smtClean="0"/>
              <a:t>Дякую за увагу!</a:t>
            </a:r>
            <a:endParaRPr lang="ru-RU" b="1" dirty="0"/>
          </a:p>
        </p:txBody>
      </p:sp>
    </p:spTree>
    <p:extLst>
      <p:ext uri="{BB962C8B-B14F-4D97-AF65-F5344CB8AC3E}">
        <p14:creationId xmlns:p14="http://schemas.microsoft.com/office/powerpoint/2010/main" val="139457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buNone/>
            </a:pPr>
            <a:r>
              <a:rPr lang="uk-UA" sz="1800" dirty="0"/>
              <a:t>Тепер </a:t>
            </a:r>
            <a:r>
              <a:rPr lang="uk-UA" sz="1800" dirty="0" smtClean="0"/>
              <a:t>використовуючи функцію </a:t>
            </a:r>
            <a:r>
              <a:rPr lang="en-US" sz="1800" i="1" dirty="0" smtClean="0"/>
              <a:t>length</a:t>
            </a:r>
            <a:r>
              <a:rPr lang="en-US" sz="1800" dirty="0" smtClean="0"/>
              <a:t> </a:t>
            </a:r>
            <a:r>
              <a:rPr lang="uk-UA" sz="1800" dirty="0" smtClean="0"/>
              <a:t>напишемо </a:t>
            </a:r>
            <a:r>
              <a:rPr lang="uk-UA" sz="1800" dirty="0"/>
              <a:t>іншу </a:t>
            </a:r>
            <a:r>
              <a:rPr lang="uk-UA" sz="1800" dirty="0" smtClean="0"/>
              <a:t>програму, яка </a:t>
            </a:r>
            <a:r>
              <a:rPr lang="uk-UA" sz="1800" dirty="0"/>
              <a:t>за координатами 3 точок на площині </a:t>
            </a:r>
            <a:r>
              <a:rPr lang="uk-UA" sz="1800" dirty="0" smtClean="0"/>
              <a:t>рахує площу </a:t>
            </a:r>
            <a:r>
              <a:rPr lang="uk-UA" sz="1800" dirty="0"/>
              <a:t>трикутника за формулою Герона.</a:t>
            </a:r>
            <a:endParaRPr lang="ru-RU" sz="1800" dirty="0"/>
          </a:p>
        </p:txBody>
      </p:sp>
      <p:sp>
        <p:nvSpPr>
          <p:cNvPr id="2" name="Rectangle 1"/>
          <p:cNvSpPr>
            <a:spLocks noChangeArrowheads="1"/>
          </p:cNvSpPr>
          <p:nvPr/>
        </p:nvSpPr>
        <p:spPr bwMode="auto">
          <a:xfrm>
            <a:off x="376518" y="834096"/>
            <a:ext cx="7190238" cy="418576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1" u="none" strike="noStrike" cap="none" normalizeH="0" baseline="0" dirty="0" smtClean="0">
                <a:ln>
                  <a:noFill/>
                </a:ln>
                <a:solidFill>
                  <a:srgbClr val="C792EA"/>
                </a:solidFill>
                <a:effectLst/>
                <a:latin typeface="JetBrains Mono"/>
                <a:cs typeface="Arial" pitchFamily="34" charset="0"/>
              </a:rPr>
              <a:t>from </a:t>
            </a:r>
            <a:r>
              <a:rPr kumimoji="0" lang="ru-RU" sz="1400" b="0" i="0" u="none" strike="noStrike" cap="none" normalizeH="0" baseline="0" dirty="0" smtClean="0">
                <a:ln>
                  <a:noFill/>
                </a:ln>
                <a:solidFill>
                  <a:srgbClr val="C3CEE3"/>
                </a:solidFill>
                <a:effectLst/>
                <a:latin typeface="JetBrains Mono"/>
                <a:cs typeface="Arial" pitchFamily="34" charset="0"/>
              </a:rPr>
              <a:t>math </a:t>
            </a:r>
            <a:r>
              <a:rPr kumimoji="0" lang="ru-RU" sz="1400" b="0" i="1" u="none" strike="noStrike" cap="none" normalizeH="0" baseline="0" dirty="0" smtClean="0">
                <a:ln>
                  <a:noFill/>
                </a:ln>
                <a:solidFill>
                  <a:srgbClr val="C792EA"/>
                </a:solidFill>
                <a:effectLst/>
                <a:latin typeface="JetBrains Mono"/>
                <a:cs typeface="Arial" pitchFamily="34" charset="0"/>
              </a:rPr>
              <a:t>import </a:t>
            </a:r>
            <a:r>
              <a:rPr kumimoji="0" lang="ru-RU" sz="1400" b="0" i="0" u="none" strike="noStrike" cap="none" normalizeH="0" baseline="0" dirty="0" smtClean="0">
                <a:ln>
                  <a:noFill/>
                </a:ln>
                <a:solidFill>
                  <a:srgbClr val="C3CEE3"/>
                </a:solidFill>
                <a:effectLst/>
                <a:latin typeface="JetBrains Mono"/>
                <a:cs typeface="Arial" pitchFamily="34" charset="0"/>
              </a:rPr>
              <a:t>sqrt</a:t>
            </a:r>
            <a:br>
              <a:rPr kumimoji="0" lang="ru-RU" sz="1400" b="0" i="0" u="none" strike="noStrike" cap="none" normalizeH="0" baseline="0" dirty="0" smtClean="0">
                <a:ln>
                  <a:noFill/>
                </a:ln>
                <a:solidFill>
                  <a:srgbClr val="C3CEE3"/>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
            </a:r>
            <a:br>
              <a:rPr kumimoji="0" lang="ru-RU" sz="1400" b="0" i="0" u="none" strike="noStrike" cap="none" normalizeH="0" baseline="0" dirty="0" smtClean="0">
                <a:ln>
                  <a:noFill/>
                </a:ln>
                <a:solidFill>
                  <a:srgbClr val="C3CEE3"/>
                </a:solidFill>
                <a:effectLst/>
                <a:latin typeface="JetBrains Mono"/>
                <a:cs typeface="Arial" pitchFamily="34" charset="0"/>
              </a:rPr>
            </a:br>
            <a:r>
              <a:rPr kumimoji="0" lang="ru-RU" sz="1400" b="0" i="1" u="none" strike="noStrike" cap="none" normalizeH="0" baseline="0" dirty="0" smtClean="0">
                <a:ln>
                  <a:noFill/>
                </a:ln>
                <a:solidFill>
                  <a:srgbClr val="C792EA"/>
                </a:solidFill>
                <a:effectLst/>
                <a:latin typeface="JetBrains Mono"/>
                <a:cs typeface="Arial" pitchFamily="34" charset="0"/>
              </a:rPr>
              <a:t>def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dx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x1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br>
              <a:rPr kumimoji="0" lang="ru-RU" sz="1400" b="0" i="0" u="none" strike="noStrike" cap="none" normalizeH="0" baseline="0" dirty="0" smtClean="0">
                <a:ln>
                  <a:noFill/>
                </a:ln>
                <a:solidFill>
                  <a:srgbClr val="F78C6C"/>
                </a:solidFill>
                <a:effectLst/>
                <a:latin typeface="JetBrains Mono"/>
                <a:cs typeface="Arial" pitchFamily="34" charset="0"/>
              </a:rPr>
            </a:br>
            <a:r>
              <a:rPr kumimoji="0" lang="ru-RU" sz="1400" b="0" i="0" u="none" strike="noStrike" cap="none" normalizeH="0" baseline="0" dirty="0" smtClean="0">
                <a:ln>
                  <a:noFill/>
                </a:ln>
                <a:solidFill>
                  <a:srgbClr val="F78C6C"/>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dy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y1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br>
              <a:rPr kumimoji="0" lang="ru-RU" sz="1400" b="0" i="0" u="none" strike="noStrike" cap="none" normalizeH="0" baseline="0" dirty="0" smtClean="0">
                <a:ln>
                  <a:noFill/>
                </a:ln>
                <a:solidFill>
                  <a:srgbClr val="F78C6C"/>
                </a:solidFill>
                <a:effectLst/>
                <a:latin typeface="JetBrains Mono"/>
                <a:cs typeface="Arial" pitchFamily="34" charset="0"/>
              </a:rPr>
            </a:br>
            <a:r>
              <a:rPr kumimoji="0" lang="ru-RU" sz="1400" b="0" i="0" u="none" strike="noStrike" cap="none" normalizeH="0" baseline="0" dirty="0" smtClean="0">
                <a:ln>
                  <a:noFill/>
                </a:ln>
                <a:solidFill>
                  <a:srgbClr val="F78C6C"/>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res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sqrt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dx</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dx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dy</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dy</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C792EA"/>
                </a:solidFill>
                <a:effectLst/>
                <a:latin typeface="JetBrains Mono"/>
                <a:cs typeface="Arial" pitchFamily="34" charset="0"/>
              </a:rPr>
              <a:t>return </a:t>
            </a:r>
            <a:r>
              <a:rPr kumimoji="0" lang="ru-RU" sz="1400" b="0" i="0" u="none" strike="noStrike" cap="none" normalizeH="0" baseline="0" dirty="0" smtClean="0">
                <a:ln>
                  <a:noFill/>
                </a:ln>
                <a:solidFill>
                  <a:srgbClr val="C3CEE3"/>
                </a:solidFill>
                <a:effectLst/>
                <a:latin typeface="JetBrains Mono"/>
                <a:cs typeface="Arial" pitchFamily="34" charset="0"/>
              </a:rPr>
              <a:t>res</a:t>
            </a:r>
            <a:br>
              <a:rPr kumimoji="0" lang="ru-RU" sz="1400" b="0" i="0" u="none" strike="noStrike" cap="none" normalizeH="0" baseline="0" dirty="0" smtClean="0">
                <a:ln>
                  <a:noFill/>
                </a:ln>
                <a:solidFill>
                  <a:srgbClr val="C3CEE3"/>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
            </a:r>
            <a:br>
              <a:rPr kumimoji="0" lang="ru-RU" sz="1400" b="0" i="0" u="none" strike="noStrike" cap="none" normalizeH="0" baseline="0" dirty="0" smtClean="0">
                <a:ln>
                  <a:noFill/>
                </a:ln>
                <a:solidFill>
                  <a:srgbClr val="C3CEE3"/>
                </a:solidFill>
                <a:effectLst/>
                <a:latin typeface="JetBrains Mono"/>
                <a:cs typeface="Arial" pitchFamily="34" charset="0"/>
              </a:rPr>
            </a:br>
            <a:r>
              <a:rPr kumimoji="0" lang="ru-RU" sz="1400" b="0" i="1" u="none" strike="noStrike" cap="none" normalizeH="0" baseline="0" dirty="0" smtClean="0">
                <a:ln>
                  <a:noFill/>
                </a:ln>
                <a:solidFill>
                  <a:srgbClr val="C792EA"/>
                </a:solidFill>
                <a:effectLst/>
                <a:latin typeface="JetBrains Mono"/>
                <a:cs typeface="Arial" pitchFamily="34" charset="0"/>
              </a:rPr>
              <a:t>def </a:t>
            </a:r>
            <a:r>
              <a:rPr kumimoji="0" lang="ru-RU" sz="1400" b="0" i="0" u="none" strike="noStrike" cap="none" normalizeH="0" baseline="0" dirty="0" smtClean="0">
                <a:ln>
                  <a:noFill/>
                </a:ln>
                <a:solidFill>
                  <a:srgbClr val="82AAFF"/>
                </a:solidFill>
                <a:effectLst/>
                <a:latin typeface="JetBrains Mono"/>
                <a:cs typeface="Arial" pitchFamily="34" charset="0"/>
              </a:rPr>
              <a:t>area3</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y3</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a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b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y3</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c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x3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p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a</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b</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c</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2</a:t>
            </a:r>
            <a:br>
              <a:rPr kumimoji="0" lang="ru-RU" sz="1400" b="0" i="0" u="none" strike="noStrike" cap="none" normalizeH="0" baseline="0" dirty="0" smtClean="0">
                <a:ln>
                  <a:noFill/>
                </a:ln>
                <a:solidFill>
                  <a:srgbClr val="F78C6C"/>
                </a:solidFill>
                <a:effectLst/>
                <a:latin typeface="JetBrains Mono"/>
                <a:cs typeface="Arial" pitchFamily="34" charset="0"/>
              </a:rPr>
            </a:br>
            <a:r>
              <a:rPr kumimoji="0" lang="ru-RU" sz="1400" b="0" i="0" u="none" strike="noStrike" cap="none" normalizeH="0" baseline="0" dirty="0" smtClean="0">
                <a:ln>
                  <a:noFill/>
                </a:ln>
                <a:solidFill>
                  <a:srgbClr val="F78C6C"/>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res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sqrt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p</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p</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a</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p</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b</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p</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c</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C792EA"/>
                </a:solidFill>
                <a:effectLst/>
                <a:latin typeface="JetBrains Mono"/>
                <a:cs typeface="Arial" pitchFamily="34" charset="0"/>
              </a:rPr>
              <a:t>return </a:t>
            </a:r>
            <a:r>
              <a:rPr kumimoji="0" lang="ru-RU" sz="1400" b="0" i="0" u="none" strike="noStrike" cap="none" normalizeH="0" baseline="0" dirty="0" smtClean="0">
                <a:ln>
                  <a:noFill/>
                </a:ln>
                <a:solidFill>
                  <a:srgbClr val="C3CEE3"/>
                </a:solidFill>
                <a:effectLst/>
                <a:latin typeface="JetBrains Mono"/>
                <a:cs typeface="Arial" pitchFamily="34" charset="0"/>
              </a:rPr>
              <a:t>res</a:t>
            </a:r>
            <a:br>
              <a:rPr kumimoji="0" lang="ru-RU" sz="1400" b="0" i="0" u="none" strike="noStrike" cap="none" normalizeH="0" baseline="0" dirty="0" smtClean="0">
                <a:ln>
                  <a:noFill/>
                </a:ln>
                <a:solidFill>
                  <a:srgbClr val="C3CEE3"/>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
            </a:r>
            <a:br>
              <a:rPr kumimoji="0" lang="ru-RU" sz="1400" b="0" i="0" u="none" strike="noStrike" cap="none" normalizeH="0" baseline="0" dirty="0" smtClean="0">
                <a:ln>
                  <a:noFill/>
                </a:ln>
                <a:solidFill>
                  <a:srgbClr val="C3CEE3"/>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x3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y3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82AAFF"/>
                </a:solidFill>
                <a:effectLst/>
                <a:latin typeface="JetBrains Mono"/>
                <a:cs typeface="Arial" pitchFamily="34" charset="0"/>
              </a:rPr>
              <a:t>map</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1" u="none" strike="noStrike" cap="none" normalizeH="0" baseline="0" dirty="0" smtClean="0">
                <a:ln>
                  <a:noFill/>
                </a:ln>
                <a:solidFill>
                  <a:srgbClr val="82AAFF"/>
                </a:solidFill>
                <a:effectLst/>
                <a:latin typeface="JetBrains Mono"/>
                <a:cs typeface="Arial" pitchFamily="34" charset="0"/>
              </a:rPr>
              <a:t>int</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82AAFF"/>
                </a:solidFill>
                <a:effectLst/>
                <a:latin typeface="JetBrains Mono"/>
                <a:cs typeface="Arial" pitchFamily="34" charset="0"/>
              </a:rPr>
              <a:t>input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E88D"/>
                </a:solidFill>
                <a:effectLst/>
                <a:latin typeface="JetBrains Mono"/>
                <a:cs typeface="Arial" pitchFamily="34" charset="0"/>
              </a:rPr>
              <a:t>"Введіть координати точок через пробіл "</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82AAFF"/>
                </a:solidFill>
                <a:effectLst/>
                <a:latin typeface="JetBrains Mono"/>
                <a:cs typeface="Arial" pitchFamily="34" charset="0"/>
              </a:rPr>
              <a:t>split</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s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area3</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x3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y3</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1" u="none" strike="noStrike" cap="none" normalizeH="0" baseline="0" dirty="0" smtClean="0">
                <a:ln>
                  <a:noFill/>
                </a:ln>
                <a:solidFill>
                  <a:srgbClr val="82AAFF"/>
                </a:solidFill>
                <a:effectLst/>
                <a:latin typeface="JetBrains Mono"/>
                <a:cs typeface="Arial" pitchFamily="34" charset="0"/>
              </a:rPr>
              <a:t>print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s</a:t>
            </a:r>
            <a:r>
              <a:rPr kumimoji="0" lang="ru-RU" sz="1400" b="0" i="0" u="none" strike="noStrike" cap="none" normalizeH="0" baseline="0" dirty="0" smtClean="0">
                <a:ln>
                  <a:noFill/>
                </a:ln>
                <a:solidFill>
                  <a:srgbClr val="89DDFF"/>
                </a:solidFill>
                <a:effectLst/>
                <a:latin typeface="JetBrains Mono"/>
                <a:cs typeface="Arial" pitchFamily="34" charset="0"/>
              </a:rPr>
              <a:t>)</a:t>
            </a:r>
            <a:endParaRPr kumimoji="0" lang="ru-RU"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11684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871" y="233082"/>
            <a:ext cx="11636188" cy="6624918"/>
          </a:xfrm>
        </p:spPr>
        <p:txBody>
          <a:bodyPr>
            <a:normAutofit/>
          </a:bodyPr>
          <a:lstStyle/>
          <a:p>
            <a:pPr marL="0" indent="0" algn="ctr">
              <a:buNone/>
            </a:pPr>
            <a:r>
              <a:rPr lang="uk-UA" sz="1800" b="1" dirty="0" smtClean="0"/>
              <a:t>Не </a:t>
            </a:r>
            <a:r>
              <a:rPr lang="uk-UA" sz="1800" b="1" dirty="0" err="1" smtClean="0"/>
              <a:t>обовְְ’язкові</a:t>
            </a:r>
            <a:r>
              <a:rPr lang="uk-UA" sz="1800" b="1" dirty="0" smtClean="0"/>
              <a:t> аргументи</a:t>
            </a:r>
          </a:p>
          <a:p>
            <a:pPr marL="0" indent="0">
              <a:buNone/>
            </a:pPr>
            <a:r>
              <a:rPr lang="uk-UA" sz="1800" dirty="0" smtClean="0"/>
              <a:t>Іноді необхідно написати функцію в якій, в залежності від задачі, можуть використовуватись </a:t>
            </a:r>
            <a:r>
              <a:rPr lang="uk-UA" sz="1800" dirty="0" err="1" smtClean="0"/>
              <a:t>заздалегіть</a:t>
            </a:r>
            <a:r>
              <a:rPr lang="uk-UA" sz="1800" dirty="0" smtClean="0"/>
              <a:t> встановлені значення аргументів</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lgn="ctr">
              <a:buNone/>
            </a:pPr>
            <a:r>
              <a:rPr lang="uk-UA" sz="1800" b="1" dirty="0" smtClean="0"/>
              <a:t>Іменовані аргументи</a:t>
            </a:r>
          </a:p>
          <a:p>
            <a:pPr marL="0" indent="0">
              <a:buNone/>
            </a:pPr>
            <a:r>
              <a:rPr lang="uk-UA" sz="1800" dirty="0"/>
              <a:t>Можна передавати аргументи </a:t>
            </a:r>
            <a:r>
              <a:rPr lang="uk-UA" sz="1800" dirty="0" smtClean="0"/>
              <a:t>функції по </a:t>
            </a:r>
            <a:r>
              <a:rPr lang="uk-UA" sz="1800" dirty="0"/>
              <a:t>імені </a:t>
            </a:r>
            <a:r>
              <a:rPr lang="uk-UA" sz="1800" dirty="0" smtClean="0"/>
              <a:t>аргументу:</a:t>
            </a:r>
            <a:endParaRPr lang="uk-UA" sz="1800" dirty="0"/>
          </a:p>
        </p:txBody>
      </p:sp>
      <p:sp>
        <p:nvSpPr>
          <p:cNvPr id="4" name="Rectangle 2"/>
          <p:cNvSpPr>
            <a:spLocks noChangeArrowheads="1"/>
          </p:cNvSpPr>
          <p:nvPr/>
        </p:nvSpPr>
        <p:spPr bwMode="auto">
          <a:xfrm>
            <a:off x="349623" y="1194719"/>
            <a:ext cx="2600392"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1" u="none" strike="noStrike" cap="none" normalizeH="0" baseline="0" dirty="0" smtClean="0">
                <a:ln>
                  <a:noFill/>
                </a:ln>
                <a:solidFill>
                  <a:srgbClr val="C792EA"/>
                </a:solidFill>
                <a:effectLst/>
                <a:latin typeface="JetBrains Mono"/>
                <a:cs typeface="Arial" pitchFamily="34" charset="0"/>
              </a:rPr>
              <a:t>def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0</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0</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dx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x1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br>
              <a:rPr kumimoji="0" lang="ru-RU" sz="1400" b="0" i="0" u="none" strike="noStrike" cap="none" normalizeH="0" baseline="0" dirty="0" smtClean="0">
                <a:ln>
                  <a:noFill/>
                </a:ln>
                <a:solidFill>
                  <a:srgbClr val="F78C6C"/>
                </a:solidFill>
                <a:effectLst/>
                <a:latin typeface="JetBrains Mono"/>
                <a:cs typeface="Arial" pitchFamily="34" charset="0"/>
              </a:rPr>
            </a:br>
            <a:r>
              <a:rPr kumimoji="0" lang="ru-RU" sz="1400" b="0" i="0" u="none" strike="noStrike" cap="none" normalizeH="0" baseline="0" dirty="0" smtClean="0">
                <a:ln>
                  <a:noFill/>
                </a:ln>
                <a:solidFill>
                  <a:srgbClr val="F78C6C"/>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dy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y1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br>
              <a:rPr kumimoji="0" lang="ru-RU" sz="1400" b="0" i="0" u="none" strike="noStrike" cap="none" normalizeH="0" baseline="0" dirty="0" smtClean="0">
                <a:ln>
                  <a:noFill/>
                </a:ln>
                <a:solidFill>
                  <a:srgbClr val="F78C6C"/>
                </a:solidFill>
                <a:effectLst/>
                <a:latin typeface="JetBrains Mono"/>
                <a:cs typeface="Arial" pitchFamily="34" charset="0"/>
              </a:rPr>
            </a:br>
            <a:r>
              <a:rPr kumimoji="0" lang="ru-RU" sz="1400" b="0" i="0" u="none" strike="noStrike" cap="none" normalizeH="0" baseline="0" dirty="0" smtClean="0">
                <a:ln>
                  <a:noFill/>
                </a:ln>
                <a:solidFill>
                  <a:srgbClr val="F78C6C"/>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res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sqrt</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C3CEE3"/>
                </a:solidFill>
                <a:effectLst/>
                <a:latin typeface="JetBrains Mono"/>
                <a:cs typeface="Arial" pitchFamily="34" charset="0"/>
              </a:rPr>
              <a:t>dx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dx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dy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C3CEE3"/>
                </a:solidFill>
                <a:effectLst/>
                <a:latin typeface="JetBrains Mono"/>
                <a:cs typeface="Arial" pitchFamily="34" charset="0"/>
              </a:rPr>
              <a:t>dy</a:t>
            </a:r>
            <a:r>
              <a:rPr kumimoji="0" lang="ru-RU" sz="1400" b="0" i="0" u="none" strike="noStrike" cap="none" normalizeH="0" baseline="0" dirty="0" smtClean="0">
                <a:ln>
                  <a:noFill/>
                </a:ln>
                <a:solidFill>
                  <a:srgbClr val="89DDFF"/>
                </a:solidFill>
                <a:effectLst/>
                <a:latin typeface="JetBrains Mono"/>
                <a:cs typeface="Arial" pitchFamily="34" charset="0"/>
              </a:rPr>
              <a:t>)</a:t>
            </a:r>
            <a:br>
              <a:rPr kumimoji="0" lang="ru-RU" sz="1400" b="0" i="0" u="none" strike="noStrike" cap="none" normalizeH="0" baseline="0" dirty="0" smtClean="0">
                <a:ln>
                  <a:noFill/>
                </a:ln>
                <a:solidFill>
                  <a:srgbClr val="89DDFF"/>
                </a:solidFill>
                <a:effectLst/>
                <a:latin typeface="JetBrains Mono"/>
                <a:cs typeface="Arial" pitchFamily="34" charset="0"/>
              </a:rPr>
            </a:b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C792EA"/>
                </a:solidFill>
                <a:effectLst/>
                <a:latin typeface="JetBrains Mono"/>
                <a:cs typeface="Arial" pitchFamily="34" charset="0"/>
              </a:rPr>
              <a:t>return </a:t>
            </a:r>
            <a:r>
              <a:rPr kumimoji="0" lang="ru-RU" sz="1400" b="0" i="0" u="none" strike="noStrike" cap="none" normalizeH="0" baseline="0" dirty="0" smtClean="0">
                <a:ln>
                  <a:noFill/>
                </a:ln>
                <a:solidFill>
                  <a:srgbClr val="C3CEE3"/>
                </a:solidFill>
                <a:effectLst/>
                <a:latin typeface="JetBrains Mono"/>
                <a:cs typeface="Arial" pitchFamily="34" charset="0"/>
              </a:rPr>
              <a:t>res</a:t>
            </a:r>
            <a:endParaRPr kumimoji="0" lang="uk-UA"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Прямоугольник 4"/>
          <p:cNvSpPr/>
          <p:nvPr/>
        </p:nvSpPr>
        <p:spPr>
          <a:xfrm>
            <a:off x="3415553" y="1194719"/>
            <a:ext cx="6096000" cy="830997"/>
          </a:xfrm>
          <a:prstGeom prst="rect">
            <a:avLst/>
          </a:prstGeom>
        </p:spPr>
        <p:txBody>
          <a:bodyPr>
            <a:spAutoFit/>
          </a:bodyPr>
          <a:lstStyle/>
          <a:p>
            <a:r>
              <a:rPr lang="ru-RU" sz="1600" i="1" dirty="0"/>
              <a:t>Коли </a:t>
            </a:r>
            <a:r>
              <a:rPr lang="ru-RU" sz="1600" i="1" dirty="0" smtClean="0"/>
              <a:t>буде викликано </a:t>
            </a:r>
            <a:r>
              <a:rPr lang="ru-RU" sz="1600" i="1" dirty="0"/>
              <a:t>функцію length, </a:t>
            </a:r>
            <a:r>
              <a:rPr lang="ru-RU" sz="1600" i="1" dirty="0" smtClean="0"/>
              <a:t>можна передавати їй  </a:t>
            </a:r>
            <a:r>
              <a:rPr lang="ru-RU" sz="1600" i="1" dirty="0"/>
              <a:t>всі параметри, а </a:t>
            </a:r>
            <a:r>
              <a:rPr lang="ru-RU" sz="1600" i="1" dirty="0" smtClean="0"/>
              <a:t>можна </a:t>
            </a:r>
            <a:r>
              <a:rPr lang="ru-RU" sz="1600" i="1" dirty="0"/>
              <a:t>не передавати x2 і y2. Тоді їх значення </a:t>
            </a:r>
            <a:r>
              <a:rPr lang="ru-RU" sz="1600" i="1" dirty="0" smtClean="0"/>
              <a:t>будуть </a:t>
            </a:r>
            <a:r>
              <a:rPr lang="ru-RU" sz="1600" i="1" dirty="0"/>
              <a:t>за замовчуванням </a:t>
            </a:r>
            <a:r>
              <a:rPr lang="ru-RU" sz="1600" i="1" dirty="0" smtClean="0"/>
              <a:t>рівні 0</a:t>
            </a:r>
            <a:r>
              <a:rPr lang="ru-RU" sz="1600" i="1" dirty="0"/>
              <a:t>. </a:t>
            </a:r>
          </a:p>
        </p:txBody>
      </p:sp>
      <p:sp>
        <p:nvSpPr>
          <p:cNvPr id="6" name="Rectangle 3"/>
          <p:cNvSpPr>
            <a:spLocks noChangeArrowheads="1"/>
          </p:cNvSpPr>
          <p:nvPr/>
        </p:nvSpPr>
        <p:spPr bwMode="auto">
          <a:xfrm>
            <a:off x="342185" y="2530752"/>
            <a:ext cx="5215659" cy="73866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C3CEE3"/>
                </a:solidFill>
                <a:effectLst/>
                <a:latin typeface="JetBrains Mono"/>
                <a:cs typeface="Arial" pitchFamily="34" charset="0"/>
              </a:rPr>
              <a:t>d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відстань між точками (3, 4) і (3, -4)</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d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відстань </a:t>
            </a:r>
            <a:r>
              <a:rPr kumimoji="0" lang="uk-UA" sz="1400" b="0" i="1" u="none" strike="noStrike" cap="none" normalizeH="0" baseline="0" dirty="0" smtClean="0">
                <a:ln>
                  <a:noFill/>
                </a:ln>
                <a:solidFill>
                  <a:srgbClr val="546E7A"/>
                </a:solidFill>
                <a:effectLst/>
                <a:latin typeface="JetBrains Mono"/>
                <a:cs typeface="Arial" pitchFamily="34" charset="0"/>
              </a:rPr>
              <a:t>між</a:t>
            </a:r>
            <a:r>
              <a:rPr kumimoji="0" lang="ru-RU" sz="1400" b="0" i="1" u="none" strike="noStrike" cap="none" normalizeH="0" baseline="0" dirty="0" smtClean="0">
                <a:ln>
                  <a:noFill/>
                </a:ln>
                <a:solidFill>
                  <a:srgbClr val="546E7A"/>
                </a:solidFill>
                <a:effectLst/>
                <a:latin typeface="JetBrains Mono"/>
                <a:cs typeface="Arial" pitchFamily="34" charset="0"/>
              </a:rPr>
              <a:t> точками (3, 4) і (3, 0)</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d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відстань між точками (3, 4) і (0, 0)</a:t>
            </a:r>
            <a:endParaRPr kumimoji="0" lang="ru-RU"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342185" y="4349859"/>
            <a:ext cx="8082597" cy="181588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C3CEE3"/>
                </a:solidFill>
                <a:effectLst/>
                <a:latin typeface="JetBrains Mono"/>
                <a:cs typeface="Arial" pitchFamily="34" charset="0"/>
              </a:rPr>
              <a:t>d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5</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відстань між точками (3, 4) і (5, -4)</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d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5</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a:t>
            </a:r>
            <a:r>
              <a:rPr kumimoji="0" lang="uk-UA" sz="1400" b="0" i="1" u="none" strike="noStrike" cap="none" normalizeH="0" baseline="0" dirty="0" smtClean="0">
                <a:ln>
                  <a:noFill/>
                </a:ln>
                <a:solidFill>
                  <a:srgbClr val="546E7A"/>
                </a:solidFill>
                <a:effectLst/>
                <a:latin typeface="JetBrains Mono"/>
                <a:cs typeface="Arial" pitchFamily="34" charset="0"/>
              </a:rPr>
              <a:t>відстань</a:t>
            </a:r>
            <a:r>
              <a:rPr kumimoji="0" lang="ru-RU" sz="1400" b="0" i="1" u="none" strike="noStrike" cap="none" normalizeH="0" baseline="0" dirty="0" smtClean="0">
                <a:ln>
                  <a:noFill/>
                </a:ln>
                <a:solidFill>
                  <a:srgbClr val="546E7A"/>
                </a:solidFill>
                <a:effectLst/>
                <a:latin typeface="JetBrains Mono"/>
                <a:cs typeface="Arial" pitchFamily="34" charset="0"/>
              </a:rPr>
              <a:t> між точками (3, 4) и (-4, 5)</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 порядок виклику аргументі по імені НЕ ВАЖЛИВИЙ</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d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5</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відстань між точками (3, 5) і (4, -4)</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d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y1</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5</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відстань між точками (3, 4) иі (5, -4)</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1" u="none" strike="noStrike" cap="none" normalizeH="0" baseline="0" dirty="0" smtClean="0">
                <a:ln>
                  <a:noFill/>
                </a:ln>
                <a:solidFill>
                  <a:srgbClr val="546E7A"/>
                </a:solidFill>
                <a:effectLst/>
                <a:latin typeface="JetBrains Mono"/>
                <a:cs typeface="Arial" pitchFamily="34" charset="0"/>
              </a:rPr>
              <a:t>                                        </a:t>
            </a:r>
            <a:br>
              <a:rPr kumimoji="0" lang="ru-RU" sz="1400" b="0" i="1" u="none" strike="noStrike" cap="none" normalizeH="0" baseline="0" dirty="0" smtClean="0">
                <a:ln>
                  <a:noFill/>
                </a:ln>
                <a:solidFill>
                  <a:srgbClr val="546E7A"/>
                </a:solidFill>
                <a:effectLst/>
                <a:latin typeface="JetBrains Mono"/>
                <a:cs typeface="Arial" pitchFamily="34" charset="0"/>
              </a:rPr>
            </a:br>
            <a:r>
              <a:rPr kumimoji="0" lang="ru-RU" sz="1400" b="0" i="0" u="none" strike="noStrike" cap="none" normalizeH="0" baseline="0" dirty="0" smtClean="0">
                <a:ln>
                  <a:noFill/>
                </a:ln>
                <a:solidFill>
                  <a:srgbClr val="C3CEE3"/>
                </a:solidFill>
                <a:effectLst/>
                <a:latin typeface="JetBrains Mono"/>
                <a:cs typeface="Arial" pitchFamily="34" charset="0"/>
              </a:rPr>
              <a:t>d </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82AAFF"/>
                </a:solidFill>
                <a:effectLst/>
                <a:latin typeface="JetBrains Mono"/>
                <a:cs typeface="Arial" pitchFamily="34" charset="0"/>
              </a:rPr>
              <a:t>length</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x1</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x2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3</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0" u="none" strike="noStrike" cap="none" normalizeH="0" baseline="0" dirty="0" smtClean="0">
                <a:ln>
                  <a:noFill/>
                </a:ln>
                <a:solidFill>
                  <a:srgbClr val="F78C6C"/>
                </a:solidFill>
                <a:effectLst/>
                <a:latin typeface="JetBrains Mono"/>
                <a:cs typeface="Arial" pitchFamily="34" charset="0"/>
              </a:rPr>
              <a:t>y2</a:t>
            </a:r>
            <a:r>
              <a:rPr kumimoji="0" lang="ru-RU" sz="1400" b="0" i="0" u="none" strike="noStrike" cap="none" normalizeH="0" baseline="0" dirty="0" smtClean="0">
                <a:ln>
                  <a:noFill/>
                </a:ln>
                <a:solidFill>
                  <a:srgbClr val="89DDFF"/>
                </a:solidFill>
                <a:effectLst/>
                <a:latin typeface="JetBrains Mono"/>
                <a:cs typeface="Arial" pitchFamily="34" charset="0"/>
              </a:rPr>
              <a:t>=-</a:t>
            </a:r>
            <a:r>
              <a:rPr kumimoji="0" lang="ru-RU" sz="1400" b="0" i="0" u="none" strike="noStrike" cap="none" normalizeH="0" baseline="0" dirty="0" smtClean="0">
                <a:ln>
                  <a:noFill/>
                </a:ln>
                <a:solidFill>
                  <a:srgbClr val="F78C6C"/>
                </a:solidFill>
                <a:effectLst/>
                <a:latin typeface="JetBrains Mono"/>
                <a:cs typeface="Arial" pitchFamily="34" charset="0"/>
              </a:rPr>
              <a:t>4</a:t>
            </a:r>
            <a:r>
              <a:rPr kumimoji="0" lang="ru-RU" sz="1400" b="0" i="0" u="none" strike="noStrike" cap="none" normalizeH="0" baseline="0" dirty="0" smtClean="0">
                <a:ln>
                  <a:noFill/>
                </a:ln>
                <a:solidFill>
                  <a:srgbClr val="89DDFF"/>
                </a:solidFill>
                <a:effectLst/>
                <a:latin typeface="JetBrains Mono"/>
                <a:cs typeface="Arial" pitchFamily="34" charset="0"/>
              </a:rPr>
              <a:t>)            </a:t>
            </a:r>
            <a:r>
              <a:rPr kumimoji="0" lang="ru-RU" sz="1400" b="0" i="1" u="none" strike="noStrike" cap="none" normalizeH="0" baseline="0" dirty="0" smtClean="0">
                <a:ln>
                  <a:noFill/>
                </a:ln>
                <a:solidFill>
                  <a:srgbClr val="546E7A"/>
                </a:solidFill>
                <a:effectLst/>
                <a:latin typeface="JetBrains Mono"/>
                <a:cs typeface="Arial" pitchFamily="34" charset="0"/>
              </a:rPr>
              <a:t># ПРОМИЛКА! </a:t>
            </a:r>
            <a:r>
              <a:rPr kumimoji="0" lang="uk-UA" sz="1400" b="0" i="1" u="none" strike="noStrike" cap="none" normalizeH="0" baseline="0" dirty="0" smtClean="0">
                <a:ln>
                  <a:noFill/>
                </a:ln>
                <a:solidFill>
                  <a:srgbClr val="546E7A"/>
                </a:solidFill>
                <a:effectLst/>
                <a:latin typeface="JetBrains Mono"/>
                <a:cs typeface="Arial" pitchFamily="34" charset="0"/>
              </a:rPr>
              <a:t>Спочатку</a:t>
            </a:r>
            <a:r>
              <a:rPr kumimoji="0" lang="ru-RU" sz="1400" b="0" i="1" u="none" strike="noStrike" cap="none" normalizeH="0" baseline="0" dirty="0" smtClean="0">
                <a:ln>
                  <a:noFill/>
                </a:ln>
                <a:solidFill>
                  <a:srgbClr val="546E7A"/>
                </a:solidFill>
                <a:effectLst/>
                <a:latin typeface="JetBrains Mono"/>
                <a:cs typeface="Arial" pitchFamily="34" charset="0"/>
              </a:rPr>
              <a:t> аргумент по </a:t>
            </a:r>
            <a:r>
              <a:rPr kumimoji="0" lang="uk-UA" sz="1400" b="0" i="1" u="none" strike="noStrike" cap="none" normalizeH="0" baseline="0" dirty="0" smtClean="0">
                <a:ln>
                  <a:noFill/>
                </a:ln>
                <a:solidFill>
                  <a:srgbClr val="546E7A"/>
                </a:solidFill>
                <a:effectLst/>
                <a:latin typeface="JetBrains Mono"/>
                <a:cs typeface="Arial" pitchFamily="34" charset="0"/>
              </a:rPr>
              <a:t>імені</a:t>
            </a:r>
            <a:r>
              <a:rPr kumimoji="0" lang="ru-RU" sz="1400" b="0" i="1" u="none" strike="noStrike" cap="none" normalizeH="0" baseline="0" dirty="0" smtClean="0">
                <a:ln>
                  <a:noFill/>
                </a:ln>
                <a:solidFill>
                  <a:srgbClr val="546E7A"/>
                </a:solidFill>
                <a:effectLst/>
                <a:latin typeface="JetBrains Mono"/>
                <a:cs typeface="Arial" pitchFamily="34" charset="0"/>
              </a:rPr>
              <a:t>, а потім - ні.</a:t>
            </a:r>
            <a:endParaRPr kumimoji="0" lang="ru-RU"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Прямоугольник 7"/>
          <p:cNvSpPr/>
          <p:nvPr/>
        </p:nvSpPr>
        <p:spPr>
          <a:xfrm>
            <a:off x="342185" y="6338594"/>
            <a:ext cx="10766612" cy="369332"/>
          </a:xfrm>
          <a:prstGeom prst="rect">
            <a:avLst/>
          </a:prstGeom>
        </p:spPr>
        <p:txBody>
          <a:bodyPr wrap="square">
            <a:spAutoFit/>
          </a:bodyPr>
          <a:lstStyle/>
          <a:p>
            <a:r>
              <a:rPr lang="ru-RU" i="1" u="sng" dirty="0" err="1"/>
              <a:t>Якщо</a:t>
            </a:r>
            <a:r>
              <a:rPr lang="ru-RU" i="1" u="sng" dirty="0"/>
              <a:t> </a:t>
            </a:r>
            <a:r>
              <a:rPr lang="ru-RU" i="1" u="sng" dirty="0" err="1"/>
              <a:t>викликаний</a:t>
            </a:r>
            <a:r>
              <a:rPr lang="ru-RU" i="1" u="sng" dirty="0"/>
              <a:t> аргумент </a:t>
            </a:r>
            <a:r>
              <a:rPr lang="ru-RU" i="1" u="sng" dirty="0" smtClean="0"/>
              <a:t>за </a:t>
            </a:r>
            <a:r>
              <a:rPr lang="ru-RU" i="1" u="sng" dirty="0" err="1" smtClean="0"/>
              <a:t>ім'ям</a:t>
            </a:r>
            <a:r>
              <a:rPr lang="ru-RU" i="1" u="sng" dirty="0" smtClean="0"/>
              <a:t>, </a:t>
            </a:r>
            <a:r>
              <a:rPr lang="ru-RU" i="1" u="sng" dirty="0" err="1"/>
              <a:t>всі</a:t>
            </a:r>
            <a:r>
              <a:rPr lang="ru-RU" i="1" u="sng" dirty="0"/>
              <a:t> </a:t>
            </a:r>
            <a:r>
              <a:rPr lang="ru-RU" i="1" u="sng" dirty="0" err="1"/>
              <a:t>аргументи</a:t>
            </a:r>
            <a:r>
              <a:rPr lang="ru-RU" i="1" u="sng" dirty="0"/>
              <a:t> </a:t>
            </a:r>
            <a:r>
              <a:rPr lang="ru-RU" i="1" u="sng" dirty="0" err="1"/>
              <a:t>після</a:t>
            </a:r>
            <a:r>
              <a:rPr lang="ru-RU" i="1" u="sng" dirty="0"/>
              <a:t> </a:t>
            </a:r>
            <a:r>
              <a:rPr lang="ru-RU" i="1" u="sng" dirty="0" err="1"/>
              <a:t>нього</a:t>
            </a:r>
            <a:r>
              <a:rPr lang="ru-RU" i="1" u="sng" dirty="0"/>
              <a:t> </a:t>
            </a:r>
            <a:r>
              <a:rPr lang="ru-RU" i="1" u="sng" dirty="0" err="1"/>
              <a:t>повинні</a:t>
            </a:r>
            <a:r>
              <a:rPr lang="ru-RU" i="1" u="sng" dirty="0"/>
              <a:t> </a:t>
            </a:r>
            <a:r>
              <a:rPr lang="ru-RU" i="1" u="sng" dirty="0" err="1"/>
              <a:t>викликатися</a:t>
            </a:r>
            <a:r>
              <a:rPr lang="ru-RU" i="1" u="sng" dirty="0"/>
              <a:t> </a:t>
            </a:r>
            <a:r>
              <a:rPr lang="ru-RU" i="1" u="sng" dirty="0" smtClean="0"/>
              <a:t>за </a:t>
            </a:r>
            <a:r>
              <a:rPr lang="ru-RU" i="1" u="sng" dirty="0" err="1" smtClean="0"/>
              <a:t>ім'ям</a:t>
            </a:r>
            <a:r>
              <a:rPr lang="ru-RU" i="1" u="sng" dirty="0" smtClean="0"/>
              <a:t> </a:t>
            </a:r>
            <a:endParaRPr lang="ru-RU" i="1" u="sng" dirty="0"/>
          </a:p>
        </p:txBody>
      </p:sp>
    </p:spTree>
    <p:extLst>
      <p:ext uri="{BB962C8B-B14F-4D97-AF65-F5344CB8AC3E}">
        <p14:creationId xmlns:p14="http://schemas.microsoft.com/office/powerpoint/2010/main" val="1211684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933" y="186267"/>
            <a:ext cx="11794067" cy="6460066"/>
          </a:xfrm>
        </p:spPr>
        <p:txBody>
          <a:bodyPr>
            <a:normAutofit/>
          </a:bodyPr>
          <a:lstStyle/>
          <a:p>
            <a:pPr marL="0" indent="0">
              <a:buNone/>
            </a:pPr>
            <a:r>
              <a:rPr lang="ru-RU" sz="1600" dirty="0" smtClean="0"/>
              <a:t>Отож, в функціях можуть бути</a:t>
            </a:r>
            <a:r>
              <a:rPr lang="uk-UA" sz="1600" dirty="0" smtClean="0"/>
              <a:t> і </a:t>
            </a:r>
            <a:r>
              <a:rPr lang="uk-UA" sz="1600" i="1" u="sng" dirty="0" smtClean="0"/>
              <a:t>позиційні </a:t>
            </a:r>
            <a:r>
              <a:rPr lang="uk-UA" sz="1600" i="1" u="sng" dirty="0"/>
              <a:t>(</a:t>
            </a:r>
            <a:r>
              <a:rPr lang="en-US" sz="1600" i="1" u="sng" dirty="0"/>
              <a:t>positional</a:t>
            </a:r>
            <a:r>
              <a:rPr lang="en-US" sz="1600" dirty="0"/>
              <a:t>) </a:t>
            </a:r>
            <a:r>
              <a:rPr lang="uk-UA" sz="1600" dirty="0"/>
              <a:t>і </a:t>
            </a:r>
            <a:r>
              <a:rPr lang="uk-UA" sz="1600" i="1" u="sng" dirty="0" smtClean="0"/>
              <a:t>іменовані </a:t>
            </a:r>
            <a:r>
              <a:rPr lang="uk-UA" sz="1600" i="1" u="sng" dirty="0"/>
              <a:t>(</a:t>
            </a:r>
            <a:r>
              <a:rPr lang="en-US" sz="1600" i="1" u="sng" dirty="0"/>
              <a:t>keyword)</a:t>
            </a:r>
            <a:r>
              <a:rPr lang="en-US" sz="1600" dirty="0"/>
              <a:t> </a:t>
            </a:r>
            <a:r>
              <a:rPr lang="uk-UA" sz="1600" dirty="0" smtClean="0"/>
              <a:t>аргументи. </a:t>
            </a:r>
          </a:p>
          <a:p>
            <a:pPr marL="0" indent="0">
              <a:buNone/>
            </a:pPr>
            <a:r>
              <a:rPr lang="uk-UA" sz="1600" dirty="0" smtClean="0"/>
              <a:t>Наприклад</a:t>
            </a:r>
            <a:endParaRPr lang="uk-UA" sz="1600" dirty="0"/>
          </a:p>
        </p:txBody>
      </p:sp>
      <p:sp>
        <p:nvSpPr>
          <p:cNvPr id="4" name="Rectangle 1"/>
          <p:cNvSpPr>
            <a:spLocks noChangeArrowheads="1"/>
          </p:cNvSpPr>
          <p:nvPr/>
        </p:nvSpPr>
        <p:spPr bwMode="auto">
          <a:xfrm>
            <a:off x="143933" y="884200"/>
            <a:ext cx="2141933"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C792EA"/>
                </a:solidFill>
                <a:effectLst/>
                <a:latin typeface="JetBrains Mono"/>
              </a:rPr>
              <a:t>def </a:t>
            </a:r>
            <a:r>
              <a:rPr kumimoji="0" lang="ru-RU" altLang="ru-RU" sz="1400" b="0" i="0" u="none" strike="noStrike" cap="none" normalizeH="0" baseline="0" dirty="0" smtClean="0">
                <a:ln>
                  <a:noFill/>
                </a:ln>
                <a:solidFill>
                  <a:srgbClr val="82AAFF"/>
                </a:solidFill>
                <a:effectLst/>
                <a:latin typeface="JetBrains Mono"/>
              </a:rPr>
              <a:t>printThese</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a</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b</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c</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a</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E88D"/>
                </a:solidFill>
                <a:effectLst/>
                <a:latin typeface="JetBrains Mono"/>
              </a:rPr>
              <a:t>"is stored in a"</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b</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E88D"/>
                </a:solidFill>
                <a:effectLst/>
                <a:latin typeface="JetBrains Mono"/>
              </a:rPr>
              <a:t>"is stored in b"</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1" u="none" strike="noStrike" cap="none" normalizeH="0" baseline="0" dirty="0" smtClean="0">
                <a:ln>
                  <a:noFill/>
                </a:ln>
                <a:solidFill>
                  <a:srgbClr val="82AAFF"/>
                </a:solidFill>
                <a:effectLst/>
                <a:latin typeface="JetBrains Mono"/>
              </a:rPr>
              <a:t>print</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c</a:t>
            </a:r>
            <a:r>
              <a:rPr kumimoji="0" lang="ru-RU" altLang="ru-RU" sz="1400" b="0" i="0" u="none" strike="noStrike" cap="none" normalizeH="0" baseline="0" dirty="0" smtClean="0">
                <a:ln>
                  <a:noFill/>
                </a:ln>
                <a:solidFill>
                  <a:srgbClr val="89DDFF"/>
                </a:solidFill>
                <a:effectLst/>
                <a:latin typeface="JetBrains Mono"/>
              </a:rPr>
              <a:t>, </a:t>
            </a:r>
            <a:r>
              <a:rPr kumimoji="0" lang="ru-RU" altLang="ru-RU" sz="1400" b="0" i="0" u="none" strike="noStrike" cap="none" normalizeH="0" baseline="0" dirty="0" smtClean="0">
                <a:ln>
                  <a:noFill/>
                </a:ln>
                <a:solidFill>
                  <a:srgbClr val="C3E88D"/>
                </a:solidFill>
                <a:effectLst/>
                <a:latin typeface="JetBrains Mono"/>
              </a:rPr>
              <a:t>"is stored in c"</a:t>
            </a:r>
            <a:r>
              <a:rPr kumimoji="0" lang="ru-RU" altLang="ru-RU" sz="1400" b="0" i="0" u="none" strike="noStrike" cap="none" normalizeH="0" baseline="0" dirty="0" smtClean="0">
                <a:ln>
                  <a:noFill/>
                </a:ln>
                <a:solidFill>
                  <a:srgbClr val="89DDFF"/>
                </a:solidFill>
                <a:effectLst/>
                <a:latin typeface="JetBrains Mono"/>
              </a:rPr>
              <a:t>)</a:t>
            </a:r>
            <a:br>
              <a:rPr kumimoji="0" lang="ru-RU" altLang="ru-RU" sz="1400" b="0" i="0" u="none" strike="noStrike" cap="none" normalizeH="0" baseline="0" dirty="0" smtClean="0">
                <a:ln>
                  <a:noFill/>
                </a:ln>
                <a:solidFill>
                  <a:srgbClr val="89DDFF"/>
                </a:solidFill>
                <a:effectLst/>
                <a:latin typeface="JetBrains Mono"/>
              </a:rPr>
            </a:br>
            <a:r>
              <a:rPr kumimoji="0" lang="ru-RU" altLang="ru-RU" sz="1400" b="0" i="0" u="none" strike="noStrike" cap="none" normalizeH="0" baseline="0" dirty="0" smtClean="0">
                <a:ln>
                  <a:noFill/>
                </a:ln>
                <a:solidFill>
                  <a:srgbClr val="82AAFF"/>
                </a:solidFill>
                <a:effectLst/>
                <a:latin typeface="JetBrains Mono"/>
              </a:rPr>
              <a:t>printThese</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1</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2</a:t>
            </a:r>
            <a:r>
              <a:rPr kumimoji="0" lang="ru-RU" altLang="ru-RU" sz="1400" b="0" i="0" u="none" strike="noStrike" cap="none" normalizeH="0" baseline="0" dirty="0" smtClean="0">
                <a:ln>
                  <a:noFill/>
                </a:ln>
                <a:solidFill>
                  <a:srgbClr val="89DDFF"/>
                </a:solidFill>
                <a:effectLst/>
                <a:latin typeface="JetBrains Mono"/>
              </a:rPr>
              <a:t>,</a:t>
            </a:r>
            <a:r>
              <a:rPr kumimoji="0" lang="ru-RU" altLang="ru-RU" sz="1400" b="0" i="0" u="none" strike="noStrike" cap="none" normalizeH="0" baseline="0" dirty="0" smtClean="0">
                <a:ln>
                  <a:noFill/>
                </a:ln>
                <a:solidFill>
                  <a:srgbClr val="F78C6C"/>
                </a:solidFill>
                <a:effectLst/>
                <a:latin typeface="JetBrains Mono"/>
              </a:rPr>
              <a:t>3</a:t>
            </a:r>
            <a:r>
              <a:rPr kumimoji="0" lang="ru-RU" altLang="ru-RU" sz="1400" b="0" i="0" u="none" strike="noStrike" cap="none" normalizeH="0" baseline="0" dirty="0" smtClean="0">
                <a:ln>
                  <a:noFill/>
                </a:ln>
                <a:solidFill>
                  <a:srgbClr val="89DDFF"/>
                </a:solidFill>
                <a:effectLst/>
                <a:latin typeface="JetBrains Mono"/>
              </a:rPr>
              <a:t>)</a:t>
            </a:r>
            <a:endParaRPr kumimoji="0" lang="ru-RU" altLang="ru-RU" sz="32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2559979" y="1068925"/>
            <a:ext cx="1476375" cy="800100"/>
          </a:xfrm>
          <a:prstGeom prst="rect">
            <a:avLst/>
          </a:prstGeom>
        </p:spPr>
      </p:pic>
      <p:sp>
        <p:nvSpPr>
          <p:cNvPr id="6" name="Rectangle 5"/>
          <p:cNvSpPr/>
          <p:nvPr/>
        </p:nvSpPr>
        <p:spPr>
          <a:xfrm>
            <a:off x="2423056" y="2004890"/>
            <a:ext cx="6434667" cy="523220"/>
          </a:xfrm>
          <a:prstGeom prst="rect">
            <a:avLst/>
          </a:prstGeom>
        </p:spPr>
        <p:txBody>
          <a:bodyPr wrap="square">
            <a:spAutoFit/>
          </a:bodyPr>
          <a:lstStyle/>
          <a:p>
            <a:r>
              <a:rPr lang="ru-RU" sz="1400" i="1" dirty="0"/>
              <a:t>Для виклику функції необхідні все три аргументи. Якщо пропустити хоча б один з них - буде видано повідомлення про помилку. </a:t>
            </a:r>
            <a:endParaRPr lang="uk-UA" sz="1400" i="1" dirty="0"/>
          </a:p>
        </p:txBody>
      </p:sp>
      <p:sp>
        <p:nvSpPr>
          <p:cNvPr id="7" name="Rectangle 2"/>
          <p:cNvSpPr>
            <a:spLocks noChangeArrowheads="1"/>
          </p:cNvSpPr>
          <p:nvPr/>
        </p:nvSpPr>
        <p:spPr bwMode="auto">
          <a:xfrm>
            <a:off x="143933" y="2209726"/>
            <a:ext cx="2141933"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printThese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"is stored in a"</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"is stored in b"</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c</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"is stored in 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printThese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2</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2709129" y="2637745"/>
            <a:ext cx="4402803" cy="751698"/>
          </a:xfrm>
          <a:prstGeom prst="rect">
            <a:avLst/>
          </a:prstGeom>
        </p:spPr>
      </p:pic>
      <p:sp>
        <p:nvSpPr>
          <p:cNvPr id="9" name="Rectangle 8"/>
          <p:cNvSpPr/>
          <p:nvPr/>
        </p:nvSpPr>
        <p:spPr>
          <a:xfrm>
            <a:off x="2709129" y="3499078"/>
            <a:ext cx="8060403" cy="523220"/>
          </a:xfrm>
          <a:prstGeom prst="rect">
            <a:avLst/>
          </a:prstGeom>
        </p:spPr>
        <p:txBody>
          <a:bodyPr wrap="square">
            <a:spAutoFit/>
          </a:bodyPr>
          <a:lstStyle/>
          <a:p>
            <a:r>
              <a:rPr lang="ru-RU" sz="1400" i="1" dirty="0"/>
              <a:t>Якщо при оголошенні функції призначити параметру значення за замовчуванням - вказувати відповідний аргумент при виконанні функції вже необов'язково. Параметр стає опціональним. </a:t>
            </a:r>
            <a:endParaRPr lang="uk-UA" sz="1400" i="1" dirty="0"/>
          </a:p>
        </p:txBody>
      </p:sp>
      <p:sp>
        <p:nvSpPr>
          <p:cNvPr id="11" name="Rectangle 4"/>
          <p:cNvSpPr>
            <a:spLocks noChangeArrowheads="1"/>
          </p:cNvSpPr>
          <p:nvPr/>
        </p:nvSpPr>
        <p:spPr bwMode="auto">
          <a:xfrm>
            <a:off x="143933" y="3635392"/>
            <a:ext cx="2416046"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printThese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c</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1" u="none" strike="noStrike" cap="none" normalizeH="0" baseline="0" smtClean="0">
                <a:ln>
                  <a:noFill/>
                </a:ln>
                <a:solidFill>
                  <a:srgbClr val="C792EA"/>
                </a:solidFill>
                <a:effectLst/>
                <a:latin typeface="JetBrains Mono"/>
              </a:rPr>
              <a:t>None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"is stored in a"</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"is stored in b"</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c</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"is stored in 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printThese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2</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4"/>
          <a:stretch>
            <a:fillRect/>
          </a:stretch>
        </p:blipFill>
        <p:spPr>
          <a:xfrm>
            <a:off x="2786592" y="4052468"/>
            <a:ext cx="1809750" cy="752475"/>
          </a:xfrm>
          <a:prstGeom prst="rect">
            <a:avLst/>
          </a:prstGeom>
        </p:spPr>
      </p:pic>
      <p:sp>
        <p:nvSpPr>
          <p:cNvPr id="13" name="Rectangle 12"/>
          <p:cNvSpPr/>
          <p:nvPr/>
        </p:nvSpPr>
        <p:spPr>
          <a:xfrm>
            <a:off x="3861858" y="4993912"/>
            <a:ext cx="6832804" cy="738664"/>
          </a:xfrm>
          <a:prstGeom prst="rect">
            <a:avLst/>
          </a:prstGeom>
        </p:spPr>
        <p:txBody>
          <a:bodyPr wrap="square">
            <a:spAutoFit/>
          </a:bodyPr>
          <a:lstStyle/>
          <a:p>
            <a:r>
              <a:rPr lang="ru-RU" sz="1400" i="1" dirty="0" smtClean="0"/>
              <a:t>У </a:t>
            </a:r>
            <a:r>
              <a:rPr lang="ru-RU" sz="1400" i="1" dirty="0"/>
              <a:t>наступному прикладі </a:t>
            </a:r>
            <a:r>
              <a:rPr lang="ru-RU" sz="1400" i="1" dirty="0" smtClean="0"/>
              <a:t>трьом параметрам дано значення </a:t>
            </a:r>
            <a:r>
              <a:rPr lang="ru-RU" sz="1400" i="1" dirty="0"/>
              <a:t>за замовчуванням </a:t>
            </a:r>
            <a:r>
              <a:rPr lang="ru-RU" sz="1400" i="1" dirty="0" smtClean="0"/>
              <a:t>None. Тепер їх </a:t>
            </a:r>
            <a:r>
              <a:rPr lang="ru-RU" sz="1400" i="1" dirty="0"/>
              <a:t>можна призначати, використовуючи їх імена і не звертаючи уваги на порядок проходження аргументів, застосовуваних при виконанні функції. </a:t>
            </a:r>
            <a:endParaRPr lang="uk-UA" sz="1400" i="1" dirty="0"/>
          </a:p>
        </p:txBody>
      </p:sp>
      <p:sp>
        <p:nvSpPr>
          <p:cNvPr id="14" name="Rectangle 5"/>
          <p:cNvSpPr>
            <a:spLocks noChangeArrowheads="1"/>
          </p:cNvSpPr>
          <p:nvPr/>
        </p:nvSpPr>
        <p:spPr bwMode="auto">
          <a:xfrm>
            <a:off x="143933" y="5573777"/>
            <a:ext cx="3480440"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printThese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1" u="none" strike="noStrike" cap="none" normalizeH="0" baseline="0" smtClean="0">
                <a:ln>
                  <a:noFill/>
                </a:ln>
                <a:solidFill>
                  <a:srgbClr val="C792EA"/>
                </a:solidFill>
                <a:effectLst/>
                <a:latin typeface="JetBrains Mono"/>
              </a:rPr>
              <a:t>None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1" u="none" strike="noStrike" cap="none" normalizeH="0" baseline="0" smtClean="0">
                <a:ln>
                  <a:noFill/>
                </a:ln>
                <a:solidFill>
                  <a:srgbClr val="C792EA"/>
                </a:solidFill>
                <a:effectLst/>
                <a:latin typeface="JetBrains Mono"/>
              </a:rPr>
              <a:t>None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c</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1" u="none" strike="noStrike" cap="none" normalizeH="0" baseline="0" smtClean="0">
                <a:ln>
                  <a:noFill/>
                </a:ln>
                <a:solidFill>
                  <a:srgbClr val="C792EA"/>
                </a:solidFill>
                <a:effectLst/>
                <a:latin typeface="JetBrains Mono"/>
              </a:rPr>
              <a:t>None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"is stored in a"</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"is stored in b"</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c</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"is stored in c"</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printThese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c</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3</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5"/>
          <a:stretch>
            <a:fillRect/>
          </a:stretch>
        </p:blipFill>
        <p:spPr>
          <a:xfrm>
            <a:off x="3861858" y="5931667"/>
            <a:ext cx="1657350" cy="800100"/>
          </a:xfrm>
          <a:prstGeom prst="rect">
            <a:avLst/>
          </a:prstGeom>
        </p:spPr>
      </p:pic>
    </p:spTree>
    <p:extLst>
      <p:ext uri="{BB962C8B-B14F-4D97-AF65-F5344CB8AC3E}">
        <p14:creationId xmlns:p14="http://schemas.microsoft.com/office/powerpoint/2010/main" val="10288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933" y="186267"/>
            <a:ext cx="11794067" cy="6460066"/>
          </a:xfrm>
        </p:spPr>
        <p:txBody>
          <a:bodyPr>
            <a:normAutofit/>
          </a:bodyPr>
          <a:lstStyle/>
          <a:p>
            <a:pPr marL="0" indent="0" algn="ctr">
              <a:buNone/>
            </a:pPr>
            <a:r>
              <a:rPr lang="en-US" sz="2000" b="1" dirty="0"/>
              <a:t>*</a:t>
            </a:r>
            <a:r>
              <a:rPr lang="en-US" sz="2000" b="1" dirty="0" err="1"/>
              <a:t>args</a:t>
            </a:r>
            <a:r>
              <a:rPr lang="en-US" sz="2000" b="1" dirty="0"/>
              <a:t> </a:t>
            </a:r>
            <a:r>
              <a:rPr lang="en-US" sz="2000" b="1" dirty="0" err="1"/>
              <a:t>i</a:t>
            </a:r>
            <a:r>
              <a:rPr lang="en-US" sz="2000" b="1" dirty="0"/>
              <a:t> **</a:t>
            </a:r>
            <a:r>
              <a:rPr lang="en-US" sz="2000" b="1" dirty="0" err="1"/>
              <a:t>kwargs</a:t>
            </a:r>
            <a:endParaRPr lang="uk-UA" sz="2000" b="1" dirty="0"/>
          </a:p>
          <a:p>
            <a:pPr marL="0" indent="0">
              <a:buNone/>
            </a:pPr>
            <a:r>
              <a:rPr lang="ru-RU" sz="1600" dirty="0"/>
              <a:t>Припустимо, у нас є функція, яка складає три числа: </a:t>
            </a:r>
            <a:endParaRPr lang="ru-RU" sz="1600" dirty="0" smtClean="0"/>
          </a:p>
          <a:p>
            <a:pPr marL="0" indent="0">
              <a:buNone/>
            </a:pPr>
            <a:endParaRPr lang="uk-UA" sz="1600" dirty="0"/>
          </a:p>
        </p:txBody>
      </p:sp>
      <p:sp>
        <p:nvSpPr>
          <p:cNvPr id="2" name="Rectangle 1"/>
          <p:cNvSpPr>
            <a:spLocks noChangeArrowheads="1"/>
          </p:cNvSpPr>
          <p:nvPr/>
        </p:nvSpPr>
        <p:spPr bwMode="auto">
          <a:xfrm>
            <a:off x="237066" y="866946"/>
            <a:ext cx="2092239" cy="95410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adder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y</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z</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"sum:"</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x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y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z</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adder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10</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12</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13</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683932" y="1569757"/>
            <a:ext cx="704850" cy="200025"/>
          </a:xfrm>
          <a:prstGeom prst="rect">
            <a:avLst/>
          </a:prstGeom>
        </p:spPr>
      </p:pic>
      <p:sp>
        <p:nvSpPr>
          <p:cNvPr id="5" name="Rectangle 4"/>
          <p:cNvSpPr/>
          <p:nvPr/>
        </p:nvSpPr>
        <p:spPr>
          <a:xfrm>
            <a:off x="237066" y="1882819"/>
            <a:ext cx="11218334" cy="338554"/>
          </a:xfrm>
          <a:prstGeom prst="rect">
            <a:avLst/>
          </a:prstGeom>
        </p:spPr>
        <p:txBody>
          <a:bodyPr wrap="square">
            <a:spAutoFit/>
          </a:bodyPr>
          <a:lstStyle/>
          <a:p>
            <a:r>
              <a:rPr lang="uk-UA" sz="1600" dirty="0"/>
              <a:t>При передачі трьох значень </a:t>
            </a:r>
            <a:r>
              <a:rPr lang="uk-UA" sz="1600" dirty="0" smtClean="0"/>
              <a:t>функції </a:t>
            </a:r>
            <a:r>
              <a:rPr lang="uk-UA" sz="1600" dirty="0"/>
              <a:t>на виході </a:t>
            </a:r>
            <a:r>
              <a:rPr lang="uk-UA" sz="1600" dirty="0" smtClean="0"/>
              <a:t>тримуємо </a:t>
            </a:r>
            <a:r>
              <a:rPr lang="uk-UA" sz="1600" dirty="0"/>
              <a:t>їх суму. Але що, якщо передати більше трьох аргументів </a:t>
            </a:r>
            <a:r>
              <a:rPr lang="uk-UA" sz="1600" dirty="0" smtClean="0"/>
              <a:t>цій функції? </a:t>
            </a:r>
            <a:endParaRPr lang="uk-UA" sz="1600" dirty="0"/>
          </a:p>
        </p:txBody>
      </p:sp>
      <p:sp>
        <p:nvSpPr>
          <p:cNvPr id="6" name="Rectangle 2"/>
          <p:cNvSpPr>
            <a:spLocks noChangeArrowheads="1"/>
          </p:cNvSpPr>
          <p:nvPr/>
        </p:nvSpPr>
        <p:spPr bwMode="auto">
          <a:xfrm>
            <a:off x="237066" y="2227938"/>
            <a:ext cx="2141933" cy="95410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adder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y</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z</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"sum: "</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x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y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z</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adder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5</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10</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15</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20</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25</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2597679" y="2378399"/>
            <a:ext cx="5479522" cy="824704"/>
          </a:xfrm>
          <a:prstGeom prst="rect">
            <a:avLst/>
          </a:prstGeom>
        </p:spPr>
      </p:pic>
      <p:sp>
        <p:nvSpPr>
          <p:cNvPr id="8" name="Rectangle 7"/>
          <p:cNvSpPr/>
          <p:nvPr/>
        </p:nvSpPr>
        <p:spPr>
          <a:xfrm>
            <a:off x="237066" y="3360129"/>
            <a:ext cx="11133667" cy="1323439"/>
          </a:xfrm>
          <a:prstGeom prst="rect">
            <a:avLst/>
          </a:prstGeom>
        </p:spPr>
        <p:txBody>
          <a:bodyPr wrap="square">
            <a:spAutoFit/>
          </a:bodyPr>
          <a:lstStyle/>
          <a:p>
            <a:r>
              <a:rPr lang="uk-UA" sz="1600" dirty="0"/>
              <a:t>В </a:t>
            </a:r>
            <a:r>
              <a:rPr lang="en-US" sz="1600" dirty="0"/>
              <a:t>Python </a:t>
            </a:r>
            <a:r>
              <a:rPr lang="uk-UA" sz="1600" dirty="0"/>
              <a:t>можна передати </a:t>
            </a:r>
            <a:r>
              <a:rPr lang="uk-UA" sz="1600" u="sng" dirty="0"/>
              <a:t>змінну кількість аргументів </a:t>
            </a:r>
            <a:r>
              <a:rPr lang="uk-UA" sz="1600" dirty="0"/>
              <a:t>двома способами: </a:t>
            </a:r>
            <a:endParaRPr lang="uk-UA" sz="1600" dirty="0" smtClean="0"/>
          </a:p>
          <a:p>
            <a:pPr marL="285750" indent="-285750">
              <a:buFont typeface="Arial" panose="020B0604020202020204" pitchFamily="34" charset="0"/>
              <a:buChar char="•"/>
            </a:pPr>
            <a:r>
              <a:rPr lang="uk-UA" sz="1600" b="1" dirty="0" smtClean="0"/>
              <a:t>*а</a:t>
            </a:r>
            <a:r>
              <a:rPr lang="en-US" sz="1600" b="1" dirty="0" err="1" smtClean="0"/>
              <a:t>rgs</a:t>
            </a:r>
            <a:r>
              <a:rPr lang="en-US" sz="1600" b="1" dirty="0" smtClean="0"/>
              <a:t> </a:t>
            </a:r>
            <a:r>
              <a:rPr lang="uk-UA" sz="1600" dirty="0"/>
              <a:t>для </a:t>
            </a:r>
            <a:r>
              <a:rPr lang="uk-UA" sz="1600" dirty="0" smtClean="0"/>
              <a:t>списку позиційних аргументів</a:t>
            </a:r>
            <a:r>
              <a:rPr lang="uk-UA" sz="1600" dirty="0"/>
              <a:t>; </a:t>
            </a:r>
            <a:endParaRPr lang="uk-UA" sz="1600" dirty="0" smtClean="0"/>
          </a:p>
          <a:p>
            <a:pPr marL="285750" indent="-285750">
              <a:buFont typeface="Arial" panose="020B0604020202020204" pitchFamily="34" charset="0"/>
              <a:buChar char="•"/>
            </a:pPr>
            <a:r>
              <a:rPr lang="uk-UA" sz="1600" b="1" dirty="0" smtClean="0"/>
              <a:t>**</a:t>
            </a:r>
            <a:r>
              <a:rPr lang="en-US" sz="1600" b="1" dirty="0" err="1" smtClean="0"/>
              <a:t>kwargs</a:t>
            </a:r>
            <a:r>
              <a:rPr lang="en-US" sz="1600" b="1" dirty="0" smtClean="0"/>
              <a:t> </a:t>
            </a:r>
            <a:r>
              <a:rPr lang="uk-UA" sz="1600" dirty="0"/>
              <a:t>для іменованих </a:t>
            </a:r>
            <a:r>
              <a:rPr lang="uk-UA" sz="1600" dirty="0" smtClean="0"/>
              <a:t>аргументів (словнику аргументів). </a:t>
            </a:r>
          </a:p>
          <a:p>
            <a:endParaRPr lang="uk-UA" sz="1600" dirty="0"/>
          </a:p>
          <a:p>
            <a:r>
              <a:rPr lang="uk-UA" sz="1600" b="1" dirty="0" smtClean="0"/>
              <a:t>*</a:t>
            </a:r>
            <a:r>
              <a:rPr lang="en-US" sz="1600" b="1" dirty="0" err="1" smtClean="0"/>
              <a:t>args</a:t>
            </a:r>
            <a:r>
              <a:rPr lang="en-US" sz="1600" b="1" dirty="0" smtClean="0"/>
              <a:t> </a:t>
            </a:r>
            <a:r>
              <a:rPr lang="uk-UA" sz="1600" dirty="0"/>
              <a:t>і </a:t>
            </a:r>
            <a:r>
              <a:rPr lang="uk-UA" sz="1600" b="1" dirty="0" smtClean="0"/>
              <a:t>**</a:t>
            </a:r>
            <a:r>
              <a:rPr lang="en-US" sz="1600" b="1" dirty="0" err="1" smtClean="0"/>
              <a:t>kwargs</a:t>
            </a:r>
            <a:r>
              <a:rPr lang="en-US" sz="1600" b="1" dirty="0" smtClean="0"/>
              <a:t> </a:t>
            </a:r>
            <a:r>
              <a:rPr lang="uk-UA" sz="1600" dirty="0" smtClean="0"/>
              <a:t>використовують як </a:t>
            </a:r>
            <a:r>
              <a:rPr lang="uk-UA" sz="1600" dirty="0"/>
              <a:t>аргумент, коли заздалегідь не відомо, скільки значень </a:t>
            </a:r>
            <a:r>
              <a:rPr lang="uk-UA" sz="1600" dirty="0" smtClean="0"/>
              <a:t>буде потрібно передати </a:t>
            </a:r>
            <a:r>
              <a:rPr lang="uk-UA" sz="1600" dirty="0"/>
              <a:t>функції. </a:t>
            </a:r>
          </a:p>
        </p:txBody>
      </p:sp>
      <p:sp>
        <p:nvSpPr>
          <p:cNvPr id="9" name="Rectangle 3"/>
          <p:cNvSpPr>
            <a:spLocks noChangeArrowheads="1"/>
          </p:cNvSpPr>
          <p:nvPr/>
        </p:nvSpPr>
        <p:spPr bwMode="auto">
          <a:xfrm>
            <a:off x="341260" y="4649288"/>
            <a:ext cx="1883849" cy="203132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adder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*nums</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sum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0</a:t>
            </a:r>
            <a:br>
              <a:rPr kumimoji="0" lang="ru-RU" altLang="ru-RU" sz="1400" b="0" i="0" u="none" strike="noStrike" cap="none" normalizeH="0" baseline="0" smtClean="0">
                <a:ln>
                  <a:noFill/>
                </a:ln>
                <a:solidFill>
                  <a:srgbClr val="F78C6C"/>
                </a:solidFill>
                <a:effectLst/>
                <a:latin typeface="JetBrains Mono"/>
              </a:rPr>
            </a:br>
            <a:r>
              <a:rPr kumimoji="0" lang="ru-RU" altLang="ru-RU" sz="1400" b="0" i="0" u="none" strike="noStrike" cap="none" normalizeH="0" baseline="0" smtClean="0">
                <a:ln>
                  <a:noFill/>
                </a:ln>
                <a:solidFill>
                  <a:srgbClr val="F78C6C"/>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for </a:t>
            </a:r>
            <a:r>
              <a:rPr kumimoji="0" lang="ru-RU" altLang="ru-RU" sz="1400" b="0" i="0" u="none" strike="noStrike" cap="none" normalizeH="0" baseline="0" smtClean="0">
                <a:ln>
                  <a:noFill/>
                </a:ln>
                <a:solidFill>
                  <a:srgbClr val="C3CEE3"/>
                </a:solidFill>
                <a:effectLst/>
                <a:latin typeface="JetBrains Mono"/>
              </a:rPr>
              <a:t>n </a:t>
            </a:r>
            <a:r>
              <a:rPr kumimoji="0" lang="ru-RU" altLang="ru-RU" sz="1400" b="0" i="1" u="none" strike="noStrike" cap="none" normalizeH="0" baseline="0" smtClean="0">
                <a:ln>
                  <a:noFill/>
                </a:ln>
                <a:solidFill>
                  <a:srgbClr val="C792EA"/>
                </a:solidFill>
                <a:effectLst/>
                <a:latin typeface="JetBrains Mono"/>
              </a:rPr>
              <a:t>in </a:t>
            </a:r>
            <a:r>
              <a:rPr kumimoji="0" lang="ru-RU" altLang="ru-RU" sz="1400" b="0" i="0" u="none" strike="noStrike" cap="none" normalizeH="0" baseline="0" smtClean="0">
                <a:ln>
                  <a:noFill/>
                </a:ln>
                <a:solidFill>
                  <a:srgbClr val="F78C6C"/>
                </a:solidFill>
                <a:effectLst/>
                <a:latin typeface="JetBrains Mono"/>
              </a:rPr>
              <a:t>nums</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sum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n</a:t>
            </a:r>
            <a:br>
              <a:rPr kumimoji="0" lang="ru-RU" altLang="ru-RU" sz="1400" b="0" i="0" u="none" strike="noStrike" cap="none" normalizeH="0" baseline="0" smtClean="0">
                <a:ln>
                  <a:noFill/>
                </a:ln>
                <a:solidFill>
                  <a:srgbClr val="C3CEE3"/>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"Sum: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sum</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adder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3</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5</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adder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4</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5</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6</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7</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adder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2</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3</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5</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6</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4"/>
          <a:stretch>
            <a:fillRect/>
          </a:stretch>
        </p:blipFill>
        <p:spPr>
          <a:xfrm>
            <a:off x="2597679" y="5962005"/>
            <a:ext cx="762000" cy="714375"/>
          </a:xfrm>
          <a:prstGeom prst="rect">
            <a:avLst/>
          </a:prstGeom>
        </p:spPr>
      </p:pic>
      <p:sp>
        <p:nvSpPr>
          <p:cNvPr id="11" name="Rectangle 10"/>
          <p:cNvSpPr/>
          <p:nvPr/>
        </p:nvSpPr>
        <p:spPr>
          <a:xfrm>
            <a:off x="2683932" y="4880120"/>
            <a:ext cx="6096000" cy="523220"/>
          </a:xfrm>
          <a:prstGeom prst="rect">
            <a:avLst/>
          </a:prstGeom>
        </p:spPr>
        <p:txBody>
          <a:bodyPr>
            <a:spAutoFit/>
          </a:bodyPr>
          <a:lstStyle/>
          <a:p>
            <a:r>
              <a:rPr lang="ru-RU" sz="1400" i="1" dirty="0"/>
              <a:t>Аргументи передаються як кортеж і доступні всередині функції під тим </a:t>
            </a:r>
            <a:r>
              <a:rPr lang="ru-RU" sz="1400" i="1" dirty="0" smtClean="0"/>
              <a:t>самим </a:t>
            </a:r>
            <a:r>
              <a:rPr lang="ru-RU" sz="1400" i="1" dirty="0"/>
              <a:t>ім'ям, що і ім'я параметра, тільки без * </a:t>
            </a:r>
            <a:endParaRPr lang="uk-UA" sz="1400" i="1" dirty="0"/>
          </a:p>
        </p:txBody>
      </p:sp>
    </p:spTree>
    <p:extLst>
      <p:ext uri="{BB962C8B-B14F-4D97-AF65-F5344CB8AC3E}">
        <p14:creationId xmlns:p14="http://schemas.microsoft.com/office/powerpoint/2010/main" val="229161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933" y="186267"/>
            <a:ext cx="11794067" cy="6460066"/>
          </a:xfrm>
        </p:spPr>
        <p:txBody>
          <a:bodyPr>
            <a:normAutofit/>
          </a:bodyPr>
          <a:lstStyle/>
          <a:p>
            <a:pPr marL="0" indent="0">
              <a:buNone/>
            </a:pPr>
            <a:r>
              <a:rPr lang="uk-UA" sz="1600" dirty="0" smtClean="0"/>
              <a:t>Оператор </a:t>
            </a:r>
            <a:r>
              <a:rPr lang="uk-UA" sz="1600" b="1" dirty="0"/>
              <a:t>*</a:t>
            </a:r>
            <a:r>
              <a:rPr lang="uk-UA" sz="1600" dirty="0"/>
              <a:t> </a:t>
            </a:r>
            <a:r>
              <a:rPr lang="uk-UA" sz="1600" dirty="0" smtClean="0"/>
              <a:t>дозволяє </a:t>
            </a:r>
            <a:r>
              <a:rPr lang="uk-UA" sz="1600" dirty="0"/>
              <a:t>«розпаковувати» об'єкти, всередині яких зберігаються деякі елементи. </a:t>
            </a:r>
            <a:endParaRPr lang="uk-UA"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r>
              <a:rPr lang="en-US" sz="1600" b="1" dirty="0" smtClean="0"/>
              <a:t>*</a:t>
            </a:r>
            <a:r>
              <a:rPr lang="ru-RU" sz="1600" b="1" dirty="0"/>
              <a:t>а</a:t>
            </a:r>
            <a:r>
              <a:rPr lang="en-US" sz="1600" b="1" dirty="0" err="1" smtClean="0"/>
              <a:t>rgs</a:t>
            </a:r>
            <a:r>
              <a:rPr lang="en-US" sz="1600" b="1" dirty="0" smtClean="0"/>
              <a:t> </a:t>
            </a:r>
            <a:r>
              <a:rPr lang="en-US" sz="1600" dirty="0"/>
              <a:t>- </a:t>
            </a:r>
            <a:r>
              <a:rPr lang="uk-UA" sz="1600" dirty="0"/>
              <a:t>це </a:t>
            </a:r>
            <a:r>
              <a:rPr lang="uk-UA" sz="1600" dirty="0" smtClean="0"/>
              <a:t>скорочення </a:t>
            </a:r>
            <a:r>
              <a:rPr lang="uk-UA" sz="1600" dirty="0"/>
              <a:t>від «</a:t>
            </a:r>
            <a:r>
              <a:rPr lang="en-US" sz="1600" dirty="0"/>
              <a:t>arguments</a:t>
            </a:r>
            <a:r>
              <a:rPr lang="en-US" sz="1600" dirty="0" smtClean="0"/>
              <a:t>»</a:t>
            </a:r>
            <a:r>
              <a:rPr lang="uk-UA" sz="1600" dirty="0" smtClean="0"/>
              <a:t>, </a:t>
            </a:r>
            <a:r>
              <a:rPr lang="uk-UA" sz="1600" dirty="0"/>
              <a:t>а </a:t>
            </a:r>
            <a:r>
              <a:rPr lang="uk-UA" sz="1600" b="1" dirty="0" smtClean="0"/>
              <a:t>**</a:t>
            </a:r>
            <a:r>
              <a:rPr lang="en-US" sz="1600" b="1" dirty="0" err="1" smtClean="0"/>
              <a:t>kwargs</a:t>
            </a:r>
            <a:r>
              <a:rPr lang="en-US" sz="1600" b="1" dirty="0" smtClean="0"/>
              <a:t> </a:t>
            </a:r>
            <a:r>
              <a:rPr lang="en-US" sz="1600" dirty="0"/>
              <a:t>- </a:t>
            </a:r>
            <a:r>
              <a:rPr lang="uk-UA" sz="1600" dirty="0"/>
              <a:t>скорочення від «</a:t>
            </a:r>
            <a:r>
              <a:rPr lang="en-US" sz="1600" dirty="0"/>
              <a:t>keyword arguments</a:t>
            </a:r>
            <a:r>
              <a:rPr lang="en-US" sz="1600" dirty="0" smtClean="0"/>
              <a:t>»</a:t>
            </a:r>
            <a:r>
              <a:rPr lang="uk-UA" sz="1600" dirty="0" smtClean="0"/>
              <a:t>. </a:t>
            </a:r>
          </a:p>
          <a:p>
            <a:pPr marL="0" indent="0">
              <a:buNone/>
            </a:pPr>
            <a:r>
              <a:rPr lang="uk-UA" sz="1600" dirty="0"/>
              <a:t>Кожна з цих конструкцій використовується для розпакування аргументів відповідного типу, дозволяючи викликати функції зі списком аргументів змінної довжини. </a:t>
            </a:r>
            <a:endParaRPr lang="ru-RU" sz="1600" dirty="0" smtClean="0"/>
          </a:p>
        </p:txBody>
      </p:sp>
      <p:sp>
        <p:nvSpPr>
          <p:cNvPr id="2" name="Rectangle 1"/>
          <p:cNvSpPr>
            <a:spLocks noChangeArrowheads="1"/>
          </p:cNvSpPr>
          <p:nvPr/>
        </p:nvSpPr>
        <p:spPr bwMode="auto">
          <a:xfrm>
            <a:off x="262467" y="577134"/>
            <a:ext cx="1204176" cy="73866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C3CEE3"/>
                </a:solidFill>
                <a:effectLst/>
                <a:latin typeface="JetBrains Mono"/>
              </a:rPr>
              <a:t>a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1</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2</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3</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C3CEE3"/>
                </a:solidFill>
                <a:effectLst/>
                <a:latin typeface="JetBrains Mono"/>
              </a:rPr>
              <a:t>b </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CEE3"/>
                </a:solidFill>
                <a:effectLst/>
                <a:latin typeface="JetBrains Mono"/>
              </a:rPr>
              <a:t>a</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4</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5</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6</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b</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648354" y="1010998"/>
            <a:ext cx="1495425" cy="304800"/>
          </a:xfrm>
          <a:prstGeom prst="rect">
            <a:avLst/>
          </a:prstGeom>
        </p:spPr>
      </p:pic>
      <p:sp>
        <p:nvSpPr>
          <p:cNvPr id="5" name="Rectangle 4"/>
          <p:cNvSpPr/>
          <p:nvPr/>
        </p:nvSpPr>
        <p:spPr>
          <a:xfrm>
            <a:off x="3325490" y="770842"/>
            <a:ext cx="3921978" cy="523220"/>
          </a:xfrm>
          <a:prstGeom prst="rect">
            <a:avLst/>
          </a:prstGeom>
        </p:spPr>
        <p:txBody>
          <a:bodyPr wrap="square">
            <a:spAutoFit/>
          </a:bodyPr>
          <a:lstStyle/>
          <a:p>
            <a:r>
              <a:rPr lang="ru-RU" sz="1400" i="1" dirty="0" smtClean="0"/>
              <a:t>Вміст </a:t>
            </a:r>
            <a:r>
              <a:rPr lang="ru-RU" sz="1400" i="1" dirty="0"/>
              <a:t>списку a, розпаковується</a:t>
            </a:r>
            <a:r>
              <a:rPr lang="ru-RU" sz="1400" i="1" dirty="0" smtClean="0"/>
              <a:t>,</a:t>
            </a:r>
          </a:p>
          <a:p>
            <a:r>
              <a:rPr lang="ru-RU" sz="1400" i="1" dirty="0" smtClean="0"/>
              <a:t> </a:t>
            </a:r>
            <a:r>
              <a:rPr lang="ru-RU" sz="1400" i="1" dirty="0"/>
              <a:t>і </a:t>
            </a:r>
            <a:r>
              <a:rPr lang="ru-RU" sz="1400" i="1" dirty="0" smtClean="0"/>
              <a:t>розміщається </a:t>
            </a:r>
            <a:r>
              <a:rPr lang="ru-RU" sz="1400" i="1" dirty="0"/>
              <a:t>в список b. </a:t>
            </a:r>
            <a:endParaRPr lang="uk-UA" sz="1400" i="1" dirty="0"/>
          </a:p>
        </p:txBody>
      </p:sp>
      <p:sp>
        <p:nvSpPr>
          <p:cNvPr id="6" name="Rectangle 2"/>
          <p:cNvSpPr>
            <a:spLocks noChangeArrowheads="1"/>
          </p:cNvSpPr>
          <p:nvPr/>
        </p:nvSpPr>
        <p:spPr bwMode="auto">
          <a:xfrm>
            <a:off x="146776" y="2831524"/>
            <a:ext cx="3305713"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printScores</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student</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*scores</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f"Student Name: </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student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for </a:t>
            </a:r>
            <a:r>
              <a:rPr kumimoji="0" lang="ru-RU" altLang="ru-RU" sz="1400" b="0" i="0" u="none" strike="noStrike" cap="none" normalizeH="0" baseline="0" smtClean="0">
                <a:ln>
                  <a:noFill/>
                </a:ln>
                <a:solidFill>
                  <a:srgbClr val="C3CEE3"/>
                </a:solidFill>
                <a:effectLst/>
                <a:latin typeface="JetBrains Mono"/>
              </a:rPr>
              <a:t>score </a:t>
            </a:r>
            <a:r>
              <a:rPr kumimoji="0" lang="ru-RU" altLang="ru-RU" sz="1400" b="0" i="1" u="none" strike="noStrike" cap="none" normalizeH="0" baseline="0" smtClean="0">
                <a:ln>
                  <a:noFill/>
                </a:ln>
                <a:solidFill>
                  <a:srgbClr val="C792EA"/>
                </a:solidFill>
                <a:effectLst/>
                <a:latin typeface="JetBrains Mono"/>
              </a:rPr>
              <a:t>in </a:t>
            </a:r>
            <a:r>
              <a:rPr kumimoji="0" lang="ru-RU" altLang="ru-RU" sz="1400" b="0" i="0" u="none" strike="noStrike" cap="none" normalizeH="0" baseline="0" smtClean="0">
                <a:ln>
                  <a:noFill/>
                </a:ln>
                <a:solidFill>
                  <a:srgbClr val="F78C6C"/>
                </a:solidFill>
                <a:effectLst/>
                <a:latin typeface="JetBrains Mono"/>
              </a:rPr>
              <a:t>scores</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score</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printScores</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"Petro"</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100</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95</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88</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92</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99</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3652309" y="2655900"/>
            <a:ext cx="1429248" cy="1345175"/>
          </a:xfrm>
          <a:prstGeom prst="rect">
            <a:avLst/>
          </a:prstGeom>
        </p:spPr>
      </p:pic>
      <p:sp>
        <p:nvSpPr>
          <p:cNvPr id="8" name="Rectangle 7"/>
          <p:cNvSpPr/>
          <p:nvPr/>
        </p:nvSpPr>
        <p:spPr>
          <a:xfrm>
            <a:off x="5413478" y="3068703"/>
            <a:ext cx="4307976" cy="738664"/>
          </a:xfrm>
          <a:prstGeom prst="rect">
            <a:avLst/>
          </a:prstGeom>
        </p:spPr>
        <p:txBody>
          <a:bodyPr wrap="square">
            <a:spAutoFit/>
          </a:bodyPr>
          <a:lstStyle/>
          <a:p>
            <a:r>
              <a:rPr lang="ru-RU" sz="1400" i="1" dirty="0"/>
              <a:t>Завдяки використанню * </a:t>
            </a:r>
            <a:r>
              <a:rPr lang="ru-RU" sz="1400" i="1" dirty="0" smtClean="0"/>
              <a:t>створ</a:t>
            </a:r>
            <a:r>
              <a:rPr lang="uk-UA" sz="1400" i="1" dirty="0" smtClean="0"/>
              <a:t>ено</a:t>
            </a:r>
            <a:r>
              <a:rPr lang="ru-RU" sz="1400" i="1" dirty="0" smtClean="0"/>
              <a:t> кортеж </a:t>
            </a:r>
            <a:r>
              <a:rPr lang="ru-RU" sz="1400" i="1" dirty="0"/>
              <a:t>позиційних аргументів на основі того, що було передано функції при виклику. </a:t>
            </a:r>
            <a:endParaRPr lang="uk-UA" sz="1400" i="1" dirty="0"/>
          </a:p>
        </p:txBody>
      </p:sp>
      <p:sp>
        <p:nvSpPr>
          <p:cNvPr id="9" name="Rectangle 3"/>
          <p:cNvSpPr>
            <a:spLocks noChangeArrowheads="1"/>
          </p:cNvSpPr>
          <p:nvPr/>
        </p:nvSpPr>
        <p:spPr bwMode="auto">
          <a:xfrm>
            <a:off x="143933" y="4848362"/>
            <a:ext cx="6947736"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smtClean="0">
                <a:ln>
                  <a:noFill/>
                </a:ln>
                <a:solidFill>
                  <a:srgbClr val="C792EA"/>
                </a:solidFill>
                <a:effectLst/>
                <a:latin typeface="JetBrains Mono"/>
              </a:rPr>
              <a:t>def </a:t>
            </a:r>
            <a:r>
              <a:rPr kumimoji="0" lang="ru-RU" altLang="ru-RU" sz="1400" b="0" i="0" u="none" strike="noStrike" cap="none" normalizeH="0" baseline="0" smtClean="0">
                <a:ln>
                  <a:noFill/>
                </a:ln>
                <a:solidFill>
                  <a:srgbClr val="82AAFF"/>
                </a:solidFill>
                <a:effectLst/>
                <a:latin typeface="JetBrains Mono"/>
              </a:rPr>
              <a:t>printPetNames</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owner</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**pets</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f"Owner Name: </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F78C6C"/>
                </a:solidFill>
                <a:effectLst/>
                <a:latin typeface="JetBrains Mono"/>
              </a:rPr>
              <a:t>owner</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C792EA"/>
                </a:solidFill>
                <a:effectLst/>
                <a:latin typeface="JetBrains Mono"/>
              </a:rPr>
              <a:t>for </a:t>
            </a:r>
            <a:r>
              <a:rPr kumimoji="0" lang="ru-RU" altLang="ru-RU" sz="1400" b="0" i="0" u="none" strike="noStrike" cap="none" normalizeH="0" baseline="0" smtClean="0">
                <a:ln>
                  <a:noFill/>
                </a:ln>
                <a:solidFill>
                  <a:srgbClr val="C3CEE3"/>
                </a:solidFill>
                <a:effectLst/>
                <a:latin typeface="JetBrains Mono"/>
              </a:rPr>
              <a:t>pet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name </a:t>
            </a:r>
            <a:r>
              <a:rPr kumimoji="0" lang="ru-RU" altLang="ru-RU" sz="1400" b="0" i="1" u="none" strike="noStrike" cap="none" normalizeH="0" baseline="0" smtClean="0">
                <a:ln>
                  <a:noFill/>
                </a:ln>
                <a:solidFill>
                  <a:srgbClr val="C792EA"/>
                </a:solidFill>
                <a:effectLst/>
                <a:latin typeface="JetBrains Mono"/>
              </a:rPr>
              <a:t>in </a:t>
            </a:r>
            <a:r>
              <a:rPr kumimoji="0" lang="ru-RU" altLang="ru-RU" sz="1400" b="0" i="0" u="none" strike="noStrike" cap="none" normalizeH="0" baseline="0" smtClean="0">
                <a:ln>
                  <a:noFill/>
                </a:ln>
                <a:solidFill>
                  <a:srgbClr val="F78C6C"/>
                </a:solidFill>
                <a:effectLst/>
                <a:latin typeface="JetBrains Mono"/>
              </a:rPr>
              <a:t>pets</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82AAFF"/>
                </a:solidFill>
                <a:effectLst/>
                <a:latin typeface="JetBrains Mono"/>
              </a:rPr>
              <a:t>items</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9DDFF"/>
                </a:solidFill>
                <a:effectLst/>
                <a:latin typeface="JetBrains Mono"/>
              </a:rPr>
              <a:t>      </a:t>
            </a:r>
            <a:r>
              <a:rPr kumimoji="0" lang="ru-RU" altLang="ru-RU" sz="1400" b="0" i="1" u="none" strike="noStrike" cap="none" normalizeH="0" baseline="0" smtClean="0">
                <a:ln>
                  <a:noFill/>
                </a:ln>
                <a:solidFill>
                  <a:srgbClr val="82AAFF"/>
                </a:solidFill>
                <a:effectLst/>
                <a:latin typeface="JetBrains Mono"/>
              </a:rPr>
              <a:t>print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f"</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pet</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 </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CEE3"/>
                </a:solidFill>
                <a:effectLst/>
                <a:latin typeface="JetBrains Mono"/>
              </a:rPr>
              <a:t>name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a:t>
            </a:r>
            <a:r>
              <a:rPr kumimoji="0" lang="ru-RU" altLang="ru-RU" sz="1400" b="0" i="0" u="none" strike="noStrike" cap="none" normalizeH="0" baseline="0" smtClean="0">
                <a:ln>
                  <a:noFill/>
                </a:ln>
                <a:solidFill>
                  <a:srgbClr val="89DDFF"/>
                </a:solidFill>
                <a:effectLst/>
                <a:latin typeface="JetBrains Mono"/>
              </a:rPr>
              <a:t>)</a:t>
            </a:r>
            <a:br>
              <a:rPr kumimoji="0" lang="ru-RU" altLang="ru-RU" sz="1400" b="0" i="0" u="none" strike="noStrike" cap="none" normalizeH="0" baseline="0" smtClean="0">
                <a:ln>
                  <a:noFill/>
                </a:ln>
                <a:solidFill>
                  <a:srgbClr val="89DDFF"/>
                </a:solidFill>
                <a:effectLst/>
                <a:latin typeface="JetBrains Mono"/>
              </a:rPr>
            </a:br>
            <a:r>
              <a:rPr kumimoji="0" lang="ru-RU" altLang="ru-RU" sz="1400" b="0" i="0" u="none" strike="noStrike" cap="none" normalizeH="0" baseline="0" smtClean="0">
                <a:ln>
                  <a:noFill/>
                </a:ln>
                <a:solidFill>
                  <a:srgbClr val="82AAFF"/>
                </a:solidFill>
                <a:effectLst/>
                <a:latin typeface="JetBrains Mono"/>
              </a:rPr>
              <a:t>printPetNames</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"Ivan"</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dog</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"Rex"</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fish</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"Burney"</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"Homer"</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C3E88D"/>
                </a:solidFill>
                <a:effectLst/>
                <a:latin typeface="JetBrains Mono"/>
              </a:rPr>
              <a:t>"Moe"</a:t>
            </a:r>
            <a:r>
              <a:rPr kumimoji="0" lang="ru-RU" altLang="ru-RU" sz="1400" b="0" i="0" u="none" strike="noStrike" cap="none" normalizeH="0" baseline="0" smtClean="0">
                <a:ln>
                  <a:noFill/>
                </a:ln>
                <a:solidFill>
                  <a:srgbClr val="89DDFF"/>
                </a:solidFill>
                <a:effectLst/>
                <a:latin typeface="JetBrains Mono"/>
              </a:rPr>
              <a:t>], </a:t>
            </a:r>
            <a:r>
              <a:rPr kumimoji="0" lang="ru-RU" altLang="ru-RU" sz="1400" b="0" i="0" u="none" strike="noStrike" cap="none" normalizeH="0" baseline="0" smtClean="0">
                <a:ln>
                  <a:noFill/>
                </a:ln>
                <a:solidFill>
                  <a:srgbClr val="F78C6C"/>
                </a:solidFill>
                <a:effectLst/>
                <a:latin typeface="JetBrains Mono"/>
              </a:rPr>
              <a:t>turtle</a:t>
            </a:r>
            <a:r>
              <a:rPr kumimoji="0" lang="ru-RU" altLang="ru-RU" sz="1400" b="0" i="0" u="none" strike="noStrike" cap="none" normalizeH="0" baseline="0" smtClean="0">
                <a:ln>
                  <a:noFill/>
                </a:ln>
                <a:solidFill>
                  <a:srgbClr val="89DDFF"/>
                </a:solidFill>
                <a:effectLst/>
                <a:latin typeface="JetBrains Mono"/>
              </a:rPr>
              <a:t>=</a:t>
            </a:r>
            <a:r>
              <a:rPr kumimoji="0" lang="ru-RU" altLang="ru-RU" sz="1400" b="0" i="0" u="none" strike="noStrike" cap="none" normalizeH="0" baseline="0" smtClean="0">
                <a:ln>
                  <a:noFill/>
                </a:ln>
                <a:solidFill>
                  <a:srgbClr val="C3E88D"/>
                </a:solidFill>
                <a:effectLst/>
                <a:latin typeface="JetBrains Mono"/>
              </a:rPr>
              <a:t>"Shelldon"</a:t>
            </a:r>
            <a:r>
              <a:rPr kumimoji="0" lang="ru-RU" altLang="ru-RU" sz="1400" b="0" i="0" u="none" strike="noStrike" cap="none" normalizeH="0" baseline="0" smtClean="0">
                <a:ln>
                  <a:noFill/>
                </a:ln>
                <a:solidFill>
                  <a:srgbClr val="89DDFF"/>
                </a:solidFill>
                <a:effectLst/>
                <a:latin typeface="JetBrains Mono"/>
              </a:rPr>
              <a:t>)</a:t>
            </a: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4"/>
          <a:stretch>
            <a:fillRect/>
          </a:stretch>
        </p:blipFill>
        <p:spPr>
          <a:xfrm>
            <a:off x="7374467" y="4989213"/>
            <a:ext cx="2590800" cy="1028700"/>
          </a:xfrm>
          <a:prstGeom prst="rect">
            <a:avLst/>
          </a:prstGeom>
        </p:spPr>
      </p:pic>
      <p:sp>
        <p:nvSpPr>
          <p:cNvPr id="11" name="Rectangle 10"/>
          <p:cNvSpPr/>
          <p:nvPr/>
        </p:nvSpPr>
        <p:spPr>
          <a:xfrm>
            <a:off x="143933" y="4422721"/>
            <a:ext cx="10710333" cy="338554"/>
          </a:xfrm>
          <a:prstGeom prst="rect">
            <a:avLst/>
          </a:prstGeom>
        </p:spPr>
        <p:txBody>
          <a:bodyPr wrap="square">
            <a:spAutoFit/>
          </a:bodyPr>
          <a:lstStyle/>
          <a:p>
            <a:r>
              <a:rPr lang="ru-RU" sz="1600" dirty="0"/>
              <a:t>Завдяки </a:t>
            </a:r>
            <a:r>
              <a:rPr lang="en-US" sz="1600" b="1" dirty="0" smtClean="0"/>
              <a:t>**</a:t>
            </a:r>
            <a:r>
              <a:rPr lang="ru-RU" sz="1600" dirty="0" smtClean="0"/>
              <a:t> </a:t>
            </a:r>
            <a:r>
              <a:rPr lang="ru-RU" sz="1600" dirty="0"/>
              <a:t>створюється словник, в якому містяться іменовані аргументи, передані функції при її виклику. </a:t>
            </a:r>
            <a:endParaRPr lang="uk-UA" sz="1600" dirty="0"/>
          </a:p>
        </p:txBody>
      </p:sp>
    </p:spTree>
    <p:extLst>
      <p:ext uri="{BB962C8B-B14F-4D97-AF65-F5344CB8AC3E}">
        <p14:creationId xmlns:p14="http://schemas.microsoft.com/office/powerpoint/2010/main" val="95468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2658</TotalTime>
  <Words>4145</Words>
  <Application>Microsoft Office PowerPoint</Application>
  <PresentationFormat>Widescreen</PresentationFormat>
  <Paragraphs>494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JetBrains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Дякую за увагу!</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Пользователь Windows</dc:creator>
  <cp:lastModifiedBy>Пользователь Windows</cp:lastModifiedBy>
  <cp:revision>217</cp:revision>
  <dcterms:created xsi:type="dcterms:W3CDTF">2021-02-07T18:10:48Z</dcterms:created>
  <dcterms:modified xsi:type="dcterms:W3CDTF">2022-04-21T07:57:39Z</dcterms:modified>
</cp:coreProperties>
</file>