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23" r:id="rId3"/>
    <p:sldId id="424" r:id="rId4"/>
    <p:sldId id="425" r:id="rId5"/>
    <p:sldId id="426" r:id="rId6"/>
    <p:sldId id="427" r:id="rId7"/>
    <p:sldId id="428" r:id="rId8"/>
    <p:sldId id="437" r:id="rId9"/>
    <p:sldId id="429" r:id="rId10"/>
    <p:sldId id="430" r:id="rId11"/>
    <p:sldId id="431" r:id="rId12"/>
    <p:sldId id="433" r:id="rId13"/>
    <p:sldId id="434" r:id="rId14"/>
    <p:sldId id="435" r:id="rId15"/>
    <p:sldId id="436" r:id="rId16"/>
    <p:sldId id="404" r:id="rId17"/>
    <p:sldId id="405" r:id="rId18"/>
    <p:sldId id="438" r:id="rId19"/>
    <p:sldId id="406" r:id="rId20"/>
    <p:sldId id="439" r:id="rId21"/>
    <p:sldId id="407" r:id="rId22"/>
    <p:sldId id="440" r:id="rId23"/>
    <p:sldId id="408" r:id="rId24"/>
    <p:sldId id="409" r:id="rId25"/>
    <p:sldId id="411" r:id="rId26"/>
    <p:sldId id="441" r:id="rId27"/>
    <p:sldId id="412" r:id="rId28"/>
    <p:sldId id="413" r:id="rId29"/>
    <p:sldId id="414" r:id="rId30"/>
    <p:sldId id="442" r:id="rId31"/>
    <p:sldId id="415" r:id="rId32"/>
    <p:sldId id="416" r:id="rId33"/>
    <p:sldId id="417" r:id="rId34"/>
    <p:sldId id="418" r:id="rId35"/>
    <p:sldId id="419" r:id="rId36"/>
    <p:sldId id="443" r:id="rId37"/>
    <p:sldId id="31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707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26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4CD47-767D-4E53-A1DC-F683C0928671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FDDAE-6B10-4E95-A1E6-8F9C3C572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4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4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5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5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90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3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78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0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0B6A-BA96-4644-98E1-3917F92EBE96}" type="datetimeFigureOut">
              <a:rPr lang="ru-RU" smtClean="0"/>
              <a:t>25.09.2021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CF3D-41FB-4D90-8FD0-E63126F572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0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python.org/3/c-api/lo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382" y="1800399"/>
            <a:ext cx="7405734" cy="3448934"/>
          </a:xfrm>
        </p:spPr>
        <p:txBody>
          <a:bodyPr>
            <a:normAutofit/>
          </a:bodyPr>
          <a:lstStyle/>
          <a:p>
            <a:r>
              <a:rPr lang="uk-UA" sz="4000" b="1" dirty="0" smtClean="0"/>
              <a:t>Лекція </a:t>
            </a:r>
            <a:r>
              <a:rPr lang="uk-UA" sz="4000" b="1" dirty="0" smtClean="0"/>
              <a:t>4</a:t>
            </a:r>
            <a:endParaRPr lang="uk-UA" sz="4000" b="1" dirty="0" smtClean="0"/>
          </a:p>
          <a:p>
            <a:endParaRPr lang="uk-UA" sz="4000" b="1" dirty="0" smtClean="0"/>
          </a:p>
          <a:p>
            <a:r>
              <a:rPr lang="ru-RU" sz="4400" b="1" dirty="0" smtClean="0"/>
              <a:t>Модулі і пакети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498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599" y="188640"/>
            <a:ext cx="10100733" cy="6542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/>
              <a:t>Ні, це не </a:t>
            </a:r>
            <a:r>
              <a:rPr lang="uk-UA" sz="2000" b="1" dirty="0" err="1"/>
              <a:t>баг</a:t>
            </a:r>
            <a:r>
              <a:rPr lang="uk-UA" sz="2000" b="1" dirty="0"/>
              <a:t>! Це </a:t>
            </a:r>
            <a:r>
              <a:rPr lang="uk-UA" sz="2000" b="1" dirty="0" smtClean="0"/>
              <a:t>так і задумано! </a:t>
            </a:r>
            <a:endParaRPr lang="uk-UA" sz="2000" b="1" dirty="0"/>
          </a:p>
          <a:p>
            <a:pPr marL="0" indent="0">
              <a:buNone/>
            </a:pPr>
            <a:endParaRPr lang="uk-UA" sz="1800" b="1" dirty="0"/>
          </a:p>
          <a:p>
            <a:pPr marL="0" indent="0">
              <a:buNone/>
            </a:pPr>
            <a:r>
              <a:rPr lang="uk-UA" sz="1800" b="1" dirty="0"/>
              <a:t>Ці числа відносяться до інтернованих (</a:t>
            </a:r>
            <a:r>
              <a:rPr lang="en-US" sz="1800" b="1" dirty="0"/>
              <a:t>interned) </a:t>
            </a:r>
            <a:r>
              <a:rPr lang="uk-UA" sz="1800" b="1" dirty="0"/>
              <a:t>об’єктів.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err="1"/>
              <a:t>CPython</a:t>
            </a:r>
            <a:r>
              <a:rPr lang="en-US" sz="1800" dirty="0"/>
              <a:t>  </a:t>
            </a:r>
            <a:r>
              <a:rPr lang="uk-UA" sz="1800" dirty="0"/>
              <a:t>створює деякі числа на початку роботи інтерпретатора і постійно тримає їх в пам’яті!  Так зроблено тому, що ці змінні дуже часто використовуються в багатьох програмах. Інтернуючи </a:t>
            </a:r>
            <a:r>
              <a:rPr lang="uk-UA" sz="1800" dirty="0" err="1"/>
              <a:t>Python</a:t>
            </a:r>
            <a:r>
              <a:rPr lang="uk-UA" sz="1800" dirty="0"/>
              <a:t> запобігає виділенню пам'яті для постійно використовуваних об'єктів.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800" dirty="0">
                <a:hlinkClick r:id="rId2"/>
              </a:rPr>
              <a:t>З документації:</a:t>
            </a:r>
            <a:endParaRPr lang="uk-UA" sz="1800" dirty="0"/>
          </a:p>
          <a:p>
            <a:pPr marL="361950" indent="0">
              <a:buNone/>
            </a:pPr>
            <a:r>
              <a:rPr lang="en-US" sz="1800" i="1" dirty="0"/>
              <a:t>The current implementation keeps an array of integer objects for all integers between -5 and 256, when you create an </a:t>
            </a:r>
            <a:r>
              <a:rPr lang="en-US" sz="1800" i="1" dirty="0" err="1"/>
              <a:t>int</a:t>
            </a:r>
            <a:r>
              <a:rPr lang="en-US" sz="1800" i="1" dirty="0"/>
              <a:t> in that range you actually just get back a reference to the existing object.</a:t>
            </a:r>
            <a:endParaRPr lang="uk-UA" sz="1800" i="1" dirty="0"/>
          </a:p>
          <a:p>
            <a:pPr marL="0" indent="0">
              <a:buNone/>
            </a:pPr>
            <a:r>
              <a:rPr lang="uk-UA" sz="1800" dirty="0"/>
              <a:t>Тобто:</a:t>
            </a:r>
          </a:p>
          <a:p>
            <a:pPr marL="361950" indent="0">
              <a:buNone/>
            </a:pPr>
            <a:r>
              <a:rPr lang="uk-UA" sz="1800" dirty="0"/>
              <a:t>Поточна реалізація зберігає масив </a:t>
            </a:r>
            <a:r>
              <a:rPr lang="uk-UA" sz="1800" u="sng" dirty="0" err="1"/>
              <a:t>цілочисельних</a:t>
            </a:r>
            <a:r>
              <a:rPr lang="uk-UA" sz="1800" u="sng" dirty="0"/>
              <a:t> об'єктів </a:t>
            </a:r>
            <a:r>
              <a:rPr lang="uk-UA" sz="1800" dirty="0"/>
              <a:t>для всіх цілих </a:t>
            </a:r>
            <a:r>
              <a:rPr lang="uk-UA" sz="1800" u="sng" dirty="0"/>
              <a:t>чисел від -5 до 256</a:t>
            </a:r>
            <a:r>
              <a:rPr lang="uk-UA" sz="1800" dirty="0"/>
              <a:t>, коли ви створюєте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uk-UA" sz="1800" dirty="0"/>
              <a:t>у цьому діапазоні, ви фактично просто отримуєте посилання на </a:t>
            </a:r>
            <a:r>
              <a:rPr lang="uk-UA" sz="1800" b="1" u="sng" dirty="0"/>
              <a:t>існуючий об'єкт</a:t>
            </a:r>
            <a:r>
              <a:rPr lang="uk-UA" sz="1800" dirty="0"/>
              <a:t>. </a:t>
            </a:r>
          </a:p>
          <a:p>
            <a:pPr marL="0" indent="0">
              <a:buNone/>
            </a:pPr>
            <a:endParaRPr lang="uk-UA" sz="1800" b="1" dirty="0" smtClean="0"/>
          </a:p>
          <a:p>
            <a:pPr marL="0" indent="0">
              <a:buNone/>
            </a:pPr>
            <a:r>
              <a:rPr lang="en-US" sz="1800" b="1" dirty="0" smtClean="0"/>
              <a:t>Python </a:t>
            </a:r>
            <a:r>
              <a:rPr lang="uk-UA" sz="1800" b="1" dirty="0"/>
              <a:t>попередньо створює в пам'яті певний підмножина об'єктів і зберігає їх в глобальному просторі імен для повсякденного використання</a:t>
            </a:r>
            <a:r>
              <a:rPr lang="uk-UA" sz="1800" dirty="0"/>
              <a:t>. </a:t>
            </a:r>
          </a:p>
          <a:p>
            <a:pPr marL="0" indent="0">
              <a:buNone/>
            </a:pPr>
            <a:r>
              <a:rPr lang="uk-UA" sz="1800" dirty="0"/>
              <a:t>Які об'єкти залежать від реалізації </a:t>
            </a:r>
            <a:r>
              <a:rPr lang="en-US" sz="1800" dirty="0"/>
              <a:t>Python? </a:t>
            </a:r>
            <a:r>
              <a:rPr lang="uk-UA" sz="1800" dirty="0"/>
              <a:t>У </a:t>
            </a:r>
            <a:r>
              <a:rPr lang="en-US" sz="1800" dirty="0"/>
              <a:t>Python 3.</a:t>
            </a:r>
            <a:r>
              <a:rPr lang="uk-UA" sz="1800" dirty="0"/>
              <a:t>9</a:t>
            </a:r>
            <a:r>
              <a:rPr lang="en-US" sz="1800" dirty="0"/>
              <a:t> </a:t>
            </a:r>
            <a:r>
              <a:rPr lang="uk-UA" sz="1800" dirty="0"/>
              <a:t>інтернованими є: </a:t>
            </a:r>
          </a:p>
          <a:p>
            <a:r>
              <a:rPr lang="uk-UA" sz="1800" dirty="0"/>
              <a:t>Цілі числа в діапазоні від -5 до 256. </a:t>
            </a:r>
          </a:p>
          <a:p>
            <a:r>
              <a:rPr lang="uk-UA" sz="1800" dirty="0"/>
              <a:t>Рядки, що містять тільки </a:t>
            </a:r>
            <a:r>
              <a:rPr lang="en-US" sz="1800" dirty="0"/>
              <a:t>ASCII-</a:t>
            </a:r>
            <a:r>
              <a:rPr lang="uk-UA" sz="1800" dirty="0"/>
              <a:t>букви, цифри або знаки підкреслення. </a:t>
            </a:r>
          </a:p>
          <a:p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29" y="305328"/>
            <a:ext cx="1362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067" y="116633"/>
            <a:ext cx="11844866" cy="650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Рядки розміром менше 20 символів і містять ASCII-букви, цифри або знаки підкреслення будуть інтерновані, оскільки передбачається, що вони будуть застосовуватися в якості ідентифікаторів: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ru-RU" sz="1800" dirty="0"/>
              <a:t>Але, якщо рядок містить не ASCII-букву, цифру або знак підкреслення, </a:t>
            </a:r>
            <a:r>
              <a:rPr lang="uk-UA" sz="1800" dirty="0"/>
              <a:t>то результат буде інший</a:t>
            </a:r>
            <a:r>
              <a:rPr lang="ru-RU" sz="1800" dirty="0"/>
              <a:t>: </a:t>
            </a:r>
            <a:endParaRPr lang="uk-UA" sz="1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022104" y="1001992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Тут </a:t>
            </a:r>
            <a:r>
              <a:rPr lang="en-US" i="1" dirty="0"/>
              <a:t>a</a:t>
            </a:r>
            <a:r>
              <a:rPr lang="ru-RU" i="1" dirty="0"/>
              <a:t> і </a:t>
            </a:r>
            <a:r>
              <a:rPr lang="en-US" i="1" dirty="0"/>
              <a:t>b</a:t>
            </a:r>
            <a:r>
              <a:rPr lang="ru-RU" i="1" dirty="0"/>
              <a:t> </a:t>
            </a:r>
            <a:r>
              <a:rPr lang="uk-UA" i="1" dirty="0"/>
              <a:t>вказують на </a:t>
            </a:r>
            <a:r>
              <a:rPr lang="ru-RU" i="1" dirty="0"/>
              <a:t>один і той </a:t>
            </a:r>
            <a:r>
              <a:rPr lang="uk-UA" i="1" dirty="0"/>
              <a:t>самий</a:t>
            </a:r>
            <a:r>
              <a:rPr lang="ru-RU" i="1" dirty="0"/>
              <a:t> адрес в </a:t>
            </a:r>
            <a:r>
              <a:rPr lang="ru-RU" i="1" dirty="0" err="1"/>
              <a:t>пам'яті</a:t>
            </a:r>
            <a:r>
              <a:rPr lang="ru-RU" i="1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68770" y="3901168"/>
            <a:ext cx="6612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У </a:t>
            </a:r>
            <a:r>
              <a:rPr lang="ru-RU" i="1" dirty="0" err="1"/>
              <a:t>цьому</a:t>
            </a:r>
            <a:r>
              <a:rPr lang="ru-RU" i="1" dirty="0"/>
              <a:t> </a:t>
            </a:r>
            <a:r>
              <a:rPr lang="ru-RU" i="1" dirty="0" err="1"/>
              <a:t>прикладі</a:t>
            </a:r>
            <a:r>
              <a:rPr lang="ru-RU" i="1" dirty="0"/>
              <a:t> </a:t>
            </a:r>
            <a:r>
              <a:rPr lang="ru-RU" i="1" dirty="0" err="1"/>
              <a:t>використаний</a:t>
            </a:r>
            <a:r>
              <a:rPr lang="ru-RU" i="1" dirty="0"/>
              <a:t> знак оклику, тому рядки не </a:t>
            </a:r>
            <a:r>
              <a:rPr lang="ru-RU" i="1" dirty="0" err="1"/>
              <a:t>інтерновані</a:t>
            </a:r>
            <a:r>
              <a:rPr lang="ru-RU" i="1" dirty="0"/>
              <a:t> і є </a:t>
            </a:r>
            <a:r>
              <a:rPr lang="ru-RU" i="1" dirty="0" err="1"/>
              <a:t>різними</a:t>
            </a:r>
            <a:r>
              <a:rPr lang="ru-RU" i="1" dirty="0"/>
              <a:t> </a:t>
            </a:r>
            <a:r>
              <a:rPr lang="ru-RU" i="1" dirty="0" err="1"/>
              <a:t>об'єктами</a:t>
            </a:r>
            <a:r>
              <a:rPr lang="ru-RU" i="1" dirty="0"/>
              <a:t> в </a:t>
            </a:r>
            <a:r>
              <a:rPr lang="ru-RU" i="1" dirty="0" err="1"/>
              <a:t>пам'яті</a:t>
            </a:r>
            <a:r>
              <a:rPr lang="ru-RU" i="1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8770" y="5225695"/>
            <a:ext cx="7866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Зауважте, що той факт, що ідентифікатор об'єкта в </a:t>
            </a:r>
            <a:r>
              <a:rPr lang="en-US" b="1" dirty="0" err="1"/>
              <a:t>CPython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uk-UA" dirty="0"/>
              <a:t>реалізація  інтерпретатора </a:t>
            </a:r>
            <a:r>
              <a:rPr lang="en-US" dirty="0"/>
              <a:t>Python</a:t>
            </a:r>
            <a:r>
              <a:rPr lang="uk-UA" dirty="0"/>
              <a:t> на мові С</a:t>
            </a:r>
            <a:r>
              <a:rPr lang="en-US" dirty="0"/>
              <a:t>) </a:t>
            </a:r>
            <a:r>
              <a:rPr lang="uk-UA" dirty="0"/>
              <a:t>є місцем у пам'яті, </a:t>
            </a:r>
            <a:r>
              <a:rPr lang="uk-UA" b="1" u="sng" dirty="0"/>
              <a:t>є деталлю реалізації</a:t>
            </a:r>
            <a:r>
              <a:rPr lang="uk-UA" dirty="0"/>
              <a:t>. </a:t>
            </a:r>
          </a:p>
          <a:p>
            <a:r>
              <a:rPr lang="uk-UA" dirty="0"/>
              <a:t>Інші реалізації </a:t>
            </a:r>
            <a:r>
              <a:rPr lang="en-US" dirty="0"/>
              <a:t>Python (</a:t>
            </a:r>
            <a:r>
              <a:rPr lang="uk-UA" dirty="0"/>
              <a:t>наприклад, </a:t>
            </a:r>
            <a:r>
              <a:rPr lang="en-US" dirty="0" err="1"/>
              <a:t>Jython</a:t>
            </a:r>
            <a:r>
              <a:rPr lang="uk-UA" dirty="0"/>
              <a:t>, </a:t>
            </a:r>
            <a:r>
              <a:rPr lang="en-US" dirty="0" err="1"/>
              <a:t>PyPy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 err="1"/>
              <a:t>IronPython</a:t>
            </a:r>
            <a:r>
              <a:rPr lang="en-US" dirty="0"/>
              <a:t>) </a:t>
            </a:r>
            <a:r>
              <a:rPr lang="uk-UA" dirty="0"/>
              <a:t>можуть легко мати іншу реалізацію для ідентифікатора.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8" y="829572"/>
            <a:ext cx="2471308" cy="2389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78" y="3931784"/>
            <a:ext cx="3111412" cy="26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16632"/>
            <a:ext cx="11777133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Існує 2 </a:t>
            </a:r>
            <a:r>
              <a:rPr lang="uk-UA" sz="1800" dirty="0" smtClean="0"/>
              <a:t>типи </a:t>
            </a:r>
            <a:r>
              <a:rPr lang="uk-UA" sz="1800" dirty="0"/>
              <a:t>інтерпретаторів: </a:t>
            </a:r>
          </a:p>
          <a:p>
            <a:pPr marL="0" indent="0">
              <a:buNone/>
            </a:pPr>
            <a:endParaRPr lang="uk-UA" sz="1800" dirty="0"/>
          </a:p>
          <a:p>
            <a:r>
              <a:rPr lang="uk-UA" sz="1800" b="1" dirty="0"/>
              <a:t>Простий інтерпретатор. </a:t>
            </a:r>
            <a:r>
              <a:rPr lang="uk-UA" sz="1800" dirty="0"/>
              <a:t>Він бере одну інструкцію, транслює і відразу виконує її, а потім бере наступну інструкцію. </a:t>
            </a:r>
          </a:p>
          <a:p>
            <a:r>
              <a:rPr lang="uk-UA" sz="1800" b="1" dirty="0"/>
              <a:t>Інтерпретатор компілюючого типу</a:t>
            </a:r>
            <a:r>
              <a:rPr lang="uk-UA" sz="1800" dirty="0"/>
              <a:t>. Це система з компілятора й інтерпретатора. Компілятор переводить вихідний код програми в проміжне представлення (байт-код), а інтерпретатор (віртуальна машина) виконує цей байт-код. </a:t>
            </a:r>
          </a:p>
          <a:p>
            <a:pPr marL="0" indent="0">
              <a:buNone/>
            </a:pPr>
            <a:endParaRPr lang="uk-UA" sz="1800" b="1" dirty="0"/>
          </a:p>
          <a:p>
            <a:pPr marL="0" indent="0">
              <a:buNone/>
            </a:pPr>
            <a:r>
              <a:rPr lang="en-US" sz="1800" b="1" dirty="0" err="1"/>
              <a:t>CPython</a:t>
            </a:r>
            <a:r>
              <a:rPr lang="en-US" sz="1800" b="1" dirty="0"/>
              <a:t>: </a:t>
            </a:r>
            <a:endParaRPr lang="ru-RU" sz="1800" b="1" dirty="0"/>
          </a:p>
          <a:p>
            <a:r>
              <a:rPr lang="uk-UA" sz="1800" dirty="0"/>
              <a:t>Інтерпретатор компілюючого типу (завдяки цьому досягається більша швидкодія виконання програм). </a:t>
            </a:r>
          </a:p>
          <a:p>
            <a:r>
              <a:rPr lang="uk-UA" sz="1800" dirty="0"/>
              <a:t>Вважається еталонною реалізацією мови </a:t>
            </a:r>
            <a:r>
              <a:rPr lang="en-US" sz="1800" dirty="0"/>
              <a:t>Python. </a:t>
            </a:r>
            <a:endParaRPr lang="ru-RU" sz="1800" dirty="0"/>
          </a:p>
          <a:p>
            <a:r>
              <a:rPr lang="uk-UA" sz="1800" dirty="0"/>
              <a:t>Написаний на </a:t>
            </a:r>
            <a:r>
              <a:rPr lang="en-US" sz="1800" dirty="0"/>
              <a:t>C. </a:t>
            </a:r>
            <a:endParaRPr lang="ru-RU" sz="1800" dirty="0"/>
          </a:p>
          <a:p>
            <a:r>
              <a:rPr lang="uk-UA" sz="1800" dirty="0"/>
              <a:t>Вихідний код </a:t>
            </a:r>
            <a:r>
              <a:rPr lang="en-US" sz="1800" dirty="0" err="1"/>
              <a:t>CPython</a:t>
            </a:r>
            <a:r>
              <a:rPr lang="en-US" sz="1800" dirty="0"/>
              <a:t> </a:t>
            </a:r>
            <a:r>
              <a:rPr lang="uk-UA" sz="1800" dirty="0"/>
              <a:t>знаходиться у відкритому доступі.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Його розробка ведеться групою розробників під керівництвом Гвідо ван Россума - творця </a:t>
            </a:r>
            <a:r>
              <a:rPr lang="en-US" sz="1800" dirty="0"/>
              <a:t>Python. </a:t>
            </a:r>
            <a:r>
              <a:rPr lang="uk-UA" sz="1800" dirty="0"/>
              <a:t>Крім цього, у інтерпретатора С</a:t>
            </a:r>
            <a:r>
              <a:rPr lang="en-US" sz="1800" dirty="0"/>
              <a:t>Python </a:t>
            </a:r>
            <a:r>
              <a:rPr lang="uk-UA" sz="1800" dirty="0"/>
              <a:t>є особливість - він може працювати в режимі діалогу (</a:t>
            </a:r>
            <a:r>
              <a:rPr lang="en-US" sz="1800" b="1" dirty="0"/>
              <a:t>REPL - read-</a:t>
            </a:r>
            <a:r>
              <a:rPr lang="en-US" sz="1800" b="1" dirty="0" err="1"/>
              <a:t>eval</a:t>
            </a:r>
            <a:r>
              <a:rPr lang="en-US" sz="1800" b="1" dirty="0"/>
              <a:t>-print loop</a:t>
            </a:r>
            <a:r>
              <a:rPr lang="en-US" sz="1800" dirty="0"/>
              <a:t>)</a:t>
            </a:r>
            <a:r>
              <a:rPr lang="uk-UA" sz="1800" dirty="0"/>
              <a:t>, тобто в так званому «інтерактивному режимі»</a:t>
            </a:r>
            <a:r>
              <a:rPr lang="en-US" sz="1800" dirty="0"/>
              <a:t>. </a:t>
            </a:r>
            <a:r>
              <a:rPr lang="uk-UA" sz="1800" dirty="0"/>
              <a:t>Інтерпретатор зчитує закінчену конструкцію мови, виконує її, друкує результати і переходить до очікування введення користувачем наступної конструкції.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3162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16632"/>
            <a:ext cx="11811000" cy="6552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b="1" dirty="0"/>
              <a:t>Як CPython виконує програми?</a:t>
            </a:r>
          </a:p>
          <a:p>
            <a:pPr marL="0" indent="0">
              <a:buNone/>
            </a:pPr>
            <a:r>
              <a:rPr lang="ru-RU" sz="1800" dirty="0"/>
              <a:t>Інтерпретатор </a:t>
            </a:r>
            <a:r>
              <a:rPr lang="en-US" sz="1800" dirty="0"/>
              <a:t>Python </a:t>
            </a:r>
            <a:r>
              <a:rPr lang="ru-RU" sz="1800" dirty="0"/>
              <a:t>виконує будь-яку програму поетапно.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uk-UA" sz="1800" b="1" dirty="0" smtClean="0"/>
              <a:t>Етап </a:t>
            </a:r>
            <a:r>
              <a:rPr lang="uk-UA" sz="1800" b="1" dirty="0"/>
              <a:t>1. Ініціалізація </a:t>
            </a:r>
          </a:p>
          <a:p>
            <a:pPr marL="0" indent="0">
              <a:buNone/>
            </a:pPr>
            <a:r>
              <a:rPr lang="uk-UA" sz="1800" dirty="0"/>
              <a:t>Після запуску програми, </a:t>
            </a:r>
            <a:r>
              <a:rPr lang="en-US" sz="1800" dirty="0"/>
              <a:t>Python-</a:t>
            </a:r>
            <a:r>
              <a:rPr lang="uk-UA" sz="1800" dirty="0"/>
              <a:t>інтерпретатор читає код, перевіряє форматування і синтаксис. При виявленні помилки він негайно зупиняється і показує повідомлення про помилку. Крім цього, відбувається ряд підготовчих процесів: аналіз аргументів командного рядка; установка прапорців програми; читання змінних середовища і т.д. </a:t>
            </a:r>
          </a:p>
          <a:p>
            <a:pPr marL="0" indent="0">
              <a:buNone/>
            </a:pPr>
            <a:endParaRPr lang="uk-UA" sz="1800" b="1" dirty="0"/>
          </a:p>
          <a:p>
            <a:pPr marL="0" indent="0">
              <a:buNone/>
            </a:pPr>
            <a:r>
              <a:rPr lang="uk-UA" sz="1800" b="1" dirty="0"/>
              <a:t>Етап 2. Компіляція </a:t>
            </a:r>
          </a:p>
          <a:p>
            <a:pPr marL="0" indent="0">
              <a:buNone/>
            </a:pPr>
            <a:r>
              <a:rPr lang="uk-UA" sz="1800" dirty="0"/>
              <a:t>Інтерпретатор транслює (переводить) вихідні інструкції програми в байт-код (низькорівневе, платформонезалежне представлення вихідного тексту). Така трансляція необхідна в першу чергу для підвищення швидкості - байт-код виконується в рази швидше, 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836712"/>
            <a:ext cx="5364088" cy="30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19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16632"/>
            <a:ext cx="11345333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uk-UA" sz="1800" dirty="0" smtClean="0"/>
              <a:t>Якщо </a:t>
            </a:r>
            <a:r>
              <a:rPr lang="en-US" sz="1800" dirty="0"/>
              <a:t>Python-</a:t>
            </a:r>
            <a:r>
              <a:rPr lang="uk-UA" sz="1800" dirty="0"/>
              <a:t>інтерпретатор має право запису, він буде зберігати байт-код у вигляді файлу з розширенням </a:t>
            </a:r>
            <a:r>
              <a:rPr lang="uk-UA" sz="1800" i="1" dirty="0"/>
              <a:t>.</a:t>
            </a:r>
            <a:r>
              <a:rPr lang="en-US" sz="1800" i="1" dirty="0" err="1"/>
              <a:t>pyc</a:t>
            </a:r>
            <a:r>
              <a:rPr lang="en-US" sz="1800" dirty="0"/>
              <a:t>. </a:t>
            </a:r>
            <a:r>
              <a:rPr lang="uk-UA" sz="1800" dirty="0"/>
              <a:t>Якщо вихідний текст програми не змінився з моменту останньої компіляції, при наступному запуску програми, </a:t>
            </a:r>
            <a:r>
              <a:rPr lang="en-US" sz="1800" dirty="0"/>
              <a:t>Python </a:t>
            </a:r>
            <a:r>
              <a:rPr lang="uk-UA" sz="1800" dirty="0"/>
              <a:t>відразу завантажить файл </a:t>
            </a:r>
            <a:r>
              <a:rPr lang="uk-UA" sz="1800" i="1" dirty="0"/>
              <a:t>.</a:t>
            </a:r>
            <a:r>
              <a:rPr lang="en-US" sz="1800" i="1" dirty="0" err="1"/>
              <a:t>pyc</a:t>
            </a:r>
            <a:r>
              <a:rPr lang="en-US" sz="1800" dirty="0"/>
              <a:t>, </a:t>
            </a:r>
            <a:r>
              <a:rPr lang="uk-UA" sz="1800" dirty="0"/>
              <a:t>минаючи етап компіляції (тим самим прискорить процес запуску програми). </a:t>
            </a:r>
          </a:p>
          <a:p>
            <a:pPr marL="0" indent="0">
              <a:buNone/>
            </a:pPr>
            <a:endParaRPr lang="uk-UA" sz="1800" b="1" dirty="0"/>
          </a:p>
          <a:p>
            <a:pPr marL="0" indent="0">
              <a:buNone/>
            </a:pPr>
            <a:r>
              <a:rPr lang="uk-UA" sz="1800" b="1" dirty="0"/>
              <a:t>Етап  3. </a:t>
            </a:r>
            <a:r>
              <a:rPr lang="uk-UA" sz="1800" b="1" dirty="0"/>
              <a:t>В</a:t>
            </a:r>
            <a:r>
              <a:rPr lang="uk-UA" sz="1800" b="1" dirty="0" smtClean="0"/>
              <a:t>иконання </a:t>
            </a:r>
            <a:endParaRPr lang="uk-UA" sz="1800" b="1" dirty="0"/>
          </a:p>
          <a:p>
            <a:pPr marL="0" indent="0">
              <a:buNone/>
            </a:pPr>
            <a:r>
              <a:rPr lang="uk-UA" sz="1800" dirty="0"/>
              <a:t>Як тільки байт-код скомпільовано, він відправляється на віртуальну машину </a:t>
            </a:r>
            <a:r>
              <a:rPr lang="en-US" sz="1800" dirty="0"/>
              <a:t>Python (PVM). </a:t>
            </a:r>
            <a:r>
              <a:rPr lang="uk-UA" sz="1800" dirty="0"/>
              <a:t>Тут виконується байт-код на </a:t>
            </a:r>
            <a:r>
              <a:rPr lang="en-US" sz="1800" dirty="0"/>
              <a:t>PVM. </a:t>
            </a:r>
            <a:r>
              <a:rPr lang="uk-UA" sz="1800" dirty="0"/>
              <a:t>Якщо під час цього виконання виникає помилка, то виконання зупиняється з повідомленням про помилку. </a:t>
            </a:r>
            <a:r>
              <a:rPr lang="en-US" sz="1800" dirty="0"/>
              <a:t>PVM </a:t>
            </a:r>
            <a:r>
              <a:rPr lang="uk-UA" sz="1800" dirty="0"/>
              <a:t>є частиною </a:t>
            </a:r>
            <a:r>
              <a:rPr lang="en-US" sz="1800" dirty="0"/>
              <a:t>Python-</a:t>
            </a:r>
            <a:r>
              <a:rPr lang="uk-UA" sz="1800" dirty="0"/>
              <a:t>інтерпретатора. По суті це просто великий цикл, який виконує перебір інструкцій в байт-коді і виконує відповідні їм операції. </a:t>
            </a:r>
            <a:endParaRPr lang="ru-R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09" y="82866"/>
            <a:ext cx="6528432" cy="37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266" y="2126191"/>
            <a:ext cx="4487333" cy="1325563"/>
          </a:xfrm>
        </p:spPr>
        <p:txBody>
          <a:bodyPr/>
          <a:lstStyle/>
          <a:p>
            <a:pPr algn="ctr"/>
            <a:r>
              <a:rPr lang="uk-UA" b="1" dirty="0" smtClean="0"/>
              <a:t>Модулі в </a:t>
            </a:r>
            <a:r>
              <a:rPr lang="en-US" b="1" dirty="0" smtClean="0"/>
              <a:t>Python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81607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 smtClean="0"/>
              <a:t>Модулі в </a:t>
            </a:r>
            <a:r>
              <a:rPr lang="en-US" sz="2000" b="1" dirty="0" smtClean="0"/>
              <a:t>Python</a:t>
            </a:r>
            <a:endParaRPr lang="ru-RU" sz="2000" b="1" dirty="0" smtClean="0"/>
          </a:p>
          <a:p>
            <a:pPr marL="0" indent="0">
              <a:buNone/>
            </a:pPr>
            <a:r>
              <a:rPr lang="en-US" sz="1800" dirty="0" smtClean="0"/>
              <a:t>Python </a:t>
            </a:r>
            <a:r>
              <a:rPr lang="ru-RU" sz="1800" dirty="0"/>
              <a:t>дозволяє розмістити класи, функції або дані в окремому файлі і використовувати їх в інших програмах. Файл, який містить початковий код на </a:t>
            </a:r>
            <a:r>
              <a:rPr lang="en-US" sz="1800" dirty="0"/>
              <a:t>Python, </a:t>
            </a:r>
            <a:r>
              <a:rPr lang="ru-RU" sz="1800" dirty="0"/>
              <a:t>є модулем. </a:t>
            </a:r>
            <a:r>
              <a:rPr lang="ru-RU" sz="1800" dirty="0" smtClean="0"/>
              <a:t>Об'єкти </a:t>
            </a:r>
            <a:r>
              <a:rPr lang="ru-RU" sz="1800" dirty="0"/>
              <a:t>з модуля можуть бути імпортовані в інші модулі. </a:t>
            </a:r>
            <a:endParaRPr lang="ru-RU" sz="1800" dirty="0" smtClean="0"/>
          </a:p>
          <a:p>
            <a:pPr marL="0" indent="0">
              <a:buNone/>
            </a:pPr>
            <a:r>
              <a:rPr lang="uk-UA" sz="1800" dirty="0"/>
              <a:t>І</a:t>
            </a:r>
            <a:r>
              <a:rPr lang="uk-UA" sz="1800" dirty="0" smtClean="0"/>
              <a:t>м'я </a:t>
            </a:r>
            <a:r>
              <a:rPr lang="uk-UA" sz="1800" dirty="0"/>
              <a:t>файла утворюється додаванням до імені модуля розширення </a:t>
            </a:r>
            <a:r>
              <a:rPr lang="uk-UA" sz="1800" i="1" dirty="0"/>
              <a:t>.</a:t>
            </a:r>
            <a:r>
              <a:rPr lang="en-US" sz="1800" i="1" dirty="0" err="1"/>
              <a:t>py</a:t>
            </a:r>
            <a:r>
              <a:rPr lang="en-US" sz="1800" i="1" dirty="0"/>
              <a:t>. </a:t>
            </a:r>
            <a:endParaRPr lang="uk-UA" sz="1800" i="1" dirty="0" smtClean="0"/>
          </a:p>
          <a:p>
            <a:pPr marL="0" indent="0">
              <a:buNone/>
            </a:pPr>
            <a:r>
              <a:rPr lang="uk-UA" sz="1800" u="sng" dirty="0" smtClean="0"/>
              <a:t>При </a:t>
            </a:r>
            <a:r>
              <a:rPr lang="uk-UA" sz="1800" u="sng" dirty="0"/>
              <a:t>імпорті модуля інтерпретатор шукає </a:t>
            </a:r>
            <a:r>
              <a:rPr lang="uk-UA" sz="1800" dirty="0"/>
              <a:t>файл спочатку </a:t>
            </a:r>
            <a:r>
              <a:rPr lang="uk-UA" sz="1800" u="sng" dirty="0"/>
              <a:t>у поточному каталозі</a:t>
            </a:r>
            <a:r>
              <a:rPr lang="uk-UA" sz="1800" dirty="0"/>
              <a:t>, потім у каталогах, вказаних </a:t>
            </a:r>
            <a:r>
              <a:rPr lang="uk-UA" sz="1800" u="sng" dirty="0"/>
              <a:t>у змінній середовища </a:t>
            </a:r>
            <a:r>
              <a:rPr lang="en-US" sz="1800" i="1" dirty="0"/>
              <a:t>PYTHONPATH</a:t>
            </a:r>
            <a:r>
              <a:rPr lang="en-US" sz="1800" dirty="0"/>
              <a:t>, </a:t>
            </a:r>
            <a:r>
              <a:rPr lang="uk-UA" sz="1800" dirty="0"/>
              <a:t>потім у залежних від платформи </a:t>
            </a:r>
            <a:r>
              <a:rPr lang="uk-UA" sz="1800" u="sng" dirty="0"/>
              <a:t>шляхах за замовчуванням</a:t>
            </a:r>
            <a:r>
              <a:rPr lang="uk-UA" sz="1800" dirty="0"/>
              <a:t>. </a:t>
            </a:r>
            <a:endParaRPr lang="uk-UA" sz="1800" dirty="0" smtClean="0"/>
          </a:p>
          <a:p>
            <a:pPr marL="0" indent="0">
              <a:buNone/>
            </a:pPr>
            <a:r>
              <a:rPr lang="uk-UA" sz="1800" dirty="0" smtClean="0"/>
              <a:t>Внести </a:t>
            </a:r>
            <a:r>
              <a:rPr lang="uk-UA" sz="1800" dirty="0"/>
              <a:t>зміни в </a:t>
            </a:r>
            <a:r>
              <a:rPr lang="en-US" sz="1800" i="1" dirty="0"/>
              <a:t>PYTHONPATH</a:t>
            </a:r>
            <a:r>
              <a:rPr lang="en-US" sz="1800" dirty="0"/>
              <a:t> </a:t>
            </a:r>
            <a:r>
              <a:rPr lang="uk-UA" sz="1800" dirty="0" smtClean="0"/>
              <a:t> можна додавши </a:t>
            </a:r>
            <a:r>
              <a:rPr lang="uk-UA" sz="1800" dirty="0"/>
              <a:t>туди свій шлях. Каталоги, в яких здійснюється пошук, можна подивитись у змінній </a:t>
            </a:r>
            <a:r>
              <a:rPr lang="en-US" sz="1800" i="1" dirty="0" err="1"/>
              <a:t>sys.path</a:t>
            </a:r>
            <a:r>
              <a:rPr lang="en-US" sz="1800" dirty="0"/>
              <a:t>. </a:t>
            </a:r>
            <a:r>
              <a:rPr lang="uk-UA" sz="1800" dirty="0"/>
              <a:t>Також можна </a:t>
            </a:r>
            <a:r>
              <a:rPr lang="uk-UA" sz="1800" u="sng" dirty="0"/>
              <a:t>додати свій каталог для пошуку</a:t>
            </a:r>
            <a:r>
              <a:rPr lang="uk-UA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uk-UA" sz="1800" dirty="0"/>
              <a:t>Великі програми, як правило, складаються з стартового файла — файла верхнього рівня, і </a:t>
            </a:r>
            <a:r>
              <a:rPr lang="uk-UA" sz="1800" dirty="0" smtClean="0"/>
              <a:t>набору </a:t>
            </a:r>
            <a:r>
              <a:rPr lang="uk-UA" sz="1800" dirty="0"/>
              <a:t>файлів-модулей. Головний файл займається контролем програми.</a:t>
            </a:r>
          </a:p>
          <a:p>
            <a:pPr marL="0" indent="0">
              <a:buNone/>
            </a:pPr>
            <a:r>
              <a:rPr lang="uk-UA" sz="1800" dirty="0" smtClean="0"/>
              <a:t>Для </a:t>
            </a:r>
            <a:r>
              <a:rPr lang="uk-UA" sz="1800" dirty="0"/>
              <a:t>прискорення </a:t>
            </a:r>
            <a:r>
              <a:rPr lang="uk-UA" sz="1800" dirty="0" smtClean="0"/>
              <a:t>запуску </a:t>
            </a:r>
            <a:r>
              <a:rPr lang="uk-UA" sz="1800" dirty="0"/>
              <a:t>програм модулі </a:t>
            </a:r>
            <a:r>
              <a:rPr lang="uk-UA" sz="1800" dirty="0" smtClean="0"/>
              <a:t>можуть </a:t>
            </a:r>
            <a:r>
              <a:rPr lang="uk-UA" sz="1800" dirty="0"/>
              <a:t>бути </a:t>
            </a:r>
            <a:r>
              <a:rPr lang="uk-UA" sz="1800" dirty="0" smtClean="0"/>
              <a:t>зкомпільовані </a:t>
            </a:r>
            <a:r>
              <a:rPr lang="uk-UA" sz="1800" dirty="0"/>
              <a:t>в байт-код. </a:t>
            </a:r>
            <a:r>
              <a:rPr lang="uk-UA" sz="1800" dirty="0" smtClean="0"/>
              <a:t>Зкомпільовані </a:t>
            </a:r>
            <a:r>
              <a:rPr lang="uk-UA" sz="1800" dirty="0"/>
              <a:t>модулі містяться у каталозі </a:t>
            </a:r>
            <a:r>
              <a:rPr lang="uk-UA" sz="1800" i="1" dirty="0"/>
              <a:t>__</a:t>
            </a:r>
            <a:r>
              <a:rPr lang="en-US" sz="1800" i="1" dirty="0" err="1"/>
              <a:t>pycache</a:t>
            </a:r>
            <a:r>
              <a:rPr lang="en-US" sz="1800" i="1" dirty="0"/>
              <a:t>__ </a:t>
            </a:r>
            <a:r>
              <a:rPr lang="uk-UA" sz="1800" dirty="0"/>
              <a:t>у файлах з розширенням </a:t>
            </a:r>
            <a:r>
              <a:rPr lang="uk-UA" sz="1800" i="1" dirty="0"/>
              <a:t>.</a:t>
            </a:r>
            <a:r>
              <a:rPr lang="en-US" sz="1800" i="1" dirty="0" err="1"/>
              <a:t>pyc</a:t>
            </a:r>
            <a:r>
              <a:rPr lang="en-US" sz="1800" dirty="0"/>
              <a:t>. </a:t>
            </a:r>
            <a:r>
              <a:rPr lang="uk-UA" sz="1800" dirty="0"/>
              <a:t>Ім'я файла складається з імені модуля і версії інтерпретатора. Типове ім'я файла зі скомпільованим модулем виглядає так:</a:t>
            </a:r>
            <a:endParaRPr lang="uk-UA" sz="18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2467" y="6123734"/>
            <a:ext cx="247696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module1.cpython-39.pyc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895071"/>
            <a:ext cx="9488218" cy="14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777133" cy="654473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2000" u="sng" dirty="0"/>
              <a:t>Компіляція модуля</a:t>
            </a:r>
            <a:r>
              <a:rPr lang="uk-UA" sz="2000" dirty="0"/>
              <a:t> відбувається при імпортуванні цього модуля у таких випадках:</a:t>
            </a:r>
          </a:p>
          <a:p>
            <a:pPr marL="177800" indent="-177800">
              <a:spcBef>
                <a:spcPts val="0"/>
              </a:spcBef>
            </a:pPr>
            <a:r>
              <a:rPr lang="uk-UA" sz="2000" dirty="0" smtClean="0"/>
              <a:t>якщо </a:t>
            </a:r>
            <a:r>
              <a:rPr lang="uk-UA" sz="2000" dirty="0"/>
              <a:t>до даного модуля ще не існує файла зі скомпільованим байт-кодом.</a:t>
            </a:r>
          </a:p>
          <a:p>
            <a:pPr marL="177800" indent="-177800">
              <a:spcBef>
                <a:spcPts val="0"/>
              </a:spcBef>
            </a:pPr>
            <a:r>
              <a:rPr lang="uk-UA" sz="2000" dirty="0" smtClean="0"/>
              <a:t>якщо </a:t>
            </a:r>
            <a:r>
              <a:rPr lang="uk-UA" sz="2000" dirty="0"/>
              <a:t>файл з модулем створено пізніше ніж файл з байт-кодом.</a:t>
            </a:r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Можна вказати інтерпретатору </a:t>
            </a:r>
            <a:r>
              <a:rPr lang="uk-UA" sz="2000" u="sng" dirty="0"/>
              <a:t>додаткові опції для компіляції байт-кода</a:t>
            </a:r>
            <a:r>
              <a:rPr lang="uk-UA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    </a:t>
            </a:r>
            <a:r>
              <a:rPr lang="uk-UA" sz="2000" i="1" dirty="0"/>
              <a:t>-</a:t>
            </a:r>
            <a:r>
              <a:rPr lang="en-US" sz="2000" i="1" dirty="0"/>
              <a:t>O </a:t>
            </a:r>
            <a:r>
              <a:rPr lang="en-US" sz="2000" dirty="0"/>
              <a:t>— </a:t>
            </a:r>
            <a:r>
              <a:rPr lang="uk-UA" sz="2000" dirty="0"/>
              <a:t>ця опція змушує інтерпретатор компілювати так званий оптимізований байт-код який зберігається у файлах з розширенням </a:t>
            </a:r>
            <a:r>
              <a:rPr lang="uk-UA" sz="2000" i="1" dirty="0"/>
              <a:t>.</a:t>
            </a:r>
            <a:r>
              <a:rPr lang="en-US" sz="2000" i="1" dirty="0" err="1"/>
              <a:t>pyo</a:t>
            </a:r>
            <a:r>
              <a:rPr lang="en-US" sz="2000" dirty="0"/>
              <a:t>. </a:t>
            </a:r>
            <a:r>
              <a:rPr lang="uk-UA" sz="2000" dirty="0"/>
              <a:t>З кода видаляються </a:t>
            </a:r>
            <a:r>
              <a:rPr lang="en-US" sz="2000" i="1" dirty="0"/>
              <a:t>assert</a:t>
            </a:r>
            <a:r>
              <a:rPr lang="en-US" sz="2000" dirty="0"/>
              <a:t>, </a:t>
            </a:r>
            <a:r>
              <a:rPr lang="uk-UA" sz="2000" dirty="0"/>
              <a:t>ігнорується умовний дебаг, </a:t>
            </a:r>
            <a:r>
              <a:rPr lang="uk-UA" sz="2000" i="1" dirty="0"/>
              <a:t>.</a:t>
            </a:r>
            <a:r>
              <a:rPr lang="en-US" sz="2000" i="1" dirty="0" err="1"/>
              <a:t>pyc</a:t>
            </a:r>
            <a:r>
              <a:rPr lang="en-US" sz="2000" dirty="0"/>
              <a:t>- </a:t>
            </a:r>
            <a:r>
              <a:rPr lang="uk-UA" sz="2000" dirty="0"/>
              <a:t>файли ігноруються.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    </a:t>
            </a:r>
            <a:r>
              <a:rPr lang="uk-UA" sz="2000" i="1" dirty="0"/>
              <a:t>-</a:t>
            </a:r>
            <a:r>
              <a:rPr lang="en-US" sz="2000" i="1" dirty="0"/>
              <a:t>OO </a:t>
            </a:r>
            <a:r>
              <a:rPr lang="en-US" sz="2000" dirty="0"/>
              <a:t>— </a:t>
            </a:r>
            <a:r>
              <a:rPr lang="uk-UA" sz="2000" dirty="0"/>
              <a:t>те ж саме, плюс видаляються коментарі.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2" y="2108419"/>
            <a:ext cx="6079068" cy="33356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467" y="4575076"/>
            <a:ext cx="744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/>
              <a:t>Як працює </a:t>
            </a:r>
            <a:r>
              <a:rPr lang="en-US" b="1" i="1" dirty="0" smtClean="0"/>
              <a:t>import</a:t>
            </a:r>
            <a:r>
              <a:rPr lang="ru-RU" b="1" i="1" dirty="0" smtClean="0"/>
              <a:t>?</a:t>
            </a:r>
            <a:r>
              <a:rPr lang="en-US" b="1" i="1" dirty="0" smtClean="0"/>
              <a:t> </a:t>
            </a:r>
            <a:endParaRPr lang="ru-RU" b="1" i="1" dirty="0" smtClean="0"/>
          </a:p>
          <a:p>
            <a:r>
              <a:rPr lang="uk-UA" i="1" dirty="0" smtClean="0"/>
              <a:t>Шукається </a:t>
            </a:r>
            <a:r>
              <a:rPr lang="uk-UA" i="1" dirty="0"/>
              <a:t>інформація про </a:t>
            </a:r>
            <a:r>
              <a:rPr lang="uk-UA" i="1" dirty="0" smtClean="0"/>
              <a:t>модуль </a:t>
            </a:r>
            <a:r>
              <a:rPr lang="uk-UA" i="1" dirty="0"/>
              <a:t>в словнику </a:t>
            </a:r>
            <a:r>
              <a:rPr lang="en-US" i="1" dirty="0" err="1"/>
              <a:t>sys.modules</a:t>
            </a:r>
            <a:r>
              <a:rPr lang="en-US" i="1" dirty="0"/>
              <a:t>. </a:t>
            </a:r>
            <a:endParaRPr lang="ru-RU" i="1" dirty="0" smtClean="0"/>
          </a:p>
          <a:p>
            <a:r>
              <a:rPr lang="uk-UA" i="1" dirty="0" smtClean="0"/>
              <a:t>Якщо </a:t>
            </a:r>
            <a:r>
              <a:rPr lang="uk-UA" i="1" dirty="0"/>
              <a:t>модуль в словнику вже є, беруть розташований в пам'яті об'єкт модуля. Якщо модуля в словнику немає (перший імпорт</a:t>
            </a:r>
            <a:r>
              <a:rPr lang="uk-UA" i="1" dirty="0" smtClean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 smtClean="0"/>
              <a:t>Шукають </a:t>
            </a:r>
            <a:r>
              <a:rPr lang="uk-UA" i="1" dirty="0"/>
              <a:t>файл модуля. </a:t>
            </a:r>
            <a:endParaRPr lang="uk-U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 smtClean="0"/>
              <a:t>Компілюють </a:t>
            </a:r>
            <a:r>
              <a:rPr lang="uk-UA" i="1" dirty="0"/>
              <a:t>його в байт-код (якщо потрібно). </a:t>
            </a:r>
            <a:endParaRPr lang="uk-U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 smtClean="0"/>
              <a:t>Виконують </a:t>
            </a:r>
            <a:r>
              <a:rPr lang="uk-UA" i="1" dirty="0"/>
              <a:t>його, щоб створити його об'єкти. </a:t>
            </a:r>
          </a:p>
        </p:txBody>
      </p:sp>
    </p:spTree>
    <p:extLst>
      <p:ext uri="{BB962C8B-B14F-4D97-AF65-F5344CB8AC3E}">
        <p14:creationId xmlns:p14="http://schemas.microsoft.com/office/powerpoint/2010/main" val="193269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777133" cy="654473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Файл</a:t>
            </a:r>
            <a:r>
              <a:rPr lang="uk-UA" sz="2000" dirty="0"/>
              <a:t>, який запускається безпосередньо з командного рядка, ніколи не компілюється. Для оптимізації його запуска бажано більшу частину кода розмістити в модулі.</a:t>
            </a:r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Зкомпільований байт-код є платформо-незалежним, але </a:t>
            </a:r>
            <a:r>
              <a:rPr lang="uk-UA" sz="2000" u="sng" dirty="0"/>
              <a:t>може бути різним для різних версій інтерпретатора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Модуль може завантажуватись з файлів з розширенням </a:t>
            </a:r>
            <a:r>
              <a:rPr lang="uk-UA" sz="2000" i="1" dirty="0"/>
              <a:t>.</a:t>
            </a:r>
            <a:r>
              <a:rPr lang="en-US" sz="2000" i="1" dirty="0" err="1"/>
              <a:t>pyc</a:t>
            </a:r>
            <a:r>
              <a:rPr lang="en-US" sz="2000" i="1" dirty="0"/>
              <a:t> </a:t>
            </a:r>
            <a:r>
              <a:rPr lang="uk-UA" sz="2000" dirty="0"/>
              <a:t>або </a:t>
            </a:r>
            <a:r>
              <a:rPr lang="uk-UA" sz="2000" i="1" dirty="0"/>
              <a:t>.</a:t>
            </a:r>
            <a:r>
              <a:rPr lang="en-US" sz="2000" i="1" dirty="0" err="1"/>
              <a:t>pyo</a:t>
            </a:r>
            <a:r>
              <a:rPr lang="en-US" sz="2000" i="1" dirty="0"/>
              <a:t> </a:t>
            </a:r>
            <a:r>
              <a:rPr lang="uk-UA" sz="2000" dirty="0"/>
              <a:t>навіть якщо файла з розширенням </a:t>
            </a:r>
            <a:r>
              <a:rPr lang="uk-UA" sz="2000" i="1" dirty="0"/>
              <a:t>.</a:t>
            </a:r>
            <a:r>
              <a:rPr lang="en-US" sz="2000" i="1" dirty="0" err="1"/>
              <a:t>py</a:t>
            </a:r>
            <a:r>
              <a:rPr lang="en-US" sz="2000" i="1" dirty="0"/>
              <a:t> </a:t>
            </a:r>
            <a:r>
              <a:rPr lang="uk-UA" sz="2000" dirty="0"/>
              <a:t>не існує. Це може допомогти приховати </a:t>
            </a:r>
            <a:r>
              <a:rPr lang="uk-UA" sz="2000" dirty="0" smtClean="0"/>
              <a:t>початковий </a:t>
            </a:r>
            <a:r>
              <a:rPr lang="uk-UA" sz="2000" dirty="0"/>
              <a:t>код якщо ви, наприклад, не хочете розповсюджувати його. Але </a:t>
            </a:r>
            <a:r>
              <a:rPr lang="uk-UA" sz="2000" dirty="0" smtClean="0"/>
              <a:t>це не </a:t>
            </a:r>
            <a:r>
              <a:rPr lang="uk-UA" sz="2000" dirty="0"/>
              <a:t>є </a:t>
            </a:r>
            <a:r>
              <a:rPr lang="uk-UA" sz="2000" dirty="0" smtClean="0"/>
              <a:t>дієвим </a:t>
            </a:r>
            <a:r>
              <a:rPr lang="uk-UA" sz="2000" dirty="0"/>
              <a:t>методом захисту програм.</a:t>
            </a:r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/>
              <a:t>Зауважимо, що інтерпретатор </a:t>
            </a:r>
            <a:r>
              <a:rPr lang="en-US" sz="2000" dirty="0"/>
              <a:t>Python </a:t>
            </a:r>
            <a:r>
              <a:rPr lang="uk-UA" sz="2000" dirty="0"/>
              <a:t>також може завантажувати бінарний код, який зібрано за допомогою мови </a:t>
            </a:r>
            <a:r>
              <a:rPr lang="en-US" sz="2000" dirty="0"/>
              <a:t>C (</a:t>
            </a:r>
            <a:r>
              <a:rPr lang="uk-UA" sz="2000" dirty="0" smtClean="0"/>
              <a:t>файли</a:t>
            </a:r>
            <a:r>
              <a:rPr lang="en-US" sz="2000" dirty="0" smtClean="0"/>
              <a:t> </a:t>
            </a:r>
            <a:r>
              <a:rPr lang="uk-UA" sz="2000" dirty="0"/>
              <a:t>з розширенням .</a:t>
            </a:r>
            <a:r>
              <a:rPr lang="en-US" sz="2000" dirty="0"/>
              <a:t>so </a:t>
            </a:r>
            <a:r>
              <a:rPr lang="uk-UA" sz="2000" dirty="0"/>
              <a:t>в </a:t>
            </a:r>
            <a:r>
              <a:rPr lang="en-US" sz="2000" dirty="0"/>
              <a:t>Linux </a:t>
            </a:r>
            <a:r>
              <a:rPr lang="uk-UA" sz="2000" dirty="0"/>
              <a:t>або .</a:t>
            </a:r>
            <a:r>
              <a:rPr lang="en-US" sz="2000" dirty="0" err="1"/>
              <a:t>dll</a:t>
            </a:r>
            <a:r>
              <a:rPr lang="en-US" sz="2000" dirty="0"/>
              <a:t> </a:t>
            </a:r>
            <a:r>
              <a:rPr lang="uk-UA" sz="2000" dirty="0"/>
              <a:t>в </a:t>
            </a:r>
            <a:r>
              <a:rPr lang="en-US" sz="2000" dirty="0"/>
              <a:t>Windows) </a:t>
            </a:r>
            <a:r>
              <a:rPr lang="uk-UA" sz="2000" dirty="0"/>
              <a:t>і навіть </a:t>
            </a:r>
            <a:r>
              <a:rPr lang="en-US" sz="2000" dirty="0"/>
              <a:t>Java-</a:t>
            </a:r>
            <a:r>
              <a:rPr lang="uk-UA" sz="2000" dirty="0"/>
              <a:t>класи </a:t>
            </a:r>
            <a:r>
              <a:rPr lang="uk-UA" sz="2000" dirty="0" smtClean="0"/>
              <a:t>зібрані </a:t>
            </a:r>
            <a:r>
              <a:rPr lang="uk-UA" sz="2000" dirty="0"/>
              <a:t>за допомогою </a:t>
            </a:r>
            <a:r>
              <a:rPr lang="en-US" sz="2000" dirty="0" err="1"/>
              <a:t>Jython</a:t>
            </a:r>
            <a:r>
              <a:rPr lang="en-US" sz="2000" dirty="0"/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51757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Стандартні </a:t>
            </a:r>
            <a:r>
              <a:rPr lang="uk-UA" sz="2000" b="1" dirty="0" smtClean="0"/>
              <a:t>модулі</a:t>
            </a:r>
            <a:endParaRPr lang="en-US" sz="2000" b="1" dirty="0" smtClean="0"/>
          </a:p>
          <a:p>
            <a:pPr marL="0" indent="0" algn="ctr">
              <a:buNone/>
            </a:pPr>
            <a:endParaRPr lang="uk-UA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Python </a:t>
            </a:r>
            <a:r>
              <a:rPr lang="uk-UA" sz="2000" dirty="0"/>
              <a:t>розповсюджується з бібліотекою стандартних модулів. Бібліотека включає в себе більш ніж 200 модулів, які виконують платформо-залежну підтримку таких задач, як</a:t>
            </a:r>
            <a:r>
              <a:rPr lang="uk-UA" sz="2000" dirty="0" smtClean="0"/>
              <a:t>: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>
              <a:spcBef>
                <a:spcPts val="0"/>
              </a:spcBef>
            </a:pPr>
            <a:r>
              <a:rPr lang="uk-UA" sz="2000" dirty="0" smtClean="0"/>
              <a:t>інтерфейс </a:t>
            </a:r>
            <a:r>
              <a:rPr lang="uk-UA" sz="2000" dirty="0"/>
              <a:t>до операційної системи</a:t>
            </a:r>
          </a:p>
          <a:p>
            <a:pPr>
              <a:spcBef>
                <a:spcPts val="0"/>
              </a:spcBef>
            </a:pPr>
            <a:r>
              <a:rPr lang="uk-UA" sz="2000" dirty="0" smtClean="0"/>
              <a:t>керування </a:t>
            </a:r>
            <a:r>
              <a:rPr lang="uk-UA" sz="2000" dirty="0"/>
              <a:t>об'єктами</a:t>
            </a:r>
          </a:p>
          <a:p>
            <a:pPr>
              <a:spcBef>
                <a:spcPts val="0"/>
              </a:spcBef>
            </a:pPr>
            <a:r>
              <a:rPr lang="uk-UA" sz="2000" dirty="0" smtClean="0"/>
              <a:t>пошук</a:t>
            </a:r>
            <a:endParaRPr lang="uk-UA" sz="2000" dirty="0"/>
          </a:p>
          <a:p>
            <a:pPr>
              <a:spcBef>
                <a:spcPts val="0"/>
              </a:spcBef>
            </a:pPr>
            <a:r>
              <a:rPr lang="uk-UA" sz="2000" dirty="0" smtClean="0"/>
              <a:t>мережа </a:t>
            </a:r>
            <a:r>
              <a:rPr lang="uk-UA" sz="2000" dirty="0"/>
              <a:t>+ Інтернет</a:t>
            </a:r>
          </a:p>
          <a:p>
            <a:pPr>
              <a:spcBef>
                <a:spcPts val="0"/>
              </a:spcBef>
            </a:pPr>
            <a:r>
              <a:rPr lang="uk-UA" sz="2000" dirty="0" smtClean="0"/>
              <a:t>графічний </a:t>
            </a:r>
            <a:r>
              <a:rPr lang="uk-UA" sz="2000" dirty="0"/>
              <a:t>інтерфейс </a:t>
            </a:r>
            <a:r>
              <a:rPr lang="uk-UA" sz="2000" dirty="0" smtClean="0"/>
              <a:t>користувача</a:t>
            </a:r>
            <a:endParaRPr lang="en-US" sz="2000" dirty="0" smtClean="0"/>
          </a:p>
          <a:p>
            <a:pPr>
              <a:spcBef>
                <a:spcPts val="0"/>
              </a:spcBef>
            </a:pPr>
            <a:endParaRPr lang="uk-UA" sz="2000" dirty="0"/>
          </a:p>
          <a:p>
            <a:pPr marL="0" indent="0">
              <a:spcBef>
                <a:spcPts val="0"/>
              </a:spcBef>
              <a:buNone/>
            </a:pPr>
            <a:r>
              <a:rPr lang="uk-UA" sz="2000" dirty="0" smtClean="0"/>
              <a:t>       і </a:t>
            </a:r>
            <a:r>
              <a:rPr lang="uk-UA" sz="2000" dirty="0"/>
              <a:t>ще багато іншого. Повний список стандартних модулів можна подивитись у документації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Частину </a:t>
            </a:r>
            <a:r>
              <a:rPr lang="uk-UA" sz="2000" dirty="0"/>
              <a:t>модулів вбудовано в інтерпретатор за замовчуванням. Це зроблено з міркувань ефективності або для забезпечення доступа до примітивів операційної </a:t>
            </a:r>
            <a:r>
              <a:rPr lang="uk-UA" sz="2000" dirty="0" smtClean="0"/>
              <a:t>системи </a:t>
            </a:r>
            <a:r>
              <a:rPr lang="uk-UA" sz="2000" dirty="0"/>
              <a:t>— наприклад, модуль </a:t>
            </a:r>
            <a:r>
              <a:rPr lang="en-US" sz="2000" b="1" i="1" dirty="0"/>
              <a:t>sys</a:t>
            </a:r>
            <a:r>
              <a:rPr lang="en-US" sz="2000" dirty="0" smtClean="0"/>
              <a:t>.</a:t>
            </a:r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val="420516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1484785"/>
            <a:ext cx="7772400" cy="372221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Чому </a:t>
            </a:r>
            <a:r>
              <a:rPr lang="en-US" dirty="0" smtClean="0"/>
              <a:t>Python-</a:t>
            </a:r>
            <a:r>
              <a:rPr lang="uk-UA" dirty="0" smtClean="0"/>
              <a:t>код в нормальному і інтерактивному режимі іноді веде себе по різному?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827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 smtClean="0"/>
              <a:t>Функція </a:t>
            </a:r>
            <a:r>
              <a:rPr lang="ru-RU" sz="2000" b="1" dirty="0"/>
              <a:t>dir</a:t>
            </a:r>
            <a:r>
              <a:rPr lang="ru-RU" sz="2000" b="1" dirty="0" smtClean="0"/>
              <a:t>()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 smtClean="0"/>
              <a:t>Вбудована </a:t>
            </a:r>
            <a:r>
              <a:rPr lang="ru-RU" sz="2000" dirty="0"/>
              <a:t>функція </a:t>
            </a:r>
            <a:r>
              <a:rPr lang="ru-RU" sz="2000" b="1" i="1" dirty="0"/>
              <a:t>dir() </a:t>
            </a:r>
            <a:r>
              <a:rPr lang="ru-RU" sz="2000" dirty="0"/>
              <a:t>використовується для отримання імен, які визначено в модулі. Вона повертає відсортований список рядків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Без аргументів функція </a:t>
            </a:r>
            <a:r>
              <a:rPr lang="ru-RU" sz="2000" b="1" dirty="0"/>
              <a:t>dir() </a:t>
            </a:r>
            <a:r>
              <a:rPr lang="ru-RU" sz="2000" dirty="0"/>
              <a:t>повертає список імен, які визначено в даний момент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Результат </a:t>
            </a:r>
            <a:r>
              <a:rPr lang="ru-RU" sz="2000" dirty="0"/>
              <a:t>функції </a:t>
            </a:r>
            <a:r>
              <a:rPr lang="ru-RU" sz="2000" b="1" dirty="0"/>
              <a:t>dir() </a:t>
            </a:r>
            <a:r>
              <a:rPr lang="ru-RU" sz="2000" dirty="0"/>
              <a:t>не містить вбудованих функцій і змінних. Отримати їх список можна зі стандартного модуля </a:t>
            </a:r>
            <a:r>
              <a:rPr lang="ru-RU" sz="2000" b="1" i="1" dirty="0"/>
              <a:t>builtins</a:t>
            </a:r>
            <a:r>
              <a:rPr lang="ru-RU" sz="2000" dirty="0"/>
              <a:t>:</a:t>
            </a:r>
            <a:endParaRPr lang="uk-UA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0" y="1453092"/>
            <a:ext cx="1136332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0" y="3005137"/>
            <a:ext cx="110204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57" y="5320771"/>
            <a:ext cx="11410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3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93" y="128489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Модулі як </a:t>
            </a:r>
            <a:r>
              <a:rPr lang="uk-UA" sz="2000" b="1" dirty="0" smtClean="0"/>
              <a:t>об'єкти</a:t>
            </a:r>
            <a:endParaRPr lang="en-US" sz="2000" b="1" dirty="0" smtClean="0"/>
          </a:p>
          <a:p>
            <a:pPr marL="0" indent="0" algn="ctr">
              <a:buNone/>
            </a:pPr>
            <a:endParaRPr lang="uk-UA" sz="2000" b="1" dirty="0"/>
          </a:p>
          <a:p>
            <a:pPr marL="0" indent="0">
              <a:buNone/>
            </a:pPr>
            <a:r>
              <a:rPr lang="uk-UA" sz="2000" dirty="0" smtClean="0"/>
              <a:t>Імпортувати </a:t>
            </a:r>
            <a:r>
              <a:rPr lang="uk-UA" sz="2000" dirty="0"/>
              <a:t>модуль можна за допомогою оператора </a:t>
            </a:r>
            <a:r>
              <a:rPr lang="en-US" sz="2000" dirty="0"/>
              <a:t>import. </a:t>
            </a:r>
            <a:r>
              <a:rPr lang="uk-UA" sz="2000" dirty="0"/>
              <a:t>Після ключового слова </a:t>
            </a:r>
            <a:r>
              <a:rPr lang="en-US" sz="2000" dirty="0"/>
              <a:t>import </a:t>
            </a:r>
            <a:r>
              <a:rPr lang="uk-UA" sz="2000" dirty="0"/>
              <a:t>вказують назву імпортованого модуля або розділені комою імена імпортованих модулів</a:t>
            </a:r>
            <a:r>
              <a:rPr lang="uk-UA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uk-UA" sz="2000" i="1" dirty="0"/>
              <a:t>хорошою практикою в </a:t>
            </a:r>
            <a:r>
              <a:rPr lang="en-US" sz="2000" i="1" dirty="0"/>
              <a:t>Python </a:t>
            </a:r>
            <a:r>
              <a:rPr lang="uk-UA" sz="2000" i="1" dirty="0"/>
              <a:t>є імпортування модулів по одному у кожному рядку.</a:t>
            </a:r>
          </a:p>
          <a:p>
            <a:pPr marL="0" indent="0">
              <a:buNone/>
            </a:pPr>
            <a:r>
              <a:rPr lang="en-US" sz="2000" dirty="0" smtClean="0"/>
              <a:t>Python </a:t>
            </a:r>
            <a:r>
              <a:rPr lang="uk-UA" sz="2000" dirty="0" smtClean="0"/>
              <a:t>все </a:t>
            </a:r>
            <a:r>
              <a:rPr lang="uk-UA" sz="2000" dirty="0"/>
              <a:t>є </a:t>
            </a:r>
            <a:r>
              <a:rPr lang="uk-UA" sz="2000" dirty="0" smtClean="0"/>
              <a:t>об'єктом. </a:t>
            </a:r>
            <a:r>
              <a:rPr lang="uk-UA" sz="2000" dirty="0"/>
              <a:t>При імпортуванні модуля </a:t>
            </a:r>
            <a:r>
              <a:rPr lang="en-US" sz="2000" dirty="0"/>
              <a:t>Python </a:t>
            </a:r>
            <a:r>
              <a:rPr lang="uk-UA" sz="2000" dirty="0"/>
              <a:t>створює відповідний об'єкт а також ім'я, яке пов'язує з цим модулем. Ім'я об'єкта модуля буде співпадати з назвою самого модуля, але це можна змінити. Достатньо при імпортуванні модуля вказати інше ім'я після ключового слова </a:t>
            </a:r>
            <a:r>
              <a:rPr lang="en-US" sz="2000" b="1" i="1" dirty="0"/>
              <a:t>as</a:t>
            </a:r>
            <a:r>
              <a:rPr lang="en-US" sz="2000" dirty="0" smtClean="0"/>
              <a:t>:</a:t>
            </a:r>
            <a:endParaRPr lang="uk-UA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Модуль завантажується лише один раз. Усі наступні спроби імпортування просто повертають посилання на вже імпортований модуль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5859" y="1805059"/>
            <a:ext cx="2561920" cy="70788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os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json, requests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5859" y="4388879"/>
            <a:ext cx="2832827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matplotlib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mp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6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93" y="128489"/>
            <a:ext cx="11624733" cy="6417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 smtClean="0"/>
              <a:t>При </a:t>
            </a:r>
            <a:r>
              <a:rPr lang="uk-UA" sz="2000" b="1" dirty="0"/>
              <a:t>імпорті модуля виконується увесь його вміст, рядок за рядком</a:t>
            </a:r>
            <a:r>
              <a:rPr lang="uk-UA" sz="2000" dirty="0"/>
              <a:t>! Тобто, наприклад, якщо у модулі присутні виклики функції </a:t>
            </a:r>
            <a:r>
              <a:rPr lang="en-US" sz="2000" b="1" i="1" dirty="0"/>
              <a:t>print(), </a:t>
            </a:r>
            <a:r>
              <a:rPr lang="uk-UA" sz="2000" dirty="0"/>
              <a:t>то при імпорті цього модуля вони спрацюють.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uk-UA" sz="2000" dirty="0" smtClean="0"/>
              <a:t>Кожен </a:t>
            </a:r>
            <a:r>
              <a:rPr lang="uk-UA" sz="2000" u="sng" dirty="0"/>
              <a:t>модуль задає новий простір імен</a:t>
            </a:r>
            <a:r>
              <a:rPr lang="uk-UA" sz="2000" dirty="0"/>
              <a:t>, атрибути якого відповідають </a:t>
            </a:r>
            <a:r>
              <a:rPr lang="uk-UA" sz="2000" u="sng" dirty="0"/>
              <a:t>іменам, визначеним у файлі</a:t>
            </a:r>
            <a:r>
              <a:rPr lang="uk-UA" sz="2000" dirty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uk-UA" sz="2000" dirty="0" smtClean="0"/>
              <a:t>Можна </a:t>
            </a:r>
            <a:r>
              <a:rPr lang="uk-UA" sz="2000" u="sng" dirty="0"/>
              <a:t>імпортувати тільки певні імена з модуля</a:t>
            </a:r>
            <a:r>
              <a:rPr lang="uk-UA" sz="2000" dirty="0"/>
              <a:t>, після чого вони стануть доступними як глобальні імена поточного модуля. Зробити це можна за допомогою оператора </a:t>
            </a:r>
            <a:r>
              <a:rPr lang="en-US" sz="2000" b="1" i="1" dirty="0"/>
              <a:t>from...import</a:t>
            </a:r>
            <a:r>
              <a:rPr lang="en-US" sz="2000" dirty="0"/>
              <a:t>. </a:t>
            </a:r>
            <a:r>
              <a:rPr lang="uk-UA" sz="2000" dirty="0"/>
              <a:t>Після ключового слова </a:t>
            </a:r>
            <a:r>
              <a:rPr lang="en-US" sz="2000" b="1" i="1" dirty="0"/>
              <a:t>from</a:t>
            </a:r>
            <a:r>
              <a:rPr lang="en-US" sz="2000" dirty="0"/>
              <a:t> </a:t>
            </a:r>
            <a:r>
              <a:rPr lang="uk-UA" sz="2000" dirty="0"/>
              <a:t>вказують ім'я модуля, з якого ведеться імпорт, потім після ключового слова </a:t>
            </a:r>
            <a:r>
              <a:rPr lang="en-US" sz="2000" b="1" i="1" dirty="0"/>
              <a:t>import</a:t>
            </a:r>
            <a:r>
              <a:rPr lang="en-US" sz="2000" dirty="0"/>
              <a:t> </a:t>
            </a:r>
            <a:r>
              <a:rPr lang="uk-UA" sz="2000" dirty="0"/>
              <a:t>через кому перераховують імена того, що </a:t>
            </a:r>
            <a:r>
              <a:rPr lang="uk-UA" sz="2000" dirty="0" smtClean="0"/>
              <a:t>потрібно імпортувати</a:t>
            </a:r>
            <a:r>
              <a:rPr lang="uk-UA" sz="2000" dirty="0"/>
              <a:t>. Також після кожного імені можна вказати ключове слово </a:t>
            </a:r>
            <a:r>
              <a:rPr lang="en-US" sz="2000" b="1" i="1" dirty="0"/>
              <a:t>as</a:t>
            </a:r>
            <a:r>
              <a:rPr lang="en-US" sz="2000" dirty="0"/>
              <a:t> </a:t>
            </a:r>
            <a:r>
              <a:rPr lang="uk-UA" sz="2000" dirty="0"/>
              <a:t>і альтернативне ім'я</a:t>
            </a:r>
            <a:r>
              <a:rPr lang="uk-UA" sz="1600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801533"/>
            <a:ext cx="2936802" cy="1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Синтаксис оператора довзволяє перерахувати декілька імен через кому і, можливо, переіменувати деякі з них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Оператор </a:t>
            </a:r>
            <a:r>
              <a:rPr lang="ru-RU" sz="1800" b="1" i="1" dirty="0"/>
              <a:t>from...import </a:t>
            </a:r>
            <a:r>
              <a:rPr lang="ru-RU" sz="1800" dirty="0"/>
              <a:t>можна концептуально представити наступним способом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Якщо після </a:t>
            </a:r>
            <a:r>
              <a:rPr lang="ru-RU" sz="1800" b="1" i="1" dirty="0"/>
              <a:t>from...import </a:t>
            </a:r>
            <a:r>
              <a:rPr lang="ru-RU" sz="1800" dirty="0"/>
              <a:t>вказати зірочку, то з модуля буде імпортовано </a:t>
            </a:r>
            <a:r>
              <a:rPr lang="uk-UA" sz="1800" dirty="0"/>
              <a:t>в</a:t>
            </a:r>
            <a:r>
              <a:rPr lang="ru-RU" sz="1800" dirty="0" smtClean="0"/>
              <a:t>сі </a:t>
            </a:r>
            <a:r>
              <a:rPr lang="ru-RU" sz="1800" dirty="0"/>
              <a:t>сутності, імена яких не </a:t>
            </a:r>
            <a:r>
              <a:rPr lang="ru-RU" sz="1800" dirty="0" smtClean="0"/>
              <a:t>починаються </a:t>
            </a:r>
            <a:r>
              <a:rPr lang="ru-RU" sz="1800" dirty="0"/>
              <a:t>з символа підкреслення: 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Зауважте</a:t>
            </a:r>
            <a:r>
              <a:rPr lang="ru-RU" sz="1800" dirty="0"/>
              <a:t>, що </a:t>
            </a:r>
            <a:r>
              <a:rPr lang="ru-RU" sz="1800" u="sng" dirty="0" smtClean="0"/>
              <a:t>все </a:t>
            </a:r>
            <a:r>
              <a:rPr lang="ru-RU" sz="1800" u="sng" dirty="0"/>
              <a:t>імпортоване стане глобальним для поточного модуля</a:t>
            </a:r>
            <a:r>
              <a:rPr lang="ru-RU" sz="1800" dirty="0"/>
              <a:t>. </a:t>
            </a:r>
            <a:r>
              <a:rPr lang="ru-RU" sz="1800" dirty="0" smtClean="0"/>
              <a:t>Тому </a:t>
            </a:r>
            <a:r>
              <a:rPr lang="ru-RU" sz="1800" dirty="0"/>
              <a:t>такий спосіб імпорта не завжди є хорошою практикою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При створенні модуля </a:t>
            </a:r>
            <a:r>
              <a:rPr lang="ru-RU" sz="1800" dirty="0" smtClean="0"/>
              <a:t>можна </a:t>
            </a:r>
            <a:r>
              <a:rPr lang="ru-RU" sz="1800" dirty="0"/>
              <a:t>обмежити імпорт з </a:t>
            </a:r>
            <a:r>
              <a:rPr lang="ru-RU" sz="1800" dirty="0" smtClean="0"/>
              <a:t>зірочкою присвоївши </a:t>
            </a:r>
            <a:r>
              <a:rPr lang="ru-RU" sz="1800" dirty="0"/>
              <a:t>спеціальній змінній модуля </a:t>
            </a:r>
            <a:r>
              <a:rPr lang="ru-RU" sz="1800" b="1" i="1" dirty="0"/>
              <a:t>__</a:t>
            </a:r>
            <a:r>
              <a:rPr lang="en-US" sz="1800" b="1" i="1" dirty="0"/>
              <a:t>all__ </a:t>
            </a:r>
            <a:r>
              <a:rPr lang="ru-RU" sz="1800" dirty="0"/>
              <a:t>список з ідентифікаторами модуля. Наприклад, якщо у модулі </a:t>
            </a:r>
            <a:r>
              <a:rPr lang="en-US" sz="1800" b="1" i="1" dirty="0" err="1"/>
              <a:t>usefull</a:t>
            </a:r>
            <a:r>
              <a:rPr lang="en-US" sz="1800" dirty="0"/>
              <a:t> </a:t>
            </a:r>
            <a:r>
              <a:rPr lang="ru-RU" sz="1800" dirty="0" smtClean="0"/>
              <a:t>визначимо: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то при імпорті усього вмісту цього модуля</a:t>
            </a:r>
            <a:r>
              <a:rPr lang="ru-RU" sz="1800" dirty="0" smtClean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не буде імпортовано нічого.</a:t>
            </a:r>
            <a:endParaRPr lang="en-US" sz="18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467" y="485049"/>
            <a:ext cx="5404043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usefull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long_function_name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lfn, func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2467" y="1239843"/>
            <a:ext cx="3499676" cy="120032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usefull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lfn = usefull.long_function_name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func = usefull.func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del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usefull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994713"/>
            <a:ext cx="2362200" cy="847725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30200" y="4973590"/>
            <a:ext cx="1191352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__all__=[]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0200" y="5784561"/>
            <a:ext cx="2236510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usefull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2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 smtClean="0"/>
              <a:t>import</a:t>
            </a:r>
            <a:r>
              <a:rPr lang="en-US" sz="1800" dirty="0" smtClean="0"/>
              <a:t> </a:t>
            </a:r>
            <a:r>
              <a:rPr lang="uk-UA" sz="1800" dirty="0"/>
              <a:t>і </a:t>
            </a:r>
            <a:r>
              <a:rPr lang="en-US" sz="1800" b="1" i="1" dirty="0"/>
              <a:t>from</a:t>
            </a:r>
            <a:r>
              <a:rPr lang="en-US" sz="1800" dirty="0"/>
              <a:t> — </a:t>
            </a:r>
            <a:r>
              <a:rPr lang="uk-UA" sz="1800" dirty="0"/>
              <a:t>це виконувані вирази, і виконуються вони у процесі виконання скрипта, а не на етапі компіляції. Це дозволяє гнучко підходити до процесі імпортування: використовувати умовні вирази </a:t>
            </a:r>
            <a:r>
              <a:rPr lang="uk-UA" sz="1800" dirty="0" smtClean="0"/>
              <a:t>і тому </a:t>
            </a:r>
            <a:r>
              <a:rPr lang="uk-UA" sz="1800" dirty="0"/>
              <a:t>подібне.</a:t>
            </a:r>
          </a:p>
          <a:p>
            <a:pPr marL="0" indent="0">
              <a:buNone/>
            </a:pPr>
            <a:r>
              <a:rPr lang="uk-UA" sz="1800" dirty="0" smtClean="0"/>
              <a:t>Доступ </a:t>
            </a:r>
            <a:r>
              <a:rPr lang="uk-UA" sz="1800" dirty="0"/>
              <a:t>до певної сутності модуля відбувається вказуючи її ім'я в якості атрибута модуля</a:t>
            </a:r>
            <a:r>
              <a:rPr lang="uk-UA" sz="18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r>
              <a:rPr lang="ru-RU" sz="1800" dirty="0"/>
              <a:t>В модулі завжди присутні </a:t>
            </a:r>
            <a:r>
              <a:rPr lang="ru-RU" sz="1800" i="1" u="sng" dirty="0"/>
              <a:t>спеціальні атрибути</a:t>
            </a:r>
            <a:r>
              <a:rPr lang="ru-RU" sz="1800" dirty="0" smtClean="0"/>
              <a:t>, Наприклад:</a:t>
            </a:r>
          </a:p>
          <a:p>
            <a:pPr marL="0" indent="0">
              <a:buNone/>
            </a:pPr>
            <a:r>
              <a:rPr lang="ru-RU" sz="1800" b="1" i="1" dirty="0"/>
              <a:t>__file__ </a:t>
            </a:r>
            <a:r>
              <a:rPr lang="ru-RU" sz="1800" dirty="0"/>
              <a:t>— містить шлях до </a:t>
            </a:r>
            <a:r>
              <a:rPr lang="ru-RU" sz="1800" dirty="0" smtClean="0"/>
              <a:t>файлу </a:t>
            </a:r>
            <a:r>
              <a:rPr lang="ru-RU" sz="1800" dirty="0"/>
              <a:t>модуля</a:t>
            </a:r>
            <a:r>
              <a:rPr lang="ru-RU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u-RU" sz="1800" b="1" i="1" dirty="0" smtClean="0"/>
          </a:p>
          <a:p>
            <a:pPr marL="0" indent="0">
              <a:buNone/>
            </a:pPr>
            <a:r>
              <a:rPr lang="en-US" sz="1800" b="1" i="1" dirty="0" smtClean="0"/>
              <a:t>__</a:t>
            </a:r>
            <a:r>
              <a:rPr lang="en-US" sz="1800" b="1" i="1" dirty="0"/>
              <a:t>name__ </a:t>
            </a:r>
            <a:r>
              <a:rPr lang="en-US" sz="1800" dirty="0"/>
              <a:t>— </a:t>
            </a:r>
            <a:r>
              <a:rPr lang="uk-UA" sz="1800" dirty="0"/>
              <a:t>містить ім'я модуля</a:t>
            </a:r>
            <a:r>
              <a:rPr lang="uk-UA" sz="1800" dirty="0" smtClean="0"/>
              <a:t>: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ru-RU" sz="1800" b="1" i="1" dirty="0" smtClean="0"/>
              <a:t>__</a:t>
            </a:r>
            <a:r>
              <a:rPr lang="ru-RU" sz="1800" b="1" i="1" dirty="0"/>
              <a:t>cached__ </a:t>
            </a:r>
            <a:r>
              <a:rPr lang="ru-RU" sz="1800" dirty="0"/>
              <a:t>— містить шлях до файла зкомпільованого байт-кода:</a:t>
            </a:r>
            <a:endParaRPr lang="en-US" sz="18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7" name="Rectangle 6"/>
          <p:cNvSpPr/>
          <p:nvPr/>
        </p:nvSpPr>
        <p:spPr>
          <a:xfrm>
            <a:off x="3810000" y="1151056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import</a:t>
            </a:r>
            <a:r>
              <a:rPr lang="en-US" i="1" dirty="0"/>
              <a:t> </a:t>
            </a:r>
            <a:r>
              <a:rPr lang="uk-UA" i="1" dirty="0"/>
              <a:t>і </a:t>
            </a:r>
            <a:r>
              <a:rPr lang="en-US" b="1" i="1" dirty="0"/>
              <a:t>from</a:t>
            </a:r>
            <a:r>
              <a:rPr lang="en-US" i="1" dirty="0"/>
              <a:t> - </a:t>
            </a:r>
            <a:r>
              <a:rPr lang="uk-UA" i="1" dirty="0" smtClean="0"/>
              <a:t> </a:t>
            </a:r>
            <a:r>
              <a:rPr lang="uk-UA" i="1" dirty="0"/>
              <a:t>можна вкласти </a:t>
            </a:r>
            <a:r>
              <a:rPr lang="uk-UA" i="1" dirty="0" smtClean="0"/>
              <a:t>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if</a:t>
            </a:r>
            <a:r>
              <a:rPr lang="en-US" i="1" dirty="0" smtClean="0"/>
              <a:t> </a:t>
            </a:r>
            <a:r>
              <a:rPr lang="en-US" i="1" dirty="0"/>
              <a:t>(</a:t>
            </a:r>
            <a:r>
              <a:rPr lang="uk-UA" i="1" dirty="0"/>
              <a:t>імпортуємо один модуль, інакше імпортуємо інший) </a:t>
            </a:r>
            <a:endParaRPr lang="uk-U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 smtClean="0"/>
              <a:t>можна </a:t>
            </a:r>
            <a:r>
              <a:rPr lang="uk-UA" i="1" dirty="0"/>
              <a:t>вкласти в </a:t>
            </a:r>
            <a:r>
              <a:rPr lang="en-US" b="1" i="1" dirty="0" err="1"/>
              <a:t>def</a:t>
            </a:r>
            <a:r>
              <a:rPr lang="en-US" i="1" dirty="0"/>
              <a:t> (</a:t>
            </a:r>
            <a:r>
              <a:rPr lang="uk-UA" i="1" dirty="0"/>
              <a:t>всередині функції) </a:t>
            </a:r>
            <a:endParaRPr lang="uk-U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i="1" dirty="0" smtClean="0"/>
              <a:t>працюють </a:t>
            </a:r>
            <a:r>
              <a:rPr lang="uk-UA" i="1" dirty="0"/>
              <a:t>тільки тоді, коли до них дійде інтерпретатор. </a:t>
            </a:r>
            <a:endParaRPr lang="uk-UA" i="1" dirty="0" smtClean="0"/>
          </a:p>
          <a:p>
            <a:r>
              <a:rPr lang="uk-UA" i="1" dirty="0" smtClean="0"/>
              <a:t>Тобто </a:t>
            </a:r>
            <a:r>
              <a:rPr lang="uk-UA" i="1" dirty="0"/>
              <a:t>імена і модулі не доступні, поки не були виконані необхідні </a:t>
            </a:r>
            <a:r>
              <a:rPr lang="en-US" b="1" i="1" dirty="0"/>
              <a:t>import</a:t>
            </a:r>
            <a:r>
              <a:rPr lang="en-US" i="1" dirty="0"/>
              <a:t>. </a:t>
            </a:r>
            <a:endParaRPr lang="uk-UA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6" y="1205508"/>
            <a:ext cx="188595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28" y="3576915"/>
            <a:ext cx="8448675" cy="828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67" y="4932501"/>
            <a:ext cx="1914525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67" y="6004917"/>
            <a:ext cx="10715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5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400" b="1" dirty="0"/>
              <a:t>Пакети</a:t>
            </a:r>
          </a:p>
          <a:p>
            <a:pPr marL="0" indent="0">
              <a:buNone/>
            </a:pPr>
            <a:r>
              <a:rPr lang="uk-UA" sz="2000" dirty="0" smtClean="0"/>
              <a:t>Модулі </a:t>
            </a:r>
            <a:r>
              <a:rPr lang="uk-UA" sz="2000" dirty="0"/>
              <a:t>можуть об'єднуватись в пакети. </a:t>
            </a:r>
            <a:r>
              <a:rPr lang="uk-UA" sz="2000" u="sng" dirty="0"/>
              <a:t>Пакети слугують як простори імен для модулів і спосіб їх структурування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Будь-який </a:t>
            </a:r>
            <a:r>
              <a:rPr lang="uk-UA" sz="2000" dirty="0"/>
              <a:t>пакет є модулем, але не кожен модуль є пакетом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Як </a:t>
            </a:r>
            <a:r>
              <a:rPr lang="uk-UA" sz="2000" dirty="0"/>
              <a:t>правило (але не завжди) модулі представляються у вигляді файлів, а пакети — каталогів у файловій системі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Для </a:t>
            </a:r>
            <a:r>
              <a:rPr lang="uk-UA" sz="2000" dirty="0"/>
              <a:t>того, щоб каталог був пакетом, у ньому повинен знаходитись файл </a:t>
            </a:r>
            <a:r>
              <a:rPr lang="uk-UA" sz="2000" b="1" i="1" dirty="0"/>
              <a:t>__</a:t>
            </a:r>
            <a:r>
              <a:rPr lang="en-US" sz="2000" b="1" i="1" dirty="0"/>
              <a:t>init__.py</a:t>
            </a:r>
            <a:r>
              <a:rPr lang="en-US" sz="2000" dirty="0"/>
              <a:t>. </a:t>
            </a:r>
            <a:r>
              <a:rPr lang="uk-UA" sz="2000" dirty="0"/>
              <a:t>Він автоматично виконується при імпортуванні певного модуля і може містити певні дії для ініціалізації або бути порожнім. Приклад (структура файлів</a:t>
            </a:r>
            <a:r>
              <a:rPr lang="uk-UA" sz="2000" dirty="0" smtClean="0"/>
              <a:t>):</a:t>
            </a:r>
            <a:endParaRPr lang="en-US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    </a:t>
            </a:r>
            <a:r>
              <a:rPr lang="en-US" sz="2000" b="1" dirty="0"/>
              <a:t>package</a:t>
            </a:r>
            <a:r>
              <a:rPr lang="en-US" sz="2000" dirty="0"/>
              <a:t> (</a:t>
            </a:r>
            <a:r>
              <a:rPr lang="uk-UA" sz="2000" dirty="0"/>
              <a:t>тека, пакет)</a:t>
            </a:r>
          </a:p>
          <a:p>
            <a:pPr marL="627063">
              <a:tabLst>
                <a:tab pos="541338" algn="l"/>
              </a:tabLst>
            </a:pPr>
            <a:r>
              <a:rPr lang="uk-UA" sz="2000" b="1" i="1" dirty="0" smtClean="0"/>
              <a:t>__</a:t>
            </a:r>
            <a:r>
              <a:rPr lang="en-US" sz="2000" b="1" i="1" dirty="0"/>
              <a:t>init__.py </a:t>
            </a:r>
            <a:r>
              <a:rPr lang="en-US" sz="2000" dirty="0"/>
              <a:t>(</a:t>
            </a:r>
            <a:r>
              <a:rPr lang="uk-UA" sz="2000" dirty="0"/>
              <a:t>файл, модуль)</a:t>
            </a:r>
          </a:p>
          <a:p>
            <a:pPr marL="627063">
              <a:tabLst>
                <a:tab pos="541338" algn="l"/>
              </a:tabLst>
            </a:pPr>
            <a:r>
              <a:rPr lang="en-US" sz="2000" b="1" i="1" dirty="0" smtClean="0"/>
              <a:t>module1.py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uk-UA" sz="2000" dirty="0"/>
              <a:t>файл, модуль)</a:t>
            </a:r>
          </a:p>
          <a:p>
            <a:pPr marL="627063">
              <a:tabLst>
                <a:tab pos="541338" algn="l"/>
              </a:tabLst>
            </a:pPr>
            <a:r>
              <a:rPr lang="en-US" sz="2000" b="1" i="1" dirty="0" smtClean="0"/>
              <a:t>module2.py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uk-UA" sz="2000" dirty="0"/>
              <a:t>файл, модуль</a:t>
            </a:r>
            <a:r>
              <a:rPr lang="uk-UA" sz="2000" dirty="0" smtClean="0"/>
              <a:t>)</a:t>
            </a:r>
            <a:endParaRPr lang="uk-UA" sz="2000" dirty="0"/>
          </a:p>
          <a:p>
            <a:pPr marL="0" indent="0">
              <a:buNone/>
              <a:tabLst>
                <a:tab pos="541338" algn="l"/>
              </a:tabLst>
            </a:pP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119573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41338" algn="l"/>
              </a:tabLst>
            </a:pPr>
            <a:r>
              <a:rPr lang="uk-UA" sz="2000" dirty="0" smtClean="0"/>
              <a:t>Всередині </a:t>
            </a:r>
            <a:r>
              <a:rPr lang="uk-UA" sz="2000" dirty="0"/>
              <a:t>пакетів можуть бути не тільки модулі, а й інші пакети також</a:t>
            </a:r>
            <a:r>
              <a:rPr lang="uk-UA" sz="2000" dirty="0" smtClean="0"/>
              <a:t>:</a:t>
            </a:r>
            <a:endParaRPr lang="en-US" sz="2000" dirty="0" smtClean="0"/>
          </a:p>
          <a:p>
            <a:pPr marL="0" indent="0">
              <a:buNone/>
              <a:tabLst>
                <a:tab pos="541338" algn="l"/>
              </a:tabLst>
            </a:pPr>
            <a:endParaRPr lang="uk-UA" sz="2000" dirty="0" smtClean="0"/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 smtClean="0"/>
              <a:t>    </a:t>
            </a:r>
            <a:r>
              <a:rPr lang="en-US" sz="2000" b="1" dirty="0" smtClean="0"/>
              <a:t>package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uk-UA" sz="2000" dirty="0"/>
              <a:t>тека, пакет)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/>
              <a:t>        </a:t>
            </a:r>
            <a:r>
              <a:rPr lang="uk-UA" sz="2000" b="1" i="1" dirty="0"/>
              <a:t>__</a:t>
            </a:r>
            <a:r>
              <a:rPr lang="en-US" sz="2000" b="1" i="1" dirty="0"/>
              <a:t>init__.py </a:t>
            </a:r>
            <a:r>
              <a:rPr lang="en-US" sz="2000" dirty="0"/>
              <a:t>(</a:t>
            </a:r>
            <a:r>
              <a:rPr lang="uk-UA" sz="2000" dirty="0"/>
              <a:t>файл, модуль)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/>
              <a:t>        </a:t>
            </a:r>
            <a:r>
              <a:rPr lang="en-US" sz="2000" b="1" i="1" dirty="0"/>
              <a:t>module1.py </a:t>
            </a:r>
            <a:r>
              <a:rPr lang="en-US" sz="2000" dirty="0"/>
              <a:t>(</a:t>
            </a:r>
            <a:r>
              <a:rPr lang="uk-UA" sz="2000" dirty="0"/>
              <a:t>файл, модуль)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/>
              <a:t>        </a:t>
            </a:r>
            <a:r>
              <a:rPr lang="en-US" sz="2000" b="1" i="1" dirty="0"/>
              <a:t>module2.py</a:t>
            </a:r>
            <a:r>
              <a:rPr lang="en-US" sz="2000" dirty="0"/>
              <a:t> (</a:t>
            </a:r>
            <a:r>
              <a:rPr lang="uk-UA" sz="2000" dirty="0"/>
              <a:t>файл, модуль)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/>
              <a:t>        </a:t>
            </a:r>
            <a:r>
              <a:rPr lang="en-US" sz="2000" b="1" i="1" dirty="0" err="1"/>
              <a:t>subpackage</a:t>
            </a:r>
            <a:r>
              <a:rPr lang="en-US" sz="2000" dirty="0"/>
              <a:t> (</a:t>
            </a:r>
            <a:r>
              <a:rPr lang="uk-UA" sz="2000" dirty="0"/>
              <a:t>тека, пакет)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/>
              <a:t>            </a:t>
            </a:r>
            <a:r>
              <a:rPr lang="uk-UA" sz="2000" b="1" i="1" dirty="0"/>
              <a:t>__</a:t>
            </a:r>
            <a:r>
              <a:rPr lang="en-US" sz="2000" b="1" i="1" dirty="0"/>
              <a:t>init__.py </a:t>
            </a:r>
            <a:r>
              <a:rPr lang="en-US" sz="2000" dirty="0"/>
              <a:t>(</a:t>
            </a:r>
            <a:r>
              <a:rPr lang="uk-UA" sz="2000" dirty="0"/>
              <a:t>файл, модуль)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/>
              <a:t>            </a:t>
            </a:r>
            <a:r>
              <a:rPr lang="en-US" sz="2000" b="1" i="1" dirty="0"/>
              <a:t>submodule1.py</a:t>
            </a:r>
            <a:r>
              <a:rPr lang="en-US" sz="2000" dirty="0"/>
              <a:t> (</a:t>
            </a:r>
            <a:r>
              <a:rPr lang="uk-UA" sz="2000" dirty="0"/>
              <a:t>файл, модуль)</a:t>
            </a:r>
          </a:p>
          <a:p>
            <a:pPr marL="0" indent="0">
              <a:buNone/>
              <a:tabLst>
                <a:tab pos="541338" algn="l"/>
              </a:tabLst>
            </a:pPr>
            <a:r>
              <a:rPr lang="uk-UA" sz="2000" dirty="0"/>
              <a:t>            </a:t>
            </a:r>
            <a:r>
              <a:rPr lang="en-US" sz="2000" b="1" i="1" dirty="0"/>
              <a:t>submodule2.py</a:t>
            </a:r>
            <a:r>
              <a:rPr lang="en-US" sz="2000" dirty="0"/>
              <a:t> (</a:t>
            </a:r>
            <a:r>
              <a:rPr lang="uk-UA" sz="2000" dirty="0"/>
              <a:t>файл, модуль)</a:t>
            </a:r>
          </a:p>
        </p:txBody>
      </p:sp>
    </p:spTree>
    <p:extLst>
      <p:ext uri="{BB962C8B-B14F-4D97-AF65-F5344CB8AC3E}">
        <p14:creationId xmlns:p14="http://schemas.microsoft.com/office/powerpoint/2010/main" val="307852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798"/>
            <a:ext cx="11624733" cy="6417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Приклади імпорту з пакетами</a:t>
            </a:r>
            <a:r>
              <a:rPr lang="uk-UA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uk-UA" sz="2000" dirty="0"/>
              <a:t>При використанні оператора </a:t>
            </a:r>
            <a:endParaRPr lang="uk-UA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item</a:t>
            </a:r>
            <a:r>
              <a:rPr lang="ru-RU" sz="2000" dirty="0"/>
              <a:t> може бути пакетом, модулем або будь-яким ім'ям, описаним у пакеті.</a:t>
            </a:r>
          </a:p>
          <a:p>
            <a:pPr marL="0" indent="0">
              <a:buNone/>
            </a:pPr>
            <a:r>
              <a:rPr lang="ru-RU" sz="2000" dirty="0" smtClean="0"/>
              <a:t>При </a:t>
            </a:r>
            <a:r>
              <a:rPr lang="ru-RU" sz="2000" dirty="0"/>
              <a:t>використанні оператора </a:t>
            </a: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item</a:t>
            </a:r>
            <a:r>
              <a:rPr lang="ru-RU" sz="2000" dirty="0"/>
              <a:t> повинен бути модулем або пакетом.</a:t>
            </a:r>
          </a:p>
          <a:p>
            <a:pPr marL="0" indent="0">
              <a:buNone/>
            </a:pPr>
            <a:r>
              <a:rPr lang="ru-RU" sz="2000" dirty="0" smtClean="0"/>
              <a:t>Для </a:t>
            </a:r>
            <a:r>
              <a:rPr lang="ru-RU" sz="2000" dirty="0"/>
              <a:t>того, щоб можна було імпортувати усі імена </a:t>
            </a:r>
            <a:r>
              <a:rPr lang="ru-RU" sz="2000" dirty="0" smtClean="0"/>
              <a:t>пакета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пакет </a:t>
            </a:r>
            <a:r>
              <a:rPr lang="ru-RU" sz="2000" dirty="0"/>
              <a:t>має описувати список </a:t>
            </a:r>
            <a:r>
              <a:rPr lang="ru-RU" sz="2000" b="1" i="1" dirty="0"/>
              <a:t>__all__</a:t>
            </a:r>
            <a:r>
              <a:rPr lang="ru-RU" sz="2000" dirty="0"/>
              <a:t>, котрий містить імена підпакетів і модулів. </a:t>
            </a:r>
            <a:endParaRPr lang="uk-UA" sz="20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2467" y="563660"/>
            <a:ext cx="8043356" cy="1754326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package.module </a:t>
            </a: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модуль з пакета необхідно імпортувати явно</a:t>
            </a:r>
            <a:b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package.subpackage.module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module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item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package.subpackage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module, item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module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2467" y="2958586"/>
            <a:ext cx="2787943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item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2467" y="4144780"/>
            <a:ext cx="2262158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package.item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2467" y="5445668"/>
            <a:ext cx="3749744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package.subpackage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7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Відносний </a:t>
            </a:r>
            <a:r>
              <a:rPr lang="uk-UA" sz="2000" b="1" dirty="0" smtClean="0"/>
              <a:t>імпорт</a:t>
            </a:r>
            <a:endParaRPr lang="uk-UA" sz="2000" b="1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uk-UA" sz="2000" dirty="0" smtClean="0"/>
              <a:t>Крім </a:t>
            </a:r>
            <a:r>
              <a:rPr lang="uk-UA" sz="2000" dirty="0"/>
              <a:t>абсолютних існують також відносні імпорти:</a:t>
            </a:r>
          </a:p>
          <a:p>
            <a:pPr marL="627063"/>
            <a:r>
              <a:rPr lang="uk-UA" sz="2000" dirty="0" smtClean="0"/>
              <a:t>крапка </a:t>
            </a:r>
            <a:r>
              <a:rPr lang="uk-UA" sz="2000" dirty="0"/>
              <a:t>вказує на поточний пакет (відповідає імені пакета, у якому викликається імпорт)</a:t>
            </a:r>
          </a:p>
          <a:p>
            <a:pPr marL="627063"/>
            <a:r>
              <a:rPr lang="uk-UA" sz="2000" dirty="0" smtClean="0"/>
              <a:t>дві </a:t>
            </a:r>
            <a:r>
              <a:rPr lang="uk-UA" sz="2000" dirty="0"/>
              <a:t>крапки — на батьківський і так </a:t>
            </a:r>
            <a:r>
              <a:rPr lang="uk-UA" sz="2000" dirty="0" smtClean="0"/>
              <a:t>далі</a:t>
            </a:r>
          </a:p>
          <a:p>
            <a:pPr marL="398463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Ці </a:t>
            </a:r>
            <a:r>
              <a:rPr lang="uk-UA" sz="2000" dirty="0"/>
              <a:t>ж символи можуть бути використані одразу ж перед іменем пакета або модуля і впливати на те, де інтерпретатор буде шукати його. Приклади: </a:t>
            </a:r>
            <a:endParaRPr lang="uk-UA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uk-UA" sz="2000" dirty="0"/>
              <a:t>Механізм відносних імпортів дозволяє уникнути зміни імпортів у модулях при переіменуванні або переміщені </a:t>
            </a:r>
            <a:r>
              <a:rPr lang="uk-UA" sz="2000" dirty="0" smtClean="0"/>
              <a:t>пакету.</a:t>
            </a:r>
            <a:endParaRPr lang="uk-UA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67" y="3639349"/>
            <a:ext cx="3371436" cy="132343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.package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..package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name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2400" b="1" dirty="0"/>
              <a:t>__</a:t>
            </a:r>
            <a:r>
              <a:rPr lang="en-US" sz="2400" b="1" dirty="0"/>
              <a:t>init__.</a:t>
            </a:r>
            <a:r>
              <a:rPr lang="en-US" sz="2400" b="1" dirty="0" smtClean="0"/>
              <a:t>py</a:t>
            </a:r>
            <a:r>
              <a:rPr lang="uk-UA" sz="2400" b="1" dirty="0" smtClean="0"/>
              <a:t> і шаблон «</a:t>
            </a:r>
            <a:r>
              <a:rPr lang="uk-UA" sz="2000" b="1" dirty="0" smtClean="0"/>
              <a:t>Фасад»</a:t>
            </a:r>
            <a:endParaRPr lang="uk-UA" sz="2000" b="1" dirty="0"/>
          </a:p>
          <a:p>
            <a:pPr marL="0" indent="0">
              <a:buNone/>
            </a:pPr>
            <a:r>
              <a:rPr lang="uk-UA" sz="1800" dirty="0" smtClean="0"/>
              <a:t>Задача </a:t>
            </a:r>
            <a:r>
              <a:rPr lang="uk-UA" sz="1800" dirty="0"/>
              <a:t>модуля </a:t>
            </a:r>
            <a:r>
              <a:rPr lang="uk-UA" sz="1800" b="1" i="1" dirty="0"/>
              <a:t>__</a:t>
            </a:r>
            <a:r>
              <a:rPr lang="en-US" sz="1800" b="1" i="1" dirty="0"/>
              <a:t>init__.py</a:t>
            </a:r>
            <a:r>
              <a:rPr lang="en-US" sz="1800" dirty="0"/>
              <a:t> </a:t>
            </a:r>
            <a:r>
              <a:rPr lang="uk-UA" sz="1800" dirty="0"/>
              <a:t>полягає в ініціалізації </a:t>
            </a:r>
            <a:r>
              <a:rPr lang="uk-UA" sz="1800" dirty="0" smtClean="0"/>
              <a:t>пакету, </a:t>
            </a:r>
            <a:r>
              <a:rPr lang="uk-UA" sz="1800" dirty="0"/>
              <a:t>тому не варто реалізовувати у ньому всю логіку. В цьому модулі варто робити:</a:t>
            </a:r>
          </a:p>
          <a:p>
            <a:pPr marL="449263"/>
            <a:r>
              <a:rPr lang="uk-UA" sz="1800" dirty="0" smtClean="0"/>
              <a:t>нічого</a:t>
            </a:r>
            <a:endParaRPr lang="uk-UA" sz="1800" dirty="0"/>
          </a:p>
          <a:p>
            <a:pPr marL="449263"/>
            <a:r>
              <a:rPr lang="uk-UA" sz="1800" dirty="0" smtClean="0"/>
              <a:t>оголосити </a:t>
            </a:r>
            <a:r>
              <a:rPr lang="uk-UA" sz="1800" dirty="0"/>
              <a:t>глобальні для модуля змінні</a:t>
            </a:r>
          </a:p>
          <a:p>
            <a:pPr marL="449263"/>
            <a:r>
              <a:rPr lang="uk-UA" sz="1800" dirty="0" smtClean="0"/>
              <a:t>огородити </a:t>
            </a:r>
            <a:r>
              <a:rPr lang="uk-UA" sz="1800" dirty="0"/>
              <a:t>пакет фасадом</a:t>
            </a:r>
          </a:p>
          <a:p>
            <a:pPr marL="0" indent="0">
              <a:buNone/>
            </a:pPr>
            <a:r>
              <a:rPr lang="uk-UA" sz="1800" i="1" dirty="0" smtClean="0"/>
              <a:t>    </a:t>
            </a:r>
            <a:r>
              <a:rPr lang="uk-UA" sz="1800" i="1" dirty="0"/>
              <a:t>Фасад (</a:t>
            </a:r>
            <a:r>
              <a:rPr lang="en-US" sz="1800" i="1" dirty="0"/>
              <a:t>Facade) — </a:t>
            </a:r>
            <a:r>
              <a:rPr lang="uk-UA" sz="1800" i="1" dirty="0"/>
              <a:t>шаблон проектування, який дозволяє приховати складність системи шляхом зведення усіх можливих зовнішніх викликів до одного об'єкта, який делегує їх відповідним об'єктам системи.</a:t>
            </a:r>
          </a:p>
          <a:p>
            <a:pPr marL="0" indent="0">
              <a:buNone/>
            </a:pPr>
            <a:r>
              <a:rPr lang="uk-UA" sz="1800" dirty="0" smtClean="0"/>
              <a:t>В </a:t>
            </a:r>
            <a:r>
              <a:rPr lang="en-US" sz="1800" dirty="0"/>
              <a:t>Python, </a:t>
            </a:r>
            <a:r>
              <a:rPr lang="uk-UA" sz="1800" dirty="0"/>
              <a:t>у контексті пакетів, фасад — це імпорт імен з вкладених у пакет модулів і пакетів і визначення змінної </a:t>
            </a:r>
            <a:r>
              <a:rPr lang="uk-UA" sz="1800" b="1" i="1" dirty="0"/>
              <a:t>__</a:t>
            </a:r>
            <a:r>
              <a:rPr lang="en-US" sz="1800" b="1" i="1" dirty="0"/>
              <a:t>all__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r>
              <a:rPr lang="uk-UA" sz="1800" dirty="0" smtClean="0"/>
              <a:t>Розглянемо </a:t>
            </a:r>
            <a:r>
              <a:rPr lang="uk-UA" sz="1800" dirty="0"/>
              <a:t>на прикладі. Припустимо маємо пакет з такою структурою:</a:t>
            </a:r>
          </a:p>
          <a:p>
            <a:r>
              <a:rPr lang="en-US" sz="1800" b="1" i="1" dirty="0" smtClean="0"/>
              <a:t>package</a:t>
            </a:r>
            <a:endParaRPr lang="ru-RU" sz="1800" b="1" i="1" dirty="0" smtClean="0"/>
          </a:p>
          <a:p>
            <a:pPr marL="449263" indent="-271463"/>
            <a:r>
              <a:rPr lang="en-US" sz="1800" b="1" i="1" dirty="0" smtClean="0"/>
              <a:t>init.py</a:t>
            </a:r>
            <a:endParaRPr lang="en-US" sz="1800" b="1" i="1" dirty="0"/>
          </a:p>
          <a:p>
            <a:pPr marL="449263" indent="-271463"/>
            <a:r>
              <a:rPr lang="en-US" sz="1800" b="1" i="1" dirty="0" smtClean="0"/>
              <a:t>module.py</a:t>
            </a:r>
            <a:endParaRPr lang="en-US" sz="1800" b="1" i="1" dirty="0"/>
          </a:p>
          <a:p>
            <a:pPr marL="449263" indent="-271463"/>
            <a:r>
              <a:rPr lang="en-US" sz="1800" b="1" i="1" dirty="0" err="1" smtClean="0"/>
              <a:t>subpackage</a:t>
            </a:r>
            <a:endParaRPr lang="en-US" sz="1800" b="1" i="1" dirty="0"/>
          </a:p>
          <a:p>
            <a:pPr marL="719138" indent="-269875"/>
            <a:r>
              <a:rPr lang="en-US" sz="1800" b="1" i="1" dirty="0" smtClean="0"/>
              <a:t>init.py</a:t>
            </a:r>
            <a:endParaRPr lang="en-US" sz="1800" b="1" i="1" dirty="0"/>
          </a:p>
          <a:p>
            <a:pPr marL="719138" indent="-269875"/>
            <a:r>
              <a:rPr lang="en-US" sz="1800" b="1" i="1" dirty="0" smtClean="0"/>
              <a:t>subpackage_module.py</a:t>
            </a:r>
            <a:endParaRPr lang="uk-UA" sz="1800" b="1" i="1" dirty="0"/>
          </a:p>
        </p:txBody>
      </p:sp>
    </p:spTree>
    <p:extLst>
      <p:ext uri="{BB962C8B-B14F-4D97-AF65-F5344CB8AC3E}">
        <p14:creationId xmlns:p14="http://schemas.microsoft.com/office/powerpoint/2010/main" val="206803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133" y="332655"/>
            <a:ext cx="11463867" cy="6364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Код який ви записуєте в файл, а потім його запускаєте виконується в так званому «нормальному» режимі (</a:t>
            </a:r>
            <a:r>
              <a:rPr lang="en-US" sz="1800" b="1" dirty="0"/>
              <a:t>normal mode</a:t>
            </a:r>
            <a:r>
              <a:rPr lang="en-US" sz="1800" dirty="0" smtClean="0"/>
              <a:t>).</a:t>
            </a:r>
            <a:r>
              <a:rPr lang="uk-UA" sz="1800" dirty="0" smtClean="0"/>
              <a:t>Спробуємо </a:t>
            </a:r>
            <a:r>
              <a:rPr lang="uk-UA" sz="1800" dirty="0"/>
              <a:t>наступне</a:t>
            </a:r>
            <a:r>
              <a:rPr lang="uk-UA" sz="1800" dirty="0" smtClean="0"/>
              <a:t>: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endParaRPr lang="uk-UA" sz="1800" dirty="0" smtClean="0"/>
          </a:p>
          <a:p>
            <a:pPr marL="0" indent="0">
              <a:buNone/>
            </a:pPr>
            <a:r>
              <a:rPr lang="uk-UA" sz="1800" dirty="0" smtClean="0"/>
              <a:t>Тепер </a:t>
            </a:r>
            <a:r>
              <a:rPr lang="uk-UA" sz="1800" dirty="0"/>
              <a:t>спробуємо зробити це ж саме через консоль </a:t>
            </a:r>
            <a:r>
              <a:rPr lang="en-US" sz="1800" dirty="0"/>
              <a:t>Python</a:t>
            </a:r>
            <a:r>
              <a:rPr lang="uk-UA" sz="1800" dirty="0"/>
              <a:t> (</a:t>
            </a:r>
            <a:r>
              <a:rPr lang="en-US" sz="1800" dirty="0"/>
              <a:t>shell mode</a:t>
            </a:r>
            <a:r>
              <a:rPr lang="uk-UA" sz="1800" dirty="0"/>
              <a:t>).  Цей режим називається інтерактивним (</a:t>
            </a:r>
            <a:r>
              <a:rPr lang="en-US" sz="1800" b="1" dirty="0"/>
              <a:t>interactive mode</a:t>
            </a:r>
            <a:r>
              <a:rPr lang="en-US" sz="1800" dirty="0"/>
              <a:t>)</a:t>
            </a:r>
            <a:r>
              <a:rPr lang="uk-UA" sz="1800" dirty="0" smtClean="0"/>
              <a:t>. Той </a:t>
            </a:r>
            <a:r>
              <a:rPr lang="uk-UA" sz="1800" dirty="0"/>
              <a:t>самий </a:t>
            </a:r>
            <a:r>
              <a:rPr lang="uk-UA" sz="1800" dirty="0" smtClean="0"/>
              <a:t>код</a:t>
            </a:r>
            <a:r>
              <a:rPr lang="ru-RU" sz="1800" dirty="0"/>
              <a:t>:</a:t>
            </a: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42964" y="4321376"/>
            <a:ext cx="2372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/>
              <a:t>Щось пішло не так?</a:t>
            </a:r>
            <a:endParaRPr lang="ru-RU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4268" y="1045350"/>
            <a:ext cx="2592376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40000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40000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728" y="1693333"/>
            <a:ext cx="2399683" cy="1267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7" y="3801533"/>
            <a:ext cx="5321641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19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69334"/>
            <a:ext cx="11819466" cy="6620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Спочатку для пакета </a:t>
            </a:r>
            <a:r>
              <a:rPr lang="en-US" sz="2000" b="1" i="1" dirty="0" err="1"/>
              <a:t>subpackage</a:t>
            </a:r>
            <a:r>
              <a:rPr lang="en-US" sz="2000" dirty="0"/>
              <a:t> </a:t>
            </a:r>
            <a:r>
              <a:rPr lang="uk-UA" sz="2000" dirty="0"/>
              <a:t>ми імпортуємо </a:t>
            </a:r>
            <a:r>
              <a:rPr lang="uk-UA" sz="2000" dirty="0" smtClean="0"/>
              <a:t>весь </a:t>
            </a:r>
            <a:r>
              <a:rPr lang="uk-UA" sz="2000" dirty="0"/>
              <a:t>вміст вкладеного модуля і вказуємо, що це буде вмістом цього пакета</a:t>
            </a:r>
            <a:r>
              <a:rPr lang="uk-UA" sz="2000" dirty="0" smtClean="0"/>
              <a:t>: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Тепер аналогічно поступимо з пакетом </a:t>
            </a:r>
            <a:r>
              <a:rPr lang="en-US" sz="2000" b="1" i="1" dirty="0"/>
              <a:t>package</a:t>
            </a:r>
            <a:r>
              <a:rPr lang="en-US" sz="2000" dirty="0"/>
              <a:t>: </a:t>
            </a:r>
            <a:r>
              <a:rPr lang="uk-UA" sz="2000" dirty="0"/>
              <a:t>імпортуємо </a:t>
            </a:r>
            <a:r>
              <a:rPr lang="uk-UA" sz="2000" dirty="0" smtClean="0"/>
              <a:t>все </a:t>
            </a:r>
            <a:r>
              <a:rPr lang="uk-UA" sz="2000" dirty="0"/>
              <a:t>з вкладеного модуля </a:t>
            </a:r>
            <a:r>
              <a:rPr lang="en-US" sz="2000" b="1" i="1" dirty="0"/>
              <a:t>module</a:t>
            </a:r>
            <a:r>
              <a:rPr lang="en-US" sz="2000" dirty="0"/>
              <a:t>, </a:t>
            </a:r>
            <a:r>
              <a:rPr lang="uk-UA" sz="2000" dirty="0"/>
              <a:t>потім усе з вкладеного пакета </a:t>
            </a:r>
            <a:r>
              <a:rPr lang="en-US" sz="2000" b="1" i="1" dirty="0" err="1"/>
              <a:t>subpacage</a:t>
            </a:r>
            <a:r>
              <a:rPr lang="en-US" sz="2000" dirty="0"/>
              <a:t>, </a:t>
            </a:r>
            <a:r>
              <a:rPr lang="uk-UA" sz="2000" dirty="0"/>
              <a:t>і оголосимо </a:t>
            </a:r>
            <a:r>
              <a:rPr lang="uk-UA" sz="2000" b="1" i="1" dirty="0"/>
              <a:t>__</a:t>
            </a:r>
            <a:r>
              <a:rPr lang="en-US" sz="2000" b="1" i="1" dirty="0"/>
              <a:t>all__ </a:t>
            </a:r>
            <a:r>
              <a:rPr lang="uk-UA" sz="2000" dirty="0"/>
              <a:t>як конкатенацію аналогічних змінних двох </a:t>
            </a:r>
            <a:r>
              <a:rPr lang="uk-UA" sz="2000" dirty="0" smtClean="0"/>
              <a:t>його </a:t>
            </a:r>
            <a:r>
              <a:rPr lang="uk-UA" sz="2000" dirty="0"/>
              <a:t>нащадків: </a:t>
            </a:r>
            <a:endParaRPr lang="uk-UA" sz="2000" dirty="0" smtClean="0"/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Тобто ми як би абстрагували структуру пакета. Тепер необов'язково пам'ятати як називаються модулі, як у пакеті взагалі все організовано. Ми можемо використовувати пакет </a:t>
            </a:r>
            <a:r>
              <a:rPr lang="ru-RU" sz="2000" b="1" dirty="0"/>
              <a:t>package</a:t>
            </a:r>
            <a:r>
              <a:rPr lang="ru-RU" sz="2000" dirty="0"/>
              <a:t> приблизно так: </a:t>
            </a:r>
            <a:endParaRPr lang="ru-RU" sz="20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2467" y="859138"/>
            <a:ext cx="4637808" cy="92333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файл package/subpackage/__init__.py</a:t>
            </a:r>
            <a:b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.subpackage_module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__all__ = subpackage_module.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__all__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2467" y="3209837"/>
            <a:ext cx="4955203" cy="120032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  <a:t># файл package/__init__.py</a:t>
            </a:r>
            <a:br>
              <a:rPr kumimoji="0" lang="ru-RU" altLang="ru-RU" b="1" i="0" u="none" strike="noStrike" cap="none" normalizeH="0" baseline="0" smtClean="0">
                <a:ln>
                  <a:noFill/>
                </a:ln>
                <a:solidFill>
                  <a:srgbClr val="137D00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.module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.subpackage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</a:t>
            </a:r>
            <a:b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__all__ = module.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__all__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subpacage.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__all__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2467" y="5468203"/>
            <a:ext cx="3595856" cy="36933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package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some_entity</a:t>
            </a:r>
            <a:endParaRPr kumimoji="0" lang="ru-RU" altLang="ru-RU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604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69334"/>
            <a:ext cx="11819466" cy="6620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u="sng" dirty="0" smtClean="0"/>
              <a:t>Плюси </a:t>
            </a:r>
            <a:r>
              <a:rPr lang="ru-RU" sz="2000" b="1" u="sng" dirty="0"/>
              <a:t>такого "фасаду"</a:t>
            </a:r>
            <a:r>
              <a:rPr lang="ru-RU" sz="2000" dirty="0"/>
              <a:t>:</a:t>
            </a:r>
          </a:p>
          <a:p>
            <a:r>
              <a:rPr lang="ru-RU" sz="2000" dirty="0" smtClean="0"/>
              <a:t> не </a:t>
            </a:r>
            <a:r>
              <a:rPr lang="ru-RU" sz="2000" dirty="0"/>
              <a:t>треба запам'ятовувати внутрішню структуру пакета і думати, з чим саме він працює: модулем чи пакетом. Наприклад, ми можемо не задумуватись як імпортувати функцію</a:t>
            </a:r>
            <a:r>
              <a:rPr lang="ru-RU" sz="2000" b="1" i="1" dirty="0"/>
              <a:t> urlopen</a:t>
            </a:r>
            <a:r>
              <a:rPr lang="ru-RU" sz="2000" dirty="0" smtClean="0"/>
              <a:t>:</a:t>
            </a:r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/>
              <a:t>інтерфейс не залежить від деталей реалізації — можна переміщувати код між внутрішніми модулями і </a:t>
            </a:r>
            <a:r>
              <a:rPr lang="ru-RU" sz="2000" dirty="0" smtClean="0"/>
              <a:t>пакетами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Мінуси</a:t>
            </a:r>
            <a:r>
              <a:rPr lang="ru-RU" sz="2000" dirty="0"/>
              <a:t>:</a:t>
            </a:r>
          </a:p>
          <a:p>
            <a:r>
              <a:rPr lang="ru-RU" sz="2000" dirty="0" smtClean="0"/>
              <a:t>    </a:t>
            </a:r>
            <a:r>
              <a:rPr lang="ru-RU" sz="2000" dirty="0"/>
              <a:t>на завантаження і ініціалізацію витрачається багато часу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7133" y="1295572"/>
            <a:ext cx="4071949" cy="1015663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urllib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urlopen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urllib.request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urlopen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urllib.requests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urlopen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Виконання </a:t>
            </a:r>
            <a:r>
              <a:rPr lang="uk-UA" sz="2000" b="1" dirty="0" smtClean="0"/>
              <a:t>пакетів</a:t>
            </a:r>
            <a:endParaRPr lang="uk-UA" sz="2000" b="1" dirty="0"/>
          </a:p>
          <a:p>
            <a:pPr marL="0" indent="0">
              <a:buNone/>
            </a:pPr>
            <a:r>
              <a:rPr lang="uk-UA" sz="2000" dirty="0"/>
              <a:t>Пакет, як і модуль, теж може бути запущеним самостійно шляхом передачі його в якості аргумента інтерпретатору </a:t>
            </a:r>
            <a:r>
              <a:rPr lang="en-US" sz="2000" dirty="0"/>
              <a:t>Python. </a:t>
            </a:r>
            <a:r>
              <a:rPr lang="uk-UA" sz="2000" dirty="0"/>
              <a:t>Для цього пакет повинен містити файл </a:t>
            </a:r>
            <a:r>
              <a:rPr lang="uk-UA" sz="2000" b="1" i="1" dirty="0"/>
              <a:t>__</a:t>
            </a:r>
            <a:r>
              <a:rPr lang="en-US" sz="2000" b="1" i="1" dirty="0"/>
              <a:t>main__.py</a:t>
            </a:r>
            <a:r>
              <a:rPr lang="en-US" sz="2000" dirty="0"/>
              <a:t>. </a:t>
            </a:r>
            <a:r>
              <a:rPr lang="uk-UA" sz="2000" dirty="0"/>
              <a:t>Саме цей файл буде виконано.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Але перед цим буде виконано ще й </a:t>
            </a:r>
            <a:r>
              <a:rPr lang="uk-UA" sz="2000" b="1" i="1" dirty="0"/>
              <a:t>__</a:t>
            </a:r>
            <a:r>
              <a:rPr lang="en-US" sz="2000" b="1" i="1" dirty="0"/>
              <a:t>init__.py</a:t>
            </a:r>
            <a:r>
              <a:rPr lang="en-US" sz="2000" dirty="0"/>
              <a:t>! </a:t>
            </a:r>
            <a:r>
              <a:rPr lang="uk-UA" sz="2000" dirty="0"/>
              <a:t>Чому так? Тому що </a:t>
            </a:r>
            <a:r>
              <a:rPr lang="uk-UA" sz="2000" b="1" i="1" dirty="0"/>
              <a:t>__</a:t>
            </a:r>
            <a:r>
              <a:rPr lang="en-US" sz="2000" b="1" i="1" dirty="0"/>
              <a:t>main__.py </a:t>
            </a:r>
            <a:r>
              <a:rPr lang="uk-UA" sz="2000" dirty="0"/>
              <a:t>вважається модулем, а перед тим, як виконати модуль, необхідно ініціалізувати пакет. </a:t>
            </a: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Часто програма </a:t>
            </a:r>
            <a:r>
              <a:rPr lang="en-US" sz="2000" dirty="0"/>
              <a:t>Python </a:t>
            </a:r>
            <a:r>
              <a:rPr lang="uk-UA" sz="2000" dirty="0"/>
              <a:t>запускається, </a:t>
            </a:r>
            <a:r>
              <a:rPr lang="uk-UA" sz="2000" dirty="0" smtClean="0"/>
              <a:t>за назвою файлу з розширенням </a:t>
            </a:r>
            <a:r>
              <a:rPr lang="uk-UA" sz="2000" b="1" i="1" dirty="0"/>
              <a:t>.</a:t>
            </a:r>
            <a:r>
              <a:rPr lang="en-US" sz="2000" b="1" i="1" dirty="0" err="1"/>
              <a:t>py</a:t>
            </a:r>
            <a:r>
              <a:rPr lang="en-US" sz="2000" b="1" i="1" dirty="0"/>
              <a:t> </a:t>
            </a:r>
            <a:r>
              <a:rPr lang="uk-UA" sz="2000" dirty="0"/>
              <a:t>у командному рядку</a:t>
            </a:r>
            <a:r>
              <a:rPr lang="uk-UA" sz="2000" dirty="0" smtClean="0"/>
              <a:t>:</a:t>
            </a:r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 smtClean="0"/>
              <a:t>Ви </a:t>
            </a:r>
            <a:r>
              <a:rPr lang="uk-UA" sz="2000" dirty="0"/>
              <a:t>також можете створити каталог або </a:t>
            </a:r>
            <a:r>
              <a:rPr lang="en-US" sz="2000" dirty="0"/>
              <a:t>zip-</a:t>
            </a:r>
            <a:r>
              <a:rPr lang="uk-UA" sz="2000" dirty="0"/>
              <a:t>файл, </a:t>
            </a:r>
            <a:r>
              <a:rPr lang="uk-UA" sz="2000" dirty="0" smtClean="0"/>
              <a:t>з кодом, </a:t>
            </a:r>
            <a:r>
              <a:rPr lang="uk-UA" sz="2000" dirty="0"/>
              <a:t>та </a:t>
            </a:r>
            <a:r>
              <a:rPr lang="uk-UA" sz="2000" dirty="0" smtClean="0"/>
              <a:t>розмістити в ньому  </a:t>
            </a:r>
            <a:r>
              <a:rPr lang="uk-UA" sz="2000" b="1" i="1" dirty="0"/>
              <a:t>__</a:t>
            </a:r>
            <a:r>
              <a:rPr lang="en-US" sz="2000" b="1" i="1" dirty="0"/>
              <a:t>main__.py</a:t>
            </a:r>
            <a:r>
              <a:rPr lang="en-US" sz="2000" dirty="0"/>
              <a:t>. </a:t>
            </a:r>
            <a:r>
              <a:rPr lang="uk-UA" sz="2000" dirty="0"/>
              <a:t>Тоді ви можете просто </a:t>
            </a:r>
            <a:r>
              <a:rPr lang="uk-UA" sz="2000" dirty="0" smtClean="0"/>
              <a:t>написати назву каталогу </a:t>
            </a:r>
            <a:r>
              <a:rPr lang="uk-UA" sz="2000" dirty="0"/>
              <a:t>або </a:t>
            </a:r>
            <a:r>
              <a:rPr lang="en-US" sz="2000" dirty="0"/>
              <a:t>zip-</a:t>
            </a:r>
            <a:r>
              <a:rPr lang="uk-UA" sz="2000" dirty="0" smtClean="0"/>
              <a:t>файлу </a:t>
            </a:r>
            <a:r>
              <a:rPr lang="uk-UA" sz="2000" dirty="0"/>
              <a:t>у командному рядку, і він автоматично виконує </a:t>
            </a:r>
            <a:r>
              <a:rPr lang="uk-UA" sz="2000" b="1" i="1" dirty="0"/>
              <a:t>__</a:t>
            </a:r>
            <a:r>
              <a:rPr lang="en-US" sz="2000" b="1" i="1" dirty="0"/>
              <a:t>main__.py</a:t>
            </a:r>
            <a:r>
              <a:rPr lang="en-US" sz="2000" dirty="0" smtClean="0"/>
              <a:t>:</a:t>
            </a:r>
            <a:endParaRPr lang="uk-UA" sz="2000" dirty="0" smtClean="0"/>
          </a:p>
          <a:p>
            <a:pPr marL="0" indent="0">
              <a:buNone/>
            </a:pPr>
            <a:endParaRPr lang="uk-UA" sz="1600" dirty="0" smtClean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467" y="3550679"/>
            <a:ext cx="3894666" cy="40011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$ python my_program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 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467" y="5272094"/>
            <a:ext cx="5625899" cy="132343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$ python my_program_dir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$ python my_program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zip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або якщо програма виконується як модуль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$ python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 my_program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30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Встановлення пакетів</a:t>
            </a:r>
          </a:p>
          <a:p>
            <a:pPr marL="0" indent="0">
              <a:buNone/>
            </a:pPr>
            <a:r>
              <a:rPr lang="uk-UA" sz="1800" dirty="0" smtClean="0"/>
              <a:t>В </a:t>
            </a:r>
            <a:r>
              <a:rPr lang="uk-UA" sz="1800" dirty="0"/>
              <a:t>процесі розробки програмного забезпечення на </a:t>
            </a:r>
            <a:r>
              <a:rPr lang="en-US" sz="1800" dirty="0"/>
              <a:t>Python </a:t>
            </a:r>
            <a:r>
              <a:rPr lang="uk-UA" sz="1800" dirty="0"/>
              <a:t>часто виникає необхідність скористатись пакетом, яки в даний момент відсутній на </a:t>
            </a:r>
            <a:r>
              <a:rPr lang="uk-UA" sz="1800" dirty="0" smtClean="0"/>
              <a:t>комп'ютері</a:t>
            </a:r>
            <a:r>
              <a:rPr lang="uk-UA" sz="1800" dirty="0"/>
              <a:t>.</a:t>
            </a:r>
          </a:p>
          <a:p>
            <a:pPr marL="0" indent="0">
              <a:buNone/>
            </a:pPr>
            <a:r>
              <a:rPr lang="uk-UA" sz="1800" dirty="0" smtClean="0"/>
              <a:t>Необхідність </a:t>
            </a:r>
            <a:r>
              <a:rPr lang="uk-UA" sz="1800" dirty="0"/>
              <a:t>в встановленні додаткового пакета виникне дуже швидко, якщо </a:t>
            </a:r>
            <a:r>
              <a:rPr lang="uk-UA" sz="1800" dirty="0" smtClean="0"/>
              <a:t>є необхідність попрацювати </a:t>
            </a:r>
            <a:r>
              <a:rPr lang="uk-UA" sz="1800" dirty="0"/>
              <a:t>над задачею за межами базового функціоналу </a:t>
            </a:r>
            <a:r>
              <a:rPr lang="en-US" sz="1800" dirty="0"/>
              <a:t>Python. </a:t>
            </a:r>
            <a:r>
              <a:rPr lang="uk-UA" sz="1800" dirty="0"/>
              <a:t>Наприклад: робота з </a:t>
            </a:r>
            <a:r>
              <a:rPr lang="en-US" sz="1800" dirty="0"/>
              <a:t>web, </a:t>
            </a:r>
            <a:r>
              <a:rPr lang="uk-UA" sz="1800" dirty="0"/>
              <a:t>обробка зображень чи аудіо, криптографія, інше. У цьому випадку буде необхідно </a:t>
            </a:r>
            <a:r>
              <a:rPr lang="uk-UA" sz="1800" dirty="0" smtClean="0"/>
              <a:t>дізнатись, </a:t>
            </a:r>
            <a:r>
              <a:rPr lang="uk-UA" sz="1800" dirty="0"/>
              <a:t>який пакет містить неообхідний нам функціонал, знайти його, завантажити, розмістити у потрібному каталозі і вже тоді почати використовувати. Усе це можна зробити вручну, але було б непогано автоматизувати цей процес. До того ж завантажувати пакети з невідомих джерел може бути небезпечним.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 smtClean="0"/>
              <a:t>Для </a:t>
            </a:r>
            <a:r>
              <a:rPr lang="en-US" sz="1800" dirty="0"/>
              <a:t>Python </a:t>
            </a:r>
            <a:r>
              <a:rPr lang="uk-UA" sz="1800" dirty="0" smtClean="0"/>
              <a:t>всі </a:t>
            </a:r>
            <a:r>
              <a:rPr lang="uk-UA" sz="1800" dirty="0"/>
              <a:t>ці задачі вже вирішено.</a:t>
            </a:r>
          </a:p>
          <a:p>
            <a:pPr marL="0" indent="0">
              <a:buNone/>
            </a:pPr>
            <a:r>
              <a:rPr lang="uk-UA" sz="1800" dirty="0" smtClean="0"/>
              <a:t>Існує </a:t>
            </a:r>
            <a:r>
              <a:rPr lang="uk-UA" sz="1800" dirty="0"/>
              <a:t>так званий </a:t>
            </a:r>
            <a:r>
              <a:rPr lang="en-US" sz="1800" b="1" i="1" dirty="0"/>
              <a:t>Python Package Index </a:t>
            </a:r>
            <a:r>
              <a:rPr lang="en-US" sz="1800" dirty="0"/>
              <a:t>(</a:t>
            </a:r>
            <a:r>
              <a:rPr lang="en-US" sz="1800" b="1" i="1" dirty="0" err="1"/>
              <a:t>PyPI</a:t>
            </a:r>
            <a:r>
              <a:rPr lang="en-US" sz="1800" dirty="0"/>
              <a:t>, </a:t>
            </a:r>
            <a:r>
              <a:rPr lang="uk-UA" sz="1800" dirty="0">
                <a:hlinkClick r:id="rId2"/>
              </a:rPr>
              <a:t>каталог пакетів </a:t>
            </a:r>
            <a:r>
              <a:rPr lang="en-US" sz="1800" dirty="0">
                <a:hlinkClick r:id="rId2"/>
              </a:rPr>
              <a:t>Python</a:t>
            </a:r>
            <a:r>
              <a:rPr lang="en-US" sz="1800" dirty="0"/>
              <a:t>). </a:t>
            </a:r>
            <a:r>
              <a:rPr lang="uk-UA" sz="1800" dirty="0"/>
              <a:t>Це репозиторій, відкритий для всіх розробників на </a:t>
            </a:r>
            <a:r>
              <a:rPr lang="en-US" sz="1800" dirty="0"/>
              <a:t>Python.</a:t>
            </a:r>
          </a:p>
          <a:p>
            <a:pPr marL="0" indent="0">
              <a:buNone/>
            </a:pPr>
            <a:r>
              <a:rPr lang="uk-UA" sz="1800" dirty="0" smtClean="0"/>
              <a:t>В </a:t>
            </a:r>
            <a:r>
              <a:rPr lang="en-US" sz="1800" b="1" i="1" dirty="0" err="1" smtClean="0"/>
              <a:t>PyPI</a:t>
            </a:r>
            <a:r>
              <a:rPr lang="en-US" sz="1800" dirty="0" smtClean="0"/>
              <a:t> </a:t>
            </a:r>
            <a:r>
              <a:rPr lang="uk-UA" sz="1800" dirty="0" smtClean="0"/>
              <a:t>можна знайти </a:t>
            </a:r>
            <a:r>
              <a:rPr lang="uk-UA" sz="1800" dirty="0"/>
              <a:t>пакети для вирішення практично будь-яких задач. Також </a:t>
            </a:r>
            <a:r>
              <a:rPr lang="uk-UA" sz="1800" dirty="0" smtClean="0"/>
              <a:t>є можливість </a:t>
            </a:r>
            <a:r>
              <a:rPr lang="uk-UA" sz="1800" dirty="0"/>
              <a:t>викладати в цей </a:t>
            </a:r>
            <a:r>
              <a:rPr lang="uk-UA" sz="1800" dirty="0" smtClean="0"/>
              <a:t>репозиторій власні пакети. </a:t>
            </a:r>
            <a:endParaRPr lang="uk-UA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849" y="4720274"/>
            <a:ext cx="8037285" cy="19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64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Менеджер пакетів </a:t>
            </a:r>
            <a:r>
              <a:rPr lang="en-US" sz="1800" b="1" dirty="0"/>
              <a:t>Python </a:t>
            </a:r>
            <a:r>
              <a:rPr lang="en-US" sz="1800" b="1" dirty="0" smtClean="0"/>
              <a:t>pip</a:t>
            </a:r>
            <a:endParaRPr lang="en-US" sz="1800" b="1" dirty="0"/>
          </a:p>
          <a:p>
            <a:pPr marL="0" indent="0">
              <a:buNone/>
            </a:pPr>
            <a:r>
              <a:rPr lang="uk-UA" sz="1600" dirty="0" smtClean="0"/>
              <a:t>Для </a:t>
            </a:r>
            <a:r>
              <a:rPr lang="uk-UA" sz="1600" dirty="0"/>
              <a:t>завантаження і встановленлня пакетів з </a:t>
            </a:r>
            <a:r>
              <a:rPr lang="en-US" sz="1600" dirty="0" err="1"/>
              <a:t>PyPI</a:t>
            </a:r>
            <a:r>
              <a:rPr lang="en-US" sz="1600" dirty="0"/>
              <a:t> </a:t>
            </a:r>
            <a:r>
              <a:rPr lang="uk-UA" sz="1600" dirty="0"/>
              <a:t>використовують спеціальну утиліту </a:t>
            </a:r>
            <a:r>
              <a:rPr lang="en-US" sz="1600" b="1" i="1" dirty="0"/>
              <a:t>pip</a:t>
            </a:r>
            <a:r>
              <a:rPr lang="en-US" sz="1600" dirty="0"/>
              <a:t>. </a:t>
            </a:r>
            <a:r>
              <a:rPr lang="uk-UA" sz="1600" dirty="0" smtClean="0"/>
              <a:t>Ця </a:t>
            </a:r>
            <a:r>
              <a:rPr lang="uk-UA" sz="1600" dirty="0"/>
              <a:t>програма встановлюється автоматично разом з інтерпретатором.</a:t>
            </a:r>
          </a:p>
          <a:p>
            <a:pPr marL="0" indent="0">
              <a:buNone/>
            </a:pPr>
            <a:r>
              <a:rPr lang="en-US" sz="1600" b="1" dirty="0" smtClean="0"/>
              <a:t>pip</a:t>
            </a:r>
            <a:r>
              <a:rPr lang="en-US" sz="1600" dirty="0" smtClean="0"/>
              <a:t> </a:t>
            </a:r>
            <a:r>
              <a:rPr lang="en-US" sz="1600" dirty="0"/>
              <a:t>— </a:t>
            </a:r>
            <a:r>
              <a:rPr lang="uk-UA" sz="1600" dirty="0"/>
              <a:t>суто консольна утиліта, вона не має графічного інтерфейсу. Як правило вона вже прописана у змінній середовища </a:t>
            </a:r>
            <a:r>
              <a:rPr lang="en-US" sz="1600" b="1" i="1" dirty="0"/>
              <a:t>PATH</a:t>
            </a:r>
            <a:r>
              <a:rPr lang="en-US" sz="1600" dirty="0"/>
              <a:t> </a:t>
            </a:r>
            <a:r>
              <a:rPr lang="uk-UA" sz="1600" dirty="0"/>
              <a:t>і доступна для використання з командного рядка. Отже її можна запускати як самостійно</a:t>
            </a:r>
            <a:r>
              <a:rPr lang="uk-UA" sz="1600" dirty="0" smtClean="0"/>
              <a:t>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так і як модуль Python</a:t>
            </a:r>
            <a:r>
              <a:rPr lang="ru-RU" sz="16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i="1" dirty="0"/>
              <a:t>pip</a:t>
            </a:r>
            <a:r>
              <a:rPr lang="ru-RU" sz="1600" dirty="0"/>
              <a:t> дозволяє встановити саму останню версію пакета, конкретну версію або скористатись логічним виразом за допомогою якого можна вказати що вам, наприклад, потрібна версія не нижче вказаної.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За замовчуванням пакети встановлюються з PyPI. Але можна явно вказати де саме знаходиться пакет: </a:t>
            </a: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467" y="1678001"/>
            <a:ext cx="1929374" cy="36933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pip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аргументи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467" y="2321468"/>
            <a:ext cx="3019416" cy="36933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python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 pip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аргументи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56794"/>
              </p:ext>
            </p:extLst>
          </p:nvPr>
        </p:nvGraphicFramePr>
        <p:xfrm>
          <a:off x="311267" y="3279883"/>
          <a:ext cx="6680199" cy="1341120"/>
        </p:xfrm>
        <a:graphic>
          <a:graphicData uri="http://schemas.openxmlformats.org/drawingml/2006/table">
            <a:tbl>
              <a:tblPr/>
              <a:tblGrid>
                <a:gridCol w="2345266"/>
                <a:gridCol w="4334933"/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команда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пояснення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pip install </a:t>
                      </a:r>
                      <a:r>
                        <a:rPr lang="en-US" sz="1600" dirty="0" err="1"/>
                        <a:t>django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встановити останню версію пакета Django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pip install </a:t>
                      </a:r>
                      <a:r>
                        <a:rPr lang="en-US" sz="1600" dirty="0" err="1"/>
                        <a:t>django</a:t>
                      </a:r>
                      <a:r>
                        <a:rPr lang="en-US" sz="1600" dirty="0" smtClean="0"/>
                        <a:t>==3.0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встановити пакет Django версії </a:t>
                      </a:r>
                      <a:r>
                        <a:rPr lang="en-US" sz="1600" dirty="0" smtClean="0"/>
                        <a:t>3</a:t>
                      </a:r>
                      <a:r>
                        <a:rPr lang="ru-RU" sz="1600" dirty="0" smtClean="0"/>
                        <a:t>.0</a:t>
                      </a:r>
                      <a:endParaRPr lang="ru-RU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pip install </a:t>
                      </a:r>
                      <a:r>
                        <a:rPr lang="en-US" sz="1600" dirty="0" err="1"/>
                        <a:t>django</a:t>
                      </a:r>
                      <a:r>
                        <a:rPr lang="en-US" sz="1600" dirty="0" smtClean="0"/>
                        <a:t>&gt;=3.0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встановити пакет Django версії не нижче </a:t>
                      </a:r>
                      <a:r>
                        <a:rPr lang="en-US" sz="1600" dirty="0" smtClean="0"/>
                        <a:t>3</a:t>
                      </a:r>
                      <a:r>
                        <a:rPr lang="ru-RU" sz="1600" dirty="0" smtClean="0"/>
                        <a:t>.0</a:t>
                      </a:r>
                      <a:endParaRPr lang="ru-RU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56152"/>
              </p:ext>
            </p:extLst>
          </p:nvPr>
        </p:nvGraphicFramePr>
        <p:xfrm>
          <a:off x="262467" y="5237480"/>
          <a:ext cx="9076266" cy="1341120"/>
        </p:xfrm>
        <a:graphic>
          <a:graphicData uri="http://schemas.openxmlformats.org/drawingml/2006/table">
            <a:tbl>
              <a:tblPr/>
              <a:tblGrid>
                <a:gridCol w="5020733"/>
                <a:gridCol w="4055533"/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команда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пояснення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pip install -e git+https://gitrepo.com/ProjectName.git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встановити пакет з </a:t>
                      </a:r>
                      <a:r>
                        <a:rPr lang="en-US" sz="1600"/>
                        <a:t>git-</a:t>
                      </a:r>
                      <a:r>
                        <a:rPr lang="ru-RU" sz="1600"/>
                        <a:t>репозиторія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pip install --index-url http://pypackage.com/ ProjectName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встановити з альтернативного репозиторія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pip install ./dist/ProjectName.tar.gz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встановити з вказаного файла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26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 smtClean="0"/>
              <a:t>pip</a:t>
            </a:r>
            <a:r>
              <a:rPr lang="ru-RU" sz="2000" dirty="0" smtClean="0"/>
              <a:t> </a:t>
            </a:r>
            <a:r>
              <a:rPr lang="ru-RU" sz="2000" dirty="0"/>
              <a:t>також використовується для формування списка встановлених пакетів з вказанням версії кожного пакета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Можна записати всю інформацію в текстовий файл 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Це корисно при работі у великих проектах, При необхідності можна відновити всю бібліотеку одною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командою: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цьому будуть встановлені пакети необхідних версій. Назва файла </a:t>
            </a:r>
            <a:r>
              <a:rPr lang="en-US" sz="2000" dirty="0"/>
              <a:t>requirements.txt </a:t>
            </a:r>
            <a:r>
              <a:rPr lang="ru-RU" sz="2000" dirty="0"/>
              <a:t>є традиційною для виконання таких операцій, крім того деякі програми, які виконують певні дії з пакетами, можуть шукати файл саме з такою назвою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Отримати </a:t>
            </a:r>
            <a:r>
              <a:rPr lang="ru-RU" sz="2000" dirty="0"/>
              <a:t>довідку по командам </a:t>
            </a:r>
            <a:r>
              <a:rPr lang="en-US" sz="2000" dirty="0"/>
              <a:t>pip </a:t>
            </a:r>
            <a:r>
              <a:rPr lang="ru-RU" sz="2000" dirty="0"/>
              <a:t>можна так:</a:t>
            </a:r>
            <a:endParaRPr lang="ru-RU" sz="20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30200" y="939335"/>
            <a:ext cx="1309974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freeze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30200" y="2151780"/>
            <a:ext cx="3435556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freeze &gt; requirements.txt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30200" y="3674532"/>
            <a:ext cx="3466013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install −r requirements.txt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30200" y="5921346"/>
            <a:ext cx="1083951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help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35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177800"/>
            <a:ext cx="11624733" cy="6417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того, щоб видалити пакет (наприклад, пакет </a:t>
            </a:r>
            <a:r>
              <a:rPr lang="ru-RU" sz="2000" dirty="0" smtClean="0"/>
              <a:t>Django) </a:t>
            </a:r>
            <a:r>
              <a:rPr lang="ru-RU" sz="2000" dirty="0"/>
              <a:t>скористаємось командою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оновлення пакета викорисовуємо ключ </a:t>
            </a:r>
            <a:r>
              <a:rPr lang="ru-RU" sz="2000" b="1" i="1" dirty="0"/>
              <a:t>–upgrade</a:t>
            </a:r>
            <a:r>
              <a:rPr lang="ru-RU" sz="2000" dirty="0"/>
              <a:t>: 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Щоб дізнатись список усіх встановлених пакетів: 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Отримати детальну </a:t>
            </a:r>
            <a:r>
              <a:rPr lang="ru-RU" sz="2000" dirty="0" smtClean="0"/>
              <a:t>інформацію </a:t>
            </a:r>
            <a:r>
              <a:rPr lang="ru-RU" sz="2000" dirty="0"/>
              <a:t>про пакет: 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Якщо ви не знаєте точної назви пакета, або бажаєте переглянути пакети у назві яких міститься певне слово, скористайтесь пошуком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467" y="734745"/>
            <a:ext cx="2382383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uninstall django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8110" y="2004351"/>
            <a:ext cx="3278462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install --upgrade django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99972" y="3175757"/>
            <a:ext cx="912429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99972" y="4347163"/>
            <a:ext cx="2250937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show requests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62467" y="5760479"/>
            <a:ext cx="2209259" cy="400110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pip search django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29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066" y="2541582"/>
            <a:ext cx="5693790" cy="1039819"/>
          </a:xfrm>
        </p:spPr>
        <p:txBody>
          <a:bodyPr/>
          <a:lstStyle/>
          <a:p>
            <a:pPr algn="ctr"/>
            <a:r>
              <a:rPr lang="uk-UA" b="1" dirty="0" smtClean="0"/>
              <a:t>Дякую за увагу!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457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2533" y="116632"/>
            <a:ext cx="11565467" cy="6624736"/>
          </a:xfrm>
        </p:spPr>
        <p:txBody>
          <a:bodyPr>
            <a:normAutofit/>
          </a:bodyPr>
          <a:lstStyle/>
          <a:p>
            <a:pPr marL="0" indent="714375">
              <a:buNone/>
            </a:pPr>
            <a:r>
              <a:rPr lang="en-US" sz="2000" b="1" dirty="0" err="1"/>
              <a:t>tl;dr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uk-UA" sz="2000" dirty="0"/>
              <a:t>Як зазначено в офіційному довіднику:</a:t>
            </a:r>
            <a:endParaRPr lang="en-US" sz="2000" dirty="0"/>
          </a:p>
          <a:p>
            <a:pPr marL="0" indent="0">
              <a:buNone/>
            </a:pPr>
            <a:r>
              <a:rPr lang="uk-UA" sz="2000" i="1" dirty="0"/>
              <a:t>Програма </a:t>
            </a:r>
            <a:r>
              <a:rPr lang="en-US" sz="2000" i="1" dirty="0"/>
              <a:t>Python </a:t>
            </a:r>
            <a:r>
              <a:rPr lang="uk-UA" sz="2000" i="1" dirty="0"/>
              <a:t>будується з блоків коду. </a:t>
            </a:r>
            <a:endParaRPr lang="en-US" sz="2000" i="1" dirty="0"/>
          </a:p>
          <a:p>
            <a:pPr marL="0" indent="0">
              <a:buNone/>
            </a:pPr>
            <a:r>
              <a:rPr lang="uk-UA" sz="2000" i="1" dirty="0"/>
              <a:t>Блок - це фрагмент програми </a:t>
            </a:r>
            <a:r>
              <a:rPr lang="en-US" sz="2000" i="1" dirty="0"/>
              <a:t>Python, </a:t>
            </a:r>
            <a:r>
              <a:rPr lang="uk-UA" sz="2000" i="1" dirty="0"/>
              <a:t>який виконується як єдине ціле. </a:t>
            </a:r>
            <a:endParaRPr lang="en-US" sz="2000" i="1" dirty="0"/>
          </a:p>
          <a:p>
            <a:pPr marL="0" indent="0">
              <a:buNone/>
            </a:pPr>
            <a:r>
              <a:rPr lang="uk-UA" sz="2000" i="1" dirty="0"/>
              <a:t>Блоками є: модуль, тіло функції та визначення класу.</a:t>
            </a:r>
          </a:p>
          <a:p>
            <a:pPr marL="0" indent="0">
              <a:buNone/>
            </a:pPr>
            <a:r>
              <a:rPr lang="uk-UA" sz="2000" i="1" u="sng" dirty="0"/>
              <a:t>Кожна </a:t>
            </a:r>
            <a:r>
              <a:rPr lang="uk-UA" sz="2000" b="1" i="1" u="sng" dirty="0"/>
              <a:t>команда, введена </a:t>
            </a:r>
            <a:r>
              <a:rPr lang="uk-UA" sz="2000" b="1" i="1" u="sng" dirty="0" err="1"/>
              <a:t>інтерактивно</a:t>
            </a:r>
            <a:r>
              <a:rPr lang="uk-UA" sz="2000" i="1" u="sng" dirty="0"/>
              <a:t>, є </a:t>
            </a:r>
            <a:r>
              <a:rPr lang="uk-UA" sz="2000" b="1" i="1" u="sng" dirty="0"/>
              <a:t>блоком</a:t>
            </a:r>
            <a:r>
              <a:rPr lang="uk-UA" sz="2000" i="1" u="sng" dirty="0"/>
              <a:t>. </a:t>
            </a:r>
          </a:p>
          <a:p>
            <a:pPr marL="0" indent="0">
              <a:buNone/>
            </a:pPr>
            <a:r>
              <a:rPr lang="uk-UA" sz="2000" i="1" u="sng" dirty="0"/>
              <a:t>Файл сценарію є блоком коду.</a:t>
            </a:r>
          </a:p>
          <a:p>
            <a:pPr marL="0" indent="0">
              <a:buNone/>
            </a:pPr>
            <a:endParaRPr lang="uk-UA" sz="2000" u="sng" dirty="0"/>
          </a:p>
          <a:p>
            <a:pPr marL="0" indent="0">
              <a:buNone/>
            </a:pPr>
            <a:r>
              <a:rPr lang="uk-UA" sz="2000" dirty="0"/>
              <a:t>Ось чому, у випадку запуску нашої програми в </a:t>
            </a:r>
            <a:r>
              <a:rPr lang="uk-UA" sz="2000" u="sng" dirty="0"/>
              <a:t>нормальному режимі</a:t>
            </a:r>
            <a:r>
              <a:rPr lang="uk-UA" sz="2000" dirty="0"/>
              <a:t>, у нас є єдиний блок коду, який містить </a:t>
            </a:r>
            <a:r>
              <a:rPr lang="uk-UA" sz="2000" b="1" i="1" dirty="0"/>
              <a:t>один об’єкт</a:t>
            </a:r>
            <a:r>
              <a:rPr lang="uk-UA" sz="2000" dirty="0"/>
              <a:t> для числового літералу 40000, тому </a:t>
            </a:r>
            <a:r>
              <a:rPr lang="en-US" sz="2000" b="1" i="1" dirty="0"/>
              <a:t>id (a) == id (b) </a:t>
            </a:r>
            <a:r>
              <a:rPr lang="uk-UA" sz="2000" dirty="0"/>
              <a:t>дасть </a:t>
            </a:r>
            <a:r>
              <a:rPr lang="en-US" sz="2000" b="1" i="1" dirty="0"/>
              <a:t>True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У випадку </a:t>
            </a:r>
            <a:r>
              <a:rPr lang="uk-UA" sz="2000" u="sng" dirty="0"/>
              <a:t>інтерактивного режиму </a:t>
            </a:r>
            <a:r>
              <a:rPr lang="uk-UA" sz="2000" dirty="0"/>
              <a:t>у нас є </a:t>
            </a:r>
            <a:r>
              <a:rPr lang="uk-UA" sz="2000" b="1" i="1" dirty="0"/>
              <a:t>два різних об’єкти</a:t>
            </a:r>
            <a:r>
              <a:rPr lang="uk-UA" sz="2000" dirty="0"/>
              <a:t> коду, кожен зі своїм власним різним об’єктом для літералу 40000, тому </a:t>
            </a:r>
            <a:r>
              <a:rPr lang="uk-UA" sz="2000" dirty="0" err="1"/>
              <a:t>тому</a:t>
            </a:r>
            <a:r>
              <a:rPr lang="uk-UA" sz="2000" dirty="0"/>
              <a:t> </a:t>
            </a:r>
            <a:r>
              <a:rPr lang="en-US" sz="2000" b="1" i="1" dirty="0"/>
              <a:t>id (a) == id (b) </a:t>
            </a:r>
            <a:r>
              <a:rPr lang="uk-UA" sz="2000" dirty="0"/>
              <a:t>дасть </a:t>
            </a:r>
            <a:r>
              <a:rPr lang="en-US" sz="2000" b="1" i="1" dirty="0"/>
              <a:t>False! </a:t>
            </a:r>
            <a:endParaRPr lang="uk-UA" sz="2000" b="1" i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22265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5801" y="188641"/>
            <a:ext cx="10710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Зверніть увагу, що така поведінка не проявляється лише з цілими числами </a:t>
            </a:r>
            <a:r>
              <a:rPr lang="en-US" b="1" i="1" dirty="0" err="1"/>
              <a:t>int</a:t>
            </a:r>
            <a:r>
              <a:rPr lang="en-US" dirty="0"/>
              <a:t>, </a:t>
            </a:r>
            <a:r>
              <a:rPr lang="uk-UA" dirty="0"/>
              <a:t>ви отримаєте подібні результати, наприклад, з числами з плаваючою крапкою </a:t>
            </a:r>
            <a:r>
              <a:rPr lang="en-US" b="1" i="1" dirty="0"/>
              <a:t>float</a:t>
            </a:r>
            <a:r>
              <a:rPr lang="uk-UA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97600" y="4208428"/>
            <a:ext cx="57065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i="1" dirty="0"/>
              <a:t>А тут ми у інтерактивному режимі вирішили створити </a:t>
            </a:r>
            <a:r>
              <a:rPr lang="uk-UA" sz="2000" i="1" dirty="0" err="1"/>
              <a:t>одноча</a:t>
            </a:r>
            <a:r>
              <a:rPr lang="en-US" sz="2000" i="1" dirty="0"/>
              <a:t>c</a:t>
            </a:r>
            <a:r>
              <a:rPr lang="uk-UA" sz="2000" i="1" dirty="0" err="1"/>
              <a:t>но</a:t>
            </a:r>
            <a:r>
              <a:rPr lang="uk-UA" sz="2000" i="1" dirty="0"/>
              <a:t> дві змінні, вказавши їх і їх значення через кому.</a:t>
            </a:r>
          </a:p>
          <a:p>
            <a:r>
              <a:rPr lang="uk-UA" sz="2000" i="1" dirty="0"/>
              <a:t>Відповідна команда виконається як  єдиний блок коду. Тобто буде створений  </a:t>
            </a:r>
            <a:r>
              <a:rPr lang="uk-UA" sz="2000" b="1" i="1" dirty="0"/>
              <a:t>один об’єкт</a:t>
            </a:r>
            <a:r>
              <a:rPr lang="uk-UA" sz="2000" i="1" dirty="0"/>
              <a:t> для числового літералу 40000, тому </a:t>
            </a:r>
            <a:r>
              <a:rPr lang="en-US" sz="2000" b="1" i="1" dirty="0"/>
              <a:t>a</a:t>
            </a:r>
            <a:r>
              <a:rPr lang="uk-UA" sz="2000" b="1" i="1" dirty="0"/>
              <a:t> </a:t>
            </a:r>
            <a:r>
              <a:rPr lang="en-US" sz="2000" b="1" i="1" dirty="0"/>
              <a:t>is b </a:t>
            </a:r>
            <a:r>
              <a:rPr lang="uk-UA" sz="2000" i="1" dirty="0"/>
              <a:t>дасть </a:t>
            </a:r>
            <a:r>
              <a:rPr lang="en-US" sz="2000" b="1" i="1" dirty="0"/>
              <a:t>True</a:t>
            </a:r>
            <a:endParaRPr lang="ru-RU" sz="20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37224" y="3676445"/>
            <a:ext cx="1911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Але це ще не все: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3563" y="1221762"/>
            <a:ext cx="2592376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0.4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0.4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19" y="1979654"/>
            <a:ext cx="2133600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58" y="834972"/>
            <a:ext cx="5385409" cy="2939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4028290"/>
            <a:ext cx="5350932" cy="26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799" y="116632"/>
            <a:ext cx="11768668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/>
              <a:t>Коли ви запускаєте код у скрипті .py, перед </a:t>
            </a:r>
            <a:r>
              <a:rPr lang="uk-UA" sz="1800" dirty="0" smtClean="0"/>
              <a:t>його</a:t>
            </a:r>
            <a:r>
              <a:rPr lang="en-US" sz="1800" dirty="0" smtClean="0"/>
              <a:t> </a:t>
            </a:r>
            <a:r>
              <a:rPr lang="uk-UA" sz="1800" dirty="0" smtClean="0"/>
              <a:t>виконанням </a:t>
            </a:r>
            <a:r>
              <a:rPr lang="uk-UA" sz="1800" dirty="0"/>
              <a:t>весь </a:t>
            </a:r>
            <a:r>
              <a:rPr lang="uk-UA" sz="1800" dirty="0"/>
              <a:t>файл компілюється в код об'єкту. У цьому випадку </a:t>
            </a:r>
            <a:r>
              <a:rPr lang="uk-UA" sz="1800" b="1" dirty="0" err="1"/>
              <a:t>CPython</a:t>
            </a:r>
            <a:r>
              <a:rPr lang="uk-UA" sz="1800" dirty="0"/>
              <a:t> може здійснити певні </a:t>
            </a:r>
            <a:r>
              <a:rPr lang="uk-UA" sz="1800" b="1" dirty="0"/>
              <a:t>оптимізації</a:t>
            </a:r>
            <a:r>
              <a:rPr lang="uk-UA" sz="1800" dirty="0"/>
              <a:t>. Деякі з цих </a:t>
            </a:r>
            <a:r>
              <a:rPr lang="uk-UA" sz="1800" dirty="0" err="1"/>
              <a:t>оптимізацій</a:t>
            </a:r>
            <a:r>
              <a:rPr lang="uk-UA" sz="1800" dirty="0"/>
              <a:t> досить «агресивні». Ви можете змінити рядок сценарію </a:t>
            </a:r>
            <a:r>
              <a:rPr lang="en-US" sz="1800" dirty="0"/>
              <a:t>b = 40000, </a:t>
            </a:r>
            <a:r>
              <a:rPr lang="uk-UA" sz="1800" dirty="0"/>
              <a:t>змінивши його на </a:t>
            </a:r>
            <a:r>
              <a:rPr lang="en-US" sz="1800" dirty="0"/>
              <a:t>b = 20000 + 20000, </a:t>
            </a:r>
            <a:r>
              <a:rPr lang="uk-UA" sz="1800" dirty="0"/>
              <a:t>і </a:t>
            </a:r>
            <a:r>
              <a:rPr lang="en-US" sz="1800" dirty="0" err="1"/>
              <a:t>CPython</a:t>
            </a:r>
            <a:r>
              <a:rPr lang="en-US" sz="1800" dirty="0"/>
              <a:t> </a:t>
            </a:r>
            <a:r>
              <a:rPr lang="uk-UA" sz="1800" dirty="0"/>
              <a:t>все одно "складе" </a:t>
            </a:r>
            <a:r>
              <a:rPr lang="en-US" sz="1800" dirty="0"/>
              <a:t>b </a:t>
            </a:r>
            <a:r>
              <a:rPr lang="uk-UA" sz="1800" dirty="0"/>
              <a:t>в ту саму константу. 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uk-UA" sz="2000" dirty="0" smtClean="0"/>
              <a:t>Це </a:t>
            </a:r>
            <a:r>
              <a:rPr lang="uk-UA" sz="2000" dirty="0"/>
              <a:t>працює і для рядків</a:t>
            </a:r>
            <a:endParaRPr lang="en-US" sz="20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9981" y="1165514"/>
            <a:ext cx="2592376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40000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20000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20000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663223"/>
            <a:ext cx="2673168" cy="14591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60405" y="3715314"/>
            <a:ext cx="523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Але </a:t>
            </a:r>
            <a:r>
              <a:rPr lang="uk-UA" b="1" dirty="0"/>
              <a:t>не для списків, кортежей, словників і множин</a:t>
            </a:r>
            <a:endParaRPr lang="uk-UA" b="1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49981" y="4309500"/>
            <a:ext cx="2592376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"Hello!"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"Hello!"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42" y="4772045"/>
            <a:ext cx="2673880" cy="1476447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360405" y="4309500"/>
            <a:ext cx="2592376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[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]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649" y="4772045"/>
            <a:ext cx="2791601" cy="14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9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333" y="116632"/>
            <a:ext cx="3369733" cy="408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/>
              <a:t>Як тоді зрозуміти </a:t>
            </a:r>
            <a:r>
              <a:rPr lang="uk-UA" sz="2000" b="1" dirty="0" smtClean="0"/>
              <a:t>о</a:t>
            </a:r>
            <a:r>
              <a:rPr lang="uk-UA" sz="2000" b="1" dirty="0" smtClean="0"/>
              <a:t>сь </a:t>
            </a:r>
            <a:r>
              <a:rPr lang="uk-UA" sz="2000" b="1" dirty="0" smtClean="0"/>
              <a:t>це</a:t>
            </a:r>
            <a:r>
              <a:rPr lang="uk-UA" sz="2000" b="1" dirty="0"/>
              <a:t>?</a:t>
            </a:r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15667" y="524933"/>
            <a:ext cx="51053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i="1" dirty="0"/>
              <a:t>Під час присвоєння </a:t>
            </a:r>
            <a:r>
              <a:rPr lang="en-US" sz="2000" i="1" dirty="0"/>
              <a:t>b, </a:t>
            </a:r>
            <a:r>
              <a:rPr lang="en-US" sz="2000" i="1" dirty="0" err="1"/>
              <a:t>CPython</a:t>
            </a:r>
            <a:r>
              <a:rPr lang="en-US" sz="2000" i="1" dirty="0"/>
              <a:t> </a:t>
            </a:r>
            <a:r>
              <a:rPr lang="uk-UA" sz="2000" i="1" dirty="0"/>
              <a:t>не знає заздалегідь яке буде значення </a:t>
            </a:r>
            <a:r>
              <a:rPr lang="en-US" sz="2000" i="1" dirty="0"/>
              <a:t>a. </a:t>
            </a:r>
            <a:r>
              <a:rPr lang="uk-UA" sz="2000" i="1" dirty="0"/>
              <a:t> Отже, </a:t>
            </a:r>
            <a:r>
              <a:rPr lang="en-US" sz="2000" i="1" dirty="0" err="1"/>
              <a:t>CPython</a:t>
            </a:r>
            <a:r>
              <a:rPr lang="en-US" sz="2000" i="1" dirty="0"/>
              <a:t> </a:t>
            </a:r>
            <a:r>
              <a:rPr lang="uk-UA" sz="2000" i="1" dirty="0"/>
              <a:t>резервує нове розташування пам'яті для діапазону, а потім зберігає результати роботи в цій новій ділянці пам'яті. </a:t>
            </a:r>
            <a:endParaRPr lang="en-US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15667" y="3944115"/>
            <a:ext cx="2631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i="1" dirty="0"/>
              <a:t>Так само і зі змінною с</a:t>
            </a:r>
            <a:endParaRPr lang="ru-RU" sz="20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614" y="668169"/>
            <a:ext cx="2592376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40000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40000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a - a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991" y="1206433"/>
            <a:ext cx="2779999" cy="1413361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39614" y="3919391"/>
            <a:ext cx="2592376" cy="224676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40000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0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40000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c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92" y="4714656"/>
            <a:ext cx="2779999" cy="14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333" y="116632"/>
            <a:ext cx="11557000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 smtClean="0"/>
              <a:t>Але з рядками це </a:t>
            </a:r>
            <a:r>
              <a:rPr lang="uk-UA" sz="2000" b="1" dirty="0"/>
              <a:t>спрацьовує</a:t>
            </a:r>
            <a:r>
              <a:rPr lang="uk-UA" sz="2000" b="1" dirty="0" smtClean="0"/>
              <a:t>!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uk-UA" sz="2000" b="1" dirty="0" smtClean="0"/>
              <a:t>Чи </a:t>
            </a:r>
            <a:r>
              <a:rPr lang="uk-UA" sz="2000" b="1" dirty="0" smtClean="0"/>
              <a:t>не спрацьовує</a:t>
            </a:r>
            <a:r>
              <a:rPr lang="uk-UA" sz="2000" b="1" dirty="0"/>
              <a:t>?</a:t>
            </a:r>
            <a:endParaRPr lang="en-US" sz="20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ru-RU" sz="1600" b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60306" y="569950"/>
            <a:ext cx="2592376" cy="224676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"Hello!"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""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"Hello!"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c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88" y="1464241"/>
            <a:ext cx="2513845" cy="1353609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60306" y="3392996"/>
            <a:ext cx="2592376" cy="3170099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"Hello!"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 "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"Hello!"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c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d.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replace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 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789" y="4614333"/>
            <a:ext cx="2576696" cy="19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4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199" y="116633"/>
            <a:ext cx="11667067" cy="6741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Але і це ще не </a:t>
            </a:r>
            <a:r>
              <a:rPr lang="uk-UA" sz="2000" b="1" dirty="0" smtClean="0"/>
              <a:t>все!</a:t>
            </a:r>
            <a:endParaRPr lang="ru-RU" sz="20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0199" y="509517"/>
            <a:ext cx="2592376" cy="1938992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a - a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20" y="1165044"/>
            <a:ext cx="2599759" cy="1288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19" y="560386"/>
            <a:ext cx="1437548" cy="1888123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5422" y="3502031"/>
            <a:ext cx="4790094" cy="2554545"/>
          </a:xfrm>
          <a:prstGeom prst="rect">
            <a:avLst/>
          </a:prstGeom>
          <a:solidFill>
            <a:srgbClr val="F2F3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c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50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d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c*d -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100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*d + a -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*d**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+ c*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  <a:t>2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E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== 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b)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f"id(a)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(a)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f"id(b) =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{id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(b)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33B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72" y="4859867"/>
            <a:ext cx="2372237" cy="1196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592" y="3775874"/>
            <a:ext cx="4571451" cy="228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3578</Words>
  <Application>Microsoft Office PowerPoint</Application>
  <PresentationFormat>Widescreen</PresentationFormat>
  <Paragraphs>476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Unicode MS</vt:lpstr>
      <vt:lpstr>Arial</vt:lpstr>
      <vt:lpstr>Calibri</vt:lpstr>
      <vt:lpstr>Calibri Light</vt:lpstr>
      <vt:lpstr>JetBrains Mono</vt:lpstr>
      <vt:lpstr>Office Theme</vt:lpstr>
      <vt:lpstr>PowerPoint Presentation</vt:lpstr>
      <vt:lpstr>Чому Python-код в нормальному і інтерактивному режимі іноді веде себе по різному?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Модулі в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 Windows</dc:creator>
  <cp:lastModifiedBy>Пользователь Windows</cp:lastModifiedBy>
  <cp:revision>251</cp:revision>
  <dcterms:created xsi:type="dcterms:W3CDTF">2021-02-07T18:10:48Z</dcterms:created>
  <dcterms:modified xsi:type="dcterms:W3CDTF">2021-09-25T15:40:33Z</dcterms:modified>
</cp:coreProperties>
</file>