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15" r:id="rId3"/>
    <p:sldId id="371" r:id="rId4"/>
    <p:sldId id="337" r:id="rId5"/>
    <p:sldId id="356" r:id="rId6"/>
    <p:sldId id="343" r:id="rId7"/>
    <p:sldId id="357" r:id="rId8"/>
    <p:sldId id="372" r:id="rId9"/>
    <p:sldId id="358" r:id="rId10"/>
    <p:sldId id="359" r:id="rId11"/>
    <p:sldId id="366" r:id="rId12"/>
    <p:sldId id="367" r:id="rId13"/>
    <p:sldId id="368" r:id="rId14"/>
    <p:sldId id="369" r:id="rId15"/>
    <p:sldId id="340" r:id="rId16"/>
    <p:sldId id="344" r:id="rId17"/>
    <p:sldId id="345" r:id="rId18"/>
    <p:sldId id="346" r:id="rId19"/>
    <p:sldId id="373" r:id="rId20"/>
    <p:sldId id="347" r:id="rId21"/>
    <p:sldId id="348" r:id="rId22"/>
    <p:sldId id="339" r:id="rId23"/>
    <p:sldId id="350" r:id="rId24"/>
    <p:sldId id="351" r:id="rId25"/>
    <p:sldId id="374" r:id="rId26"/>
    <p:sldId id="391" r:id="rId27"/>
    <p:sldId id="392" r:id="rId28"/>
    <p:sldId id="380" r:id="rId29"/>
    <p:sldId id="381" r:id="rId30"/>
    <p:sldId id="382" r:id="rId31"/>
    <p:sldId id="383" r:id="rId32"/>
    <p:sldId id="384" r:id="rId33"/>
    <p:sldId id="385" r:id="rId34"/>
    <p:sldId id="386" r:id="rId35"/>
    <p:sldId id="387" r:id="rId36"/>
    <p:sldId id="388" r:id="rId37"/>
    <p:sldId id="389" r:id="rId38"/>
    <p:sldId id="390" r:id="rId39"/>
    <p:sldId id="314" r:id="rId4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707" autoAdjust="0"/>
  </p:normalViewPr>
  <p:slideViewPr>
    <p:cSldViewPr snapToGrid="0">
      <p:cViewPr varScale="1">
        <p:scale>
          <a:sx n="86" d="100"/>
          <a:sy n="86" d="100"/>
        </p:scale>
        <p:origin x="581" y="82"/>
      </p:cViewPr>
      <p:guideLst>
        <p:guide orient="horz" pos="2160"/>
        <p:guide pos="3840"/>
      </p:guideLst>
    </p:cSldViewPr>
  </p:slideViewPr>
  <p:outlineViewPr>
    <p:cViewPr>
      <p:scale>
        <a:sx n="33" d="100"/>
        <a:sy n="33" d="100"/>
      </p:scale>
      <p:origin x="0" y="-626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04CD47-767D-4E53-A1DC-F683C0928671}" type="datetimeFigureOut">
              <a:rPr lang="ru-RU" smtClean="0"/>
              <a:t>20.09.2021</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FDDAE-6B10-4E95-A1E6-8F9C3C572827}" type="slidenum">
              <a:rPr lang="ru-RU" smtClean="0"/>
              <a:t>‹#›</a:t>
            </a:fld>
            <a:endParaRPr lang="ru-RU"/>
          </a:p>
        </p:txBody>
      </p:sp>
    </p:spTree>
    <p:extLst>
      <p:ext uri="{BB962C8B-B14F-4D97-AF65-F5344CB8AC3E}">
        <p14:creationId xmlns:p14="http://schemas.microsoft.com/office/powerpoint/2010/main" val="1078992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777B0B6A-BA96-4644-98E1-3917F92EBE96}" type="datetimeFigureOut">
              <a:rPr lang="ru-RU" smtClean="0"/>
              <a:t>20.09.2021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272430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777B0B6A-BA96-4644-98E1-3917F92EBE96}" type="datetimeFigureOut">
              <a:rPr lang="ru-RU" smtClean="0"/>
              <a:t>20.09.2021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333421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777B0B6A-BA96-4644-98E1-3917F92EBE96}" type="datetimeFigureOut">
              <a:rPr lang="ru-RU" smtClean="0"/>
              <a:t>20.09.2021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350704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777B0B6A-BA96-4644-98E1-3917F92EBE96}" type="datetimeFigureOut">
              <a:rPr lang="ru-RU" smtClean="0"/>
              <a:t>20.09.2021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339234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7B0B6A-BA96-4644-98E1-3917F92EBE96}" type="datetimeFigureOut">
              <a:rPr lang="ru-RU" smtClean="0"/>
              <a:t>20.09.2021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245150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777B0B6A-BA96-4644-98E1-3917F92EBE96}" type="datetimeFigureOut">
              <a:rPr lang="ru-RU" smtClean="0"/>
              <a:t>20.09.2021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1538057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777B0B6A-BA96-4644-98E1-3917F92EBE96}" type="datetimeFigureOut">
              <a:rPr lang="ru-RU" smtClean="0"/>
              <a:t>20.09.2021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388990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777B0B6A-BA96-4644-98E1-3917F92EBE96}" type="datetimeFigureOut">
              <a:rPr lang="ru-RU" smtClean="0"/>
              <a:t>20.09.2021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8815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B0B6A-BA96-4644-98E1-3917F92EBE96}" type="datetimeFigureOut">
              <a:rPr lang="ru-RU" smtClean="0"/>
              <a:t>20.09.2021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798937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7B0B6A-BA96-4644-98E1-3917F92EBE96}" type="datetimeFigureOut">
              <a:rPr lang="ru-RU" smtClean="0"/>
              <a:t>20.09.2021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3648785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7B0B6A-BA96-4644-98E1-3917F92EBE96}" type="datetimeFigureOut">
              <a:rPr lang="ru-RU" smtClean="0"/>
              <a:t>20.09.2021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108CF3D-41FB-4D90-8FD0-E63126F572D6}" type="slidenum">
              <a:rPr lang="ru-RU" smtClean="0"/>
              <a:t>‹#›</a:t>
            </a:fld>
            <a:endParaRPr lang="ru-RU"/>
          </a:p>
        </p:txBody>
      </p:sp>
    </p:spTree>
    <p:extLst>
      <p:ext uri="{BB962C8B-B14F-4D97-AF65-F5344CB8AC3E}">
        <p14:creationId xmlns:p14="http://schemas.microsoft.com/office/powerpoint/2010/main" val="136780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B0B6A-BA96-4644-98E1-3917F92EBE96}" type="datetimeFigureOut">
              <a:rPr lang="ru-RU" smtClean="0"/>
              <a:t>20.09.2021</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8CF3D-41FB-4D90-8FD0-E63126F572D6}" type="slidenum">
              <a:rPr lang="ru-RU" smtClean="0"/>
              <a:t>‹#›</a:t>
            </a:fld>
            <a:endParaRPr lang="ru-RU"/>
          </a:p>
        </p:txBody>
      </p:sp>
    </p:spTree>
    <p:extLst>
      <p:ext uri="{BB962C8B-B14F-4D97-AF65-F5344CB8AC3E}">
        <p14:creationId xmlns:p14="http://schemas.microsoft.com/office/powerpoint/2010/main" val="3145068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ocs.python.org/3/library/traceback.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docs.python.org/3/library/logging.html#logrecord-attributes" TargetMode="Externa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docs.python.org/3/library/datetime.html#strftime-and-strptime-behavio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35382" y="1800399"/>
            <a:ext cx="7405734" cy="3448934"/>
          </a:xfrm>
        </p:spPr>
        <p:txBody>
          <a:bodyPr>
            <a:normAutofit/>
          </a:bodyPr>
          <a:lstStyle/>
          <a:p>
            <a:r>
              <a:rPr lang="uk-UA" sz="4000" b="1" dirty="0"/>
              <a:t>Лекція 2</a:t>
            </a:r>
          </a:p>
          <a:p>
            <a:endParaRPr lang="uk-UA" sz="4000" b="1" dirty="0"/>
          </a:p>
          <a:p>
            <a:r>
              <a:rPr lang="uk-UA" b="1" dirty="0"/>
              <a:t>частина 1</a:t>
            </a:r>
          </a:p>
          <a:p>
            <a:r>
              <a:rPr lang="ru-RU" sz="4400" b="1" dirty="0"/>
              <a:t>Робота з винятками</a:t>
            </a:r>
          </a:p>
        </p:txBody>
      </p:sp>
    </p:spTree>
    <p:extLst>
      <p:ext uri="{BB962C8B-B14F-4D97-AF65-F5344CB8AC3E}">
        <p14:creationId xmlns:p14="http://schemas.microsoft.com/office/powerpoint/2010/main" val="2498762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99" y="127000"/>
            <a:ext cx="11878733" cy="6595533"/>
          </a:xfrm>
        </p:spPr>
        <p:txBody>
          <a:bodyPr>
            <a:normAutofit/>
          </a:bodyPr>
          <a:lstStyle/>
          <a:p>
            <a:pPr marL="0" indent="0" algn="ctr">
              <a:spcBef>
                <a:spcPts val="0"/>
              </a:spcBef>
              <a:buNone/>
            </a:pPr>
            <a:r>
              <a:rPr lang="uk-UA" sz="1800" b="1" dirty="0"/>
              <a:t>Ієрархія винятків </a:t>
            </a:r>
          </a:p>
          <a:p>
            <a:pPr marL="0" indent="0">
              <a:spcBef>
                <a:spcPts val="0"/>
              </a:spcBef>
              <a:buNone/>
            </a:pPr>
            <a:r>
              <a:rPr lang="uk-UA" sz="1800" dirty="0"/>
              <a:t>Який тип «експепшенів» в блоці </a:t>
            </a:r>
            <a:r>
              <a:rPr lang="en-US" sz="1800" dirty="0"/>
              <a:t>except </a:t>
            </a:r>
            <a:r>
              <a:rPr lang="uk-UA" sz="1800" dirty="0"/>
              <a:t>перехопить виняток? Відповідний йому за типом  або його предок в ієрархії класів винятків. </a:t>
            </a:r>
          </a:p>
          <a:p>
            <a:pPr marL="0" indent="0">
              <a:spcBef>
                <a:spcPts val="0"/>
              </a:spcBef>
              <a:buNone/>
            </a:pPr>
            <a:r>
              <a:rPr lang="uk-UA" sz="1800" dirty="0"/>
              <a:t>Пошук потрібного блоку «експепшена» зверху вниз: </a:t>
            </a:r>
            <a:endParaRPr lang="ru-RU" sz="1800" dirty="0"/>
          </a:p>
        </p:txBody>
      </p:sp>
      <p:sp>
        <p:nvSpPr>
          <p:cNvPr id="5" name="Rectangle 4"/>
          <p:cNvSpPr/>
          <p:nvPr/>
        </p:nvSpPr>
        <p:spPr>
          <a:xfrm>
            <a:off x="8026398" y="1362432"/>
            <a:ext cx="3767668" cy="3539430"/>
          </a:xfrm>
          <a:prstGeom prst="rect">
            <a:avLst/>
          </a:prstGeom>
        </p:spPr>
        <p:txBody>
          <a:bodyPr wrap="square">
            <a:spAutoFit/>
          </a:bodyPr>
          <a:lstStyle/>
          <a:p>
            <a:r>
              <a:rPr lang="uk-UA" sz="1600" i="1" dirty="0"/>
              <a:t>При виході за межі масиву виняток буде перехоплено в блоці </a:t>
            </a:r>
            <a:r>
              <a:rPr lang="en-US" sz="1600" i="1" dirty="0"/>
              <a:t>except Exception, </a:t>
            </a:r>
            <a:r>
              <a:rPr lang="uk-UA" sz="1600" i="1" dirty="0"/>
              <a:t>тому що предком класу </a:t>
            </a:r>
            <a:r>
              <a:rPr lang="en-US" sz="1600" i="1" dirty="0" err="1"/>
              <a:t>IndexError</a:t>
            </a:r>
            <a:r>
              <a:rPr lang="en-US" sz="1600" i="1" dirty="0"/>
              <a:t> </a:t>
            </a:r>
            <a:r>
              <a:rPr lang="uk-UA" sz="1600" i="1" dirty="0"/>
              <a:t>є </a:t>
            </a:r>
            <a:r>
              <a:rPr lang="en-US" sz="1600" i="1" dirty="0"/>
              <a:t>Exception. </a:t>
            </a:r>
            <a:endParaRPr lang="uk-UA" sz="1600" i="1" dirty="0"/>
          </a:p>
          <a:p>
            <a:endParaRPr lang="uk-UA" sz="1600" i="1" dirty="0"/>
          </a:p>
          <a:p>
            <a:r>
              <a:rPr lang="uk-UA" sz="1600" b="1" i="1" dirty="0"/>
              <a:t>винятки слід писати від самих специфічних (спочатку) до більш загальних (нижче).</a:t>
            </a:r>
            <a:r>
              <a:rPr lang="uk-UA" sz="1600" i="1" dirty="0"/>
              <a:t> </a:t>
            </a:r>
          </a:p>
          <a:p>
            <a:r>
              <a:rPr lang="uk-UA" b="1" i="1" u="sng" dirty="0"/>
              <a:t>Ніколи не пишіть </a:t>
            </a:r>
            <a:r>
              <a:rPr lang="en-US" b="1" i="1" u="sng" dirty="0"/>
              <a:t>except Exception. </a:t>
            </a:r>
            <a:endParaRPr lang="uk-UA" b="1" i="1" u="sng" dirty="0"/>
          </a:p>
          <a:p>
            <a:r>
              <a:rPr lang="uk-UA" sz="1600" i="1" dirty="0"/>
              <a:t>Так ви знайдете (чужі) винятки, які не дозволять діагностувати логічну помилку в програмі.</a:t>
            </a:r>
          </a:p>
          <a:p>
            <a:r>
              <a:rPr lang="en-US" sz="1600" i="1" dirty="0"/>
              <a:t>except </a:t>
            </a:r>
            <a:r>
              <a:rPr lang="uk-UA" sz="1600" i="1" dirty="0"/>
              <a:t>без вказівки типу ловить всі винятки. Не треба так писати! </a:t>
            </a:r>
            <a:endParaRPr lang="ru-RU" sz="1600" i="1" dirty="0"/>
          </a:p>
        </p:txBody>
      </p:sp>
      <p:sp>
        <p:nvSpPr>
          <p:cNvPr id="6" name="Rectangle 1"/>
          <p:cNvSpPr>
            <a:spLocks noChangeArrowheads="1"/>
          </p:cNvSpPr>
          <p:nvPr/>
        </p:nvSpPr>
        <p:spPr bwMode="auto">
          <a:xfrm>
            <a:off x="249191" y="1432055"/>
            <a:ext cx="7540141" cy="483209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import </a:t>
            </a:r>
            <a:r>
              <a:rPr kumimoji="0" lang="ru-RU" altLang="ru-RU" sz="1400" b="0" i="0" u="none" strike="noStrike" cap="none" normalizeH="0" baseline="0">
                <a:ln>
                  <a:noFill/>
                </a:ln>
                <a:solidFill>
                  <a:srgbClr val="383A42"/>
                </a:solidFill>
                <a:effectLst/>
                <a:latin typeface="JetBrains Mono"/>
              </a:rPr>
              <a:t>traceback</a:t>
            </a:r>
            <a:br>
              <a:rPr kumimoji="0" lang="ru-RU" altLang="ru-RU" sz="1400" b="0" i="0" u="none" strike="noStrike" cap="none" normalizeH="0" baseline="0">
                <a:ln>
                  <a:noFill/>
                </a:ln>
                <a:solidFill>
                  <a:srgbClr val="383A42"/>
                </a:solidFill>
                <a:effectLst/>
                <a:latin typeface="JetBrains Mono"/>
              </a:rPr>
            </a:br>
            <a:r>
              <a:rPr kumimoji="0" lang="ru-RU" altLang="ru-RU" sz="1400" b="0" i="1" u="none" strike="noStrike" cap="none" normalizeH="0" baseline="0">
                <a:ln>
                  <a:noFill/>
                </a:ln>
                <a:solidFill>
                  <a:srgbClr val="A626A4"/>
                </a:solidFill>
                <a:effectLst/>
                <a:latin typeface="JetBrains Mono"/>
              </a:rPr>
              <a:t>import </a:t>
            </a:r>
            <a:r>
              <a:rPr kumimoji="0" lang="ru-RU" altLang="ru-RU" sz="1400" b="0" i="0" u="none" strike="noStrike" cap="none" normalizeH="0" baseline="0">
                <a:ln>
                  <a:noFill/>
                </a:ln>
                <a:solidFill>
                  <a:srgbClr val="383A42"/>
                </a:solidFill>
                <a:effectLst/>
                <a:latin typeface="JetBrains Mono"/>
              </a:rPr>
              <a:t>sys</a:t>
            </a:r>
            <a:br>
              <a:rPr kumimoji="0" lang="ru-RU" altLang="ru-RU" sz="1400" b="0" i="0" u="none" strike="noStrike" cap="none" normalizeH="0" baseline="0">
                <a:ln>
                  <a:noFill/>
                </a:ln>
                <a:solidFill>
                  <a:srgbClr val="383A42"/>
                </a:solidFill>
                <a:effectLst/>
                <a:latin typeface="JetBrains Mono"/>
              </a:rPr>
            </a:br>
            <a:br>
              <a:rPr kumimoji="0" lang="ru-RU" altLang="ru-RU" sz="1400" b="0" i="0" u="none" strike="noStrike" cap="none" normalizeH="0" baseline="0">
                <a:ln>
                  <a:noFill/>
                </a:ln>
                <a:solidFill>
                  <a:srgbClr val="383A42"/>
                </a:solidFill>
                <a:effectLst/>
                <a:latin typeface="JetBrains Mono"/>
              </a:rPr>
            </a:br>
            <a:r>
              <a:rPr kumimoji="0" lang="ru-RU" altLang="ru-RU" sz="1400" b="0" i="1" u="none" strike="noStrike" cap="none" normalizeH="0" baseline="0">
                <a:ln>
                  <a:noFill/>
                </a:ln>
                <a:solidFill>
                  <a:srgbClr val="A626A4"/>
                </a:solidFill>
                <a:effectLst/>
                <a:latin typeface="JetBrains Mono"/>
              </a:rPr>
              <a:t>def </a:t>
            </a:r>
            <a:r>
              <a:rPr kumimoji="0" lang="ru-RU" altLang="ru-RU" sz="1400" b="0" i="0" u="none" strike="noStrike" cap="none" normalizeH="0" baseline="0">
                <a:ln>
                  <a:noFill/>
                </a:ln>
                <a:solidFill>
                  <a:srgbClr val="4078F2"/>
                </a:solidFill>
                <a:effectLst/>
                <a:latin typeface="JetBrains Mono"/>
              </a:rPr>
              <a:t>foo</a:t>
            </a:r>
            <a:r>
              <a:rPr kumimoji="0" lang="ru-RU" altLang="ru-RU" sz="1400" b="0" i="0" u="none" strike="noStrike" cap="none" normalizeH="0" baseline="0">
                <a:ln>
                  <a:noFill/>
                </a:ln>
                <a:solidFill>
                  <a:srgbClr val="383A42"/>
                </a:solidFill>
                <a:effectLst/>
                <a:latin typeface="JetBrains Mono"/>
              </a:rPr>
              <a:t>(a)</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b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986801"/>
                </a:solidFill>
                <a:effectLst/>
                <a:latin typeface="JetBrains Mono"/>
              </a:rPr>
              <a:t>1</a:t>
            </a:r>
            <a:r>
              <a:rPr kumimoji="0" lang="ru-RU" altLang="ru-RU" sz="1400" b="0" i="0" u="none" strike="noStrike" cap="none" normalizeH="0" baseline="0">
                <a:ln>
                  <a:noFill/>
                </a:ln>
                <a:solidFill>
                  <a:srgbClr val="383A42"/>
                </a:solidFill>
                <a:effectLst/>
                <a:latin typeface="JetBrains Mono"/>
              </a:rPr>
              <a:t>, </a:t>
            </a:r>
            <a:r>
              <a:rPr kumimoji="0" lang="ru-RU" altLang="ru-RU" sz="1400" b="0" i="0" u="none" strike="noStrike" cap="none" normalizeH="0" baseline="0">
                <a:ln>
                  <a:noFill/>
                </a:ln>
                <a:solidFill>
                  <a:srgbClr val="986801"/>
                </a:solidFill>
                <a:effectLst/>
                <a:latin typeface="JetBrains Mono"/>
              </a:rPr>
              <a:t>2</a:t>
            </a:r>
            <a:r>
              <a:rPr kumimoji="0" lang="ru-RU" altLang="ru-RU" sz="1400" b="0" i="0" u="none" strike="noStrike" cap="none" normalizeH="0" baseline="0">
                <a:ln>
                  <a:noFill/>
                </a:ln>
                <a:solidFill>
                  <a:srgbClr val="383A42"/>
                </a:solidFill>
                <a:effectLst/>
                <a:latin typeface="JetBrains Mono"/>
              </a:rPr>
              <a:t>, </a:t>
            </a:r>
            <a:r>
              <a:rPr kumimoji="0" lang="ru-RU" altLang="ru-RU" sz="1400" b="0" i="0" u="none" strike="noStrike" cap="none" normalizeH="0" baseline="0">
                <a:ln>
                  <a:noFill/>
                </a:ln>
                <a:solidFill>
                  <a:srgbClr val="986801"/>
                </a:solidFill>
                <a:effectLst/>
                <a:latin typeface="JetBrains Mono"/>
              </a:rPr>
              <a:t>3</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x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986801"/>
                </a:solidFill>
                <a:effectLst/>
                <a:latin typeface="JetBrains Mono"/>
              </a:rPr>
              <a:t>5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a</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y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b[a]</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(x, a, y)</a:t>
            </a:r>
            <a:br>
              <a:rPr kumimoji="0" lang="ru-RU" altLang="ru-RU" sz="1400" b="0" i="0" u="none" strike="noStrike" cap="none" normalizeH="0" baseline="0">
                <a:ln>
                  <a:noFill/>
                </a:ln>
                <a:solidFill>
                  <a:srgbClr val="383A42"/>
                </a:solidFill>
                <a:effectLst/>
                <a:latin typeface="JetBrains Mono"/>
              </a:rPr>
            </a:br>
            <a:r>
              <a:rPr kumimoji="0" lang="ru-RU" altLang="ru-RU" sz="1400" b="0" i="1" u="none" strike="noStrike" cap="none" normalizeH="0" baseline="0">
                <a:ln>
                  <a:noFill/>
                </a:ln>
                <a:solidFill>
                  <a:srgbClr val="A626A4"/>
                </a:solidFill>
                <a:effectLst/>
                <a:latin typeface="JetBrains Mono"/>
              </a:rPr>
              <a:t>try</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foo</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986801"/>
                </a:solidFill>
                <a:effectLst/>
                <a:latin typeface="JetBrains Mono"/>
              </a:rPr>
              <a:t>2</a:t>
            </a:r>
            <a:r>
              <a:rPr kumimoji="0" lang="ru-RU" altLang="ru-RU" sz="1400" b="0" i="0" u="none" strike="noStrike" cap="none" normalizeH="0" baseline="0">
                <a:ln>
                  <a:noFill/>
                </a:ln>
                <a:solidFill>
                  <a:srgbClr val="383A42"/>
                </a:solidFill>
                <a:effectLst/>
                <a:latin typeface="JetBrains Mono"/>
              </a:rPr>
              <a:t>)      </a:t>
            </a:r>
            <a:r>
              <a:rPr kumimoji="0" lang="ru-RU" altLang="ru-RU" sz="1400" b="0" i="1" u="none" strike="noStrike" cap="none" normalizeH="0" baseline="0">
                <a:ln>
                  <a:noFill/>
                </a:ln>
                <a:solidFill>
                  <a:srgbClr val="A0A1A7"/>
                </a:solidFill>
                <a:effectLst/>
                <a:latin typeface="JetBrains Mono"/>
              </a:rPr>
              <a:t># ok</a:t>
            </a:r>
            <a:br>
              <a:rPr kumimoji="0" lang="ru-RU" altLang="ru-RU" sz="1400" b="0" i="1" u="none" strike="noStrike" cap="none" normalizeH="0" baseline="0">
                <a:ln>
                  <a:noFill/>
                </a:ln>
                <a:solidFill>
                  <a:srgbClr val="A0A1A7"/>
                </a:solidFill>
                <a:effectLst/>
                <a:latin typeface="JetBrains Mono"/>
              </a:rPr>
            </a:br>
            <a:r>
              <a:rPr kumimoji="0" lang="ru-RU" altLang="ru-RU" sz="1400" b="0" i="1" u="none" strike="noStrike" cap="none" normalizeH="0" baseline="0">
                <a:ln>
                  <a:noFill/>
                </a:ln>
                <a:solidFill>
                  <a:srgbClr val="A0A1A7"/>
                </a:solidFill>
                <a:effectLst/>
                <a:latin typeface="JetBrains Mono"/>
              </a:rPr>
              <a:t>    #foo(0)      # на 0 ділити не можна</a:t>
            </a:r>
            <a:br>
              <a:rPr kumimoji="0" lang="ru-RU" altLang="ru-RU" sz="1400" b="0" i="1" u="none" strike="noStrike" cap="none" normalizeH="0" baseline="0">
                <a:ln>
                  <a:noFill/>
                </a:ln>
                <a:solidFill>
                  <a:srgbClr val="A0A1A7"/>
                </a:solidFill>
                <a:effectLst/>
                <a:latin typeface="JetBrains Mono"/>
              </a:rPr>
            </a:br>
            <a:r>
              <a:rPr kumimoji="0" lang="ru-RU" altLang="ru-RU" sz="1400" b="0" i="1" u="none" strike="noStrike" cap="none" normalizeH="0" baseline="0">
                <a:ln>
                  <a:noFill/>
                </a:ln>
                <a:solidFill>
                  <a:srgbClr val="A0A1A7"/>
                </a:solidFill>
                <a:effectLst/>
                <a:latin typeface="JetBrains Mono"/>
              </a:rPr>
              <a:t>    </a:t>
            </a:r>
            <a:r>
              <a:rPr kumimoji="0" lang="ru-RU" altLang="ru-RU" sz="1400" b="0" i="0" u="none" strike="noStrike" cap="none" normalizeH="0" baseline="0">
                <a:ln>
                  <a:noFill/>
                </a:ln>
                <a:solidFill>
                  <a:srgbClr val="4078F2"/>
                </a:solidFill>
                <a:effectLst/>
                <a:latin typeface="JetBrains Mono"/>
              </a:rPr>
              <a:t>foo</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986801"/>
                </a:solidFill>
                <a:effectLst/>
                <a:latin typeface="JetBrains Mono"/>
              </a:rPr>
              <a:t>7</a:t>
            </a:r>
            <a:r>
              <a:rPr kumimoji="0" lang="ru-RU" altLang="ru-RU" sz="1400" b="0" i="0" u="none" strike="noStrike" cap="none" normalizeH="0" baseline="0">
                <a:ln>
                  <a:noFill/>
                </a:ln>
                <a:solidFill>
                  <a:srgbClr val="383A42"/>
                </a:solidFill>
                <a:effectLst/>
                <a:latin typeface="JetBrains Mono"/>
              </a:rPr>
              <a:t>)      </a:t>
            </a:r>
            <a:r>
              <a:rPr kumimoji="0" lang="ru-RU" altLang="ru-RU" sz="1400" b="0" i="1" u="none" strike="noStrike" cap="none" normalizeH="0" baseline="0">
                <a:ln>
                  <a:noFill/>
                </a:ln>
                <a:solidFill>
                  <a:srgbClr val="A0A1A7"/>
                </a:solidFill>
                <a:effectLst/>
                <a:latin typeface="JetBrains Mono"/>
              </a:rPr>
              <a:t># вихід за межі спику</a:t>
            </a:r>
            <a:br>
              <a:rPr kumimoji="0" lang="ru-RU" altLang="ru-RU" sz="1400" b="0" i="1" u="none" strike="noStrike" cap="none" normalizeH="0" baseline="0">
                <a:ln>
                  <a:noFill/>
                </a:ln>
                <a:solidFill>
                  <a:srgbClr val="A0A1A7"/>
                </a:solidFill>
                <a:effectLst/>
                <a:latin typeface="JetBrains Mono"/>
              </a:rPr>
            </a:br>
            <a:r>
              <a:rPr kumimoji="0" lang="ru-RU" altLang="ru-RU" sz="1400" b="0" i="1" u="none" strike="noStrike" cap="none" normalizeH="0" baseline="0">
                <a:ln>
                  <a:noFill/>
                </a:ln>
                <a:solidFill>
                  <a:srgbClr val="A626A4"/>
                </a:solidFill>
                <a:effectLst/>
                <a:latin typeface="JetBrains Mono"/>
              </a:rPr>
              <a:t>except </a:t>
            </a:r>
            <a:r>
              <a:rPr kumimoji="0" lang="ru-RU" altLang="ru-RU" sz="1400" b="0" i="0" u="none" strike="noStrike" cap="none" normalizeH="0" baseline="0">
                <a:ln>
                  <a:noFill/>
                </a:ln>
                <a:solidFill>
                  <a:srgbClr val="000080"/>
                </a:solidFill>
                <a:effectLst/>
                <a:latin typeface="JetBrains Mono"/>
              </a:rPr>
              <a:t>Exception</a:t>
            </a:r>
            <a:r>
              <a:rPr kumimoji="0" lang="ru-RU" altLang="ru-RU" sz="1400" b="0" i="0" u="none" strike="noStrike" cap="none" normalizeH="0" baseline="0">
                <a:ln>
                  <a:noFill/>
                </a:ln>
                <a:solidFill>
                  <a:srgbClr val="4078F2"/>
                </a:solidFill>
                <a:effectLst/>
                <a:latin typeface="JetBrains Mono"/>
              </a:rPr>
              <a:t>:           </a:t>
            </a:r>
            <a:r>
              <a:rPr kumimoji="0" lang="ru-RU" altLang="ru-RU" sz="1400" b="0" i="1" u="none" strike="noStrike" cap="none" normalizeH="0" baseline="0">
                <a:ln>
                  <a:noFill/>
                </a:ln>
                <a:solidFill>
                  <a:srgbClr val="A0A1A7"/>
                </a:solidFill>
                <a:effectLst/>
                <a:latin typeface="JetBrains Mono"/>
              </a:rPr>
              <a:t># Ловимо виняток, який успадковується від класу Exception</a:t>
            </a:r>
            <a:br>
              <a:rPr kumimoji="0" lang="ru-RU" altLang="ru-RU" sz="1400" b="0" i="1" u="none" strike="noStrike" cap="none" normalizeH="0" baseline="0">
                <a:ln>
                  <a:noFill/>
                </a:ln>
                <a:solidFill>
                  <a:srgbClr val="A0A1A7"/>
                </a:solidFill>
                <a:effectLst/>
                <a:latin typeface="JetBrains Mono"/>
              </a:rPr>
            </a:br>
            <a:r>
              <a:rPr kumimoji="0" lang="ru-RU" altLang="ru-RU" sz="1400" b="0" i="1" u="none" strike="noStrike" cap="none" normalizeH="0" baseline="0">
                <a:ln>
                  <a:noFill/>
                </a:ln>
                <a:solidFill>
                  <a:srgbClr val="A0A1A7"/>
                </a:solidFill>
                <a:effectLst/>
                <a:latin typeface="JetBrains Mono"/>
              </a:rPr>
              <a:t>    </a:t>
            </a:r>
            <a:r>
              <a:rPr kumimoji="0" lang="ru-RU" altLang="ru-RU" sz="1400" b="0" i="1" u="none" strike="noStrike" cap="none" normalizeH="0" baseline="0">
                <a:ln>
                  <a:noFill/>
                </a:ln>
                <a:solidFill>
                  <a:srgbClr val="A626A4"/>
                </a:solidFill>
                <a:effectLst/>
                <a:latin typeface="JetBrains Mono"/>
              </a:rPr>
              <a:t>pass</a:t>
            </a:r>
            <a:br>
              <a:rPr kumimoji="0" lang="ru-RU" altLang="ru-RU" sz="1400" b="0" i="1" u="none" strike="noStrike" cap="none" normalizeH="0" baseline="0">
                <a:ln>
                  <a:noFill/>
                </a:ln>
                <a:solidFill>
                  <a:srgbClr val="A626A4"/>
                </a:solidFill>
                <a:effectLst/>
                <a:latin typeface="JetBrains Mono"/>
              </a:rPr>
            </a:br>
            <a:r>
              <a:rPr kumimoji="0" lang="ru-RU" altLang="ru-RU" sz="1400" b="0" i="1" u="none" strike="noStrike" cap="none" normalizeH="0" baseline="0">
                <a:ln>
                  <a:noFill/>
                </a:ln>
                <a:solidFill>
                  <a:srgbClr val="A626A4"/>
                </a:solidFill>
                <a:effectLst/>
                <a:latin typeface="JetBrains Mono"/>
              </a:rPr>
              <a:t>except </a:t>
            </a:r>
            <a:r>
              <a:rPr kumimoji="0" lang="ru-RU" altLang="ru-RU" sz="1400" b="0" i="0" u="none" strike="noStrike" cap="none" normalizeH="0" baseline="0">
                <a:ln>
                  <a:noFill/>
                </a:ln>
                <a:solidFill>
                  <a:srgbClr val="000080"/>
                </a:solidFill>
                <a:effectLst/>
                <a:latin typeface="JetBrains Mono"/>
              </a:rPr>
              <a:t>IndexError  </a:t>
            </a:r>
            <a:r>
              <a:rPr kumimoji="0" lang="ru-RU" altLang="ru-RU" sz="1400" b="0" i="1" u="none" strike="noStrike" cap="none" normalizeH="0" baseline="0">
                <a:ln>
                  <a:noFill/>
                </a:ln>
                <a:solidFill>
                  <a:srgbClr val="A626A4"/>
                </a:solidFill>
                <a:effectLst/>
                <a:latin typeface="JetBrains Mono"/>
              </a:rPr>
              <a:t>as </a:t>
            </a:r>
            <a:r>
              <a:rPr kumimoji="0" lang="ru-RU" altLang="ru-RU" sz="1400" b="0" i="0" u="none" strike="noStrike" cap="none" normalizeH="0" baseline="0">
                <a:ln>
                  <a:noFill/>
                </a:ln>
                <a:solidFill>
                  <a:srgbClr val="383A42"/>
                </a:solidFill>
                <a:effectLst/>
                <a:latin typeface="JetBrains Mono"/>
              </a:rPr>
              <a:t>e</a:t>
            </a:r>
            <a:r>
              <a:rPr kumimoji="0" lang="ru-RU" altLang="ru-RU" sz="1400" b="0" i="0" u="none" strike="noStrike" cap="none" normalizeH="0" baseline="0">
                <a:ln>
                  <a:noFill/>
                </a:ln>
                <a:solidFill>
                  <a:srgbClr val="4078F2"/>
                </a:solidFill>
                <a:effectLst/>
                <a:latin typeface="JetBrains Mono"/>
              </a:rPr>
              <a:t>:    </a:t>
            </a:r>
            <a:r>
              <a:rPr kumimoji="0" lang="ru-RU" altLang="ru-RU" sz="1400" b="0" i="1" u="none" strike="noStrike" cap="none" normalizeH="0" baseline="0">
                <a:ln>
                  <a:noFill/>
                </a:ln>
                <a:solidFill>
                  <a:srgbClr val="A0A1A7"/>
                </a:solidFill>
                <a:effectLst/>
                <a:latin typeface="JetBrains Mono"/>
              </a:rPr>
              <a:t># ніколи не виконається якщо винятки вже спіймали до цього</a:t>
            </a:r>
            <a:br>
              <a:rPr kumimoji="0" lang="ru-RU" altLang="ru-RU" sz="1400" b="0" i="1" u="none" strike="noStrike" cap="none" normalizeH="0" baseline="0">
                <a:ln>
                  <a:noFill/>
                </a:ln>
                <a:solidFill>
                  <a:srgbClr val="A0A1A7"/>
                </a:solidFill>
                <a:effectLst/>
                <a:latin typeface="JetBrains Mono"/>
              </a:rPr>
            </a:br>
            <a:r>
              <a:rPr kumimoji="0" lang="ru-RU" altLang="ru-RU" sz="1400" b="0" i="1" u="none" strike="noStrike" cap="none" normalizeH="0" baseline="0">
                <a:ln>
                  <a:noFill/>
                </a:ln>
                <a:solidFill>
                  <a:srgbClr val="A0A1A7"/>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'Впіймали винятки!'</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(e)</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a:t>
            </a:r>
            <a:r>
              <a:rPr kumimoji="0" lang="ru-RU" altLang="ru-RU" sz="1400" b="0" i="0" u="none" strike="noStrike" cap="none" normalizeH="0" baseline="0">
                <a:ln>
                  <a:noFill/>
                </a:ln>
                <a:solidFill>
                  <a:srgbClr val="4078F2"/>
                </a:solidFill>
                <a:effectLst/>
                <a:latin typeface="JetBrains Mono"/>
              </a:rPr>
              <a:t>*</a:t>
            </a:r>
            <a:r>
              <a:rPr kumimoji="0" lang="ru-RU" altLang="ru-RU" sz="1400" b="0" i="0" u="none" strike="noStrike" cap="none" normalizeH="0" baseline="0">
                <a:ln>
                  <a:noFill/>
                </a:ln>
                <a:solidFill>
                  <a:srgbClr val="986801"/>
                </a:solidFill>
                <a:effectLst/>
                <a:latin typeface="JetBrains Mono"/>
              </a:rPr>
              <a:t>60</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traceback.</a:t>
            </a:r>
            <a:r>
              <a:rPr kumimoji="0" lang="ru-RU" altLang="ru-RU" sz="1400" b="0" i="0" u="none" strike="noStrike" cap="none" normalizeH="0" baseline="0">
                <a:ln>
                  <a:noFill/>
                </a:ln>
                <a:solidFill>
                  <a:srgbClr val="4078F2"/>
                </a:solidFill>
                <a:effectLst/>
                <a:latin typeface="JetBrains Mono"/>
              </a:rPr>
              <a:t>print_exc</a:t>
            </a:r>
            <a:r>
              <a:rPr kumimoji="0" lang="ru-RU" altLang="ru-RU" sz="1400" b="0" i="0" u="none" strike="noStrike" cap="none" normalizeH="0" baseline="0">
                <a:ln>
                  <a:noFill/>
                </a:ln>
                <a:solidFill>
                  <a:srgbClr val="383A42"/>
                </a:solidFill>
                <a:effectLst/>
                <a:latin typeface="JetBrains Mono"/>
              </a:rPr>
              <a:t>(file</a:t>
            </a:r>
            <a:r>
              <a:rPr kumimoji="0" lang="ru-RU" altLang="ru-RU" sz="1400" b="0" i="0" u="none" strike="noStrike" cap="none" normalizeH="0" baseline="0">
                <a:ln>
                  <a:noFill/>
                </a:ln>
                <a:solidFill>
                  <a:srgbClr val="4078F2"/>
                </a:solidFill>
                <a:effectLst/>
                <a:latin typeface="JetBrains Mono"/>
              </a:rPr>
              <a:t>=</a:t>
            </a:r>
            <a:r>
              <a:rPr kumimoji="0" lang="ru-RU" altLang="ru-RU" sz="1400" b="0" i="0" u="none" strike="noStrike" cap="none" normalizeH="0" baseline="0">
                <a:ln>
                  <a:noFill/>
                </a:ln>
                <a:solidFill>
                  <a:srgbClr val="383A42"/>
                </a:solidFill>
                <a:effectLst/>
                <a:latin typeface="JetBrains Mono"/>
              </a:rPr>
              <a:t>sys.stdout)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a:t>
            </a:r>
            <a:r>
              <a:rPr kumimoji="0" lang="ru-RU" altLang="ru-RU" sz="1400" b="0" i="0" u="none" strike="noStrike" cap="none" normalizeH="0" baseline="0">
                <a:ln>
                  <a:noFill/>
                </a:ln>
                <a:solidFill>
                  <a:srgbClr val="4078F2"/>
                </a:solidFill>
                <a:effectLst/>
                <a:latin typeface="JetBrains Mono"/>
              </a:rPr>
              <a:t>*</a:t>
            </a:r>
            <a:r>
              <a:rPr kumimoji="0" lang="ru-RU" altLang="ru-RU" sz="1400" b="0" i="0" u="none" strike="noStrike" cap="none" normalizeH="0" baseline="0">
                <a:ln>
                  <a:noFill/>
                </a:ln>
                <a:solidFill>
                  <a:srgbClr val="986801"/>
                </a:solidFill>
                <a:effectLst/>
                <a:latin typeface="JetBrains Mono"/>
              </a:rPr>
              <a:t>60</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'Після блоку обробки виключеннь'</a:t>
            </a:r>
            <a:r>
              <a:rPr kumimoji="0" lang="ru-RU" altLang="ru-RU" sz="1400" b="0" i="0" u="none" strike="noStrike" cap="none" normalizeH="0" baseline="0">
                <a:ln>
                  <a:noFill/>
                </a:ln>
                <a:solidFill>
                  <a:srgbClr val="383A42"/>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8172449" y="5534026"/>
            <a:ext cx="3278661" cy="730122"/>
          </a:xfrm>
          <a:prstGeom prst="rect">
            <a:avLst/>
          </a:prstGeom>
        </p:spPr>
      </p:pic>
    </p:spTree>
    <p:extLst>
      <p:ext uri="{BB962C8B-B14F-4D97-AF65-F5344CB8AC3E}">
        <p14:creationId xmlns:p14="http://schemas.microsoft.com/office/powerpoint/2010/main" val="38642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99" y="127000"/>
            <a:ext cx="11878733" cy="6595533"/>
          </a:xfrm>
        </p:spPr>
        <p:txBody>
          <a:bodyPr>
            <a:normAutofit/>
          </a:bodyPr>
          <a:lstStyle/>
          <a:p>
            <a:pPr marL="0" indent="0" algn="ctr">
              <a:buNone/>
            </a:pPr>
            <a:r>
              <a:rPr lang="uk-UA" sz="2000" b="1" dirty="0"/>
              <a:t>Ієрархія винятків </a:t>
            </a:r>
          </a:p>
          <a:p>
            <a:pPr marL="0" indent="0">
              <a:buNone/>
            </a:pPr>
            <a:r>
              <a:rPr lang="uk-UA" sz="1800" dirty="0"/>
              <a:t>Виняток, який ви не побачите при виконанні коду - це </a:t>
            </a:r>
            <a:r>
              <a:rPr lang="en-US" sz="1800" b="1" dirty="0" err="1"/>
              <a:t>BaseException</a:t>
            </a:r>
            <a:r>
              <a:rPr lang="en-US" sz="1800" dirty="0"/>
              <a:t> - </a:t>
            </a:r>
            <a:r>
              <a:rPr lang="uk-UA" sz="1800" dirty="0"/>
              <a:t>базовий виняток, від якого беруть початок інші. </a:t>
            </a:r>
          </a:p>
          <a:p>
            <a:pPr marL="804863" indent="-804863">
              <a:buNone/>
            </a:pPr>
            <a:r>
              <a:rPr lang="uk-UA" sz="1800" dirty="0"/>
              <a:t>В ієрархії винятків дві основні групи: </a:t>
            </a:r>
          </a:p>
          <a:p>
            <a:pPr marL="804863" indent="-263525"/>
            <a:r>
              <a:rPr lang="uk-UA" sz="1800" dirty="0"/>
              <a:t>Системні винятки і помилки </a:t>
            </a:r>
          </a:p>
          <a:p>
            <a:pPr marL="804863" indent="-263525"/>
            <a:r>
              <a:rPr lang="uk-UA" sz="1800" dirty="0"/>
              <a:t>звичайні винятки </a:t>
            </a:r>
          </a:p>
          <a:p>
            <a:pPr marL="0" indent="0">
              <a:buNone/>
            </a:pPr>
            <a:endParaRPr lang="uk-UA" sz="1800" dirty="0"/>
          </a:p>
          <a:p>
            <a:pPr marL="0" indent="0">
              <a:buNone/>
            </a:pPr>
            <a:r>
              <a:rPr lang="uk-UA" sz="1800" dirty="0"/>
              <a:t>Якщо обробку перших краще не робити (якщо і робити, то треба чітко розуміти для чого), то обробку других </a:t>
            </a:r>
            <a:r>
              <a:rPr lang="en-US" sz="1800" dirty="0"/>
              <a:t>Python</a:t>
            </a:r>
            <a:r>
              <a:rPr lang="uk-UA" sz="1800" dirty="0"/>
              <a:t> цілком і повністю покладає на плечі програміста. </a:t>
            </a:r>
          </a:p>
          <a:p>
            <a:pPr marL="0" indent="0">
              <a:buNone/>
            </a:pPr>
            <a:endParaRPr lang="uk-UA" sz="1800" dirty="0"/>
          </a:p>
          <a:p>
            <a:pPr marL="0" indent="0">
              <a:buNone/>
            </a:pPr>
            <a:r>
              <a:rPr lang="uk-UA" sz="1800" dirty="0"/>
              <a:t>До </a:t>
            </a:r>
            <a:r>
              <a:rPr lang="uk-UA" sz="1800" u="sng" dirty="0"/>
              <a:t>системних</a:t>
            </a:r>
            <a:r>
              <a:rPr lang="uk-UA" sz="1800" dirty="0"/>
              <a:t> можна сміливо віднести: </a:t>
            </a:r>
          </a:p>
          <a:p>
            <a:pPr marL="804863" indent="-263525"/>
            <a:r>
              <a:rPr lang="en-US" sz="1800" b="1" dirty="0" err="1"/>
              <a:t>SystemExit</a:t>
            </a:r>
            <a:r>
              <a:rPr lang="en-US" sz="1800" dirty="0"/>
              <a:t> - </a:t>
            </a:r>
            <a:r>
              <a:rPr lang="uk-UA" sz="1800" dirty="0"/>
              <a:t>виняток, що породжується функцією </a:t>
            </a:r>
            <a:r>
              <a:rPr lang="en-US" sz="1800" dirty="0" err="1"/>
              <a:t>sys.exit</a:t>
            </a:r>
            <a:r>
              <a:rPr lang="en-US" sz="1800" dirty="0"/>
              <a:t> </a:t>
            </a:r>
            <a:r>
              <a:rPr lang="uk-UA" sz="1800" dirty="0"/>
              <a:t>при виході з програми. </a:t>
            </a:r>
          </a:p>
          <a:p>
            <a:pPr marL="804863" indent="-263525"/>
            <a:r>
              <a:rPr lang="en-US" sz="1800" b="1" dirty="0" err="1"/>
              <a:t>KeyboardInterrupt</a:t>
            </a:r>
            <a:r>
              <a:rPr lang="en-US" sz="1800" dirty="0"/>
              <a:t> - </a:t>
            </a:r>
            <a:r>
              <a:rPr lang="uk-UA" sz="1800" dirty="0"/>
              <a:t>виникає при перериванні програми користувачем (зазвичай сполучення клавіш </a:t>
            </a:r>
            <a:r>
              <a:rPr lang="en-US" sz="1800" dirty="0"/>
              <a:t>Ctrl + C). </a:t>
            </a:r>
            <a:endParaRPr lang="uk-UA" sz="1800" dirty="0"/>
          </a:p>
          <a:p>
            <a:pPr marL="804863" indent="-263525"/>
            <a:r>
              <a:rPr lang="en-US" sz="1800" b="1" dirty="0" err="1"/>
              <a:t>GeneratorExit</a:t>
            </a:r>
            <a:r>
              <a:rPr lang="en-US" sz="1800" dirty="0"/>
              <a:t> - </a:t>
            </a:r>
            <a:r>
              <a:rPr lang="uk-UA" sz="1800" dirty="0"/>
              <a:t>виникає при виклику методу </a:t>
            </a:r>
            <a:r>
              <a:rPr lang="en-US" sz="1800" dirty="0"/>
              <a:t>close </a:t>
            </a:r>
            <a:r>
              <a:rPr lang="uk-UA" sz="1800" dirty="0"/>
              <a:t>об'єкта </a:t>
            </a:r>
            <a:r>
              <a:rPr lang="en-US" sz="1800" dirty="0"/>
              <a:t>generator. </a:t>
            </a:r>
            <a:endParaRPr lang="ru-RU" sz="1800" dirty="0"/>
          </a:p>
          <a:p>
            <a:pPr marL="0" indent="0">
              <a:buNone/>
            </a:pPr>
            <a:endParaRPr lang="uk-UA" sz="1800" dirty="0"/>
          </a:p>
          <a:p>
            <a:pPr marL="0" indent="0">
              <a:buNone/>
            </a:pPr>
            <a:r>
              <a:rPr lang="ru-RU" sz="1800" dirty="0"/>
              <a:t>Решта винятків це "звичайні". Спектр вже готових винятків великий. </a:t>
            </a:r>
          </a:p>
          <a:p>
            <a:pPr marL="0" indent="0">
              <a:buNone/>
            </a:pPr>
            <a:endParaRPr lang="uk-UA" sz="1800" dirty="0"/>
          </a:p>
          <a:p>
            <a:pPr marL="0" indent="0">
              <a:buNone/>
            </a:pPr>
            <a:r>
              <a:rPr lang="ru-RU" sz="1800" dirty="0"/>
              <a:t>Список винятків покриває великий обсяг ситуацій і помилок. Якщо попередження (warning) тільки просять звернути увагу, то помилки вже можуть зупинити виконання програми. </a:t>
            </a:r>
            <a:endParaRPr lang="uk-UA" sz="1800" dirty="0"/>
          </a:p>
        </p:txBody>
      </p:sp>
    </p:spTree>
    <p:extLst>
      <p:ext uri="{BB962C8B-B14F-4D97-AF65-F5344CB8AC3E}">
        <p14:creationId xmlns:p14="http://schemas.microsoft.com/office/powerpoint/2010/main" val="4090705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922" y="79877"/>
            <a:ext cx="8970611" cy="6693456"/>
          </a:xfrm>
        </p:spPr>
      </p:pic>
      <p:sp>
        <p:nvSpPr>
          <p:cNvPr id="4" name="Rectangle 3"/>
          <p:cNvSpPr/>
          <p:nvPr/>
        </p:nvSpPr>
        <p:spPr>
          <a:xfrm>
            <a:off x="9846733" y="272534"/>
            <a:ext cx="2281913" cy="584775"/>
          </a:xfrm>
          <a:prstGeom prst="rect">
            <a:avLst/>
          </a:prstGeom>
        </p:spPr>
        <p:txBody>
          <a:bodyPr wrap="square">
            <a:spAutoFit/>
          </a:bodyPr>
          <a:lstStyle/>
          <a:p>
            <a:r>
              <a:rPr lang="ru-RU" sz="1600" b="1" i="1" dirty="0"/>
              <a:t>Ієрархія винятків у Python3 </a:t>
            </a:r>
          </a:p>
        </p:txBody>
      </p:sp>
    </p:spTree>
    <p:extLst>
      <p:ext uri="{BB962C8B-B14F-4D97-AF65-F5344CB8AC3E}">
        <p14:creationId xmlns:p14="http://schemas.microsoft.com/office/powerpoint/2010/main" val="196548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99" y="127000"/>
            <a:ext cx="11980334" cy="6654800"/>
          </a:xfrm>
        </p:spPr>
        <p:txBody>
          <a:bodyPr>
            <a:noAutofit/>
          </a:bodyPr>
          <a:lstStyle/>
          <a:p>
            <a:pPr>
              <a:spcBef>
                <a:spcPts val="0"/>
              </a:spcBef>
            </a:pPr>
            <a:r>
              <a:rPr lang="en-US" sz="1800" b="1" dirty="0" err="1"/>
              <a:t>BaseException</a:t>
            </a:r>
            <a:r>
              <a:rPr lang="en-US" sz="1800" dirty="0"/>
              <a:t> – </a:t>
            </a:r>
            <a:r>
              <a:rPr lang="uk-UA" sz="1800" dirty="0"/>
              <a:t>базовий виняток, від якого беруть початок всі інші. </a:t>
            </a:r>
            <a:endParaRPr lang="en-US" sz="1800" dirty="0"/>
          </a:p>
          <a:p>
            <a:pPr marL="898525" indent="-176213">
              <a:spcBef>
                <a:spcPts val="0"/>
              </a:spcBef>
            </a:pPr>
            <a:r>
              <a:rPr lang="en-US" sz="1800" b="1" dirty="0" err="1"/>
              <a:t>SystemExit</a:t>
            </a:r>
            <a:r>
              <a:rPr lang="en-US" sz="1800" dirty="0"/>
              <a:t> - </a:t>
            </a:r>
            <a:r>
              <a:rPr lang="uk-UA" sz="1800" dirty="0"/>
              <a:t>виняток, що породжується функцією </a:t>
            </a:r>
            <a:r>
              <a:rPr lang="en-US" sz="1800" dirty="0" err="1"/>
              <a:t>sys.exit</a:t>
            </a:r>
            <a:r>
              <a:rPr lang="en-US" sz="1800" dirty="0"/>
              <a:t> </a:t>
            </a:r>
            <a:r>
              <a:rPr lang="uk-UA" sz="1800" dirty="0"/>
              <a:t>при виході з програми.</a:t>
            </a:r>
            <a:endParaRPr lang="en-US" sz="1800" dirty="0"/>
          </a:p>
          <a:p>
            <a:pPr marL="898525" indent="-176213">
              <a:spcBef>
                <a:spcPts val="0"/>
              </a:spcBef>
            </a:pPr>
            <a:r>
              <a:rPr lang="en-US" sz="1800" b="1" dirty="0" err="1"/>
              <a:t>KeyboardInterrupt</a:t>
            </a:r>
            <a:r>
              <a:rPr lang="en-US" sz="1800" dirty="0"/>
              <a:t> - </a:t>
            </a:r>
            <a:r>
              <a:rPr lang="uk-UA" sz="1800" dirty="0"/>
              <a:t>породжується при перериванні програми користувачем (зазвичай сполучення клавіш </a:t>
            </a:r>
            <a:r>
              <a:rPr lang="en-US" sz="1800" dirty="0"/>
              <a:t>Ctrl + C). </a:t>
            </a:r>
          </a:p>
          <a:p>
            <a:pPr marL="898525" indent="-176213">
              <a:spcBef>
                <a:spcPts val="0"/>
              </a:spcBef>
            </a:pPr>
            <a:r>
              <a:rPr lang="en-US" sz="1800" b="1" dirty="0" err="1"/>
              <a:t>GeneratorExit</a:t>
            </a:r>
            <a:r>
              <a:rPr lang="en-US" sz="1800" dirty="0"/>
              <a:t> - </a:t>
            </a:r>
            <a:r>
              <a:rPr lang="uk-UA" sz="1800" dirty="0"/>
              <a:t>породжується при виклику методу </a:t>
            </a:r>
            <a:r>
              <a:rPr lang="en-US" sz="1800" dirty="0"/>
              <a:t>close </a:t>
            </a:r>
            <a:r>
              <a:rPr lang="uk-UA" sz="1800" dirty="0"/>
              <a:t>об'єкта </a:t>
            </a:r>
            <a:r>
              <a:rPr lang="en-US" sz="1800" dirty="0"/>
              <a:t>generator. </a:t>
            </a:r>
          </a:p>
          <a:p>
            <a:pPr marL="898525" indent="-176213">
              <a:spcBef>
                <a:spcPts val="0"/>
              </a:spcBef>
            </a:pPr>
            <a:r>
              <a:rPr lang="en-US" sz="1800" b="1" dirty="0"/>
              <a:t>Exception</a:t>
            </a:r>
            <a:r>
              <a:rPr lang="en-US" sz="1800" dirty="0"/>
              <a:t> - </a:t>
            </a:r>
            <a:r>
              <a:rPr lang="uk-UA" sz="1800" dirty="0"/>
              <a:t>тут закінчуються повністю системні винятки (які краще не чіпати) і починаються звичайні, з якими можна працювати. </a:t>
            </a:r>
            <a:endParaRPr lang="en-US" sz="1800" dirty="0"/>
          </a:p>
          <a:p>
            <a:pPr marL="1524000" indent="-273050">
              <a:spcBef>
                <a:spcPts val="0"/>
              </a:spcBef>
            </a:pPr>
            <a:r>
              <a:rPr lang="en-US" sz="1800" b="1" dirty="0" err="1"/>
              <a:t>StopIteration</a:t>
            </a:r>
            <a:r>
              <a:rPr lang="en-US" sz="1800" dirty="0"/>
              <a:t> - </a:t>
            </a:r>
            <a:r>
              <a:rPr lang="uk-UA" sz="1800" dirty="0"/>
              <a:t>породжується вбудованою функцією </a:t>
            </a:r>
            <a:r>
              <a:rPr lang="en-US" sz="1800" dirty="0"/>
              <a:t>next, </a:t>
            </a:r>
            <a:r>
              <a:rPr lang="uk-UA" sz="1800" dirty="0"/>
              <a:t>якщо в </a:t>
            </a:r>
            <a:r>
              <a:rPr lang="uk-UA" sz="1800" dirty="0" err="1"/>
              <a:t>Ітераторі</a:t>
            </a:r>
            <a:r>
              <a:rPr lang="uk-UA" sz="1800" dirty="0"/>
              <a:t> більше немає елементів. </a:t>
            </a:r>
            <a:endParaRPr lang="en-US" sz="1800" dirty="0"/>
          </a:p>
          <a:p>
            <a:pPr marL="1524000" indent="-273050">
              <a:spcBef>
                <a:spcPts val="0"/>
              </a:spcBef>
            </a:pPr>
            <a:r>
              <a:rPr lang="en-US" sz="1800" b="1" dirty="0" err="1"/>
              <a:t>ArithmeticError</a:t>
            </a:r>
            <a:r>
              <a:rPr lang="en-US" sz="1800" dirty="0"/>
              <a:t> - </a:t>
            </a:r>
            <a:r>
              <a:rPr lang="uk-UA" sz="1800" dirty="0"/>
              <a:t>арифметична помилка. </a:t>
            </a:r>
            <a:endParaRPr lang="en-US" sz="1800" dirty="0"/>
          </a:p>
          <a:p>
            <a:pPr marL="2070100" indent="-273050">
              <a:spcBef>
                <a:spcPts val="0"/>
              </a:spcBef>
              <a:tabLst>
                <a:tab pos="1876425" algn="l"/>
              </a:tabLst>
            </a:pPr>
            <a:r>
              <a:rPr lang="en-US" sz="1800" b="1" dirty="0" err="1"/>
              <a:t>FloatingPointError</a:t>
            </a:r>
            <a:r>
              <a:rPr lang="en-US" sz="1800" dirty="0"/>
              <a:t> - </a:t>
            </a:r>
            <a:r>
              <a:rPr lang="uk-UA" sz="1800" dirty="0"/>
              <a:t>породжується при невдалому виконанні операції з плаваючою крапкою. На практиці зустрічається нечасто. </a:t>
            </a:r>
            <a:endParaRPr lang="en-US" sz="1800" dirty="0"/>
          </a:p>
          <a:p>
            <a:pPr marL="2070100" indent="-273050">
              <a:spcBef>
                <a:spcPts val="0"/>
              </a:spcBef>
              <a:tabLst>
                <a:tab pos="1876425" algn="l"/>
              </a:tabLst>
            </a:pPr>
            <a:r>
              <a:rPr lang="en-US" sz="1800" b="1" dirty="0" err="1"/>
              <a:t>OverflowError</a:t>
            </a:r>
            <a:r>
              <a:rPr lang="en-US" sz="1800" dirty="0"/>
              <a:t> - </a:t>
            </a:r>
            <a:r>
              <a:rPr lang="uk-UA" sz="1800" dirty="0"/>
              <a:t>виникає, коли результат арифметичної операції занадто великий для подання. Не з'являється при звичайній роботі з цілими числами (так як </a:t>
            </a:r>
            <a:r>
              <a:rPr lang="en-US" sz="1800" dirty="0"/>
              <a:t>python </a:t>
            </a:r>
            <a:r>
              <a:rPr lang="uk-UA" sz="1800" dirty="0"/>
              <a:t>підтримує довгі числа), але може виникати в деяких інших випадках.</a:t>
            </a:r>
            <a:endParaRPr lang="en-US" sz="1800" dirty="0"/>
          </a:p>
          <a:p>
            <a:pPr marL="2070100" indent="-273050">
              <a:spcBef>
                <a:spcPts val="0"/>
              </a:spcBef>
              <a:tabLst>
                <a:tab pos="1876425" algn="l"/>
              </a:tabLst>
            </a:pPr>
            <a:r>
              <a:rPr lang="en-US" sz="1800" b="1" dirty="0" err="1"/>
              <a:t>ZeroDivisionError</a:t>
            </a:r>
            <a:r>
              <a:rPr lang="en-US" sz="1800" dirty="0"/>
              <a:t> - </a:t>
            </a:r>
            <a:r>
              <a:rPr lang="uk-UA" sz="1800" dirty="0"/>
              <a:t>ділення на нуль. </a:t>
            </a:r>
            <a:endParaRPr lang="en-US" sz="1800" dirty="0"/>
          </a:p>
          <a:p>
            <a:pPr marL="1524000" indent="-273050">
              <a:spcBef>
                <a:spcPts val="0"/>
              </a:spcBef>
            </a:pPr>
            <a:r>
              <a:rPr lang="en-US" sz="1800" b="1" dirty="0" err="1"/>
              <a:t>AssertionError</a:t>
            </a:r>
            <a:r>
              <a:rPr lang="en-US" sz="1800" dirty="0"/>
              <a:t> - </a:t>
            </a:r>
            <a:r>
              <a:rPr lang="uk-UA" sz="1800" dirty="0"/>
              <a:t>вираз у функції </a:t>
            </a:r>
            <a:r>
              <a:rPr lang="en-US" sz="1800" dirty="0"/>
              <a:t>assert </a:t>
            </a:r>
            <a:r>
              <a:rPr lang="uk-UA" sz="1800" dirty="0"/>
              <a:t>з помилкою. </a:t>
            </a:r>
            <a:endParaRPr lang="en-US" sz="1800" dirty="0"/>
          </a:p>
          <a:p>
            <a:pPr marL="1524000" indent="-273050">
              <a:spcBef>
                <a:spcPts val="0"/>
              </a:spcBef>
            </a:pPr>
            <a:r>
              <a:rPr lang="en-US" sz="1800" b="1" dirty="0" err="1"/>
              <a:t>AttributeError</a:t>
            </a:r>
            <a:r>
              <a:rPr lang="en-US" sz="1800" dirty="0"/>
              <a:t> - </a:t>
            </a:r>
            <a:r>
              <a:rPr lang="uk-UA" sz="1800" dirty="0"/>
              <a:t>об'єкт не має даного атрибута (значення або методу). </a:t>
            </a:r>
            <a:endParaRPr lang="en-US" sz="1800" dirty="0"/>
          </a:p>
          <a:p>
            <a:pPr marL="1524000" indent="-273050">
              <a:spcBef>
                <a:spcPts val="0"/>
              </a:spcBef>
            </a:pPr>
            <a:r>
              <a:rPr lang="en-US" sz="1800" b="1" dirty="0" err="1"/>
              <a:t>BufferError</a:t>
            </a:r>
            <a:r>
              <a:rPr lang="en-US" sz="1800" dirty="0"/>
              <a:t> - </a:t>
            </a:r>
            <a:r>
              <a:rPr lang="uk-UA" sz="1800" dirty="0"/>
              <a:t>операція, пов'язана з буфером, що не може бути виконана. </a:t>
            </a:r>
            <a:endParaRPr lang="en-US" sz="1800" dirty="0"/>
          </a:p>
          <a:p>
            <a:pPr marL="1524000" indent="-273050">
              <a:spcBef>
                <a:spcPts val="0"/>
              </a:spcBef>
            </a:pPr>
            <a:r>
              <a:rPr lang="en-US" sz="1800" b="1" dirty="0" err="1"/>
              <a:t>EOFError</a:t>
            </a:r>
            <a:r>
              <a:rPr lang="en-US" sz="1800" dirty="0"/>
              <a:t> - </a:t>
            </a:r>
            <a:r>
              <a:rPr lang="uk-UA" sz="1800" dirty="0"/>
              <a:t>функція натрапила на кінець файлу і не змогла прочитати те, що хотіла.</a:t>
            </a:r>
            <a:endParaRPr lang="en-US" sz="1800" dirty="0"/>
          </a:p>
          <a:p>
            <a:pPr marL="1524000" indent="-273050">
              <a:spcBef>
                <a:spcPts val="0"/>
              </a:spcBef>
            </a:pPr>
            <a:r>
              <a:rPr lang="en-US" sz="1800" b="1" dirty="0" err="1"/>
              <a:t>ImportError</a:t>
            </a:r>
            <a:r>
              <a:rPr lang="en-US" sz="1800" dirty="0"/>
              <a:t> - </a:t>
            </a:r>
            <a:r>
              <a:rPr lang="uk-UA" sz="1800" dirty="0"/>
              <a:t>не вдалося імпортування модуля або його атрибута. </a:t>
            </a:r>
            <a:endParaRPr lang="en-US" sz="1800" dirty="0"/>
          </a:p>
          <a:p>
            <a:pPr marL="1524000" indent="-273050">
              <a:spcBef>
                <a:spcPts val="0"/>
              </a:spcBef>
            </a:pPr>
            <a:r>
              <a:rPr lang="en-US" sz="1800" b="1" dirty="0" err="1"/>
              <a:t>LookupError</a:t>
            </a:r>
            <a:r>
              <a:rPr lang="en-US" sz="1800" dirty="0"/>
              <a:t> - </a:t>
            </a:r>
            <a:r>
              <a:rPr lang="uk-UA" sz="1800" dirty="0"/>
              <a:t>некоректний індекс або ключ. </a:t>
            </a:r>
            <a:endParaRPr lang="en-US" sz="1800" dirty="0"/>
          </a:p>
          <a:p>
            <a:pPr marL="2070100" indent="-273050">
              <a:spcBef>
                <a:spcPts val="0"/>
              </a:spcBef>
            </a:pPr>
            <a:r>
              <a:rPr lang="en-US" sz="1800" b="1" dirty="0" err="1"/>
              <a:t>IndexError</a:t>
            </a:r>
            <a:r>
              <a:rPr lang="en-US" sz="1800" dirty="0"/>
              <a:t> - </a:t>
            </a:r>
            <a:r>
              <a:rPr lang="uk-UA" sz="1800" dirty="0"/>
              <a:t>індекс не входить в діапазон елементів. </a:t>
            </a:r>
            <a:endParaRPr lang="en-US" sz="1800" dirty="0"/>
          </a:p>
          <a:p>
            <a:pPr marL="2070100" indent="-273050">
              <a:spcBef>
                <a:spcPts val="0"/>
              </a:spcBef>
            </a:pPr>
            <a:r>
              <a:rPr lang="en-US" sz="1800" b="1" dirty="0" err="1"/>
              <a:t>KeyErro</a:t>
            </a:r>
            <a:r>
              <a:rPr lang="en-US" sz="1800" dirty="0" err="1"/>
              <a:t>r</a:t>
            </a:r>
            <a:r>
              <a:rPr lang="en-US" sz="1800" dirty="0"/>
              <a:t> - </a:t>
            </a:r>
            <a:r>
              <a:rPr lang="uk-UA" sz="1800" dirty="0"/>
              <a:t>неіснуючий ключ (в словнику, множині або іншому об'єкті). </a:t>
            </a:r>
            <a:endParaRPr lang="en-US" sz="1800" dirty="0"/>
          </a:p>
          <a:p>
            <a:pPr marL="1524000" indent="-273050">
              <a:spcBef>
                <a:spcPts val="0"/>
              </a:spcBef>
            </a:pPr>
            <a:r>
              <a:rPr lang="en-US" sz="1800" b="1" dirty="0" err="1"/>
              <a:t>MemoryError</a:t>
            </a:r>
            <a:r>
              <a:rPr lang="en-US" sz="1800" dirty="0"/>
              <a:t> - </a:t>
            </a:r>
            <a:r>
              <a:rPr lang="uk-UA" sz="1800" dirty="0"/>
              <a:t>недостатньо пам'яті. </a:t>
            </a:r>
            <a:endParaRPr lang="en-US" sz="1800" dirty="0"/>
          </a:p>
          <a:p>
            <a:pPr marL="1524000" indent="-273050">
              <a:spcBef>
                <a:spcPts val="0"/>
              </a:spcBef>
            </a:pPr>
            <a:r>
              <a:rPr lang="en-US" sz="1800" b="1" dirty="0" err="1"/>
              <a:t>NameError</a:t>
            </a:r>
            <a:r>
              <a:rPr lang="en-US" sz="1800" dirty="0"/>
              <a:t> - </a:t>
            </a:r>
            <a:r>
              <a:rPr lang="uk-UA" sz="1800" dirty="0"/>
              <a:t>не знайдено змінної з таким ім'ям. </a:t>
            </a:r>
            <a:endParaRPr lang="en-US" sz="1800" dirty="0"/>
          </a:p>
          <a:p>
            <a:pPr marL="2070100" indent="-273050">
              <a:spcBef>
                <a:spcPts val="0"/>
              </a:spcBef>
            </a:pPr>
            <a:r>
              <a:rPr lang="en-US" sz="1800" b="1" dirty="0" err="1"/>
              <a:t>UnboundLocalError</a:t>
            </a:r>
            <a:r>
              <a:rPr lang="en-US" sz="1800" dirty="0"/>
              <a:t> - </a:t>
            </a:r>
            <a:r>
              <a:rPr lang="uk-UA" sz="1800" dirty="0"/>
              <a:t>зроблено посилання на локальну змінну у функції, але змінна не визначена раніше. </a:t>
            </a:r>
            <a:endParaRPr lang="ru-RU" sz="1800" dirty="0"/>
          </a:p>
        </p:txBody>
      </p:sp>
    </p:spTree>
    <p:extLst>
      <p:ext uri="{BB962C8B-B14F-4D97-AF65-F5344CB8AC3E}">
        <p14:creationId xmlns:p14="http://schemas.microsoft.com/office/powerpoint/2010/main" val="1181008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99" y="127000"/>
            <a:ext cx="11878733" cy="6595533"/>
          </a:xfrm>
        </p:spPr>
        <p:txBody>
          <a:bodyPr>
            <a:normAutofit fontScale="92500" lnSpcReduction="10000"/>
          </a:bodyPr>
          <a:lstStyle/>
          <a:p>
            <a:pPr marL="1427163" indent="-255588">
              <a:spcBef>
                <a:spcPts val="0"/>
              </a:spcBef>
            </a:pPr>
            <a:r>
              <a:rPr lang="en-US" sz="1800" b="1" dirty="0" err="1"/>
              <a:t>OSError</a:t>
            </a:r>
            <a:r>
              <a:rPr lang="en-US" sz="1800" dirty="0"/>
              <a:t> - </a:t>
            </a:r>
            <a:r>
              <a:rPr lang="uk-UA" sz="1800" dirty="0"/>
              <a:t>помилка, пов'язана з операційною системою. </a:t>
            </a:r>
          </a:p>
          <a:p>
            <a:pPr marL="2149475" indent="-255588">
              <a:spcBef>
                <a:spcPts val="0"/>
              </a:spcBef>
            </a:pPr>
            <a:r>
              <a:rPr lang="en-US" sz="1800" b="1" dirty="0" err="1"/>
              <a:t>BlockingIOError</a:t>
            </a:r>
            <a:r>
              <a:rPr lang="en-US" sz="1800" b="1" dirty="0"/>
              <a:t> </a:t>
            </a:r>
            <a:endParaRPr lang="uk-UA" sz="1800" b="1" dirty="0"/>
          </a:p>
          <a:p>
            <a:pPr marL="2149475" indent="-255588">
              <a:spcBef>
                <a:spcPts val="0"/>
              </a:spcBef>
            </a:pPr>
            <a:r>
              <a:rPr lang="en-US" sz="1800" b="1" dirty="0" err="1"/>
              <a:t>ChildProcessError</a:t>
            </a:r>
            <a:r>
              <a:rPr lang="en-US" sz="1800" dirty="0"/>
              <a:t> - </a:t>
            </a:r>
            <a:r>
              <a:rPr lang="uk-UA" sz="1800" dirty="0"/>
              <a:t>помилка при операції з дочірнім процесом. </a:t>
            </a:r>
          </a:p>
          <a:p>
            <a:pPr marL="2149475" indent="-255588">
              <a:spcBef>
                <a:spcPts val="0"/>
              </a:spcBef>
            </a:pPr>
            <a:r>
              <a:rPr lang="en-US" sz="1800" b="1" dirty="0" err="1"/>
              <a:t>ConnectionError</a:t>
            </a:r>
            <a:r>
              <a:rPr lang="en-US" sz="1800" dirty="0"/>
              <a:t> - </a:t>
            </a:r>
            <a:r>
              <a:rPr lang="uk-UA" sz="1800" dirty="0"/>
              <a:t>базовий клас для винятків, пов'язаних з підключеннями. </a:t>
            </a:r>
          </a:p>
          <a:p>
            <a:pPr marL="2774950" indent="-255588">
              <a:spcBef>
                <a:spcPts val="0"/>
              </a:spcBef>
            </a:pPr>
            <a:r>
              <a:rPr lang="en-US" sz="1800" b="1" dirty="0" err="1"/>
              <a:t>BrokenPipeError</a:t>
            </a:r>
            <a:r>
              <a:rPr lang="en-US" sz="1800" b="1" dirty="0"/>
              <a:t> </a:t>
            </a:r>
            <a:endParaRPr lang="uk-UA" sz="1800" b="1" dirty="0"/>
          </a:p>
          <a:p>
            <a:pPr marL="2774950" indent="-255588">
              <a:spcBef>
                <a:spcPts val="0"/>
              </a:spcBef>
            </a:pPr>
            <a:r>
              <a:rPr lang="en-US" sz="1800" b="1" dirty="0" err="1"/>
              <a:t>ConnectionAbortedError</a:t>
            </a:r>
            <a:r>
              <a:rPr lang="en-US" sz="1800" b="1" dirty="0"/>
              <a:t> </a:t>
            </a:r>
            <a:endParaRPr lang="uk-UA" sz="1800" b="1" dirty="0"/>
          </a:p>
          <a:p>
            <a:pPr marL="2774950" indent="-255588">
              <a:spcBef>
                <a:spcPts val="0"/>
              </a:spcBef>
            </a:pPr>
            <a:r>
              <a:rPr lang="en-US" sz="1800" b="1" dirty="0" err="1"/>
              <a:t>ConnectionRefusedError</a:t>
            </a:r>
            <a:r>
              <a:rPr lang="en-US" sz="1800" b="1" dirty="0"/>
              <a:t> </a:t>
            </a:r>
            <a:endParaRPr lang="uk-UA" sz="1800" b="1" dirty="0"/>
          </a:p>
          <a:p>
            <a:pPr marL="2774950" indent="-255588">
              <a:spcBef>
                <a:spcPts val="0"/>
              </a:spcBef>
            </a:pPr>
            <a:r>
              <a:rPr lang="en-US" sz="1800" b="1" dirty="0" err="1"/>
              <a:t>ConnectionResetError</a:t>
            </a:r>
            <a:r>
              <a:rPr lang="en-US" sz="1800" b="1" dirty="0"/>
              <a:t> </a:t>
            </a:r>
            <a:endParaRPr lang="uk-UA" sz="1800" b="1" dirty="0"/>
          </a:p>
          <a:p>
            <a:pPr marL="2149475" indent="-255588">
              <a:spcBef>
                <a:spcPts val="0"/>
              </a:spcBef>
            </a:pPr>
            <a:r>
              <a:rPr lang="en-US" sz="1800" b="1" dirty="0" err="1"/>
              <a:t>FileExistsError</a:t>
            </a:r>
            <a:r>
              <a:rPr lang="en-US" sz="1800" dirty="0"/>
              <a:t> - </a:t>
            </a:r>
            <a:r>
              <a:rPr lang="uk-UA" sz="1800" dirty="0"/>
              <a:t>спроба створення файлу або директорії, яка вже існує. </a:t>
            </a:r>
          </a:p>
          <a:p>
            <a:pPr marL="2149475" indent="-255588">
              <a:spcBef>
                <a:spcPts val="0"/>
              </a:spcBef>
            </a:pPr>
            <a:r>
              <a:rPr lang="en-US" sz="1800" b="1" dirty="0" err="1"/>
              <a:t>FileNotFoundError</a:t>
            </a:r>
            <a:r>
              <a:rPr lang="en-US" sz="1800" dirty="0"/>
              <a:t> - </a:t>
            </a:r>
            <a:r>
              <a:rPr lang="uk-UA" sz="1800" dirty="0"/>
              <a:t>файл або директорія не існує. </a:t>
            </a:r>
          </a:p>
          <a:p>
            <a:pPr marL="2149475" indent="-255588">
              <a:spcBef>
                <a:spcPts val="0"/>
              </a:spcBef>
            </a:pPr>
            <a:r>
              <a:rPr lang="en-US" sz="1800" b="1" dirty="0" err="1"/>
              <a:t>InterruptedError</a:t>
            </a:r>
            <a:r>
              <a:rPr lang="en-US" sz="1800" b="1" dirty="0"/>
              <a:t> </a:t>
            </a:r>
            <a:r>
              <a:rPr lang="en-US" sz="1800" dirty="0"/>
              <a:t>- </a:t>
            </a:r>
            <a:r>
              <a:rPr lang="uk-UA" sz="1800" dirty="0"/>
              <a:t>системний виклик перерваний вхідним сигналом. </a:t>
            </a:r>
          </a:p>
          <a:p>
            <a:pPr marL="2149475" indent="-255588">
              <a:spcBef>
                <a:spcPts val="0"/>
              </a:spcBef>
            </a:pPr>
            <a:r>
              <a:rPr lang="en-US" sz="1800" b="1" dirty="0" err="1"/>
              <a:t>IsADirectoryError</a:t>
            </a:r>
            <a:r>
              <a:rPr lang="en-US" sz="1800" dirty="0"/>
              <a:t> - </a:t>
            </a:r>
            <a:r>
              <a:rPr lang="uk-UA" sz="1800" dirty="0"/>
              <a:t>очікувався файл, але це директорія. </a:t>
            </a:r>
          </a:p>
          <a:p>
            <a:pPr marL="2149475" indent="-255588">
              <a:spcBef>
                <a:spcPts val="0"/>
              </a:spcBef>
            </a:pPr>
            <a:r>
              <a:rPr lang="en-US" sz="1800" b="1" dirty="0" err="1"/>
              <a:t>NotADirectoryError</a:t>
            </a:r>
            <a:r>
              <a:rPr lang="en-US" sz="1800" dirty="0"/>
              <a:t> - </a:t>
            </a:r>
            <a:r>
              <a:rPr lang="uk-UA" sz="1800" dirty="0"/>
              <a:t>очікувалася директорія, але це файл. </a:t>
            </a:r>
          </a:p>
          <a:p>
            <a:pPr marL="2149475" indent="-255588">
              <a:spcBef>
                <a:spcPts val="0"/>
              </a:spcBef>
            </a:pPr>
            <a:r>
              <a:rPr lang="en-US" sz="1800" b="1" dirty="0" err="1"/>
              <a:t>PermissionError</a:t>
            </a:r>
            <a:r>
              <a:rPr lang="en-US" sz="1800" dirty="0"/>
              <a:t> - </a:t>
            </a:r>
            <a:r>
              <a:rPr lang="uk-UA" sz="1800" dirty="0"/>
              <a:t>не вистачає прав доступу. </a:t>
            </a:r>
          </a:p>
          <a:p>
            <a:pPr marL="2149475" indent="-255588">
              <a:spcBef>
                <a:spcPts val="0"/>
              </a:spcBef>
            </a:pPr>
            <a:r>
              <a:rPr lang="en-US" sz="1800" b="1" dirty="0" err="1"/>
              <a:t>ProcessLookupError</a:t>
            </a:r>
            <a:r>
              <a:rPr lang="en-US" sz="1800" dirty="0"/>
              <a:t> - </a:t>
            </a:r>
            <a:r>
              <a:rPr lang="uk-UA" sz="1800" dirty="0"/>
              <a:t>зазначеного процесу не існує. </a:t>
            </a:r>
          </a:p>
          <a:p>
            <a:pPr marL="2149475" indent="-255588">
              <a:spcBef>
                <a:spcPts val="0"/>
              </a:spcBef>
            </a:pPr>
            <a:r>
              <a:rPr lang="en-US" sz="1800" b="1" dirty="0" err="1"/>
              <a:t>TimeoutError</a:t>
            </a:r>
            <a:r>
              <a:rPr lang="en-US" sz="1800" dirty="0"/>
              <a:t> - </a:t>
            </a:r>
            <a:r>
              <a:rPr lang="uk-UA" sz="1800" dirty="0"/>
              <a:t>закінчився час очікування. </a:t>
            </a:r>
          </a:p>
          <a:p>
            <a:pPr marL="1427163" indent="-255588">
              <a:spcBef>
                <a:spcPts val="0"/>
              </a:spcBef>
            </a:pPr>
            <a:r>
              <a:rPr lang="en-US" sz="1800" b="1" dirty="0" err="1"/>
              <a:t>ReferenceError</a:t>
            </a:r>
            <a:r>
              <a:rPr lang="en-US" sz="1800" dirty="0"/>
              <a:t> - </a:t>
            </a:r>
            <a:r>
              <a:rPr lang="uk-UA" sz="1800" dirty="0"/>
              <a:t>спроба доступу до атрибуту зі слабким посиланням. </a:t>
            </a:r>
          </a:p>
          <a:p>
            <a:pPr marL="1427163" indent="-255588">
              <a:spcBef>
                <a:spcPts val="0"/>
              </a:spcBef>
            </a:pPr>
            <a:r>
              <a:rPr lang="en-US" sz="1800" b="1" dirty="0" err="1"/>
              <a:t>RuntimeErro</a:t>
            </a:r>
            <a:r>
              <a:rPr lang="en-US" sz="1800" dirty="0" err="1"/>
              <a:t>r</a:t>
            </a:r>
            <a:r>
              <a:rPr lang="en-US" sz="1800" dirty="0"/>
              <a:t> - </a:t>
            </a:r>
            <a:r>
              <a:rPr lang="uk-UA" sz="1800" dirty="0"/>
              <a:t>виникає, коли виняток не потрапляє під жодну з інших категорій. </a:t>
            </a:r>
          </a:p>
          <a:p>
            <a:pPr marL="1427163" indent="-255588">
              <a:spcBef>
                <a:spcPts val="0"/>
              </a:spcBef>
            </a:pPr>
            <a:r>
              <a:rPr lang="en-US" sz="1800" b="1" dirty="0" err="1"/>
              <a:t>NotImplementedError</a:t>
            </a:r>
            <a:r>
              <a:rPr lang="en-US" sz="1800" dirty="0"/>
              <a:t> - </a:t>
            </a:r>
            <a:r>
              <a:rPr lang="uk-UA" sz="1800" dirty="0"/>
              <a:t>виникає, коли абстрактні методи класу вимагають перевизначення в дочірніх класах. </a:t>
            </a:r>
          </a:p>
          <a:p>
            <a:pPr marL="2149475" indent="-255588">
              <a:spcBef>
                <a:spcPts val="0"/>
              </a:spcBef>
            </a:pPr>
            <a:r>
              <a:rPr lang="en-US" sz="1800" b="1" dirty="0" err="1"/>
              <a:t>SyntaxError</a:t>
            </a:r>
            <a:r>
              <a:rPr lang="en-US" sz="1800" dirty="0"/>
              <a:t> - </a:t>
            </a:r>
            <a:r>
              <a:rPr lang="uk-UA" sz="1800" dirty="0"/>
              <a:t>синтаксична помилка. </a:t>
            </a:r>
          </a:p>
          <a:p>
            <a:pPr marL="2774950" indent="-255588">
              <a:spcBef>
                <a:spcPts val="0"/>
              </a:spcBef>
            </a:pPr>
            <a:r>
              <a:rPr lang="en-US" sz="1800" b="1" dirty="0" err="1"/>
              <a:t>IndentationError</a:t>
            </a:r>
            <a:r>
              <a:rPr lang="en-US" sz="1800" dirty="0"/>
              <a:t> - </a:t>
            </a:r>
            <a:r>
              <a:rPr lang="uk-UA" sz="1800" dirty="0"/>
              <a:t>неправильні відступи. </a:t>
            </a:r>
          </a:p>
          <a:p>
            <a:pPr marL="1427163" indent="-255588">
              <a:spcBef>
                <a:spcPts val="0"/>
              </a:spcBef>
            </a:pPr>
            <a:r>
              <a:rPr lang="en-US" sz="1800" b="1" dirty="0" err="1"/>
              <a:t>TabError</a:t>
            </a:r>
            <a:r>
              <a:rPr lang="en-US" sz="1800" b="1" dirty="0"/>
              <a:t> </a:t>
            </a:r>
            <a:r>
              <a:rPr lang="en-US" sz="1800" dirty="0"/>
              <a:t>- </a:t>
            </a:r>
            <a:r>
              <a:rPr lang="uk-UA" sz="1800" dirty="0"/>
              <a:t>змішування в відступах табуляції і пробілів. </a:t>
            </a:r>
          </a:p>
          <a:p>
            <a:pPr marL="1427163" indent="-255588">
              <a:spcBef>
                <a:spcPts val="0"/>
              </a:spcBef>
            </a:pPr>
            <a:r>
              <a:rPr lang="en-US" sz="1800" b="1" dirty="0" err="1"/>
              <a:t>SystemError</a:t>
            </a:r>
            <a:r>
              <a:rPr lang="en-US" sz="1800" dirty="0"/>
              <a:t> - </a:t>
            </a:r>
            <a:r>
              <a:rPr lang="uk-UA" sz="1800" dirty="0"/>
              <a:t>внутрішня помилка. </a:t>
            </a:r>
          </a:p>
          <a:p>
            <a:pPr marL="1427163" indent="-255588">
              <a:spcBef>
                <a:spcPts val="0"/>
              </a:spcBef>
            </a:pPr>
            <a:r>
              <a:rPr lang="en-US" sz="1800" b="1" dirty="0" err="1"/>
              <a:t>TypeError</a:t>
            </a:r>
            <a:r>
              <a:rPr lang="en-US" sz="1800" dirty="0"/>
              <a:t> - </a:t>
            </a:r>
            <a:r>
              <a:rPr lang="uk-UA" sz="1800" dirty="0"/>
              <a:t>операція застосована до об'єкта невідповідного типу. </a:t>
            </a:r>
          </a:p>
          <a:p>
            <a:pPr marL="1427163" indent="-255588">
              <a:spcBef>
                <a:spcPts val="0"/>
              </a:spcBef>
            </a:pPr>
            <a:r>
              <a:rPr lang="en-US" sz="1800" b="1" dirty="0" err="1"/>
              <a:t>ValueError</a:t>
            </a:r>
            <a:r>
              <a:rPr lang="en-US" sz="1800" dirty="0"/>
              <a:t> - </a:t>
            </a:r>
            <a:r>
              <a:rPr lang="uk-UA" sz="1800" dirty="0"/>
              <a:t>функція отримує аргумент правильного типу, але некоректного значення. </a:t>
            </a:r>
          </a:p>
          <a:p>
            <a:pPr marL="1427163" indent="-255588">
              <a:spcBef>
                <a:spcPts val="0"/>
              </a:spcBef>
            </a:pPr>
            <a:r>
              <a:rPr lang="en-US" sz="1800" b="1" dirty="0" err="1"/>
              <a:t>UnicodeError</a:t>
            </a:r>
            <a:r>
              <a:rPr lang="en-US" sz="1800" dirty="0"/>
              <a:t> - </a:t>
            </a:r>
            <a:r>
              <a:rPr lang="uk-UA" sz="1800" dirty="0"/>
              <a:t>помилка, пов'язана з кодуванням / розкодуванням </a:t>
            </a:r>
            <a:r>
              <a:rPr lang="en-US" sz="1800" dirty="0" err="1"/>
              <a:t>unicode</a:t>
            </a:r>
            <a:r>
              <a:rPr lang="en-US" sz="1800" dirty="0"/>
              <a:t> </a:t>
            </a:r>
            <a:r>
              <a:rPr lang="uk-UA" sz="1800" dirty="0"/>
              <a:t>в рядках. </a:t>
            </a:r>
          </a:p>
          <a:p>
            <a:pPr marL="2149475" indent="-255588">
              <a:spcBef>
                <a:spcPts val="0"/>
              </a:spcBef>
            </a:pPr>
            <a:r>
              <a:rPr lang="en-US" sz="1800" b="1" dirty="0" err="1"/>
              <a:t>UnicodeEncodeError</a:t>
            </a:r>
            <a:r>
              <a:rPr lang="en-US" sz="1800" dirty="0"/>
              <a:t> - </a:t>
            </a:r>
            <a:r>
              <a:rPr lang="uk-UA" sz="1800" dirty="0"/>
              <a:t>виняток, пов'язаний з кодуванням </a:t>
            </a:r>
            <a:r>
              <a:rPr lang="en-US" sz="1800" dirty="0" err="1"/>
              <a:t>unicode</a:t>
            </a:r>
            <a:r>
              <a:rPr lang="en-US" sz="1800" dirty="0"/>
              <a:t>. </a:t>
            </a:r>
            <a:endParaRPr lang="uk-UA" sz="1800" dirty="0"/>
          </a:p>
          <a:p>
            <a:pPr marL="2149475" indent="-255588">
              <a:spcBef>
                <a:spcPts val="0"/>
              </a:spcBef>
            </a:pPr>
            <a:r>
              <a:rPr lang="en-US" sz="1800" b="1" dirty="0" err="1"/>
              <a:t>UnicodeDecodeError</a:t>
            </a:r>
            <a:r>
              <a:rPr lang="en-US" sz="1800" dirty="0"/>
              <a:t> - </a:t>
            </a:r>
            <a:r>
              <a:rPr lang="uk-UA" sz="1800" dirty="0"/>
              <a:t>виняток, пов'язаний з декодуванням </a:t>
            </a:r>
            <a:r>
              <a:rPr lang="en-US" sz="1800" dirty="0" err="1"/>
              <a:t>unicode</a:t>
            </a:r>
            <a:r>
              <a:rPr lang="en-US" sz="1800" dirty="0"/>
              <a:t>. </a:t>
            </a:r>
            <a:endParaRPr lang="uk-UA" sz="1800" dirty="0"/>
          </a:p>
          <a:p>
            <a:pPr marL="2149475" indent="-255588">
              <a:spcBef>
                <a:spcPts val="0"/>
              </a:spcBef>
            </a:pPr>
            <a:r>
              <a:rPr lang="en-US" sz="1800" b="1" dirty="0" err="1"/>
              <a:t>UnicodeTranslateError</a:t>
            </a:r>
            <a:r>
              <a:rPr lang="en-US" sz="1800" dirty="0"/>
              <a:t> - </a:t>
            </a:r>
            <a:r>
              <a:rPr lang="uk-UA" sz="1800" dirty="0"/>
              <a:t>виняток, пов'язаний з переведенням </a:t>
            </a:r>
            <a:r>
              <a:rPr lang="en-US" sz="1800" dirty="0" err="1"/>
              <a:t>unicode</a:t>
            </a:r>
            <a:r>
              <a:rPr lang="en-US" sz="1800" dirty="0"/>
              <a:t>. </a:t>
            </a:r>
            <a:endParaRPr lang="uk-UA" sz="1800" dirty="0"/>
          </a:p>
          <a:p>
            <a:pPr marL="1427163" indent="-255588">
              <a:spcBef>
                <a:spcPts val="0"/>
              </a:spcBef>
            </a:pPr>
            <a:r>
              <a:rPr lang="en-US" sz="1800" b="1" dirty="0"/>
              <a:t>Warning</a:t>
            </a:r>
            <a:r>
              <a:rPr lang="en-US" sz="1800" dirty="0"/>
              <a:t> - </a:t>
            </a:r>
            <a:r>
              <a:rPr lang="uk-UA" sz="1800" dirty="0"/>
              <a:t>попередження. </a:t>
            </a:r>
            <a:endParaRPr lang="ru-RU" sz="1800" dirty="0"/>
          </a:p>
        </p:txBody>
      </p:sp>
    </p:spTree>
    <p:extLst>
      <p:ext uri="{BB962C8B-B14F-4D97-AF65-F5344CB8AC3E}">
        <p14:creationId xmlns:p14="http://schemas.microsoft.com/office/powerpoint/2010/main" val="585248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99" y="127000"/>
            <a:ext cx="11878733" cy="6595533"/>
          </a:xfrm>
        </p:spPr>
        <p:txBody>
          <a:bodyPr>
            <a:normAutofit/>
          </a:bodyPr>
          <a:lstStyle/>
          <a:p>
            <a:pPr marL="0" indent="0" algn="ctr">
              <a:spcBef>
                <a:spcPts val="0"/>
              </a:spcBef>
              <a:buNone/>
            </a:pPr>
            <a:r>
              <a:rPr lang="uk-UA" sz="2000" b="1" dirty="0"/>
              <a:t>Повна форма </a:t>
            </a:r>
            <a:r>
              <a:rPr lang="en-US" sz="2000" b="1" dirty="0" err="1"/>
              <a:t>try..except</a:t>
            </a:r>
            <a:r>
              <a:rPr lang="en-US" sz="2000" b="1" dirty="0"/>
              <a:t> </a:t>
            </a:r>
            <a:endParaRPr lang="uk-UA" sz="2000" b="1" dirty="0"/>
          </a:p>
          <a:p>
            <a:pPr marL="0" indent="0">
              <a:spcBef>
                <a:spcPts val="0"/>
              </a:spcBef>
              <a:buNone/>
            </a:pPr>
            <a:endParaRPr lang="uk-UA" sz="1800" dirty="0"/>
          </a:p>
          <a:p>
            <a:pPr marL="0" indent="0">
              <a:spcBef>
                <a:spcPts val="0"/>
              </a:spcBef>
              <a:buNone/>
            </a:pPr>
            <a:r>
              <a:rPr lang="uk-UA" sz="1800" dirty="0"/>
              <a:t>Форма </a:t>
            </a:r>
            <a:r>
              <a:rPr lang="en-US" sz="1800" b="1" dirty="0"/>
              <a:t>try ... except </a:t>
            </a:r>
            <a:r>
              <a:rPr lang="uk-UA" sz="1800" dirty="0"/>
              <a:t>не повна, повною  є  </a:t>
            </a:r>
            <a:r>
              <a:rPr lang="en-US" sz="1800" b="1" dirty="0" err="1"/>
              <a:t>try..except..else..finally</a:t>
            </a:r>
            <a:r>
              <a:rPr lang="en-US" sz="1800" dirty="0"/>
              <a:t>. </a:t>
            </a:r>
            <a:endParaRPr lang="uk-UA" sz="1800" dirty="0"/>
          </a:p>
          <a:p>
            <a:pPr marL="0" indent="0">
              <a:spcBef>
                <a:spcPts val="0"/>
              </a:spcBef>
              <a:buNone/>
            </a:pPr>
            <a:endParaRPr lang="uk-UA" sz="1800" dirty="0"/>
          </a:p>
          <a:p>
            <a:pPr marL="0" indent="0">
              <a:spcBef>
                <a:spcPts val="0"/>
              </a:spcBef>
              <a:buNone/>
            </a:pPr>
            <a:r>
              <a:rPr lang="uk-UA" sz="1800" dirty="0"/>
              <a:t>Застосування повною конструкції може помітно спростити код, а також зробити його більш безпечним. </a:t>
            </a:r>
          </a:p>
          <a:p>
            <a:pPr marL="0" indent="0">
              <a:spcBef>
                <a:spcPts val="0"/>
              </a:spcBef>
              <a:buNone/>
            </a:pPr>
            <a:r>
              <a:rPr lang="uk-UA" sz="1800" dirty="0"/>
              <a:t>Наприклад, в програмі відбувається читання файлу і необхідно переконатися, що об'єкт файлу був коректно закритий і що не виникло жодного винятку. Цього можна досягти із застосуванням блоку </a:t>
            </a:r>
            <a:r>
              <a:rPr lang="en-US" sz="1800" b="1" dirty="0"/>
              <a:t>finally</a:t>
            </a:r>
            <a:r>
              <a:rPr lang="en-US" sz="1800" dirty="0"/>
              <a:t>. </a:t>
            </a:r>
            <a:endParaRPr lang="uk-UA" sz="1800" dirty="0"/>
          </a:p>
          <a:p>
            <a:pPr marL="0" indent="0">
              <a:spcBef>
                <a:spcPts val="0"/>
              </a:spcBef>
              <a:buNone/>
            </a:pPr>
            <a:r>
              <a:rPr lang="uk-UA" sz="1800" dirty="0"/>
              <a:t>Тобто, </a:t>
            </a:r>
            <a:r>
              <a:rPr lang="en-US" sz="1800" b="1" dirty="0"/>
              <a:t>finally</a:t>
            </a:r>
            <a:r>
              <a:rPr lang="en-US" sz="1800" dirty="0"/>
              <a:t> </a:t>
            </a:r>
            <a:r>
              <a:rPr lang="uk-UA" sz="1800" u="sng" dirty="0"/>
              <a:t>виконує блок інструкцій в будь-якому випадку</a:t>
            </a:r>
            <a:r>
              <a:rPr lang="uk-UA" sz="1800" dirty="0"/>
              <a:t>, чи було винятки, чи ні. </a:t>
            </a:r>
          </a:p>
          <a:p>
            <a:pPr marL="0" indent="0">
              <a:spcBef>
                <a:spcPts val="0"/>
              </a:spcBef>
              <a:buNone/>
            </a:pPr>
            <a:r>
              <a:rPr lang="uk-UA" sz="1800" dirty="0"/>
              <a:t>А інструкція </a:t>
            </a:r>
            <a:r>
              <a:rPr lang="en-US" sz="1800" b="1" dirty="0"/>
              <a:t>else</a:t>
            </a:r>
            <a:r>
              <a:rPr lang="en-US" sz="1800" dirty="0"/>
              <a:t> </a:t>
            </a:r>
            <a:r>
              <a:rPr lang="uk-UA" sz="1800" dirty="0"/>
              <a:t>виконується в тому випадку, </a:t>
            </a:r>
            <a:r>
              <a:rPr lang="uk-UA" sz="1800" u="sng" dirty="0"/>
              <a:t>якщо винятків не було</a:t>
            </a:r>
            <a:r>
              <a:rPr lang="uk-UA" sz="1800" dirty="0"/>
              <a:t>. </a:t>
            </a:r>
          </a:p>
          <a:p>
            <a:pPr marL="0" indent="0">
              <a:spcBef>
                <a:spcPts val="0"/>
              </a:spcBef>
              <a:buNone/>
            </a:pPr>
            <a:endParaRPr lang="uk-UA" sz="1800" dirty="0"/>
          </a:p>
          <a:p>
            <a:pPr marL="0" indent="0">
              <a:spcBef>
                <a:spcPts val="0"/>
              </a:spcBef>
              <a:buNone/>
            </a:pPr>
            <a:endParaRPr lang="ru-RU" sz="1800" dirty="0"/>
          </a:p>
        </p:txBody>
      </p:sp>
      <p:sp>
        <p:nvSpPr>
          <p:cNvPr id="4" name="Rectangle 3"/>
          <p:cNvSpPr/>
          <p:nvPr/>
        </p:nvSpPr>
        <p:spPr>
          <a:xfrm>
            <a:off x="6767716" y="2415225"/>
            <a:ext cx="5263416" cy="4355038"/>
          </a:xfrm>
          <a:prstGeom prst="rect">
            <a:avLst/>
          </a:prstGeom>
        </p:spPr>
        <p:txBody>
          <a:bodyPr wrap="square">
            <a:spAutoFit/>
          </a:bodyPr>
          <a:lstStyle/>
          <a:p>
            <a:r>
              <a:rPr lang="uk-UA" b="1" u="sng" dirty="0"/>
              <a:t>Блок </a:t>
            </a:r>
            <a:r>
              <a:rPr lang="en-US" b="1" u="sng" dirty="0"/>
              <a:t>finally</a:t>
            </a:r>
            <a:r>
              <a:rPr lang="en-US" u="sng" dirty="0"/>
              <a:t> – </a:t>
            </a:r>
            <a:r>
              <a:rPr lang="uk-UA" u="sng" dirty="0"/>
              <a:t>«нарешті»(виконається завжди)</a:t>
            </a:r>
          </a:p>
          <a:p>
            <a:pPr marL="285750" indent="-285750">
              <a:spcAft>
                <a:spcPts val="1000"/>
              </a:spcAft>
              <a:buFont typeface="Arial" panose="020B0604020202020204" pitchFamily="34" charset="0"/>
              <a:buChar char="•"/>
            </a:pPr>
            <a:r>
              <a:rPr lang="uk-UA" dirty="0"/>
              <a:t>Якщо потрібно виконати якісь інструкції незалежно від того, успішно відпрацював </a:t>
            </a:r>
            <a:r>
              <a:rPr lang="en-US" dirty="0"/>
              <a:t>try </a:t>
            </a:r>
            <a:r>
              <a:rPr lang="uk-UA" dirty="0"/>
              <a:t>блок або в ньому виникло виключення, то потрібно використовувати блок </a:t>
            </a:r>
            <a:r>
              <a:rPr lang="en-US" dirty="0"/>
              <a:t>finally</a:t>
            </a:r>
            <a:r>
              <a:rPr lang="uk-UA" dirty="0"/>
              <a:t>.</a:t>
            </a:r>
          </a:p>
          <a:p>
            <a:pPr marL="285750" indent="-285750">
              <a:spcAft>
                <a:spcPts val="1000"/>
              </a:spcAft>
              <a:buFont typeface="Arial" panose="020B0604020202020204" pitchFamily="34" charset="0"/>
              <a:buChar char="•"/>
            </a:pPr>
            <a:r>
              <a:rPr lang="uk-UA" dirty="0"/>
              <a:t>Якщо виняток не виник, то після блоку </a:t>
            </a:r>
            <a:r>
              <a:rPr lang="en-US" dirty="0"/>
              <a:t>try </a:t>
            </a:r>
            <a:r>
              <a:rPr lang="uk-UA" dirty="0"/>
              <a:t>виконується блок </a:t>
            </a:r>
            <a:r>
              <a:rPr lang="en-US" dirty="0"/>
              <a:t>finally. </a:t>
            </a:r>
            <a:endParaRPr lang="uk-UA" dirty="0"/>
          </a:p>
          <a:p>
            <a:pPr marL="285750" indent="-285750">
              <a:spcAft>
                <a:spcPts val="1000"/>
              </a:spcAft>
              <a:buFont typeface="Arial" panose="020B0604020202020204" pitchFamily="34" charset="0"/>
              <a:buChar char="•"/>
            </a:pPr>
            <a:r>
              <a:rPr lang="uk-UA" dirty="0"/>
              <a:t>Якщо виняток виник і було перехоплено в одному з блоків </a:t>
            </a:r>
            <a:r>
              <a:rPr lang="en-US" dirty="0"/>
              <a:t>except, </a:t>
            </a:r>
            <a:r>
              <a:rPr lang="uk-UA" dirty="0"/>
              <a:t>то після нього виконується </a:t>
            </a:r>
            <a:r>
              <a:rPr lang="en-US" dirty="0"/>
              <a:t>finally. </a:t>
            </a:r>
            <a:endParaRPr lang="uk-UA" dirty="0"/>
          </a:p>
          <a:p>
            <a:pPr marL="285750" indent="-285750">
              <a:spcAft>
                <a:spcPts val="1000"/>
              </a:spcAft>
              <a:buFont typeface="Arial" panose="020B0604020202020204" pitchFamily="34" charset="0"/>
              <a:buChar char="•"/>
            </a:pPr>
            <a:r>
              <a:rPr lang="uk-UA" dirty="0"/>
              <a:t>Якщо виняток виник, але не знайшлося в функції відповідного </a:t>
            </a:r>
            <a:r>
              <a:rPr lang="en-US" dirty="0" err="1"/>
              <a:t>ecxept</a:t>
            </a:r>
            <a:r>
              <a:rPr lang="en-US" dirty="0"/>
              <a:t>, </a:t>
            </a:r>
            <a:r>
              <a:rPr lang="uk-UA" dirty="0"/>
              <a:t>то спочатку буде виконано блок </a:t>
            </a:r>
            <a:r>
              <a:rPr lang="en-US" dirty="0"/>
              <a:t>finally, </a:t>
            </a:r>
            <a:r>
              <a:rPr lang="uk-UA" dirty="0"/>
              <a:t>а потім </a:t>
            </a:r>
            <a:r>
              <a:rPr lang="uk-UA" dirty="0" err="1"/>
              <a:t>викняток</a:t>
            </a:r>
            <a:r>
              <a:rPr lang="uk-UA" dirty="0"/>
              <a:t> буде передано вгору по стеку виклику функцій. </a:t>
            </a:r>
            <a:endParaRPr lang="ru-RU" dirty="0"/>
          </a:p>
        </p:txBody>
      </p:sp>
      <p:sp>
        <p:nvSpPr>
          <p:cNvPr id="7" name="Rectangle 1"/>
          <p:cNvSpPr>
            <a:spLocks noChangeArrowheads="1"/>
          </p:cNvSpPr>
          <p:nvPr/>
        </p:nvSpPr>
        <p:spPr bwMode="auto">
          <a:xfrm>
            <a:off x="224488" y="2527996"/>
            <a:ext cx="5747792" cy="181588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a:ln>
                  <a:noFill/>
                </a:ln>
                <a:solidFill>
                  <a:srgbClr val="A626A4"/>
                </a:solidFill>
                <a:effectLst/>
                <a:latin typeface="JetBrains Mono"/>
              </a:rPr>
              <a:t>try</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виконуємо якийсь код</a:t>
            </a: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a:ln>
                  <a:noFill/>
                </a:ln>
                <a:solidFill>
                  <a:srgbClr val="A626A4"/>
                </a:solidFill>
                <a:effectLst/>
                <a:latin typeface="JetBrains Mono"/>
              </a:rPr>
              <a:t>except </a:t>
            </a:r>
            <a:r>
              <a:rPr kumimoji="0" lang="ru-RU" altLang="ru-RU" sz="1400" b="0" i="0" u="none" strike="noStrike" cap="none" normalizeH="0" baseline="0" dirty="0">
                <a:ln>
                  <a:noFill/>
                </a:ln>
                <a:solidFill>
                  <a:srgbClr val="000080"/>
                </a:solidFill>
                <a:effectLst/>
                <a:latin typeface="JetBrains Mono"/>
              </a:rPr>
              <a:t>Exception </a:t>
            </a:r>
            <a:r>
              <a:rPr kumimoji="0" lang="ru-RU" altLang="ru-RU" sz="1400" b="0" i="1" u="none" strike="noStrike" cap="none" normalizeH="0" baseline="0" dirty="0">
                <a:ln>
                  <a:noFill/>
                </a:ln>
                <a:solidFill>
                  <a:srgbClr val="A626A4"/>
                </a:solidFill>
                <a:effectLst/>
                <a:latin typeface="JetBrains Mono"/>
              </a:rPr>
              <a:t>as </a:t>
            </a:r>
            <a:r>
              <a:rPr kumimoji="0" lang="ru-RU" altLang="ru-RU" sz="1400" b="0" i="0" u="none" strike="noStrike" cap="none" normalizeH="0" baseline="0" dirty="0">
                <a:ln>
                  <a:noFill/>
                </a:ln>
                <a:solidFill>
                  <a:srgbClr val="383A42"/>
                </a:solidFill>
                <a:effectLst/>
                <a:latin typeface="JetBrains Mono"/>
              </a:rPr>
              <a:t>e</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err="1">
                <a:ln>
                  <a:noFill/>
                </a:ln>
                <a:solidFill>
                  <a:srgbClr val="383A42"/>
                </a:solidFill>
                <a:effectLst/>
                <a:latin typeface="JetBrains Mono"/>
              </a:rPr>
              <a:t>обробка</a:t>
            </a: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err="1">
                <a:ln>
                  <a:noFill/>
                </a:ln>
                <a:solidFill>
                  <a:srgbClr val="383A42"/>
                </a:solidFill>
                <a:effectLst/>
                <a:latin typeface="JetBrains Mono"/>
              </a:rPr>
              <a:t>винятк</a:t>
            </a:r>
            <a:r>
              <a:rPr kumimoji="0" lang="uk-UA" altLang="ru-RU" sz="1400" b="0" i="0" u="none" strike="noStrike" cap="none" normalizeH="0" baseline="0" dirty="0" err="1">
                <a:ln>
                  <a:noFill/>
                </a:ln>
                <a:solidFill>
                  <a:srgbClr val="383A42"/>
                </a:solidFill>
                <a:effectLst/>
                <a:latin typeface="JetBrains Mono"/>
              </a:rPr>
              <a:t>ів</a:t>
            </a: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a:ln>
                  <a:noFill/>
                </a:ln>
                <a:solidFill>
                  <a:srgbClr val="A626A4"/>
                </a:solidFill>
                <a:effectLst/>
                <a:latin typeface="JetBrains Mono"/>
              </a:rPr>
              <a:t>else</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код, </a:t>
            </a:r>
            <a:r>
              <a:rPr kumimoji="0" lang="ru-RU" altLang="ru-RU" sz="1400" b="0" i="0" u="none" strike="noStrike" cap="none" normalizeH="0" baseline="0" dirty="0" err="1">
                <a:ln>
                  <a:noFill/>
                </a:ln>
                <a:solidFill>
                  <a:srgbClr val="383A42"/>
                </a:solidFill>
                <a:effectLst/>
                <a:latin typeface="JetBrains Mono"/>
              </a:rPr>
              <a:t>який</a:t>
            </a:r>
            <a:r>
              <a:rPr kumimoji="0" lang="ru-RU" altLang="ru-RU" sz="1400" b="0" i="0" u="none" strike="noStrike" cap="none" normalizeH="0" baseline="0" dirty="0">
                <a:ln>
                  <a:noFill/>
                </a:ln>
                <a:solidFill>
                  <a:srgbClr val="383A42"/>
                </a:solidFill>
                <a:effectLst/>
                <a:latin typeface="JetBrains Mono"/>
              </a:rPr>
              <a:t> буде виконаний у випадку, якщо винятки не </a:t>
            </a:r>
            <a:r>
              <a:rPr kumimoji="0" lang="ru-RU" altLang="ru-RU" sz="1400" b="0" i="0" u="none" strike="noStrike" cap="none" normalizeH="0" baseline="0" dirty="0" err="1">
                <a:ln>
                  <a:noFill/>
                </a:ln>
                <a:solidFill>
                  <a:srgbClr val="383A42"/>
                </a:solidFill>
                <a:effectLst/>
                <a:latin typeface="JetBrains Mono"/>
              </a:rPr>
              <a:t>виникнуть</a:t>
            </a: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a:ln>
                  <a:noFill/>
                </a:ln>
                <a:solidFill>
                  <a:srgbClr val="A626A4"/>
                </a:solidFill>
                <a:effectLst/>
                <a:latin typeface="JetBrains Mono"/>
              </a:rPr>
              <a:t>finally</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код, який буде гарантовано виконаний </a:t>
            </a:r>
            <a:r>
              <a:rPr kumimoji="0" lang="ru-RU" altLang="ru-RU" sz="1400" b="0" i="0" u="none" strike="noStrike" cap="none" normalizeH="0" baseline="0" dirty="0">
                <a:ln>
                  <a:noFill/>
                </a:ln>
                <a:solidFill>
                  <a:srgbClr val="4078F2"/>
                </a:solidFill>
                <a:effectLst/>
                <a:latin typeface="JetBrains Mono"/>
              </a:rPr>
              <a:t>останнім </a:t>
            </a:r>
            <a:r>
              <a:rPr kumimoji="0" lang="ru-RU" altLang="ru-RU" sz="1400" b="0" i="0" u="none" strike="noStrike" cap="none" normalizeH="0" baseline="0" dirty="0">
                <a:ln>
                  <a:noFill/>
                </a:ln>
                <a:solidFill>
                  <a:srgbClr val="383A42"/>
                </a:solidFill>
                <a:effectLst/>
                <a:latin typeface="JetBrains Mono"/>
              </a:rPr>
              <a:t>(завжди виконується)</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224488" y="4514503"/>
            <a:ext cx="5733044" cy="138499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a:ln>
                  <a:noFill/>
                </a:ln>
                <a:solidFill>
                  <a:srgbClr val="A626A4"/>
                </a:solidFill>
                <a:effectLst/>
                <a:latin typeface="JetBrains Mono"/>
              </a:rPr>
              <a:t>try</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file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open</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'test.txt'</a:t>
            </a: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a:ln>
                  <a:noFill/>
                </a:ln>
                <a:solidFill>
                  <a:srgbClr val="50A14E"/>
                </a:solidFill>
                <a:effectLst/>
                <a:latin typeface="JetBrains Mono"/>
              </a:rPr>
              <a:t>'rb'</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a:ln>
                  <a:noFill/>
                </a:ln>
                <a:solidFill>
                  <a:srgbClr val="A626A4"/>
                </a:solidFill>
                <a:effectLst/>
                <a:latin typeface="JetBrains Mono"/>
              </a:rPr>
              <a:t>except </a:t>
            </a:r>
            <a:r>
              <a:rPr kumimoji="0" lang="ru-RU" altLang="ru-RU" sz="1400" b="0" i="0" u="none" strike="noStrike" cap="none" normalizeH="0" baseline="0" dirty="0">
                <a:ln>
                  <a:noFill/>
                </a:ln>
                <a:solidFill>
                  <a:srgbClr val="000080"/>
                </a:solidFill>
                <a:effectLst/>
                <a:latin typeface="JetBrains Mono"/>
              </a:rPr>
              <a:t>IOError </a:t>
            </a:r>
            <a:r>
              <a:rPr kumimoji="0" lang="ru-RU" altLang="ru-RU" sz="1400" b="0" i="1" u="none" strike="noStrike" cap="none" normalizeH="0" baseline="0" dirty="0">
                <a:ln>
                  <a:noFill/>
                </a:ln>
                <a:solidFill>
                  <a:srgbClr val="A626A4"/>
                </a:solidFill>
                <a:effectLst/>
                <a:latin typeface="JetBrains Mono"/>
              </a:rPr>
              <a:t>as </a:t>
            </a:r>
            <a:r>
              <a:rPr kumimoji="0" lang="ru-RU" altLang="ru-RU" sz="1400" b="0" i="0" u="none" strike="noStrike" cap="none" normalizeH="0" baseline="0" dirty="0">
                <a:ln>
                  <a:noFill/>
                </a:ln>
                <a:solidFill>
                  <a:srgbClr val="383A42"/>
                </a:solidFill>
                <a:effectLst/>
                <a:latin typeface="JetBrains Mono"/>
              </a:rPr>
              <a:t>e</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f'Був викликаний виняток IOError. {</a:t>
            </a:r>
            <a:r>
              <a:rPr kumimoji="0" lang="ru-RU" altLang="ru-RU" sz="1400" b="0" i="0" u="none" strike="noStrike" cap="none" normalizeH="0" baseline="0" dirty="0">
                <a:ln>
                  <a:noFill/>
                </a:ln>
                <a:solidFill>
                  <a:srgbClr val="383A42"/>
                </a:solidFill>
                <a:effectLst/>
                <a:latin typeface="JetBrains Mono"/>
              </a:rPr>
              <a:t>e.args[</a:t>
            </a:r>
            <a:r>
              <a:rPr kumimoji="0" lang="ru-RU" altLang="ru-RU" sz="1400" b="0" i="0" u="none" strike="noStrike" cap="none" normalizeH="0" baseline="0" dirty="0">
                <a:ln>
                  <a:noFill/>
                </a:ln>
                <a:solidFill>
                  <a:srgbClr val="4078F2"/>
                </a:solidFill>
                <a:effectLst/>
                <a:latin typeface="JetBrains Mono"/>
              </a:rPr>
              <a:t>-</a:t>
            </a:r>
            <a:r>
              <a:rPr kumimoji="0" lang="ru-RU" altLang="ru-RU" sz="1400" b="0" i="0" u="none" strike="noStrike" cap="none" normalizeH="0" baseline="0" dirty="0">
                <a:ln>
                  <a:noFill/>
                </a:ln>
                <a:solidFill>
                  <a:srgbClr val="986801"/>
                </a:solidFill>
                <a:effectLst/>
                <a:latin typeface="JetBrains Mono"/>
              </a:rPr>
              <a:t>1</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a:ln>
                  <a:noFill/>
                </a:ln>
                <a:solidFill>
                  <a:srgbClr val="A626A4"/>
                </a:solidFill>
                <a:effectLst/>
                <a:latin typeface="JetBrains Mono"/>
              </a:rPr>
              <a:t>finally</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"Цей напис надрукують незалежно від винятку в блоці try!"</a:t>
            </a:r>
            <a:r>
              <a:rPr kumimoji="0" lang="ru-RU" altLang="ru-RU" sz="1400" b="0" i="0" u="none" strike="noStrike" cap="none" normalizeH="0" baseline="0" dirty="0">
                <a:ln>
                  <a:noFill/>
                </a:ln>
                <a:solidFill>
                  <a:srgbClr val="383A42"/>
                </a:solidFill>
                <a:effectLst/>
                <a:latin typeface="JetBrains Mono"/>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224488" y="6064896"/>
            <a:ext cx="4067175" cy="495300"/>
          </a:xfrm>
          <a:prstGeom prst="rect">
            <a:avLst/>
          </a:prstGeom>
        </p:spPr>
      </p:pic>
    </p:spTree>
    <p:extLst>
      <p:ext uri="{BB962C8B-B14F-4D97-AF65-F5344CB8AC3E}">
        <p14:creationId xmlns:p14="http://schemas.microsoft.com/office/powerpoint/2010/main" val="159656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99" y="127000"/>
            <a:ext cx="11878733" cy="6595533"/>
          </a:xfrm>
        </p:spPr>
        <p:txBody>
          <a:bodyPr>
            <a:normAutofit/>
          </a:bodyPr>
          <a:lstStyle/>
          <a:p>
            <a:pPr marL="0" indent="0" algn="ctr">
              <a:spcBef>
                <a:spcPts val="0"/>
              </a:spcBef>
              <a:buNone/>
            </a:pPr>
            <a:r>
              <a:rPr lang="en-US" sz="2000" b="1" dirty="0"/>
              <a:t>else - try</a:t>
            </a:r>
            <a:endParaRPr lang="uk-UA" sz="2000" b="1" dirty="0"/>
          </a:p>
          <a:p>
            <a:pPr marL="0" indent="0">
              <a:spcBef>
                <a:spcPts val="0"/>
              </a:spcBef>
              <a:buNone/>
            </a:pPr>
            <a:endParaRPr lang="uk-UA" sz="1800" dirty="0"/>
          </a:p>
          <a:p>
            <a:pPr marL="0" indent="0">
              <a:spcBef>
                <a:spcPts val="0"/>
              </a:spcBef>
              <a:buNone/>
            </a:pPr>
            <a:r>
              <a:rPr lang="uk-UA" sz="1800" dirty="0"/>
              <a:t>Якщо кілька виразів в </a:t>
            </a:r>
            <a:r>
              <a:rPr lang="en-US" sz="1800" dirty="0"/>
              <a:t>try </a:t>
            </a:r>
            <a:r>
              <a:rPr lang="uk-UA" sz="1800" dirty="0"/>
              <a:t>можуть викликати винятки і хочеться відокремити винятки одного типу від винятків іншого, то можна або розбити його на кілька </a:t>
            </a:r>
            <a:r>
              <a:rPr lang="en-US" sz="1800" dirty="0"/>
              <a:t>try-ex</a:t>
            </a:r>
            <a:r>
              <a:rPr lang="uk-UA" sz="1800" dirty="0"/>
              <a:t>с</a:t>
            </a:r>
            <a:r>
              <a:rPr lang="en-US" sz="1800" dirty="0" err="1"/>
              <a:t>ept</a:t>
            </a:r>
            <a:r>
              <a:rPr lang="en-US" sz="1800" dirty="0"/>
              <a:t> </a:t>
            </a:r>
            <a:r>
              <a:rPr lang="uk-UA" sz="1800" dirty="0"/>
              <a:t>блоків, або (якщо виняток хочеться обробити вище в стеку) написати </a:t>
            </a:r>
            <a:r>
              <a:rPr lang="en-US" sz="1800" b="1" dirty="0"/>
              <a:t>else</a:t>
            </a:r>
            <a:r>
              <a:rPr lang="en-US" sz="1800" dirty="0"/>
              <a:t> </a:t>
            </a:r>
            <a:r>
              <a:rPr lang="uk-UA" sz="1800" dirty="0"/>
              <a:t>блок. </a:t>
            </a:r>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r>
              <a:rPr lang="uk-UA" sz="1800" b="1" dirty="0"/>
              <a:t>Разом це буде:</a:t>
            </a:r>
            <a:endParaRPr lang="ru-RU" sz="18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0141" y="1472428"/>
            <a:ext cx="4029886" cy="3744255"/>
          </a:xfrm>
          <a:prstGeom prst="rect">
            <a:avLst/>
          </a:prstGeom>
        </p:spPr>
      </p:pic>
      <p:sp>
        <p:nvSpPr>
          <p:cNvPr id="7" name="Rectangle 1"/>
          <p:cNvSpPr>
            <a:spLocks noChangeArrowheads="1"/>
          </p:cNvSpPr>
          <p:nvPr/>
        </p:nvSpPr>
        <p:spPr bwMode="auto">
          <a:xfrm>
            <a:off x="152399" y="1571507"/>
            <a:ext cx="5146409" cy="160043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try</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do_some_stuff</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1" u="none" strike="noStrike" cap="none" normalizeH="0" baseline="0">
                <a:ln>
                  <a:noFill/>
                </a:ln>
                <a:solidFill>
                  <a:srgbClr val="A626A4"/>
                </a:solidFill>
                <a:effectLst/>
                <a:latin typeface="JetBrains Mono"/>
              </a:rPr>
              <a:t>except</a:t>
            </a:r>
            <a:r>
              <a:rPr kumimoji="0" lang="ru-RU" altLang="ru-RU" sz="1400" b="0" i="0" u="none" strike="noStrike" cap="none" normalizeH="0" baseline="0">
                <a:ln>
                  <a:noFill/>
                </a:ln>
                <a:solidFill>
                  <a:srgbClr val="4078F2"/>
                </a:solidFill>
                <a:effectLst/>
                <a:latin typeface="JetBrains Mono"/>
              </a:rPr>
              <a:t>:             </a:t>
            </a:r>
            <a:r>
              <a:rPr kumimoji="0" lang="ru-RU" altLang="ru-RU" sz="1400" b="0" i="1" u="none" strike="noStrike" cap="none" normalizeH="0" baseline="0">
                <a:ln>
                  <a:noFill/>
                </a:ln>
                <a:solidFill>
                  <a:srgbClr val="A0A1A7"/>
                </a:solidFill>
                <a:effectLst/>
                <a:latin typeface="JetBrains Mono"/>
              </a:rPr>
              <a:t># не вказано тип? беремо всі виключення!</a:t>
            </a:r>
            <a:br>
              <a:rPr kumimoji="0" lang="ru-RU" altLang="ru-RU" sz="1400" b="0" i="1" u="none" strike="noStrike" cap="none" normalizeH="0" baseline="0">
                <a:ln>
                  <a:noFill/>
                </a:ln>
                <a:solidFill>
                  <a:srgbClr val="A0A1A7"/>
                </a:solidFill>
                <a:effectLst/>
                <a:latin typeface="JetBrains Mono"/>
              </a:rPr>
            </a:br>
            <a:r>
              <a:rPr kumimoji="0" lang="ru-RU" altLang="ru-RU" sz="1400" b="0" i="1" u="none" strike="noStrike" cap="none" normalizeH="0" baseline="0">
                <a:ln>
                  <a:noFill/>
                </a:ln>
                <a:solidFill>
                  <a:srgbClr val="A0A1A7"/>
                </a:solidFill>
                <a:effectLst/>
                <a:latin typeface="JetBrains Mono"/>
              </a:rPr>
              <a:t>    </a:t>
            </a:r>
            <a:r>
              <a:rPr kumimoji="0" lang="ru-RU" altLang="ru-RU" sz="1400" b="0" i="0" u="none" strike="noStrike" cap="none" normalizeH="0" baseline="0">
                <a:ln>
                  <a:noFill/>
                </a:ln>
                <a:solidFill>
                  <a:srgbClr val="4078F2"/>
                </a:solidFill>
                <a:effectLst/>
                <a:latin typeface="JetBrains Mono"/>
              </a:rPr>
              <a:t>rollback</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a:t>
            </a:r>
            <a:r>
              <a:rPr kumimoji="0" lang="ru-RU" altLang="ru-RU" sz="1400" b="0" i="1" u="none" strike="noStrike" cap="none" normalizeH="0" baseline="0">
                <a:ln>
                  <a:noFill/>
                </a:ln>
                <a:solidFill>
                  <a:srgbClr val="A626A4"/>
                </a:solidFill>
                <a:effectLst/>
                <a:latin typeface="JetBrains Mono"/>
              </a:rPr>
              <a:t>raise             </a:t>
            </a:r>
            <a:r>
              <a:rPr kumimoji="0" lang="ru-RU" altLang="ru-RU" sz="1400" b="0" i="1" u="none" strike="noStrike" cap="none" normalizeH="0" baseline="0">
                <a:ln>
                  <a:noFill/>
                </a:ln>
                <a:solidFill>
                  <a:srgbClr val="A0A1A7"/>
                </a:solidFill>
                <a:effectLst/>
                <a:latin typeface="JetBrains Mono"/>
              </a:rPr>
              <a:t># генеруємо повторно останнє виключення</a:t>
            </a:r>
            <a:br>
              <a:rPr kumimoji="0" lang="ru-RU" altLang="ru-RU" sz="1400" b="0" i="1" u="none" strike="noStrike" cap="none" normalizeH="0" baseline="0">
                <a:ln>
                  <a:noFill/>
                </a:ln>
                <a:solidFill>
                  <a:srgbClr val="A0A1A7"/>
                </a:solidFill>
                <a:effectLst/>
                <a:latin typeface="JetBrains Mono"/>
              </a:rPr>
            </a:br>
            <a:r>
              <a:rPr kumimoji="0" lang="ru-RU" altLang="ru-RU" sz="1400" b="0" i="1" u="none" strike="noStrike" cap="none" normalizeH="0" baseline="0">
                <a:ln>
                  <a:noFill/>
                </a:ln>
                <a:solidFill>
                  <a:srgbClr val="A626A4"/>
                </a:solidFill>
                <a:effectLst/>
                <a:latin typeface="JetBrains Mono"/>
              </a:rPr>
              <a:t>else</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commit</a:t>
            </a:r>
            <a:r>
              <a:rPr kumimoji="0" lang="ru-RU" altLang="ru-RU" sz="1400" b="0" i="0" u="none" strike="noStrike" cap="none" normalizeH="0" baseline="0">
                <a:ln>
                  <a:noFill/>
                </a:ln>
                <a:solidFill>
                  <a:srgbClr val="383A42"/>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152399" y="3758677"/>
            <a:ext cx="5832559" cy="2677656"/>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try</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'Я впевнений, що винятків не буде!'</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1" u="none" strike="noStrike" cap="none" normalizeH="0" baseline="0">
                <a:ln>
                  <a:noFill/>
                </a:ln>
                <a:solidFill>
                  <a:srgbClr val="A626A4"/>
                </a:solidFill>
                <a:effectLst/>
                <a:latin typeface="JetBrains Mono"/>
              </a:rPr>
              <a:t>except </a:t>
            </a:r>
            <a:r>
              <a:rPr kumimoji="0" lang="ru-RU" altLang="ru-RU" sz="1400" b="0" i="0" u="none" strike="noStrike" cap="none" normalizeH="0" baseline="0">
                <a:ln>
                  <a:noFill/>
                </a:ln>
                <a:solidFill>
                  <a:srgbClr val="000080"/>
                </a:solidFill>
                <a:effectLst/>
                <a:latin typeface="JetBrains Mono"/>
              </a:rPr>
              <a:t>Exception</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'Виняток'</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1" u="none" strike="noStrike" cap="none" normalizeH="0" baseline="0">
                <a:ln>
                  <a:noFill/>
                </a:ln>
                <a:solidFill>
                  <a:srgbClr val="A626A4"/>
                </a:solidFill>
                <a:effectLst/>
                <a:latin typeface="JetBrains Mono"/>
              </a:rPr>
              <a:t>else</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1" u="none" strike="noStrike" cap="none" normalizeH="0" baseline="0">
                <a:ln>
                  <a:noFill/>
                </a:ln>
                <a:solidFill>
                  <a:srgbClr val="A0A1A7"/>
                </a:solidFill>
                <a:effectLst/>
                <a:latin typeface="JetBrains Mono"/>
              </a:rPr>
              <a:t># Будь-код, який повинен бути виконаний, якщо виняток в блоці</a:t>
            </a:r>
            <a:br>
              <a:rPr kumimoji="0" lang="ru-RU" altLang="ru-RU" sz="1400" b="0" i="1" u="none" strike="noStrike" cap="none" normalizeH="0" baseline="0">
                <a:ln>
                  <a:noFill/>
                </a:ln>
                <a:solidFill>
                  <a:srgbClr val="A0A1A7"/>
                </a:solidFill>
                <a:effectLst/>
                <a:latin typeface="JetBrains Mono"/>
              </a:rPr>
            </a:br>
            <a:r>
              <a:rPr kumimoji="0" lang="ru-RU" altLang="ru-RU" sz="1400" b="0" i="1" u="none" strike="noStrike" cap="none" normalizeH="0" baseline="0">
                <a:ln>
                  <a:noFill/>
                </a:ln>
                <a:solidFill>
                  <a:srgbClr val="A0A1A7"/>
                </a:solidFill>
                <a:effectLst/>
                <a:latin typeface="JetBrains Mono"/>
              </a:rPr>
              <a:t>    # Try не було викликано, але для нього не повинна проводитися</a:t>
            </a:r>
            <a:br>
              <a:rPr kumimoji="0" lang="ru-RU" altLang="ru-RU" sz="1400" b="0" i="1" u="none" strike="noStrike" cap="none" normalizeH="0" baseline="0">
                <a:ln>
                  <a:noFill/>
                </a:ln>
                <a:solidFill>
                  <a:srgbClr val="A0A1A7"/>
                </a:solidFill>
                <a:effectLst/>
                <a:latin typeface="JetBrains Mono"/>
              </a:rPr>
            </a:br>
            <a:r>
              <a:rPr kumimoji="0" lang="ru-RU" altLang="ru-RU" sz="1400" b="0" i="1" u="none" strike="noStrike" cap="none" normalizeH="0" baseline="0">
                <a:ln>
                  <a:noFill/>
                </a:ln>
                <a:solidFill>
                  <a:srgbClr val="A0A1A7"/>
                </a:solidFill>
                <a:effectLst/>
                <a:latin typeface="JetBrains Mono"/>
              </a:rPr>
              <a:t>    # обробка винятків</a:t>
            </a:r>
            <a:br>
              <a:rPr kumimoji="0" lang="ru-RU" altLang="ru-RU" sz="1400" b="0" i="1" u="none" strike="noStrike" cap="none" normalizeH="0" baseline="0">
                <a:ln>
                  <a:noFill/>
                </a:ln>
                <a:solidFill>
                  <a:srgbClr val="A0A1A7"/>
                </a:solidFill>
                <a:effectLst/>
                <a:latin typeface="JetBrains Mono"/>
              </a:rPr>
            </a:br>
            <a:r>
              <a:rPr kumimoji="0" lang="ru-RU" altLang="ru-RU" sz="1400" b="0" i="1" u="none" strike="noStrike" cap="none" normalizeH="0" baseline="0">
                <a:ln>
                  <a:noFill/>
                </a:ln>
                <a:solidFill>
                  <a:srgbClr val="A0A1A7"/>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'Це виконають, якщо в try не буде винятків.'</a:t>
            </a:r>
            <a:br>
              <a:rPr kumimoji="0" lang="ru-RU" altLang="ru-RU" sz="1400" b="0" i="0" u="none" strike="noStrike" cap="none" normalizeH="0" baseline="0">
                <a:ln>
                  <a:noFill/>
                </a:ln>
                <a:solidFill>
                  <a:srgbClr val="50A14E"/>
                </a:solidFill>
                <a:effectLst/>
                <a:latin typeface="JetBrains Mono"/>
              </a:rPr>
            </a:br>
            <a:r>
              <a:rPr kumimoji="0" lang="ru-RU" altLang="ru-RU" sz="1400" b="0" i="0" u="none" strike="noStrike" cap="none" normalizeH="0" baseline="0">
                <a:ln>
                  <a:noFill/>
                </a:ln>
                <a:solidFill>
                  <a:srgbClr val="50A14E"/>
                </a:solidFill>
                <a:effectLst/>
                <a:latin typeface="JetBrains Mono"/>
              </a:rPr>
              <a:t>          'Мої винятки не опрацьовуються.'</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1" u="none" strike="noStrike" cap="none" normalizeH="0" baseline="0">
                <a:ln>
                  <a:noFill/>
                </a:ln>
                <a:solidFill>
                  <a:srgbClr val="A626A4"/>
                </a:solidFill>
                <a:effectLst/>
                <a:latin typeface="JetBrains Mono"/>
              </a:rPr>
              <a:t>finally</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'Це виконають в будь-якому випадку!'</a:t>
            </a:r>
            <a:r>
              <a:rPr kumimoji="0" lang="ru-RU" altLang="ru-RU" sz="1400" b="0" i="0" u="none" strike="noStrike" cap="none" normalizeH="0" baseline="0">
                <a:ln>
                  <a:noFill/>
                </a:ln>
                <a:solidFill>
                  <a:srgbClr val="383A42"/>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6226077" y="5610226"/>
            <a:ext cx="5861972" cy="826108"/>
          </a:xfrm>
          <a:prstGeom prst="rect">
            <a:avLst/>
          </a:prstGeom>
        </p:spPr>
      </p:pic>
    </p:spTree>
    <p:extLst>
      <p:ext uri="{BB962C8B-B14F-4D97-AF65-F5344CB8AC3E}">
        <p14:creationId xmlns:p14="http://schemas.microsoft.com/office/powerpoint/2010/main" val="527253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99" y="127000"/>
            <a:ext cx="11878733" cy="6595533"/>
          </a:xfrm>
        </p:spPr>
        <p:txBody>
          <a:bodyPr>
            <a:normAutofit/>
          </a:bodyPr>
          <a:lstStyle/>
          <a:p>
            <a:pPr marL="0" indent="0">
              <a:spcBef>
                <a:spcPts val="0"/>
              </a:spcBef>
              <a:buNone/>
            </a:pPr>
            <a:r>
              <a:rPr lang="ru-RU" sz="1800" dirty="0"/>
              <a:t>Ще один приклад:</a:t>
            </a:r>
          </a:p>
        </p:txBody>
      </p:sp>
      <p:sp>
        <p:nvSpPr>
          <p:cNvPr id="2" name="Rectangle 1"/>
          <p:cNvSpPr>
            <a:spLocks noChangeArrowheads="1"/>
          </p:cNvSpPr>
          <p:nvPr/>
        </p:nvSpPr>
        <p:spPr bwMode="auto">
          <a:xfrm>
            <a:off x="228600" y="470111"/>
            <a:ext cx="4898329" cy="590931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def </a:t>
            </a:r>
            <a:r>
              <a:rPr kumimoji="0" lang="ru-RU" altLang="ru-RU" sz="1400" b="0" i="0" u="none" strike="noStrike" cap="none" normalizeH="0" baseline="0">
                <a:ln>
                  <a:noFill/>
                </a:ln>
                <a:solidFill>
                  <a:srgbClr val="4078F2"/>
                </a:solidFill>
                <a:effectLst/>
                <a:latin typeface="JetBrains Mono"/>
              </a:rPr>
              <a:t>first_func</a:t>
            </a:r>
            <a:r>
              <a:rPr kumimoji="0" lang="ru-RU" altLang="ru-RU" sz="1400" b="0" i="0" u="none" strike="noStrike" cap="none" normalizeH="0" baseline="0">
                <a:ln>
                  <a:noFill/>
                </a:ln>
                <a:solidFill>
                  <a:srgbClr val="383A42"/>
                </a:solidFill>
                <a:effectLst/>
                <a:latin typeface="JetBrains Mono"/>
              </a:rPr>
              <a:t>(a)</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b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986801"/>
                </a:solidFill>
                <a:effectLst/>
                <a:latin typeface="JetBrains Mono"/>
              </a:rPr>
              <a:t>1</a:t>
            </a:r>
            <a:r>
              <a:rPr kumimoji="0" lang="ru-RU" altLang="ru-RU" sz="1400" b="0" i="0" u="none" strike="noStrike" cap="none" normalizeH="0" baseline="0">
                <a:ln>
                  <a:noFill/>
                </a:ln>
                <a:solidFill>
                  <a:srgbClr val="383A42"/>
                </a:solidFill>
                <a:effectLst/>
                <a:latin typeface="JetBrains Mono"/>
              </a:rPr>
              <a:t>, </a:t>
            </a:r>
            <a:r>
              <a:rPr kumimoji="0" lang="ru-RU" altLang="ru-RU" sz="1400" b="0" i="0" u="none" strike="noStrike" cap="none" normalizeH="0" baseline="0">
                <a:ln>
                  <a:noFill/>
                </a:ln>
                <a:solidFill>
                  <a:srgbClr val="986801"/>
                </a:solidFill>
                <a:effectLst/>
                <a:latin typeface="JetBrains Mono"/>
              </a:rPr>
              <a:t>2</a:t>
            </a:r>
            <a:r>
              <a:rPr kumimoji="0" lang="ru-RU" altLang="ru-RU" sz="1400" b="0" i="0" u="none" strike="noStrike" cap="none" normalizeH="0" baseline="0">
                <a:ln>
                  <a:noFill/>
                </a:ln>
                <a:solidFill>
                  <a:srgbClr val="383A42"/>
                </a:solidFill>
                <a:effectLst/>
                <a:latin typeface="JetBrains Mono"/>
              </a:rPr>
              <a:t>, </a:t>
            </a:r>
            <a:r>
              <a:rPr kumimoji="0" lang="ru-RU" altLang="ru-RU" sz="1400" b="0" i="0" u="none" strike="noStrike" cap="none" normalizeH="0" baseline="0">
                <a:ln>
                  <a:noFill/>
                </a:ln>
                <a:solidFill>
                  <a:srgbClr val="986801"/>
                </a:solidFill>
                <a:effectLst/>
                <a:latin typeface="JetBrains Mono"/>
              </a:rPr>
              <a:t>3</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x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986801"/>
                </a:solidFill>
                <a:effectLst/>
                <a:latin typeface="JetBrains Mono"/>
              </a:rPr>
              <a:t>5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a</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y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b[a]</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(x, a, y)</a:t>
            </a:r>
            <a:br>
              <a:rPr kumimoji="0" lang="ru-RU" altLang="ru-RU" sz="1400" b="0" i="0" u="none" strike="noStrike" cap="none" normalizeH="0" baseline="0">
                <a:ln>
                  <a:noFill/>
                </a:ln>
                <a:solidFill>
                  <a:srgbClr val="383A42"/>
                </a:solidFill>
                <a:effectLst/>
                <a:latin typeface="JetBrains Mono"/>
              </a:rPr>
            </a:br>
            <a:br>
              <a:rPr kumimoji="0" lang="ru-RU" altLang="ru-RU" sz="1400" b="0" i="0" u="none" strike="noStrike" cap="none" normalizeH="0" baseline="0">
                <a:ln>
                  <a:noFill/>
                </a:ln>
                <a:solidFill>
                  <a:srgbClr val="383A42"/>
                </a:solidFill>
                <a:effectLst/>
                <a:latin typeface="JetBrains Mono"/>
              </a:rPr>
            </a:br>
            <a:br>
              <a:rPr kumimoji="0" lang="ru-RU" altLang="ru-RU" sz="1400" b="0" i="0" u="none" strike="noStrike" cap="none" normalizeH="0" baseline="0">
                <a:ln>
                  <a:noFill/>
                </a:ln>
                <a:solidFill>
                  <a:srgbClr val="383A42"/>
                </a:solidFill>
                <a:effectLst/>
                <a:latin typeface="JetBrains Mono"/>
              </a:rPr>
            </a:br>
            <a:r>
              <a:rPr kumimoji="0" lang="ru-RU" altLang="ru-RU" sz="1400" b="0" i="1" u="none" strike="noStrike" cap="none" normalizeH="0" baseline="0">
                <a:ln>
                  <a:noFill/>
                </a:ln>
                <a:solidFill>
                  <a:srgbClr val="A626A4"/>
                </a:solidFill>
                <a:effectLst/>
                <a:latin typeface="JetBrains Mono"/>
              </a:rPr>
              <a:t>def </a:t>
            </a:r>
            <a:r>
              <a:rPr kumimoji="0" lang="ru-RU" altLang="ru-RU" sz="1400" b="0" i="0" u="none" strike="noStrike" cap="none" normalizeH="0" baseline="0">
                <a:ln>
                  <a:noFill/>
                </a:ln>
                <a:solidFill>
                  <a:srgbClr val="4078F2"/>
                </a:solidFill>
                <a:effectLst/>
                <a:latin typeface="JetBrains Mono"/>
              </a:rPr>
              <a:t>second_func</a:t>
            </a:r>
            <a:r>
              <a:rPr kumimoji="0" lang="ru-RU" altLang="ru-RU" sz="1400" b="0" i="0" u="none" strike="noStrike" cap="none" normalizeH="0" baseline="0">
                <a:ln>
                  <a:noFill/>
                </a:ln>
                <a:solidFill>
                  <a:srgbClr val="383A42"/>
                </a:solidFill>
                <a:effectLst/>
                <a:latin typeface="JetBrains Mono"/>
              </a:rPr>
              <a:t>(a)</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1" u="none" strike="noStrike" cap="none" normalizeH="0" baseline="0">
                <a:ln>
                  <a:noFill/>
                </a:ln>
                <a:solidFill>
                  <a:srgbClr val="A626A4"/>
                </a:solidFill>
                <a:effectLst/>
                <a:latin typeface="JetBrains Mono"/>
              </a:rPr>
              <a:t>try</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first_func</a:t>
            </a:r>
            <a:r>
              <a:rPr kumimoji="0" lang="ru-RU" altLang="ru-RU" sz="1400" b="0" i="0" u="none" strike="noStrike" cap="none" normalizeH="0" baseline="0">
                <a:ln>
                  <a:noFill/>
                </a:ln>
                <a:solidFill>
                  <a:srgbClr val="383A42"/>
                </a:solidFill>
                <a:effectLst/>
                <a:latin typeface="JetBrains Mono"/>
              </a:rPr>
              <a:t>(a)</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'try'</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a:t>
            </a:r>
            <a:r>
              <a:rPr kumimoji="0" lang="ru-RU" altLang="ru-RU" sz="1400" b="0" i="1" u="none" strike="noStrike" cap="none" normalizeH="0" baseline="0">
                <a:ln>
                  <a:noFill/>
                </a:ln>
                <a:solidFill>
                  <a:srgbClr val="A626A4"/>
                </a:solidFill>
                <a:effectLst/>
                <a:latin typeface="JetBrains Mono"/>
              </a:rPr>
              <a:t>return </a:t>
            </a:r>
            <a:r>
              <a:rPr kumimoji="0" lang="ru-RU" altLang="ru-RU" sz="1400" b="0" i="0" u="none" strike="noStrike" cap="none" normalizeH="0" baseline="0">
                <a:ln>
                  <a:noFill/>
                </a:ln>
                <a:solidFill>
                  <a:srgbClr val="986801"/>
                </a:solidFill>
                <a:effectLst/>
                <a:latin typeface="JetBrains Mono"/>
              </a:rPr>
              <a:t>1  </a:t>
            </a:r>
            <a:r>
              <a:rPr kumimoji="0" lang="ru-RU" altLang="ru-RU" sz="1400" b="0" i="1" u="none" strike="noStrike" cap="none" normalizeH="0" baseline="0">
                <a:ln>
                  <a:noFill/>
                </a:ln>
                <a:solidFill>
                  <a:srgbClr val="A0A1A7"/>
                </a:solidFill>
                <a:effectLst/>
                <a:latin typeface="JetBrains Mono"/>
              </a:rPr>
              <a:t># поки в try є return, else не буде викликана</a:t>
            </a:r>
            <a:br>
              <a:rPr kumimoji="0" lang="ru-RU" altLang="ru-RU" sz="1400" b="0" i="1" u="none" strike="noStrike" cap="none" normalizeH="0" baseline="0">
                <a:ln>
                  <a:noFill/>
                </a:ln>
                <a:solidFill>
                  <a:srgbClr val="A0A1A7"/>
                </a:solidFill>
                <a:effectLst/>
                <a:latin typeface="JetBrains Mono"/>
              </a:rPr>
            </a:br>
            <a:r>
              <a:rPr kumimoji="0" lang="ru-RU" altLang="ru-RU" sz="1400" b="0" i="1" u="none" strike="noStrike" cap="none" normalizeH="0" baseline="0">
                <a:ln>
                  <a:noFill/>
                </a:ln>
                <a:solidFill>
                  <a:srgbClr val="A0A1A7"/>
                </a:solidFill>
                <a:effectLst/>
                <a:latin typeface="JetBrains Mono"/>
              </a:rPr>
              <a:t>    </a:t>
            </a:r>
            <a:r>
              <a:rPr kumimoji="0" lang="ru-RU" altLang="ru-RU" sz="1400" b="0" i="1" u="none" strike="noStrike" cap="none" normalizeH="0" baseline="0">
                <a:ln>
                  <a:noFill/>
                </a:ln>
                <a:solidFill>
                  <a:srgbClr val="A626A4"/>
                </a:solidFill>
                <a:effectLst/>
                <a:latin typeface="JetBrains Mono"/>
              </a:rPr>
              <a:t>except</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'ecxept'</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a:t>
            </a:r>
            <a:r>
              <a:rPr kumimoji="0" lang="ru-RU" altLang="ru-RU" sz="1400" b="0" i="1" u="none" strike="noStrike" cap="none" normalizeH="0" baseline="0">
                <a:ln>
                  <a:noFill/>
                </a:ln>
                <a:solidFill>
                  <a:srgbClr val="A626A4"/>
                </a:solidFill>
                <a:effectLst/>
                <a:latin typeface="JetBrains Mono"/>
              </a:rPr>
              <a:t>return </a:t>
            </a:r>
            <a:r>
              <a:rPr kumimoji="0" lang="ru-RU" altLang="ru-RU" sz="1400" b="0" i="0" u="none" strike="noStrike" cap="none" normalizeH="0" baseline="0">
                <a:ln>
                  <a:noFill/>
                </a:ln>
                <a:solidFill>
                  <a:srgbClr val="986801"/>
                </a:solidFill>
                <a:effectLst/>
                <a:latin typeface="JetBrains Mono"/>
              </a:rPr>
              <a:t>2</a:t>
            </a:r>
            <a:br>
              <a:rPr kumimoji="0" lang="ru-RU" altLang="ru-RU" sz="1400" b="0" i="0" u="none" strike="noStrike" cap="none" normalizeH="0" baseline="0">
                <a:ln>
                  <a:noFill/>
                </a:ln>
                <a:solidFill>
                  <a:srgbClr val="986801"/>
                </a:solidFill>
                <a:effectLst/>
                <a:latin typeface="JetBrains Mono"/>
              </a:rPr>
            </a:br>
            <a:r>
              <a:rPr kumimoji="0" lang="ru-RU" altLang="ru-RU" sz="1400" b="0" i="0" u="none" strike="noStrike" cap="none" normalizeH="0" baseline="0">
                <a:ln>
                  <a:noFill/>
                </a:ln>
                <a:solidFill>
                  <a:srgbClr val="986801"/>
                </a:solidFill>
                <a:effectLst/>
                <a:latin typeface="JetBrains Mono"/>
              </a:rPr>
              <a:t>    </a:t>
            </a:r>
            <a:r>
              <a:rPr kumimoji="0" lang="ru-RU" altLang="ru-RU" sz="1400" b="0" i="1" u="none" strike="noStrike" cap="none" normalizeH="0" baseline="0">
                <a:ln>
                  <a:noFill/>
                </a:ln>
                <a:solidFill>
                  <a:srgbClr val="A626A4"/>
                </a:solidFill>
                <a:effectLst/>
                <a:latin typeface="JetBrains Mono"/>
              </a:rPr>
              <a:t>else</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'else'</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a:t>
            </a:r>
            <a:r>
              <a:rPr kumimoji="0" lang="ru-RU" altLang="ru-RU" sz="1400" b="0" i="1" u="none" strike="noStrike" cap="none" normalizeH="0" baseline="0">
                <a:ln>
                  <a:noFill/>
                </a:ln>
                <a:solidFill>
                  <a:srgbClr val="A626A4"/>
                </a:solidFill>
                <a:effectLst/>
                <a:latin typeface="JetBrains Mono"/>
              </a:rPr>
              <a:t>return </a:t>
            </a:r>
            <a:r>
              <a:rPr kumimoji="0" lang="ru-RU" altLang="ru-RU" sz="1400" b="0" i="0" u="none" strike="noStrike" cap="none" normalizeH="0" baseline="0">
                <a:ln>
                  <a:noFill/>
                </a:ln>
                <a:solidFill>
                  <a:srgbClr val="986801"/>
                </a:solidFill>
                <a:effectLst/>
                <a:latin typeface="JetBrains Mono"/>
              </a:rPr>
              <a:t>3</a:t>
            </a:r>
            <a:br>
              <a:rPr kumimoji="0" lang="ru-RU" altLang="ru-RU" sz="1400" b="0" i="0" u="none" strike="noStrike" cap="none" normalizeH="0" baseline="0">
                <a:ln>
                  <a:noFill/>
                </a:ln>
                <a:solidFill>
                  <a:srgbClr val="986801"/>
                </a:solidFill>
                <a:effectLst/>
                <a:latin typeface="JetBrains Mono"/>
              </a:rPr>
            </a:br>
            <a:r>
              <a:rPr kumimoji="0" lang="ru-RU" altLang="ru-RU" sz="1400" b="0" i="0" u="none" strike="noStrike" cap="none" normalizeH="0" baseline="0">
                <a:ln>
                  <a:noFill/>
                </a:ln>
                <a:solidFill>
                  <a:srgbClr val="986801"/>
                </a:solidFill>
                <a:effectLst/>
                <a:latin typeface="JetBrains Mono"/>
              </a:rPr>
              <a:t>    </a:t>
            </a:r>
            <a:r>
              <a:rPr kumimoji="0" lang="ru-RU" altLang="ru-RU" sz="1400" b="0" i="1" u="none" strike="noStrike" cap="none" normalizeH="0" baseline="0">
                <a:ln>
                  <a:noFill/>
                </a:ln>
                <a:solidFill>
                  <a:srgbClr val="A626A4"/>
                </a:solidFill>
                <a:effectLst/>
                <a:latin typeface="JetBrains Mono"/>
              </a:rPr>
              <a:t>finally</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'finally'</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a:t>
            </a:r>
            <a:r>
              <a:rPr kumimoji="0" lang="ru-RU" altLang="ru-RU" sz="1400" b="0" i="1" u="none" strike="noStrike" cap="none" normalizeH="0" baseline="0">
                <a:ln>
                  <a:noFill/>
                </a:ln>
                <a:solidFill>
                  <a:srgbClr val="A626A4"/>
                </a:solidFill>
                <a:effectLst/>
                <a:latin typeface="JetBrains Mono"/>
              </a:rPr>
              <a:t>return </a:t>
            </a:r>
            <a:r>
              <a:rPr kumimoji="0" lang="ru-RU" altLang="ru-RU" sz="1400" b="0" i="0" u="none" strike="noStrike" cap="none" normalizeH="0" baseline="0">
                <a:ln>
                  <a:noFill/>
                </a:ln>
                <a:solidFill>
                  <a:srgbClr val="986801"/>
                </a:solidFill>
                <a:effectLst/>
                <a:latin typeface="JetBrains Mono"/>
              </a:rPr>
              <a:t>4</a:t>
            </a:r>
            <a:br>
              <a:rPr kumimoji="0" lang="ru-RU" altLang="ru-RU" sz="1400" b="0" i="0" u="none" strike="noStrike" cap="none" normalizeH="0" baseline="0">
                <a:ln>
                  <a:noFill/>
                </a:ln>
                <a:solidFill>
                  <a:srgbClr val="986801"/>
                </a:solidFill>
                <a:effectLst/>
                <a:latin typeface="JetBrains Mono"/>
              </a:rPr>
            </a:br>
            <a:r>
              <a:rPr kumimoji="0" lang="ru-RU" altLang="ru-RU" sz="1400" b="0" i="0" u="none" strike="noStrike" cap="none" normalizeH="0" baseline="0">
                <a:ln>
                  <a:noFill/>
                </a:ln>
                <a:solidFill>
                  <a:srgbClr val="986801"/>
                </a:solidFill>
                <a:effectLst/>
                <a:latin typeface="JetBrains Mono"/>
              </a:rPr>
              <a:t>    </a:t>
            </a:r>
            <a:r>
              <a:rPr kumimoji="0" lang="ru-RU" altLang="ru-RU" sz="1400" b="0" i="1" u="none" strike="noStrike" cap="none" normalizeH="0" baseline="0">
                <a:ln>
                  <a:noFill/>
                </a:ln>
                <a:solidFill>
                  <a:srgbClr val="A626A4"/>
                </a:solidFill>
                <a:effectLst/>
                <a:latin typeface="JetBrains Mono"/>
              </a:rPr>
              <a:t>return </a:t>
            </a:r>
            <a:r>
              <a:rPr kumimoji="0" lang="ru-RU" altLang="ru-RU" sz="1400" b="0" i="0" u="none" strike="noStrike" cap="none" normalizeH="0" baseline="0">
                <a:ln>
                  <a:noFill/>
                </a:ln>
                <a:solidFill>
                  <a:srgbClr val="986801"/>
                </a:solidFill>
                <a:effectLst/>
                <a:latin typeface="JetBrains Mono"/>
              </a:rPr>
              <a:t>5</a:t>
            </a:r>
            <a:br>
              <a:rPr kumimoji="0" lang="ru-RU" altLang="ru-RU" sz="1400" b="0" i="0" u="none" strike="noStrike" cap="none" normalizeH="0" baseline="0">
                <a:ln>
                  <a:noFill/>
                </a:ln>
                <a:solidFill>
                  <a:srgbClr val="986801"/>
                </a:solidFill>
                <a:effectLst/>
                <a:latin typeface="JetBrains Mono"/>
              </a:rPr>
            </a:br>
            <a:br>
              <a:rPr kumimoji="0" lang="ru-RU" altLang="ru-RU" sz="1400" b="0" i="0" u="none" strike="noStrike" cap="none" normalizeH="0" baseline="0">
                <a:ln>
                  <a:noFill/>
                </a:ln>
                <a:solidFill>
                  <a:srgbClr val="986801"/>
                </a:solidFill>
                <a:effectLst/>
                <a:latin typeface="JetBrains Mono"/>
              </a:rPr>
            </a:br>
            <a:br>
              <a:rPr kumimoji="0" lang="ru-RU" altLang="ru-RU" sz="1400" b="0" i="0" u="none" strike="noStrike" cap="none" normalizeH="0" baseline="0">
                <a:ln>
                  <a:noFill/>
                </a:ln>
                <a:solidFill>
                  <a:srgbClr val="986801"/>
                </a:solidFill>
                <a:effectLst/>
                <a:latin typeface="JetBrains Mono"/>
              </a:rPr>
            </a:b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f'second_func(2)={</a:t>
            </a:r>
            <a:r>
              <a:rPr kumimoji="0" lang="ru-RU" altLang="ru-RU" sz="1400" b="0" i="0" u="none" strike="noStrike" cap="none" normalizeH="0" baseline="0">
                <a:ln>
                  <a:noFill/>
                </a:ln>
                <a:solidFill>
                  <a:srgbClr val="4078F2"/>
                </a:solidFill>
                <a:effectLst/>
                <a:latin typeface="JetBrains Mono"/>
              </a:rPr>
              <a:t>second_func</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986801"/>
                </a:solidFill>
                <a:effectLst/>
                <a:latin typeface="JetBrains Mono"/>
              </a:rPr>
              <a:t>2</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f'second_func(2)={</a:t>
            </a:r>
            <a:r>
              <a:rPr kumimoji="0" lang="ru-RU" altLang="ru-RU" sz="1400" b="0" i="0" u="none" strike="noStrike" cap="none" normalizeH="0" baseline="0">
                <a:ln>
                  <a:noFill/>
                </a:ln>
                <a:solidFill>
                  <a:srgbClr val="4078F2"/>
                </a:solidFill>
                <a:effectLst/>
                <a:latin typeface="JetBrains Mono"/>
              </a:rPr>
              <a:t>second_func</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986801"/>
                </a:solidFill>
                <a:effectLst/>
                <a:latin typeface="JetBrains Mono"/>
              </a:rPr>
              <a:t>0</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f'second_func(2)={</a:t>
            </a:r>
            <a:r>
              <a:rPr kumimoji="0" lang="ru-RU" altLang="ru-RU" sz="1400" b="0" i="0" u="none" strike="noStrike" cap="none" normalizeH="0" baseline="0">
                <a:ln>
                  <a:noFill/>
                </a:ln>
                <a:solidFill>
                  <a:srgbClr val="4078F2"/>
                </a:solidFill>
                <a:effectLst/>
                <a:latin typeface="JetBrains Mono"/>
              </a:rPr>
              <a:t>second_func</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986801"/>
                </a:solidFill>
                <a:effectLst/>
                <a:latin typeface="JetBrains Mono"/>
              </a:rPr>
              <a:t>7</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a:t>
            </a:r>
            <a:r>
              <a:rPr kumimoji="0" lang="ru-RU" altLang="ru-RU" sz="1400" b="0" i="0" u="none" strike="noStrike" cap="none" normalizeH="0" baseline="0">
                <a:ln>
                  <a:noFill/>
                </a:ln>
                <a:solidFill>
                  <a:srgbClr val="383A42"/>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5800725" y="3148117"/>
            <a:ext cx="1866900" cy="3227070"/>
          </a:xfrm>
          <a:prstGeom prst="rect">
            <a:avLst/>
          </a:prstGeom>
        </p:spPr>
      </p:pic>
    </p:spTree>
    <p:extLst>
      <p:ext uri="{BB962C8B-B14F-4D97-AF65-F5344CB8AC3E}">
        <p14:creationId xmlns:p14="http://schemas.microsoft.com/office/powerpoint/2010/main" val="597274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691" y="127000"/>
            <a:ext cx="11878733" cy="6595533"/>
          </a:xfrm>
          <a:solidFill>
            <a:schemeClr val="bg1"/>
          </a:solidFill>
        </p:spPr>
        <p:txBody>
          <a:bodyPr>
            <a:normAutofit/>
          </a:bodyPr>
          <a:lstStyle/>
          <a:p>
            <a:pPr marL="0" indent="0" algn="ctr">
              <a:spcBef>
                <a:spcPts val="0"/>
              </a:spcBef>
              <a:buNone/>
            </a:pPr>
            <a:r>
              <a:rPr lang="ru-RU" sz="2000" b="1" dirty="0"/>
              <a:t>Генерація винятків в Python </a:t>
            </a:r>
            <a:endParaRPr lang="en-US" sz="2000" b="1" dirty="0"/>
          </a:p>
          <a:p>
            <a:pPr marL="0" indent="0">
              <a:spcBef>
                <a:spcPts val="0"/>
              </a:spcBef>
              <a:buNone/>
            </a:pPr>
            <a:r>
              <a:rPr lang="ru-RU" sz="1800" dirty="0"/>
              <a:t>Для примусової генерації ви</a:t>
            </a:r>
            <a:r>
              <a:rPr lang="uk-UA" sz="1800" dirty="0"/>
              <a:t>нятків</a:t>
            </a:r>
            <a:r>
              <a:rPr lang="ru-RU" sz="1800" dirty="0"/>
              <a:t> використовується інструкція </a:t>
            </a:r>
            <a:r>
              <a:rPr lang="ru-RU" sz="1800" b="1" dirty="0"/>
              <a:t>raise</a:t>
            </a:r>
            <a:r>
              <a:rPr lang="ru-RU" sz="1800" dirty="0"/>
              <a:t> </a:t>
            </a:r>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r>
              <a:rPr lang="uk-UA" sz="1800" b="1" dirty="0"/>
              <a:t>Ланцюжки винятків</a:t>
            </a:r>
            <a:r>
              <a:rPr lang="uk-UA" sz="1800" dirty="0"/>
              <a:t> </a:t>
            </a:r>
            <a:endParaRPr lang="en-US" sz="1800" dirty="0"/>
          </a:p>
          <a:p>
            <a:pPr marL="0" indent="0">
              <a:spcBef>
                <a:spcPts val="0"/>
              </a:spcBef>
              <a:buNone/>
            </a:pPr>
            <a:r>
              <a:rPr lang="uk-UA" sz="1800" dirty="0"/>
              <a:t>Для формування ланцюжків винятків використовується доповнення </a:t>
            </a:r>
            <a:r>
              <a:rPr lang="uk-UA" sz="1800" b="1" i="1" dirty="0" err="1"/>
              <a:t>from</a:t>
            </a:r>
            <a:r>
              <a:rPr lang="uk-UA" sz="1800" dirty="0"/>
              <a:t>, після якого потрібно вказати ще один виняток (клас, або об'єкт). Цей виняток буде підв'язаний  до атрибуту </a:t>
            </a:r>
            <a:r>
              <a:rPr lang="uk-UA" sz="1800" dirty="0" err="1"/>
              <a:t>__cause</a:t>
            </a:r>
            <a:r>
              <a:rPr lang="uk-UA" sz="1800" dirty="0"/>
              <a:t>__ . </a:t>
            </a:r>
          </a:p>
          <a:p>
            <a:pPr marL="0" indent="0">
              <a:spcBef>
                <a:spcPts val="0"/>
              </a:spcBef>
              <a:buNone/>
            </a:pPr>
            <a:r>
              <a:rPr lang="uk-UA" sz="1800" dirty="0"/>
              <a:t>В результаті виняток опрацьовано, але на екран будуть відправлені обидва винятки:</a:t>
            </a:r>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r>
              <a:rPr lang="uk-UA" sz="1800" dirty="0"/>
              <a:t>Схожий механізм спрацьовує автоматично, якщо виняток генерується всередині обробника, або в блоці finally – попередній виняток підв'язується в атрибут __context__ нового:</a:t>
            </a:r>
          </a:p>
        </p:txBody>
      </p:sp>
      <p:sp>
        <p:nvSpPr>
          <p:cNvPr id="4" name="Rectangle 3"/>
          <p:cNvSpPr/>
          <p:nvPr/>
        </p:nvSpPr>
        <p:spPr>
          <a:xfrm>
            <a:off x="3598333" y="735967"/>
            <a:ext cx="6375400" cy="830997"/>
          </a:xfrm>
          <a:prstGeom prst="rect">
            <a:avLst/>
          </a:prstGeom>
        </p:spPr>
        <p:txBody>
          <a:bodyPr wrap="square">
            <a:spAutoFit/>
          </a:bodyPr>
          <a:lstStyle/>
          <a:p>
            <a:r>
              <a:rPr lang="ru-RU" sz="1600" i="1" dirty="0"/>
              <a:t>Таким чином, можна "вручну" </a:t>
            </a:r>
            <a:r>
              <a:rPr lang="ru-RU" sz="1600" i="1" dirty="0" err="1"/>
              <a:t>викликати</a:t>
            </a:r>
            <a:r>
              <a:rPr lang="ru-RU" sz="1600" i="1" dirty="0"/>
              <a:t> </a:t>
            </a:r>
            <a:r>
              <a:rPr lang="ru-RU" sz="1600" i="1" dirty="0" err="1"/>
              <a:t>виняток</a:t>
            </a:r>
            <a:r>
              <a:rPr lang="en-US" sz="1600" i="1" dirty="0"/>
              <a:t> </a:t>
            </a:r>
            <a:r>
              <a:rPr lang="ru-RU" sz="1600" i="1" dirty="0"/>
              <a:t>при необхідності. Або перевикликати останній виняток, викликавши raise без параметрів. </a:t>
            </a:r>
          </a:p>
        </p:txBody>
      </p:sp>
      <p:sp>
        <p:nvSpPr>
          <p:cNvPr id="6" name="Rectangle 1"/>
          <p:cNvSpPr>
            <a:spLocks noChangeArrowheads="1"/>
          </p:cNvSpPr>
          <p:nvPr/>
        </p:nvSpPr>
        <p:spPr bwMode="auto">
          <a:xfrm>
            <a:off x="190691" y="808119"/>
            <a:ext cx="3251211" cy="95410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try</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1" u="none" strike="noStrike" cap="none" normalizeH="0" baseline="0">
                <a:ln>
                  <a:noFill/>
                </a:ln>
                <a:solidFill>
                  <a:srgbClr val="A626A4"/>
                </a:solidFill>
                <a:effectLst/>
                <a:latin typeface="JetBrains Mono"/>
              </a:rPr>
              <a:t>raise </a:t>
            </a:r>
            <a:r>
              <a:rPr kumimoji="0" lang="ru-RU" altLang="ru-RU" sz="1400" b="0" i="0" u="none" strike="noStrike" cap="none" normalizeH="0" baseline="0">
                <a:ln>
                  <a:noFill/>
                </a:ln>
                <a:solidFill>
                  <a:srgbClr val="000080"/>
                </a:solidFill>
                <a:effectLst/>
                <a:latin typeface="JetBrains Mono"/>
              </a:rPr>
              <a:t>Exception</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"Some exception"</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1" u="none" strike="noStrike" cap="none" normalizeH="0" baseline="0">
                <a:ln>
                  <a:noFill/>
                </a:ln>
                <a:solidFill>
                  <a:srgbClr val="A626A4"/>
                </a:solidFill>
                <a:effectLst/>
                <a:latin typeface="JetBrains Mono"/>
              </a:rPr>
              <a:t>except </a:t>
            </a:r>
            <a:r>
              <a:rPr kumimoji="0" lang="ru-RU" altLang="ru-RU" sz="1400" b="0" i="0" u="none" strike="noStrike" cap="none" normalizeH="0" baseline="0">
                <a:ln>
                  <a:noFill/>
                </a:ln>
                <a:solidFill>
                  <a:srgbClr val="000080"/>
                </a:solidFill>
                <a:effectLst/>
                <a:latin typeface="JetBrains Mono"/>
              </a:rPr>
              <a:t>Exception </a:t>
            </a:r>
            <a:r>
              <a:rPr kumimoji="0" lang="ru-RU" altLang="ru-RU" sz="1400" b="0" i="1" u="none" strike="noStrike" cap="none" normalizeH="0" baseline="0">
                <a:ln>
                  <a:noFill/>
                </a:ln>
                <a:solidFill>
                  <a:srgbClr val="A626A4"/>
                </a:solidFill>
                <a:effectLst/>
                <a:latin typeface="JetBrains Mono"/>
              </a:rPr>
              <a:t>as </a:t>
            </a:r>
            <a:r>
              <a:rPr kumimoji="0" lang="ru-RU" altLang="ru-RU" sz="1400" b="0" i="0" u="none" strike="noStrike" cap="none" normalizeH="0" baseline="0">
                <a:ln>
                  <a:noFill/>
                </a:ln>
                <a:solidFill>
                  <a:srgbClr val="383A42"/>
                </a:solidFill>
                <a:effectLst/>
                <a:latin typeface="JetBrains Mono"/>
              </a:rPr>
              <a:t>e</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"Exception exception "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000080"/>
                </a:solidFill>
                <a:effectLst/>
                <a:latin typeface="JetBrains Mono"/>
              </a:rPr>
              <a:t>str</a:t>
            </a:r>
            <a:r>
              <a:rPr kumimoji="0" lang="ru-RU" altLang="ru-RU" sz="1400" b="0" i="0" u="none" strike="noStrike" cap="none" normalizeH="0" baseline="0">
                <a:ln>
                  <a:noFill/>
                </a:ln>
                <a:solidFill>
                  <a:srgbClr val="383A42"/>
                </a:solidFill>
                <a:effectLst/>
                <a:latin typeface="JetBrains Mono"/>
              </a:rPr>
              <a:t>(e))</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3598332" y="1566964"/>
            <a:ext cx="2903945" cy="340306"/>
          </a:xfrm>
          <a:prstGeom prst="rect">
            <a:avLst/>
          </a:prstGeom>
        </p:spPr>
      </p:pic>
      <p:sp>
        <p:nvSpPr>
          <p:cNvPr id="8" name="Rectangle 2"/>
          <p:cNvSpPr>
            <a:spLocks noChangeArrowheads="1"/>
          </p:cNvSpPr>
          <p:nvPr/>
        </p:nvSpPr>
        <p:spPr bwMode="auto">
          <a:xfrm>
            <a:off x="190691" y="2974875"/>
            <a:ext cx="4281813" cy="156966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none" strike="noStrike" cap="none" normalizeH="0" baseline="0" dirty="0">
                <a:ln>
                  <a:noFill/>
                </a:ln>
                <a:solidFill>
                  <a:srgbClr val="A626A4"/>
                </a:solidFill>
                <a:effectLst/>
                <a:latin typeface="JetBrains Mono"/>
              </a:rPr>
              <a:t>try</a:t>
            </a:r>
            <a:r>
              <a:rPr kumimoji="0" lang="ru-RU" altLang="ru-RU" sz="1200" b="0" i="0" u="none" strike="noStrike" cap="none" normalizeH="0" baseline="0" dirty="0">
                <a:ln>
                  <a:noFill/>
                </a:ln>
                <a:solidFill>
                  <a:srgbClr val="4078F2"/>
                </a:solidFill>
                <a:effectLst/>
                <a:latin typeface="JetBrains Mono"/>
              </a:rPr>
              <a:t>:</a:t>
            </a:r>
            <a:br>
              <a:rPr kumimoji="0" lang="ru-RU" altLang="ru-RU" sz="1200" b="0" i="0" u="none" strike="noStrike" cap="none" normalizeH="0" baseline="0" dirty="0">
                <a:ln>
                  <a:noFill/>
                </a:ln>
                <a:solidFill>
                  <a:srgbClr val="4078F2"/>
                </a:solidFill>
                <a:effectLst/>
                <a:latin typeface="JetBrains Mono"/>
              </a:rPr>
            </a:b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986801"/>
                </a:solidFill>
                <a:effectLst/>
                <a:latin typeface="JetBrains Mono"/>
              </a:rPr>
              <a:t>1 </a:t>
            </a: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986801"/>
                </a:solidFill>
                <a:effectLst/>
                <a:latin typeface="JetBrains Mono"/>
              </a:rPr>
              <a:t>0</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br>
              <a:rPr kumimoji="0" lang="ru-RU" altLang="ru-RU" sz="1200" b="0" i="0" u="none" strike="noStrike" cap="none" normalizeH="0" baseline="0" dirty="0">
                <a:ln>
                  <a:noFill/>
                </a:ln>
                <a:solidFill>
                  <a:srgbClr val="383A42"/>
                </a:solidFill>
                <a:effectLst/>
                <a:latin typeface="JetBrains Mono"/>
              </a:rPr>
            </a:br>
            <a:r>
              <a:rPr kumimoji="0" lang="ru-RU" altLang="ru-RU" sz="1200" b="0" i="1" u="none" strike="noStrike" cap="none" normalizeH="0" baseline="0" dirty="0">
                <a:ln>
                  <a:noFill/>
                </a:ln>
                <a:solidFill>
                  <a:srgbClr val="A626A4"/>
                </a:solidFill>
                <a:effectLst/>
                <a:latin typeface="JetBrains Mono"/>
              </a:rPr>
              <a:t>except </a:t>
            </a:r>
            <a:r>
              <a:rPr kumimoji="0" lang="ru-RU" altLang="ru-RU" sz="1200" b="0" i="0" u="none" strike="noStrike" cap="none" normalizeH="0" baseline="0" dirty="0">
                <a:ln>
                  <a:noFill/>
                </a:ln>
                <a:solidFill>
                  <a:srgbClr val="000080"/>
                </a:solidFill>
                <a:effectLst/>
                <a:latin typeface="JetBrains Mono"/>
              </a:rPr>
              <a:t>Exception </a:t>
            </a:r>
            <a:r>
              <a:rPr kumimoji="0" lang="ru-RU" altLang="ru-RU" sz="1200" b="0" i="1" u="none" strike="noStrike" cap="none" normalizeH="0" baseline="0" dirty="0">
                <a:ln>
                  <a:noFill/>
                </a:ln>
                <a:solidFill>
                  <a:srgbClr val="A626A4"/>
                </a:solidFill>
                <a:effectLst/>
                <a:latin typeface="JetBrains Mono"/>
              </a:rPr>
              <a:t>as </a:t>
            </a:r>
            <a:r>
              <a:rPr kumimoji="0" lang="ru-RU" altLang="ru-RU" sz="1200" b="0" i="0" u="none" strike="noStrike" cap="none" normalizeH="0" baseline="0" dirty="0">
                <a:ln>
                  <a:noFill/>
                </a:ln>
                <a:solidFill>
                  <a:srgbClr val="383A42"/>
                </a:solidFill>
                <a:effectLst/>
                <a:latin typeface="JetBrains Mono"/>
              </a:rPr>
              <a:t>exc</a:t>
            </a:r>
            <a:r>
              <a:rPr kumimoji="0" lang="ru-RU" altLang="ru-RU" sz="1200" b="0" i="0" u="none" strike="noStrike" cap="none" normalizeH="0" baseline="0" dirty="0">
                <a:ln>
                  <a:noFill/>
                </a:ln>
                <a:solidFill>
                  <a:srgbClr val="4078F2"/>
                </a:solidFill>
                <a:effectLst/>
                <a:latin typeface="JetBrains Mono"/>
              </a:rPr>
              <a:t>:</a:t>
            </a:r>
            <a:br>
              <a:rPr kumimoji="0" lang="ru-RU" altLang="ru-RU" sz="1200" b="0" i="0" u="none" strike="noStrike" cap="none" normalizeH="0" baseline="0" dirty="0">
                <a:ln>
                  <a:noFill/>
                </a:ln>
                <a:solidFill>
                  <a:srgbClr val="4078F2"/>
                </a:solidFill>
                <a:effectLst/>
                <a:latin typeface="JetBrains Mono"/>
              </a:rPr>
            </a:br>
            <a:r>
              <a:rPr kumimoji="0" lang="ru-RU" altLang="ru-RU" sz="1200" b="0" i="0" u="none" strike="noStrike" cap="none" normalizeH="0" baseline="0" dirty="0">
                <a:ln>
                  <a:noFill/>
                </a:ln>
                <a:solidFill>
                  <a:srgbClr val="4078F2"/>
                </a:solidFill>
                <a:effectLst/>
                <a:latin typeface="JetBrains Mono"/>
              </a:rPr>
              <a:t>    </a:t>
            </a:r>
            <a:r>
              <a:rPr kumimoji="0" lang="ru-RU" altLang="ru-RU" sz="1200" b="0" i="1" u="none" strike="noStrike" cap="none" normalizeH="0" baseline="0" dirty="0">
                <a:ln>
                  <a:noFill/>
                </a:ln>
                <a:solidFill>
                  <a:srgbClr val="A0A1A7"/>
                </a:solidFill>
                <a:effectLst/>
                <a:latin typeface="JetBrains Mono"/>
              </a:rPr>
              <a:t># другий виняток ніхто не перехопить</a:t>
            </a:r>
            <a:br>
              <a:rPr kumimoji="0" lang="ru-RU" altLang="ru-RU" sz="1200" b="0" i="1" u="none" strike="noStrike" cap="none" normalizeH="0" baseline="0" dirty="0">
                <a:ln>
                  <a:noFill/>
                </a:ln>
                <a:solidFill>
                  <a:srgbClr val="A0A1A7"/>
                </a:solidFill>
                <a:effectLst/>
                <a:latin typeface="JetBrains Mono"/>
              </a:rPr>
            </a:br>
            <a:r>
              <a:rPr kumimoji="0" lang="ru-RU" altLang="ru-RU" sz="1200" b="0" i="1" u="none" strike="noStrike" cap="none" normalizeH="0" baseline="0" dirty="0">
                <a:ln>
                  <a:noFill/>
                </a:ln>
                <a:solidFill>
                  <a:srgbClr val="A0A1A7"/>
                </a:solidFill>
                <a:effectLst/>
                <a:latin typeface="JetBrains Mono"/>
              </a:rPr>
              <a:t>    # тому буде виведено ланцюжок</a:t>
            </a:r>
            <a:br>
              <a:rPr kumimoji="0" lang="ru-RU" altLang="ru-RU" sz="1200" b="0" i="1" u="none" strike="noStrike" cap="none" normalizeH="0" baseline="0" dirty="0">
                <a:ln>
                  <a:noFill/>
                </a:ln>
                <a:solidFill>
                  <a:srgbClr val="A0A1A7"/>
                </a:solidFill>
                <a:effectLst/>
                <a:latin typeface="JetBrains Mono"/>
              </a:rPr>
            </a:br>
            <a:r>
              <a:rPr kumimoji="0" lang="ru-RU" altLang="ru-RU" sz="1200" b="0" i="1" u="none" strike="noStrike" cap="none" normalizeH="0" baseline="0" dirty="0">
                <a:ln>
                  <a:noFill/>
                </a:ln>
                <a:solidFill>
                  <a:srgbClr val="A0A1A7"/>
                </a:solidFill>
                <a:effectLst/>
                <a:latin typeface="JetBrains Mono"/>
              </a:rPr>
              <a:t>    # з двох винятків.</a:t>
            </a:r>
            <a:br>
              <a:rPr kumimoji="0" lang="ru-RU" altLang="ru-RU" sz="1200" b="0" i="1" u="none" strike="noStrike" cap="none" normalizeH="0" baseline="0" dirty="0">
                <a:ln>
                  <a:noFill/>
                </a:ln>
                <a:solidFill>
                  <a:srgbClr val="A0A1A7"/>
                </a:solidFill>
                <a:effectLst/>
                <a:latin typeface="JetBrains Mono"/>
              </a:rPr>
            </a:br>
            <a:r>
              <a:rPr kumimoji="0" lang="ru-RU" altLang="ru-RU" sz="1200" b="0" i="1" u="none" strike="noStrike" cap="none" normalizeH="0" baseline="0" dirty="0">
                <a:ln>
                  <a:noFill/>
                </a:ln>
                <a:solidFill>
                  <a:srgbClr val="A0A1A7"/>
                </a:solidFill>
                <a:effectLst/>
                <a:latin typeface="JetBrains Mono"/>
              </a:rPr>
              <a:t>    </a:t>
            </a:r>
            <a:r>
              <a:rPr kumimoji="0" lang="ru-RU" altLang="ru-RU" sz="1200" b="0" i="1" u="none" strike="noStrike" cap="none" normalizeH="0" baseline="0" dirty="0">
                <a:ln>
                  <a:noFill/>
                </a:ln>
                <a:solidFill>
                  <a:srgbClr val="A626A4"/>
                </a:solidFill>
                <a:effectLst/>
                <a:latin typeface="JetBrains Mono"/>
              </a:rPr>
              <a:t>raise </a:t>
            </a:r>
            <a:r>
              <a:rPr kumimoji="0" lang="ru-RU" altLang="ru-RU" sz="1200" b="0" i="0" u="none" strike="noStrike" cap="none" normalizeH="0" baseline="0" dirty="0">
                <a:ln>
                  <a:noFill/>
                </a:ln>
                <a:solidFill>
                  <a:srgbClr val="000080"/>
                </a:solidFill>
                <a:effectLst/>
                <a:latin typeface="JetBrains Mono"/>
              </a:rPr>
              <a:t>RuntimeError</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50A14E"/>
                </a:solidFill>
                <a:effectLst/>
                <a:latin typeface="JetBrains Mono"/>
              </a:rPr>
              <a:t>'Явний ланцюжок винятків'</a:t>
            </a:r>
            <a:r>
              <a:rPr kumimoji="0" lang="ru-RU" altLang="ru-RU" sz="1200" b="0" i="0" u="none" strike="noStrike" cap="none" normalizeH="0" baseline="0" dirty="0">
                <a:ln>
                  <a:noFill/>
                </a:ln>
                <a:solidFill>
                  <a:srgbClr val="383A42"/>
                </a:solidFill>
                <a:effectLst/>
                <a:latin typeface="JetBrains Mono"/>
              </a:rPr>
              <a:t>) </a:t>
            </a:r>
            <a:r>
              <a:rPr kumimoji="0" lang="ru-RU" altLang="ru-RU" sz="1200" b="0" i="1" u="none" strike="noStrike" cap="none" normalizeH="0" baseline="0" dirty="0">
                <a:ln>
                  <a:noFill/>
                </a:ln>
                <a:solidFill>
                  <a:srgbClr val="A626A4"/>
                </a:solidFill>
                <a:effectLst/>
                <a:latin typeface="JetBrains Mono"/>
              </a:rPr>
              <a:t>from </a:t>
            </a:r>
            <a:r>
              <a:rPr kumimoji="0" lang="ru-RU" altLang="ru-RU" sz="1200" b="0" i="0" u="none" strike="noStrike" cap="none" normalizeH="0" baseline="0" dirty="0">
                <a:ln>
                  <a:noFill/>
                </a:ln>
                <a:solidFill>
                  <a:srgbClr val="383A42"/>
                </a:solidFill>
                <a:effectLst/>
                <a:latin typeface="JetBrains Mono"/>
              </a:rPr>
              <a:t>exc</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3"/>
          <a:stretch>
            <a:fillRect/>
          </a:stretch>
        </p:blipFill>
        <p:spPr>
          <a:xfrm>
            <a:off x="4588418" y="2871633"/>
            <a:ext cx="3676650" cy="1805142"/>
          </a:xfrm>
          <a:prstGeom prst="rect">
            <a:avLst/>
          </a:prstGeom>
        </p:spPr>
      </p:pic>
      <p:sp>
        <p:nvSpPr>
          <p:cNvPr id="12" name="Rectangle 3"/>
          <p:cNvSpPr>
            <a:spLocks noChangeArrowheads="1"/>
          </p:cNvSpPr>
          <p:nvPr/>
        </p:nvSpPr>
        <p:spPr bwMode="auto">
          <a:xfrm>
            <a:off x="287464" y="5249352"/>
            <a:ext cx="3816942" cy="1015663"/>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none" strike="noStrike" cap="none" normalizeH="0" baseline="0" dirty="0">
                <a:ln>
                  <a:noFill/>
                </a:ln>
                <a:solidFill>
                  <a:srgbClr val="A626A4"/>
                </a:solidFill>
                <a:effectLst/>
                <a:latin typeface="JetBrains Mono"/>
              </a:rPr>
              <a:t>try</a:t>
            </a:r>
            <a:r>
              <a:rPr kumimoji="0" lang="ru-RU" altLang="ru-RU" sz="1200" b="0" i="0" u="none" strike="noStrike" cap="none" normalizeH="0" baseline="0" dirty="0">
                <a:ln>
                  <a:noFill/>
                </a:ln>
                <a:solidFill>
                  <a:srgbClr val="4078F2"/>
                </a:solidFill>
                <a:effectLst/>
                <a:latin typeface="JetBrains Mono"/>
              </a:rPr>
              <a:t>:</a:t>
            </a:r>
            <a:br>
              <a:rPr kumimoji="0" lang="ru-RU" altLang="ru-RU" sz="1200" b="0" i="0" u="none" strike="noStrike" cap="none" normalizeH="0" baseline="0" dirty="0">
                <a:ln>
                  <a:noFill/>
                </a:ln>
                <a:solidFill>
                  <a:srgbClr val="4078F2"/>
                </a:solidFill>
                <a:effectLst/>
                <a:latin typeface="JetBrains Mono"/>
              </a:rPr>
            </a:b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986801"/>
                </a:solidFill>
                <a:effectLst/>
                <a:latin typeface="JetBrains Mono"/>
              </a:rPr>
              <a:t>1 </a:t>
            </a: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986801"/>
                </a:solidFill>
                <a:effectLst/>
                <a:latin typeface="JetBrains Mono"/>
              </a:rPr>
              <a:t>0</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br>
              <a:rPr kumimoji="0" lang="ru-RU" altLang="ru-RU" sz="1200" b="0" i="0" u="none" strike="noStrike" cap="none" normalizeH="0" baseline="0" dirty="0">
                <a:ln>
                  <a:noFill/>
                </a:ln>
                <a:solidFill>
                  <a:srgbClr val="383A42"/>
                </a:solidFill>
                <a:effectLst/>
                <a:latin typeface="JetBrains Mono"/>
              </a:rPr>
            </a:br>
            <a:r>
              <a:rPr kumimoji="0" lang="ru-RU" altLang="ru-RU" sz="1200" b="0" i="1" u="none" strike="noStrike" cap="none" normalizeH="0" baseline="0" dirty="0">
                <a:ln>
                  <a:noFill/>
                </a:ln>
                <a:solidFill>
                  <a:srgbClr val="A626A4"/>
                </a:solidFill>
                <a:effectLst/>
                <a:latin typeface="JetBrains Mono"/>
              </a:rPr>
              <a:t>except</a:t>
            </a:r>
            <a:r>
              <a:rPr kumimoji="0" lang="ru-RU" altLang="ru-RU" sz="1200" b="0" i="0" u="none" strike="noStrike" cap="none" normalizeH="0" baseline="0" dirty="0">
                <a:ln>
                  <a:noFill/>
                </a:ln>
                <a:solidFill>
                  <a:srgbClr val="4078F2"/>
                </a:solidFill>
                <a:effectLst/>
                <a:latin typeface="JetBrains Mono"/>
              </a:rPr>
              <a:t>:</a:t>
            </a:r>
            <a:br>
              <a:rPr kumimoji="0" lang="ru-RU" altLang="ru-RU" sz="1200" b="0" i="0" u="none" strike="noStrike" cap="none" normalizeH="0" baseline="0" dirty="0">
                <a:ln>
                  <a:noFill/>
                </a:ln>
                <a:solidFill>
                  <a:srgbClr val="4078F2"/>
                </a:solidFill>
                <a:effectLst/>
                <a:latin typeface="JetBrains Mono"/>
              </a:rPr>
            </a:br>
            <a:r>
              <a:rPr kumimoji="0" lang="ru-RU" altLang="ru-RU" sz="1200" b="0" i="0" u="none" strike="noStrike" cap="none" normalizeH="0" baseline="0" dirty="0">
                <a:ln>
                  <a:noFill/>
                </a:ln>
                <a:solidFill>
                  <a:srgbClr val="4078F2"/>
                </a:solidFill>
                <a:effectLst/>
                <a:latin typeface="JetBrains Mono"/>
              </a:rPr>
              <a:t>    </a:t>
            </a:r>
            <a:r>
              <a:rPr kumimoji="0" lang="ru-RU" altLang="ru-RU" sz="1200" b="0" i="1" u="none" strike="noStrike" cap="none" normalizeH="0" baseline="0" dirty="0">
                <a:ln>
                  <a:noFill/>
                </a:ln>
                <a:solidFill>
                  <a:srgbClr val="A626A4"/>
                </a:solidFill>
                <a:effectLst/>
                <a:latin typeface="JetBrains Mono"/>
              </a:rPr>
              <a:t>raise </a:t>
            </a:r>
            <a:r>
              <a:rPr kumimoji="0" lang="ru-RU" altLang="ru-RU" sz="1200" b="0" i="0" u="none" strike="noStrike" cap="none" normalizeH="0" baseline="0" dirty="0">
                <a:ln>
                  <a:noFill/>
                </a:ln>
                <a:solidFill>
                  <a:srgbClr val="000080"/>
                </a:solidFill>
                <a:effectLst/>
                <a:latin typeface="JetBrains Mono"/>
              </a:rPr>
              <a:t>RuntimeError</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50A14E"/>
                </a:solidFill>
                <a:effectLst/>
                <a:latin typeface="JetBrains Mono"/>
              </a:rPr>
              <a:t>'Неявний ланцюжок винятків'</a:t>
            </a:r>
            <a:r>
              <a:rPr kumimoji="0" lang="ru-RU" altLang="ru-RU" sz="1200" b="0" i="0" u="none" strike="noStrike" cap="none" normalizeH="0" baseline="0" dirty="0">
                <a:ln>
                  <a:noFill/>
                </a:ln>
                <a:solidFill>
                  <a:srgbClr val="383A42"/>
                </a:solidFill>
                <a:effectLst/>
                <a:latin typeface="JetBrains Mono"/>
              </a:rPr>
              <a:t>)</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pic>
        <p:nvPicPr>
          <p:cNvPr id="13" name="Picture 12"/>
          <p:cNvPicPr>
            <a:picLocks noChangeAspect="1"/>
          </p:cNvPicPr>
          <p:nvPr/>
        </p:nvPicPr>
        <p:blipFill>
          <a:blip r:embed="rId4"/>
          <a:stretch>
            <a:fillRect/>
          </a:stretch>
        </p:blipFill>
        <p:spPr>
          <a:xfrm>
            <a:off x="4556545" y="5152188"/>
            <a:ext cx="3405187" cy="1705812"/>
          </a:xfrm>
          <a:prstGeom prst="rect">
            <a:avLst/>
          </a:prstGeom>
        </p:spPr>
      </p:pic>
    </p:spTree>
    <p:extLst>
      <p:ext uri="{BB962C8B-B14F-4D97-AF65-F5344CB8AC3E}">
        <p14:creationId xmlns:p14="http://schemas.microsoft.com/office/powerpoint/2010/main" val="2141342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9129" y="266845"/>
            <a:ext cx="6009402" cy="3108543"/>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383A42"/>
                </a:solidFill>
                <a:effectLst/>
                <a:latin typeface="JetBrains Mono"/>
              </a:rPr>
              <a:t>MIN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986801"/>
                </a:solidFill>
                <a:effectLst/>
                <a:latin typeface="JetBrains Mono"/>
              </a:rPr>
              <a:t>1</a:t>
            </a:r>
            <a:br>
              <a:rPr kumimoji="0" lang="ru-RU" altLang="ru-RU" sz="1400" b="0" i="0" u="none" strike="noStrike" cap="none" normalizeH="0" baseline="0" dirty="0">
                <a:ln>
                  <a:noFill/>
                </a:ln>
                <a:solidFill>
                  <a:srgbClr val="986801"/>
                </a:solidFill>
                <a:effectLst/>
                <a:latin typeface="JetBrains Mono"/>
              </a:rPr>
            </a:br>
            <a:r>
              <a:rPr kumimoji="0" lang="ru-RU" altLang="ru-RU" sz="1400" b="0" i="0" u="none" strike="noStrike" cap="none" normalizeH="0" baseline="0" dirty="0">
                <a:ln>
                  <a:noFill/>
                </a:ln>
                <a:solidFill>
                  <a:srgbClr val="383A42"/>
                </a:solidFill>
                <a:effectLst/>
                <a:latin typeface="JetBrains Mono"/>
              </a:rPr>
              <a:t>MAX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986801"/>
                </a:solidFill>
                <a:effectLst/>
                <a:latin typeface="JetBrains Mono"/>
              </a:rPr>
              <a:t>10</a:t>
            </a:r>
            <a:br>
              <a:rPr kumimoji="0" lang="ru-RU" altLang="ru-RU" sz="1400" b="0" i="0" u="none" strike="noStrike" cap="none" normalizeH="0" baseline="0" dirty="0">
                <a:ln>
                  <a:noFill/>
                </a:ln>
                <a:solidFill>
                  <a:srgbClr val="986801"/>
                </a:solidFill>
                <a:effectLst/>
                <a:latin typeface="JetBrains Mono"/>
              </a:rPr>
            </a:br>
            <a:br>
              <a:rPr kumimoji="0" lang="ru-RU" altLang="ru-RU" sz="1400" b="0" i="0" u="none" strike="noStrike" cap="none" normalizeH="0" baseline="0" dirty="0">
                <a:ln>
                  <a:noFill/>
                </a:ln>
                <a:solidFill>
                  <a:srgbClr val="986801"/>
                </a:solidFill>
                <a:effectLst/>
                <a:latin typeface="JetBrains Mono"/>
              </a:rPr>
            </a:br>
            <a:r>
              <a:rPr kumimoji="0" lang="ru-RU" altLang="ru-RU" sz="1400" b="0" i="1" u="none" strike="noStrike" cap="none" normalizeH="0" baseline="0" dirty="0">
                <a:ln>
                  <a:noFill/>
                </a:ln>
                <a:solidFill>
                  <a:srgbClr val="A626A4"/>
                </a:solidFill>
                <a:effectLst/>
                <a:latin typeface="JetBrains Mono"/>
              </a:rPr>
              <a:t>try</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x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000080"/>
                </a:solidFill>
                <a:effectLst/>
                <a:latin typeface="JetBrains Mono"/>
              </a:rPr>
              <a:t>input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f"Введіть ціле число от {</a:t>
            </a:r>
            <a:r>
              <a:rPr kumimoji="0" lang="ru-RU" altLang="ru-RU" sz="1400" b="0" i="0" u="none" strike="noStrike" cap="none" normalizeH="0" baseline="0" dirty="0">
                <a:ln>
                  <a:noFill/>
                </a:ln>
                <a:solidFill>
                  <a:srgbClr val="383A42"/>
                </a:solidFill>
                <a:effectLst/>
                <a:latin typeface="JetBrains Mono"/>
              </a:rPr>
              <a:t>MIN</a:t>
            </a:r>
            <a:r>
              <a:rPr kumimoji="0" lang="ru-RU" altLang="ru-RU" sz="1400" b="0" i="0" u="none" strike="noStrike" cap="none" normalizeH="0" baseline="0" dirty="0">
                <a:ln>
                  <a:noFill/>
                </a:ln>
                <a:solidFill>
                  <a:srgbClr val="50A14E"/>
                </a:solidFill>
                <a:effectLst/>
                <a:latin typeface="JetBrains Mono"/>
              </a:rPr>
              <a:t>} до {</a:t>
            </a:r>
            <a:r>
              <a:rPr kumimoji="0" lang="ru-RU" altLang="ru-RU" sz="1400" b="0" i="0" u="none" strike="noStrike" cap="none" normalizeH="0" baseline="0" dirty="0">
                <a:ln>
                  <a:noFill/>
                </a:ln>
                <a:solidFill>
                  <a:srgbClr val="383A42"/>
                </a:solidFill>
                <a:effectLst/>
                <a:latin typeface="JetBrains Mono"/>
              </a:rPr>
              <a:t>MAX</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1" u="none" strike="noStrike" cap="none" normalizeH="0" baseline="0" dirty="0">
                <a:ln>
                  <a:noFill/>
                </a:ln>
                <a:solidFill>
                  <a:srgbClr val="A626A4"/>
                </a:solidFill>
                <a:effectLst/>
                <a:latin typeface="JetBrains Mono"/>
              </a:rPr>
              <a:t>if not </a:t>
            </a:r>
            <a:r>
              <a:rPr kumimoji="0" lang="ru-RU" altLang="ru-RU" sz="1400" b="0" i="0" u="none" strike="noStrike" cap="none" normalizeH="0" baseline="0" dirty="0">
                <a:ln>
                  <a:noFill/>
                </a:ln>
                <a:solidFill>
                  <a:srgbClr val="383A42"/>
                </a:solidFill>
                <a:effectLst/>
                <a:latin typeface="JetBrains Mono"/>
              </a:rPr>
              <a:t>MIN </a:t>
            </a:r>
            <a:r>
              <a:rPr kumimoji="0" lang="ru-RU" altLang="ru-RU" sz="1400" b="0" i="0" u="none" strike="noStrike" cap="none" normalizeH="0" baseline="0" dirty="0">
                <a:ln>
                  <a:noFill/>
                </a:ln>
                <a:solidFill>
                  <a:srgbClr val="4078F2"/>
                </a:solidFill>
                <a:effectLst/>
                <a:latin typeface="JetBrains Mono"/>
              </a:rPr>
              <a:t>&lt;= </a:t>
            </a:r>
            <a:r>
              <a:rPr kumimoji="0" lang="ru-RU" altLang="ru-RU" sz="1400" b="0" i="0" u="none" strike="noStrike" cap="none" normalizeH="0" baseline="0" dirty="0">
                <a:ln>
                  <a:noFill/>
                </a:ln>
                <a:solidFill>
                  <a:srgbClr val="383A42"/>
                </a:solidFill>
                <a:effectLst/>
                <a:latin typeface="JetBrains Mono"/>
              </a:rPr>
              <a:t>x </a:t>
            </a:r>
            <a:r>
              <a:rPr kumimoji="0" lang="ru-RU" altLang="ru-RU" sz="1400" b="0" i="0" u="none" strike="noStrike" cap="none" normalizeH="0" baseline="0" dirty="0">
                <a:ln>
                  <a:noFill/>
                </a:ln>
                <a:solidFill>
                  <a:srgbClr val="4078F2"/>
                </a:solidFill>
                <a:effectLst/>
                <a:latin typeface="JetBrains Mono"/>
              </a:rPr>
              <a:t>&lt;= </a:t>
            </a:r>
            <a:r>
              <a:rPr kumimoji="0" lang="ru-RU" altLang="ru-RU" sz="1400" b="0" i="0" u="none" strike="noStrike" cap="none" normalizeH="0" baseline="0" dirty="0">
                <a:ln>
                  <a:noFill/>
                </a:ln>
                <a:solidFill>
                  <a:srgbClr val="383A42"/>
                </a:solidFill>
                <a:effectLst/>
                <a:latin typeface="JetBrains Mono"/>
              </a:rPr>
              <a:t>MAX</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1" u="none" strike="noStrike" cap="none" normalizeH="0" baseline="0" dirty="0">
                <a:ln>
                  <a:noFill/>
                </a:ln>
                <a:solidFill>
                  <a:srgbClr val="A0A1A7"/>
                </a:solidFill>
                <a:effectLst/>
                <a:latin typeface="JetBrains Mono"/>
              </a:rPr>
              <a:t># Згенерувавши виняток його можна буде опрацювати в except</a:t>
            </a:r>
            <a:br>
              <a:rPr kumimoji="0" lang="ru-RU" altLang="ru-RU" sz="1400" b="0" i="1" u="none" strike="noStrike" cap="none" normalizeH="0" baseline="0" dirty="0">
                <a:ln>
                  <a:noFill/>
                </a:ln>
                <a:solidFill>
                  <a:srgbClr val="A0A1A7"/>
                </a:solidFill>
                <a:effectLst/>
                <a:latin typeface="JetBrains Mono"/>
              </a:rPr>
            </a:br>
            <a:r>
              <a:rPr kumimoji="0" lang="ru-RU" altLang="ru-RU" sz="1400" b="0" i="1" u="none" strike="noStrike" cap="none" normalizeH="0" baseline="0" dirty="0">
                <a:ln>
                  <a:noFill/>
                </a:ln>
                <a:solidFill>
                  <a:srgbClr val="A0A1A7"/>
                </a:solidFill>
                <a:effectLst/>
                <a:latin typeface="JetBrains Mono"/>
              </a:rPr>
              <a:t>        # разом з іншими схожими винятками</a:t>
            </a:r>
            <a:br>
              <a:rPr kumimoji="0" lang="ru-RU" altLang="ru-RU" sz="1400" b="0" i="1" u="none" strike="noStrike" cap="none" normalizeH="0" baseline="0" dirty="0">
                <a:ln>
                  <a:noFill/>
                </a:ln>
                <a:solidFill>
                  <a:srgbClr val="A0A1A7"/>
                </a:solidFill>
                <a:effectLst/>
                <a:latin typeface="JetBrains Mono"/>
              </a:rPr>
            </a:br>
            <a:r>
              <a:rPr kumimoji="0" lang="ru-RU" altLang="ru-RU" sz="1400" b="0" i="1" u="none" strike="noStrike" cap="none" normalizeH="0" baseline="0" dirty="0">
                <a:ln>
                  <a:noFill/>
                </a:ln>
                <a:solidFill>
                  <a:srgbClr val="A0A1A7"/>
                </a:solidFill>
                <a:effectLst/>
                <a:latin typeface="JetBrains Mono"/>
              </a:rPr>
              <a:t>        </a:t>
            </a:r>
            <a:r>
              <a:rPr kumimoji="0" lang="ru-RU" altLang="ru-RU" sz="1400" b="0" i="1" u="none" strike="noStrike" cap="none" normalizeH="0" baseline="0" dirty="0">
                <a:ln>
                  <a:noFill/>
                </a:ln>
                <a:solidFill>
                  <a:srgbClr val="A626A4"/>
                </a:solidFill>
                <a:effectLst/>
                <a:latin typeface="JetBrains Mono"/>
              </a:rPr>
              <a:t>raise </a:t>
            </a:r>
            <a:r>
              <a:rPr kumimoji="0" lang="ru-RU" altLang="ru-RU" sz="1400" b="0" i="0" u="none" strike="noStrike" cap="none" normalizeH="0" baseline="0" dirty="0">
                <a:ln>
                  <a:noFill/>
                </a:ln>
                <a:solidFill>
                  <a:srgbClr val="000080"/>
                </a:solidFill>
                <a:effectLst/>
                <a:latin typeface="JetBrains Mono"/>
              </a:rPr>
              <a:t>ValueError</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f"Число лежить не в інтервалі [{</a:t>
            </a:r>
            <a:r>
              <a:rPr kumimoji="0" lang="ru-RU" altLang="ru-RU" sz="1400" b="0" i="0" u="none" strike="noStrike" cap="none" normalizeH="0" baseline="0" dirty="0">
                <a:ln>
                  <a:noFill/>
                </a:ln>
                <a:solidFill>
                  <a:srgbClr val="383A42"/>
                </a:solidFill>
                <a:effectLst/>
                <a:latin typeface="JetBrains Mono"/>
              </a:rPr>
              <a:t>MIN</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MAX</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1" u="none" strike="noStrike" cap="none" normalizeH="0" baseline="0" dirty="0">
                <a:ln>
                  <a:noFill/>
                </a:ln>
                <a:solidFill>
                  <a:srgbClr val="A626A4"/>
                </a:solidFill>
                <a:effectLst/>
                <a:latin typeface="JetBrains Mono"/>
              </a:rPr>
              <a:t>else</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1" u="none" strike="noStrike" cap="none" normalizeH="0" baseline="0" dirty="0">
                <a:ln>
                  <a:noFill/>
                </a:ln>
                <a:solidFill>
                  <a:srgbClr val="A626A4"/>
                </a:solidFill>
                <a:effectLst/>
                <a:latin typeface="JetBrains Mono"/>
              </a:rPr>
              <a:t>pass</a:t>
            </a:r>
            <a:br>
              <a:rPr kumimoji="0" lang="ru-RU" altLang="ru-RU" sz="1400" b="0" i="1" u="none" strike="noStrike" cap="none" normalizeH="0" baseline="0" dirty="0">
                <a:ln>
                  <a:noFill/>
                </a:ln>
                <a:solidFill>
                  <a:srgbClr val="A626A4"/>
                </a:solidFill>
                <a:effectLst/>
                <a:latin typeface="JetBrains Mono"/>
              </a:rPr>
            </a:br>
            <a:r>
              <a:rPr kumimoji="0" lang="ru-RU" altLang="ru-RU" sz="1400" b="0" i="1" u="none" strike="noStrike" cap="none" normalizeH="0" baseline="0" dirty="0">
                <a:ln>
                  <a:noFill/>
                </a:ln>
                <a:solidFill>
                  <a:srgbClr val="A626A4"/>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"Дякую!"</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a:ln>
                  <a:noFill/>
                </a:ln>
                <a:solidFill>
                  <a:srgbClr val="A626A4"/>
                </a:solidFill>
                <a:effectLst/>
                <a:latin typeface="JetBrains Mono"/>
              </a:rPr>
              <a:t>except </a:t>
            </a:r>
            <a:r>
              <a:rPr kumimoji="0" lang="ru-RU" altLang="ru-RU" sz="1400" b="0" i="0" u="none" strike="noStrike" cap="none" normalizeH="0" baseline="0" dirty="0">
                <a:ln>
                  <a:noFill/>
                </a:ln>
                <a:solidFill>
                  <a:srgbClr val="000080"/>
                </a:solidFill>
                <a:effectLst/>
                <a:latin typeface="JetBrains Mono"/>
              </a:rPr>
              <a:t>ValueError </a:t>
            </a:r>
            <a:r>
              <a:rPr kumimoji="0" lang="ru-RU" altLang="ru-RU" sz="1400" b="0" i="1" u="none" strike="noStrike" cap="none" normalizeH="0" baseline="0" dirty="0">
                <a:ln>
                  <a:noFill/>
                </a:ln>
                <a:solidFill>
                  <a:srgbClr val="A626A4"/>
                </a:solidFill>
                <a:effectLst/>
                <a:latin typeface="JetBrains Mono"/>
              </a:rPr>
              <a:t>as </a:t>
            </a:r>
            <a:r>
              <a:rPr kumimoji="0" lang="ru-RU" altLang="ru-RU" sz="1400" b="0" i="0" u="none" strike="noStrike" cap="none" normalizeH="0" baseline="0" dirty="0">
                <a:ln>
                  <a:noFill/>
                </a:ln>
                <a:solidFill>
                  <a:srgbClr val="383A42"/>
                </a:solidFill>
                <a:effectLst/>
                <a:latin typeface="JetBrains Mono"/>
              </a:rPr>
              <a:t>err</a:t>
            </a:r>
            <a:r>
              <a:rPr kumimoji="0" lang="ru-RU" altLang="ru-RU" sz="1400" b="0" i="0" u="none" strike="noStrike" cap="none" normalizeH="0" baseline="0" dirty="0">
                <a:ln>
                  <a:noFill/>
                </a:ln>
                <a:solidFill>
                  <a:srgbClr val="4078F2"/>
                </a:solidFill>
                <a:effectLst/>
                <a:latin typeface="JetBrains Mono"/>
              </a:rPr>
              <a:t>:  </a:t>
            </a:r>
            <a:r>
              <a:rPr kumimoji="0" lang="ru-RU" altLang="ru-RU" sz="1400" b="0" i="1" u="none" strike="noStrike" cap="none" normalizeH="0" baseline="0" dirty="0">
                <a:ln>
                  <a:noFill/>
                </a:ln>
                <a:solidFill>
                  <a:srgbClr val="A0A1A7"/>
                </a:solidFill>
                <a:effectLst/>
                <a:latin typeface="JetBrains Mono"/>
              </a:rPr>
              <a:t># 'err' містить посилання на виняток</a:t>
            </a:r>
            <a:br>
              <a:rPr kumimoji="0" lang="ru-RU" altLang="ru-RU" sz="1400" b="0" i="1" u="none" strike="noStrike" cap="none" normalizeH="0" baseline="0" dirty="0">
                <a:ln>
                  <a:noFill/>
                </a:ln>
                <a:solidFill>
                  <a:srgbClr val="A0A1A7"/>
                </a:solidFill>
                <a:effectLst/>
                <a:latin typeface="JetBrains Mono"/>
              </a:rPr>
            </a:br>
            <a:r>
              <a:rPr kumimoji="0" lang="ru-RU" altLang="ru-RU" sz="1400" b="0" i="1" u="none" strike="noStrike" cap="none" normalizeH="0" baseline="0" dirty="0">
                <a:ln>
                  <a:noFill/>
                </a:ln>
                <a:solidFill>
                  <a:srgbClr val="A0A1A7"/>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"Будьте уважні:"</a:t>
            </a:r>
            <a:r>
              <a:rPr kumimoji="0" lang="ru-RU" altLang="ru-RU" sz="1400" b="0" i="0" u="none" strike="noStrike" cap="none" normalizeH="0" baseline="0" dirty="0">
                <a:ln>
                  <a:noFill/>
                </a:ln>
                <a:solidFill>
                  <a:srgbClr val="383A42"/>
                </a:solidFill>
                <a:effectLst/>
                <a:latin typeface="JetBrains Mono"/>
              </a:rPr>
              <a:t>, err)</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229129" y="3631323"/>
            <a:ext cx="3042096" cy="586861"/>
          </a:xfrm>
          <a:prstGeom prst="rect">
            <a:avLst/>
          </a:prstGeom>
        </p:spPr>
      </p:pic>
      <p:pic>
        <p:nvPicPr>
          <p:cNvPr id="5" name="Picture 4"/>
          <p:cNvPicPr>
            <a:picLocks noChangeAspect="1"/>
          </p:cNvPicPr>
          <p:nvPr/>
        </p:nvPicPr>
        <p:blipFill>
          <a:blip r:embed="rId3"/>
          <a:stretch>
            <a:fillRect/>
          </a:stretch>
        </p:blipFill>
        <p:spPr>
          <a:xfrm>
            <a:off x="229129" y="4399159"/>
            <a:ext cx="4141808" cy="567371"/>
          </a:xfrm>
          <a:prstGeom prst="rect">
            <a:avLst/>
          </a:prstGeom>
        </p:spPr>
      </p:pic>
      <p:pic>
        <p:nvPicPr>
          <p:cNvPr id="9" name="Picture 8"/>
          <p:cNvPicPr>
            <a:picLocks noChangeAspect="1"/>
          </p:cNvPicPr>
          <p:nvPr/>
        </p:nvPicPr>
        <p:blipFill>
          <a:blip r:embed="rId4"/>
          <a:stretch>
            <a:fillRect/>
          </a:stretch>
        </p:blipFill>
        <p:spPr>
          <a:xfrm>
            <a:off x="229129" y="5241955"/>
            <a:ext cx="5491540" cy="650314"/>
          </a:xfrm>
          <a:prstGeom prst="rect">
            <a:avLst/>
          </a:prstGeom>
        </p:spPr>
      </p:pic>
    </p:spTree>
    <p:extLst>
      <p:ext uri="{BB962C8B-B14F-4D97-AF65-F5344CB8AC3E}">
        <p14:creationId xmlns:p14="http://schemas.microsoft.com/office/powerpoint/2010/main" val="398152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267" y="194733"/>
            <a:ext cx="11785600" cy="6426200"/>
          </a:xfrm>
        </p:spPr>
        <p:txBody>
          <a:bodyPr>
            <a:normAutofit/>
          </a:bodyPr>
          <a:lstStyle/>
          <a:p>
            <a:pPr marL="0" indent="0">
              <a:buNone/>
            </a:pPr>
            <a:r>
              <a:rPr lang="uk-UA" sz="1800" b="1" dirty="0"/>
              <a:t>Виняткові ситуації </a:t>
            </a:r>
            <a:r>
              <a:rPr lang="uk-UA" sz="1800" dirty="0"/>
              <a:t>або </a:t>
            </a:r>
            <a:r>
              <a:rPr lang="uk-UA" sz="1800" b="1" dirty="0"/>
              <a:t>винятки (</a:t>
            </a:r>
            <a:r>
              <a:rPr lang="en-US" sz="1800" b="1" dirty="0"/>
              <a:t>exceptions)</a:t>
            </a:r>
            <a:r>
              <a:rPr lang="en-US" sz="1800" dirty="0"/>
              <a:t> - </a:t>
            </a:r>
            <a:r>
              <a:rPr lang="uk-UA" sz="1800" dirty="0"/>
              <a:t>це помилки, виявлені під час виконання. </a:t>
            </a:r>
          </a:p>
          <a:p>
            <a:pPr marL="0" indent="0">
              <a:buNone/>
            </a:pPr>
            <a:r>
              <a:rPr lang="uk-UA" sz="1800" dirty="0"/>
              <a:t>Наприклад, до чого призведе спроба читання неіснуючого файлу? Або якщо файл був випадково видалений поки програма працювала? Такі ситуації обробляються за допомогою винятків. Якщо ж </a:t>
            </a:r>
            <a:r>
              <a:rPr lang="en-US" sz="1800" dirty="0"/>
              <a:t>Python </a:t>
            </a:r>
            <a:r>
              <a:rPr lang="uk-UA" sz="1800" dirty="0"/>
              <a:t>не може зрозуміти, як обійти ситуацію, що склалася, то йому не залишається нічого окрім як підняти руки і повідомити, що виявив помилку. </a:t>
            </a:r>
          </a:p>
          <a:p>
            <a:pPr marL="0" indent="0">
              <a:buNone/>
            </a:pPr>
            <a:r>
              <a:rPr lang="ru-RU" sz="1800" dirty="0"/>
              <a:t>Загалом, винятки необхідні, щоб повідомляти програмісту про помилки.</a:t>
            </a:r>
          </a:p>
          <a:p>
            <a:pPr marL="0" indent="0">
              <a:buNone/>
            </a:pPr>
            <a:r>
              <a:rPr lang="ru-RU" sz="1800" dirty="0"/>
              <a:t>Найпростіший приклад винятків - ділення на нуль: </a:t>
            </a:r>
          </a:p>
          <a:p>
            <a:pPr marL="0" indent="0">
              <a:buNone/>
            </a:pPr>
            <a:endParaRPr lang="uk-UA" sz="1800" dirty="0"/>
          </a:p>
          <a:p>
            <a:pPr marL="0" indent="0">
              <a:buNone/>
            </a:pPr>
            <a:endParaRPr lang="uk-UA" sz="1800" dirty="0"/>
          </a:p>
          <a:p>
            <a:pPr marL="0" indent="0">
              <a:buNone/>
            </a:pPr>
            <a:endParaRPr lang="uk-UA" sz="1800" dirty="0"/>
          </a:p>
          <a:p>
            <a:pPr marL="0" indent="0">
              <a:buNone/>
            </a:pPr>
            <a:r>
              <a:rPr lang="en-US" sz="1800" b="1" dirty="0" err="1"/>
              <a:t>Traceback</a:t>
            </a:r>
            <a:r>
              <a:rPr lang="en-US" sz="1800" b="1" dirty="0"/>
              <a:t> </a:t>
            </a:r>
            <a:endParaRPr lang="uk-UA" sz="1800" b="1" dirty="0"/>
          </a:p>
          <a:p>
            <a:pPr marL="0" indent="0">
              <a:buNone/>
            </a:pPr>
            <a:r>
              <a:rPr lang="uk-UA" sz="1800" dirty="0"/>
              <a:t>У великій програмі винятки часто виникають всередині. Щоб спростити програмісту розуміння помилки і причини такої поведінки </a:t>
            </a:r>
            <a:r>
              <a:rPr lang="en-US" sz="1800" dirty="0"/>
              <a:t>Python </a:t>
            </a:r>
            <a:r>
              <a:rPr lang="uk-UA" sz="1800" dirty="0"/>
              <a:t>пропонує </a:t>
            </a:r>
            <a:r>
              <a:rPr lang="en-US" sz="1800" dirty="0" err="1"/>
              <a:t>Traceback</a:t>
            </a:r>
            <a:r>
              <a:rPr lang="en-US" sz="1800" dirty="0"/>
              <a:t> </a:t>
            </a:r>
            <a:r>
              <a:rPr lang="uk-UA" sz="1800" dirty="0"/>
              <a:t>або в сленгу - </a:t>
            </a:r>
            <a:r>
              <a:rPr lang="uk-UA" sz="1800" dirty="0" err="1"/>
              <a:t>трейс</a:t>
            </a:r>
            <a:r>
              <a:rPr lang="uk-UA" sz="1800" dirty="0"/>
              <a:t>. Кожний виняток містить коротку, але при цьому повну, інформацію про місце появи помилки. За </a:t>
            </a:r>
            <a:r>
              <a:rPr lang="uk-UA" sz="1800" dirty="0" err="1"/>
              <a:t>трейсом</a:t>
            </a:r>
            <a:r>
              <a:rPr lang="uk-UA" sz="1800" dirty="0"/>
              <a:t> знайти і виправити помилку стає простіше. </a:t>
            </a:r>
          </a:p>
          <a:p>
            <a:pPr marL="0" indent="0">
              <a:buNone/>
            </a:pPr>
            <a:endParaRPr lang="uk-UA" sz="1800" dirty="0"/>
          </a:p>
          <a:p>
            <a:pPr marL="0" indent="0">
              <a:buNone/>
            </a:pPr>
            <a:endParaRPr lang="ru-RU" sz="2000" dirty="0"/>
          </a:p>
        </p:txBody>
      </p:sp>
      <p:sp>
        <p:nvSpPr>
          <p:cNvPr id="2" name="Rectangle 1"/>
          <p:cNvSpPr/>
          <p:nvPr/>
        </p:nvSpPr>
        <p:spPr>
          <a:xfrm>
            <a:off x="186267" y="194733"/>
            <a:ext cx="11785600" cy="584775"/>
          </a:xfrm>
          <a:prstGeom prst="rect">
            <a:avLst/>
          </a:prstGeom>
        </p:spPr>
        <p:txBody>
          <a:bodyPr wrap="square">
            <a:spAutoFit/>
          </a:bodyPr>
          <a:lstStyle/>
          <a:p>
            <a:endParaRPr lang="uk-UA" sz="1600" dirty="0"/>
          </a:p>
          <a:p>
            <a:endParaRPr lang="ru-RU" sz="1600" dirty="0"/>
          </a:p>
        </p:txBody>
      </p:sp>
      <p:sp>
        <p:nvSpPr>
          <p:cNvPr id="8" name="Rectangle 7"/>
          <p:cNvSpPr/>
          <p:nvPr/>
        </p:nvSpPr>
        <p:spPr>
          <a:xfrm>
            <a:off x="8255074" y="2335311"/>
            <a:ext cx="3496659" cy="830997"/>
          </a:xfrm>
          <a:prstGeom prst="rect">
            <a:avLst/>
          </a:prstGeom>
        </p:spPr>
        <p:txBody>
          <a:bodyPr wrap="square">
            <a:spAutoFit/>
          </a:bodyPr>
          <a:lstStyle/>
          <a:p>
            <a:r>
              <a:rPr lang="ru-RU" sz="1600" i="1" dirty="0"/>
              <a:t>В даному випадку інтерпретатор повідомив про виняток ZeroDivisionError - ділення на нуль. </a:t>
            </a:r>
          </a:p>
        </p:txBody>
      </p:sp>
      <p:sp>
        <p:nvSpPr>
          <p:cNvPr id="12" name="Rectangle 11"/>
          <p:cNvSpPr/>
          <p:nvPr/>
        </p:nvSpPr>
        <p:spPr>
          <a:xfrm>
            <a:off x="7035799" y="4578402"/>
            <a:ext cx="4538134" cy="738664"/>
          </a:xfrm>
          <a:prstGeom prst="rect">
            <a:avLst/>
          </a:prstGeom>
        </p:spPr>
        <p:txBody>
          <a:bodyPr wrap="square">
            <a:spAutoFit/>
          </a:bodyPr>
          <a:lstStyle/>
          <a:p>
            <a:r>
              <a:rPr lang="ru-RU" sz="1400" i="1" dirty="0"/>
              <a:t>В цьому прикладі при спробі скласти ціле число і рядок отримуємо виняток TypeError. В описі відразу ж стає зрозуміло, що було написано не так. </a:t>
            </a:r>
          </a:p>
        </p:txBody>
      </p:sp>
      <p:sp>
        <p:nvSpPr>
          <p:cNvPr id="15" name="Rectangle 14"/>
          <p:cNvSpPr/>
          <p:nvPr/>
        </p:nvSpPr>
        <p:spPr>
          <a:xfrm>
            <a:off x="7035799" y="5812879"/>
            <a:ext cx="4842934" cy="523220"/>
          </a:xfrm>
          <a:prstGeom prst="rect">
            <a:avLst/>
          </a:prstGeom>
        </p:spPr>
        <p:txBody>
          <a:bodyPr wrap="square">
            <a:spAutoFit/>
          </a:bodyPr>
          <a:lstStyle/>
          <a:p>
            <a:r>
              <a:rPr lang="ru-RU" sz="1400" i="1" dirty="0"/>
              <a:t>Приведення рядк</a:t>
            </a:r>
            <a:r>
              <a:rPr lang="uk-UA" sz="1400" i="1" dirty="0"/>
              <a:t>а</a:t>
            </a:r>
            <a:r>
              <a:rPr lang="ru-RU" sz="1400" i="1" dirty="0"/>
              <a:t> до цілого числа призводить до винятку ValueError. </a:t>
            </a:r>
          </a:p>
        </p:txBody>
      </p:sp>
      <p:pic>
        <p:nvPicPr>
          <p:cNvPr id="22" name="Picture 21"/>
          <p:cNvPicPr>
            <a:picLocks noChangeAspect="1"/>
          </p:cNvPicPr>
          <p:nvPr/>
        </p:nvPicPr>
        <p:blipFill>
          <a:blip r:embed="rId2"/>
          <a:stretch>
            <a:fillRect/>
          </a:stretch>
        </p:blipFill>
        <p:spPr>
          <a:xfrm>
            <a:off x="1634680" y="5744397"/>
            <a:ext cx="5086350" cy="1000125"/>
          </a:xfrm>
          <a:prstGeom prst="rect">
            <a:avLst/>
          </a:prstGeom>
        </p:spPr>
      </p:pic>
      <p:sp>
        <p:nvSpPr>
          <p:cNvPr id="23" name="Rectangle 7"/>
          <p:cNvSpPr>
            <a:spLocks noChangeArrowheads="1"/>
          </p:cNvSpPr>
          <p:nvPr/>
        </p:nvSpPr>
        <p:spPr bwMode="auto">
          <a:xfrm>
            <a:off x="220908" y="5744397"/>
            <a:ext cx="1133644" cy="52322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383A42"/>
                </a:solidFill>
                <a:effectLst/>
                <a:latin typeface="JetBrains Mono"/>
              </a:rPr>
              <a:t>c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50A14E"/>
                </a:solidFill>
                <a:effectLst/>
                <a:latin typeface="JetBrains Mono"/>
              </a:rPr>
              <a:t>"qwerty"</a:t>
            </a:r>
            <a:br>
              <a:rPr kumimoji="0" lang="ru-RU" altLang="ru-RU" sz="1400" b="0" i="0" u="none" strike="noStrike" cap="none" normalizeH="0" baseline="0">
                <a:ln>
                  <a:noFill/>
                </a:ln>
                <a:solidFill>
                  <a:srgbClr val="50A14E"/>
                </a:solidFill>
                <a:effectLst/>
                <a:latin typeface="JetBrains Mono"/>
              </a:rPr>
            </a:b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000080"/>
                </a:solidFill>
                <a:effectLst/>
                <a:latin typeface="JetBrains Mono"/>
              </a:rPr>
              <a:t>int</a:t>
            </a:r>
            <a:r>
              <a:rPr kumimoji="0" lang="ru-RU" altLang="ru-RU" sz="1400" b="0" i="0" u="none" strike="noStrike" cap="none" normalizeH="0" baseline="0">
                <a:ln>
                  <a:noFill/>
                </a:ln>
                <a:solidFill>
                  <a:srgbClr val="383A42"/>
                </a:solidFill>
                <a:effectLst/>
                <a:latin typeface="JetBrains Mono"/>
              </a:rPr>
              <a:t>(c))</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
        <p:nvSpPr>
          <p:cNvPr id="24" name="Rectangle 8"/>
          <p:cNvSpPr>
            <a:spLocks noChangeArrowheads="1"/>
          </p:cNvSpPr>
          <p:nvPr/>
        </p:nvSpPr>
        <p:spPr bwMode="auto">
          <a:xfrm>
            <a:off x="186267" y="4578402"/>
            <a:ext cx="1053494" cy="73866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383A42"/>
                </a:solidFill>
                <a:effectLst/>
                <a:latin typeface="JetBrains Mono"/>
              </a:rPr>
              <a:t>a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986801"/>
                </a:solidFill>
                <a:effectLst/>
                <a:latin typeface="JetBrains Mono"/>
              </a:rPr>
              <a:t>2</a:t>
            </a:r>
            <a:br>
              <a:rPr kumimoji="0" lang="ru-RU" altLang="ru-RU" sz="1400" b="0" i="0" u="none" strike="noStrike" cap="none" normalizeH="0" baseline="0">
                <a:ln>
                  <a:noFill/>
                </a:ln>
                <a:solidFill>
                  <a:srgbClr val="986801"/>
                </a:solidFill>
                <a:effectLst/>
                <a:latin typeface="JetBrains Mono"/>
              </a:rPr>
            </a:br>
            <a:r>
              <a:rPr kumimoji="0" lang="ru-RU" altLang="ru-RU" sz="1400" b="0" i="0" u="none" strike="noStrike" cap="none" normalizeH="0" baseline="0">
                <a:ln>
                  <a:noFill/>
                </a:ln>
                <a:solidFill>
                  <a:srgbClr val="383A42"/>
                </a:solidFill>
                <a:effectLst/>
                <a:latin typeface="JetBrains Mono"/>
              </a:rPr>
              <a:t>b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50A14E"/>
                </a:solidFill>
                <a:effectLst/>
                <a:latin typeface="JetBrains Mono"/>
              </a:rPr>
              <a:t>"1"</a:t>
            </a:r>
            <a:br>
              <a:rPr kumimoji="0" lang="ru-RU" altLang="ru-RU" sz="1400" b="0" i="0" u="none" strike="noStrike" cap="none" normalizeH="0" baseline="0">
                <a:ln>
                  <a:noFill/>
                </a:ln>
                <a:solidFill>
                  <a:srgbClr val="50A14E"/>
                </a:solidFill>
                <a:effectLst/>
                <a:latin typeface="JetBrains Mono"/>
              </a:rPr>
            </a:b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b)</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25" name="Picture 24"/>
          <p:cNvPicPr>
            <a:picLocks noChangeAspect="1"/>
          </p:cNvPicPr>
          <p:nvPr/>
        </p:nvPicPr>
        <p:blipFill>
          <a:blip r:embed="rId3"/>
          <a:stretch>
            <a:fillRect/>
          </a:stretch>
        </p:blipFill>
        <p:spPr>
          <a:xfrm>
            <a:off x="1548955" y="4528459"/>
            <a:ext cx="5172075" cy="1009650"/>
          </a:xfrm>
          <a:prstGeom prst="rect">
            <a:avLst/>
          </a:prstGeom>
        </p:spPr>
      </p:pic>
      <p:sp>
        <p:nvSpPr>
          <p:cNvPr id="26" name="Rectangle 9"/>
          <p:cNvSpPr>
            <a:spLocks noChangeArrowheads="1"/>
          </p:cNvSpPr>
          <p:nvPr/>
        </p:nvSpPr>
        <p:spPr bwMode="auto">
          <a:xfrm>
            <a:off x="240770" y="2261200"/>
            <a:ext cx="998991" cy="52322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383A42"/>
                </a:solidFill>
                <a:effectLst/>
                <a:latin typeface="JetBrains Mono"/>
              </a:rPr>
              <a:t>a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986801"/>
                </a:solidFill>
                <a:effectLst/>
                <a:latin typeface="JetBrains Mono"/>
              </a:rPr>
              <a:t>2</a:t>
            </a:r>
            <a:br>
              <a:rPr kumimoji="0" lang="ru-RU" altLang="ru-RU" sz="1400" b="0" i="0" u="none" strike="noStrike" cap="none" normalizeH="0" baseline="0" dirty="0">
                <a:ln>
                  <a:noFill/>
                </a:ln>
                <a:solidFill>
                  <a:srgbClr val="986801"/>
                </a:solidFill>
                <a:effectLst/>
                <a:latin typeface="JetBrains Mono"/>
              </a:rPr>
            </a:b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986801"/>
                </a:solidFill>
                <a:effectLst/>
                <a:latin typeface="JetBrains Mono"/>
              </a:rPr>
              <a:t>0</a:t>
            </a:r>
            <a:r>
              <a:rPr kumimoji="0" lang="ru-RU" altLang="ru-RU" sz="1400" b="0" i="0" u="none" strike="noStrike" cap="none" normalizeH="0" baseline="0" dirty="0">
                <a:ln>
                  <a:noFill/>
                </a:ln>
                <a:solidFill>
                  <a:srgbClr val="383A42"/>
                </a:solidFill>
                <a:effectLst/>
                <a:latin typeface="JetBrains Mono"/>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27" name="Picture 26"/>
          <p:cNvPicPr>
            <a:picLocks noChangeAspect="1"/>
          </p:cNvPicPr>
          <p:nvPr/>
        </p:nvPicPr>
        <p:blipFill>
          <a:blip r:embed="rId4"/>
          <a:stretch>
            <a:fillRect/>
          </a:stretch>
        </p:blipFill>
        <p:spPr>
          <a:xfrm>
            <a:off x="1576614" y="2261200"/>
            <a:ext cx="5029200" cy="876300"/>
          </a:xfrm>
          <a:prstGeom prst="rect">
            <a:avLst/>
          </a:prstGeom>
        </p:spPr>
      </p:pic>
    </p:spTree>
    <p:extLst>
      <p:ext uri="{BB962C8B-B14F-4D97-AF65-F5344CB8AC3E}">
        <p14:creationId xmlns:p14="http://schemas.microsoft.com/office/powerpoint/2010/main" val="1415609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641" y="87510"/>
            <a:ext cx="11878733" cy="6595533"/>
          </a:xfrm>
          <a:solidFill>
            <a:schemeClr val="bg1"/>
          </a:solidFill>
        </p:spPr>
        <p:txBody>
          <a:bodyPr>
            <a:normAutofit/>
          </a:bodyPr>
          <a:lstStyle/>
          <a:p>
            <a:pPr marL="0" indent="0">
              <a:spcBef>
                <a:spcPts val="0"/>
              </a:spcBef>
              <a:buNone/>
            </a:pPr>
            <a:r>
              <a:rPr lang="ru-RU" sz="1800" dirty="0"/>
              <a:t>Іноді потрібно «логувати» виняток або обробляти додаткову інформацію. </a:t>
            </a:r>
          </a:p>
        </p:txBody>
      </p:sp>
      <p:sp>
        <p:nvSpPr>
          <p:cNvPr id="5" name="Rectangle 4"/>
          <p:cNvSpPr/>
          <p:nvPr/>
        </p:nvSpPr>
        <p:spPr>
          <a:xfrm>
            <a:off x="6570132" y="1267935"/>
            <a:ext cx="5330737" cy="2062103"/>
          </a:xfrm>
          <a:prstGeom prst="rect">
            <a:avLst/>
          </a:prstGeom>
        </p:spPr>
        <p:txBody>
          <a:bodyPr wrap="square">
            <a:spAutoFit/>
          </a:bodyPr>
          <a:lstStyle/>
          <a:p>
            <a:r>
              <a:rPr lang="uk-UA" sz="1600" dirty="0"/>
              <a:t>Щоб надрукувати тільки саме повідомлення винятку </a:t>
            </a:r>
          </a:p>
          <a:p>
            <a:r>
              <a:rPr lang="en-US" sz="1600" b="1" dirty="0" err="1"/>
              <a:t>str</a:t>
            </a:r>
            <a:r>
              <a:rPr lang="en-US" sz="1600" b="1" dirty="0"/>
              <a:t>(e) </a:t>
            </a:r>
            <a:r>
              <a:rPr lang="en-US" sz="1600" dirty="0"/>
              <a:t>- </a:t>
            </a:r>
            <a:r>
              <a:rPr lang="uk-UA" sz="1600" dirty="0"/>
              <a:t>просто перетворіть виняток на рядок. </a:t>
            </a:r>
          </a:p>
          <a:p>
            <a:endParaRPr lang="uk-UA" sz="1600" dirty="0"/>
          </a:p>
          <a:p>
            <a:r>
              <a:rPr lang="uk-UA" sz="1600" dirty="0"/>
              <a:t>Щоб надрукувати </a:t>
            </a:r>
            <a:r>
              <a:rPr lang="en-US" sz="1600" dirty="0" err="1"/>
              <a:t>stacktrace</a:t>
            </a:r>
            <a:r>
              <a:rPr lang="en-US" sz="1600" dirty="0"/>
              <a:t> </a:t>
            </a:r>
            <a:r>
              <a:rPr lang="uk-UA" sz="1600" dirty="0"/>
              <a:t>винятку (</a:t>
            </a:r>
            <a:r>
              <a:rPr lang="uk-UA" sz="1600" dirty="0">
                <a:hlinkClick r:id="rId2"/>
              </a:rPr>
              <a:t>документація</a:t>
            </a:r>
            <a:r>
              <a:rPr lang="uk-UA" sz="1600" dirty="0"/>
              <a:t>) </a:t>
            </a:r>
          </a:p>
          <a:p>
            <a:r>
              <a:rPr lang="uk-UA" sz="1600" dirty="0"/>
              <a:t>використовуйте функцію </a:t>
            </a:r>
            <a:r>
              <a:rPr lang="en-US" sz="1600" b="1" dirty="0" err="1"/>
              <a:t>traceback.print_exc</a:t>
            </a:r>
            <a:r>
              <a:rPr lang="en-US" sz="1600" b="1" dirty="0"/>
              <a:t>() </a:t>
            </a:r>
            <a:endParaRPr lang="uk-UA" sz="1600" b="1" dirty="0"/>
          </a:p>
          <a:p>
            <a:endParaRPr lang="uk-UA" sz="1600" dirty="0"/>
          </a:p>
          <a:p>
            <a:r>
              <a:rPr lang="uk-UA" sz="1600" dirty="0"/>
              <a:t>Для отримання інформації про тип, значення і </a:t>
            </a:r>
            <a:r>
              <a:rPr lang="en-US" sz="1600" dirty="0" err="1"/>
              <a:t>traceback</a:t>
            </a:r>
            <a:r>
              <a:rPr lang="en-US" sz="1600" dirty="0"/>
              <a:t> </a:t>
            </a:r>
            <a:endParaRPr lang="uk-UA" sz="1600" dirty="0"/>
          </a:p>
          <a:p>
            <a:r>
              <a:rPr lang="uk-UA" sz="1600" dirty="0"/>
              <a:t>використовуйте функцію </a:t>
            </a:r>
            <a:r>
              <a:rPr lang="en-US" sz="1600" b="1" dirty="0" err="1"/>
              <a:t>sys.exc_info</a:t>
            </a:r>
            <a:r>
              <a:rPr lang="en-US" sz="1600" b="1" dirty="0"/>
              <a:t>() </a:t>
            </a:r>
            <a:endParaRPr lang="ru-RU" sz="1600" b="1" dirty="0"/>
          </a:p>
        </p:txBody>
      </p:sp>
      <p:sp>
        <p:nvSpPr>
          <p:cNvPr id="8" name="Rectangle 2"/>
          <p:cNvSpPr>
            <a:spLocks noChangeArrowheads="1"/>
          </p:cNvSpPr>
          <p:nvPr/>
        </p:nvSpPr>
        <p:spPr bwMode="auto">
          <a:xfrm>
            <a:off x="196641" y="590826"/>
            <a:ext cx="5523884" cy="341632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none" strike="noStrike" cap="none" normalizeH="0" baseline="0" dirty="0">
                <a:ln>
                  <a:noFill/>
                </a:ln>
                <a:solidFill>
                  <a:srgbClr val="A626A4"/>
                </a:solidFill>
                <a:effectLst/>
                <a:latin typeface="JetBrains Mono"/>
              </a:rPr>
              <a:t>import </a:t>
            </a:r>
            <a:r>
              <a:rPr kumimoji="0" lang="ru-RU" altLang="ru-RU" sz="1200" b="0" i="0" u="none" strike="noStrike" cap="none" normalizeH="0" baseline="0" dirty="0">
                <a:ln>
                  <a:noFill/>
                </a:ln>
                <a:solidFill>
                  <a:srgbClr val="383A42"/>
                </a:solidFill>
                <a:effectLst/>
                <a:latin typeface="JetBrains Mono"/>
              </a:rPr>
              <a:t>traceback</a:t>
            </a:r>
            <a:br>
              <a:rPr kumimoji="0" lang="ru-RU" altLang="ru-RU" sz="1200" b="0" i="0" u="none" strike="noStrike" cap="none" normalizeH="0" baseline="0" dirty="0">
                <a:ln>
                  <a:noFill/>
                </a:ln>
                <a:solidFill>
                  <a:srgbClr val="383A42"/>
                </a:solidFill>
                <a:effectLst/>
                <a:latin typeface="JetBrains Mono"/>
              </a:rPr>
            </a:br>
            <a:r>
              <a:rPr kumimoji="0" lang="ru-RU" altLang="ru-RU" sz="1200" b="0" i="1" u="none" strike="noStrike" cap="none" normalizeH="0" baseline="0" dirty="0">
                <a:ln>
                  <a:noFill/>
                </a:ln>
                <a:solidFill>
                  <a:srgbClr val="A626A4"/>
                </a:solidFill>
                <a:effectLst/>
                <a:latin typeface="JetBrains Mono"/>
              </a:rPr>
              <a:t>import </a:t>
            </a:r>
            <a:r>
              <a:rPr kumimoji="0" lang="ru-RU" altLang="ru-RU" sz="1200" b="0" i="0" u="none" strike="noStrike" cap="none" normalizeH="0" baseline="0" dirty="0">
                <a:ln>
                  <a:noFill/>
                </a:ln>
                <a:solidFill>
                  <a:srgbClr val="383A42"/>
                </a:solidFill>
                <a:effectLst/>
                <a:latin typeface="JetBrains Mono"/>
              </a:rPr>
              <a:t>sys</a:t>
            </a:r>
            <a:br>
              <a:rPr kumimoji="0" lang="ru-RU" altLang="ru-RU" sz="1200" b="0" i="0" u="none" strike="noStrike" cap="none" normalizeH="0" baseline="0" dirty="0">
                <a:ln>
                  <a:noFill/>
                </a:ln>
                <a:solidFill>
                  <a:srgbClr val="383A42"/>
                </a:solidFill>
                <a:effectLst/>
                <a:latin typeface="JetBrains Mono"/>
              </a:rPr>
            </a:br>
            <a:br>
              <a:rPr kumimoji="0" lang="ru-RU" altLang="ru-RU" sz="1200" b="0" i="0" u="none" strike="noStrike" cap="none" normalizeH="0" baseline="0" dirty="0">
                <a:ln>
                  <a:noFill/>
                </a:ln>
                <a:solidFill>
                  <a:srgbClr val="383A42"/>
                </a:solidFill>
                <a:effectLst/>
                <a:latin typeface="JetBrains Mono"/>
              </a:rPr>
            </a:br>
            <a:r>
              <a:rPr kumimoji="0" lang="ru-RU" altLang="ru-RU" sz="1200" b="0" i="1" u="none" strike="noStrike" cap="none" normalizeH="0" baseline="0" dirty="0">
                <a:ln>
                  <a:noFill/>
                </a:ln>
                <a:solidFill>
                  <a:srgbClr val="A626A4"/>
                </a:solidFill>
                <a:effectLst/>
                <a:latin typeface="JetBrains Mono"/>
              </a:rPr>
              <a:t>def </a:t>
            </a:r>
            <a:r>
              <a:rPr kumimoji="0" lang="ru-RU" altLang="ru-RU" sz="1200" b="0" i="0" u="none" strike="noStrike" cap="none" normalizeH="0" baseline="0" dirty="0">
                <a:ln>
                  <a:noFill/>
                </a:ln>
                <a:solidFill>
                  <a:srgbClr val="4078F2"/>
                </a:solidFill>
                <a:effectLst/>
                <a:latin typeface="JetBrains Mono"/>
              </a:rPr>
              <a:t>foo</a:t>
            </a:r>
            <a:r>
              <a:rPr kumimoji="0" lang="ru-RU" altLang="ru-RU" sz="1200" b="0" i="0" u="none" strike="noStrike" cap="none" normalizeH="0" baseline="0" dirty="0">
                <a:ln>
                  <a:noFill/>
                </a:ln>
                <a:solidFill>
                  <a:srgbClr val="383A42"/>
                </a:solidFill>
                <a:effectLst/>
                <a:latin typeface="JetBrains Mono"/>
              </a:rPr>
              <a:t>(a)</a:t>
            </a:r>
            <a:r>
              <a:rPr kumimoji="0" lang="ru-RU" altLang="ru-RU" sz="1200" b="0" i="0" u="none" strike="noStrike" cap="none" normalizeH="0" baseline="0" dirty="0">
                <a:ln>
                  <a:noFill/>
                </a:ln>
                <a:solidFill>
                  <a:srgbClr val="4078F2"/>
                </a:solidFill>
                <a:effectLst/>
                <a:latin typeface="JetBrains Mono"/>
              </a:rPr>
              <a:t>:</a:t>
            </a:r>
            <a:br>
              <a:rPr kumimoji="0" lang="ru-RU" altLang="ru-RU" sz="1200" b="0" i="0" u="none" strike="noStrike" cap="none" normalizeH="0" baseline="0" dirty="0">
                <a:ln>
                  <a:noFill/>
                </a:ln>
                <a:solidFill>
                  <a:srgbClr val="4078F2"/>
                </a:solidFill>
                <a:effectLst/>
                <a:latin typeface="JetBrains Mono"/>
              </a:rPr>
            </a:b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383A42"/>
                </a:solidFill>
                <a:effectLst/>
                <a:latin typeface="JetBrains Mono"/>
              </a:rPr>
              <a:t>x </a:t>
            </a: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986801"/>
                </a:solidFill>
                <a:effectLst/>
                <a:latin typeface="JetBrains Mono"/>
              </a:rPr>
              <a:t>5 </a:t>
            </a: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383A42"/>
                </a:solidFill>
                <a:effectLst/>
                <a:latin typeface="JetBrains Mono"/>
              </a:rPr>
              <a:t>a</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(x, a)</a:t>
            </a:r>
            <a:br>
              <a:rPr kumimoji="0" lang="ru-RU" altLang="ru-RU" sz="1200" b="0" i="0" u="none" strike="noStrike" cap="none" normalizeH="0" baseline="0" dirty="0">
                <a:ln>
                  <a:noFill/>
                </a:ln>
                <a:solidFill>
                  <a:srgbClr val="383A42"/>
                </a:solidFill>
                <a:effectLst/>
                <a:latin typeface="JetBrains Mono"/>
              </a:rPr>
            </a:br>
            <a:r>
              <a:rPr kumimoji="0" lang="ru-RU" altLang="ru-RU" sz="1200" b="0" i="1" u="none" strike="noStrike" cap="none" normalizeH="0" baseline="0" dirty="0">
                <a:ln>
                  <a:noFill/>
                </a:ln>
                <a:solidFill>
                  <a:srgbClr val="A626A4"/>
                </a:solidFill>
                <a:effectLst/>
                <a:latin typeface="JetBrains Mono"/>
              </a:rPr>
              <a:t>try</a:t>
            </a:r>
            <a:r>
              <a:rPr kumimoji="0" lang="ru-RU" altLang="ru-RU" sz="1200" b="0" i="0" u="none" strike="noStrike" cap="none" normalizeH="0" baseline="0" dirty="0">
                <a:ln>
                  <a:noFill/>
                </a:ln>
                <a:solidFill>
                  <a:srgbClr val="4078F2"/>
                </a:solidFill>
                <a:effectLst/>
                <a:latin typeface="JetBrains Mono"/>
              </a:rPr>
              <a:t>:</a:t>
            </a:r>
            <a:br>
              <a:rPr kumimoji="0" lang="ru-RU" altLang="ru-RU" sz="1200" b="0" i="0" u="none" strike="noStrike" cap="none" normalizeH="0" baseline="0" dirty="0">
                <a:ln>
                  <a:noFill/>
                </a:ln>
                <a:solidFill>
                  <a:srgbClr val="4078F2"/>
                </a:solidFill>
                <a:effectLst/>
                <a:latin typeface="JetBrains Mono"/>
              </a:rPr>
            </a:br>
            <a:r>
              <a:rPr kumimoji="0" lang="ru-RU" altLang="ru-RU" sz="1200" b="0" i="0" u="none" strike="noStrike" cap="none" normalizeH="0" baseline="0" dirty="0">
                <a:ln>
                  <a:noFill/>
                </a:ln>
                <a:solidFill>
                  <a:srgbClr val="4078F2"/>
                </a:solidFill>
                <a:effectLst/>
                <a:latin typeface="JetBrains Mono"/>
              </a:rPr>
              <a:t>    foo</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986801"/>
                </a:solidFill>
                <a:effectLst/>
                <a:latin typeface="JetBrains Mono"/>
              </a:rPr>
              <a:t>5</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a:t>
            </a:r>
            <a:r>
              <a:rPr kumimoji="0" lang="ru-RU" altLang="ru-RU" sz="1200" b="0" i="0" u="none" strike="noStrike" cap="none" normalizeH="0" baseline="0" dirty="0">
                <a:ln>
                  <a:noFill/>
                </a:ln>
                <a:solidFill>
                  <a:srgbClr val="4078F2"/>
                </a:solidFill>
                <a:effectLst/>
                <a:latin typeface="JetBrains Mono"/>
              </a:rPr>
              <a:t>foo</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986801"/>
                </a:solidFill>
                <a:effectLst/>
                <a:latin typeface="JetBrains Mono"/>
              </a:rPr>
              <a:t>0</a:t>
            </a:r>
            <a:r>
              <a:rPr kumimoji="0" lang="ru-RU" altLang="ru-RU" sz="1200" b="0" i="0" u="none" strike="noStrike" cap="none" normalizeH="0" baseline="0" dirty="0">
                <a:ln>
                  <a:noFill/>
                </a:ln>
                <a:solidFill>
                  <a:srgbClr val="383A42"/>
                </a:solidFill>
                <a:effectLst/>
                <a:latin typeface="JetBrains Mono"/>
              </a:rPr>
              <a:t>)      </a:t>
            </a:r>
            <a:r>
              <a:rPr kumimoji="0" lang="ru-RU" altLang="ru-RU" sz="1200" b="0" i="1" u="none" strike="noStrike" cap="none" normalizeH="0" baseline="0" dirty="0">
                <a:ln>
                  <a:noFill/>
                </a:ln>
                <a:solidFill>
                  <a:srgbClr val="A0A1A7"/>
                </a:solidFill>
                <a:effectLst/>
                <a:latin typeface="JetBrains Mono"/>
              </a:rPr>
              <a:t># на 0 ділити не можна</a:t>
            </a:r>
            <a:br>
              <a:rPr kumimoji="0" lang="ru-RU" altLang="ru-RU" sz="1200" b="0" i="1" u="none" strike="noStrike" cap="none" normalizeH="0" baseline="0" dirty="0">
                <a:ln>
                  <a:noFill/>
                </a:ln>
                <a:solidFill>
                  <a:srgbClr val="A0A1A7"/>
                </a:solidFill>
                <a:effectLst/>
                <a:latin typeface="JetBrains Mono"/>
              </a:rPr>
            </a:br>
            <a:r>
              <a:rPr kumimoji="0" lang="ru-RU" altLang="ru-RU" sz="1200" b="0" i="1" u="none" strike="noStrike" cap="none" normalizeH="0" baseline="0" dirty="0">
                <a:ln>
                  <a:noFill/>
                </a:ln>
                <a:solidFill>
                  <a:srgbClr val="A0A1A7"/>
                </a:solidFill>
                <a:effectLst/>
                <a:latin typeface="JetBrains Mono"/>
              </a:rPr>
              <a:t>    </a:t>
            </a:r>
            <a:r>
              <a:rPr kumimoji="0" lang="ru-RU" altLang="ru-RU" sz="1200" b="0" i="0" u="none" strike="noStrike" cap="none" normalizeH="0" baseline="0" dirty="0">
                <a:ln>
                  <a:noFill/>
                </a:ln>
                <a:solidFill>
                  <a:srgbClr val="4078F2"/>
                </a:solidFill>
                <a:effectLst/>
                <a:latin typeface="JetBrains Mono"/>
              </a:rPr>
              <a:t>foo</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986801"/>
                </a:solidFill>
                <a:effectLst/>
                <a:latin typeface="JetBrains Mono"/>
              </a:rPr>
              <a:t>7</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r>
              <a:rPr kumimoji="0" lang="ru-RU" altLang="ru-RU" sz="1200" b="0" i="1" u="none" strike="noStrike" cap="none" normalizeH="0" baseline="0" dirty="0">
                <a:ln>
                  <a:noFill/>
                </a:ln>
                <a:solidFill>
                  <a:srgbClr val="A626A4"/>
                </a:solidFill>
                <a:effectLst/>
                <a:latin typeface="JetBrains Mono"/>
              </a:rPr>
              <a:t>except </a:t>
            </a:r>
            <a:r>
              <a:rPr kumimoji="0" lang="ru-RU" altLang="ru-RU" sz="1200" b="0" i="0" u="none" strike="noStrike" cap="none" normalizeH="0" baseline="0" dirty="0">
                <a:ln>
                  <a:noFill/>
                </a:ln>
                <a:solidFill>
                  <a:srgbClr val="000080"/>
                </a:solidFill>
                <a:effectLst/>
                <a:latin typeface="JetBrains Mono"/>
              </a:rPr>
              <a:t>ZeroDivisionError </a:t>
            </a:r>
            <a:r>
              <a:rPr kumimoji="0" lang="ru-RU" altLang="ru-RU" sz="1200" b="0" i="1" u="none" strike="noStrike" cap="none" normalizeH="0" baseline="0" dirty="0">
                <a:ln>
                  <a:noFill/>
                </a:ln>
                <a:solidFill>
                  <a:srgbClr val="A626A4"/>
                </a:solidFill>
                <a:effectLst/>
                <a:latin typeface="JetBrains Mono"/>
              </a:rPr>
              <a:t>as </a:t>
            </a:r>
            <a:r>
              <a:rPr kumimoji="0" lang="ru-RU" altLang="ru-RU" sz="1200" b="0" i="0" u="none" strike="noStrike" cap="none" normalizeH="0" baseline="0" dirty="0">
                <a:ln>
                  <a:noFill/>
                </a:ln>
                <a:solidFill>
                  <a:srgbClr val="383A42"/>
                </a:solidFill>
                <a:effectLst/>
                <a:latin typeface="JetBrains Mono"/>
              </a:rPr>
              <a:t>e</a:t>
            </a:r>
            <a:r>
              <a:rPr kumimoji="0" lang="ru-RU" altLang="ru-RU" sz="1200" b="0" i="0" u="none" strike="noStrike" cap="none" normalizeH="0" baseline="0" dirty="0">
                <a:ln>
                  <a:noFill/>
                </a:ln>
                <a:solidFill>
                  <a:srgbClr val="4078F2"/>
                </a:solidFill>
                <a:effectLst/>
                <a:latin typeface="JetBrains Mono"/>
              </a:rPr>
              <a:t>:      </a:t>
            </a:r>
            <a:r>
              <a:rPr kumimoji="0" lang="ru-RU" altLang="ru-RU" sz="1200" b="0" i="1" u="none" strike="noStrike" cap="none" normalizeH="0" baseline="0" dirty="0">
                <a:ln>
                  <a:noFill/>
                </a:ln>
                <a:solidFill>
                  <a:srgbClr val="A0A1A7"/>
                </a:solidFill>
                <a:effectLst/>
                <a:latin typeface="JetBrains Mono"/>
              </a:rPr>
              <a:t># якщо e не потрібно, то as e не пишемо</a:t>
            </a:r>
            <a:br>
              <a:rPr kumimoji="0" lang="ru-RU" altLang="ru-RU" sz="1200" b="0" i="1" u="none" strike="noStrike" cap="none" normalizeH="0" baseline="0" dirty="0">
                <a:ln>
                  <a:noFill/>
                </a:ln>
                <a:solidFill>
                  <a:srgbClr val="A0A1A7"/>
                </a:solidFill>
                <a:effectLst/>
                <a:latin typeface="JetBrains Mono"/>
              </a:rPr>
            </a:br>
            <a:r>
              <a:rPr kumimoji="0" lang="ru-RU" altLang="ru-RU" sz="1200" b="0" i="1" u="none" strike="noStrike" cap="none" normalizeH="0" baseline="0" dirty="0">
                <a:ln>
                  <a:noFill/>
                </a:ln>
                <a:solidFill>
                  <a:srgbClr val="A0A1A7"/>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50A14E"/>
                </a:solidFill>
                <a:effectLst/>
                <a:latin typeface="JetBrains Mono"/>
              </a:rPr>
              <a:t>'Впіймали виняток!'</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(e)                    </a:t>
            </a:r>
            <a:r>
              <a:rPr kumimoji="0" lang="ru-RU" altLang="ru-RU" sz="1200" b="0" i="1" u="none" strike="noStrike" cap="none" normalizeH="0" baseline="0" dirty="0">
                <a:ln>
                  <a:noFill/>
                </a:ln>
                <a:solidFill>
                  <a:srgbClr val="A0A1A7"/>
                </a:solidFill>
                <a:effectLst/>
                <a:latin typeface="JetBrains Mono"/>
              </a:rPr>
              <a:t># виведе 'division by zero'</a:t>
            </a:r>
            <a:br>
              <a:rPr kumimoji="0" lang="ru-RU" altLang="ru-RU" sz="1200" b="0" i="1" u="none" strike="noStrike" cap="none" normalizeH="0" baseline="0" dirty="0">
                <a:ln>
                  <a:noFill/>
                </a:ln>
                <a:solidFill>
                  <a:srgbClr val="A0A1A7"/>
                </a:solidFill>
                <a:effectLst/>
                <a:latin typeface="JetBrains Mono"/>
              </a:rPr>
            </a:br>
            <a:r>
              <a:rPr kumimoji="0" lang="ru-RU" altLang="ru-RU" sz="1200" b="0" i="1" u="none" strike="noStrike" cap="none" normalizeH="0" baseline="0" dirty="0">
                <a:ln>
                  <a:noFill/>
                </a:ln>
                <a:solidFill>
                  <a:srgbClr val="A0A1A7"/>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50A14E"/>
                </a:solidFill>
                <a:effectLst/>
                <a:latin typeface="JetBrains Mono"/>
              </a:rPr>
              <a:t>'-'</a:t>
            </a:r>
            <a:r>
              <a:rPr kumimoji="0" lang="ru-RU" altLang="ru-RU" sz="1200" b="0" i="0" u="none" strike="noStrike" cap="none" normalizeH="0" baseline="0" dirty="0">
                <a:ln>
                  <a:noFill/>
                </a:ln>
                <a:solidFill>
                  <a:srgbClr val="4078F2"/>
                </a:solidFill>
                <a:effectLst/>
                <a:latin typeface="JetBrains Mono"/>
              </a:rPr>
              <a:t>*</a:t>
            </a:r>
            <a:r>
              <a:rPr kumimoji="0" lang="ru-RU" altLang="ru-RU" sz="1200" b="0" i="0" u="none" strike="noStrike" cap="none" normalizeH="0" baseline="0" dirty="0">
                <a:ln>
                  <a:noFill/>
                </a:ln>
                <a:solidFill>
                  <a:srgbClr val="986801"/>
                </a:solidFill>
                <a:effectLst/>
                <a:latin typeface="JetBrains Mono"/>
              </a:rPr>
              <a:t>60</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traceback.</a:t>
            </a:r>
            <a:r>
              <a:rPr kumimoji="0" lang="ru-RU" altLang="ru-RU" sz="1200" b="0" i="0" u="none" strike="noStrike" cap="none" normalizeH="0" baseline="0" dirty="0">
                <a:ln>
                  <a:noFill/>
                </a:ln>
                <a:solidFill>
                  <a:srgbClr val="4078F2"/>
                </a:solidFill>
                <a:effectLst/>
                <a:latin typeface="JetBrains Mono"/>
              </a:rPr>
              <a:t>print_exc</a:t>
            </a:r>
            <a:r>
              <a:rPr kumimoji="0" lang="ru-RU" altLang="ru-RU" sz="1200" b="0" i="0" u="none" strike="noStrike" cap="none" normalizeH="0" baseline="0" dirty="0">
                <a:ln>
                  <a:noFill/>
                </a:ln>
                <a:solidFill>
                  <a:srgbClr val="383A42"/>
                </a:solidFill>
                <a:effectLst/>
                <a:latin typeface="JetBrains Mono"/>
              </a:rPr>
              <a:t>(file</a:t>
            </a:r>
            <a:r>
              <a:rPr kumimoji="0" lang="ru-RU" altLang="ru-RU" sz="1200" b="0" i="0" u="none" strike="noStrike" cap="none" normalizeH="0" baseline="0" dirty="0">
                <a:ln>
                  <a:noFill/>
                </a:ln>
                <a:solidFill>
                  <a:srgbClr val="4078F2"/>
                </a:solidFill>
                <a:effectLst/>
                <a:latin typeface="JetBrains Mono"/>
              </a:rPr>
              <a:t>=</a:t>
            </a:r>
            <a:r>
              <a:rPr kumimoji="0" lang="ru-RU" altLang="ru-RU" sz="1200" b="0" i="0" u="none" strike="noStrike" cap="none" normalizeH="0" baseline="0" dirty="0">
                <a:ln>
                  <a:noFill/>
                </a:ln>
                <a:solidFill>
                  <a:srgbClr val="383A42"/>
                </a:solidFill>
                <a:effectLst/>
                <a:latin typeface="JetBrains Mono"/>
              </a:rPr>
              <a:t>sys.stdout)  </a:t>
            </a:r>
            <a:r>
              <a:rPr kumimoji="0" lang="ru-RU" altLang="ru-RU" sz="1200" b="0" i="1" u="none" strike="noStrike" cap="none" normalizeH="0" baseline="0" dirty="0">
                <a:ln>
                  <a:noFill/>
                </a:ln>
                <a:solidFill>
                  <a:srgbClr val="A0A1A7"/>
                </a:solidFill>
                <a:effectLst/>
                <a:latin typeface="JetBrains Mono"/>
              </a:rPr>
              <a:t># виведе stacktrace</a:t>
            </a:r>
            <a:br>
              <a:rPr kumimoji="0" lang="ru-RU" altLang="ru-RU" sz="1200" b="0" i="1" u="none" strike="noStrike" cap="none" normalizeH="0" baseline="0" dirty="0">
                <a:ln>
                  <a:noFill/>
                </a:ln>
                <a:solidFill>
                  <a:srgbClr val="A0A1A7"/>
                </a:solidFill>
                <a:effectLst/>
                <a:latin typeface="JetBrains Mono"/>
              </a:rPr>
            </a:br>
            <a:r>
              <a:rPr kumimoji="0" lang="ru-RU" altLang="ru-RU" sz="1200" b="0" i="1" u="none" strike="noStrike" cap="none" normalizeH="0" baseline="0" dirty="0">
                <a:ln>
                  <a:noFill/>
                </a:ln>
                <a:solidFill>
                  <a:srgbClr val="A0A1A7"/>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50A14E"/>
                </a:solidFill>
                <a:effectLst/>
                <a:latin typeface="JetBrains Mono"/>
              </a:rPr>
              <a:t>'-'</a:t>
            </a:r>
            <a:r>
              <a:rPr kumimoji="0" lang="ru-RU" altLang="ru-RU" sz="1200" b="0" i="0" u="none" strike="noStrike" cap="none" normalizeH="0" baseline="0" dirty="0">
                <a:ln>
                  <a:noFill/>
                </a:ln>
                <a:solidFill>
                  <a:srgbClr val="4078F2"/>
                </a:solidFill>
                <a:effectLst/>
                <a:latin typeface="JetBrains Mono"/>
              </a:rPr>
              <a:t>*</a:t>
            </a:r>
            <a:r>
              <a:rPr kumimoji="0" lang="ru-RU" altLang="ru-RU" sz="1200" b="0" i="0" u="none" strike="noStrike" cap="none" normalizeH="0" baseline="0" dirty="0">
                <a:ln>
                  <a:noFill/>
                </a:ln>
                <a:solidFill>
                  <a:srgbClr val="986801"/>
                </a:solidFill>
                <a:effectLst/>
                <a:latin typeface="JetBrains Mono"/>
              </a:rPr>
              <a:t>60</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50A14E"/>
                </a:solidFill>
                <a:effectLst/>
                <a:latin typeface="JetBrains Mono"/>
              </a:rPr>
              <a:t>'Після блоку обробки винятків'</a:t>
            </a:r>
            <a:r>
              <a:rPr kumimoji="0" lang="ru-RU" altLang="ru-RU" sz="1200" b="0" i="0" u="none" strike="noStrike" cap="none" normalizeH="0" baseline="0" dirty="0">
                <a:ln>
                  <a:noFill/>
                </a:ln>
                <a:solidFill>
                  <a:srgbClr val="383A42"/>
                </a:solidFill>
                <a:effectLst/>
                <a:latin typeface="JetBrains Mono"/>
              </a:rPr>
              <a:t>)</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196641" y="4244643"/>
            <a:ext cx="5038725" cy="2438400"/>
          </a:xfrm>
          <a:prstGeom prst="rect">
            <a:avLst/>
          </a:prstGeom>
        </p:spPr>
      </p:pic>
      <p:sp>
        <p:nvSpPr>
          <p:cNvPr id="11" name="Rectangle 4"/>
          <p:cNvSpPr>
            <a:spLocks noChangeArrowheads="1"/>
          </p:cNvSpPr>
          <p:nvPr/>
        </p:nvSpPr>
        <p:spPr bwMode="auto">
          <a:xfrm>
            <a:off x="6570132" y="3484662"/>
            <a:ext cx="4368504" cy="30777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383A42"/>
                </a:solidFill>
                <a:effectLst/>
                <a:latin typeface="JetBrains Mono"/>
              </a:rPr>
              <a:t>exc_type, exc_value, exc_traceback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sys.</a:t>
            </a:r>
            <a:r>
              <a:rPr kumimoji="0" lang="ru-RU" altLang="ru-RU" sz="1400" b="0" i="0" u="none" strike="noStrike" cap="none" normalizeH="0" baseline="0">
                <a:ln>
                  <a:noFill/>
                </a:ln>
                <a:solidFill>
                  <a:srgbClr val="4078F2"/>
                </a:solidFill>
                <a:effectLst/>
                <a:latin typeface="JetBrains Mono"/>
              </a:rPr>
              <a:t>exc_info</a:t>
            </a:r>
            <a:r>
              <a:rPr kumimoji="0" lang="ru-RU" altLang="ru-RU" sz="1400" b="0" i="0" u="none" strike="noStrike" cap="none" normalizeH="0" baseline="0">
                <a:ln>
                  <a:noFill/>
                </a:ln>
                <a:solidFill>
                  <a:srgbClr val="383A42"/>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2681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878733" cy="6595533"/>
          </a:xfrm>
          <a:solidFill>
            <a:schemeClr val="bg1"/>
          </a:solidFill>
        </p:spPr>
        <p:txBody>
          <a:bodyPr>
            <a:normAutofit/>
          </a:bodyPr>
          <a:lstStyle/>
          <a:p>
            <a:pPr marL="0" indent="0">
              <a:spcBef>
                <a:spcPts val="0"/>
              </a:spcBef>
              <a:buNone/>
            </a:pPr>
            <a:r>
              <a:rPr lang="ru-RU" sz="1800" dirty="0"/>
              <a:t>Приклад, того як все це використовується </a:t>
            </a:r>
          </a:p>
        </p:txBody>
      </p:sp>
      <p:sp>
        <p:nvSpPr>
          <p:cNvPr id="2" name="Rectangle 1"/>
          <p:cNvSpPr>
            <a:spLocks noChangeArrowheads="1"/>
          </p:cNvSpPr>
          <p:nvPr/>
        </p:nvSpPr>
        <p:spPr bwMode="auto">
          <a:xfrm>
            <a:off x="62271" y="312547"/>
            <a:ext cx="4120039" cy="667105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50" b="0" i="1" u="none" strike="noStrike" cap="none" normalizeH="0" baseline="0" dirty="0">
                <a:ln>
                  <a:noFill/>
                </a:ln>
                <a:solidFill>
                  <a:srgbClr val="A626A4"/>
                </a:solidFill>
                <a:effectLst/>
                <a:latin typeface="JetBrains Mono"/>
              </a:rPr>
              <a:t>import </a:t>
            </a:r>
            <a:r>
              <a:rPr kumimoji="0" lang="ru-RU" altLang="ru-RU" sz="1050" b="0" i="0" u="none" strike="noStrike" cap="none" normalizeH="0" baseline="0" dirty="0">
                <a:ln>
                  <a:noFill/>
                </a:ln>
                <a:solidFill>
                  <a:srgbClr val="383A42"/>
                </a:solidFill>
                <a:effectLst/>
                <a:latin typeface="JetBrains Mono"/>
              </a:rPr>
              <a:t>sys</a:t>
            </a:r>
            <a:br>
              <a:rPr kumimoji="0" lang="ru-RU" altLang="ru-RU" sz="1050" b="0" i="0" u="none" strike="noStrike" cap="none" normalizeH="0" baseline="0" dirty="0">
                <a:ln>
                  <a:noFill/>
                </a:ln>
                <a:solidFill>
                  <a:srgbClr val="383A42"/>
                </a:solidFill>
                <a:effectLst/>
                <a:latin typeface="JetBrains Mono"/>
              </a:rPr>
            </a:br>
            <a:r>
              <a:rPr kumimoji="0" lang="ru-RU" altLang="ru-RU" sz="1050" b="0" i="1" u="none" strike="noStrike" cap="none" normalizeH="0" baseline="0" dirty="0">
                <a:ln>
                  <a:noFill/>
                </a:ln>
                <a:solidFill>
                  <a:srgbClr val="A626A4"/>
                </a:solidFill>
                <a:effectLst/>
                <a:latin typeface="JetBrains Mono"/>
              </a:rPr>
              <a:t>import </a:t>
            </a:r>
            <a:r>
              <a:rPr kumimoji="0" lang="ru-RU" altLang="ru-RU" sz="1050" b="0" i="0" u="none" strike="noStrike" cap="none" normalizeH="0" baseline="0" dirty="0">
                <a:ln>
                  <a:noFill/>
                </a:ln>
                <a:solidFill>
                  <a:srgbClr val="383A42"/>
                </a:solidFill>
                <a:effectLst/>
                <a:latin typeface="JetBrains Mono"/>
              </a:rPr>
              <a:t>traceback</a:t>
            </a:r>
            <a:br>
              <a:rPr kumimoji="0" lang="ru-RU" altLang="ru-RU" sz="1050" b="0" i="0" u="none" strike="noStrike" cap="none" normalizeH="0" baseline="0" dirty="0">
                <a:ln>
                  <a:noFill/>
                </a:ln>
                <a:solidFill>
                  <a:srgbClr val="383A42"/>
                </a:solidFill>
                <a:effectLst/>
                <a:latin typeface="JetBrains Mono"/>
              </a:rPr>
            </a:br>
            <a:br>
              <a:rPr kumimoji="0" lang="ru-RU" altLang="ru-RU" sz="1050" b="0" i="0" u="none" strike="noStrike" cap="none" normalizeH="0" baseline="0" dirty="0">
                <a:ln>
                  <a:noFill/>
                </a:ln>
                <a:solidFill>
                  <a:srgbClr val="383A42"/>
                </a:solidFill>
                <a:effectLst/>
                <a:latin typeface="JetBrains Mono"/>
              </a:rPr>
            </a:br>
            <a:r>
              <a:rPr kumimoji="0" lang="ru-RU" altLang="ru-RU" sz="1050" b="0" i="1" u="none" strike="noStrike" cap="none" normalizeH="0" baseline="0" dirty="0">
                <a:ln>
                  <a:noFill/>
                </a:ln>
                <a:solidFill>
                  <a:srgbClr val="A626A4"/>
                </a:solidFill>
                <a:effectLst/>
                <a:latin typeface="JetBrains Mono"/>
              </a:rPr>
              <a:t>def </a:t>
            </a:r>
            <a:r>
              <a:rPr kumimoji="0" lang="ru-RU" altLang="ru-RU" sz="1050" b="0" i="0" u="none" strike="noStrike" cap="none" normalizeH="0" baseline="0" dirty="0">
                <a:ln>
                  <a:noFill/>
                </a:ln>
                <a:solidFill>
                  <a:srgbClr val="4078F2"/>
                </a:solidFill>
                <a:effectLst/>
                <a:latin typeface="JetBrains Mono"/>
              </a:rPr>
              <a:t>lumberjack</a:t>
            </a:r>
            <a:r>
              <a:rPr kumimoji="0" lang="ru-RU" altLang="ru-RU" sz="1050" b="0" i="0" u="none" strike="noStrike" cap="none" normalizeH="0" baseline="0" dirty="0">
                <a:ln>
                  <a:noFill/>
                </a:ln>
                <a:solidFill>
                  <a:srgbClr val="383A42"/>
                </a:solidFill>
                <a:effectLst/>
                <a:latin typeface="JetBrains Mono"/>
              </a:rPr>
              <a:t>()</a:t>
            </a:r>
            <a:r>
              <a:rPr kumimoji="0" lang="ru-RU" altLang="ru-RU" sz="1050" b="0" i="0" u="none" strike="noStrike" cap="none" normalizeH="0" baseline="0" dirty="0">
                <a:ln>
                  <a:noFill/>
                </a:ln>
                <a:solidFill>
                  <a:srgbClr val="4078F2"/>
                </a:solidFill>
                <a:effectLst/>
                <a:latin typeface="JetBrains Mono"/>
              </a:rPr>
              <a:t>:</a:t>
            </a:r>
            <a:br>
              <a:rPr kumimoji="0" lang="ru-RU" altLang="ru-RU" sz="1050" b="0" i="0" u="none" strike="noStrike" cap="none" normalizeH="0" baseline="0" dirty="0">
                <a:ln>
                  <a:noFill/>
                </a:ln>
                <a:solidFill>
                  <a:srgbClr val="4078F2"/>
                </a:solidFill>
                <a:effectLst/>
                <a:latin typeface="JetBrains Mono"/>
              </a:rPr>
            </a:br>
            <a:r>
              <a:rPr kumimoji="0" lang="ru-RU" altLang="ru-RU" sz="1050" b="0" i="0" u="none" strike="noStrike" cap="none" normalizeH="0" baseline="0" dirty="0">
                <a:ln>
                  <a:noFill/>
                </a:ln>
                <a:solidFill>
                  <a:srgbClr val="4078F2"/>
                </a:solidFill>
                <a:effectLst/>
                <a:latin typeface="JetBrains Mono"/>
              </a:rPr>
              <a:t>    bright_side_of_death</a:t>
            </a:r>
            <a:r>
              <a:rPr kumimoji="0" lang="ru-RU" altLang="ru-RU" sz="1050" b="0" i="0" u="none" strike="noStrike" cap="none" normalizeH="0" baseline="0" dirty="0">
                <a:ln>
                  <a:noFill/>
                </a:ln>
                <a:solidFill>
                  <a:srgbClr val="383A42"/>
                </a:solidFill>
                <a:effectLst/>
                <a:latin typeface="JetBrains Mono"/>
              </a:rPr>
              <a:t>()</a:t>
            </a:r>
            <a:br>
              <a:rPr kumimoji="0" lang="ru-RU" altLang="ru-RU" sz="1050" b="0" i="0" u="none" strike="noStrike" cap="none" normalizeH="0" baseline="0" dirty="0">
                <a:ln>
                  <a:noFill/>
                </a:ln>
                <a:solidFill>
                  <a:srgbClr val="383A42"/>
                </a:solidFill>
                <a:effectLst/>
                <a:latin typeface="JetBrains Mono"/>
              </a:rPr>
            </a:br>
            <a:br>
              <a:rPr kumimoji="0" lang="ru-RU" altLang="ru-RU" sz="1050" b="0" i="0" u="none" strike="noStrike" cap="none" normalizeH="0" baseline="0" dirty="0">
                <a:ln>
                  <a:noFill/>
                </a:ln>
                <a:solidFill>
                  <a:srgbClr val="383A42"/>
                </a:solidFill>
                <a:effectLst/>
                <a:latin typeface="JetBrains Mono"/>
              </a:rPr>
            </a:br>
            <a:r>
              <a:rPr kumimoji="0" lang="ru-RU" altLang="ru-RU" sz="1050" b="0" i="1" u="none" strike="noStrike" cap="none" normalizeH="0" baseline="0" dirty="0">
                <a:ln>
                  <a:noFill/>
                </a:ln>
                <a:solidFill>
                  <a:srgbClr val="A626A4"/>
                </a:solidFill>
                <a:effectLst/>
                <a:latin typeface="JetBrains Mono"/>
              </a:rPr>
              <a:t>def </a:t>
            </a:r>
            <a:r>
              <a:rPr kumimoji="0" lang="ru-RU" altLang="ru-RU" sz="1050" b="0" i="0" u="none" strike="noStrike" cap="none" normalizeH="0" baseline="0" dirty="0">
                <a:ln>
                  <a:noFill/>
                </a:ln>
                <a:solidFill>
                  <a:srgbClr val="4078F2"/>
                </a:solidFill>
                <a:effectLst/>
                <a:latin typeface="JetBrains Mono"/>
              </a:rPr>
              <a:t>bright_side_of_death</a:t>
            </a:r>
            <a:r>
              <a:rPr kumimoji="0" lang="ru-RU" altLang="ru-RU" sz="1050" b="0" i="0" u="none" strike="noStrike" cap="none" normalizeH="0" baseline="0" dirty="0">
                <a:ln>
                  <a:noFill/>
                </a:ln>
                <a:solidFill>
                  <a:srgbClr val="383A42"/>
                </a:solidFill>
                <a:effectLst/>
                <a:latin typeface="JetBrains Mono"/>
              </a:rPr>
              <a:t>()</a:t>
            </a:r>
            <a:r>
              <a:rPr kumimoji="0" lang="ru-RU" altLang="ru-RU" sz="1050" b="0" i="0" u="none" strike="noStrike" cap="none" normalizeH="0" baseline="0" dirty="0">
                <a:ln>
                  <a:noFill/>
                </a:ln>
                <a:solidFill>
                  <a:srgbClr val="4078F2"/>
                </a:solidFill>
                <a:effectLst/>
                <a:latin typeface="JetBrains Mono"/>
              </a:rPr>
              <a:t>:</a:t>
            </a:r>
            <a:br>
              <a:rPr kumimoji="0" lang="ru-RU" altLang="ru-RU" sz="1050" b="0" i="0" u="none" strike="noStrike" cap="none" normalizeH="0" baseline="0" dirty="0">
                <a:ln>
                  <a:noFill/>
                </a:ln>
                <a:solidFill>
                  <a:srgbClr val="4078F2"/>
                </a:solidFill>
                <a:effectLst/>
                <a:latin typeface="JetBrains Mono"/>
              </a:rPr>
            </a:br>
            <a:r>
              <a:rPr kumimoji="0" lang="ru-RU" altLang="ru-RU" sz="1050" b="0" i="0" u="none" strike="noStrike" cap="none" normalizeH="0" baseline="0" dirty="0">
                <a:ln>
                  <a:noFill/>
                </a:ln>
                <a:solidFill>
                  <a:srgbClr val="4078F2"/>
                </a:solidFill>
                <a:effectLst/>
                <a:latin typeface="JetBrains Mono"/>
              </a:rPr>
              <a:t>    </a:t>
            </a:r>
            <a:r>
              <a:rPr kumimoji="0" lang="ru-RU" altLang="ru-RU" sz="1050" b="0" i="1" u="none" strike="noStrike" cap="none" normalizeH="0" baseline="0" dirty="0">
                <a:ln>
                  <a:noFill/>
                </a:ln>
                <a:solidFill>
                  <a:srgbClr val="A626A4"/>
                </a:solidFill>
                <a:effectLst/>
                <a:latin typeface="JetBrains Mono"/>
              </a:rPr>
              <a:t>return </a:t>
            </a:r>
            <a:r>
              <a:rPr kumimoji="0" lang="ru-RU" altLang="ru-RU" sz="1050" b="0" i="0" u="none" strike="noStrike" cap="none" normalizeH="0" baseline="0" dirty="0">
                <a:ln>
                  <a:noFill/>
                </a:ln>
                <a:solidFill>
                  <a:srgbClr val="000080"/>
                </a:solidFill>
                <a:effectLst/>
                <a:latin typeface="JetBrains Mono"/>
              </a:rPr>
              <a:t>tuple</a:t>
            </a:r>
            <a:r>
              <a:rPr kumimoji="0" lang="ru-RU" altLang="ru-RU" sz="1050" b="0" i="0" u="none" strike="noStrike" cap="none" normalizeH="0" baseline="0" dirty="0">
                <a:ln>
                  <a:noFill/>
                </a:ln>
                <a:solidFill>
                  <a:srgbClr val="383A42"/>
                </a:solidFill>
                <a:effectLst/>
                <a:latin typeface="JetBrains Mono"/>
              </a:rPr>
              <a:t>()[</a:t>
            </a:r>
            <a:r>
              <a:rPr kumimoji="0" lang="ru-RU" altLang="ru-RU" sz="1050" b="0" i="0" u="none" strike="noStrike" cap="none" normalizeH="0" baseline="0" dirty="0">
                <a:ln>
                  <a:noFill/>
                </a:ln>
                <a:solidFill>
                  <a:srgbClr val="986801"/>
                </a:solidFill>
                <a:effectLst/>
                <a:latin typeface="JetBrains Mono"/>
              </a:rPr>
              <a:t>0</a:t>
            </a:r>
            <a:r>
              <a:rPr kumimoji="0" lang="ru-RU" altLang="ru-RU" sz="1050" b="0" i="0" u="none" strike="noStrike" cap="none" normalizeH="0" baseline="0" dirty="0">
                <a:ln>
                  <a:noFill/>
                </a:ln>
                <a:solidFill>
                  <a:srgbClr val="383A42"/>
                </a:solidFill>
                <a:effectLst/>
                <a:latin typeface="JetBrains Mono"/>
              </a:rPr>
              <a:t>]</a:t>
            </a:r>
            <a:br>
              <a:rPr kumimoji="0" lang="ru-RU" altLang="ru-RU" sz="1050" b="0" i="0" u="none" strike="noStrike" cap="none" normalizeH="0" baseline="0" dirty="0">
                <a:ln>
                  <a:noFill/>
                </a:ln>
                <a:solidFill>
                  <a:srgbClr val="383A42"/>
                </a:solidFill>
                <a:effectLst/>
                <a:latin typeface="JetBrains Mono"/>
              </a:rPr>
            </a:br>
            <a:r>
              <a:rPr kumimoji="0" lang="ru-RU" altLang="ru-RU" sz="1050" b="0" i="1" u="none" strike="noStrike" cap="none" normalizeH="0" baseline="0" dirty="0">
                <a:ln>
                  <a:noFill/>
                </a:ln>
                <a:solidFill>
                  <a:srgbClr val="A626A4"/>
                </a:solidFill>
                <a:effectLst/>
                <a:latin typeface="JetBrains Mono"/>
              </a:rPr>
              <a:t>try</a:t>
            </a:r>
            <a:r>
              <a:rPr kumimoji="0" lang="ru-RU" altLang="ru-RU" sz="1050" b="0" i="0" u="none" strike="noStrike" cap="none" normalizeH="0" baseline="0" dirty="0">
                <a:ln>
                  <a:noFill/>
                </a:ln>
                <a:solidFill>
                  <a:srgbClr val="4078F2"/>
                </a:solidFill>
                <a:effectLst/>
                <a:latin typeface="JetBrains Mono"/>
              </a:rPr>
              <a:t>:</a:t>
            </a:r>
            <a:br>
              <a:rPr kumimoji="0" lang="ru-RU" altLang="ru-RU" sz="1050" b="0" i="0" u="none" strike="noStrike" cap="none" normalizeH="0" baseline="0" dirty="0">
                <a:ln>
                  <a:noFill/>
                </a:ln>
                <a:solidFill>
                  <a:srgbClr val="4078F2"/>
                </a:solidFill>
                <a:effectLst/>
                <a:latin typeface="JetBrains Mono"/>
              </a:rPr>
            </a:br>
            <a:r>
              <a:rPr kumimoji="0" lang="ru-RU" altLang="ru-RU" sz="1050" b="0" i="0" u="none" strike="noStrike" cap="none" normalizeH="0" baseline="0" dirty="0">
                <a:ln>
                  <a:noFill/>
                </a:ln>
                <a:solidFill>
                  <a:srgbClr val="4078F2"/>
                </a:solidFill>
                <a:effectLst/>
                <a:latin typeface="JetBrains Mono"/>
              </a:rPr>
              <a:t>    lumberjack</a:t>
            </a:r>
            <a:r>
              <a:rPr kumimoji="0" lang="ru-RU" altLang="ru-RU" sz="1050" b="0" i="0" u="none" strike="noStrike" cap="none" normalizeH="0" baseline="0" dirty="0">
                <a:ln>
                  <a:noFill/>
                </a:ln>
                <a:solidFill>
                  <a:srgbClr val="383A42"/>
                </a:solidFill>
                <a:effectLst/>
                <a:latin typeface="JetBrains Mono"/>
              </a:rPr>
              <a:t>()</a:t>
            </a:r>
            <a:br>
              <a:rPr kumimoji="0" lang="ru-RU" altLang="ru-RU" sz="1050" b="0" i="0" u="none" strike="noStrike" cap="none" normalizeH="0" baseline="0" dirty="0">
                <a:ln>
                  <a:noFill/>
                </a:ln>
                <a:solidFill>
                  <a:srgbClr val="383A42"/>
                </a:solidFill>
                <a:effectLst/>
                <a:latin typeface="JetBrains Mono"/>
              </a:rPr>
            </a:br>
            <a:r>
              <a:rPr kumimoji="0" lang="ru-RU" altLang="ru-RU" sz="1050" b="0" i="1" u="none" strike="noStrike" cap="none" normalizeH="0" baseline="0" dirty="0">
                <a:ln>
                  <a:noFill/>
                </a:ln>
                <a:solidFill>
                  <a:srgbClr val="A626A4"/>
                </a:solidFill>
                <a:effectLst/>
                <a:latin typeface="JetBrains Mono"/>
              </a:rPr>
              <a:t>except </a:t>
            </a:r>
            <a:r>
              <a:rPr kumimoji="0" lang="ru-RU" altLang="ru-RU" sz="1050" b="0" i="0" u="none" strike="noStrike" cap="none" normalizeH="0" baseline="0" dirty="0">
                <a:ln>
                  <a:noFill/>
                </a:ln>
                <a:solidFill>
                  <a:srgbClr val="000080"/>
                </a:solidFill>
                <a:effectLst/>
                <a:latin typeface="JetBrains Mono"/>
              </a:rPr>
              <a:t>IndexError</a:t>
            </a:r>
            <a:r>
              <a:rPr kumimoji="0" lang="ru-RU" altLang="ru-RU" sz="1050" b="0" i="0" u="none" strike="noStrike" cap="none" normalizeH="0" baseline="0" dirty="0">
                <a:ln>
                  <a:noFill/>
                </a:ln>
                <a:solidFill>
                  <a:srgbClr val="4078F2"/>
                </a:solidFill>
                <a:effectLst/>
                <a:latin typeface="JetBrains Mono"/>
              </a:rPr>
              <a:t>:</a:t>
            </a:r>
            <a:br>
              <a:rPr kumimoji="0" lang="ru-RU" altLang="ru-RU" sz="1050" b="0" i="0" u="none" strike="noStrike" cap="none" normalizeH="0" baseline="0" dirty="0">
                <a:ln>
                  <a:noFill/>
                </a:ln>
                <a:solidFill>
                  <a:srgbClr val="4078F2"/>
                </a:solidFill>
                <a:effectLst/>
                <a:latin typeface="JetBrains Mono"/>
              </a:rPr>
            </a:br>
            <a:r>
              <a:rPr kumimoji="0" lang="ru-RU" altLang="ru-RU" sz="1050" b="0" i="0" u="none" strike="noStrike" cap="none" normalizeH="0" baseline="0" dirty="0">
                <a:ln>
                  <a:noFill/>
                </a:ln>
                <a:solidFill>
                  <a:srgbClr val="4078F2"/>
                </a:solidFill>
                <a:effectLst/>
                <a:latin typeface="JetBrains Mono"/>
              </a:rPr>
              <a:t>    </a:t>
            </a:r>
            <a:r>
              <a:rPr kumimoji="0" lang="ru-RU" altLang="ru-RU" sz="1050" b="0" i="0" u="none" strike="noStrike" cap="none" normalizeH="0" baseline="0" dirty="0">
                <a:ln>
                  <a:noFill/>
                </a:ln>
                <a:solidFill>
                  <a:srgbClr val="383A42"/>
                </a:solidFill>
                <a:effectLst/>
                <a:latin typeface="JetBrains Mono"/>
              </a:rPr>
              <a:t>exc_type, exc_value, exc_traceback </a:t>
            </a:r>
            <a:r>
              <a:rPr kumimoji="0" lang="ru-RU" altLang="ru-RU" sz="1050" b="0" i="0" u="none" strike="noStrike" cap="none" normalizeH="0" baseline="0" dirty="0">
                <a:ln>
                  <a:noFill/>
                </a:ln>
                <a:solidFill>
                  <a:srgbClr val="4078F2"/>
                </a:solidFill>
                <a:effectLst/>
                <a:latin typeface="JetBrains Mono"/>
              </a:rPr>
              <a:t>= </a:t>
            </a:r>
            <a:r>
              <a:rPr kumimoji="0" lang="ru-RU" altLang="ru-RU" sz="1050" b="0" i="0" u="none" strike="noStrike" cap="none" normalizeH="0" baseline="0" dirty="0">
                <a:ln>
                  <a:noFill/>
                </a:ln>
                <a:solidFill>
                  <a:srgbClr val="383A42"/>
                </a:solidFill>
                <a:effectLst/>
                <a:latin typeface="JetBrains Mono"/>
              </a:rPr>
              <a:t>sys.</a:t>
            </a:r>
            <a:r>
              <a:rPr kumimoji="0" lang="ru-RU" altLang="ru-RU" sz="1050" b="0" i="0" u="none" strike="noStrike" cap="none" normalizeH="0" baseline="0" dirty="0">
                <a:ln>
                  <a:noFill/>
                </a:ln>
                <a:solidFill>
                  <a:srgbClr val="4078F2"/>
                </a:solidFill>
                <a:effectLst/>
                <a:latin typeface="JetBrains Mono"/>
              </a:rPr>
              <a:t>exc_info</a:t>
            </a:r>
            <a:r>
              <a:rPr kumimoji="0" lang="ru-RU" altLang="ru-RU" sz="1050" b="0" i="0" u="none" strike="noStrike" cap="none" normalizeH="0" baseline="0" dirty="0">
                <a:ln>
                  <a:noFill/>
                </a:ln>
                <a:solidFill>
                  <a:srgbClr val="383A42"/>
                </a:solidFill>
                <a:effectLst/>
                <a:latin typeface="JetBrains Mono"/>
              </a:rPr>
              <a:t>()</a:t>
            </a:r>
            <a:br>
              <a:rPr kumimoji="0" lang="ru-RU" altLang="ru-RU" sz="1050" b="0" i="0" u="none" strike="noStrike" cap="none" normalizeH="0" baseline="0" dirty="0">
                <a:ln>
                  <a:noFill/>
                </a:ln>
                <a:solidFill>
                  <a:srgbClr val="383A42"/>
                </a:solidFill>
                <a:effectLst/>
                <a:latin typeface="JetBrains Mono"/>
              </a:rPr>
            </a:b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print</a:t>
            </a:r>
            <a:r>
              <a:rPr kumimoji="0" lang="ru-RU" altLang="ru-RU" sz="1050" b="0" i="0" u="none" strike="noStrike" cap="none" normalizeH="0" baseline="0" dirty="0">
                <a:ln>
                  <a:noFill/>
                </a:ln>
                <a:solidFill>
                  <a:srgbClr val="383A42"/>
                </a:solidFill>
                <a:effectLst/>
                <a:latin typeface="JetBrains Mono"/>
              </a:rPr>
              <a:t>(</a:t>
            </a:r>
            <a:r>
              <a:rPr kumimoji="0" lang="ru-RU" altLang="ru-RU" sz="1050" b="0" i="0" u="none" strike="noStrike" cap="none" normalizeH="0" baseline="0" dirty="0">
                <a:ln>
                  <a:noFill/>
                </a:ln>
                <a:solidFill>
                  <a:srgbClr val="50A14E"/>
                </a:solidFill>
                <a:effectLst/>
                <a:latin typeface="JetBrains Mono"/>
              </a:rPr>
              <a:t>"*** print_tb:"</a:t>
            </a:r>
            <a:r>
              <a:rPr kumimoji="0" lang="ru-RU" altLang="ru-RU" sz="1050" b="0" i="0" u="none" strike="noStrike" cap="none" normalizeH="0" baseline="0" dirty="0">
                <a:ln>
                  <a:noFill/>
                </a:ln>
                <a:solidFill>
                  <a:srgbClr val="383A42"/>
                </a:solidFill>
                <a:effectLst/>
                <a:latin typeface="JetBrains Mono"/>
              </a:rPr>
              <a:t>)</a:t>
            </a: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traceback.</a:t>
            </a:r>
            <a:r>
              <a:rPr kumimoji="0" lang="ru-RU" altLang="ru-RU" sz="1050" b="0" i="0" u="none" strike="noStrike" cap="none" normalizeH="0" baseline="0" dirty="0">
                <a:ln>
                  <a:noFill/>
                </a:ln>
                <a:solidFill>
                  <a:srgbClr val="4078F2"/>
                </a:solidFill>
                <a:effectLst/>
                <a:latin typeface="JetBrains Mono"/>
              </a:rPr>
              <a:t>print_tb</a:t>
            </a:r>
            <a:r>
              <a:rPr kumimoji="0" lang="ru-RU" altLang="ru-RU" sz="1050" b="0" i="0" u="none" strike="noStrike" cap="none" normalizeH="0" baseline="0" dirty="0">
                <a:ln>
                  <a:noFill/>
                </a:ln>
                <a:solidFill>
                  <a:srgbClr val="383A42"/>
                </a:solidFill>
                <a:effectLst/>
                <a:latin typeface="JetBrains Mono"/>
              </a:rPr>
              <a:t>(exc_traceback, limit</a:t>
            </a:r>
            <a:r>
              <a:rPr kumimoji="0" lang="ru-RU" altLang="ru-RU" sz="1050" b="0" i="0" u="none" strike="noStrike" cap="none" normalizeH="0" baseline="0" dirty="0">
                <a:ln>
                  <a:noFill/>
                </a:ln>
                <a:solidFill>
                  <a:srgbClr val="4078F2"/>
                </a:solidFill>
                <a:effectLst/>
                <a:latin typeface="JetBrains Mono"/>
              </a:rPr>
              <a:t>=</a:t>
            </a:r>
            <a:r>
              <a:rPr kumimoji="0" lang="ru-RU" altLang="ru-RU" sz="1050" b="0" i="0" u="none" strike="noStrike" cap="none" normalizeH="0" baseline="0" dirty="0">
                <a:ln>
                  <a:noFill/>
                </a:ln>
                <a:solidFill>
                  <a:srgbClr val="986801"/>
                </a:solidFill>
                <a:effectLst/>
                <a:latin typeface="JetBrains Mono"/>
              </a:rPr>
              <a:t>1</a:t>
            </a:r>
            <a:r>
              <a:rPr kumimoji="0" lang="ru-RU" altLang="ru-RU" sz="1050" b="0" i="0" u="none" strike="noStrike" cap="none" normalizeH="0" baseline="0" dirty="0">
                <a:ln>
                  <a:noFill/>
                </a:ln>
                <a:solidFill>
                  <a:srgbClr val="383A42"/>
                </a:solidFill>
                <a:effectLst/>
                <a:latin typeface="JetBrains Mono"/>
              </a:rPr>
              <a:t>, file</a:t>
            </a:r>
            <a:r>
              <a:rPr kumimoji="0" lang="ru-RU" altLang="ru-RU" sz="1050" b="0" i="0" u="none" strike="noStrike" cap="none" normalizeH="0" baseline="0" dirty="0">
                <a:ln>
                  <a:noFill/>
                </a:ln>
                <a:solidFill>
                  <a:srgbClr val="4078F2"/>
                </a:solidFill>
                <a:effectLst/>
                <a:latin typeface="JetBrains Mono"/>
              </a:rPr>
              <a:t>=</a:t>
            </a:r>
            <a:r>
              <a:rPr kumimoji="0" lang="ru-RU" altLang="ru-RU" sz="1050" b="0" i="0" u="none" strike="noStrike" cap="none" normalizeH="0" baseline="0" dirty="0">
                <a:ln>
                  <a:noFill/>
                </a:ln>
                <a:solidFill>
                  <a:srgbClr val="383A42"/>
                </a:solidFill>
                <a:effectLst/>
                <a:latin typeface="JetBrains Mono"/>
              </a:rPr>
              <a:t>sys.stdout)</a:t>
            </a:r>
            <a:br>
              <a:rPr kumimoji="0" lang="ru-RU" altLang="ru-RU" sz="1050" b="0" i="0" u="none" strike="noStrike" cap="none" normalizeH="0" baseline="0" dirty="0">
                <a:ln>
                  <a:noFill/>
                </a:ln>
                <a:solidFill>
                  <a:srgbClr val="383A42"/>
                </a:solidFill>
                <a:effectLst/>
                <a:latin typeface="JetBrains Mono"/>
              </a:rPr>
            </a:b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print</a:t>
            </a:r>
            <a:r>
              <a:rPr kumimoji="0" lang="ru-RU" altLang="ru-RU" sz="1050" b="0" i="0" u="none" strike="noStrike" cap="none" normalizeH="0" baseline="0" dirty="0">
                <a:ln>
                  <a:noFill/>
                </a:ln>
                <a:solidFill>
                  <a:srgbClr val="383A42"/>
                </a:solidFill>
                <a:effectLst/>
                <a:latin typeface="JetBrains Mono"/>
              </a:rPr>
              <a:t>(</a:t>
            </a:r>
            <a:r>
              <a:rPr kumimoji="0" lang="ru-RU" altLang="ru-RU" sz="1050" b="0" i="0" u="none" strike="noStrike" cap="none" normalizeH="0" baseline="0" dirty="0">
                <a:ln>
                  <a:noFill/>
                </a:ln>
                <a:solidFill>
                  <a:srgbClr val="50A14E"/>
                </a:solidFill>
                <a:effectLst/>
                <a:latin typeface="JetBrains Mono"/>
              </a:rPr>
              <a:t>"*** print_exception:"</a:t>
            </a:r>
            <a:r>
              <a:rPr kumimoji="0" lang="ru-RU" altLang="ru-RU" sz="1050" b="0" i="0" u="none" strike="noStrike" cap="none" normalizeH="0" baseline="0" dirty="0">
                <a:ln>
                  <a:noFill/>
                </a:ln>
                <a:solidFill>
                  <a:srgbClr val="383A42"/>
                </a:solidFill>
                <a:effectLst/>
                <a:latin typeface="JetBrains Mono"/>
              </a:rPr>
              <a:t>)</a:t>
            </a: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a:t>
            </a:r>
            <a:r>
              <a:rPr kumimoji="0" lang="ru-RU" altLang="ru-RU" sz="1050" b="0" i="1" u="none" strike="noStrike" cap="none" normalizeH="0" baseline="0" dirty="0">
                <a:ln>
                  <a:noFill/>
                </a:ln>
                <a:solidFill>
                  <a:srgbClr val="A0A1A7"/>
                </a:solidFill>
                <a:effectLst/>
                <a:latin typeface="JetBrains Mono"/>
              </a:rPr>
              <a:t># exc_type below is ignored on 3.5 and later</a:t>
            </a:r>
            <a:br>
              <a:rPr kumimoji="0" lang="ru-RU" altLang="ru-RU" sz="1050" b="0" i="1" u="none" strike="noStrike" cap="none" normalizeH="0" baseline="0" dirty="0">
                <a:ln>
                  <a:noFill/>
                </a:ln>
                <a:solidFill>
                  <a:srgbClr val="A0A1A7"/>
                </a:solidFill>
                <a:effectLst/>
                <a:latin typeface="JetBrains Mono"/>
              </a:rPr>
            </a:br>
            <a:r>
              <a:rPr kumimoji="0" lang="ru-RU" altLang="ru-RU" sz="1050" b="0" i="1" u="none" strike="noStrike" cap="none" normalizeH="0" baseline="0" dirty="0">
                <a:ln>
                  <a:noFill/>
                </a:ln>
                <a:solidFill>
                  <a:srgbClr val="A0A1A7"/>
                </a:solidFill>
                <a:effectLst/>
                <a:latin typeface="JetBrains Mono"/>
              </a:rPr>
              <a:t>    </a:t>
            </a:r>
            <a:r>
              <a:rPr kumimoji="0" lang="ru-RU" altLang="ru-RU" sz="1050" b="0" i="0" u="none" strike="noStrike" cap="none" normalizeH="0" baseline="0" dirty="0">
                <a:ln>
                  <a:noFill/>
                </a:ln>
                <a:solidFill>
                  <a:srgbClr val="383A42"/>
                </a:solidFill>
                <a:effectLst/>
                <a:latin typeface="JetBrains Mono"/>
              </a:rPr>
              <a:t>traceback.</a:t>
            </a:r>
            <a:r>
              <a:rPr kumimoji="0" lang="ru-RU" altLang="ru-RU" sz="1050" b="0" i="0" u="none" strike="noStrike" cap="none" normalizeH="0" baseline="0" dirty="0">
                <a:ln>
                  <a:noFill/>
                </a:ln>
                <a:solidFill>
                  <a:srgbClr val="4078F2"/>
                </a:solidFill>
                <a:effectLst/>
                <a:latin typeface="JetBrains Mono"/>
              </a:rPr>
              <a:t>print_exception</a:t>
            </a:r>
            <a:r>
              <a:rPr kumimoji="0" lang="ru-RU" altLang="ru-RU" sz="1050" b="0" i="0" u="none" strike="noStrike" cap="none" normalizeH="0" baseline="0" dirty="0">
                <a:ln>
                  <a:noFill/>
                </a:ln>
                <a:solidFill>
                  <a:srgbClr val="383A42"/>
                </a:solidFill>
                <a:effectLst/>
                <a:latin typeface="JetBrains Mono"/>
              </a:rPr>
              <a:t>(exc_type, exc_value, exc_traceback,</a:t>
            </a: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limit</a:t>
            </a:r>
            <a:r>
              <a:rPr kumimoji="0" lang="ru-RU" altLang="ru-RU" sz="1050" b="0" i="0" u="none" strike="noStrike" cap="none" normalizeH="0" baseline="0" dirty="0">
                <a:ln>
                  <a:noFill/>
                </a:ln>
                <a:solidFill>
                  <a:srgbClr val="4078F2"/>
                </a:solidFill>
                <a:effectLst/>
                <a:latin typeface="JetBrains Mono"/>
              </a:rPr>
              <a:t>=</a:t>
            </a:r>
            <a:r>
              <a:rPr kumimoji="0" lang="ru-RU" altLang="ru-RU" sz="1050" b="0" i="0" u="none" strike="noStrike" cap="none" normalizeH="0" baseline="0" dirty="0">
                <a:ln>
                  <a:noFill/>
                </a:ln>
                <a:solidFill>
                  <a:srgbClr val="986801"/>
                </a:solidFill>
                <a:effectLst/>
                <a:latin typeface="JetBrains Mono"/>
              </a:rPr>
              <a:t>2</a:t>
            </a:r>
            <a:r>
              <a:rPr kumimoji="0" lang="ru-RU" altLang="ru-RU" sz="1050" b="0" i="0" u="none" strike="noStrike" cap="none" normalizeH="0" baseline="0" dirty="0">
                <a:ln>
                  <a:noFill/>
                </a:ln>
                <a:solidFill>
                  <a:srgbClr val="383A42"/>
                </a:solidFill>
                <a:effectLst/>
                <a:latin typeface="JetBrains Mono"/>
              </a:rPr>
              <a:t>, file</a:t>
            </a:r>
            <a:r>
              <a:rPr kumimoji="0" lang="ru-RU" altLang="ru-RU" sz="1050" b="0" i="0" u="none" strike="noStrike" cap="none" normalizeH="0" baseline="0" dirty="0">
                <a:ln>
                  <a:noFill/>
                </a:ln>
                <a:solidFill>
                  <a:srgbClr val="4078F2"/>
                </a:solidFill>
                <a:effectLst/>
                <a:latin typeface="JetBrains Mono"/>
              </a:rPr>
              <a:t>=</a:t>
            </a:r>
            <a:r>
              <a:rPr kumimoji="0" lang="ru-RU" altLang="ru-RU" sz="1050" b="0" i="0" u="none" strike="noStrike" cap="none" normalizeH="0" baseline="0" dirty="0">
                <a:ln>
                  <a:noFill/>
                </a:ln>
                <a:solidFill>
                  <a:srgbClr val="383A42"/>
                </a:solidFill>
                <a:effectLst/>
                <a:latin typeface="JetBrains Mono"/>
              </a:rPr>
              <a:t>sys.stdout)</a:t>
            </a:r>
            <a:br>
              <a:rPr kumimoji="0" lang="ru-RU" altLang="ru-RU" sz="1050" b="0" i="0" u="none" strike="noStrike" cap="none" normalizeH="0" baseline="0" dirty="0">
                <a:ln>
                  <a:noFill/>
                </a:ln>
                <a:solidFill>
                  <a:srgbClr val="383A42"/>
                </a:solidFill>
                <a:effectLst/>
                <a:latin typeface="JetBrains Mono"/>
              </a:rPr>
            </a:b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print</a:t>
            </a:r>
            <a:r>
              <a:rPr kumimoji="0" lang="ru-RU" altLang="ru-RU" sz="1050" b="0" i="0" u="none" strike="noStrike" cap="none" normalizeH="0" baseline="0" dirty="0">
                <a:ln>
                  <a:noFill/>
                </a:ln>
                <a:solidFill>
                  <a:srgbClr val="383A42"/>
                </a:solidFill>
                <a:effectLst/>
                <a:latin typeface="JetBrains Mono"/>
              </a:rPr>
              <a:t>(</a:t>
            </a:r>
            <a:r>
              <a:rPr kumimoji="0" lang="ru-RU" altLang="ru-RU" sz="1050" b="0" i="0" u="none" strike="noStrike" cap="none" normalizeH="0" baseline="0" dirty="0">
                <a:ln>
                  <a:noFill/>
                </a:ln>
                <a:solidFill>
                  <a:srgbClr val="50A14E"/>
                </a:solidFill>
                <a:effectLst/>
                <a:latin typeface="JetBrains Mono"/>
              </a:rPr>
              <a:t>"*** print_exc:"</a:t>
            </a:r>
            <a:r>
              <a:rPr kumimoji="0" lang="ru-RU" altLang="ru-RU" sz="1050" b="0" i="0" u="none" strike="noStrike" cap="none" normalizeH="0" baseline="0" dirty="0">
                <a:ln>
                  <a:noFill/>
                </a:ln>
                <a:solidFill>
                  <a:srgbClr val="383A42"/>
                </a:solidFill>
                <a:effectLst/>
                <a:latin typeface="JetBrains Mono"/>
              </a:rPr>
              <a:t>)</a:t>
            </a: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traceback.</a:t>
            </a:r>
            <a:r>
              <a:rPr kumimoji="0" lang="ru-RU" altLang="ru-RU" sz="1050" b="0" i="0" u="none" strike="noStrike" cap="none" normalizeH="0" baseline="0" dirty="0">
                <a:ln>
                  <a:noFill/>
                </a:ln>
                <a:solidFill>
                  <a:srgbClr val="4078F2"/>
                </a:solidFill>
                <a:effectLst/>
                <a:latin typeface="JetBrains Mono"/>
              </a:rPr>
              <a:t>print_exc</a:t>
            </a:r>
            <a:r>
              <a:rPr kumimoji="0" lang="ru-RU" altLang="ru-RU" sz="1050" b="0" i="0" u="none" strike="noStrike" cap="none" normalizeH="0" baseline="0" dirty="0">
                <a:ln>
                  <a:noFill/>
                </a:ln>
                <a:solidFill>
                  <a:srgbClr val="383A42"/>
                </a:solidFill>
                <a:effectLst/>
                <a:latin typeface="JetBrains Mono"/>
              </a:rPr>
              <a:t>(limit</a:t>
            </a:r>
            <a:r>
              <a:rPr kumimoji="0" lang="ru-RU" altLang="ru-RU" sz="1050" b="0" i="0" u="none" strike="noStrike" cap="none" normalizeH="0" baseline="0" dirty="0">
                <a:ln>
                  <a:noFill/>
                </a:ln>
                <a:solidFill>
                  <a:srgbClr val="4078F2"/>
                </a:solidFill>
                <a:effectLst/>
                <a:latin typeface="JetBrains Mono"/>
              </a:rPr>
              <a:t>=</a:t>
            </a:r>
            <a:r>
              <a:rPr kumimoji="0" lang="ru-RU" altLang="ru-RU" sz="1050" b="0" i="0" u="none" strike="noStrike" cap="none" normalizeH="0" baseline="0" dirty="0">
                <a:ln>
                  <a:noFill/>
                </a:ln>
                <a:solidFill>
                  <a:srgbClr val="986801"/>
                </a:solidFill>
                <a:effectLst/>
                <a:latin typeface="JetBrains Mono"/>
              </a:rPr>
              <a:t>2</a:t>
            </a:r>
            <a:r>
              <a:rPr kumimoji="0" lang="ru-RU" altLang="ru-RU" sz="1050" b="0" i="0" u="none" strike="noStrike" cap="none" normalizeH="0" baseline="0" dirty="0">
                <a:ln>
                  <a:noFill/>
                </a:ln>
                <a:solidFill>
                  <a:srgbClr val="383A42"/>
                </a:solidFill>
                <a:effectLst/>
                <a:latin typeface="JetBrains Mono"/>
              </a:rPr>
              <a:t>, file</a:t>
            </a:r>
            <a:r>
              <a:rPr kumimoji="0" lang="ru-RU" altLang="ru-RU" sz="1050" b="0" i="0" u="none" strike="noStrike" cap="none" normalizeH="0" baseline="0" dirty="0">
                <a:ln>
                  <a:noFill/>
                </a:ln>
                <a:solidFill>
                  <a:srgbClr val="4078F2"/>
                </a:solidFill>
                <a:effectLst/>
                <a:latin typeface="JetBrains Mono"/>
              </a:rPr>
              <a:t>=</a:t>
            </a:r>
            <a:r>
              <a:rPr kumimoji="0" lang="ru-RU" altLang="ru-RU" sz="1050" b="0" i="0" u="none" strike="noStrike" cap="none" normalizeH="0" baseline="0" dirty="0">
                <a:ln>
                  <a:noFill/>
                </a:ln>
                <a:solidFill>
                  <a:srgbClr val="383A42"/>
                </a:solidFill>
                <a:effectLst/>
                <a:latin typeface="JetBrains Mono"/>
              </a:rPr>
              <a:t>sys.stdout)</a:t>
            </a:r>
            <a:br>
              <a:rPr kumimoji="0" lang="ru-RU" altLang="ru-RU" sz="1050" b="0" i="0" u="none" strike="noStrike" cap="none" normalizeH="0" baseline="0" dirty="0">
                <a:ln>
                  <a:noFill/>
                </a:ln>
                <a:solidFill>
                  <a:srgbClr val="383A42"/>
                </a:solidFill>
                <a:effectLst/>
                <a:latin typeface="JetBrains Mono"/>
              </a:rPr>
            </a:b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print</a:t>
            </a:r>
            <a:r>
              <a:rPr kumimoji="0" lang="ru-RU" altLang="ru-RU" sz="1050" b="0" i="0" u="none" strike="noStrike" cap="none" normalizeH="0" baseline="0" dirty="0">
                <a:ln>
                  <a:noFill/>
                </a:ln>
                <a:solidFill>
                  <a:srgbClr val="383A42"/>
                </a:solidFill>
                <a:effectLst/>
                <a:latin typeface="JetBrains Mono"/>
              </a:rPr>
              <a:t>(</a:t>
            </a:r>
            <a:r>
              <a:rPr kumimoji="0" lang="ru-RU" altLang="ru-RU" sz="1050" b="0" i="0" u="none" strike="noStrike" cap="none" normalizeH="0" baseline="0" dirty="0">
                <a:ln>
                  <a:noFill/>
                </a:ln>
                <a:solidFill>
                  <a:srgbClr val="50A14E"/>
                </a:solidFill>
                <a:effectLst/>
                <a:latin typeface="JetBrains Mono"/>
              </a:rPr>
              <a:t>"*** format_exc, first and last line:"</a:t>
            </a:r>
            <a:r>
              <a:rPr kumimoji="0" lang="ru-RU" altLang="ru-RU" sz="1050" b="0" i="0" u="none" strike="noStrike" cap="none" normalizeH="0" baseline="0" dirty="0">
                <a:ln>
                  <a:noFill/>
                </a:ln>
                <a:solidFill>
                  <a:srgbClr val="383A42"/>
                </a:solidFill>
                <a:effectLst/>
                <a:latin typeface="JetBrains Mono"/>
              </a:rPr>
              <a:t>)</a:t>
            </a: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formatted_lines </a:t>
            </a:r>
            <a:r>
              <a:rPr kumimoji="0" lang="ru-RU" altLang="ru-RU" sz="1050" b="0" i="0" u="none" strike="noStrike" cap="none" normalizeH="0" baseline="0" dirty="0">
                <a:ln>
                  <a:noFill/>
                </a:ln>
                <a:solidFill>
                  <a:srgbClr val="4078F2"/>
                </a:solidFill>
                <a:effectLst/>
                <a:latin typeface="JetBrains Mono"/>
              </a:rPr>
              <a:t>= </a:t>
            </a:r>
            <a:r>
              <a:rPr kumimoji="0" lang="ru-RU" altLang="ru-RU" sz="1050" b="0" i="0" u="none" strike="noStrike" cap="none" normalizeH="0" baseline="0" dirty="0">
                <a:ln>
                  <a:noFill/>
                </a:ln>
                <a:solidFill>
                  <a:srgbClr val="383A42"/>
                </a:solidFill>
                <a:effectLst/>
                <a:latin typeface="JetBrains Mono"/>
              </a:rPr>
              <a:t>traceback.</a:t>
            </a:r>
            <a:r>
              <a:rPr kumimoji="0" lang="ru-RU" altLang="ru-RU" sz="1050" b="0" i="0" u="none" strike="noStrike" cap="none" normalizeH="0" baseline="0" dirty="0">
                <a:ln>
                  <a:noFill/>
                </a:ln>
                <a:solidFill>
                  <a:srgbClr val="4078F2"/>
                </a:solidFill>
                <a:effectLst/>
                <a:latin typeface="JetBrains Mono"/>
              </a:rPr>
              <a:t>format_exc</a:t>
            </a:r>
            <a:r>
              <a:rPr kumimoji="0" lang="ru-RU" altLang="ru-RU" sz="1050" b="0" i="0" u="none" strike="noStrike" cap="none" normalizeH="0" baseline="0" dirty="0">
                <a:ln>
                  <a:noFill/>
                </a:ln>
                <a:solidFill>
                  <a:srgbClr val="383A42"/>
                </a:solidFill>
                <a:effectLst/>
                <a:latin typeface="JetBrains Mono"/>
              </a:rPr>
              <a:t>().</a:t>
            </a:r>
            <a:r>
              <a:rPr kumimoji="0" lang="ru-RU" altLang="ru-RU" sz="1050" b="0" i="0" u="none" strike="noStrike" cap="none" normalizeH="0" baseline="0" dirty="0">
                <a:ln>
                  <a:noFill/>
                </a:ln>
                <a:solidFill>
                  <a:srgbClr val="4078F2"/>
                </a:solidFill>
                <a:effectLst/>
                <a:latin typeface="JetBrains Mono"/>
              </a:rPr>
              <a:t>splitlines</a:t>
            </a:r>
            <a:r>
              <a:rPr kumimoji="0" lang="ru-RU" altLang="ru-RU" sz="1050" b="0" i="0" u="none" strike="noStrike" cap="none" normalizeH="0" baseline="0" dirty="0">
                <a:ln>
                  <a:noFill/>
                </a:ln>
                <a:solidFill>
                  <a:srgbClr val="383A42"/>
                </a:solidFill>
                <a:effectLst/>
                <a:latin typeface="JetBrains Mono"/>
              </a:rPr>
              <a:t>()</a:t>
            </a: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print</a:t>
            </a:r>
            <a:r>
              <a:rPr kumimoji="0" lang="ru-RU" altLang="ru-RU" sz="1050" b="0" i="0" u="none" strike="noStrike" cap="none" normalizeH="0" baseline="0" dirty="0">
                <a:ln>
                  <a:noFill/>
                </a:ln>
                <a:solidFill>
                  <a:srgbClr val="383A42"/>
                </a:solidFill>
                <a:effectLst/>
                <a:latin typeface="JetBrains Mono"/>
              </a:rPr>
              <a:t>(formatted_lines[</a:t>
            </a:r>
            <a:r>
              <a:rPr kumimoji="0" lang="ru-RU" altLang="ru-RU" sz="1050" b="0" i="0" u="none" strike="noStrike" cap="none" normalizeH="0" baseline="0" dirty="0">
                <a:ln>
                  <a:noFill/>
                </a:ln>
                <a:solidFill>
                  <a:srgbClr val="986801"/>
                </a:solidFill>
                <a:effectLst/>
                <a:latin typeface="JetBrains Mono"/>
              </a:rPr>
              <a:t>0</a:t>
            </a:r>
            <a:r>
              <a:rPr kumimoji="0" lang="ru-RU" altLang="ru-RU" sz="1050" b="0" i="0" u="none" strike="noStrike" cap="none" normalizeH="0" baseline="0" dirty="0">
                <a:ln>
                  <a:noFill/>
                </a:ln>
                <a:solidFill>
                  <a:srgbClr val="383A42"/>
                </a:solidFill>
                <a:effectLst/>
                <a:latin typeface="JetBrains Mono"/>
              </a:rPr>
              <a:t>])</a:t>
            </a: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print</a:t>
            </a:r>
            <a:r>
              <a:rPr kumimoji="0" lang="ru-RU" altLang="ru-RU" sz="1050" b="0" i="0" u="none" strike="noStrike" cap="none" normalizeH="0" baseline="0" dirty="0">
                <a:ln>
                  <a:noFill/>
                </a:ln>
                <a:solidFill>
                  <a:srgbClr val="383A42"/>
                </a:solidFill>
                <a:effectLst/>
                <a:latin typeface="JetBrains Mono"/>
              </a:rPr>
              <a:t>(formatted_lines[</a:t>
            </a:r>
            <a:r>
              <a:rPr kumimoji="0" lang="ru-RU" altLang="ru-RU" sz="1050" b="0" i="0" u="none" strike="noStrike" cap="none" normalizeH="0" baseline="0" dirty="0">
                <a:ln>
                  <a:noFill/>
                </a:ln>
                <a:solidFill>
                  <a:srgbClr val="4078F2"/>
                </a:solidFill>
                <a:effectLst/>
                <a:latin typeface="JetBrains Mono"/>
              </a:rPr>
              <a:t>-</a:t>
            </a:r>
            <a:r>
              <a:rPr kumimoji="0" lang="ru-RU" altLang="ru-RU" sz="1050" b="0" i="0" u="none" strike="noStrike" cap="none" normalizeH="0" baseline="0" dirty="0">
                <a:ln>
                  <a:noFill/>
                </a:ln>
                <a:solidFill>
                  <a:srgbClr val="986801"/>
                </a:solidFill>
                <a:effectLst/>
                <a:latin typeface="JetBrains Mono"/>
              </a:rPr>
              <a:t>1</a:t>
            </a:r>
            <a:r>
              <a:rPr kumimoji="0" lang="ru-RU" altLang="ru-RU" sz="1050" b="0" i="0" u="none" strike="noStrike" cap="none" normalizeH="0" baseline="0" dirty="0">
                <a:ln>
                  <a:noFill/>
                </a:ln>
                <a:solidFill>
                  <a:srgbClr val="383A42"/>
                </a:solidFill>
                <a:effectLst/>
                <a:latin typeface="JetBrains Mono"/>
              </a:rPr>
              <a:t>])</a:t>
            </a:r>
            <a:br>
              <a:rPr kumimoji="0" lang="ru-RU" altLang="ru-RU" sz="1050" b="0" i="0" u="none" strike="noStrike" cap="none" normalizeH="0" baseline="0" dirty="0">
                <a:ln>
                  <a:noFill/>
                </a:ln>
                <a:solidFill>
                  <a:srgbClr val="383A42"/>
                </a:solidFill>
                <a:effectLst/>
                <a:latin typeface="JetBrains Mono"/>
              </a:rPr>
            </a:b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print</a:t>
            </a:r>
            <a:r>
              <a:rPr kumimoji="0" lang="ru-RU" altLang="ru-RU" sz="1050" b="0" i="0" u="none" strike="noStrike" cap="none" normalizeH="0" baseline="0" dirty="0">
                <a:ln>
                  <a:noFill/>
                </a:ln>
                <a:solidFill>
                  <a:srgbClr val="383A42"/>
                </a:solidFill>
                <a:effectLst/>
                <a:latin typeface="JetBrains Mono"/>
              </a:rPr>
              <a:t>(</a:t>
            </a:r>
            <a:r>
              <a:rPr kumimoji="0" lang="ru-RU" altLang="ru-RU" sz="1050" b="0" i="0" u="none" strike="noStrike" cap="none" normalizeH="0" baseline="0" dirty="0">
                <a:ln>
                  <a:noFill/>
                </a:ln>
                <a:solidFill>
                  <a:srgbClr val="50A14E"/>
                </a:solidFill>
                <a:effectLst/>
                <a:latin typeface="JetBrains Mono"/>
              </a:rPr>
              <a:t>"*** format_exception:"</a:t>
            </a:r>
            <a:r>
              <a:rPr kumimoji="0" lang="ru-RU" altLang="ru-RU" sz="1050" b="0" i="0" u="none" strike="noStrike" cap="none" normalizeH="0" baseline="0" dirty="0">
                <a:ln>
                  <a:noFill/>
                </a:ln>
                <a:solidFill>
                  <a:srgbClr val="383A42"/>
                </a:solidFill>
                <a:effectLst/>
                <a:latin typeface="JetBrains Mono"/>
              </a:rPr>
              <a:t>)</a:t>
            </a: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a:t>
            </a:r>
            <a:r>
              <a:rPr kumimoji="0" lang="ru-RU" altLang="ru-RU" sz="1050" b="0" i="1" u="none" strike="noStrike" cap="none" normalizeH="0" baseline="0" dirty="0">
                <a:ln>
                  <a:noFill/>
                </a:ln>
                <a:solidFill>
                  <a:srgbClr val="A0A1A7"/>
                </a:solidFill>
                <a:effectLst/>
                <a:latin typeface="JetBrains Mono"/>
              </a:rPr>
              <a:t># exc_type below is ignored on 3.5 and later</a:t>
            </a:r>
            <a:br>
              <a:rPr kumimoji="0" lang="ru-RU" altLang="ru-RU" sz="1050" b="0" i="1" u="none" strike="noStrike" cap="none" normalizeH="0" baseline="0" dirty="0">
                <a:ln>
                  <a:noFill/>
                </a:ln>
                <a:solidFill>
                  <a:srgbClr val="A0A1A7"/>
                </a:solidFill>
                <a:effectLst/>
                <a:latin typeface="JetBrains Mono"/>
              </a:rPr>
            </a:br>
            <a:r>
              <a:rPr kumimoji="0" lang="ru-RU" altLang="ru-RU" sz="1050" b="0" i="1" u="none" strike="noStrike" cap="none" normalizeH="0" baseline="0" dirty="0">
                <a:ln>
                  <a:noFill/>
                </a:ln>
                <a:solidFill>
                  <a:srgbClr val="A0A1A7"/>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print</a:t>
            </a:r>
            <a:r>
              <a:rPr kumimoji="0" lang="ru-RU" altLang="ru-RU" sz="1050" b="0" i="0" u="none" strike="noStrike" cap="none" normalizeH="0" baseline="0" dirty="0">
                <a:ln>
                  <a:noFill/>
                </a:ln>
                <a:solidFill>
                  <a:srgbClr val="383A42"/>
                </a:solidFill>
                <a:effectLst/>
                <a:latin typeface="JetBrains Mono"/>
              </a:rPr>
              <a:t>(</a:t>
            </a:r>
            <a:r>
              <a:rPr kumimoji="0" lang="ru-RU" altLang="ru-RU" sz="1050" b="0" i="0" u="none" strike="noStrike" cap="none" normalizeH="0" baseline="0" dirty="0">
                <a:ln>
                  <a:noFill/>
                </a:ln>
                <a:solidFill>
                  <a:srgbClr val="000080"/>
                </a:solidFill>
                <a:effectLst/>
                <a:latin typeface="JetBrains Mono"/>
              </a:rPr>
              <a:t>repr</a:t>
            </a:r>
            <a:r>
              <a:rPr kumimoji="0" lang="ru-RU" altLang="ru-RU" sz="1050" b="0" i="0" u="none" strike="noStrike" cap="none" normalizeH="0" baseline="0" dirty="0">
                <a:ln>
                  <a:noFill/>
                </a:ln>
                <a:solidFill>
                  <a:srgbClr val="383A42"/>
                </a:solidFill>
                <a:effectLst/>
                <a:latin typeface="JetBrains Mono"/>
              </a:rPr>
              <a:t>(traceback.</a:t>
            </a:r>
            <a:r>
              <a:rPr kumimoji="0" lang="ru-RU" altLang="ru-RU" sz="1050" b="0" i="0" u="none" strike="noStrike" cap="none" normalizeH="0" baseline="0" dirty="0">
                <a:ln>
                  <a:noFill/>
                </a:ln>
                <a:solidFill>
                  <a:srgbClr val="4078F2"/>
                </a:solidFill>
                <a:effectLst/>
                <a:latin typeface="JetBrains Mono"/>
              </a:rPr>
              <a:t>format_exception</a:t>
            </a:r>
            <a:r>
              <a:rPr kumimoji="0" lang="ru-RU" altLang="ru-RU" sz="1050" b="0" i="0" u="none" strike="noStrike" cap="none" normalizeH="0" baseline="0" dirty="0">
                <a:ln>
                  <a:noFill/>
                </a:ln>
                <a:solidFill>
                  <a:srgbClr val="383A42"/>
                </a:solidFill>
                <a:effectLst/>
                <a:latin typeface="JetBrains Mono"/>
              </a:rPr>
              <a:t>(exc_type, exc_value,</a:t>
            </a: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exc_traceback)))</a:t>
            </a:r>
            <a:br>
              <a:rPr kumimoji="0" lang="ru-RU" altLang="ru-RU" sz="1050" b="0" i="0" u="none" strike="noStrike" cap="none" normalizeH="0" baseline="0" dirty="0">
                <a:ln>
                  <a:noFill/>
                </a:ln>
                <a:solidFill>
                  <a:srgbClr val="383A42"/>
                </a:solidFill>
                <a:effectLst/>
                <a:latin typeface="JetBrains Mono"/>
              </a:rPr>
            </a:b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print</a:t>
            </a:r>
            <a:r>
              <a:rPr kumimoji="0" lang="ru-RU" altLang="ru-RU" sz="1050" b="0" i="0" u="none" strike="noStrike" cap="none" normalizeH="0" baseline="0" dirty="0">
                <a:ln>
                  <a:noFill/>
                </a:ln>
                <a:solidFill>
                  <a:srgbClr val="383A42"/>
                </a:solidFill>
                <a:effectLst/>
                <a:latin typeface="JetBrains Mono"/>
              </a:rPr>
              <a:t>(</a:t>
            </a:r>
            <a:r>
              <a:rPr kumimoji="0" lang="ru-RU" altLang="ru-RU" sz="1050" b="0" i="0" u="none" strike="noStrike" cap="none" normalizeH="0" baseline="0" dirty="0">
                <a:ln>
                  <a:noFill/>
                </a:ln>
                <a:solidFill>
                  <a:srgbClr val="50A14E"/>
                </a:solidFill>
                <a:effectLst/>
                <a:latin typeface="JetBrains Mono"/>
              </a:rPr>
              <a:t>"*** extract_tb:"</a:t>
            </a:r>
            <a:r>
              <a:rPr kumimoji="0" lang="ru-RU" altLang="ru-RU" sz="1050" b="0" i="0" u="none" strike="noStrike" cap="none" normalizeH="0" baseline="0" dirty="0">
                <a:ln>
                  <a:noFill/>
                </a:ln>
                <a:solidFill>
                  <a:srgbClr val="383A42"/>
                </a:solidFill>
                <a:effectLst/>
                <a:latin typeface="JetBrains Mono"/>
              </a:rPr>
              <a:t>)</a:t>
            </a: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print</a:t>
            </a:r>
            <a:r>
              <a:rPr kumimoji="0" lang="ru-RU" altLang="ru-RU" sz="1050" b="0" i="0" u="none" strike="noStrike" cap="none" normalizeH="0" baseline="0" dirty="0">
                <a:ln>
                  <a:noFill/>
                </a:ln>
                <a:solidFill>
                  <a:srgbClr val="383A42"/>
                </a:solidFill>
                <a:effectLst/>
                <a:latin typeface="JetBrains Mono"/>
              </a:rPr>
              <a:t>(</a:t>
            </a:r>
            <a:r>
              <a:rPr kumimoji="0" lang="ru-RU" altLang="ru-RU" sz="1050" b="0" i="0" u="none" strike="noStrike" cap="none" normalizeH="0" baseline="0" dirty="0">
                <a:ln>
                  <a:noFill/>
                </a:ln>
                <a:solidFill>
                  <a:srgbClr val="000080"/>
                </a:solidFill>
                <a:effectLst/>
                <a:latin typeface="JetBrains Mono"/>
              </a:rPr>
              <a:t>repr</a:t>
            </a:r>
            <a:r>
              <a:rPr kumimoji="0" lang="ru-RU" altLang="ru-RU" sz="1050" b="0" i="0" u="none" strike="noStrike" cap="none" normalizeH="0" baseline="0" dirty="0">
                <a:ln>
                  <a:noFill/>
                </a:ln>
                <a:solidFill>
                  <a:srgbClr val="383A42"/>
                </a:solidFill>
                <a:effectLst/>
                <a:latin typeface="JetBrains Mono"/>
              </a:rPr>
              <a:t>(traceback.</a:t>
            </a:r>
            <a:r>
              <a:rPr kumimoji="0" lang="ru-RU" altLang="ru-RU" sz="1050" b="0" i="0" u="none" strike="noStrike" cap="none" normalizeH="0" baseline="0" dirty="0">
                <a:ln>
                  <a:noFill/>
                </a:ln>
                <a:solidFill>
                  <a:srgbClr val="4078F2"/>
                </a:solidFill>
                <a:effectLst/>
                <a:latin typeface="JetBrains Mono"/>
              </a:rPr>
              <a:t>extract_tb</a:t>
            </a:r>
            <a:r>
              <a:rPr kumimoji="0" lang="ru-RU" altLang="ru-RU" sz="1050" b="0" i="0" u="none" strike="noStrike" cap="none" normalizeH="0" baseline="0" dirty="0">
                <a:ln>
                  <a:noFill/>
                </a:ln>
                <a:solidFill>
                  <a:srgbClr val="383A42"/>
                </a:solidFill>
                <a:effectLst/>
                <a:latin typeface="JetBrains Mono"/>
              </a:rPr>
              <a:t>(exc_traceback)))</a:t>
            </a: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print</a:t>
            </a:r>
            <a:r>
              <a:rPr kumimoji="0" lang="ru-RU" altLang="ru-RU" sz="1050" b="0" i="0" u="none" strike="noStrike" cap="none" normalizeH="0" baseline="0" dirty="0">
                <a:ln>
                  <a:noFill/>
                </a:ln>
                <a:solidFill>
                  <a:srgbClr val="383A42"/>
                </a:solidFill>
                <a:effectLst/>
                <a:latin typeface="JetBrains Mono"/>
              </a:rPr>
              <a:t>(</a:t>
            </a:r>
            <a:r>
              <a:rPr kumimoji="0" lang="ru-RU" altLang="ru-RU" sz="1050" b="0" i="0" u="none" strike="noStrike" cap="none" normalizeH="0" baseline="0" dirty="0">
                <a:ln>
                  <a:noFill/>
                </a:ln>
                <a:solidFill>
                  <a:srgbClr val="50A14E"/>
                </a:solidFill>
                <a:effectLst/>
                <a:latin typeface="JetBrains Mono"/>
              </a:rPr>
              <a:t>"*** format_tb:"</a:t>
            </a:r>
            <a:r>
              <a:rPr kumimoji="0" lang="ru-RU" altLang="ru-RU" sz="1050" b="0" i="0" u="none" strike="noStrike" cap="none" normalizeH="0" baseline="0" dirty="0">
                <a:ln>
                  <a:noFill/>
                </a:ln>
                <a:solidFill>
                  <a:srgbClr val="383A42"/>
                </a:solidFill>
                <a:effectLst/>
                <a:latin typeface="JetBrains Mono"/>
              </a:rPr>
              <a:t>)</a:t>
            </a: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print</a:t>
            </a:r>
            <a:r>
              <a:rPr kumimoji="0" lang="ru-RU" altLang="ru-RU" sz="1050" b="0" i="0" u="none" strike="noStrike" cap="none" normalizeH="0" baseline="0" dirty="0">
                <a:ln>
                  <a:noFill/>
                </a:ln>
                <a:solidFill>
                  <a:srgbClr val="383A42"/>
                </a:solidFill>
                <a:effectLst/>
                <a:latin typeface="JetBrains Mono"/>
              </a:rPr>
              <a:t>(</a:t>
            </a:r>
            <a:r>
              <a:rPr kumimoji="0" lang="ru-RU" altLang="ru-RU" sz="1050" b="0" i="0" u="none" strike="noStrike" cap="none" normalizeH="0" baseline="0" dirty="0">
                <a:ln>
                  <a:noFill/>
                </a:ln>
                <a:solidFill>
                  <a:srgbClr val="000080"/>
                </a:solidFill>
                <a:effectLst/>
                <a:latin typeface="JetBrains Mono"/>
              </a:rPr>
              <a:t>repr</a:t>
            </a:r>
            <a:r>
              <a:rPr kumimoji="0" lang="ru-RU" altLang="ru-RU" sz="1050" b="0" i="0" u="none" strike="noStrike" cap="none" normalizeH="0" baseline="0" dirty="0">
                <a:ln>
                  <a:noFill/>
                </a:ln>
                <a:solidFill>
                  <a:srgbClr val="383A42"/>
                </a:solidFill>
                <a:effectLst/>
                <a:latin typeface="JetBrains Mono"/>
              </a:rPr>
              <a:t>(traceback.</a:t>
            </a:r>
            <a:r>
              <a:rPr kumimoji="0" lang="ru-RU" altLang="ru-RU" sz="1050" b="0" i="0" u="none" strike="noStrike" cap="none" normalizeH="0" baseline="0" dirty="0">
                <a:ln>
                  <a:noFill/>
                </a:ln>
                <a:solidFill>
                  <a:srgbClr val="4078F2"/>
                </a:solidFill>
                <a:effectLst/>
                <a:latin typeface="JetBrains Mono"/>
              </a:rPr>
              <a:t>format_tb</a:t>
            </a:r>
            <a:r>
              <a:rPr kumimoji="0" lang="ru-RU" altLang="ru-RU" sz="1050" b="0" i="0" u="none" strike="noStrike" cap="none" normalizeH="0" baseline="0" dirty="0">
                <a:ln>
                  <a:noFill/>
                </a:ln>
                <a:solidFill>
                  <a:srgbClr val="383A42"/>
                </a:solidFill>
                <a:effectLst/>
                <a:latin typeface="JetBrains Mono"/>
              </a:rPr>
              <a:t>(exc_traceback)))</a:t>
            </a:r>
            <a:br>
              <a:rPr kumimoji="0" lang="ru-RU" altLang="ru-RU" sz="1050" b="0" i="0" u="none" strike="noStrike" cap="none" normalizeH="0" baseline="0" dirty="0">
                <a:ln>
                  <a:noFill/>
                </a:ln>
                <a:solidFill>
                  <a:srgbClr val="383A42"/>
                </a:solidFill>
                <a:effectLst/>
                <a:latin typeface="JetBrains Mono"/>
              </a:rPr>
            </a:br>
            <a:r>
              <a:rPr kumimoji="0" lang="ru-RU" altLang="ru-RU" sz="1050" b="0" i="0" u="none" strike="noStrike" cap="none" normalizeH="0" baseline="0" dirty="0">
                <a:ln>
                  <a:noFill/>
                </a:ln>
                <a:solidFill>
                  <a:srgbClr val="383A42"/>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print</a:t>
            </a:r>
            <a:r>
              <a:rPr kumimoji="0" lang="ru-RU" altLang="ru-RU" sz="1050" b="0" i="0" u="none" strike="noStrike" cap="none" normalizeH="0" baseline="0" dirty="0">
                <a:ln>
                  <a:noFill/>
                </a:ln>
                <a:solidFill>
                  <a:srgbClr val="383A42"/>
                </a:solidFill>
                <a:effectLst/>
                <a:latin typeface="JetBrains Mono"/>
              </a:rPr>
              <a:t>(</a:t>
            </a:r>
            <a:r>
              <a:rPr kumimoji="0" lang="ru-RU" altLang="ru-RU" sz="1050" b="0" i="0" u="none" strike="noStrike" cap="none" normalizeH="0" baseline="0" dirty="0">
                <a:ln>
                  <a:noFill/>
                </a:ln>
                <a:solidFill>
                  <a:srgbClr val="50A14E"/>
                </a:solidFill>
                <a:effectLst/>
                <a:latin typeface="JetBrains Mono"/>
              </a:rPr>
              <a:t>"*** tb_lineno:"</a:t>
            </a:r>
            <a:r>
              <a:rPr kumimoji="0" lang="ru-RU" altLang="ru-RU" sz="1050" b="0" i="0" u="none" strike="noStrike" cap="none" normalizeH="0" baseline="0" dirty="0">
                <a:ln>
                  <a:noFill/>
                </a:ln>
                <a:solidFill>
                  <a:srgbClr val="383A42"/>
                </a:solidFill>
                <a:effectLst/>
                <a:latin typeface="JetBrains Mono"/>
              </a:rPr>
              <a:t>, exc_traceback.tb_lineno)</a:t>
            </a:r>
            <a:br>
              <a:rPr kumimoji="0" lang="ru-RU" altLang="ru-RU" sz="1050" b="0" i="0" u="none" strike="noStrike" cap="none" normalizeH="0" baseline="0" dirty="0">
                <a:ln>
                  <a:noFill/>
                </a:ln>
                <a:solidFill>
                  <a:srgbClr val="383A42"/>
                </a:solidFill>
                <a:effectLst/>
                <a:latin typeface="JetBrains Mono"/>
              </a:rPr>
            </a:br>
            <a:endParaRPr kumimoji="0" lang="ru-RU" altLang="ru-RU" sz="20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4486275" y="9525"/>
            <a:ext cx="7705725" cy="6848475"/>
          </a:xfrm>
          <a:prstGeom prst="rect">
            <a:avLst/>
          </a:prstGeom>
        </p:spPr>
      </p:pic>
    </p:spTree>
    <p:extLst>
      <p:ext uri="{BB962C8B-B14F-4D97-AF65-F5344CB8AC3E}">
        <p14:creationId xmlns:p14="http://schemas.microsoft.com/office/powerpoint/2010/main" val="3869952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99" y="127000"/>
            <a:ext cx="11878733" cy="6595533"/>
          </a:xfrm>
          <a:solidFill>
            <a:schemeClr val="bg1"/>
          </a:solidFill>
        </p:spPr>
        <p:txBody>
          <a:bodyPr>
            <a:normAutofit/>
          </a:bodyPr>
          <a:lstStyle/>
          <a:p>
            <a:pPr marL="0" indent="0">
              <a:spcBef>
                <a:spcPts val="0"/>
              </a:spcBef>
              <a:buNone/>
            </a:pPr>
            <a:r>
              <a:rPr lang="ru-RU" sz="1800" b="1" dirty="0"/>
              <a:t>Власні винятки </a:t>
            </a:r>
          </a:p>
          <a:p>
            <a:pPr marL="0" indent="0">
              <a:spcBef>
                <a:spcPts val="0"/>
              </a:spcBef>
              <a:buNone/>
            </a:pPr>
            <a:endParaRPr lang="ru-RU" sz="1800" b="1" dirty="0"/>
          </a:p>
          <a:p>
            <a:pPr marL="0" indent="0">
              <a:spcBef>
                <a:spcPts val="0"/>
              </a:spcBef>
              <a:buNone/>
            </a:pPr>
            <a:r>
              <a:rPr lang="ru-RU" sz="1800" dirty="0"/>
              <a:t>При написанні власних програм розумне бажання додати виразності коду, а також звернути увагу інших програмістів на особливі виняткові ситуації. Для вирішення цього завдання можна використовувати власні винятки. </a:t>
            </a:r>
          </a:p>
          <a:p>
            <a:pPr marL="0" indent="0">
              <a:spcBef>
                <a:spcPts val="0"/>
              </a:spcBef>
              <a:buNone/>
            </a:pPr>
            <a:r>
              <a:rPr lang="ru-RU" sz="1800" dirty="0"/>
              <a:t>В найпростішому випадку необхідно «успадковуватися» від якогось класу в ієрархії винятків. </a:t>
            </a:r>
          </a:p>
          <a:p>
            <a:pPr marL="0" indent="0">
              <a:spcBef>
                <a:spcPts val="0"/>
              </a:spcBef>
              <a:buNone/>
            </a:pPr>
            <a:r>
              <a:rPr lang="ru-RU" sz="1800" dirty="0"/>
              <a:t>Наприклад: </a:t>
            </a:r>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r>
              <a:rPr lang="ru-RU" sz="1800" dirty="0"/>
              <a:t>Тоді можна «кинути» свій виняток: </a:t>
            </a:r>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r>
              <a:rPr lang="ru-RU" sz="1800" dirty="0" err="1"/>
              <a:t>Розберемося</a:t>
            </a:r>
            <a:r>
              <a:rPr lang="ru-RU" sz="1800" dirty="0"/>
              <a:t> на </a:t>
            </a:r>
            <a:r>
              <a:rPr lang="ru-RU" sz="1800" dirty="0" err="1"/>
              <a:t>прикладі</a:t>
            </a:r>
            <a:r>
              <a:rPr lang="ru-RU" sz="1800" dirty="0"/>
              <a:t> </a:t>
            </a:r>
            <a:r>
              <a:rPr lang="ru-RU" sz="1800" dirty="0" err="1"/>
              <a:t>операції</a:t>
            </a:r>
            <a:r>
              <a:rPr lang="ru-RU" sz="1800" dirty="0"/>
              <a:t> </a:t>
            </a:r>
            <a:r>
              <a:rPr lang="ru-RU" sz="1800" dirty="0" err="1"/>
              <a:t>ділення</a:t>
            </a:r>
            <a:r>
              <a:rPr lang="ru-RU" sz="1800" dirty="0"/>
              <a:t>: </a:t>
            </a:r>
          </a:p>
        </p:txBody>
      </p:sp>
      <p:sp>
        <p:nvSpPr>
          <p:cNvPr id="5" name="Rectangle 4"/>
          <p:cNvSpPr/>
          <p:nvPr/>
        </p:nvSpPr>
        <p:spPr>
          <a:xfrm>
            <a:off x="4100894" y="1472904"/>
            <a:ext cx="6096000" cy="954107"/>
          </a:xfrm>
          <a:prstGeom prst="rect">
            <a:avLst/>
          </a:prstGeom>
        </p:spPr>
        <p:txBody>
          <a:bodyPr>
            <a:spAutoFit/>
          </a:bodyPr>
          <a:lstStyle/>
          <a:p>
            <a:r>
              <a:rPr lang="ru-RU" sz="1400" i="1" dirty="0"/>
              <a:t>В результаті цього створюємо клас, а значить все, що знаємо про класи справедливо і для винятків. Можна вносити змінні і робити їх обробку. Як правило, винятки це дуже маленькі класи. Вони повинні виконуватися максимально швидко. </a:t>
            </a:r>
          </a:p>
        </p:txBody>
      </p:sp>
      <p:sp>
        <p:nvSpPr>
          <p:cNvPr id="6" name="Rectangle 5"/>
          <p:cNvSpPr/>
          <p:nvPr/>
        </p:nvSpPr>
        <p:spPr>
          <a:xfrm>
            <a:off x="5065596" y="2580899"/>
            <a:ext cx="6489910" cy="954107"/>
          </a:xfrm>
          <a:prstGeom prst="rect">
            <a:avLst/>
          </a:prstGeom>
        </p:spPr>
        <p:txBody>
          <a:bodyPr wrap="square">
            <a:spAutoFit/>
          </a:bodyPr>
          <a:lstStyle/>
          <a:p>
            <a:r>
              <a:rPr lang="uk-UA" sz="1400" i="1" dirty="0"/>
              <a:t>В той же час існує думка, що власні винятки потрібно робити з великою обережністю. Або намагатися взагалі їх не робити. </a:t>
            </a:r>
          </a:p>
          <a:p>
            <a:r>
              <a:rPr lang="uk-UA" sz="1400" i="1" dirty="0"/>
              <a:t>Краще пошукайте в ієрархії вже існуючих винятків найбільш підходящий. </a:t>
            </a:r>
          </a:p>
          <a:p>
            <a:endParaRPr lang="uk-UA" sz="1400" i="1" dirty="0"/>
          </a:p>
        </p:txBody>
      </p:sp>
      <p:sp>
        <p:nvSpPr>
          <p:cNvPr id="9" name="Rectangle 1"/>
          <p:cNvSpPr>
            <a:spLocks noChangeArrowheads="1"/>
          </p:cNvSpPr>
          <p:nvPr/>
        </p:nvSpPr>
        <p:spPr bwMode="auto">
          <a:xfrm>
            <a:off x="192968" y="1740828"/>
            <a:ext cx="2624436" cy="52322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class </a:t>
            </a:r>
            <a:r>
              <a:rPr kumimoji="0" lang="ru-RU" altLang="ru-RU" sz="1400" b="0" i="0" u="none" strike="noStrike" cap="none" normalizeH="0" baseline="0">
                <a:ln>
                  <a:noFill/>
                </a:ln>
                <a:solidFill>
                  <a:srgbClr val="C18401"/>
                </a:solidFill>
                <a:effectLst/>
                <a:latin typeface="JetBrains Mono"/>
              </a:rPr>
              <a:t>MyException</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000080"/>
                </a:solidFill>
                <a:effectLst/>
                <a:latin typeface="JetBrains Mono"/>
              </a:rPr>
              <a:t>Exception</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1" u="none" strike="noStrike" cap="none" normalizeH="0" baseline="0">
                <a:ln>
                  <a:noFill/>
                </a:ln>
                <a:solidFill>
                  <a:srgbClr val="A626A4"/>
                </a:solidFill>
                <a:effectLst/>
                <a:latin typeface="JetBrains Mono"/>
              </a:rPr>
              <a:t>pass</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228234" y="2768075"/>
            <a:ext cx="2553904" cy="30777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raise </a:t>
            </a:r>
            <a:r>
              <a:rPr kumimoji="0" lang="ru-RU" altLang="ru-RU" sz="1400" b="0" i="0" u="none" strike="noStrike" cap="none" normalizeH="0" baseline="0">
                <a:ln>
                  <a:noFill/>
                </a:ln>
                <a:solidFill>
                  <a:srgbClr val="4078F2"/>
                </a:solidFill>
                <a:effectLst/>
                <a:latin typeface="JetBrains Mono"/>
              </a:rPr>
              <a:t>MyException</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000080"/>
                </a:solidFill>
                <a:effectLst/>
                <a:latin typeface="JetBrains Mono"/>
              </a:rPr>
              <a:t>Exception</a:t>
            </a:r>
            <a:r>
              <a:rPr kumimoji="0" lang="ru-RU" altLang="ru-RU" sz="1400" b="0" i="0" u="none" strike="noStrike" cap="none" normalizeH="0" baseline="0">
                <a:ln>
                  <a:noFill/>
                </a:ln>
                <a:solidFill>
                  <a:srgbClr val="383A42"/>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228234" y="3767561"/>
            <a:ext cx="2214068" cy="95410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383A42"/>
                </a:solidFill>
                <a:effectLst/>
                <a:latin typeface="JetBrains Mono"/>
              </a:rPr>
              <a:t>a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986801"/>
                </a:solidFill>
                <a:effectLst/>
                <a:latin typeface="JetBrains Mono"/>
              </a:rPr>
              <a:t>1</a:t>
            </a:r>
            <a:br>
              <a:rPr kumimoji="0" lang="ru-RU" altLang="ru-RU" sz="1400" b="0" i="0" u="none" strike="noStrike" cap="none" normalizeH="0" baseline="0" dirty="0">
                <a:ln>
                  <a:noFill/>
                </a:ln>
                <a:solidFill>
                  <a:srgbClr val="986801"/>
                </a:solidFill>
                <a:effectLst/>
                <a:latin typeface="JetBrains Mono"/>
              </a:rPr>
            </a:br>
            <a:r>
              <a:rPr kumimoji="0" lang="ru-RU" altLang="ru-RU" sz="1400" b="0" i="0" u="none" strike="noStrike" cap="none" normalizeH="0" baseline="0" dirty="0">
                <a:ln>
                  <a:noFill/>
                </a:ln>
                <a:solidFill>
                  <a:srgbClr val="383A42"/>
                </a:solidFill>
                <a:effectLst/>
                <a:latin typeface="JetBrains Mono"/>
              </a:rPr>
              <a:t>b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986801"/>
                </a:solidFill>
                <a:effectLst/>
                <a:latin typeface="JetBrains Mono"/>
              </a:rPr>
              <a:t>0</a:t>
            </a:r>
            <a:br>
              <a:rPr kumimoji="0" lang="ru-RU" altLang="ru-RU" sz="1400" b="0" i="0" u="none" strike="noStrike" cap="none" normalizeH="0" baseline="0" dirty="0">
                <a:ln>
                  <a:noFill/>
                </a:ln>
                <a:solidFill>
                  <a:srgbClr val="986801"/>
                </a:solidFill>
                <a:effectLst/>
                <a:latin typeface="JetBrains Mono"/>
              </a:rPr>
            </a:br>
            <a:r>
              <a:rPr kumimoji="0" lang="ru-RU" altLang="ru-RU" sz="1400" b="0" i="1" u="none" strike="noStrike" cap="none" normalizeH="0" baseline="0" dirty="0">
                <a:ln>
                  <a:noFill/>
                </a:ln>
                <a:solidFill>
                  <a:srgbClr val="A626A4"/>
                </a:solidFill>
                <a:effectLst/>
                <a:latin typeface="JetBrains Mono"/>
              </a:rPr>
              <a:t>if </a:t>
            </a:r>
            <a:r>
              <a:rPr kumimoji="0" lang="ru-RU" altLang="ru-RU" sz="1400" b="0" i="0" u="none" strike="noStrike" cap="none" normalizeH="0" baseline="0" dirty="0">
                <a:ln>
                  <a:noFill/>
                </a:ln>
                <a:solidFill>
                  <a:srgbClr val="383A42"/>
                </a:solidFill>
                <a:effectLst/>
                <a:latin typeface="JetBrains Mono"/>
              </a:rPr>
              <a:t>b</a:t>
            </a:r>
            <a:r>
              <a:rPr kumimoji="0" lang="ru-RU" altLang="ru-RU" sz="1400" b="0" i="0" u="none" strike="noStrike" cap="none" normalizeH="0" baseline="0" dirty="0">
                <a:ln>
                  <a:noFill/>
                </a:ln>
                <a:solidFill>
                  <a:srgbClr val="4078F2"/>
                </a:solidFill>
                <a:effectLst/>
                <a:latin typeface="JetBrains Mono"/>
              </a:rPr>
              <a:t>==</a:t>
            </a:r>
            <a:r>
              <a:rPr kumimoji="0" lang="ru-RU" altLang="ru-RU" sz="1400" b="0" i="0" u="none" strike="noStrike" cap="none" normalizeH="0" baseline="0" dirty="0">
                <a:ln>
                  <a:noFill/>
                </a:ln>
                <a:solidFill>
                  <a:srgbClr val="986801"/>
                </a:solidFill>
                <a:effectLst/>
                <a:latin typeface="JetBrains Mono"/>
              </a:rPr>
              <a:t>0</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1" u="none" strike="noStrike" cap="none" normalizeH="0" baseline="0" dirty="0">
                <a:ln>
                  <a:noFill/>
                </a:ln>
                <a:solidFill>
                  <a:srgbClr val="A626A4"/>
                </a:solidFill>
                <a:effectLst/>
                <a:latin typeface="JetBrains Mono"/>
              </a:rPr>
              <a:t>raise </a:t>
            </a:r>
            <a:r>
              <a:rPr kumimoji="0" lang="ru-RU" altLang="ru-RU" sz="1400" b="0" i="0" u="none" strike="noStrike" cap="none" normalizeH="0" baseline="0" dirty="0">
                <a:ln>
                  <a:noFill/>
                </a:ln>
                <a:solidFill>
                  <a:srgbClr val="000080"/>
                </a:solidFill>
                <a:effectLst/>
                <a:latin typeface="JetBrains Mono"/>
              </a:rPr>
              <a:t>ZeroDivisionError</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2"/>
          <a:stretch>
            <a:fillRect/>
          </a:stretch>
        </p:blipFill>
        <p:spPr>
          <a:xfrm>
            <a:off x="3295650" y="3767561"/>
            <a:ext cx="5962650" cy="1101310"/>
          </a:xfrm>
          <a:prstGeom prst="rect">
            <a:avLst/>
          </a:prstGeom>
        </p:spPr>
      </p:pic>
      <p:sp>
        <p:nvSpPr>
          <p:cNvPr id="13" name="Rectangle 4"/>
          <p:cNvSpPr>
            <a:spLocks noChangeArrowheads="1"/>
          </p:cNvSpPr>
          <p:nvPr/>
        </p:nvSpPr>
        <p:spPr bwMode="auto">
          <a:xfrm>
            <a:off x="192968" y="5073633"/>
            <a:ext cx="2412840" cy="160043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383A42"/>
                </a:solidFill>
                <a:effectLst/>
                <a:latin typeface="JetBrains Mono"/>
              </a:rPr>
              <a:t>a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986801"/>
                </a:solidFill>
                <a:effectLst/>
                <a:latin typeface="JetBrains Mono"/>
              </a:rPr>
              <a:t>1</a:t>
            </a:r>
            <a:br>
              <a:rPr kumimoji="0" lang="ru-RU" altLang="ru-RU" sz="1400" b="0" i="0" u="none" strike="noStrike" cap="none" normalizeH="0" baseline="0">
                <a:ln>
                  <a:noFill/>
                </a:ln>
                <a:solidFill>
                  <a:srgbClr val="986801"/>
                </a:solidFill>
                <a:effectLst/>
                <a:latin typeface="JetBrains Mono"/>
              </a:rPr>
            </a:br>
            <a:r>
              <a:rPr kumimoji="0" lang="ru-RU" altLang="ru-RU" sz="1400" b="0" i="0" u="none" strike="noStrike" cap="none" normalizeH="0" baseline="0">
                <a:ln>
                  <a:noFill/>
                </a:ln>
                <a:solidFill>
                  <a:srgbClr val="383A42"/>
                </a:solidFill>
                <a:effectLst/>
                <a:latin typeface="JetBrains Mono"/>
              </a:rPr>
              <a:t>b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986801"/>
                </a:solidFill>
                <a:effectLst/>
                <a:latin typeface="JetBrains Mono"/>
              </a:rPr>
              <a:t>0</a:t>
            </a:r>
            <a:br>
              <a:rPr kumimoji="0" lang="ru-RU" altLang="ru-RU" sz="1400" b="0" i="0" u="none" strike="noStrike" cap="none" normalizeH="0" baseline="0">
                <a:ln>
                  <a:noFill/>
                </a:ln>
                <a:solidFill>
                  <a:srgbClr val="986801"/>
                </a:solidFill>
                <a:effectLst/>
                <a:latin typeface="JetBrains Mono"/>
              </a:rPr>
            </a:br>
            <a:r>
              <a:rPr kumimoji="0" lang="ru-RU" altLang="ru-RU" sz="1400" b="0" i="1" u="none" strike="noStrike" cap="none" normalizeH="0" baseline="0">
                <a:ln>
                  <a:noFill/>
                </a:ln>
                <a:solidFill>
                  <a:srgbClr val="A626A4"/>
                </a:solidFill>
                <a:effectLst/>
                <a:latin typeface="JetBrains Mono"/>
              </a:rPr>
              <a:t>try</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1" u="none" strike="noStrike" cap="none" normalizeH="0" baseline="0">
                <a:ln>
                  <a:noFill/>
                </a:ln>
                <a:solidFill>
                  <a:srgbClr val="A626A4"/>
                </a:solidFill>
                <a:effectLst/>
                <a:latin typeface="JetBrains Mono"/>
              </a:rPr>
              <a:t>if </a:t>
            </a:r>
            <a:r>
              <a:rPr kumimoji="0" lang="ru-RU" altLang="ru-RU" sz="1400" b="0" i="0" u="none" strike="noStrike" cap="none" normalizeH="0" baseline="0">
                <a:ln>
                  <a:noFill/>
                </a:ln>
                <a:solidFill>
                  <a:srgbClr val="383A42"/>
                </a:solidFill>
                <a:effectLst/>
                <a:latin typeface="JetBrains Mono"/>
              </a:rPr>
              <a:t>b</a:t>
            </a:r>
            <a:r>
              <a:rPr kumimoji="0" lang="ru-RU" altLang="ru-RU" sz="1400" b="0" i="0" u="none" strike="noStrike" cap="none" normalizeH="0" baseline="0">
                <a:ln>
                  <a:noFill/>
                </a:ln>
                <a:solidFill>
                  <a:srgbClr val="4078F2"/>
                </a:solidFill>
                <a:effectLst/>
                <a:latin typeface="JetBrains Mono"/>
              </a:rPr>
              <a:t>==</a:t>
            </a:r>
            <a:r>
              <a:rPr kumimoji="0" lang="ru-RU" altLang="ru-RU" sz="1400" b="0" i="0" u="none" strike="noStrike" cap="none" normalizeH="0" baseline="0">
                <a:ln>
                  <a:noFill/>
                </a:ln>
                <a:solidFill>
                  <a:srgbClr val="986801"/>
                </a:solidFill>
                <a:effectLst/>
                <a:latin typeface="JetBrains Mono"/>
              </a:rPr>
              <a:t>0</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1" u="none" strike="noStrike" cap="none" normalizeH="0" baseline="0">
                <a:ln>
                  <a:noFill/>
                </a:ln>
                <a:solidFill>
                  <a:srgbClr val="A626A4"/>
                </a:solidFill>
                <a:effectLst/>
                <a:latin typeface="JetBrains Mono"/>
              </a:rPr>
              <a:t>raise </a:t>
            </a:r>
            <a:r>
              <a:rPr kumimoji="0" lang="ru-RU" altLang="ru-RU" sz="1400" b="0" i="0" u="none" strike="noStrike" cap="none" normalizeH="0" baseline="0">
                <a:ln>
                  <a:noFill/>
                </a:ln>
                <a:solidFill>
                  <a:srgbClr val="000080"/>
                </a:solidFill>
                <a:effectLst/>
                <a:latin typeface="JetBrains Mono"/>
              </a:rPr>
              <a:t>ZeroDivisionError</a:t>
            </a:r>
            <a:br>
              <a:rPr kumimoji="0" lang="ru-RU" altLang="ru-RU" sz="1400" b="0" i="0" u="none" strike="noStrike" cap="none" normalizeH="0" baseline="0">
                <a:ln>
                  <a:noFill/>
                </a:ln>
                <a:solidFill>
                  <a:srgbClr val="000080"/>
                </a:solidFill>
                <a:effectLst/>
                <a:latin typeface="JetBrains Mono"/>
              </a:rPr>
            </a:br>
            <a:r>
              <a:rPr kumimoji="0" lang="ru-RU" altLang="ru-RU" sz="1400" b="0" i="1" u="none" strike="noStrike" cap="none" normalizeH="0" baseline="0">
                <a:ln>
                  <a:noFill/>
                </a:ln>
                <a:solidFill>
                  <a:srgbClr val="A626A4"/>
                </a:solidFill>
                <a:effectLst/>
                <a:latin typeface="JetBrains Mono"/>
              </a:rPr>
              <a:t>except</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"Ділення на 0"</a:t>
            </a:r>
            <a:r>
              <a:rPr kumimoji="0" lang="ru-RU" altLang="ru-RU" sz="1400" b="0" i="0" u="none" strike="noStrike" cap="none" normalizeH="0" baseline="0">
                <a:ln>
                  <a:noFill/>
                </a:ln>
                <a:solidFill>
                  <a:srgbClr val="383A42"/>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14" name="Picture 13"/>
          <p:cNvPicPr>
            <a:picLocks noChangeAspect="1"/>
          </p:cNvPicPr>
          <p:nvPr/>
        </p:nvPicPr>
        <p:blipFill>
          <a:blip r:embed="rId3"/>
          <a:stretch>
            <a:fillRect/>
          </a:stretch>
        </p:blipFill>
        <p:spPr>
          <a:xfrm>
            <a:off x="3295650" y="6209422"/>
            <a:ext cx="1233092" cy="432894"/>
          </a:xfrm>
          <a:prstGeom prst="rect">
            <a:avLst/>
          </a:prstGeom>
        </p:spPr>
      </p:pic>
    </p:spTree>
    <p:extLst>
      <p:ext uri="{BB962C8B-B14F-4D97-AF65-F5344CB8AC3E}">
        <p14:creationId xmlns:p14="http://schemas.microsoft.com/office/powerpoint/2010/main" val="1731642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99" y="127000"/>
            <a:ext cx="11878733" cy="6595533"/>
          </a:xfrm>
        </p:spPr>
        <p:txBody>
          <a:bodyPr>
            <a:normAutofit/>
          </a:bodyPr>
          <a:lstStyle/>
          <a:p>
            <a:pPr marL="0" indent="0">
              <a:spcBef>
                <a:spcPts val="0"/>
              </a:spcBef>
              <a:buNone/>
            </a:pPr>
            <a:r>
              <a:rPr lang="en-US" sz="1800" b="1" i="1" dirty="0"/>
              <a:t>Raise</a:t>
            </a:r>
            <a:r>
              <a:rPr lang="en-US" sz="1800" b="1" dirty="0"/>
              <a:t> </a:t>
            </a:r>
            <a:r>
              <a:rPr lang="uk-UA" sz="1800" b="1" dirty="0"/>
              <a:t>без визначеного винятку</a:t>
            </a:r>
          </a:p>
          <a:p>
            <a:pPr marL="0" indent="0">
              <a:spcBef>
                <a:spcPts val="0"/>
              </a:spcBef>
              <a:buNone/>
            </a:pPr>
            <a:r>
              <a:rPr lang="en-US" sz="1800" dirty="0"/>
              <a:t> </a:t>
            </a:r>
            <a:endParaRPr lang="uk-UA" sz="1800" dirty="0"/>
          </a:p>
          <a:p>
            <a:pPr marL="0" indent="0">
              <a:spcBef>
                <a:spcPts val="0"/>
              </a:spcBef>
              <a:buNone/>
            </a:pPr>
            <a:r>
              <a:rPr lang="uk-UA" sz="1800" dirty="0"/>
              <a:t>Можна використовувати ключове слово </a:t>
            </a:r>
            <a:r>
              <a:rPr lang="en-US" sz="1800" b="1" i="1" dirty="0"/>
              <a:t>raise</a:t>
            </a:r>
            <a:r>
              <a:rPr lang="en-US" sz="1800" dirty="0"/>
              <a:t> </a:t>
            </a:r>
            <a:r>
              <a:rPr lang="uk-UA" sz="1800" dirty="0"/>
              <a:t>і не вказуючи, який виняток викликати. </a:t>
            </a:r>
          </a:p>
          <a:p>
            <a:pPr marL="0" indent="0">
              <a:spcBef>
                <a:spcPts val="0"/>
              </a:spcBef>
              <a:buNone/>
            </a:pPr>
            <a:r>
              <a:rPr lang="uk-UA" sz="1800" dirty="0"/>
              <a:t>Воно викличе виняток, який </a:t>
            </a:r>
            <a:r>
              <a:rPr lang="uk-UA" sz="1800" u="sng" dirty="0"/>
              <a:t>вже відбувся</a:t>
            </a:r>
            <a:r>
              <a:rPr lang="uk-UA" sz="1800" dirty="0"/>
              <a:t>. Тому його можна використовувати тільки в блоці </a:t>
            </a:r>
            <a:r>
              <a:rPr lang="en-US" sz="1800" dirty="0"/>
              <a:t>except.</a:t>
            </a: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r>
              <a:rPr lang="ru-RU" sz="1800" b="1" i="1" dirty="0" err="1"/>
              <a:t>Raise</a:t>
            </a:r>
            <a:r>
              <a:rPr lang="ru-RU" sz="1800" b="1" i="1" dirty="0"/>
              <a:t> </a:t>
            </a:r>
            <a:r>
              <a:rPr lang="ru-RU" sz="1800" b="1" dirty="0"/>
              <a:t>з аргументом </a:t>
            </a:r>
          </a:p>
          <a:p>
            <a:pPr marL="0" indent="0">
              <a:spcBef>
                <a:spcPts val="0"/>
              </a:spcBef>
              <a:buNone/>
            </a:pPr>
            <a:r>
              <a:rPr lang="ru-RU" sz="1800" dirty="0" err="1"/>
              <a:t>Також</a:t>
            </a:r>
            <a:r>
              <a:rPr lang="ru-RU" sz="1800" dirty="0"/>
              <a:t> </a:t>
            </a:r>
            <a:r>
              <a:rPr lang="ru-RU" sz="1800" dirty="0" err="1"/>
              <a:t>можна</a:t>
            </a:r>
            <a:r>
              <a:rPr lang="ru-RU" sz="1800" dirty="0"/>
              <a:t> </a:t>
            </a:r>
            <a:r>
              <a:rPr lang="ru-RU" sz="1800" dirty="0" err="1"/>
              <a:t>вказати</a:t>
            </a:r>
            <a:r>
              <a:rPr lang="ru-RU" sz="1800" dirty="0"/>
              <a:t> аргумент до </a:t>
            </a:r>
            <a:r>
              <a:rPr lang="ru-RU" sz="1800" dirty="0" err="1"/>
              <a:t>певного</a:t>
            </a:r>
            <a:r>
              <a:rPr lang="ru-RU" sz="1800" dirty="0"/>
              <a:t> </a:t>
            </a:r>
            <a:r>
              <a:rPr lang="ru-RU" sz="1800" dirty="0" err="1"/>
              <a:t>винятку</a:t>
            </a:r>
            <a:r>
              <a:rPr lang="ru-RU" sz="1800" dirty="0"/>
              <a:t> в </a:t>
            </a:r>
            <a:r>
              <a:rPr lang="ru-RU" sz="1800" b="1" i="1" dirty="0" err="1"/>
              <a:t>raise</a:t>
            </a:r>
            <a:r>
              <a:rPr lang="ru-RU" sz="1800" dirty="0"/>
              <a:t>. </a:t>
            </a:r>
          </a:p>
          <a:p>
            <a:pPr marL="0" indent="0">
              <a:spcBef>
                <a:spcPts val="0"/>
              </a:spcBef>
              <a:buNone/>
            </a:pPr>
            <a:r>
              <a:rPr lang="ru-RU" sz="1800" dirty="0" err="1"/>
              <a:t>Робиться</a:t>
            </a:r>
            <a:r>
              <a:rPr lang="ru-RU" sz="1800" dirty="0"/>
              <a:t> </a:t>
            </a:r>
            <a:r>
              <a:rPr lang="ru-RU" sz="1800" dirty="0" err="1"/>
              <a:t>це</a:t>
            </a:r>
            <a:r>
              <a:rPr lang="ru-RU" sz="1800" dirty="0"/>
              <a:t> за </a:t>
            </a:r>
            <a:r>
              <a:rPr lang="ru-RU" sz="1800" dirty="0" err="1"/>
              <a:t>допомогою</a:t>
            </a:r>
            <a:r>
              <a:rPr lang="ru-RU" sz="1800" dirty="0"/>
              <a:t> </a:t>
            </a:r>
            <a:r>
              <a:rPr lang="ru-RU" sz="1800" dirty="0" err="1"/>
              <a:t>додаткових</a:t>
            </a:r>
            <a:r>
              <a:rPr lang="ru-RU" sz="1800" dirty="0"/>
              <a:t> деталей </a:t>
            </a:r>
            <a:r>
              <a:rPr lang="ru-RU" sz="1800" dirty="0" err="1"/>
              <a:t>винятку</a:t>
            </a:r>
            <a:r>
              <a:rPr lang="ru-RU" sz="1800" dirty="0"/>
              <a:t>. </a:t>
            </a:r>
            <a:r>
              <a:rPr lang="en-US" sz="1800" dirty="0"/>
              <a:t> </a:t>
            </a: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r>
              <a:rPr lang="uk-UA" sz="1800" b="1" i="1" dirty="0" err="1"/>
              <a:t>assert</a:t>
            </a:r>
            <a:r>
              <a:rPr lang="uk-UA" sz="1800" b="1" i="1" dirty="0"/>
              <a:t> </a:t>
            </a:r>
          </a:p>
          <a:p>
            <a:pPr marL="0" indent="0">
              <a:spcBef>
                <a:spcPts val="0"/>
              </a:spcBef>
              <a:buNone/>
            </a:pPr>
            <a:endParaRPr lang="uk-UA" sz="1800" dirty="0"/>
          </a:p>
          <a:p>
            <a:pPr marL="0" indent="0">
              <a:spcBef>
                <a:spcPts val="0"/>
              </a:spcBef>
              <a:buNone/>
            </a:pPr>
            <a:r>
              <a:rPr lang="uk-UA" sz="1800" dirty="0"/>
              <a:t>Твердження (</a:t>
            </a:r>
            <a:r>
              <a:rPr lang="en-US" sz="1800" dirty="0"/>
              <a:t>assert) </a:t>
            </a:r>
            <a:r>
              <a:rPr lang="uk-UA" sz="1800" dirty="0"/>
              <a:t>приймає інструкцію як аргумент і викликає виняток</a:t>
            </a:r>
            <a:r>
              <a:rPr lang="en-US" sz="1800" dirty="0"/>
              <a:t>, </a:t>
            </a:r>
            <a:r>
              <a:rPr lang="uk-UA" sz="1800" dirty="0"/>
              <a:t>якщо повертається значення </a:t>
            </a:r>
            <a:r>
              <a:rPr lang="en-US" sz="1800" dirty="0"/>
              <a:t>False. </a:t>
            </a:r>
            <a:endParaRPr lang="uk-UA" sz="1800" dirty="0"/>
          </a:p>
          <a:p>
            <a:pPr marL="0" indent="0">
              <a:spcBef>
                <a:spcPts val="0"/>
              </a:spcBef>
              <a:buNone/>
            </a:pPr>
            <a:r>
              <a:rPr lang="uk-UA" sz="1800" dirty="0"/>
              <a:t>В іншому випадку виконує операцію </a:t>
            </a:r>
            <a:r>
              <a:rPr lang="en-US" sz="1800" dirty="0"/>
              <a:t>No-operation (NOP) </a:t>
            </a:r>
            <a:endParaRPr lang="uk-UA" sz="1800" dirty="0"/>
          </a:p>
          <a:p>
            <a:pPr marL="0" indent="0">
              <a:spcBef>
                <a:spcPts val="0"/>
              </a:spcBef>
              <a:buNone/>
            </a:pPr>
            <a:endParaRPr lang="ru-RU" sz="1800" dirty="0"/>
          </a:p>
        </p:txBody>
      </p:sp>
      <p:sp>
        <p:nvSpPr>
          <p:cNvPr id="7" name="Rectangle 1"/>
          <p:cNvSpPr>
            <a:spLocks noChangeArrowheads="1"/>
          </p:cNvSpPr>
          <p:nvPr/>
        </p:nvSpPr>
        <p:spPr bwMode="auto">
          <a:xfrm>
            <a:off x="152399" y="1294660"/>
            <a:ext cx="1220206" cy="95410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try</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'1'</a:t>
            </a:r>
            <a:r>
              <a:rPr kumimoji="0" lang="ru-RU" altLang="ru-RU" sz="1400" b="0" i="0" u="none" strike="noStrike" cap="none" normalizeH="0" baseline="0">
                <a:ln>
                  <a:noFill/>
                </a:ln>
                <a:solidFill>
                  <a:srgbClr val="4078F2"/>
                </a:solidFill>
                <a:effectLst/>
                <a:latin typeface="JetBrains Mono"/>
              </a:rPr>
              <a:t>+</a:t>
            </a:r>
            <a:r>
              <a:rPr kumimoji="0" lang="ru-RU" altLang="ru-RU" sz="1400" b="0" i="0" u="none" strike="noStrike" cap="none" normalizeH="0" baseline="0">
                <a:ln>
                  <a:noFill/>
                </a:ln>
                <a:solidFill>
                  <a:srgbClr val="986801"/>
                </a:solidFill>
                <a:effectLst/>
                <a:latin typeface="JetBrains Mono"/>
              </a:rPr>
              <a:t>1</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1" u="none" strike="noStrike" cap="none" normalizeH="0" baseline="0">
                <a:ln>
                  <a:noFill/>
                </a:ln>
                <a:solidFill>
                  <a:srgbClr val="A626A4"/>
                </a:solidFill>
                <a:effectLst/>
                <a:latin typeface="JetBrains Mono"/>
              </a:rPr>
              <a:t>except</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1" u="none" strike="noStrike" cap="none" normalizeH="0" baseline="0">
                <a:ln>
                  <a:noFill/>
                </a:ln>
                <a:solidFill>
                  <a:srgbClr val="A626A4"/>
                </a:solidFill>
                <a:effectLst/>
                <a:latin typeface="JetBrains Mono"/>
              </a:rPr>
              <a:t>raise</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2233612" y="1334367"/>
            <a:ext cx="5038725" cy="914400"/>
          </a:xfrm>
          <a:prstGeom prst="rect">
            <a:avLst/>
          </a:prstGeom>
        </p:spPr>
      </p:pic>
      <p:sp>
        <p:nvSpPr>
          <p:cNvPr id="9" name="Rectangle 2"/>
          <p:cNvSpPr>
            <a:spLocks noChangeArrowheads="1"/>
          </p:cNvSpPr>
          <p:nvPr/>
        </p:nvSpPr>
        <p:spPr bwMode="auto">
          <a:xfrm>
            <a:off x="152399" y="3407634"/>
            <a:ext cx="3633046" cy="30777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raise </a:t>
            </a:r>
            <a:r>
              <a:rPr kumimoji="0" lang="ru-RU" altLang="ru-RU" sz="1400" b="0" i="0" u="none" strike="noStrike" cap="none" normalizeH="0" baseline="0">
                <a:ln>
                  <a:noFill/>
                </a:ln>
                <a:solidFill>
                  <a:srgbClr val="000080"/>
                </a:solidFill>
                <a:effectLst/>
                <a:latin typeface="JetBrains Mono"/>
              </a:rPr>
              <a:t>ValueError</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"Невідповідне значення"</a:t>
            </a:r>
            <a:r>
              <a:rPr kumimoji="0" lang="ru-RU" altLang="ru-RU" sz="1400" b="0" i="0" u="none" strike="noStrike" cap="none" normalizeH="0" baseline="0">
                <a:ln>
                  <a:noFill/>
                </a:ln>
                <a:solidFill>
                  <a:srgbClr val="383A42"/>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3"/>
          <a:stretch>
            <a:fillRect/>
          </a:stretch>
        </p:blipFill>
        <p:spPr>
          <a:xfrm>
            <a:off x="4072604" y="3407634"/>
            <a:ext cx="5114925" cy="857250"/>
          </a:xfrm>
          <a:prstGeom prst="rect">
            <a:avLst/>
          </a:prstGeom>
        </p:spPr>
      </p:pic>
      <p:sp>
        <p:nvSpPr>
          <p:cNvPr id="11" name="Rectangle 3"/>
          <p:cNvSpPr>
            <a:spLocks noChangeArrowheads="1"/>
          </p:cNvSpPr>
          <p:nvPr/>
        </p:nvSpPr>
        <p:spPr bwMode="auto">
          <a:xfrm>
            <a:off x="143879" y="5392078"/>
            <a:ext cx="2189638" cy="52322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assert</a:t>
            </a:r>
            <a:r>
              <a:rPr kumimoji="0" lang="ru-RU" altLang="ru-RU" sz="1400" b="0" i="0" u="none" strike="noStrike" cap="none" normalizeH="0" baseline="0">
                <a:ln>
                  <a:noFill/>
                </a:ln>
                <a:solidFill>
                  <a:srgbClr val="383A42"/>
                </a:solidFill>
                <a:effectLst/>
                <a:latin typeface="JetBrains Mono"/>
              </a:rPr>
              <a:t>(</a:t>
            </a:r>
            <a:r>
              <a:rPr kumimoji="0" lang="ru-RU" altLang="ru-RU" sz="1400" b="0" i="1" u="none" strike="noStrike" cap="none" normalizeH="0" baseline="0">
                <a:ln>
                  <a:noFill/>
                </a:ln>
                <a:solidFill>
                  <a:srgbClr val="A626A4"/>
                </a:solidFill>
                <a:effectLst/>
                <a:latin typeface="JetBrains Mono"/>
              </a:rPr>
              <a:t>True</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1" u="none" strike="noStrike" cap="none" normalizeH="0" baseline="0">
                <a:ln>
                  <a:noFill/>
                </a:ln>
                <a:solidFill>
                  <a:srgbClr val="A0A1A7"/>
                </a:solidFill>
                <a:effectLst/>
                <a:latin typeface="JetBrains Mono"/>
              </a:rPr>
              <a:t>#  код виконується далі</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143879" y="6019593"/>
            <a:ext cx="1197764" cy="30777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a:ln>
                  <a:noFill/>
                </a:ln>
                <a:solidFill>
                  <a:srgbClr val="A626A4"/>
                </a:solidFill>
                <a:effectLst/>
                <a:latin typeface="JetBrains Mono"/>
              </a:rPr>
              <a:t>assert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986801"/>
                </a:solidFill>
                <a:effectLst/>
                <a:latin typeface="JetBrains Mono"/>
              </a:rPr>
              <a:t>1</a:t>
            </a:r>
            <a:r>
              <a:rPr kumimoji="0" lang="ru-RU" altLang="ru-RU" sz="1400" b="0" i="0" u="none" strike="noStrike" cap="none" normalizeH="0" baseline="0" dirty="0">
                <a:ln>
                  <a:noFill/>
                </a:ln>
                <a:solidFill>
                  <a:srgbClr val="4078F2"/>
                </a:solidFill>
                <a:effectLst/>
                <a:latin typeface="JetBrains Mono"/>
              </a:rPr>
              <a:t>==</a:t>
            </a:r>
            <a:r>
              <a:rPr kumimoji="0" lang="ru-RU" altLang="ru-RU" sz="1400" b="0" i="0" u="none" strike="noStrike" cap="none" normalizeH="0" baseline="0" dirty="0">
                <a:ln>
                  <a:noFill/>
                </a:ln>
                <a:solidFill>
                  <a:srgbClr val="986801"/>
                </a:solidFill>
                <a:effectLst/>
                <a:latin typeface="JetBrains Mono"/>
              </a:rPr>
              <a:t>0</a:t>
            </a:r>
            <a:r>
              <a:rPr kumimoji="0" lang="ru-RU" altLang="ru-RU" sz="1400" b="0" i="0" u="none" strike="noStrike" cap="none" normalizeH="0" baseline="0" dirty="0">
                <a:ln>
                  <a:noFill/>
                </a:ln>
                <a:solidFill>
                  <a:srgbClr val="383A42"/>
                </a:solidFill>
                <a:effectLst/>
                <a:latin typeface="JetBrains Mono"/>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13" name="Picture 12"/>
          <p:cNvPicPr>
            <a:picLocks noChangeAspect="1"/>
          </p:cNvPicPr>
          <p:nvPr/>
        </p:nvPicPr>
        <p:blipFill>
          <a:blip r:embed="rId4"/>
          <a:stretch>
            <a:fillRect/>
          </a:stretch>
        </p:blipFill>
        <p:spPr>
          <a:xfrm>
            <a:off x="3005137" y="5581443"/>
            <a:ext cx="5000625" cy="876300"/>
          </a:xfrm>
          <a:prstGeom prst="rect">
            <a:avLst/>
          </a:prstGeom>
        </p:spPr>
      </p:pic>
    </p:spTree>
    <p:extLst>
      <p:ext uri="{BB962C8B-B14F-4D97-AF65-F5344CB8AC3E}">
        <p14:creationId xmlns:p14="http://schemas.microsoft.com/office/powerpoint/2010/main" val="480465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99" y="127000"/>
            <a:ext cx="11878733" cy="6595533"/>
          </a:xfrm>
        </p:spPr>
        <p:txBody>
          <a:bodyPr>
            <a:normAutofit/>
          </a:bodyPr>
          <a:lstStyle/>
          <a:p>
            <a:pPr marL="0" indent="0">
              <a:spcBef>
                <a:spcPts val="0"/>
              </a:spcBef>
              <a:buNone/>
            </a:pPr>
            <a:r>
              <a:rPr lang="uk-UA" sz="1800" dirty="0"/>
              <a:t>Наприклад:</a:t>
            </a:r>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endParaRPr lang="uk-UA" sz="1800" dirty="0"/>
          </a:p>
          <a:p>
            <a:pPr marL="0" indent="0">
              <a:spcBef>
                <a:spcPts val="0"/>
              </a:spcBef>
              <a:buNone/>
            </a:pPr>
            <a:r>
              <a:rPr lang="ru-RU" sz="1800" b="1" dirty="0" err="1"/>
              <a:t>Другий</a:t>
            </a:r>
            <a:r>
              <a:rPr lang="ru-RU" sz="1800" b="1" dirty="0"/>
              <a:t> аргумент для </a:t>
            </a:r>
            <a:r>
              <a:rPr lang="ru-RU" sz="1800" b="1" i="1" dirty="0" err="1"/>
              <a:t>assert</a:t>
            </a:r>
            <a:r>
              <a:rPr lang="ru-RU" sz="1800" b="1" dirty="0"/>
              <a:t> </a:t>
            </a:r>
          </a:p>
          <a:p>
            <a:pPr marL="0" indent="0">
              <a:spcBef>
                <a:spcPts val="0"/>
              </a:spcBef>
              <a:buNone/>
            </a:pPr>
            <a:r>
              <a:rPr lang="ru-RU" sz="1800" dirty="0" err="1"/>
              <a:t>Можна</a:t>
            </a:r>
            <a:r>
              <a:rPr lang="ru-RU" sz="1800" dirty="0"/>
              <a:t> </a:t>
            </a:r>
            <a:r>
              <a:rPr lang="ru-RU" sz="1800" dirty="0" err="1"/>
              <a:t>надати</a:t>
            </a:r>
            <a:r>
              <a:rPr lang="ru-RU" sz="1800" dirty="0"/>
              <a:t> </a:t>
            </a:r>
            <a:r>
              <a:rPr lang="ru-RU" sz="1800" dirty="0" err="1"/>
              <a:t>другий</a:t>
            </a:r>
            <a:r>
              <a:rPr lang="ru-RU" sz="1800" dirty="0"/>
              <a:t> аргумент, </a:t>
            </a:r>
            <a:r>
              <a:rPr lang="ru-RU" sz="1800" dirty="0" err="1"/>
              <a:t>щоб</a:t>
            </a:r>
            <a:r>
              <a:rPr lang="ru-RU" sz="1800" dirty="0"/>
              <a:t> </a:t>
            </a:r>
            <a:r>
              <a:rPr lang="ru-RU" sz="1800" dirty="0" err="1"/>
              <a:t>дати</a:t>
            </a:r>
            <a:r>
              <a:rPr lang="ru-RU" sz="1800" dirty="0"/>
              <a:t> </a:t>
            </a:r>
            <a:r>
              <a:rPr lang="ru-RU" sz="1800" dirty="0" err="1"/>
              <a:t>додаткову</a:t>
            </a:r>
            <a:r>
              <a:rPr lang="ru-RU" sz="1800" dirty="0"/>
              <a:t> </a:t>
            </a:r>
            <a:r>
              <a:rPr lang="ru-RU" sz="1800" dirty="0" err="1"/>
              <a:t>інформацію</a:t>
            </a:r>
            <a:r>
              <a:rPr lang="ru-RU" sz="1800" dirty="0"/>
              <a:t> про проблему. </a:t>
            </a:r>
            <a:endParaRPr lang="uk-UA" sz="1800" dirty="0"/>
          </a:p>
          <a:p>
            <a:pPr marL="0" indent="0">
              <a:spcBef>
                <a:spcPts val="0"/>
              </a:spcBef>
              <a:buNone/>
            </a:pPr>
            <a:endParaRPr lang="ru-RU" sz="1800" dirty="0"/>
          </a:p>
        </p:txBody>
      </p:sp>
      <p:sp>
        <p:nvSpPr>
          <p:cNvPr id="4" name="Прямоугольник 3"/>
          <p:cNvSpPr/>
          <p:nvPr/>
        </p:nvSpPr>
        <p:spPr>
          <a:xfrm>
            <a:off x="251010" y="3109882"/>
            <a:ext cx="9601202" cy="369332"/>
          </a:xfrm>
          <a:prstGeom prst="rect">
            <a:avLst/>
          </a:prstGeom>
        </p:spPr>
        <p:txBody>
          <a:bodyPr wrap="square">
            <a:spAutoFit/>
          </a:bodyPr>
          <a:lstStyle/>
          <a:p>
            <a:r>
              <a:rPr lang="ru-RU" dirty="0" err="1"/>
              <a:t>Твердження</a:t>
            </a:r>
            <a:r>
              <a:rPr lang="ru-RU" dirty="0"/>
              <a:t> </a:t>
            </a:r>
            <a:r>
              <a:rPr lang="ru-RU" dirty="0" err="1"/>
              <a:t>можна</a:t>
            </a:r>
            <a:r>
              <a:rPr lang="ru-RU" dirty="0"/>
              <a:t> </a:t>
            </a:r>
            <a:r>
              <a:rPr lang="ru-RU" dirty="0" err="1"/>
              <a:t>використовувати</a:t>
            </a:r>
            <a:r>
              <a:rPr lang="ru-RU" dirty="0"/>
              <a:t> для </a:t>
            </a:r>
            <a:r>
              <a:rPr lang="ru-RU" dirty="0" err="1"/>
              <a:t>перевірки</a:t>
            </a:r>
            <a:r>
              <a:rPr lang="ru-RU" dirty="0"/>
              <a:t> </a:t>
            </a:r>
            <a:r>
              <a:rPr lang="ru-RU" dirty="0" err="1"/>
              <a:t>валідності</a:t>
            </a:r>
            <a:r>
              <a:rPr lang="ru-RU" dirty="0"/>
              <a:t> </a:t>
            </a:r>
            <a:r>
              <a:rPr lang="ru-RU" dirty="0" err="1"/>
              <a:t>введення</a:t>
            </a:r>
            <a:r>
              <a:rPr lang="ru-RU" dirty="0"/>
              <a:t> і </a:t>
            </a:r>
            <a:r>
              <a:rPr lang="ru-RU" dirty="0" err="1"/>
              <a:t>виведення</a:t>
            </a:r>
            <a:r>
              <a:rPr lang="ru-RU" dirty="0"/>
              <a:t> в </a:t>
            </a:r>
            <a:r>
              <a:rPr lang="ru-RU" dirty="0" err="1"/>
              <a:t>функції</a:t>
            </a:r>
            <a:r>
              <a:rPr lang="ru-RU" dirty="0"/>
              <a:t>. </a:t>
            </a:r>
          </a:p>
        </p:txBody>
      </p:sp>
      <p:sp>
        <p:nvSpPr>
          <p:cNvPr id="6" name="Rectangle 1"/>
          <p:cNvSpPr>
            <a:spLocks noChangeArrowheads="1"/>
          </p:cNvSpPr>
          <p:nvPr/>
        </p:nvSpPr>
        <p:spPr bwMode="auto">
          <a:xfrm>
            <a:off x="152399" y="461543"/>
            <a:ext cx="2002471" cy="2462213"/>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try</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986801"/>
                </a:solidFill>
                <a:effectLst/>
                <a:latin typeface="JetBrains Mono"/>
              </a:rPr>
              <a:t>1</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a:t>
            </a:r>
            <a:r>
              <a:rPr kumimoji="0" lang="ru-RU" altLang="ru-RU" sz="1400" b="0" i="1" u="none" strike="noStrike" cap="none" normalizeH="0" baseline="0">
                <a:ln>
                  <a:noFill/>
                </a:ln>
                <a:solidFill>
                  <a:srgbClr val="A626A4"/>
                </a:solidFill>
                <a:effectLst/>
                <a:latin typeface="JetBrains Mono"/>
              </a:rPr>
              <a:t>assert </a:t>
            </a:r>
            <a:r>
              <a:rPr kumimoji="0" lang="ru-RU" altLang="ru-RU" sz="1400" b="0" i="0" u="none" strike="noStrike" cap="none" normalizeH="0" baseline="0">
                <a:ln>
                  <a:noFill/>
                </a:ln>
                <a:solidFill>
                  <a:srgbClr val="986801"/>
                </a:solidFill>
                <a:effectLst/>
                <a:latin typeface="JetBrains Mono"/>
              </a:rPr>
              <a:t>2</a:t>
            </a:r>
            <a:r>
              <a:rPr kumimoji="0" lang="ru-RU" altLang="ru-RU" sz="1400" b="0" i="0" u="none" strike="noStrike" cap="none" normalizeH="0" baseline="0">
                <a:ln>
                  <a:noFill/>
                </a:ln>
                <a:solidFill>
                  <a:srgbClr val="4078F2"/>
                </a:solidFill>
                <a:effectLst/>
                <a:latin typeface="JetBrains Mono"/>
              </a:rPr>
              <a:t>+</a:t>
            </a:r>
            <a:r>
              <a:rPr kumimoji="0" lang="ru-RU" altLang="ru-RU" sz="1400" b="0" i="0" u="none" strike="noStrike" cap="none" normalizeH="0" baseline="0">
                <a:ln>
                  <a:noFill/>
                </a:ln>
                <a:solidFill>
                  <a:srgbClr val="986801"/>
                </a:solidFill>
                <a:effectLst/>
                <a:latin typeface="JetBrains Mono"/>
              </a:rPr>
              <a:t>2</a:t>
            </a:r>
            <a:r>
              <a:rPr kumimoji="0" lang="ru-RU" altLang="ru-RU" sz="1400" b="0" i="0" u="none" strike="noStrike" cap="none" normalizeH="0" baseline="0">
                <a:ln>
                  <a:noFill/>
                </a:ln>
                <a:solidFill>
                  <a:srgbClr val="4078F2"/>
                </a:solidFill>
                <a:effectLst/>
                <a:latin typeface="JetBrains Mono"/>
              </a:rPr>
              <a:t>==</a:t>
            </a:r>
            <a:r>
              <a:rPr kumimoji="0" lang="ru-RU" altLang="ru-RU" sz="1400" b="0" i="0" u="none" strike="noStrike" cap="none" normalizeH="0" baseline="0">
                <a:ln>
                  <a:noFill/>
                </a:ln>
                <a:solidFill>
                  <a:srgbClr val="986801"/>
                </a:solidFill>
                <a:effectLst/>
                <a:latin typeface="JetBrains Mono"/>
              </a:rPr>
              <a:t>4</a:t>
            </a:r>
            <a:br>
              <a:rPr kumimoji="0" lang="ru-RU" altLang="ru-RU" sz="1400" b="0" i="0" u="none" strike="noStrike" cap="none" normalizeH="0" baseline="0">
                <a:ln>
                  <a:noFill/>
                </a:ln>
                <a:solidFill>
                  <a:srgbClr val="986801"/>
                </a:solidFill>
                <a:effectLst/>
                <a:latin typeface="JetBrains Mono"/>
              </a:rPr>
            </a:br>
            <a:r>
              <a:rPr kumimoji="0" lang="ru-RU" altLang="ru-RU" sz="1400" b="0" i="0" u="none" strike="noStrike" cap="none" normalizeH="0" baseline="0">
                <a:ln>
                  <a:noFill/>
                </a:ln>
                <a:solidFill>
                  <a:srgbClr val="986801"/>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986801"/>
                </a:solidFill>
                <a:effectLst/>
                <a:latin typeface="JetBrains Mono"/>
              </a:rPr>
              <a:t>2</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a:t>
            </a:r>
            <a:r>
              <a:rPr kumimoji="0" lang="ru-RU" altLang="ru-RU" sz="1400" b="0" i="1" u="none" strike="noStrike" cap="none" normalizeH="0" baseline="0">
                <a:ln>
                  <a:noFill/>
                </a:ln>
                <a:solidFill>
                  <a:srgbClr val="A626A4"/>
                </a:solidFill>
                <a:effectLst/>
                <a:latin typeface="JetBrains Mono"/>
              </a:rPr>
              <a:t>assert </a:t>
            </a:r>
            <a:r>
              <a:rPr kumimoji="0" lang="ru-RU" altLang="ru-RU" sz="1400" b="0" i="0" u="none" strike="noStrike" cap="none" normalizeH="0" baseline="0">
                <a:ln>
                  <a:noFill/>
                </a:ln>
                <a:solidFill>
                  <a:srgbClr val="986801"/>
                </a:solidFill>
                <a:effectLst/>
                <a:latin typeface="JetBrains Mono"/>
              </a:rPr>
              <a:t>1</a:t>
            </a:r>
            <a:r>
              <a:rPr kumimoji="0" lang="ru-RU" altLang="ru-RU" sz="1400" b="0" i="0" u="none" strike="noStrike" cap="none" normalizeH="0" baseline="0">
                <a:ln>
                  <a:noFill/>
                </a:ln>
                <a:solidFill>
                  <a:srgbClr val="4078F2"/>
                </a:solidFill>
                <a:effectLst/>
                <a:latin typeface="JetBrains Mono"/>
              </a:rPr>
              <a:t>+</a:t>
            </a:r>
            <a:r>
              <a:rPr kumimoji="0" lang="ru-RU" altLang="ru-RU" sz="1400" b="0" i="0" u="none" strike="noStrike" cap="none" normalizeH="0" baseline="0">
                <a:ln>
                  <a:noFill/>
                </a:ln>
                <a:solidFill>
                  <a:srgbClr val="986801"/>
                </a:solidFill>
                <a:effectLst/>
                <a:latin typeface="JetBrains Mono"/>
              </a:rPr>
              <a:t>2</a:t>
            </a:r>
            <a:r>
              <a:rPr kumimoji="0" lang="ru-RU" altLang="ru-RU" sz="1400" b="0" i="0" u="none" strike="noStrike" cap="none" normalizeH="0" baseline="0">
                <a:ln>
                  <a:noFill/>
                </a:ln>
                <a:solidFill>
                  <a:srgbClr val="4078F2"/>
                </a:solidFill>
                <a:effectLst/>
                <a:latin typeface="JetBrains Mono"/>
              </a:rPr>
              <a:t>==</a:t>
            </a:r>
            <a:r>
              <a:rPr kumimoji="0" lang="ru-RU" altLang="ru-RU" sz="1400" b="0" i="0" u="none" strike="noStrike" cap="none" normalizeH="0" baseline="0">
                <a:ln>
                  <a:noFill/>
                </a:ln>
                <a:solidFill>
                  <a:srgbClr val="986801"/>
                </a:solidFill>
                <a:effectLst/>
                <a:latin typeface="JetBrains Mono"/>
              </a:rPr>
              <a:t>4</a:t>
            </a:r>
            <a:br>
              <a:rPr kumimoji="0" lang="ru-RU" altLang="ru-RU" sz="1400" b="0" i="0" u="none" strike="noStrike" cap="none" normalizeH="0" baseline="0">
                <a:ln>
                  <a:noFill/>
                </a:ln>
                <a:solidFill>
                  <a:srgbClr val="986801"/>
                </a:solidFill>
                <a:effectLst/>
                <a:latin typeface="JetBrains Mono"/>
              </a:rPr>
            </a:br>
            <a:r>
              <a:rPr kumimoji="0" lang="ru-RU" altLang="ru-RU" sz="1400" b="0" i="0" u="none" strike="noStrike" cap="none" normalizeH="0" baseline="0">
                <a:ln>
                  <a:noFill/>
                </a:ln>
                <a:solidFill>
                  <a:srgbClr val="986801"/>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986801"/>
                </a:solidFill>
                <a:effectLst/>
                <a:latin typeface="JetBrains Mono"/>
              </a:rPr>
              <a:t>3</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1" u="none" strike="noStrike" cap="none" normalizeH="0" baseline="0">
                <a:ln>
                  <a:noFill/>
                </a:ln>
                <a:solidFill>
                  <a:srgbClr val="A626A4"/>
                </a:solidFill>
                <a:effectLst/>
                <a:latin typeface="JetBrains Mono"/>
              </a:rPr>
              <a:t>except</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"assert False."</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    </a:t>
            </a:r>
            <a:r>
              <a:rPr kumimoji="0" lang="ru-RU" altLang="ru-RU" sz="1400" b="0" i="1" u="none" strike="noStrike" cap="none" normalizeH="0" baseline="0">
                <a:ln>
                  <a:noFill/>
                </a:ln>
                <a:solidFill>
                  <a:srgbClr val="A626A4"/>
                </a:solidFill>
                <a:effectLst/>
                <a:latin typeface="JetBrains Mono"/>
              </a:rPr>
              <a:t>raise</a:t>
            </a:r>
            <a:br>
              <a:rPr kumimoji="0" lang="ru-RU" altLang="ru-RU" sz="1400" b="0" i="1" u="none" strike="noStrike" cap="none" normalizeH="0" baseline="0">
                <a:ln>
                  <a:noFill/>
                </a:ln>
                <a:solidFill>
                  <a:srgbClr val="A626A4"/>
                </a:solidFill>
                <a:effectLst/>
                <a:latin typeface="JetBrains Mono"/>
              </a:rPr>
            </a:br>
            <a:r>
              <a:rPr kumimoji="0" lang="ru-RU" altLang="ru-RU" sz="1400" b="0" i="1" u="none" strike="noStrike" cap="none" normalizeH="0" baseline="0">
                <a:ln>
                  <a:noFill/>
                </a:ln>
                <a:solidFill>
                  <a:srgbClr val="A626A4"/>
                </a:solidFill>
                <a:effectLst/>
                <a:latin typeface="JetBrains Mono"/>
              </a:rPr>
              <a:t>finally</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"Все ОК"</a:t>
            </a:r>
            <a:r>
              <a:rPr kumimoji="0" lang="ru-RU" altLang="ru-RU" sz="1400" b="0" i="0" u="none" strike="noStrike" cap="none" normalizeH="0" baseline="0">
                <a:ln>
                  <a:noFill/>
                </a:ln>
                <a:solidFill>
                  <a:srgbClr val="383A42"/>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2800350" y="461542"/>
            <a:ext cx="6924974" cy="2462213"/>
          </a:xfrm>
          <a:prstGeom prst="rect">
            <a:avLst/>
          </a:prstGeom>
        </p:spPr>
      </p:pic>
      <p:sp>
        <p:nvSpPr>
          <p:cNvPr id="8" name="Rectangle 2"/>
          <p:cNvSpPr>
            <a:spLocks noChangeArrowheads="1"/>
          </p:cNvSpPr>
          <p:nvPr/>
        </p:nvSpPr>
        <p:spPr bwMode="auto">
          <a:xfrm>
            <a:off x="152399" y="4523581"/>
            <a:ext cx="2876550" cy="30777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a:ln>
                  <a:noFill/>
                </a:ln>
                <a:solidFill>
                  <a:srgbClr val="A626A4"/>
                </a:solidFill>
                <a:effectLst/>
                <a:latin typeface="JetBrains Mono"/>
              </a:rPr>
              <a:t>assert False</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"Це вже проблема"</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3281362" y="4523581"/>
            <a:ext cx="6441986" cy="1172369"/>
          </a:xfrm>
          <a:prstGeom prst="rect">
            <a:avLst/>
          </a:prstGeom>
        </p:spPr>
      </p:pic>
    </p:spTree>
    <p:extLst>
      <p:ext uri="{BB962C8B-B14F-4D97-AF65-F5344CB8AC3E}">
        <p14:creationId xmlns:p14="http://schemas.microsoft.com/office/powerpoint/2010/main" val="2780657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267" y="118533"/>
            <a:ext cx="11777133" cy="6493934"/>
          </a:xfrm>
        </p:spPr>
        <p:txBody>
          <a:bodyPr>
            <a:normAutofit/>
          </a:bodyPr>
          <a:lstStyle/>
          <a:p>
            <a:pPr marL="0" indent="0">
              <a:buNone/>
            </a:pPr>
            <a:r>
              <a:rPr lang="en-US" sz="1600" dirty="0"/>
              <a:t> </a:t>
            </a:r>
            <a:endParaRPr lang="ru-RU" sz="1600" dirty="0"/>
          </a:p>
        </p:txBody>
      </p:sp>
      <p:sp>
        <p:nvSpPr>
          <p:cNvPr id="7" name="Rectangle 6"/>
          <p:cNvSpPr/>
          <p:nvPr/>
        </p:nvSpPr>
        <p:spPr>
          <a:xfrm>
            <a:off x="6115712" y="5005"/>
            <a:ext cx="1231427" cy="307777"/>
          </a:xfrm>
          <a:prstGeom prst="rect">
            <a:avLst/>
          </a:prstGeom>
        </p:spPr>
        <p:txBody>
          <a:bodyPr wrap="none">
            <a:spAutoFit/>
          </a:bodyPr>
          <a:lstStyle/>
          <a:p>
            <a:r>
              <a:rPr lang="ru-RU" sz="1400" i="1" dirty="0"/>
              <a:t>продовження</a:t>
            </a:r>
          </a:p>
        </p:txBody>
      </p:sp>
      <p:sp>
        <p:nvSpPr>
          <p:cNvPr id="2" name="Rectangle 1"/>
          <p:cNvSpPr>
            <a:spLocks noChangeArrowheads="1"/>
          </p:cNvSpPr>
          <p:nvPr/>
        </p:nvSpPr>
        <p:spPr bwMode="auto">
          <a:xfrm>
            <a:off x="153681" y="294650"/>
            <a:ext cx="5553123" cy="584775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1" u="none" strike="noStrike" cap="none" normalizeH="0" baseline="0" dirty="0">
                <a:ln>
                  <a:noFill/>
                </a:ln>
                <a:solidFill>
                  <a:srgbClr val="A0A1A7"/>
                </a:solidFill>
                <a:effectLst/>
                <a:latin typeface="JetBrains Mono"/>
              </a:rPr>
              <a:t># Спільне використання винятків і тверджень</a:t>
            </a:r>
            <a:br>
              <a:rPr kumimoji="0" lang="ru-RU" altLang="ru-RU" sz="1100" b="0" i="1" u="none" strike="noStrike" cap="none" normalizeH="0" baseline="0" dirty="0">
                <a:ln>
                  <a:noFill/>
                </a:ln>
                <a:solidFill>
                  <a:srgbClr val="A0A1A7"/>
                </a:solidFill>
                <a:effectLst/>
                <a:latin typeface="JetBrains Mono"/>
              </a:rPr>
            </a:br>
            <a:r>
              <a:rPr kumimoji="0" lang="ru-RU" altLang="ru-RU" sz="1100" b="0" i="0" u="none" strike="noStrike" cap="none" normalizeH="0" baseline="0" dirty="0">
                <a:ln>
                  <a:noFill/>
                </a:ln>
                <a:solidFill>
                  <a:srgbClr val="383A42"/>
                </a:solidFill>
                <a:effectLst/>
                <a:latin typeface="JetBrains Mono"/>
              </a:rPr>
              <a:t>weekday_names </a:t>
            </a:r>
            <a:r>
              <a:rPr kumimoji="0" lang="ru-RU" altLang="ru-RU" sz="1100" b="0" i="0" u="none" strike="noStrike" cap="none" normalizeH="0" baseline="0" dirty="0">
                <a:ln>
                  <a:noFill/>
                </a:ln>
                <a:solidFill>
                  <a:srgbClr val="4078F2"/>
                </a:solidFill>
                <a:effectLst/>
                <a:latin typeface="JetBrains Mono"/>
              </a:rPr>
              <a:t>= </a:t>
            </a:r>
            <a:r>
              <a:rPr kumimoji="0" lang="ru-RU" altLang="ru-RU" sz="1100" b="0" i="0" u="none" strike="noStrike" cap="none" normalizeH="0" baseline="0" dirty="0">
                <a:ln>
                  <a:noFill/>
                </a:ln>
                <a:solidFill>
                  <a:srgbClr val="383A42"/>
                </a:solidFill>
                <a:effectLst/>
                <a:latin typeface="JetBrains Mono"/>
              </a:rPr>
              <a:t>{</a:t>
            </a:r>
            <a:br>
              <a:rPr kumimoji="0" lang="ru-RU" altLang="ru-RU" sz="1100" b="0" i="0" u="none" strike="noStrike" cap="none" normalizeH="0" baseline="0" dirty="0">
                <a:ln>
                  <a:noFill/>
                </a:ln>
                <a:solidFill>
                  <a:srgbClr val="383A42"/>
                </a:solidFill>
                <a:effectLst/>
                <a:latin typeface="JetBrains Mono"/>
              </a:rPr>
            </a:br>
            <a:r>
              <a:rPr kumimoji="0" lang="ru-RU" altLang="ru-RU" sz="1100" b="0" i="0" u="none" strike="noStrike" cap="none" normalizeH="0" baseline="0" dirty="0">
                <a:ln>
                  <a:noFill/>
                </a:ln>
                <a:solidFill>
                  <a:srgbClr val="383A42"/>
                </a:solidFill>
                <a:effectLst/>
                <a:latin typeface="JetBrains Mono"/>
              </a:rPr>
              <a:t>    </a:t>
            </a:r>
            <a:r>
              <a:rPr kumimoji="0" lang="ru-RU" altLang="ru-RU" sz="1100" b="0" i="0" u="none" strike="noStrike" cap="none" normalizeH="0" baseline="0" dirty="0">
                <a:ln>
                  <a:noFill/>
                </a:ln>
                <a:solidFill>
                  <a:srgbClr val="986801"/>
                </a:solidFill>
                <a:effectLst/>
                <a:latin typeface="JetBrains Mono"/>
              </a:rPr>
              <a:t>1</a:t>
            </a:r>
            <a:r>
              <a:rPr kumimoji="0" lang="ru-RU" altLang="ru-RU" sz="1100" b="0" i="0" u="none" strike="noStrike" cap="none" normalizeH="0" baseline="0" dirty="0">
                <a:ln>
                  <a:noFill/>
                </a:ln>
                <a:solidFill>
                  <a:srgbClr val="4078F2"/>
                </a:solidFill>
                <a:effectLst/>
                <a:latin typeface="JetBrains Mono"/>
              </a:rPr>
              <a:t>: </a:t>
            </a:r>
            <a:r>
              <a:rPr kumimoji="0" lang="ru-RU" altLang="ru-RU" sz="1100" b="0" i="0" u="none" strike="noStrike" cap="none" normalizeH="0" baseline="0" dirty="0">
                <a:ln>
                  <a:noFill/>
                </a:ln>
                <a:solidFill>
                  <a:srgbClr val="50A14E"/>
                </a:solidFill>
                <a:effectLst/>
                <a:latin typeface="JetBrains Mono"/>
              </a:rPr>
              <a:t>"Понеділок"</a:t>
            </a:r>
            <a:r>
              <a:rPr kumimoji="0" lang="ru-RU" altLang="ru-RU" sz="1100" b="0" i="0" u="none" strike="noStrike" cap="none" normalizeH="0" baseline="0" dirty="0">
                <a:ln>
                  <a:noFill/>
                </a:ln>
                <a:solidFill>
                  <a:srgbClr val="383A42"/>
                </a:solidFill>
                <a:effectLst/>
                <a:latin typeface="JetBrains Mono"/>
              </a:rPr>
              <a:t>,</a:t>
            </a:r>
            <a:br>
              <a:rPr kumimoji="0" lang="ru-RU" altLang="ru-RU" sz="1100" b="0" i="0" u="none" strike="noStrike" cap="none" normalizeH="0" baseline="0" dirty="0">
                <a:ln>
                  <a:noFill/>
                </a:ln>
                <a:solidFill>
                  <a:srgbClr val="383A42"/>
                </a:solidFill>
                <a:effectLst/>
                <a:latin typeface="JetBrains Mono"/>
              </a:rPr>
            </a:br>
            <a:r>
              <a:rPr kumimoji="0" lang="ru-RU" altLang="ru-RU" sz="1100" b="0" i="0" u="none" strike="noStrike" cap="none" normalizeH="0" baseline="0" dirty="0">
                <a:ln>
                  <a:noFill/>
                </a:ln>
                <a:solidFill>
                  <a:srgbClr val="383A42"/>
                </a:solidFill>
                <a:effectLst/>
                <a:latin typeface="JetBrains Mono"/>
              </a:rPr>
              <a:t>    </a:t>
            </a:r>
            <a:r>
              <a:rPr kumimoji="0" lang="ru-RU" altLang="ru-RU" sz="1100" b="0" i="0" u="none" strike="noStrike" cap="none" normalizeH="0" baseline="0" dirty="0">
                <a:ln>
                  <a:noFill/>
                </a:ln>
                <a:solidFill>
                  <a:srgbClr val="986801"/>
                </a:solidFill>
                <a:effectLst/>
                <a:latin typeface="JetBrains Mono"/>
              </a:rPr>
              <a:t>2</a:t>
            </a:r>
            <a:r>
              <a:rPr kumimoji="0" lang="ru-RU" altLang="ru-RU" sz="1100" b="0" i="0" u="none" strike="noStrike" cap="none" normalizeH="0" baseline="0" dirty="0">
                <a:ln>
                  <a:noFill/>
                </a:ln>
                <a:solidFill>
                  <a:srgbClr val="4078F2"/>
                </a:solidFill>
                <a:effectLst/>
                <a:latin typeface="JetBrains Mono"/>
              </a:rPr>
              <a:t>: </a:t>
            </a:r>
            <a:r>
              <a:rPr kumimoji="0" lang="ru-RU" altLang="ru-RU" sz="1100" b="0" i="0" u="none" strike="noStrike" cap="none" normalizeH="0" baseline="0" dirty="0">
                <a:ln>
                  <a:noFill/>
                </a:ln>
                <a:solidFill>
                  <a:srgbClr val="50A14E"/>
                </a:solidFill>
                <a:effectLst/>
                <a:latin typeface="JetBrains Mono"/>
              </a:rPr>
              <a:t>"Вівторок"</a:t>
            </a:r>
            <a:r>
              <a:rPr kumimoji="0" lang="ru-RU" altLang="ru-RU" sz="1100" b="0" i="0" u="none" strike="noStrike" cap="none" normalizeH="0" baseline="0" dirty="0">
                <a:ln>
                  <a:noFill/>
                </a:ln>
                <a:solidFill>
                  <a:srgbClr val="383A42"/>
                </a:solidFill>
                <a:effectLst/>
                <a:latin typeface="JetBrains Mono"/>
              </a:rPr>
              <a:t>,</a:t>
            </a:r>
            <a:br>
              <a:rPr kumimoji="0" lang="ru-RU" altLang="ru-RU" sz="1100" b="0" i="0" u="none" strike="noStrike" cap="none" normalizeH="0" baseline="0" dirty="0">
                <a:ln>
                  <a:noFill/>
                </a:ln>
                <a:solidFill>
                  <a:srgbClr val="383A42"/>
                </a:solidFill>
                <a:effectLst/>
                <a:latin typeface="JetBrains Mono"/>
              </a:rPr>
            </a:br>
            <a:r>
              <a:rPr kumimoji="0" lang="ru-RU" altLang="ru-RU" sz="1100" b="0" i="0" u="none" strike="noStrike" cap="none" normalizeH="0" baseline="0" dirty="0">
                <a:ln>
                  <a:noFill/>
                </a:ln>
                <a:solidFill>
                  <a:srgbClr val="383A42"/>
                </a:solidFill>
                <a:effectLst/>
                <a:latin typeface="JetBrains Mono"/>
              </a:rPr>
              <a:t>    </a:t>
            </a:r>
            <a:r>
              <a:rPr kumimoji="0" lang="ru-RU" altLang="ru-RU" sz="1100" b="0" i="0" u="none" strike="noStrike" cap="none" normalizeH="0" baseline="0" dirty="0">
                <a:ln>
                  <a:noFill/>
                </a:ln>
                <a:solidFill>
                  <a:srgbClr val="986801"/>
                </a:solidFill>
                <a:effectLst/>
                <a:latin typeface="JetBrains Mono"/>
              </a:rPr>
              <a:t>3</a:t>
            </a:r>
            <a:r>
              <a:rPr kumimoji="0" lang="ru-RU" altLang="ru-RU" sz="1100" b="0" i="0" u="none" strike="noStrike" cap="none" normalizeH="0" baseline="0" dirty="0">
                <a:ln>
                  <a:noFill/>
                </a:ln>
                <a:solidFill>
                  <a:srgbClr val="4078F2"/>
                </a:solidFill>
                <a:effectLst/>
                <a:latin typeface="JetBrains Mono"/>
              </a:rPr>
              <a:t>: </a:t>
            </a:r>
            <a:r>
              <a:rPr kumimoji="0" lang="ru-RU" altLang="ru-RU" sz="1100" b="0" i="0" u="none" strike="noStrike" cap="none" normalizeH="0" baseline="0" dirty="0">
                <a:ln>
                  <a:noFill/>
                </a:ln>
                <a:solidFill>
                  <a:srgbClr val="50A14E"/>
                </a:solidFill>
                <a:effectLst/>
                <a:latin typeface="JetBrains Mono"/>
              </a:rPr>
              <a:t>"Середа"</a:t>
            </a:r>
            <a:r>
              <a:rPr kumimoji="0" lang="ru-RU" altLang="ru-RU" sz="1100" b="0" i="0" u="none" strike="noStrike" cap="none" normalizeH="0" baseline="0" dirty="0">
                <a:ln>
                  <a:noFill/>
                </a:ln>
                <a:solidFill>
                  <a:srgbClr val="383A42"/>
                </a:solidFill>
                <a:effectLst/>
                <a:latin typeface="JetBrains Mono"/>
              </a:rPr>
              <a:t>,</a:t>
            </a:r>
            <a:br>
              <a:rPr kumimoji="0" lang="ru-RU" altLang="ru-RU" sz="1100" b="0" i="0" u="none" strike="noStrike" cap="none" normalizeH="0" baseline="0" dirty="0">
                <a:ln>
                  <a:noFill/>
                </a:ln>
                <a:solidFill>
                  <a:srgbClr val="383A42"/>
                </a:solidFill>
                <a:effectLst/>
                <a:latin typeface="JetBrains Mono"/>
              </a:rPr>
            </a:br>
            <a:r>
              <a:rPr kumimoji="0" lang="ru-RU" altLang="ru-RU" sz="1100" b="0" i="0" u="none" strike="noStrike" cap="none" normalizeH="0" baseline="0" dirty="0">
                <a:ln>
                  <a:noFill/>
                </a:ln>
                <a:solidFill>
                  <a:srgbClr val="383A42"/>
                </a:solidFill>
                <a:effectLst/>
                <a:latin typeface="JetBrains Mono"/>
              </a:rPr>
              <a:t>    </a:t>
            </a:r>
            <a:r>
              <a:rPr kumimoji="0" lang="ru-RU" altLang="ru-RU" sz="1100" b="0" i="0" u="none" strike="noStrike" cap="none" normalizeH="0" baseline="0" dirty="0">
                <a:ln>
                  <a:noFill/>
                </a:ln>
                <a:solidFill>
                  <a:srgbClr val="986801"/>
                </a:solidFill>
                <a:effectLst/>
                <a:latin typeface="JetBrains Mono"/>
              </a:rPr>
              <a:t>4</a:t>
            </a:r>
            <a:r>
              <a:rPr kumimoji="0" lang="ru-RU" altLang="ru-RU" sz="1100" b="0" i="0" u="none" strike="noStrike" cap="none" normalizeH="0" baseline="0" dirty="0">
                <a:ln>
                  <a:noFill/>
                </a:ln>
                <a:solidFill>
                  <a:srgbClr val="4078F2"/>
                </a:solidFill>
                <a:effectLst/>
                <a:latin typeface="JetBrains Mono"/>
              </a:rPr>
              <a:t>: </a:t>
            </a:r>
            <a:r>
              <a:rPr kumimoji="0" lang="ru-RU" altLang="ru-RU" sz="1100" b="0" i="0" u="none" strike="noStrike" cap="none" normalizeH="0" baseline="0" dirty="0">
                <a:ln>
                  <a:noFill/>
                </a:ln>
                <a:solidFill>
                  <a:srgbClr val="50A14E"/>
                </a:solidFill>
                <a:effectLst/>
                <a:latin typeface="JetBrains Mono"/>
              </a:rPr>
              <a:t>"Четвер"</a:t>
            </a:r>
            <a:r>
              <a:rPr kumimoji="0" lang="ru-RU" altLang="ru-RU" sz="1100" b="0" i="0" u="none" strike="noStrike" cap="none" normalizeH="0" baseline="0" dirty="0">
                <a:ln>
                  <a:noFill/>
                </a:ln>
                <a:solidFill>
                  <a:srgbClr val="383A42"/>
                </a:solidFill>
                <a:effectLst/>
                <a:latin typeface="JetBrains Mono"/>
              </a:rPr>
              <a:t>,</a:t>
            </a:r>
            <a:br>
              <a:rPr kumimoji="0" lang="ru-RU" altLang="ru-RU" sz="1100" b="0" i="0" u="none" strike="noStrike" cap="none" normalizeH="0" baseline="0" dirty="0">
                <a:ln>
                  <a:noFill/>
                </a:ln>
                <a:solidFill>
                  <a:srgbClr val="383A42"/>
                </a:solidFill>
                <a:effectLst/>
                <a:latin typeface="JetBrains Mono"/>
              </a:rPr>
            </a:br>
            <a:r>
              <a:rPr kumimoji="0" lang="ru-RU" altLang="ru-RU" sz="1100" b="0" i="0" u="none" strike="noStrike" cap="none" normalizeH="0" baseline="0" dirty="0">
                <a:ln>
                  <a:noFill/>
                </a:ln>
                <a:solidFill>
                  <a:srgbClr val="383A42"/>
                </a:solidFill>
                <a:effectLst/>
                <a:latin typeface="JetBrains Mono"/>
              </a:rPr>
              <a:t>    </a:t>
            </a:r>
            <a:r>
              <a:rPr kumimoji="0" lang="ru-RU" altLang="ru-RU" sz="1100" b="0" i="0" u="none" strike="noStrike" cap="none" normalizeH="0" baseline="0" dirty="0">
                <a:ln>
                  <a:noFill/>
                </a:ln>
                <a:solidFill>
                  <a:srgbClr val="986801"/>
                </a:solidFill>
                <a:effectLst/>
                <a:latin typeface="JetBrains Mono"/>
              </a:rPr>
              <a:t>5</a:t>
            </a:r>
            <a:r>
              <a:rPr kumimoji="0" lang="ru-RU" altLang="ru-RU" sz="1100" b="0" i="0" u="none" strike="noStrike" cap="none" normalizeH="0" baseline="0" dirty="0">
                <a:ln>
                  <a:noFill/>
                </a:ln>
                <a:solidFill>
                  <a:srgbClr val="4078F2"/>
                </a:solidFill>
                <a:effectLst/>
                <a:latin typeface="JetBrains Mono"/>
              </a:rPr>
              <a:t>: </a:t>
            </a:r>
            <a:r>
              <a:rPr kumimoji="0" lang="ru-RU" altLang="ru-RU" sz="1100" b="0" i="0" u="none" strike="noStrike" cap="none" normalizeH="0" baseline="0" dirty="0">
                <a:ln>
                  <a:noFill/>
                </a:ln>
                <a:solidFill>
                  <a:srgbClr val="50A14E"/>
                </a:solidFill>
                <a:effectLst/>
                <a:latin typeface="JetBrains Mono"/>
              </a:rPr>
              <a:t>"П’ятниця"</a:t>
            </a:r>
            <a:r>
              <a:rPr kumimoji="0" lang="ru-RU" altLang="ru-RU" sz="1100" b="0" i="0" u="none" strike="noStrike" cap="none" normalizeH="0" baseline="0" dirty="0">
                <a:ln>
                  <a:noFill/>
                </a:ln>
                <a:solidFill>
                  <a:srgbClr val="383A42"/>
                </a:solidFill>
                <a:effectLst/>
                <a:latin typeface="JetBrains Mono"/>
              </a:rPr>
              <a:t>,</a:t>
            </a:r>
            <a:br>
              <a:rPr kumimoji="0" lang="ru-RU" altLang="ru-RU" sz="1100" b="0" i="0" u="none" strike="noStrike" cap="none" normalizeH="0" baseline="0" dirty="0">
                <a:ln>
                  <a:noFill/>
                </a:ln>
                <a:solidFill>
                  <a:srgbClr val="383A42"/>
                </a:solidFill>
                <a:effectLst/>
                <a:latin typeface="JetBrains Mono"/>
              </a:rPr>
            </a:br>
            <a:r>
              <a:rPr kumimoji="0" lang="ru-RU" altLang="ru-RU" sz="1100" b="0" i="0" u="none" strike="noStrike" cap="none" normalizeH="0" baseline="0" dirty="0">
                <a:ln>
                  <a:noFill/>
                </a:ln>
                <a:solidFill>
                  <a:srgbClr val="383A42"/>
                </a:solidFill>
                <a:effectLst/>
                <a:latin typeface="JetBrains Mono"/>
              </a:rPr>
              <a:t>    </a:t>
            </a:r>
            <a:r>
              <a:rPr kumimoji="0" lang="ru-RU" altLang="ru-RU" sz="1100" b="0" i="0" u="none" strike="noStrike" cap="none" normalizeH="0" baseline="0" dirty="0">
                <a:ln>
                  <a:noFill/>
                </a:ln>
                <a:solidFill>
                  <a:srgbClr val="986801"/>
                </a:solidFill>
                <a:effectLst/>
                <a:latin typeface="JetBrains Mono"/>
              </a:rPr>
              <a:t>6</a:t>
            </a:r>
            <a:r>
              <a:rPr kumimoji="0" lang="ru-RU" altLang="ru-RU" sz="1100" b="0" i="0" u="none" strike="noStrike" cap="none" normalizeH="0" baseline="0" dirty="0">
                <a:ln>
                  <a:noFill/>
                </a:ln>
                <a:solidFill>
                  <a:srgbClr val="4078F2"/>
                </a:solidFill>
                <a:effectLst/>
                <a:latin typeface="JetBrains Mono"/>
              </a:rPr>
              <a:t>: </a:t>
            </a:r>
            <a:r>
              <a:rPr kumimoji="0" lang="ru-RU" altLang="ru-RU" sz="1100" b="0" i="0" u="none" strike="noStrike" cap="none" normalizeH="0" baseline="0" dirty="0">
                <a:ln>
                  <a:noFill/>
                </a:ln>
                <a:solidFill>
                  <a:srgbClr val="50A14E"/>
                </a:solidFill>
                <a:effectLst/>
                <a:latin typeface="JetBrains Mono"/>
              </a:rPr>
              <a:t>"Субота"</a:t>
            </a:r>
            <a:r>
              <a:rPr kumimoji="0" lang="ru-RU" altLang="ru-RU" sz="1100" b="0" i="0" u="none" strike="noStrike" cap="none" normalizeH="0" baseline="0" dirty="0">
                <a:ln>
                  <a:noFill/>
                </a:ln>
                <a:solidFill>
                  <a:srgbClr val="383A42"/>
                </a:solidFill>
                <a:effectLst/>
                <a:latin typeface="JetBrains Mono"/>
              </a:rPr>
              <a:t>,</a:t>
            </a:r>
            <a:br>
              <a:rPr kumimoji="0" lang="ru-RU" altLang="ru-RU" sz="1100" b="0" i="0" u="none" strike="noStrike" cap="none" normalizeH="0" baseline="0" dirty="0">
                <a:ln>
                  <a:noFill/>
                </a:ln>
                <a:solidFill>
                  <a:srgbClr val="383A42"/>
                </a:solidFill>
                <a:effectLst/>
                <a:latin typeface="JetBrains Mono"/>
              </a:rPr>
            </a:br>
            <a:r>
              <a:rPr kumimoji="0" lang="ru-RU" altLang="ru-RU" sz="1100" b="0" i="0" u="none" strike="noStrike" cap="none" normalizeH="0" baseline="0" dirty="0">
                <a:ln>
                  <a:noFill/>
                </a:ln>
                <a:solidFill>
                  <a:srgbClr val="383A42"/>
                </a:solidFill>
                <a:effectLst/>
                <a:latin typeface="JetBrains Mono"/>
              </a:rPr>
              <a:t>    </a:t>
            </a:r>
            <a:r>
              <a:rPr kumimoji="0" lang="ru-RU" altLang="ru-RU" sz="1100" b="0" i="0" u="none" strike="noStrike" cap="none" normalizeH="0" baseline="0" dirty="0">
                <a:ln>
                  <a:noFill/>
                </a:ln>
                <a:solidFill>
                  <a:srgbClr val="986801"/>
                </a:solidFill>
                <a:effectLst/>
                <a:latin typeface="JetBrains Mono"/>
              </a:rPr>
              <a:t>7</a:t>
            </a:r>
            <a:r>
              <a:rPr kumimoji="0" lang="ru-RU" altLang="ru-RU" sz="1100" b="0" i="0" u="none" strike="noStrike" cap="none" normalizeH="0" baseline="0" dirty="0">
                <a:ln>
                  <a:noFill/>
                </a:ln>
                <a:solidFill>
                  <a:srgbClr val="4078F2"/>
                </a:solidFill>
                <a:effectLst/>
                <a:latin typeface="JetBrains Mono"/>
              </a:rPr>
              <a:t>: </a:t>
            </a:r>
            <a:r>
              <a:rPr kumimoji="0" lang="ru-RU" altLang="ru-RU" sz="1100" b="0" i="0" u="none" strike="noStrike" cap="none" normalizeH="0" baseline="0" dirty="0">
                <a:ln>
                  <a:noFill/>
                </a:ln>
                <a:solidFill>
                  <a:srgbClr val="50A14E"/>
                </a:solidFill>
                <a:effectLst/>
                <a:latin typeface="JetBrains Mono"/>
              </a:rPr>
              <a:t>"Неділя"</a:t>
            </a:r>
            <a:br>
              <a:rPr kumimoji="0" lang="ru-RU" altLang="ru-RU" sz="1100" b="0" i="0" u="none" strike="noStrike" cap="none" normalizeH="0" baseline="0" dirty="0">
                <a:ln>
                  <a:noFill/>
                </a:ln>
                <a:solidFill>
                  <a:srgbClr val="50A14E"/>
                </a:solidFill>
                <a:effectLst/>
                <a:latin typeface="JetBrains Mono"/>
              </a:rPr>
            </a:br>
            <a:r>
              <a:rPr kumimoji="0" lang="ru-RU" altLang="ru-RU" sz="1100" b="0" i="0" u="none" strike="noStrike" cap="none" normalizeH="0" baseline="0" dirty="0">
                <a:ln>
                  <a:noFill/>
                </a:ln>
                <a:solidFill>
                  <a:srgbClr val="383A42"/>
                </a:solidFill>
                <a:effectLst/>
                <a:latin typeface="JetBrains Mono"/>
              </a:rPr>
              <a:t>}</a:t>
            </a:r>
            <a:br>
              <a:rPr kumimoji="0" lang="ru-RU" altLang="ru-RU" sz="1100" b="0" i="0" u="none" strike="noStrike" cap="none" normalizeH="0" baseline="0" dirty="0">
                <a:ln>
                  <a:noFill/>
                </a:ln>
                <a:solidFill>
                  <a:srgbClr val="383A42"/>
                </a:solidFill>
                <a:effectLst/>
                <a:latin typeface="JetBrains Mono"/>
              </a:rPr>
            </a:br>
            <a:br>
              <a:rPr kumimoji="0" lang="ru-RU" altLang="ru-RU" sz="1100" b="0" i="0" u="none" strike="noStrike" cap="none" normalizeH="0" baseline="0" dirty="0">
                <a:ln>
                  <a:noFill/>
                </a:ln>
                <a:solidFill>
                  <a:srgbClr val="383A42"/>
                </a:solidFill>
                <a:effectLst/>
                <a:latin typeface="JetBrains Mono"/>
              </a:rPr>
            </a:br>
            <a:r>
              <a:rPr kumimoji="0" lang="ru-RU" altLang="ru-RU" sz="1100" b="0" i="1" u="none" strike="noStrike" cap="none" normalizeH="0" baseline="0" dirty="0">
                <a:ln>
                  <a:noFill/>
                </a:ln>
                <a:solidFill>
                  <a:srgbClr val="A626A4"/>
                </a:solidFill>
                <a:effectLst/>
                <a:latin typeface="JetBrains Mono"/>
              </a:rPr>
              <a:t>def </a:t>
            </a:r>
            <a:r>
              <a:rPr kumimoji="0" lang="ru-RU" altLang="ru-RU" sz="1100" b="0" i="0" u="none" strike="noStrike" cap="none" normalizeH="0" baseline="0" dirty="0">
                <a:ln>
                  <a:noFill/>
                </a:ln>
                <a:solidFill>
                  <a:srgbClr val="4078F2"/>
                </a:solidFill>
                <a:effectLst/>
                <a:latin typeface="JetBrains Mono"/>
              </a:rPr>
              <a:t>weekday_name</a:t>
            </a:r>
            <a:r>
              <a:rPr kumimoji="0" lang="ru-RU" altLang="ru-RU" sz="1100" b="0" i="0" u="none" strike="noStrike" cap="none" normalizeH="0" baseline="0" dirty="0">
                <a:ln>
                  <a:noFill/>
                </a:ln>
                <a:solidFill>
                  <a:srgbClr val="383A42"/>
                </a:solidFill>
                <a:effectLst/>
                <a:latin typeface="JetBrains Mono"/>
              </a:rPr>
              <a:t>(weekday)</a:t>
            </a:r>
            <a:r>
              <a:rPr kumimoji="0" lang="ru-RU" altLang="ru-RU" sz="1100" b="0" i="0" u="none" strike="noStrike" cap="none" normalizeH="0" baseline="0" dirty="0">
                <a:ln>
                  <a:noFill/>
                </a:ln>
                <a:solidFill>
                  <a:srgbClr val="4078F2"/>
                </a:solidFill>
                <a:effectLst/>
                <a:latin typeface="JetBrains Mono"/>
              </a:rPr>
              <a:t>:</a:t>
            </a:r>
            <a:br>
              <a:rPr kumimoji="0" lang="ru-RU" altLang="ru-RU" sz="1100" b="0" i="0" u="none" strike="noStrike" cap="none" normalizeH="0" baseline="0" dirty="0">
                <a:ln>
                  <a:noFill/>
                </a:ln>
                <a:solidFill>
                  <a:srgbClr val="4078F2"/>
                </a:solidFill>
                <a:effectLst/>
                <a:latin typeface="JetBrains Mono"/>
              </a:rPr>
            </a:br>
            <a:r>
              <a:rPr kumimoji="0" lang="ru-RU" altLang="ru-RU" sz="1100" b="0" i="0" u="none" strike="noStrike" cap="none" normalizeH="0" baseline="0" dirty="0">
                <a:ln>
                  <a:noFill/>
                </a:ln>
                <a:solidFill>
                  <a:srgbClr val="4078F2"/>
                </a:solidFill>
                <a:effectLst/>
                <a:latin typeface="JetBrains Mono"/>
              </a:rPr>
              <a:t>    </a:t>
            </a:r>
            <a:r>
              <a:rPr kumimoji="0" lang="ru-RU" altLang="ru-RU" sz="1100" b="0" i="1" u="none" strike="noStrike" cap="none" normalizeH="0" baseline="0" dirty="0">
                <a:ln>
                  <a:noFill/>
                </a:ln>
                <a:solidFill>
                  <a:srgbClr val="A0A1A7"/>
                </a:solidFill>
                <a:effectLst/>
                <a:latin typeface="JetBrains Mono"/>
              </a:rPr>
              <a:t>"""Повертає назву дня тижня. Нумерація з 1.</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Параметри:</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weekday (int): порядковий номер дня тижня.</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Винятки:</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 TypeError: 'weekday' не int;</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 ValueError: 'weekday' не число від 1 до 7.</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Результат:</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str: назва дня тижня.</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 "Неможлива" ситуація - словник 'weekday_names' може бути    </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 "зіпсований" - перевіряється за допомогою assert.</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a:t>
            </a:r>
            <a:r>
              <a:rPr kumimoji="0" lang="ru-RU" altLang="ru-RU" sz="1100" b="0" i="1" u="none" strike="noStrike" cap="none" normalizeH="0" baseline="0" dirty="0">
                <a:ln>
                  <a:noFill/>
                </a:ln>
                <a:solidFill>
                  <a:srgbClr val="A626A4"/>
                </a:solidFill>
                <a:effectLst/>
                <a:latin typeface="JetBrains Mono"/>
              </a:rPr>
              <a:t>assert </a:t>
            </a:r>
            <a:r>
              <a:rPr kumimoji="0" lang="ru-RU" altLang="ru-RU" sz="1100" b="0" i="0" u="none" strike="noStrike" cap="none" normalizeH="0" baseline="0" dirty="0">
                <a:ln>
                  <a:noFill/>
                </a:ln>
                <a:solidFill>
                  <a:srgbClr val="383A42"/>
                </a:solidFill>
                <a:effectLst/>
                <a:latin typeface="JetBrains Mono"/>
              </a:rPr>
              <a:t>weekday_names </a:t>
            </a:r>
            <a:r>
              <a:rPr kumimoji="0" lang="ru-RU" altLang="ru-RU" sz="1100" b="0" i="1" u="none" strike="noStrike" cap="none" normalizeH="0" baseline="0" dirty="0">
                <a:ln>
                  <a:noFill/>
                </a:ln>
                <a:solidFill>
                  <a:srgbClr val="A626A4"/>
                </a:solidFill>
                <a:effectLst/>
                <a:latin typeface="JetBrains Mono"/>
              </a:rPr>
              <a:t>is not None and </a:t>
            </a:r>
            <a:r>
              <a:rPr kumimoji="0" lang="ru-RU" altLang="ru-RU" sz="1100" b="0" i="0" u="none" strike="noStrike" cap="none" normalizeH="0" baseline="0" dirty="0">
                <a:ln>
                  <a:noFill/>
                </a:ln>
                <a:solidFill>
                  <a:srgbClr val="000080"/>
                </a:solidFill>
                <a:effectLst/>
                <a:latin typeface="JetBrains Mono"/>
              </a:rPr>
              <a:t>isinstance</a:t>
            </a:r>
            <a:r>
              <a:rPr kumimoji="0" lang="ru-RU" altLang="ru-RU" sz="1100" b="0" i="0" u="none" strike="noStrike" cap="none" normalizeH="0" baseline="0" dirty="0">
                <a:ln>
                  <a:noFill/>
                </a:ln>
                <a:solidFill>
                  <a:srgbClr val="383A42"/>
                </a:solidFill>
                <a:effectLst/>
                <a:latin typeface="JetBrains Mono"/>
              </a:rPr>
              <a:t>(weekday_names, </a:t>
            </a:r>
            <a:r>
              <a:rPr kumimoji="0" lang="ru-RU" altLang="ru-RU" sz="1100" b="0" i="0" u="none" strike="noStrike" cap="none" normalizeH="0" baseline="0" dirty="0">
                <a:ln>
                  <a:noFill/>
                </a:ln>
                <a:solidFill>
                  <a:srgbClr val="000080"/>
                </a:solidFill>
                <a:effectLst/>
                <a:latin typeface="JetBrains Mono"/>
              </a:rPr>
              <a:t>dict</a:t>
            </a:r>
            <a:r>
              <a:rPr kumimoji="0" lang="ru-RU" altLang="ru-RU" sz="1100" b="0" i="0" u="none" strike="noStrike" cap="none" normalizeH="0" baseline="0" dirty="0">
                <a:ln>
                  <a:noFill/>
                </a:ln>
                <a:solidFill>
                  <a:srgbClr val="383A42"/>
                </a:solidFill>
                <a:effectLst/>
                <a:latin typeface="JetBrains Mono"/>
              </a:rPr>
              <a:t>), \</a:t>
            </a:r>
            <a:br>
              <a:rPr kumimoji="0" lang="ru-RU" altLang="ru-RU" sz="1100" b="0" i="0" u="none" strike="noStrike" cap="none" normalizeH="0" baseline="0" dirty="0">
                <a:ln>
                  <a:noFill/>
                </a:ln>
                <a:solidFill>
                  <a:srgbClr val="383A42"/>
                </a:solidFill>
                <a:effectLst/>
                <a:latin typeface="JetBrains Mono"/>
              </a:rPr>
            </a:br>
            <a:r>
              <a:rPr kumimoji="0" lang="ru-RU" altLang="ru-RU" sz="1100" b="0" i="0" u="none" strike="noStrike" cap="none" normalizeH="0" baseline="0" dirty="0">
                <a:ln>
                  <a:noFill/>
                </a:ln>
                <a:solidFill>
                  <a:srgbClr val="383A42"/>
                </a:solidFill>
                <a:effectLst/>
                <a:latin typeface="JetBrains Mono"/>
              </a:rPr>
              <a:t>    </a:t>
            </a:r>
            <a:r>
              <a:rPr kumimoji="0" lang="ru-RU" altLang="ru-RU" sz="1100" b="0" i="0" u="none" strike="noStrike" cap="none" normalizeH="0" baseline="0" dirty="0">
                <a:ln>
                  <a:noFill/>
                </a:ln>
                <a:solidFill>
                  <a:srgbClr val="50A14E"/>
                </a:solidFill>
                <a:effectLst/>
                <a:latin typeface="JetBrains Mono"/>
              </a:rPr>
              <a:t>"Внутрішня помилка програми. Зверніться до розробника."</a:t>
            </a:r>
            <a:br>
              <a:rPr kumimoji="0" lang="ru-RU" altLang="ru-RU" sz="1100" b="0" i="0" u="none" strike="noStrike" cap="none" normalizeH="0" baseline="0" dirty="0">
                <a:ln>
                  <a:noFill/>
                </a:ln>
                <a:solidFill>
                  <a:srgbClr val="50A14E"/>
                </a:solidFill>
                <a:effectLst/>
                <a:latin typeface="JetBrains Mono"/>
              </a:rPr>
            </a:br>
            <a:r>
              <a:rPr kumimoji="0" lang="ru-RU" altLang="ru-RU" sz="1100" b="0" i="0" u="none" strike="noStrike" cap="none" normalizeH="0" baseline="0" dirty="0">
                <a:ln>
                  <a:noFill/>
                </a:ln>
                <a:solidFill>
                  <a:srgbClr val="50A14E"/>
                </a:solidFill>
                <a:effectLst/>
                <a:latin typeface="JetBrains Mono"/>
              </a:rPr>
              <a:t>    </a:t>
            </a:r>
            <a:r>
              <a:rPr kumimoji="0" lang="ru-RU" altLang="ru-RU" sz="1100" b="0" i="1" u="none" strike="noStrike" cap="none" normalizeH="0" baseline="0" dirty="0">
                <a:ln>
                  <a:noFill/>
                </a:ln>
                <a:solidFill>
                  <a:srgbClr val="A0A1A7"/>
                </a:solidFill>
                <a:effectLst/>
                <a:latin typeface="JetBrains Mono"/>
              </a:rPr>
              <a:t># Параметри функції перевіряються за допомогою винятків</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a:t>
            </a:r>
            <a:r>
              <a:rPr kumimoji="0" lang="ru-RU" altLang="ru-RU" sz="1100" b="0" i="1" u="none" strike="noStrike" cap="none" normalizeH="0" baseline="0" dirty="0">
                <a:ln>
                  <a:noFill/>
                </a:ln>
                <a:solidFill>
                  <a:srgbClr val="A626A4"/>
                </a:solidFill>
                <a:effectLst/>
                <a:latin typeface="JetBrains Mono"/>
              </a:rPr>
              <a:t>if not </a:t>
            </a:r>
            <a:r>
              <a:rPr kumimoji="0" lang="ru-RU" altLang="ru-RU" sz="1100" b="0" i="0" u="none" strike="noStrike" cap="none" normalizeH="0" baseline="0" dirty="0">
                <a:ln>
                  <a:noFill/>
                </a:ln>
                <a:solidFill>
                  <a:srgbClr val="000080"/>
                </a:solidFill>
                <a:effectLst/>
                <a:latin typeface="JetBrains Mono"/>
              </a:rPr>
              <a:t>isinstance</a:t>
            </a:r>
            <a:r>
              <a:rPr kumimoji="0" lang="ru-RU" altLang="ru-RU" sz="1100" b="0" i="0" u="none" strike="noStrike" cap="none" normalizeH="0" baseline="0" dirty="0">
                <a:ln>
                  <a:noFill/>
                </a:ln>
                <a:solidFill>
                  <a:srgbClr val="383A42"/>
                </a:solidFill>
                <a:effectLst/>
                <a:latin typeface="JetBrains Mono"/>
              </a:rPr>
              <a:t>(weekday, </a:t>
            </a:r>
            <a:r>
              <a:rPr kumimoji="0" lang="ru-RU" altLang="ru-RU" sz="1100" b="0" i="0" u="none" strike="noStrike" cap="none" normalizeH="0" baseline="0" dirty="0">
                <a:ln>
                  <a:noFill/>
                </a:ln>
                <a:solidFill>
                  <a:srgbClr val="000080"/>
                </a:solidFill>
                <a:effectLst/>
                <a:latin typeface="JetBrains Mono"/>
              </a:rPr>
              <a:t>int</a:t>
            </a:r>
            <a:r>
              <a:rPr kumimoji="0" lang="ru-RU" altLang="ru-RU" sz="1100" b="0" i="0" u="none" strike="noStrike" cap="none" normalizeH="0" baseline="0" dirty="0">
                <a:ln>
                  <a:noFill/>
                </a:ln>
                <a:solidFill>
                  <a:srgbClr val="383A42"/>
                </a:solidFill>
                <a:effectLst/>
                <a:latin typeface="JetBrains Mono"/>
              </a:rPr>
              <a:t>)</a:t>
            </a:r>
            <a:r>
              <a:rPr kumimoji="0" lang="ru-RU" altLang="ru-RU" sz="1100" b="0" i="0" u="none" strike="noStrike" cap="none" normalizeH="0" baseline="0" dirty="0">
                <a:ln>
                  <a:noFill/>
                </a:ln>
                <a:solidFill>
                  <a:srgbClr val="4078F2"/>
                </a:solidFill>
                <a:effectLst/>
                <a:latin typeface="JetBrains Mono"/>
              </a:rPr>
              <a:t>:</a:t>
            </a:r>
            <a:br>
              <a:rPr kumimoji="0" lang="ru-RU" altLang="ru-RU" sz="1100" b="0" i="0" u="none" strike="noStrike" cap="none" normalizeH="0" baseline="0" dirty="0">
                <a:ln>
                  <a:noFill/>
                </a:ln>
                <a:solidFill>
                  <a:srgbClr val="4078F2"/>
                </a:solidFill>
                <a:effectLst/>
                <a:latin typeface="JetBrains Mono"/>
              </a:rPr>
            </a:br>
            <a:r>
              <a:rPr kumimoji="0" lang="ru-RU" altLang="ru-RU" sz="1100" b="0" i="0" u="none" strike="noStrike" cap="none" normalizeH="0" baseline="0" dirty="0">
                <a:ln>
                  <a:noFill/>
                </a:ln>
                <a:solidFill>
                  <a:srgbClr val="4078F2"/>
                </a:solidFill>
                <a:effectLst/>
                <a:latin typeface="JetBrains Mono"/>
              </a:rPr>
              <a:t>        </a:t>
            </a:r>
            <a:r>
              <a:rPr kumimoji="0" lang="ru-RU" altLang="ru-RU" sz="1100" b="0" i="1" u="none" strike="noStrike" cap="none" normalizeH="0" baseline="0" dirty="0">
                <a:ln>
                  <a:noFill/>
                </a:ln>
                <a:solidFill>
                  <a:srgbClr val="A626A4"/>
                </a:solidFill>
                <a:effectLst/>
                <a:latin typeface="JetBrains Mono"/>
              </a:rPr>
              <a:t>raise </a:t>
            </a:r>
            <a:r>
              <a:rPr kumimoji="0" lang="ru-RU" altLang="ru-RU" sz="1100" b="0" i="0" u="none" strike="noStrike" cap="none" normalizeH="0" baseline="0" dirty="0">
                <a:ln>
                  <a:noFill/>
                </a:ln>
                <a:solidFill>
                  <a:srgbClr val="000080"/>
                </a:solidFill>
                <a:effectLst/>
                <a:latin typeface="JetBrains Mono"/>
              </a:rPr>
              <a:t>TypeError</a:t>
            </a:r>
            <a:r>
              <a:rPr kumimoji="0" lang="ru-RU" altLang="ru-RU" sz="1100" b="0" i="0" u="none" strike="noStrike" cap="none" normalizeH="0" baseline="0" dirty="0">
                <a:ln>
                  <a:noFill/>
                </a:ln>
                <a:solidFill>
                  <a:srgbClr val="383A42"/>
                </a:solidFill>
                <a:effectLst/>
                <a:latin typeface="JetBrains Mono"/>
              </a:rPr>
              <a:t>(</a:t>
            </a:r>
            <a:r>
              <a:rPr kumimoji="0" lang="ru-RU" altLang="ru-RU" sz="1100" b="0" i="0" u="none" strike="noStrike" cap="none" normalizeH="0" baseline="0" dirty="0">
                <a:ln>
                  <a:noFill/>
                </a:ln>
                <a:solidFill>
                  <a:srgbClr val="50A14E"/>
                </a:solidFill>
                <a:effectLst/>
                <a:latin typeface="JetBrains Mono"/>
              </a:rPr>
              <a:t>"Параметр 'weekday' повинен бути типу 'int'."</a:t>
            </a:r>
            <a:r>
              <a:rPr kumimoji="0" lang="ru-RU" altLang="ru-RU" sz="1100" b="0" i="0" u="none" strike="noStrike" cap="none" normalizeH="0" baseline="0" dirty="0">
                <a:ln>
                  <a:noFill/>
                </a:ln>
                <a:solidFill>
                  <a:srgbClr val="383A42"/>
                </a:solidFill>
                <a:effectLst/>
                <a:latin typeface="JetBrains Mono"/>
              </a:rPr>
              <a:t>)</a:t>
            </a:r>
            <a:br>
              <a:rPr kumimoji="0" lang="ru-RU" altLang="ru-RU" sz="1100" b="0" i="0" u="none" strike="noStrike" cap="none" normalizeH="0" baseline="0" dirty="0">
                <a:ln>
                  <a:noFill/>
                </a:ln>
                <a:solidFill>
                  <a:srgbClr val="383A42"/>
                </a:solidFill>
                <a:effectLst/>
                <a:latin typeface="JetBrains Mono"/>
              </a:rPr>
            </a:br>
            <a:r>
              <a:rPr kumimoji="0" lang="ru-RU" altLang="ru-RU" sz="1100" b="0" i="0" u="none" strike="noStrike" cap="none" normalizeH="0" baseline="0" dirty="0">
                <a:ln>
                  <a:noFill/>
                </a:ln>
                <a:solidFill>
                  <a:srgbClr val="383A42"/>
                </a:solidFill>
                <a:effectLst/>
                <a:latin typeface="JetBrains Mono"/>
              </a:rPr>
              <a:t>    </a:t>
            </a:r>
            <a:r>
              <a:rPr kumimoji="0" lang="ru-RU" altLang="ru-RU" sz="1100" b="0" i="1" u="none" strike="noStrike" cap="none" normalizeH="0" baseline="0" dirty="0">
                <a:ln>
                  <a:noFill/>
                </a:ln>
                <a:solidFill>
                  <a:srgbClr val="A626A4"/>
                </a:solidFill>
                <a:effectLst/>
                <a:latin typeface="JetBrains Mono"/>
              </a:rPr>
              <a:t>if </a:t>
            </a:r>
            <a:r>
              <a:rPr kumimoji="0" lang="ru-RU" altLang="ru-RU" sz="1100" b="0" i="0" u="none" strike="noStrike" cap="none" normalizeH="0" baseline="0" dirty="0">
                <a:ln>
                  <a:noFill/>
                </a:ln>
                <a:solidFill>
                  <a:srgbClr val="383A42"/>
                </a:solidFill>
                <a:effectLst/>
                <a:latin typeface="JetBrains Mono"/>
              </a:rPr>
              <a:t>weekday </a:t>
            </a:r>
            <a:r>
              <a:rPr kumimoji="0" lang="ru-RU" altLang="ru-RU" sz="1100" b="0" i="1" u="none" strike="noStrike" cap="none" normalizeH="0" baseline="0" dirty="0">
                <a:ln>
                  <a:noFill/>
                </a:ln>
                <a:solidFill>
                  <a:srgbClr val="A626A4"/>
                </a:solidFill>
                <a:effectLst/>
                <a:latin typeface="JetBrains Mono"/>
              </a:rPr>
              <a:t>not in </a:t>
            </a:r>
            <a:r>
              <a:rPr kumimoji="0" lang="ru-RU" altLang="ru-RU" sz="1100" b="0" i="0" u="none" strike="noStrike" cap="none" normalizeH="0" baseline="0" dirty="0">
                <a:ln>
                  <a:noFill/>
                </a:ln>
                <a:solidFill>
                  <a:srgbClr val="383A42"/>
                </a:solidFill>
                <a:effectLst/>
                <a:latin typeface="JetBrains Mono"/>
              </a:rPr>
              <a:t>weekday_names</a:t>
            </a:r>
            <a:r>
              <a:rPr kumimoji="0" lang="ru-RU" altLang="ru-RU" sz="1100" b="0" i="0" u="none" strike="noStrike" cap="none" normalizeH="0" baseline="0" dirty="0">
                <a:ln>
                  <a:noFill/>
                </a:ln>
                <a:solidFill>
                  <a:srgbClr val="4078F2"/>
                </a:solidFill>
                <a:effectLst/>
                <a:latin typeface="JetBrains Mono"/>
              </a:rPr>
              <a:t>:</a:t>
            </a:r>
            <a:br>
              <a:rPr kumimoji="0" lang="ru-RU" altLang="ru-RU" sz="1100" b="0" i="0" u="none" strike="noStrike" cap="none" normalizeH="0" baseline="0" dirty="0">
                <a:ln>
                  <a:noFill/>
                </a:ln>
                <a:solidFill>
                  <a:srgbClr val="4078F2"/>
                </a:solidFill>
                <a:effectLst/>
                <a:latin typeface="JetBrains Mono"/>
              </a:rPr>
            </a:br>
            <a:r>
              <a:rPr kumimoji="0" lang="ru-RU" altLang="ru-RU" sz="1100" b="0" i="0" u="none" strike="noStrike" cap="none" normalizeH="0" baseline="0" dirty="0">
                <a:ln>
                  <a:noFill/>
                </a:ln>
                <a:solidFill>
                  <a:srgbClr val="4078F2"/>
                </a:solidFill>
                <a:effectLst/>
                <a:latin typeface="JetBrains Mono"/>
              </a:rPr>
              <a:t>        </a:t>
            </a:r>
            <a:r>
              <a:rPr kumimoji="0" lang="ru-RU" altLang="ru-RU" sz="1100" b="0" i="1" u="none" strike="noStrike" cap="none" normalizeH="0" baseline="0" dirty="0">
                <a:ln>
                  <a:noFill/>
                </a:ln>
                <a:solidFill>
                  <a:srgbClr val="A626A4"/>
                </a:solidFill>
                <a:effectLst/>
                <a:latin typeface="JetBrains Mono"/>
              </a:rPr>
              <a:t>raise </a:t>
            </a:r>
            <a:r>
              <a:rPr kumimoji="0" lang="ru-RU" altLang="ru-RU" sz="1100" b="0" i="0" u="none" strike="noStrike" cap="none" normalizeH="0" baseline="0" dirty="0">
                <a:ln>
                  <a:noFill/>
                </a:ln>
                <a:solidFill>
                  <a:srgbClr val="000080"/>
                </a:solidFill>
                <a:effectLst/>
                <a:latin typeface="JetBrains Mono"/>
              </a:rPr>
              <a:t>ValueError</a:t>
            </a:r>
            <a:r>
              <a:rPr kumimoji="0" lang="ru-RU" altLang="ru-RU" sz="1100" b="0" i="0" u="none" strike="noStrike" cap="none" normalizeH="0" baseline="0" dirty="0">
                <a:ln>
                  <a:noFill/>
                </a:ln>
                <a:solidFill>
                  <a:srgbClr val="383A42"/>
                </a:solidFill>
                <a:effectLst/>
                <a:latin typeface="JetBrains Mono"/>
              </a:rPr>
              <a:t>(</a:t>
            </a:r>
            <a:r>
              <a:rPr kumimoji="0" lang="ru-RU" altLang="ru-RU" sz="1100" b="0" i="0" u="none" strike="noStrike" cap="none" normalizeH="0" baseline="0" dirty="0">
                <a:ln>
                  <a:noFill/>
                </a:ln>
                <a:solidFill>
                  <a:srgbClr val="50A14E"/>
                </a:solidFill>
                <a:effectLst/>
                <a:latin typeface="JetBrains Mono"/>
              </a:rPr>
              <a:t>"Параметр 'weekday' повинен бути цілим числом від 1 до 7."</a:t>
            </a:r>
            <a:r>
              <a:rPr kumimoji="0" lang="ru-RU" altLang="ru-RU" sz="1100" b="0" i="0" u="none" strike="noStrike" cap="none" normalizeH="0" baseline="0" dirty="0">
                <a:ln>
                  <a:noFill/>
                </a:ln>
                <a:solidFill>
                  <a:srgbClr val="383A42"/>
                </a:solidFill>
                <a:effectLst/>
                <a:latin typeface="JetBrains Mono"/>
              </a:rPr>
              <a:t>)</a:t>
            </a:r>
            <a:br>
              <a:rPr kumimoji="0" lang="ru-RU" altLang="ru-RU" sz="1100" b="0" i="0" u="none" strike="noStrike" cap="none" normalizeH="0" baseline="0" dirty="0">
                <a:ln>
                  <a:noFill/>
                </a:ln>
                <a:solidFill>
                  <a:srgbClr val="383A42"/>
                </a:solidFill>
                <a:effectLst/>
                <a:latin typeface="JetBrains Mono"/>
              </a:rPr>
            </a:br>
            <a:r>
              <a:rPr kumimoji="0" lang="ru-RU" altLang="ru-RU" sz="1100" b="0" i="0" u="none" strike="noStrike" cap="none" normalizeH="0" baseline="0" dirty="0">
                <a:ln>
                  <a:noFill/>
                </a:ln>
                <a:solidFill>
                  <a:srgbClr val="383A42"/>
                </a:solidFill>
                <a:effectLst/>
                <a:latin typeface="JetBrains Mono"/>
              </a:rPr>
              <a:t>    </a:t>
            </a:r>
            <a:br>
              <a:rPr kumimoji="0" lang="ru-RU" altLang="ru-RU" sz="1100" b="0" i="0" u="none" strike="noStrike" cap="none" normalizeH="0" baseline="0" dirty="0">
                <a:ln>
                  <a:noFill/>
                </a:ln>
                <a:solidFill>
                  <a:srgbClr val="383A42"/>
                </a:solidFill>
                <a:effectLst/>
                <a:latin typeface="JetBrains Mono"/>
              </a:rPr>
            </a:br>
            <a:r>
              <a:rPr kumimoji="0" lang="ru-RU" altLang="ru-RU" sz="1100" b="0" i="0" u="none" strike="noStrike" cap="none" normalizeH="0" baseline="0" dirty="0">
                <a:ln>
                  <a:noFill/>
                </a:ln>
                <a:solidFill>
                  <a:srgbClr val="383A42"/>
                </a:solidFill>
                <a:effectLst/>
                <a:latin typeface="JetBrains Mono"/>
              </a:rPr>
              <a:t>    </a:t>
            </a:r>
            <a:r>
              <a:rPr kumimoji="0" lang="ru-RU" altLang="ru-RU" sz="1100" b="0" i="1" u="none" strike="noStrike" cap="none" normalizeH="0" baseline="0" dirty="0">
                <a:ln>
                  <a:noFill/>
                </a:ln>
                <a:solidFill>
                  <a:srgbClr val="A626A4"/>
                </a:solidFill>
                <a:effectLst/>
                <a:latin typeface="JetBrains Mono"/>
              </a:rPr>
              <a:t>return </a:t>
            </a:r>
            <a:r>
              <a:rPr kumimoji="0" lang="ru-RU" altLang="ru-RU" sz="1100" b="0" i="0" u="none" strike="noStrike" cap="none" normalizeH="0" baseline="0" dirty="0">
                <a:ln>
                  <a:noFill/>
                </a:ln>
                <a:solidFill>
                  <a:srgbClr val="383A42"/>
                </a:solidFill>
                <a:effectLst/>
                <a:latin typeface="JetBrains Mono"/>
              </a:rPr>
              <a:t>weekday_names[weekday]</a:t>
            </a:r>
            <a:endParaRPr kumimoji="0" lang="ru-RU" altLang="ru-RU" sz="24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5946342" y="312782"/>
            <a:ext cx="6046848" cy="347787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1" u="none" strike="noStrike" cap="none" normalizeH="0" baseline="0" dirty="0">
                <a:ln>
                  <a:noFill/>
                </a:ln>
                <a:solidFill>
                  <a:srgbClr val="A0A1A7"/>
                </a:solidFill>
                <a:effectLst/>
                <a:latin typeface="JetBrains Mono"/>
              </a:rPr>
              <a:t># Блок try використовується в будь-якому випадку так як помилка може виникнути</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незалежно від того, чи використовується введення даних від користувача,</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чи читання даних з будь-якого джерела або просто виклик функції</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626A4"/>
                </a:solidFill>
                <a:effectLst/>
                <a:latin typeface="JetBrains Mono"/>
              </a:rPr>
              <a:t>while True</a:t>
            </a:r>
            <a:r>
              <a:rPr kumimoji="0" lang="ru-RU" altLang="ru-RU" sz="1100" b="0" i="0" u="none" strike="noStrike" cap="none" normalizeH="0" baseline="0" dirty="0">
                <a:ln>
                  <a:noFill/>
                </a:ln>
                <a:solidFill>
                  <a:srgbClr val="4078F2"/>
                </a:solidFill>
                <a:effectLst/>
                <a:latin typeface="JetBrains Mono"/>
              </a:rPr>
              <a:t>:</a:t>
            </a:r>
            <a:br>
              <a:rPr kumimoji="0" lang="ru-RU" altLang="ru-RU" sz="1100" b="0" i="0" u="none" strike="noStrike" cap="none" normalizeH="0" baseline="0" dirty="0">
                <a:ln>
                  <a:noFill/>
                </a:ln>
                <a:solidFill>
                  <a:srgbClr val="4078F2"/>
                </a:solidFill>
                <a:effectLst/>
                <a:latin typeface="JetBrains Mono"/>
              </a:rPr>
            </a:br>
            <a:r>
              <a:rPr kumimoji="0" lang="ru-RU" altLang="ru-RU" sz="1100" b="0" i="0" u="none" strike="noStrike" cap="none" normalizeH="0" baseline="0" dirty="0">
                <a:ln>
                  <a:noFill/>
                </a:ln>
                <a:solidFill>
                  <a:srgbClr val="4078F2"/>
                </a:solidFill>
                <a:effectLst/>
                <a:latin typeface="JetBrains Mono"/>
              </a:rPr>
              <a:t>    </a:t>
            </a:r>
            <a:r>
              <a:rPr kumimoji="0" lang="ru-RU" altLang="ru-RU" sz="1100" b="0" i="1" u="none" strike="noStrike" cap="none" normalizeH="0" baseline="0" dirty="0">
                <a:ln>
                  <a:noFill/>
                </a:ln>
                <a:solidFill>
                  <a:srgbClr val="A626A4"/>
                </a:solidFill>
                <a:effectLst/>
                <a:latin typeface="JetBrains Mono"/>
              </a:rPr>
              <a:t>try</a:t>
            </a:r>
            <a:r>
              <a:rPr kumimoji="0" lang="ru-RU" altLang="ru-RU" sz="1100" b="0" i="0" u="none" strike="noStrike" cap="none" normalizeH="0" baseline="0" dirty="0">
                <a:ln>
                  <a:noFill/>
                </a:ln>
                <a:solidFill>
                  <a:srgbClr val="4078F2"/>
                </a:solidFill>
                <a:effectLst/>
                <a:latin typeface="JetBrains Mono"/>
              </a:rPr>
              <a:t>:</a:t>
            </a:r>
            <a:br>
              <a:rPr kumimoji="0" lang="ru-RU" altLang="ru-RU" sz="1100" b="0" i="0" u="none" strike="noStrike" cap="none" normalizeH="0" baseline="0" dirty="0">
                <a:ln>
                  <a:noFill/>
                </a:ln>
                <a:solidFill>
                  <a:srgbClr val="4078F2"/>
                </a:solidFill>
                <a:effectLst/>
                <a:latin typeface="JetBrains Mono"/>
              </a:rPr>
            </a:br>
            <a:r>
              <a:rPr kumimoji="0" lang="ru-RU" altLang="ru-RU" sz="1100" b="0" i="0" u="none" strike="noStrike" cap="none" normalizeH="0" baseline="0" dirty="0">
                <a:ln>
                  <a:noFill/>
                </a:ln>
                <a:solidFill>
                  <a:srgbClr val="4078F2"/>
                </a:solidFill>
                <a:effectLst/>
                <a:latin typeface="JetBrains Mono"/>
              </a:rPr>
              <a:t>        </a:t>
            </a:r>
            <a:r>
              <a:rPr kumimoji="0" lang="ru-RU" altLang="ru-RU" sz="1100" b="0" i="0" u="none" strike="noStrike" cap="none" normalizeH="0" baseline="0" dirty="0">
                <a:ln>
                  <a:noFill/>
                </a:ln>
                <a:solidFill>
                  <a:srgbClr val="383A42"/>
                </a:solidFill>
                <a:effectLst/>
                <a:latin typeface="JetBrains Mono"/>
              </a:rPr>
              <a:t>weekday </a:t>
            </a:r>
            <a:r>
              <a:rPr kumimoji="0" lang="ru-RU" altLang="ru-RU" sz="1100" b="0" i="0" u="none" strike="noStrike" cap="none" normalizeH="0" baseline="0" dirty="0">
                <a:ln>
                  <a:noFill/>
                </a:ln>
                <a:solidFill>
                  <a:srgbClr val="4078F2"/>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int</a:t>
            </a:r>
            <a:r>
              <a:rPr kumimoji="0" lang="ru-RU" altLang="ru-RU" sz="1100" b="0" i="0" u="none" strike="noStrike" cap="none" normalizeH="0" baseline="0" dirty="0">
                <a:ln>
                  <a:noFill/>
                </a:ln>
                <a:solidFill>
                  <a:srgbClr val="383A42"/>
                </a:solidFill>
                <a:effectLst/>
                <a:latin typeface="JetBrains Mono"/>
              </a:rPr>
              <a:t>(</a:t>
            </a:r>
            <a:r>
              <a:rPr kumimoji="0" lang="ru-RU" altLang="ru-RU" sz="1100" b="0" i="0" u="none" strike="noStrike" cap="none" normalizeH="0" baseline="0" dirty="0">
                <a:ln>
                  <a:noFill/>
                </a:ln>
                <a:solidFill>
                  <a:srgbClr val="000080"/>
                </a:solidFill>
                <a:effectLst/>
                <a:latin typeface="JetBrains Mono"/>
              </a:rPr>
              <a:t>input</a:t>
            </a:r>
            <a:r>
              <a:rPr kumimoji="0" lang="ru-RU" altLang="ru-RU" sz="1100" b="0" i="0" u="none" strike="noStrike" cap="none" normalizeH="0" baseline="0" dirty="0">
                <a:ln>
                  <a:noFill/>
                </a:ln>
                <a:solidFill>
                  <a:srgbClr val="383A42"/>
                </a:solidFill>
                <a:effectLst/>
                <a:latin typeface="JetBrains Mono"/>
              </a:rPr>
              <a:t>(</a:t>
            </a:r>
            <a:r>
              <a:rPr kumimoji="0" lang="ru-RU" altLang="ru-RU" sz="1100" b="0" i="0" u="none" strike="noStrike" cap="none" normalizeH="0" baseline="0" dirty="0">
                <a:ln>
                  <a:noFill/>
                </a:ln>
                <a:solidFill>
                  <a:srgbClr val="50A14E"/>
                </a:solidFill>
                <a:effectLst/>
                <a:latin typeface="JetBrains Mono"/>
              </a:rPr>
              <a:t>"Введіть номер дня тижня (1-7): "</a:t>
            </a:r>
            <a:r>
              <a:rPr kumimoji="0" lang="ru-RU" altLang="ru-RU" sz="1100" b="0" i="0" u="none" strike="noStrike" cap="none" normalizeH="0" baseline="0" dirty="0">
                <a:ln>
                  <a:noFill/>
                </a:ln>
                <a:solidFill>
                  <a:srgbClr val="383A42"/>
                </a:solidFill>
                <a:effectLst/>
                <a:latin typeface="JetBrains Mono"/>
              </a:rPr>
              <a:t>))</a:t>
            </a:r>
            <a:br>
              <a:rPr kumimoji="0" lang="ru-RU" altLang="ru-RU" sz="1100" b="0" i="0" u="none" strike="noStrike" cap="none" normalizeH="0" baseline="0" dirty="0">
                <a:ln>
                  <a:noFill/>
                </a:ln>
                <a:solidFill>
                  <a:srgbClr val="383A42"/>
                </a:solidFill>
                <a:effectLst/>
                <a:latin typeface="JetBrains Mono"/>
              </a:rPr>
            </a:br>
            <a:r>
              <a:rPr kumimoji="0" lang="ru-RU" altLang="ru-RU" sz="1100" b="0" i="0" u="none" strike="noStrike" cap="none" normalizeH="0" baseline="0" dirty="0">
                <a:ln>
                  <a:noFill/>
                </a:ln>
                <a:solidFill>
                  <a:srgbClr val="383A42"/>
                </a:solidFill>
                <a:effectLst/>
                <a:latin typeface="JetBrains Mono"/>
              </a:rPr>
              <a:t>        </a:t>
            </a:r>
            <a:r>
              <a:rPr kumimoji="0" lang="ru-RU" altLang="ru-RU" sz="1100" b="0" i="1" u="none" strike="noStrike" cap="none" normalizeH="0" baseline="0" dirty="0">
                <a:ln>
                  <a:noFill/>
                </a:ln>
                <a:solidFill>
                  <a:srgbClr val="A0A1A7"/>
                </a:solidFill>
                <a:effectLst/>
                <a:latin typeface="JetBrains Mono"/>
              </a:rPr>
              <a:t># if not 1 &lt;= weekday &lt;= 7:        </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     raise ValueError("Номер дня тижня повинен бути цілим числом від 1 до 7.")        </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 Якщо розкоментувати код нижче, то зловимо assert        </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 weekday_names = None</a:t>
            </a:r>
            <a:br>
              <a:rPr kumimoji="0" lang="ru-RU" altLang="ru-RU" sz="1100" b="0" i="1" u="none" strike="noStrike" cap="none" normalizeH="0" baseline="0" dirty="0">
                <a:ln>
                  <a:noFill/>
                </a:ln>
                <a:solidFill>
                  <a:srgbClr val="A0A1A7"/>
                </a:solidFill>
                <a:effectLst/>
                <a:latin typeface="JetBrains Mono"/>
              </a:rPr>
            </a:br>
            <a:r>
              <a:rPr kumimoji="0" lang="ru-RU" altLang="ru-RU" sz="1100" b="0" i="1" u="none" strike="noStrike" cap="none" normalizeH="0" baseline="0" dirty="0">
                <a:ln>
                  <a:noFill/>
                </a:ln>
                <a:solidFill>
                  <a:srgbClr val="A0A1A7"/>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print</a:t>
            </a:r>
            <a:r>
              <a:rPr kumimoji="0" lang="ru-RU" altLang="ru-RU" sz="1100" b="0" i="0" u="none" strike="noStrike" cap="none" normalizeH="0" baseline="0" dirty="0">
                <a:ln>
                  <a:noFill/>
                </a:ln>
                <a:solidFill>
                  <a:srgbClr val="383A42"/>
                </a:solidFill>
                <a:effectLst/>
                <a:latin typeface="JetBrains Mono"/>
              </a:rPr>
              <a:t>(</a:t>
            </a:r>
            <a:r>
              <a:rPr kumimoji="0" lang="ru-RU" altLang="ru-RU" sz="1100" b="0" i="0" u="none" strike="noStrike" cap="none" normalizeH="0" baseline="0" dirty="0">
                <a:ln>
                  <a:noFill/>
                </a:ln>
                <a:solidFill>
                  <a:srgbClr val="50A14E"/>
                </a:solidFill>
                <a:effectLst/>
                <a:latin typeface="JetBrains Mono"/>
              </a:rPr>
              <a:t>"Це -"</a:t>
            </a:r>
            <a:r>
              <a:rPr kumimoji="0" lang="ru-RU" altLang="ru-RU" sz="1100" b="0" i="0" u="none" strike="noStrike" cap="none" normalizeH="0" baseline="0" dirty="0">
                <a:ln>
                  <a:noFill/>
                </a:ln>
                <a:solidFill>
                  <a:srgbClr val="383A42"/>
                </a:solidFill>
                <a:effectLst/>
                <a:latin typeface="JetBrains Mono"/>
              </a:rPr>
              <a:t>, </a:t>
            </a:r>
            <a:r>
              <a:rPr kumimoji="0" lang="ru-RU" altLang="ru-RU" sz="1100" b="0" i="0" u="none" strike="noStrike" cap="none" normalizeH="0" baseline="0" dirty="0">
                <a:ln>
                  <a:noFill/>
                </a:ln>
                <a:solidFill>
                  <a:srgbClr val="4078F2"/>
                </a:solidFill>
                <a:effectLst/>
                <a:latin typeface="JetBrains Mono"/>
              </a:rPr>
              <a:t>weekday_name</a:t>
            </a:r>
            <a:r>
              <a:rPr kumimoji="0" lang="ru-RU" altLang="ru-RU" sz="1100" b="0" i="0" u="none" strike="noStrike" cap="none" normalizeH="0" baseline="0" dirty="0">
                <a:ln>
                  <a:noFill/>
                </a:ln>
                <a:solidFill>
                  <a:srgbClr val="383A42"/>
                </a:solidFill>
                <a:effectLst/>
                <a:latin typeface="JetBrains Mono"/>
              </a:rPr>
              <a:t>(weekday))</a:t>
            </a:r>
            <a:br>
              <a:rPr kumimoji="0" lang="ru-RU" altLang="ru-RU" sz="1100" b="0" i="0" u="none" strike="noStrike" cap="none" normalizeH="0" baseline="0" dirty="0">
                <a:ln>
                  <a:noFill/>
                </a:ln>
                <a:solidFill>
                  <a:srgbClr val="383A42"/>
                </a:solidFill>
                <a:effectLst/>
                <a:latin typeface="JetBrains Mono"/>
              </a:rPr>
            </a:br>
            <a:r>
              <a:rPr kumimoji="0" lang="ru-RU" altLang="ru-RU" sz="1100" b="0" i="0" u="none" strike="noStrike" cap="none" normalizeH="0" baseline="0" dirty="0">
                <a:ln>
                  <a:noFill/>
                </a:ln>
                <a:solidFill>
                  <a:srgbClr val="383A42"/>
                </a:solidFill>
                <a:effectLst/>
                <a:latin typeface="JetBrains Mono"/>
              </a:rPr>
              <a:t>        </a:t>
            </a:r>
            <a:br>
              <a:rPr kumimoji="0" lang="ru-RU" altLang="ru-RU" sz="1100" b="0" i="0" u="none" strike="noStrike" cap="none" normalizeH="0" baseline="0" dirty="0">
                <a:ln>
                  <a:noFill/>
                </a:ln>
                <a:solidFill>
                  <a:srgbClr val="383A42"/>
                </a:solidFill>
                <a:effectLst/>
                <a:latin typeface="JetBrains Mono"/>
              </a:rPr>
            </a:br>
            <a:r>
              <a:rPr kumimoji="0" lang="ru-RU" altLang="ru-RU" sz="1100" b="0" i="0" u="none" strike="noStrike" cap="none" normalizeH="0" baseline="0" dirty="0">
                <a:ln>
                  <a:noFill/>
                </a:ln>
                <a:solidFill>
                  <a:srgbClr val="383A42"/>
                </a:solidFill>
                <a:effectLst/>
                <a:latin typeface="JetBrains Mono"/>
              </a:rPr>
              <a:t>        </a:t>
            </a:r>
            <a:r>
              <a:rPr kumimoji="0" lang="ru-RU" altLang="ru-RU" sz="1100" b="0" i="1" u="none" strike="noStrike" cap="none" normalizeH="0" baseline="0" dirty="0">
                <a:ln>
                  <a:noFill/>
                </a:ln>
                <a:solidFill>
                  <a:srgbClr val="A626A4"/>
                </a:solidFill>
                <a:effectLst/>
                <a:latin typeface="JetBrains Mono"/>
              </a:rPr>
              <a:t>break</a:t>
            </a:r>
            <a:br>
              <a:rPr kumimoji="0" lang="ru-RU" altLang="ru-RU" sz="1100" b="0" i="1" u="none" strike="noStrike" cap="none" normalizeH="0" baseline="0" dirty="0">
                <a:ln>
                  <a:noFill/>
                </a:ln>
                <a:solidFill>
                  <a:srgbClr val="A626A4"/>
                </a:solidFill>
                <a:effectLst/>
                <a:latin typeface="JetBrains Mono"/>
              </a:rPr>
            </a:br>
            <a:r>
              <a:rPr kumimoji="0" lang="ru-RU" altLang="ru-RU" sz="1100" b="0" i="1" u="none" strike="noStrike" cap="none" normalizeH="0" baseline="0" dirty="0">
                <a:ln>
                  <a:noFill/>
                </a:ln>
                <a:solidFill>
                  <a:srgbClr val="A626A4"/>
                </a:solidFill>
                <a:effectLst/>
                <a:latin typeface="JetBrains Mono"/>
              </a:rPr>
              <a:t>    except </a:t>
            </a:r>
            <a:r>
              <a:rPr kumimoji="0" lang="ru-RU" altLang="ru-RU" sz="1100" b="0" i="0" u="none" strike="noStrike" cap="none" normalizeH="0" baseline="0" dirty="0">
                <a:ln>
                  <a:noFill/>
                </a:ln>
                <a:solidFill>
                  <a:srgbClr val="000080"/>
                </a:solidFill>
                <a:effectLst/>
                <a:latin typeface="JetBrains Mono"/>
              </a:rPr>
              <a:t>TypeError </a:t>
            </a:r>
            <a:r>
              <a:rPr kumimoji="0" lang="ru-RU" altLang="ru-RU" sz="1100" b="0" i="1" u="none" strike="noStrike" cap="none" normalizeH="0" baseline="0" dirty="0">
                <a:ln>
                  <a:noFill/>
                </a:ln>
                <a:solidFill>
                  <a:srgbClr val="A626A4"/>
                </a:solidFill>
                <a:effectLst/>
                <a:latin typeface="JetBrains Mono"/>
              </a:rPr>
              <a:t>as </a:t>
            </a:r>
            <a:r>
              <a:rPr kumimoji="0" lang="ru-RU" altLang="ru-RU" sz="1100" b="0" i="0" u="none" strike="noStrike" cap="none" normalizeH="0" baseline="0" dirty="0">
                <a:ln>
                  <a:noFill/>
                </a:ln>
                <a:solidFill>
                  <a:srgbClr val="383A42"/>
                </a:solidFill>
                <a:effectLst/>
                <a:latin typeface="JetBrains Mono"/>
              </a:rPr>
              <a:t>err</a:t>
            </a:r>
            <a:r>
              <a:rPr kumimoji="0" lang="ru-RU" altLang="ru-RU" sz="1100" b="0" i="0" u="none" strike="noStrike" cap="none" normalizeH="0" baseline="0" dirty="0">
                <a:ln>
                  <a:noFill/>
                </a:ln>
                <a:solidFill>
                  <a:srgbClr val="4078F2"/>
                </a:solidFill>
                <a:effectLst/>
                <a:latin typeface="JetBrains Mono"/>
              </a:rPr>
              <a:t>:</a:t>
            </a:r>
            <a:br>
              <a:rPr kumimoji="0" lang="ru-RU" altLang="ru-RU" sz="1100" b="0" i="0" u="none" strike="noStrike" cap="none" normalizeH="0" baseline="0" dirty="0">
                <a:ln>
                  <a:noFill/>
                </a:ln>
                <a:solidFill>
                  <a:srgbClr val="4078F2"/>
                </a:solidFill>
                <a:effectLst/>
                <a:latin typeface="JetBrains Mono"/>
              </a:rPr>
            </a:br>
            <a:r>
              <a:rPr kumimoji="0" lang="ru-RU" altLang="ru-RU" sz="1100" b="0" i="0" u="none" strike="noStrike" cap="none" normalizeH="0" baseline="0" dirty="0">
                <a:ln>
                  <a:noFill/>
                </a:ln>
                <a:solidFill>
                  <a:srgbClr val="4078F2"/>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print</a:t>
            </a:r>
            <a:r>
              <a:rPr kumimoji="0" lang="ru-RU" altLang="ru-RU" sz="1100" b="0" i="0" u="none" strike="noStrike" cap="none" normalizeH="0" baseline="0" dirty="0">
                <a:ln>
                  <a:noFill/>
                </a:ln>
                <a:solidFill>
                  <a:srgbClr val="383A42"/>
                </a:solidFill>
                <a:effectLst/>
                <a:latin typeface="JetBrains Mono"/>
              </a:rPr>
              <a:t>(</a:t>
            </a:r>
            <a:r>
              <a:rPr kumimoji="0" lang="ru-RU" altLang="ru-RU" sz="1100" b="0" i="0" u="none" strike="noStrike" cap="none" normalizeH="0" baseline="0" dirty="0">
                <a:ln>
                  <a:noFill/>
                </a:ln>
                <a:solidFill>
                  <a:srgbClr val="50A14E"/>
                </a:solidFill>
                <a:effectLst/>
                <a:latin typeface="JetBrains Mono"/>
              </a:rPr>
              <a:t>"Перевірте, що введено ціле число."</a:t>
            </a:r>
            <a:r>
              <a:rPr kumimoji="0" lang="ru-RU" altLang="ru-RU" sz="1100" b="0" i="0" u="none" strike="noStrike" cap="none" normalizeH="0" baseline="0" dirty="0">
                <a:ln>
                  <a:noFill/>
                </a:ln>
                <a:solidFill>
                  <a:srgbClr val="383A42"/>
                </a:solidFill>
                <a:effectLst/>
                <a:latin typeface="JetBrains Mono"/>
              </a:rPr>
              <a:t>)</a:t>
            </a:r>
            <a:br>
              <a:rPr kumimoji="0" lang="ru-RU" altLang="ru-RU" sz="1100" b="0" i="0" u="none" strike="noStrike" cap="none" normalizeH="0" baseline="0" dirty="0">
                <a:ln>
                  <a:noFill/>
                </a:ln>
                <a:solidFill>
                  <a:srgbClr val="383A42"/>
                </a:solidFill>
                <a:effectLst/>
                <a:latin typeface="JetBrains Mono"/>
              </a:rPr>
            </a:br>
            <a:r>
              <a:rPr kumimoji="0" lang="ru-RU" altLang="ru-RU" sz="1100" b="0" i="0" u="none" strike="noStrike" cap="none" normalizeH="0" baseline="0" dirty="0">
                <a:ln>
                  <a:noFill/>
                </a:ln>
                <a:solidFill>
                  <a:srgbClr val="383A42"/>
                </a:solidFill>
                <a:effectLst/>
                <a:latin typeface="JetBrains Mono"/>
              </a:rPr>
              <a:t>    </a:t>
            </a:r>
            <a:r>
              <a:rPr kumimoji="0" lang="ru-RU" altLang="ru-RU" sz="1100" b="0" i="1" u="none" strike="noStrike" cap="none" normalizeH="0" baseline="0" dirty="0">
                <a:ln>
                  <a:noFill/>
                </a:ln>
                <a:solidFill>
                  <a:srgbClr val="A626A4"/>
                </a:solidFill>
                <a:effectLst/>
                <a:latin typeface="JetBrains Mono"/>
              </a:rPr>
              <a:t>except </a:t>
            </a:r>
            <a:r>
              <a:rPr kumimoji="0" lang="ru-RU" altLang="ru-RU" sz="1100" b="0" i="0" u="none" strike="noStrike" cap="none" normalizeH="0" baseline="0" dirty="0">
                <a:ln>
                  <a:noFill/>
                </a:ln>
                <a:solidFill>
                  <a:srgbClr val="000080"/>
                </a:solidFill>
                <a:effectLst/>
                <a:latin typeface="JetBrains Mono"/>
              </a:rPr>
              <a:t>ValueError </a:t>
            </a:r>
            <a:r>
              <a:rPr kumimoji="0" lang="ru-RU" altLang="ru-RU" sz="1100" b="0" i="1" u="none" strike="noStrike" cap="none" normalizeH="0" baseline="0" dirty="0">
                <a:ln>
                  <a:noFill/>
                </a:ln>
                <a:solidFill>
                  <a:srgbClr val="A626A4"/>
                </a:solidFill>
                <a:effectLst/>
                <a:latin typeface="JetBrains Mono"/>
              </a:rPr>
              <a:t>as </a:t>
            </a:r>
            <a:r>
              <a:rPr kumimoji="0" lang="ru-RU" altLang="ru-RU" sz="1100" b="0" i="0" u="none" strike="noStrike" cap="none" normalizeH="0" baseline="0" dirty="0">
                <a:ln>
                  <a:noFill/>
                </a:ln>
                <a:solidFill>
                  <a:srgbClr val="383A42"/>
                </a:solidFill>
                <a:effectLst/>
                <a:latin typeface="JetBrains Mono"/>
              </a:rPr>
              <a:t>err</a:t>
            </a:r>
            <a:r>
              <a:rPr kumimoji="0" lang="ru-RU" altLang="ru-RU" sz="1100" b="0" i="0" u="none" strike="noStrike" cap="none" normalizeH="0" baseline="0" dirty="0">
                <a:ln>
                  <a:noFill/>
                </a:ln>
                <a:solidFill>
                  <a:srgbClr val="4078F2"/>
                </a:solidFill>
                <a:effectLst/>
                <a:latin typeface="JetBrains Mono"/>
              </a:rPr>
              <a:t>:</a:t>
            </a:r>
            <a:br>
              <a:rPr kumimoji="0" lang="ru-RU" altLang="ru-RU" sz="1100" b="0" i="0" u="none" strike="noStrike" cap="none" normalizeH="0" baseline="0" dirty="0">
                <a:ln>
                  <a:noFill/>
                </a:ln>
                <a:solidFill>
                  <a:srgbClr val="4078F2"/>
                </a:solidFill>
                <a:effectLst/>
                <a:latin typeface="JetBrains Mono"/>
              </a:rPr>
            </a:br>
            <a:r>
              <a:rPr kumimoji="0" lang="ru-RU" altLang="ru-RU" sz="1100" b="0" i="0" u="none" strike="noStrike" cap="none" normalizeH="0" baseline="0" dirty="0">
                <a:ln>
                  <a:noFill/>
                </a:ln>
                <a:solidFill>
                  <a:srgbClr val="4078F2"/>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print</a:t>
            </a:r>
            <a:r>
              <a:rPr kumimoji="0" lang="ru-RU" altLang="ru-RU" sz="1100" b="0" i="0" u="none" strike="noStrike" cap="none" normalizeH="0" baseline="0" dirty="0">
                <a:ln>
                  <a:noFill/>
                </a:ln>
                <a:solidFill>
                  <a:srgbClr val="383A42"/>
                </a:solidFill>
                <a:effectLst/>
                <a:latin typeface="JetBrains Mono"/>
              </a:rPr>
              <a:t>(</a:t>
            </a:r>
            <a:r>
              <a:rPr kumimoji="0" lang="ru-RU" altLang="ru-RU" sz="1100" b="0" i="0" u="none" strike="noStrike" cap="none" normalizeH="0" baseline="0" dirty="0">
                <a:ln>
                  <a:noFill/>
                </a:ln>
                <a:solidFill>
                  <a:srgbClr val="50A14E"/>
                </a:solidFill>
                <a:effectLst/>
                <a:latin typeface="JetBrains Mono"/>
              </a:rPr>
              <a:t>"Перевірте, що введено ціле число і воно знаходиться в допустимих межах."</a:t>
            </a:r>
            <a:r>
              <a:rPr kumimoji="0" lang="ru-RU" altLang="ru-RU" sz="1100" b="0" i="0" u="none" strike="noStrike" cap="none" normalizeH="0" baseline="0" dirty="0">
                <a:ln>
                  <a:noFill/>
                </a:ln>
                <a:solidFill>
                  <a:srgbClr val="383A42"/>
                </a:solidFill>
                <a:effectLst/>
                <a:latin typeface="JetBrains Mono"/>
              </a:rPr>
              <a:t>)</a:t>
            </a:r>
            <a:br>
              <a:rPr kumimoji="0" lang="ru-RU" altLang="ru-RU" sz="1100" b="0" i="0" u="none" strike="noStrike" cap="none" normalizeH="0" baseline="0" dirty="0">
                <a:ln>
                  <a:noFill/>
                </a:ln>
                <a:solidFill>
                  <a:srgbClr val="383A42"/>
                </a:solidFill>
                <a:effectLst/>
                <a:latin typeface="JetBrains Mono"/>
              </a:rPr>
            </a:br>
            <a:r>
              <a:rPr kumimoji="0" lang="ru-RU" altLang="ru-RU" sz="1100" b="0" i="0" u="none" strike="noStrike" cap="none" normalizeH="0" baseline="0" dirty="0">
                <a:ln>
                  <a:noFill/>
                </a:ln>
                <a:solidFill>
                  <a:srgbClr val="383A42"/>
                </a:solidFill>
                <a:effectLst/>
                <a:latin typeface="JetBrains Mono"/>
              </a:rPr>
              <a:t>    </a:t>
            </a:r>
            <a:r>
              <a:rPr kumimoji="0" lang="ru-RU" altLang="ru-RU" sz="1100" b="0" i="1" u="none" strike="noStrike" cap="none" normalizeH="0" baseline="0" dirty="0">
                <a:ln>
                  <a:noFill/>
                </a:ln>
                <a:solidFill>
                  <a:srgbClr val="A626A4"/>
                </a:solidFill>
                <a:effectLst/>
                <a:latin typeface="JetBrains Mono"/>
              </a:rPr>
              <a:t>except </a:t>
            </a:r>
            <a:r>
              <a:rPr kumimoji="0" lang="ru-RU" altLang="ru-RU" sz="1100" b="0" i="0" u="none" strike="noStrike" cap="none" normalizeH="0" baseline="0" dirty="0">
                <a:ln>
                  <a:noFill/>
                </a:ln>
                <a:solidFill>
                  <a:srgbClr val="000080"/>
                </a:solidFill>
                <a:effectLst/>
                <a:latin typeface="JetBrains Mono"/>
              </a:rPr>
              <a:t>Exception </a:t>
            </a:r>
            <a:r>
              <a:rPr kumimoji="0" lang="ru-RU" altLang="ru-RU" sz="1100" b="0" i="1" u="none" strike="noStrike" cap="none" normalizeH="0" baseline="0" dirty="0">
                <a:ln>
                  <a:noFill/>
                </a:ln>
                <a:solidFill>
                  <a:srgbClr val="A626A4"/>
                </a:solidFill>
                <a:effectLst/>
                <a:latin typeface="JetBrains Mono"/>
              </a:rPr>
              <a:t>as </a:t>
            </a:r>
            <a:r>
              <a:rPr kumimoji="0" lang="ru-RU" altLang="ru-RU" sz="1100" b="0" i="0" u="none" strike="noStrike" cap="none" normalizeH="0" baseline="0" dirty="0">
                <a:ln>
                  <a:noFill/>
                </a:ln>
                <a:solidFill>
                  <a:srgbClr val="383A42"/>
                </a:solidFill>
                <a:effectLst/>
                <a:latin typeface="JetBrains Mono"/>
              </a:rPr>
              <a:t>err</a:t>
            </a:r>
            <a:r>
              <a:rPr kumimoji="0" lang="ru-RU" altLang="ru-RU" sz="1100" b="0" i="0" u="none" strike="noStrike" cap="none" normalizeH="0" baseline="0" dirty="0">
                <a:ln>
                  <a:noFill/>
                </a:ln>
                <a:solidFill>
                  <a:srgbClr val="4078F2"/>
                </a:solidFill>
                <a:effectLst/>
                <a:latin typeface="JetBrains Mono"/>
              </a:rPr>
              <a:t>:</a:t>
            </a:r>
            <a:br>
              <a:rPr kumimoji="0" lang="ru-RU" altLang="ru-RU" sz="1100" b="0" i="0" u="none" strike="noStrike" cap="none" normalizeH="0" baseline="0" dirty="0">
                <a:ln>
                  <a:noFill/>
                </a:ln>
                <a:solidFill>
                  <a:srgbClr val="4078F2"/>
                </a:solidFill>
                <a:effectLst/>
                <a:latin typeface="JetBrains Mono"/>
              </a:rPr>
            </a:br>
            <a:r>
              <a:rPr kumimoji="0" lang="ru-RU" altLang="ru-RU" sz="1100" b="0" i="0" u="none" strike="noStrike" cap="none" normalizeH="0" baseline="0" dirty="0">
                <a:ln>
                  <a:noFill/>
                </a:ln>
                <a:solidFill>
                  <a:srgbClr val="4078F2"/>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print</a:t>
            </a:r>
            <a:r>
              <a:rPr kumimoji="0" lang="ru-RU" altLang="ru-RU" sz="1100" b="0" i="0" u="none" strike="noStrike" cap="none" normalizeH="0" baseline="0" dirty="0">
                <a:ln>
                  <a:noFill/>
                </a:ln>
                <a:solidFill>
                  <a:srgbClr val="383A42"/>
                </a:solidFill>
                <a:effectLst/>
                <a:latin typeface="JetBrains Mono"/>
              </a:rPr>
              <a:t>(</a:t>
            </a:r>
            <a:r>
              <a:rPr kumimoji="0" lang="ru-RU" altLang="ru-RU" sz="1100" b="0" i="0" u="none" strike="noStrike" cap="none" normalizeH="0" baseline="0" dirty="0">
                <a:ln>
                  <a:noFill/>
                </a:ln>
                <a:solidFill>
                  <a:srgbClr val="50A14E"/>
                </a:solidFill>
                <a:effectLst/>
                <a:latin typeface="JetBrains Mono"/>
              </a:rPr>
              <a:t>"Помилка при визначенні дня тижня."</a:t>
            </a:r>
            <a:r>
              <a:rPr kumimoji="0" lang="ru-RU" altLang="ru-RU" sz="1100" b="0" i="0" u="none" strike="noStrike" cap="none" normalizeH="0" baseline="0" dirty="0">
                <a:ln>
                  <a:noFill/>
                </a:ln>
                <a:solidFill>
                  <a:srgbClr val="383A42"/>
                </a:solidFill>
                <a:effectLst/>
                <a:latin typeface="JetBrains Mono"/>
              </a:rPr>
              <a:t>)</a:t>
            </a:r>
            <a:br>
              <a:rPr kumimoji="0" lang="ru-RU" altLang="ru-RU" sz="1100" b="0" i="0" u="none" strike="noStrike" cap="none" normalizeH="0" baseline="0" dirty="0">
                <a:ln>
                  <a:noFill/>
                </a:ln>
                <a:solidFill>
                  <a:srgbClr val="383A42"/>
                </a:solidFill>
                <a:effectLst/>
                <a:latin typeface="JetBrains Mono"/>
              </a:rPr>
            </a:br>
            <a:r>
              <a:rPr kumimoji="0" lang="ru-RU" altLang="ru-RU" sz="1100" b="0" i="0" u="none" strike="noStrike" cap="none" normalizeH="0" baseline="0" dirty="0">
                <a:ln>
                  <a:noFill/>
                </a:ln>
                <a:solidFill>
                  <a:srgbClr val="383A42"/>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print</a:t>
            </a:r>
            <a:r>
              <a:rPr kumimoji="0" lang="ru-RU" altLang="ru-RU" sz="1100" b="0" i="0" u="none" strike="noStrike" cap="none" normalizeH="0" baseline="0" dirty="0">
                <a:ln>
                  <a:noFill/>
                </a:ln>
                <a:solidFill>
                  <a:srgbClr val="383A42"/>
                </a:solidFill>
                <a:effectLst/>
                <a:latin typeface="JetBrains Mono"/>
              </a:rPr>
              <a:t>(err)  </a:t>
            </a:r>
            <a:r>
              <a:rPr kumimoji="0" lang="ru-RU" altLang="ru-RU" sz="1100" b="0" i="1" u="none" strike="noStrike" cap="none" normalizeH="0" baseline="0" dirty="0">
                <a:ln>
                  <a:noFill/>
                </a:ln>
                <a:solidFill>
                  <a:srgbClr val="A0A1A7"/>
                </a:solidFill>
                <a:effectLst/>
                <a:latin typeface="JetBrains Mono"/>
              </a:rPr>
              <a:t># Запис в лог інформації про помилку</a:t>
            </a:r>
            <a:endParaRPr kumimoji="0" lang="ru-RU" altLang="ru-RU" sz="24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5894965" y="4189483"/>
            <a:ext cx="4933950" cy="1428750"/>
          </a:xfrm>
          <a:prstGeom prst="rect">
            <a:avLst/>
          </a:prstGeom>
        </p:spPr>
      </p:pic>
      <p:pic>
        <p:nvPicPr>
          <p:cNvPr id="9" name="Picture 8"/>
          <p:cNvPicPr>
            <a:picLocks noChangeAspect="1"/>
          </p:cNvPicPr>
          <p:nvPr/>
        </p:nvPicPr>
        <p:blipFill>
          <a:blip r:embed="rId3"/>
          <a:stretch>
            <a:fillRect/>
          </a:stretch>
        </p:blipFill>
        <p:spPr>
          <a:xfrm>
            <a:off x="5946342" y="5859992"/>
            <a:ext cx="3781425" cy="752475"/>
          </a:xfrm>
          <a:prstGeom prst="rect">
            <a:avLst/>
          </a:prstGeom>
        </p:spPr>
      </p:pic>
    </p:spTree>
    <p:extLst>
      <p:ext uri="{BB962C8B-B14F-4D97-AF65-F5344CB8AC3E}">
        <p14:creationId xmlns:p14="http://schemas.microsoft.com/office/powerpoint/2010/main" val="1518229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60867" y="526185"/>
            <a:ext cx="4536498" cy="289310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a:t>
            </a:r>
            <a:br>
              <a:rPr kumimoji="0" lang="ru-RU" altLang="ru-RU" sz="1400" b="0" i="0" u="none" strike="noStrike" cap="none" normalizeH="0" baseline="0" dirty="0">
                <a:ln>
                  <a:noFill/>
                </a:ln>
                <a:solidFill>
                  <a:srgbClr val="50A14E"/>
                </a:solidFill>
                <a:effectLst/>
                <a:latin typeface="JetBrains Mono"/>
              </a:rPr>
            </a:br>
            <a:r>
              <a:rPr kumimoji="0" lang="ru-RU" altLang="ru-RU" sz="1400" b="0" i="0" u="none" strike="noStrike" cap="none" normalizeH="0" baseline="0" dirty="0">
                <a:ln>
                  <a:noFill/>
                </a:ln>
                <a:solidFill>
                  <a:srgbClr val="50A14E"/>
                </a:solidFill>
                <a:effectLst/>
                <a:latin typeface="JetBrains Mono"/>
              </a:rPr>
              <a:t>Some code</a:t>
            </a:r>
            <a:br>
              <a:rPr kumimoji="0" lang="ru-RU" altLang="ru-RU" sz="1400" b="0" i="0" u="none" strike="noStrike" cap="none" normalizeH="0" baseline="0" dirty="0">
                <a:ln>
                  <a:noFill/>
                </a:ln>
                <a:solidFill>
                  <a:srgbClr val="50A14E"/>
                </a:solidFill>
                <a:effectLst/>
                <a:latin typeface="JetBrains Mono"/>
              </a:rPr>
            </a:b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a:ln>
                  <a:noFill/>
                </a:ln>
                <a:solidFill>
                  <a:srgbClr val="A626A4"/>
                </a:solidFill>
                <a:effectLst/>
                <a:latin typeface="JetBrains Mono"/>
              </a:rPr>
              <a:t>while True</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1" u="none" strike="noStrike" cap="none" normalizeH="0" baseline="0" dirty="0">
                <a:ln>
                  <a:noFill/>
                </a:ln>
                <a:solidFill>
                  <a:srgbClr val="A626A4"/>
                </a:solidFill>
                <a:effectLst/>
                <a:latin typeface="JetBrains Mono"/>
              </a:rPr>
              <a:t>try</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a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000080"/>
                </a:solidFill>
                <a:effectLst/>
                <a:latin typeface="JetBrains Mono"/>
              </a:rPr>
              <a:t>input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"Введіть перше число : "</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b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000080"/>
                </a:solidFill>
                <a:effectLst/>
                <a:latin typeface="JetBrains Mono"/>
              </a:rPr>
              <a:t>input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"Введіть друге число : "</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c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000080"/>
                </a:solidFill>
                <a:effectLst/>
                <a:latin typeface="JetBrains Mono"/>
              </a:rPr>
              <a:t>input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"Введіть третє число : "</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d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000080"/>
                </a:solidFill>
                <a:effectLst/>
                <a:latin typeface="JetBrains Mono"/>
              </a:rPr>
              <a:t>input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"Введіть четверте число : "</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1" u="none" strike="noStrike" cap="none" normalizeH="0" baseline="0" dirty="0">
                <a:ln>
                  <a:noFill/>
                </a:ln>
                <a:solidFill>
                  <a:srgbClr val="A626A4"/>
                </a:solidFill>
                <a:effectLst/>
                <a:latin typeface="JetBrains Mono"/>
              </a:rPr>
              <a:t>break    </a:t>
            </a:r>
            <a:r>
              <a:rPr kumimoji="0" lang="ru-RU" altLang="ru-RU" sz="1400" b="0" i="1" u="none" strike="noStrike" cap="none" normalizeH="0" baseline="0" dirty="0">
                <a:ln>
                  <a:noFill/>
                </a:ln>
                <a:solidFill>
                  <a:srgbClr val="A0A1A7"/>
                </a:solidFill>
                <a:effectLst/>
                <a:latin typeface="JetBrains Mono"/>
              </a:rPr>
              <a:t># якщо все ок, то виходимо з цикла</a:t>
            </a:r>
            <a:br>
              <a:rPr kumimoji="0" lang="ru-RU" altLang="ru-RU" sz="1400" b="0" i="1" u="none" strike="noStrike" cap="none" normalizeH="0" baseline="0" dirty="0">
                <a:ln>
                  <a:noFill/>
                </a:ln>
                <a:solidFill>
                  <a:srgbClr val="A0A1A7"/>
                </a:solidFill>
                <a:effectLst/>
                <a:latin typeface="JetBrains Mono"/>
              </a:rPr>
            </a:br>
            <a:r>
              <a:rPr kumimoji="0" lang="ru-RU" altLang="ru-RU" sz="1400" b="0" i="1" u="none" strike="noStrike" cap="none" normalizeH="0" baseline="0" dirty="0">
                <a:ln>
                  <a:noFill/>
                </a:ln>
                <a:solidFill>
                  <a:srgbClr val="A0A1A7"/>
                </a:solidFill>
                <a:effectLst/>
                <a:latin typeface="JetBrains Mono"/>
              </a:rPr>
              <a:t>      </a:t>
            </a:r>
            <a:r>
              <a:rPr kumimoji="0" lang="ru-RU" altLang="ru-RU" sz="1400" b="0" i="1" u="none" strike="noStrike" cap="none" normalizeH="0" baseline="0" dirty="0">
                <a:ln>
                  <a:noFill/>
                </a:ln>
                <a:solidFill>
                  <a:srgbClr val="A626A4"/>
                </a:solidFill>
                <a:effectLst/>
                <a:latin typeface="JetBrains Mono"/>
              </a:rPr>
              <a:t>except</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"Щось пішло не так... Спробуйте ще раз!"</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(a,b,c,d)</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969934" y="2057210"/>
            <a:ext cx="2809875" cy="1362075"/>
          </a:xfrm>
          <a:prstGeom prst="rect">
            <a:avLst/>
          </a:prstGeom>
        </p:spPr>
      </p:pic>
      <p:sp>
        <p:nvSpPr>
          <p:cNvPr id="6" name="Rectangle 2"/>
          <p:cNvSpPr>
            <a:spLocks noChangeArrowheads="1"/>
          </p:cNvSpPr>
          <p:nvPr/>
        </p:nvSpPr>
        <p:spPr bwMode="auto">
          <a:xfrm>
            <a:off x="160867" y="3641566"/>
            <a:ext cx="7981672" cy="289310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a:t>
            </a:r>
            <a:br>
              <a:rPr kumimoji="0" lang="ru-RU" altLang="ru-RU" sz="1400" b="0" i="0" u="none" strike="noStrike" cap="none" normalizeH="0" baseline="0" dirty="0">
                <a:ln>
                  <a:noFill/>
                </a:ln>
                <a:solidFill>
                  <a:srgbClr val="50A14E"/>
                </a:solidFill>
                <a:effectLst/>
                <a:latin typeface="JetBrains Mono"/>
              </a:rPr>
            </a:br>
            <a:r>
              <a:rPr kumimoji="0" lang="ru-RU" altLang="ru-RU" sz="1400" b="0" i="0" u="none" strike="noStrike" cap="none" normalizeH="0" baseline="0" dirty="0">
                <a:ln>
                  <a:noFill/>
                </a:ln>
                <a:solidFill>
                  <a:srgbClr val="50A14E"/>
                </a:solidFill>
                <a:effectLst/>
                <a:latin typeface="JetBrains Mono"/>
              </a:rPr>
              <a:t>Some another code</a:t>
            </a:r>
            <a:br>
              <a:rPr kumimoji="0" lang="ru-RU" altLang="ru-RU" sz="1400" b="0" i="0" u="none" strike="noStrike" cap="none" normalizeH="0" baseline="0" dirty="0">
                <a:ln>
                  <a:noFill/>
                </a:ln>
                <a:solidFill>
                  <a:srgbClr val="50A14E"/>
                </a:solidFill>
                <a:effectLst/>
                <a:latin typeface="JetBrains Mono"/>
              </a:rPr>
            </a:b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a:ln>
                  <a:noFill/>
                </a:ln>
                <a:solidFill>
                  <a:srgbClr val="A0A1A7"/>
                </a:solidFill>
                <a:effectLst/>
                <a:latin typeface="JetBrains Mono"/>
              </a:rPr>
              <a:t># А ось приклад з визначеною помилкою. Проте він працює так само!</a:t>
            </a:r>
            <a:br>
              <a:rPr kumimoji="0" lang="ru-RU" altLang="ru-RU" sz="1400" b="0" i="1" u="none" strike="noStrike" cap="none" normalizeH="0" baseline="0" dirty="0">
                <a:ln>
                  <a:noFill/>
                </a:ln>
                <a:solidFill>
                  <a:srgbClr val="A0A1A7"/>
                </a:solidFill>
                <a:effectLst/>
                <a:latin typeface="JetBrains Mono"/>
              </a:rPr>
            </a:br>
            <a:r>
              <a:rPr kumimoji="0" lang="ru-RU" altLang="ru-RU" sz="1400" b="0" i="1" u="none" strike="noStrike" cap="none" normalizeH="0" baseline="0" dirty="0">
                <a:ln>
                  <a:noFill/>
                </a:ln>
                <a:solidFill>
                  <a:srgbClr val="A626A4"/>
                </a:solidFill>
                <a:effectLst/>
                <a:latin typeface="JetBrains Mono"/>
              </a:rPr>
              <a:t>while True</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1" u="none" strike="noStrike" cap="none" normalizeH="0" baseline="0" dirty="0">
                <a:ln>
                  <a:noFill/>
                </a:ln>
                <a:solidFill>
                  <a:srgbClr val="A626A4"/>
                </a:solidFill>
                <a:effectLst/>
                <a:latin typeface="JetBrains Mono"/>
              </a:rPr>
              <a:t>try</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a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000080"/>
                </a:solidFill>
                <a:effectLst/>
                <a:latin typeface="JetBrains Mono"/>
              </a:rPr>
              <a:t>input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"Введіть п’яте число : "</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b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000080"/>
                </a:solidFill>
                <a:effectLst/>
                <a:latin typeface="JetBrains Mono"/>
              </a:rPr>
              <a:t>input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"Введіть шосте число : "</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c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000080"/>
                </a:solidFill>
                <a:effectLst/>
                <a:latin typeface="JetBrains Mono"/>
              </a:rPr>
              <a:t>input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"Введіть сьоме число : "</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d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000080"/>
                </a:solidFill>
                <a:effectLst/>
                <a:latin typeface="JetBrains Mono"/>
              </a:rPr>
              <a:t>input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"Введіть восьме число : "</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1" u="none" strike="noStrike" cap="none" normalizeH="0" baseline="0" dirty="0">
                <a:ln>
                  <a:noFill/>
                </a:ln>
                <a:solidFill>
                  <a:srgbClr val="A626A4"/>
                </a:solidFill>
                <a:effectLst/>
                <a:latin typeface="JetBrains Mono"/>
              </a:rPr>
              <a:t>break    </a:t>
            </a:r>
            <a:r>
              <a:rPr kumimoji="0" lang="ru-RU" altLang="ru-RU" sz="1400" b="0" i="1" u="none" strike="noStrike" cap="none" normalizeH="0" baseline="0" dirty="0">
                <a:ln>
                  <a:noFill/>
                </a:ln>
                <a:solidFill>
                  <a:srgbClr val="A0A1A7"/>
                </a:solidFill>
                <a:effectLst/>
                <a:latin typeface="JetBrains Mono"/>
              </a:rPr>
              <a:t># якщо все ок, то виходимо з цикла</a:t>
            </a:r>
            <a:br>
              <a:rPr kumimoji="0" lang="ru-RU" altLang="ru-RU" sz="1400" b="0" i="1" u="none" strike="noStrike" cap="none" normalizeH="0" baseline="0" dirty="0">
                <a:ln>
                  <a:noFill/>
                </a:ln>
                <a:solidFill>
                  <a:srgbClr val="A0A1A7"/>
                </a:solidFill>
                <a:effectLst/>
                <a:latin typeface="JetBrains Mono"/>
              </a:rPr>
            </a:br>
            <a:r>
              <a:rPr kumimoji="0" lang="ru-RU" altLang="ru-RU" sz="1400" b="0" i="1" u="none" strike="noStrike" cap="none" normalizeH="0" baseline="0" dirty="0">
                <a:ln>
                  <a:noFill/>
                </a:ln>
                <a:solidFill>
                  <a:srgbClr val="A0A1A7"/>
                </a:solidFill>
                <a:effectLst/>
                <a:latin typeface="JetBrains Mono"/>
              </a:rPr>
              <a:t>      </a:t>
            </a:r>
            <a:r>
              <a:rPr kumimoji="0" lang="ru-RU" altLang="ru-RU" sz="1400" b="0" i="1" u="none" strike="noStrike" cap="none" normalizeH="0" baseline="0" dirty="0">
                <a:ln>
                  <a:noFill/>
                </a:ln>
                <a:solidFill>
                  <a:srgbClr val="A626A4"/>
                </a:solidFill>
                <a:effectLst/>
                <a:latin typeface="JetBrains Mono"/>
              </a:rPr>
              <a:t>except </a:t>
            </a:r>
            <a:r>
              <a:rPr kumimoji="0" lang="ru-RU" altLang="ru-RU" sz="1400" b="0" i="0" u="none" strike="noStrike" cap="none" normalizeH="0" baseline="0" dirty="0">
                <a:ln>
                  <a:noFill/>
                </a:ln>
                <a:solidFill>
                  <a:srgbClr val="000080"/>
                </a:solidFill>
                <a:effectLst/>
                <a:latin typeface="JetBrains Mono"/>
              </a:rPr>
              <a:t>ValueError</a:t>
            </a:r>
            <a:r>
              <a:rPr kumimoji="0" lang="ru-RU" altLang="ru-RU" sz="1400" b="0" i="0" u="none" strike="noStrike" cap="none" normalizeH="0" baseline="0" dirty="0">
                <a:ln>
                  <a:noFill/>
                </a:ln>
                <a:solidFill>
                  <a:srgbClr val="4078F2"/>
                </a:solidFill>
                <a:effectLst/>
                <a:latin typeface="JetBrains Mono"/>
              </a:rPr>
              <a:t>:    </a:t>
            </a:r>
            <a:r>
              <a:rPr kumimoji="0" lang="ru-RU" altLang="ru-RU" sz="1400" b="0" i="1" u="none" strike="noStrike" cap="none" normalizeH="0" baseline="0" dirty="0">
                <a:ln>
                  <a:noFill/>
                </a:ln>
                <a:solidFill>
                  <a:srgbClr val="A0A1A7"/>
                </a:solidFill>
                <a:effectLst/>
                <a:latin typeface="JetBrains Mono"/>
              </a:rPr>
              <a:t>#насправді тут завжди буде ValueError, тому його можна не писати</a:t>
            </a:r>
            <a:br>
              <a:rPr kumimoji="0" lang="ru-RU" altLang="ru-RU" sz="1400" b="0" i="1" u="none" strike="noStrike" cap="none" normalizeH="0" baseline="0" dirty="0">
                <a:ln>
                  <a:noFill/>
                </a:ln>
                <a:solidFill>
                  <a:srgbClr val="A0A1A7"/>
                </a:solidFill>
                <a:effectLst/>
                <a:latin typeface="JetBrains Mono"/>
              </a:rPr>
            </a:br>
            <a:r>
              <a:rPr kumimoji="0" lang="ru-RU" altLang="ru-RU" sz="1400" b="0" i="1" u="none" strike="noStrike" cap="none" normalizeH="0" baseline="0" dirty="0">
                <a:ln>
                  <a:noFill/>
                </a:ln>
                <a:solidFill>
                  <a:srgbClr val="A0A1A7"/>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"Щось пішло не так... Спробуйте ще раз!"</a:t>
            </a:r>
            <a:r>
              <a:rPr kumimoji="0" lang="ru-RU" altLang="ru-RU" sz="1400" b="0" i="0" u="none" strike="noStrike" cap="none" normalizeH="0" baseline="0" dirty="0">
                <a:ln>
                  <a:noFill/>
                </a:ln>
                <a:solidFill>
                  <a:srgbClr val="383A42"/>
                </a:solidFill>
                <a:effectLst/>
                <a:latin typeface="JetBrains Mono"/>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582025" y="4827574"/>
            <a:ext cx="2647950" cy="1647825"/>
          </a:xfrm>
          <a:prstGeom prst="rect">
            <a:avLst/>
          </a:prstGeom>
        </p:spPr>
      </p:pic>
      <p:sp>
        <p:nvSpPr>
          <p:cNvPr id="9" name="Rectangle 8"/>
          <p:cNvSpPr/>
          <p:nvPr/>
        </p:nvSpPr>
        <p:spPr>
          <a:xfrm>
            <a:off x="4629631" y="45713"/>
            <a:ext cx="2194832" cy="369332"/>
          </a:xfrm>
          <a:prstGeom prst="rect">
            <a:avLst/>
          </a:prstGeom>
        </p:spPr>
        <p:txBody>
          <a:bodyPr wrap="none">
            <a:spAutoFit/>
          </a:bodyPr>
          <a:lstStyle/>
          <a:p>
            <a:r>
              <a:rPr lang="ru-RU" dirty="0"/>
              <a:t>Приклад з </a:t>
            </a:r>
            <a:r>
              <a:rPr lang="en-US" dirty="0"/>
              <a:t>input’</a:t>
            </a:r>
            <a:r>
              <a:rPr lang="uk-UA" dirty="0"/>
              <a:t>ами</a:t>
            </a:r>
          </a:p>
        </p:txBody>
      </p:sp>
    </p:spTree>
    <p:extLst>
      <p:ext uri="{BB962C8B-B14F-4D97-AF65-F5344CB8AC3E}">
        <p14:creationId xmlns:p14="http://schemas.microsoft.com/office/powerpoint/2010/main" val="1606670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33582" y="203707"/>
            <a:ext cx="6422464" cy="397031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a:ln>
                  <a:noFill/>
                </a:ln>
                <a:solidFill>
                  <a:srgbClr val="A626A4"/>
                </a:solidFill>
                <a:effectLst/>
                <a:latin typeface="JetBrains Mono"/>
              </a:rPr>
              <a:t>def </a:t>
            </a:r>
            <a:r>
              <a:rPr kumimoji="0" lang="ru-RU" altLang="ru-RU" sz="1400" b="0" i="0" u="none" strike="noStrike" cap="none" normalizeH="0" baseline="0" dirty="0">
                <a:ln>
                  <a:noFill/>
                </a:ln>
                <a:solidFill>
                  <a:srgbClr val="4078F2"/>
                </a:solidFill>
                <a:effectLst/>
                <a:latin typeface="JetBrains Mono"/>
              </a:rPr>
              <a:t>goodInput</a:t>
            </a:r>
            <a:r>
              <a:rPr kumimoji="0" lang="ru-RU" altLang="ru-RU" sz="1400" b="0" i="0" u="none" strike="noStrike" cap="none" normalizeH="0" baseline="0" dirty="0">
                <a:ln>
                  <a:noFill/>
                </a:ln>
                <a:solidFill>
                  <a:srgbClr val="383A42"/>
                </a:solidFill>
                <a:effectLst/>
                <a:latin typeface="JetBrains Mono"/>
              </a:rPr>
              <a:t>(num)</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1" u="none" strike="noStrike" cap="none" normalizeH="0" baseline="0" dirty="0">
                <a:ln>
                  <a:noFill/>
                </a:ln>
                <a:solidFill>
                  <a:srgbClr val="A626A4"/>
                </a:solidFill>
                <a:effectLst/>
                <a:latin typeface="JetBrains Mono"/>
              </a:rPr>
              <a:t>if not </a:t>
            </a:r>
            <a:r>
              <a:rPr kumimoji="0" lang="ru-RU" altLang="ru-RU" sz="1400" b="0" i="0" u="none" strike="noStrike" cap="none" normalizeH="0" baseline="0" dirty="0">
                <a:ln>
                  <a:noFill/>
                </a:ln>
                <a:solidFill>
                  <a:srgbClr val="000080"/>
                </a:solidFill>
                <a:effectLst/>
                <a:latin typeface="JetBrains Mono"/>
              </a:rPr>
              <a:t>isinstance</a:t>
            </a:r>
            <a:r>
              <a:rPr kumimoji="0" lang="ru-RU" altLang="ru-RU" sz="1400" b="0" i="0" u="none" strike="noStrike" cap="none" normalizeH="0" baseline="0" dirty="0">
                <a:ln>
                  <a:noFill/>
                </a:ln>
                <a:solidFill>
                  <a:srgbClr val="383A42"/>
                </a:solidFill>
                <a:effectLst/>
                <a:latin typeface="JetBrains Mono"/>
              </a:rPr>
              <a:t>(num, </a:t>
            </a:r>
            <a:r>
              <a:rPr kumimoji="0" lang="ru-RU" altLang="ru-RU" sz="1400" b="0" i="0" u="none" strike="noStrike" cap="none" normalizeH="0" baseline="0" dirty="0">
                <a:ln>
                  <a:noFill/>
                </a:ln>
                <a:solidFill>
                  <a:srgbClr val="000080"/>
                </a:solidFill>
                <a:effectLst/>
                <a:latin typeface="JetBrains Mono"/>
              </a:rPr>
              <a:t>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"Аргумент функції має бути цілим числом! Це кількість інпутів"</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inputnum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[x </a:t>
            </a:r>
            <a:r>
              <a:rPr kumimoji="0" lang="ru-RU" altLang="ru-RU" sz="1400" b="0" i="1" u="none" strike="noStrike" cap="none" normalizeH="0" baseline="0" dirty="0">
                <a:ln>
                  <a:noFill/>
                </a:ln>
                <a:solidFill>
                  <a:srgbClr val="A626A4"/>
                </a:solidFill>
                <a:effectLst/>
                <a:latin typeface="JetBrains Mono"/>
              </a:rPr>
              <a:t>for </a:t>
            </a:r>
            <a:r>
              <a:rPr kumimoji="0" lang="ru-RU" altLang="ru-RU" sz="1400" b="0" i="0" u="none" strike="noStrike" cap="none" normalizeH="0" baseline="0" dirty="0">
                <a:ln>
                  <a:noFill/>
                </a:ln>
                <a:solidFill>
                  <a:srgbClr val="383A42"/>
                </a:solidFill>
                <a:effectLst/>
                <a:latin typeface="JetBrains Mono"/>
              </a:rPr>
              <a:t>x </a:t>
            </a:r>
            <a:r>
              <a:rPr kumimoji="0" lang="ru-RU" altLang="ru-RU" sz="1400" b="0" i="1" u="none" strike="noStrike" cap="none" normalizeH="0" baseline="0" dirty="0">
                <a:ln>
                  <a:noFill/>
                </a:ln>
                <a:solidFill>
                  <a:srgbClr val="A626A4"/>
                </a:solidFill>
                <a:effectLst/>
                <a:latin typeface="JetBrains Mono"/>
              </a:rPr>
              <a:t>in </a:t>
            </a:r>
            <a:r>
              <a:rPr kumimoji="0" lang="ru-RU" altLang="ru-RU" sz="1400" b="0" i="0" u="none" strike="noStrike" cap="none" normalizeH="0" baseline="0" dirty="0">
                <a:ln>
                  <a:noFill/>
                </a:ln>
                <a:solidFill>
                  <a:srgbClr val="000080"/>
                </a:solidFill>
                <a:effectLst/>
                <a:latin typeface="JetBrains Mono"/>
              </a:rPr>
              <a:t>range</a:t>
            </a:r>
            <a:r>
              <a:rPr kumimoji="0" lang="ru-RU" altLang="ru-RU" sz="1400" b="0" i="0" u="none" strike="noStrike" cap="none" normalizeH="0" baseline="0" dirty="0">
                <a:ln>
                  <a:noFill/>
                </a:ln>
                <a:solidFill>
                  <a:srgbClr val="383A42"/>
                </a:solidFill>
                <a:effectLst/>
                <a:latin typeface="JetBrains Mono"/>
              </a:rPr>
              <a:t>(num)]</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inputlist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1" u="none" strike="noStrike" cap="none" normalizeH="0" baseline="0" dirty="0">
                <a:ln>
                  <a:noFill/>
                </a:ln>
                <a:solidFill>
                  <a:srgbClr val="A0A1A7"/>
                </a:solidFill>
                <a:effectLst/>
                <a:latin typeface="JetBrains Mono"/>
              </a:rPr>
              <a:t># А тут через for! Спробуйте допустити помилку і побачите різнию!</a:t>
            </a:r>
            <a:br>
              <a:rPr kumimoji="0" lang="ru-RU" altLang="ru-RU" sz="1400" b="0" i="1" u="none" strike="noStrike" cap="none" normalizeH="0" baseline="0" dirty="0">
                <a:ln>
                  <a:noFill/>
                </a:ln>
                <a:solidFill>
                  <a:srgbClr val="A0A1A7"/>
                </a:solidFill>
                <a:effectLst/>
                <a:latin typeface="JetBrains Mono"/>
              </a:rPr>
            </a:br>
            <a:r>
              <a:rPr kumimoji="0" lang="ru-RU" altLang="ru-RU" sz="1400" b="0" i="1" u="none" strike="noStrike" cap="none" normalizeH="0" baseline="0" dirty="0">
                <a:ln>
                  <a:noFill/>
                </a:ln>
                <a:solidFill>
                  <a:srgbClr val="A0A1A7"/>
                </a:solidFill>
                <a:effectLst/>
                <a:latin typeface="JetBrains Mono"/>
              </a:rPr>
              <a:t>      </a:t>
            </a:r>
            <a:r>
              <a:rPr kumimoji="0" lang="ru-RU" altLang="ru-RU" sz="1400" b="0" i="1" u="none" strike="noStrike" cap="none" normalizeH="0" baseline="0" dirty="0">
                <a:ln>
                  <a:noFill/>
                </a:ln>
                <a:solidFill>
                  <a:srgbClr val="A626A4"/>
                </a:solidFill>
                <a:effectLst/>
                <a:latin typeface="JetBrains Mono"/>
              </a:rPr>
              <a:t>for </a:t>
            </a:r>
            <a:r>
              <a:rPr kumimoji="0" lang="ru-RU" altLang="ru-RU" sz="1400" b="0" i="0" u="none" strike="noStrike" cap="none" normalizeH="0" baseline="0" dirty="0">
                <a:ln>
                  <a:noFill/>
                </a:ln>
                <a:solidFill>
                  <a:srgbClr val="383A42"/>
                </a:solidFill>
                <a:effectLst/>
                <a:latin typeface="JetBrains Mono"/>
              </a:rPr>
              <a:t>i </a:t>
            </a:r>
            <a:r>
              <a:rPr kumimoji="0" lang="ru-RU" altLang="ru-RU" sz="1400" b="0" i="1" u="none" strike="noStrike" cap="none" normalizeH="0" baseline="0" dirty="0">
                <a:ln>
                  <a:noFill/>
                </a:ln>
                <a:solidFill>
                  <a:srgbClr val="A626A4"/>
                </a:solidFill>
                <a:effectLst/>
                <a:latin typeface="JetBrains Mono"/>
              </a:rPr>
              <a:t>in </a:t>
            </a:r>
            <a:r>
              <a:rPr kumimoji="0" lang="ru-RU" altLang="ru-RU" sz="1400" b="0" i="0" u="none" strike="noStrike" cap="none" normalizeH="0" baseline="0" dirty="0">
                <a:ln>
                  <a:noFill/>
                </a:ln>
                <a:solidFill>
                  <a:srgbClr val="383A42"/>
                </a:solidFill>
                <a:effectLst/>
                <a:latin typeface="JetBrains Mono"/>
              </a:rPr>
              <a:t>inputnum</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1" u="none" strike="noStrike" cap="none" normalizeH="0" baseline="0" dirty="0">
                <a:ln>
                  <a:noFill/>
                </a:ln>
                <a:solidFill>
                  <a:srgbClr val="A626A4"/>
                </a:solidFill>
                <a:effectLst/>
                <a:latin typeface="JetBrains Mono"/>
              </a:rPr>
              <a:t>try</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num </a:t>
            </a:r>
            <a:r>
              <a:rPr kumimoji="0" lang="ru-RU" altLang="ru-RU" sz="1400" b="0" i="0" u="none" strike="noStrike" cap="none" normalizeH="0" baseline="0" dirty="0">
                <a:ln>
                  <a:noFill/>
                </a:ln>
                <a:solidFill>
                  <a:srgbClr val="4078F2"/>
                </a:solidFill>
                <a:effectLst/>
                <a:latin typeface="JetBrains Mono"/>
              </a:rPr>
              <a:t>=</a:t>
            </a:r>
            <a:r>
              <a:rPr kumimoji="0" lang="ru-RU" altLang="ru-RU" sz="1400" b="0" i="0" u="none" strike="noStrike" cap="none" normalizeH="0" baseline="0" dirty="0">
                <a:ln>
                  <a:noFill/>
                </a:ln>
                <a:solidFill>
                  <a:srgbClr val="000080"/>
                </a:solidFill>
                <a:effectLst/>
                <a:latin typeface="JetBrains Mono"/>
              </a:rPr>
              <a:t>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000080"/>
                </a:solidFill>
                <a:effectLst/>
                <a:latin typeface="JetBrains Mono"/>
              </a:rPr>
              <a:t>input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f"Ведіть число №{</a:t>
            </a:r>
            <a:r>
              <a:rPr kumimoji="0" lang="ru-RU" altLang="ru-RU" sz="1400" b="0" i="0" u="none" strike="noStrike" cap="none" normalizeH="0" baseline="0" dirty="0">
                <a:ln>
                  <a:noFill/>
                </a:ln>
                <a:solidFill>
                  <a:srgbClr val="383A42"/>
                </a:solidFill>
                <a:effectLst/>
                <a:latin typeface="JetBrains Mono"/>
              </a:rPr>
              <a:t>i</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inputlist.</a:t>
            </a:r>
            <a:r>
              <a:rPr kumimoji="0" lang="ru-RU" altLang="ru-RU" sz="1400" b="0" i="0" u="none" strike="noStrike" cap="none" normalizeH="0" baseline="0" dirty="0">
                <a:ln>
                  <a:noFill/>
                </a:ln>
                <a:solidFill>
                  <a:srgbClr val="4078F2"/>
                </a:solidFill>
                <a:effectLst/>
                <a:latin typeface="JetBrains Mono"/>
              </a:rPr>
              <a:t>append</a:t>
            </a:r>
            <a:r>
              <a:rPr kumimoji="0" lang="ru-RU" altLang="ru-RU" sz="1400" b="0" i="0" u="none" strike="noStrike" cap="none" normalizeH="0" baseline="0" dirty="0">
                <a:ln>
                  <a:noFill/>
                </a:ln>
                <a:solidFill>
                  <a:srgbClr val="383A42"/>
                </a:solidFill>
                <a:effectLst/>
                <a:latin typeface="JetBrains Mono"/>
              </a:rPr>
              <a:t>(num)</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1" u="none" strike="noStrike" cap="none" normalizeH="0" baseline="0" dirty="0">
                <a:ln>
                  <a:noFill/>
                </a:ln>
                <a:solidFill>
                  <a:srgbClr val="A626A4"/>
                </a:solidFill>
                <a:effectLst/>
                <a:latin typeface="JetBrains Mono"/>
              </a:rPr>
              <a:t>except</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"Щось пішло не так... Спробуйте ще раз!"</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1" u="none" strike="noStrike" cap="none" normalizeH="0" baseline="0" dirty="0">
                <a:ln>
                  <a:noFill/>
                </a:ln>
                <a:solidFill>
                  <a:srgbClr val="A626A4"/>
                </a:solidFill>
                <a:effectLst/>
                <a:latin typeface="JetBrains Mono"/>
              </a:rPr>
              <a:t>return </a:t>
            </a:r>
            <a:r>
              <a:rPr kumimoji="0" lang="ru-RU" altLang="ru-RU" sz="1400" b="0" i="0" u="none" strike="noStrike" cap="none" normalizeH="0" baseline="0" dirty="0">
                <a:ln>
                  <a:noFill/>
                </a:ln>
                <a:solidFill>
                  <a:srgbClr val="383A42"/>
                </a:solidFill>
                <a:effectLst/>
                <a:latin typeface="JetBrains Mono"/>
              </a:rPr>
              <a:t>inputlist</a:t>
            </a:r>
            <a:br>
              <a:rPr kumimoji="0" lang="ru-RU" altLang="ru-RU" sz="1400" b="0" i="0" u="none" strike="noStrike" cap="none" normalizeH="0" baseline="0" dirty="0">
                <a:ln>
                  <a:noFill/>
                </a:ln>
                <a:solidFill>
                  <a:srgbClr val="383A42"/>
                </a:solidFill>
                <a:effectLst/>
                <a:latin typeface="JetBrains Mono"/>
              </a:rPr>
            </a:b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4078F2"/>
                </a:solidFill>
                <a:effectLst/>
                <a:latin typeface="JetBrains Mono"/>
              </a:rPr>
              <a:t>goodInput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986801"/>
                </a:solidFill>
                <a:effectLst/>
                <a:latin typeface="JetBrains Mono"/>
              </a:rPr>
              <a:t>3</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4078F2"/>
                </a:solidFill>
                <a:effectLst/>
                <a:latin typeface="JetBrains Mono"/>
              </a:rPr>
              <a:t>goodInput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986801"/>
                </a:solidFill>
                <a:effectLst/>
                <a:latin typeface="JetBrains Mono"/>
              </a:rPr>
              <a:t>5</a:t>
            </a:r>
            <a:r>
              <a:rPr kumimoji="0" lang="ru-RU" altLang="ru-RU" sz="1400" b="0" i="0" u="none" strike="noStrike" cap="none" normalizeH="0" baseline="0" dirty="0">
                <a:ln>
                  <a:noFill/>
                </a:ln>
                <a:solidFill>
                  <a:srgbClr val="383A42"/>
                </a:solidFill>
                <a:effectLst/>
                <a:latin typeface="JetBrains Mono"/>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7702020" y="1261533"/>
            <a:ext cx="3144168" cy="2912492"/>
          </a:xfrm>
          <a:prstGeom prst="rect">
            <a:avLst/>
          </a:prstGeom>
        </p:spPr>
      </p:pic>
    </p:spTree>
    <p:extLst>
      <p:ext uri="{BB962C8B-B14F-4D97-AF65-F5344CB8AC3E}">
        <p14:creationId xmlns:p14="http://schemas.microsoft.com/office/powerpoint/2010/main" val="103572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593" y="1142673"/>
            <a:ext cx="7405734" cy="3448934"/>
          </a:xfrm>
        </p:spPr>
        <p:txBody>
          <a:bodyPr>
            <a:normAutofit/>
          </a:bodyPr>
          <a:lstStyle/>
          <a:p>
            <a:endParaRPr lang="uk-UA" sz="4000" b="1" dirty="0"/>
          </a:p>
          <a:p>
            <a:endParaRPr lang="uk-UA" sz="4000" b="1" dirty="0"/>
          </a:p>
          <a:p>
            <a:r>
              <a:rPr lang="uk-UA" b="1" dirty="0"/>
              <a:t>частина 2</a:t>
            </a:r>
          </a:p>
          <a:p>
            <a:r>
              <a:rPr lang="ru-RU" sz="4400" b="1" dirty="0"/>
              <a:t>Логування (</a:t>
            </a:r>
            <a:r>
              <a:rPr lang="en-US" sz="4400" b="1" dirty="0"/>
              <a:t>logging</a:t>
            </a:r>
            <a:r>
              <a:rPr lang="ru-RU" sz="4400" b="1" dirty="0"/>
              <a:t>)</a:t>
            </a:r>
          </a:p>
        </p:txBody>
      </p:sp>
    </p:spTree>
    <p:extLst>
      <p:ext uri="{BB962C8B-B14F-4D97-AF65-F5344CB8AC3E}">
        <p14:creationId xmlns:p14="http://schemas.microsoft.com/office/powerpoint/2010/main" val="2971802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267" y="194733"/>
            <a:ext cx="11785600" cy="6426200"/>
          </a:xfrm>
        </p:spPr>
        <p:txBody>
          <a:bodyPr>
            <a:normAutofit/>
          </a:bodyPr>
          <a:lstStyle/>
          <a:p>
            <a:pPr marL="0" indent="0">
              <a:buNone/>
            </a:pPr>
            <a:r>
              <a:rPr lang="ru-RU" sz="2000" b="1" i="1" dirty="0"/>
              <a:t>Логування (</a:t>
            </a:r>
            <a:r>
              <a:rPr lang="en-US" sz="2000" b="1" i="1" dirty="0"/>
              <a:t>logging</a:t>
            </a:r>
            <a:r>
              <a:rPr lang="ru-RU" sz="2000" b="1" i="1" dirty="0"/>
              <a:t>) </a:t>
            </a:r>
            <a:r>
              <a:rPr lang="ru-RU" sz="2000" dirty="0"/>
              <a:t>- це дуже корисний інструмент в інструментарії програміста.</a:t>
            </a:r>
            <a:endParaRPr lang="en-US" sz="2000" dirty="0"/>
          </a:p>
          <a:p>
            <a:pPr marL="0" indent="0">
              <a:buNone/>
            </a:pPr>
            <a:r>
              <a:rPr lang="ru-RU" sz="2000" dirty="0"/>
              <a:t>Журнали надають розробникам додатковий набір «очей», які постійно дивляться на потік коду, який викону</a:t>
            </a:r>
            <a:r>
              <a:rPr lang="uk-UA" sz="2000" dirty="0"/>
              <a:t>є</a:t>
            </a:r>
            <a:r>
              <a:rPr lang="ru-RU" sz="2000" dirty="0"/>
              <a:t> програма. Вони </a:t>
            </a:r>
            <a:r>
              <a:rPr lang="ru-RU" sz="2000" u="sng" dirty="0" err="1"/>
              <a:t>можуть</a:t>
            </a:r>
            <a:r>
              <a:rPr lang="ru-RU" sz="2000" u="sng" dirty="0"/>
              <a:t> </a:t>
            </a:r>
            <a:r>
              <a:rPr lang="ru-RU" sz="2000" u="sng" dirty="0" err="1"/>
              <a:t>зберігати</a:t>
            </a:r>
            <a:r>
              <a:rPr lang="ru-RU" sz="2000" u="sng" dirty="0"/>
              <a:t> </a:t>
            </a:r>
            <a:r>
              <a:rPr lang="ru-RU" sz="2000" u="sng" dirty="0" err="1"/>
              <a:t>інформацію</a:t>
            </a:r>
            <a:r>
              <a:rPr lang="ru-RU" sz="2000" dirty="0"/>
              <a:t>, </a:t>
            </a:r>
            <a:r>
              <a:rPr lang="ru-RU" sz="2000" dirty="0" err="1"/>
              <a:t>наприклад</a:t>
            </a:r>
            <a:r>
              <a:rPr lang="ru-RU" sz="2000" dirty="0"/>
              <a:t>, про те, </a:t>
            </a:r>
            <a:r>
              <a:rPr lang="ru-RU" sz="2000" dirty="0" err="1"/>
              <a:t>який</a:t>
            </a:r>
            <a:r>
              <a:rPr lang="ru-RU" sz="2000" dirty="0"/>
              <a:t> </a:t>
            </a:r>
            <a:r>
              <a:rPr lang="ru-RU" sz="2000" dirty="0" err="1"/>
              <a:t>користувач</a:t>
            </a:r>
            <a:r>
              <a:rPr lang="ru-RU" sz="2000" dirty="0"/>
              <a:t> </a:t>
            </a:r>
            <a:r>
              <a:rPr lang="ru-RU" sz="2000" dirty="0" err="1"/>
              <a:t>або</a:t>
            </a:r>
            <a:r>
              <a:rPr lang="ru-RU" sz="2000" dirty="0"/>
              <a:t> IP </a:t>
            </a:r>
            <a:r>
              <a:rPr lang="ru-RU" sz="2000" dirty="0" err="1"/>
              <a:t>отримував</a:t>
            </a:r>
            <a:r>
              <a:rPr lang="ru-RU" sz="2000" dirty="0"/>
              <a:t> доступ до </a:t>
            </a:r>
            <a:r>
              <a:rPr lang="ru-RU" sz="2000" dirty="0" err="1"/>
              <a:t>програми</a:t>
            </a:r>
            <a:r>
              <a:rPr lang="ru-RU" sz="2000" dirty="0"/>
              <a:t>. Якщо виникає помилка, вони </a:t>
            </a:r>
            <a:r>
              <a:rPr lang="ru-RU" sz="2000" u="sng" dirty="0"/>
              <a:t>можуть надати більше інформації</a:t>
            </a:r>
            <a:r>
              <a:rPr lang="ru-RU" sz="2000" dirty="0"/>
              <a:t>, ніж трасування стека, повідомивши про стан програми </a:t>
            </a:r>
            <a:r>
              <a:rPr lang="ru-RU" sz="2000" u="sng" dirty="0"/>
              <a:t>до того, як вона дійде до рядка коду, де станеться помилка</a:t>
            </a:r>
            <a:r>
              <a:rPr lang="ru-RU" sz="2000" dirty="0"/>
              <a:t>.</a:t>
            </a:r>
          </a:p>
          <a:p>
            <a:pPr marL="0" indent="0">
              <a:buNone/>
            </a:pPr>
            <a:r>
              <a:rPr lang="ru-RU" sz="2000" dirty="0"/>
              <a:t>Реєструючи корисні дані з потрібних місць, можна не тільки легко виправляти помилки, але й використовувати дані для аналізу продуктивності програми для планування масштабування або розгляду моделей використання. </a:t>
            </a:r>
          </a:p>
          <a:p>
            <a:pPr marL="0" indent="0">
              <a:buNone/>
            </a:pPr>
            <a:r>
              <a:rPr lang="ru-RU" sz="2000" dirty="0"/>
              <a:t>Python пропонує систему ведення журналу як частину своєї стандартної бібліотеки.</a:t>
            </a:r>
            <a:endParaRPr lang="uk-UA" sz="2000" dirty="0"/>
          </a:p>
          <a:p>
            <a:pPr marL="0" indent="0">
              <a:buNone/>
            </a:pPr>
            <a:endParaRPr lang="uk-UA" sz="2000" dirty="0"/>
          </a:p>
          <a:p>
            <a:pPr marL="0" indent="0" algn="ctr">
              <a:buNone/>
            </a:pPr>
            <a:r>
              <a:rPr lang="uk-UA" sz="2000" b="1" dirty="0"/>
              <a:t>Модуль </a:t>
            </a:r>
            <a:r>
              <a:rPr lang="en-US" sz="2000" b="1" dirty="0"/>
              <a:t>logging</a:t>
            </a:r>
            <a:endParaRPr lang="uk-UA" sz="2000" b="1" dirty="0"/>
          </a:p>
          <a:p>
            <a:pPr marL="0" indent="0">
              <a:buNone/>
            </a:pPr>
            <a:r>
              <a:rPr lang="uk-UA" sz="2000" dirty="0"/>
              <a:t>Модуль</a:t>
            </a:r>
            <a:r>
              <a:rPr lang="en-US" sz="2000" dirty="0"/>
              <a:t> </a:t>
            </a:r>
            <a:r>
              <a:rPr lang="en-US" sz="2000" b="1" dirty="0"/>
              <a:t>logging </a:t>
            </a:r>
            <a:r>
              <a:rPr lang="en-US" sz="2000" dirty="0"/>
              <a:t>- </a:t>
            </a:r>
            <a:r>
              <a:rPr lang="uk-UA" sz="2000" dirty="0"/>
              <a:t>це готовий до використання модуль, що використовується більшістю сторонніх бібліотек </a:t>
            </a:r>
            <a:r>
              <a:rPr lang="en-US" sz="2000" dirty="0"/>
              <a:t>Python, </a:t>
            </a:r>
            <a:r>
              <a:rPr lang="uk-UA" sz="2000" dirty="0"/>
              <a:t>а це дає можливість інтегрувати свої логи з повідомленнями цих бібліотек, щоб створити однорідний журнал програми. </a:t>
            </a:r>
          </a:p>
          <a:p>
            <a:pPr marL="0" indent="0">
              <a:buNone/>
            </a:pPr>
            <a:r>
              <a:rPr lang="uk-UA" sz="2000" dirty="0"/>
              <a:t>Для додавання журналу до програми спочатку необхідно імпортувати відповідний модуль: </a:t>
            </a:r>
          </a:p>
        </p:txBody>
      </p:sp>
      <p:sp>
        <p:nvSpPr>
          <p:cNvPr id="4" name="Rectangle 1"/>
          <p:cNvSpPr>
            <a:spLocks noChangeArrowheads="1"/>
          </p:cNvSpPr>
          <p:nvPr/>
        </p:nvSpPr>
        <p:spPr bwMode="auto">
          <a:xfrm>
            <a:off x="266700" y="5761137"/>
            <a:ext cx="1308371" cy="30777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import </a:t>
            </a:r>
            <a:r>
              <a:rPr kumimoji="0" lang="ru-RU" altLang="ru-RU" sz="1400" b="0" i="0" u="none" strike="noStrike" cap="none" normalizeH="0" baseline="0">
                <a:ln>
                  <a:noFill/>
                </a:ln>
                <a:solidFill>
                  <a:srgbClr val="383A42"/>
                </a:solidFill>
                <a:effectLst/>
                <a:latin typeface="JetBrains Mono"/>
              </a:rPr>
              <a:t>logging</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4060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95835" y="242047"/>
            <a:ext cx="11609294" cy="6427694"/>
          </a:xfrm>
        </p:spPr>
        <p:txBody>
          <a:bodyPr>
            <a:normAutofit fontScale="92500" lnSpcReduction="10000"/>
          </a:bodyPr>
          <a:lstStyle/>
          <a:p>
            <a:pPr marL="0" indent="0" algn="ctr">
              <a:buNone/>
            </a:pPr>
            <a:r>
              <a:rPr lang="ru-RU" sz="2000" b="1" dirty="0"/>
              <a:t>Як </a:t>
            </a:r>
            <a:r>
              <a:rPr lang="ru-RU" sz="2000" b="1" dirty="0" err="1"/>
              <a:t>читати</a:t>
            </a:r>
            <a:r>
              <a:rPr lang="ru-RU" sz="2000" b="1" dirty="0"/>
              <a:t> </a:t>
            </a:r>
            <a:r>
              <a:rPr lang="en-US" sz="2000" b="1" dirty="0" err="1"/>
              <a:t>Traceback</a:t>
            </a:r>
            <a:r>
              <a:rPr lang="uk-UA" sz="2000" b="1" dirty="0"/>
              <a:t>?</a:t>
            </a:r>
          </a:p>
          <a:p>
            <a:pPr marL="0" indent="0">
              <a:buNone/>
            </a:pPr>
            <a:r>
              <a:rPr lang="uk-UA" sz="2000" dirty="0"/>
              <a:t>В кожному  </a:t>
            </a:r>
            <a:r>
              <a:rPr lang="uk-UA" sz="2000" dirty="0" err="1"/>
              <a:t>трейсі</a:t>
            </a:r>
            <a:r>
              <a:rPr lang="uk-UA" sz="2000" dirty="0"/>
              <a:t> є кілька розділів. Діаграма нижче виділяє ці частини: </a:t>
            </a:r>
          </a:p>
          <a:p>
            <a:pPr marL="0" indent="0">
              <a:buNone/>
            </a:pPr>
            <a:endParaRPr lang="uk-UA" sz="2000" dirty="0"/>
          </a:p>
          <a:p>
            <a:pPr marL="0" indent="0">
              <a:buNone/>
            </a:pPr>
            <a:endParaRPr lang="uk-UA" sz="2000" dirty="0"/>
          </a:p>
          <a:p>
            <a:pPr marL="0" indent="0">
              <a:buNone/>
            </a:pPr>
            <a:endParaRPr lang="uk-UA" sz="2000" dirty="0"/>
          </a:p>
          <a:p>
            <a:pPr marL="0" indent="0">
              <a:buNone/>
            </a:pPr>
            <a:endParaRPr lang="uk-UA" sz="2000" dirty="0"/>
          </a:p>
          <a:p>
            <a:pPr marL="0" indent="0">
              <a:buNone/>
            </a:pPr>
            <a:endParaRPr lang="uk-UA" sz="2000" dirty="0"/>
          </a:p>
          <a:p>
            <a:pPr marL="0" indent="0">
              <a:buNone/>
            </a:pPr>
            <a:endParaRPr lang="uk-UA" sz="2000" dirty="0"/>
          </a:p>
          <a:p>
            <a:pPr marL="0" indent="0">
              <a:buNone/>
            </a:pPr>
            <a:endParaRPr lang="uk-UA" sz="2000" dirty="0"/>
          </a:p>
          <a:p>
            <a:pPr marL="0" indent="0">
              <a:buNone/>
            </a:pPr>
            <a:endParaRPr lang="uk-UA" sz="2000" dirty="0"/>
          </a:p>
          <a:p>
            <a:pPr marL="0" indent="0">
              <a:buNone/>
            </a:pPr>
            <a:r>
              <a:rPr lang="uk-UA" sz="2000" dirty="0"/>
              <a:t>Краще читати </a:t>
            </a:r>
            <a:r>
              <a:rPr lang="uk-UA" sz="2000" dirty="0" err="1"/>
              <a:t>трейс</a:t>
            </a:r>
            <a:r>
              <a:rPr lang="uk-UA" sz="2000" dirty="0"/>
              <a:t> знизу вгору: </a:t>
            </a:r>
          </a:p>
          <a:p>
            <a:r>
              <a:rPr lang="uk-UA" sz="2000" b="1" dirty="0"/>
              <a:t>Синя рамка: </a:t>
            </a:r>
            <a:r>
              <a:rPr lang="uk-UA" sz="2000" dirty="0"/>
              <a:t>Останній рядок трейсу є рядком повідомлення про помилку. Він містить ім'я винятку, який було викликано.</a:t>
            </a:r>
          </a:p>
          <a:p>
            <a:r>
              <a:rPr lang="uk-UA" sz="2000" b="1" dirty="0"/>
              <a:t>Зелена рамка: </a:t>
            </a:r>
            <a:r>
              <a:rPr lang="uk-UA" sz="2000" dirty="0"/>
              <a:t>Після імені винятку з'являється повідомлення про помилку. Це повідомлення зазвичай містить корисну інформацію для розуміння причини виникнення винятку. </a:t>
            </a:r>
          </a:p>
          <a:p>
            <a:r>
              <a:rPr lang="uk-UA" sz="2000" b="1" dirty="0"/>
              <a:t>Жовта рамка: </a:t>
            </a:r>
            <a:r>
              <a:rPr lang="uk-UA" sz="2000" dirty="0"/>
              <a:t>Далі по трейсу йдуть різні виклики функцій, що переміщаються знизу вгору. Ці виклики представлені дворядковими записами для кожного виклику. Перший рядок кожного виклику містить інформацію, таку як ім'я файлу, номер рядка та ім'я модуля, це вказує, де можна знайти код. </a:t>
            </a:r>
          </a:p>
          <a:p>
            <a:r>
              <a:rPr lang="uk-UA" sz="2000" b="1" dirty="0"/>
              <a:t>Червона рамка: </a:t>
            </a:r>
            <a:r>
              <a:rPr lang="uk-UA" sz="2000" dirty="0"/>
              <a:t>Другий рядок для цих викликів містить фактичний код, який був виконаний. </a:t>
            </a:r>
            <a:endParaRPr lang="ru-RU" sz="2000" dirty="0"/>
          </a:p>
        </p:txBody>
      </p:sp>
      <p:pic>
        <p:nvPicPr>
          <p:cNvPr id="5122" name="Picture 2" descr="https://webdevblog.ru/wp-content/uploads/2019/08/tracebac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363" y="1156820"/>
            <a:ext cx="6783107" cy="2523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376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267" y="194733"/>
            <a:ext cx="11785600" cy="6426200"/>
          </a:xfrm>
        </p:spPr>
        <p:txBody>
          <a:bodyPr>
            <a:normAutofit/>
          </a:bodyPr>
          <a:lstStyle/>
          <a:p>
            <a:pPr marL="0" indent="0">
              <a:buNone/>
            </a:pPr>
            <a:r>
              <a:rPr lang="uk-UA" sz="2000" dirty="0"/>
              <a:t>За допомогою імпортованого модуля можна використовувати так званий «реєстратор» (</a:t>
            </a:r>
            <a:r>
              <a:rPr lang="en-US" sz="2000" dirty="0"/>
              <a:t>logger)</a:t>
            </a:r>
            <a:r>
              <a:rPr lang="uk-UA" sz="2000" dirty="0"/>
              <a:t>, щоб реєструвати повідомлення, будуть відображатись. </a:t>
            </a:r>
          </a:p>
          <a:p>
            <a:pPr marL="0" indent="0">
              <a:buNone/>
            </a:pPr>
            <a:r>
              <a:rPr lang="uk-UA" sz="2000" dirty="0"/>
              <a:t>За замовчуванням існує 5 стандартних рівнів, що вказують на важливість подій. Кожен з них має відповідний метод, який можна використовувати для реєстрації подій на такому рівні важливості. Визначені рівні в порядку зростання важливості такі: </a:t>
            </a:r>
            <a:endParaRPr lang="en-US" sz="2000" dirty="0"/>
          </a:p>
          <a:p>
            <a:pPr marL="627063"/>
            <a:r>
              <a:rPr lang="en-US" sz="2000" dirty="0"/>
              <a:t>DEBUG</a:t>
            </a:r>
          </a:p>
          <a:p>
            <a:pPr marL="627063"/>
            <a:r>
              <a:rPr lang="en-US" sz="2000" dirty="0"/>
              <a:t>INFO</a:t>
            </a:r>
          </a:p>
          <a:p>
            <a:pPr marL="627063"/>
            <a:r>
              <a:rPr lang="en-US" sz="2000" dirty="0"/>
              <a:t>WARNING</a:t>
            </a:r>
          </a:p>
          <a:p>
            <a:pPr marL="627063"/>
            <a:r>
              <a:rPr lang="en-US" sz="2000" dirty="0"/>
              <a:t>ERROR</a:t>
            </a:r>
          </a:p>
          <a:p>
            <a:pPr marL="627063"/>
            <a:r>
              <a:rPr lang="en-US" sz="2000" dirty="0"/>
              <a:t>CRITICAL</a:t>
            </a:r>
          </a:p>
          <a:p>
            <a:pPr marL="0" indent="0">
              <a:buNone/>
            </a:pPr>
            <a:r>
              <a:rPr lang="ru-RU" sz="2000" dirty="0"/>
              <a:t>Модуль </a:t>
            </a:r>
            <a:r>
              <a:rPr lang="en-US" sz="2000" dirty="0"/>
              <a:t>logging</a:t>
            </a:r>
            <a:r>
              <a:rPr lang="ru-RU" sz="2000" dirty="0"/>
              <a:t> надає реєстратор за замовчуванням, який дозволяє розпочати роботу, не потребуючи великих налаштувань.</a:t>
            </a:r>
            <a:endParaRPr lang="en-US" sz="2000" dirty="0"/>
          </a:p>
          <a:p>
            <a:pPr marL="0" indent="0">
              <a:buNone/>
            </a:pPr>
            <a:r>
              <a:rPr lang="ru-RU" sz="2000" dirty="0"/>
              <a:t> Відповідні методи для кожного рівня можна викликати</a:t>
            </a:r>
            <a:r>
              <a:rPr lang="en-US" sz="2000" dirty="0"/>
              <a:t> </a:t>
            </a:r>
            <a:r>
              <a:rPr lang="uk-UA" sz="2000" dirty="0"/>
              <a:t>наступним чином</a:t>
            </a:r>
            <a:r>
              <a:rPr lang="ru-RU" sz="2000" dirty="0"/>
              <a:t>: </a:t>
            </a:r>
          </a:p>
        </p:txBody>
      </p:sp>
      <p:sp>
        <p:nvSpPr>
          <p:cNvPr id="4" name="Rectangle 1"/>
          <p:cNvSpPr>
            <a:spLocks noChangeArrowheads="1"/>
          </p:cNvSpPr>
          <p:nvPr/>
        </p:nvSpPr>
        <p:spPr bwMode="auto">
          <a:xfrm>
            <a:off x="186267" y="4896789"/>
            <a:ext cx="3743332" cy="160043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err="1">
                <a:ln>
                  <a:noFill/>
                </a:ln>
                <a:solidFill>
                  <a:srgbClr val="A626A4"/>
                </a:solidFill>
                <a:effectLst/>
                <a:latin typeface="JetBrains Mono"/>
              </a:rPr>
              <a:t>import</a:t>
            </a:r>
            <a:r>
              <a:rPr kumimoji="0" lang="ru-RU" altLang="ru-RU" sz="1400" b="0" i="1" u="none" strike="noStrike" cap="none" normalizeH="0" baseline="0" dirty="0">
                <a:ln>
                  <a:noFill/>
                </a:ln>
                <a:solidFill>
                  <a:srgbClr val="A626A4"/>
                </a:solidFill>
                <a:effectLst/>
                <a:latin typeface="JetBrains Mono"/>
              </a:rPr>
              <a:t> </a:t>
            </a:r>
            <a:r>
              <a:rPr kumimoji="0" lang="ru-RU" altLang="ru-RU" sz="1400" b="0" i="0" u="none" strike="noStrike" cap="none" normalizeH="0" baseline="0" dirty="0" err="1">
                <a:ln>
                  <a:noFill/>
                </a:ln>
                <a:solidFill>
                  <a:srgbClr val="383A42"/>
                </a:solidFill>
                <a:effectLst/>
                <a:latin typeface="JetBrains Mono"/>
              </a:rPr>
              <a:t>logging</a:t>
            </a:r>
            <a:br>
              <a:rPr kumimoji="0" lang="ru-RU" altLang="ru-RU" sz="1400" b="0" i="0" u="none" strike="noStrike" cap="none" normalizeH="0" baseline="0" dirty="0">
                <a:ln>
                  <a:noFill/>
                </a:ln>
                <a:solidFill>
                  <a:srgbClr val="383A42"/>
                </a:solidFill>
                <a:effectLst/>
                <a:latin typeface="JetBrains Mono"/>
              </a:rPr>
            </a:b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err="1">
                <a:ln>
                  <a:noFill/>
                </a:ln>
                <a:solidFill>
                  <a:srgbClr val="383A42"/>
                </a:solidFill>
                <a:effectLst/>
                <a:latin typeface="JetBrains Mono"/>
              </a:rPr>
              <a:t>logging.</a:t>
            </a:r>
            <a:r>
              <a:rPr kumimoji="0" lang="ru-RU" altLang="ru-RU" sz="1400" b="0" i="0" u="none" strike="noStrike" cap="none" normalizeH="0" baseline="0" dirty="0" err="1">
                <a:ln>
                  <a:noFill/>
                </a:ln>
                <a:solidFill>
                  <a:srgbClr val="4078F2"/>
                </a:solidFill>
                <a:effectLst/>
                <a:latin typeface="JetBrains Mono"/>
              </a:rPr>
              <a:t>debug</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err="1">
                <a:ln>
                  <a:noFill/>
                </a:ln>
                <a:solidFill>
                  <a:srgbClr val="50A14E"/>
                </a:solidFill>
                <a:effectLst/>
                <a:latin typeface="JetBrains Mono"/>
              </a:rPr>
              <a:t>This</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err="1">
                <a:ln>
                  <a:noFill/>
                </a:ln>
                <a:solidFill>
                  <a:srgbClr val="50A14E"/>
                </a:solidFill>
                <a:effectLst/>
                <a:latin typeface="JetBrains Mono"/>
              </a:rPr>
              <a:t>is</a:t>
            </a:r>
            <a:r>
              <a:rPr kumimoji="0" lang="ru-RU" altLang="ru-RU" sz="1400" b="0" i="0" u="none" strike="noStrike" cap="none" normalizeH="0" baseline="0" dirty="0">
                <a:ln>
                  <a:noFill/>
                </a:ln>
                <a:solidFill>
                  <a:srgbClr val="50A14E"/>
                </a:solidFill>
                <a:effectLst/>
                <a:latin typeface="JetBrains Mono"/>
              </a:rPr>
              <a:t> a </a:t>
            </a:r>
            <a:r>
              <a:rPr kumimoji="0" lang="ru-RU" altLang="ru-RU" sz="1400" b="0" i="0" u="none" strike="noStrike" cap="none" normalizeH="0" baseline="0" dirty="0" err="1">
                <a:ln>
                  <a:noFill/>
                </a:ln>
                <a:solidFill>
                  <a:srgbClr val="50A14E"/>
                </a:solidFill>
                <a:effectLst/>
                <a:latin typeface="JetBrains Mono"/>
              </a:rPr>
              <a:t>debug</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err="1">
                <a:ln>
                  <a:noFill/>
                </a:ln>
                <a:solidFill>
                  <a:srgbClr val="50A14E"/>
                </a:solidFill>
                <a:effectLst/>
                <a:latin typeface="JetBrains Mono"/>
              </a:rPr>
              <a:t>message</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logging.</a:t>
            </a:r>
            <a:r>
              <a:rPr kumimoji="0" lang="ru-RU" altLang="ru-RU" sz="1400" b="0" i="0" u="none" strike="noStrike" cap="none" normalizeH="0" baseline="0" dirty="0">
                <a:ln>
                  <a:noFill/>
                </a:ln>
                <a:solidFill>
                  <a:srgbClr val="4078F2"/>
                </a:solidFill>
                <a:effectLst/>
                <a:latin typeface="JetBrains Mono"/>
              </a:rPr>
              <a:t>info</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err="1">
                <a:ln>
                  <a:noFill/>
                </a:ln>
                <a:solidFill>
                  <a:srgbClr val="50A14E"/>
                </a:solidFill>
                <a:effectLst/>
                <a:latin typeface="JetBrains Mono"/>
              </a:rPr>
              <a:t>This</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err="1">
                <a:ln>
                  <a:noFill/>
                </a:ln>
                <a:solidFill>
                  <a:srgbClr val="50A14E"/>
                </a:solidFill>
                <a:effectLst/>
                <a:latin typeface="JetBrains Mono"/>
              </a:rPr>
              <a:t>is</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err="1">
                <a:ln>
                  <a:noFill/>
                </a:ln>
                <a:solidFill>
                  <a:srgbClr val="50A14E"/>
                </a:solidFill>
                <a:effectLst/>
                <a:latin typeface="JetBrains Mono"/>
              </a:rPr>
              <a:t>an</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err="1">
                <a:ln>
                  <a:noFill/>
                </a:ln>
                <a:solidFill>
                  <a:srgbClr val="50A14E"/>
                </a:solidFill>
                <a:effectLst/>
                <a:latin typeface="JetBrains Mono"/>
              </a:rPr>
              <a:t>info</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err="1">
                <a:ln>
                  <a:noFill/>
                </a:ln>
                <a:solidFill>
                  <a:srgbClr val="50A14E"/>
                </a:solidFill>
                <a:effectLst/>
                <a:latin typeface="JetBrains Mono"/>
              </a:rPr>
              <a:t>message</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err="1">
                <a:ln>
                  <a:noFill/>
                </a:ln>
                <a:solidFill>
                  <a:srgbClr val="383A42"/>
                </a:solidFill>
                <a:effectLst/>
                <a:latin typeface="JetBrains Mono"/>
              </a:rPr>
              <a:t>logging.</a:t>
            </a:r>
            <a:r>
              <a:rPr kumimoji="0" lang="ru-RU" altLang="ru-RU" sz="1400" b="0" i="0" u="none" strike="noStrike" cap="none" normalizeH="0" baseline="0" dirty="0" err="1">
                <a:ln>
                  <a:noFill/>
                </a:ln>
                <a:solidFill>
                  <a:srgbClr val="4078F2"/>
                </a:solidFill>
                <a:effectLst/>
                <a:latin typeface="JetBrains Mono"/>
              </a:rPr>
              <a:t>warning</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err="1">
                <a:ln>
                  <a:noFill/>
                </a:ln>
                <a:solidFill>
                  <a:srgbClr val="50A14E"/>
                </a:solidFill>
                <a:effectLst/>
                <a:latin typeface="JetBrains Mono"/>
              </a:rPr>
              <a:t>This</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err="1">
                <a:ln>
                  <a:noFill/>
                </a:ln>
                <a:solidFill>
                  <a:srgbClr val="50A14E"/>
                </a:solidFill>
                <a:effectLst/>
                <a:latin typeface="JetBrains Mono"/>
              </a:rPr>
              <a:t>is</a:t>
            </a:r>
            <a:r>
              <a:rPr kumimoji="0" lang="ru-RU" altLang="ru-RU" sz="1400" b="0" i="0" u="none" strike="noStrike" cap="none" normalizeH="0" baseline="0" dirty="0">
                <a:ln>
                  <a:noFill/>
                </a:ln>
                <a:solidFill>
                  <a:srgbClr val="50A14E"/>
                </a:solidFill>
                <a:effectLst/>
                <a:latin typeface="JetBrains Mono"/>
              </a:rPr>
              <a:t> a </a:t>
            </a:r>
            <a:r>
              <a:rPr kumimoji="0" lang="ru-RU" altLang="ru-RU" sz="1400" b="0" i="0" u="none" strike="noStrike" cap="none" normalizeH="0" baseline="0" dirty="0" err="1">
                <a:ln>
                  <a:noFill/>
                </a:ln>
                <a:solidFill>
                  <a:srgbClr val="50A14E"/>
                </a:solidFill>
                <a:effectLst/>
                <a:latin typeface="JetBrains Mono"/>
              </a:rPr>
              <a:t>warning</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err="1">
                <a:ln>
                  <a:noFill/>
                </a:ln>
                <a:solidFill>
                  <a:srgbClr val="50A14E"/>
                </a:solidFill>
                <a:effectLst/>
                <a:latin typeface="JetBrains Mono"/>
              </a:rPr>
              <a:t>message</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err="1">
                <a:ln>
                  <a:noFill/>
                </a:ln>
                <a:solidFill>
                  <a:srgbClr val="383A42"/>
                </a:solidFill>
                <a:effectLst/>
                <a:latin typeface="JetBrains Mono"/>
              </a:rPr>
              <a:t>logging.</a:t>
            </a:r>
            <a:r>
              <a:rPr kumimoji="0" lang="ru-RU" altLang="ru-RU" sz="1400" b="0" i="0" u="none" strike="noStrike" cap="none" normalizeH="0" baseline="0" dirty="0" err="1">
                <a:ln>
                  <a:noFill/>
                </a:ln>
                <a:solidFill>
                  <a:srgbClr val="4078F2"/>
                </a:solidFill>
                <a:effectLst/>
                <a:latin typeface="JetBrains Mono"/>
              </a:rPr>
              <a:t>error</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err="1">
                <a:ln>
                  <a:noFill/>
                </a:ln>
                <a:solidFill>
                  <a:srgbClr val="50A14E"/>
                </a:solidFill>
                <a:effectLst/>
                <a:latin typeface="JetBrains Mono"/>
              </a:rPr>
              <a:t>This</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err="1">
                <a:ln>
                  <a:noFill/>
                </a:ln>
                <a:solidFill>
                  <a:srgbClr val="50A14E"/>
                </a:solidFill>
                <a:effectLst/>
                <a:latin typeface="JetBrains Mono"/>
              </a:rPr>
              <a:t>is</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err="1">
                <a:ln>
                  <a:noFill/>
                </a:ln>
                <a:solidFill>
                  <a:srgbClr val="50A14E"/>
                </a:solidFill>
                <a:effectLst/>
                <a:latin typeface="JetBrains Mono"/>
              </a:rPr>
              <a:t>an</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err="1">
                <a:ln>
                  <a:noFill/>
                </a:ln>
                <a:solidFill>
                  <a:srgbClr val="50A14E"/>
                </a:solidFill>
                <a:effectLst/>
                <a:latin typeface="JetBrains Mono"/>
              </a:rPr>
              <a:t>error</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err="1">
                <a:ln>
                  <a:noFill/>
                </a:ln>
                <a:solidFill>
                  <a:srgbClr val="50A14E"/>
                </a:solidFill>
                <a:effectLst/>
                <a:latin typeface="JetBrains Mono"/>
              </a:rPr>
              <a:t>message</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err="1">
                <a:ln>
                  <a:noFill/>
                </a:ln>
                <a:solidFill>
                  <a:srgbClr val="383A42"/>
                </a:solidFill>
                <a:effectLst/>
                <a:latin typeface="JetBrains Mono"/>
              </a:rPr>
              <a:t>logging.</a:t>
            </a:r>
            <a:r>
              <a:rPr kumimoji="0" lang="ru-RU" altLang="ru-RU" sz="1400" b="0" i="0" u="none" strike="noStrike" cap="none" normalizeH="0" baseline="0" dirty="0" err="1">
                <a:ln>
                  <a:noFill/>
                </a:ln>
                <a:solidFill>
                  <a:srgbClr val="4078F2"/>
                </a:solidFill>
                <a:effectLst/>
                <a:latin typeface="JetBrains Mono"/>
              </a:rPr>
              <a:t>critical</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err="1">
                <a:ln>
                  <a:noFill/>
                </a:ln>
                <a:solidFill>
                  <a:srgbClr val="50A14E"/>
                </a:solidFill>
                <a:effectLst/>
                <a:latin typeface="JetBrains Mono"/>
              </a:rPr>
              <a:t>This</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err="1">
                <a:ln>
                  <a:noFill/>
                </a:ln>
                <a:solidFill>
                  <a:srgbClr val="50A14E"/>
                </a:solidFill>
                <a:effectLst/>
                <a:latin typeface="JetBrains Mono"/>
              </a:rPr>
              <a:t>is</a:t>
            </a:r>
            <a:r>
              <a:rPr kumimoji="0" lang="ru-RU" altLang="ru-RU" sz="1400" b="0" i="0" u="none" strike="noStrike" cap="none" normalizeH="0" baseline="0" dirty="0">
                <a:ln>
                  <a:noFill/>
                </a:ln>
                <a:solidFill>
                  <a:srgbClr val="50A14E"/>
                </a:solidFill>
                <a:effectLst/>
                <a:latin typeface="JetBrains Mono"/>
              </a:rPr>
              <a:t> a </a:t>
            </a:r>
            <a:r>
              <a:rPr kumimoji="0" lang="ru-RU" altLang="ru-RU" sz="1400" b="0" i="0" u="none" strike="noStrike" cap="none" normalizeH="0" baseline="0" dirty="0" err="1">
                <a:ln>
                  <a:noFill/>
                </a:ln>
                <a:solidFill>
                  <a:srgbClr val="50A14E"/>
                </a:solidFill>
                <a:effectLst/>
                <a:latin typeface="JetBrains Mono"/>
              </a:rPr>
              <a:t>critical</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err="1">
                <a:ln>
                  <a:noFill/>
                </a:ln>
                <a:solidFill>
                  <a:srgbClr val="50A14E"/>
                </a:solidFill>
                <a:effectLst/>
                <a:latin typeface="JetBrains Mono"/>
              </a:rPr>
              <a:t>message</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a:ln>
                  <a:noFill/>
                </a:ln>
                <a:solidFill>
                  <a:srgbClr val="383A42"/>
                </a:solidFill>
                <a:effectLst/>
                <a:latin typeface="JetBrains Mono"/>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510087" y="5638800"/>
            <a:ext cx="3666710" cy="858427"/>
          </a:xfrm>
          <a:prstGeom prst="rect">
            <a:avLst/>
          </a:prstGeom>
        </p:spPr>
      </p:pic>
    </p:spTree>
    <p:extLst>
      <p:ext uri="{BB962C8B-B14F-4D97-AF65-F5344CB8AC3E}">
        <p14:creationId xmlns:p14="http://schemas.microsoft.com/office/powerpoint/2010/main" val="2940907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267" y="194733"/>
            <a:ext cx="11785600" cy="6426200"/>
          </a:xfrm>
        </p:spPr>
        <p:txBody>
          <a:bodyPr>
            <a:normAutofit/>
          </a:bodyPr>
          <a:lstStyle/>
          <a:p>
            <a:pPr marL="0" indent="0">
              <a:buNone/>
            </a:pPr>
            <a:r>
              <a:rPr lang="uk-UA" sz="2000" dirty="0"/>
              <a:t>Вихідні дані показують рівень важливості перед кожним повідомленням разом із </a:t>
            </a:r>
            <a:r>
              <a:rPr lang="ru-RU" sz="2000" dirty="0"/>
              <a:t>коренем (</a:t>
            </a:r>
            <a:r>
              <a:rPr lang="en-US" sz="2000" b="1" i="1" dirty="0"/>
              <a:t>root</a:t>
            </a:r>
            <a:r>
              <a:rPr lang="ru-RU" sz="2000" dirty="0"/>
              <a:t>)</a:t>
            </a:r>
            <a:r>
              <a:rPr lang="uk-UA" sz="2000" dirty="0"/>
              <a:t>, що і є ім'ям, яке модуль реєстрації дає своєму реєстратору за замовчуванням. </a:t>
            </a:r>
          </a:p>
          <a:p>
            <a:pPr marL="0" indent="0">
              <a:buNone/>
            </a:pPr>
            <a:endParaRPr lang="uk-UA" sz="2000" dirty="0"/>
          </a:p>
          <a:p>
            <a:pPr marL="0" indent="0">
              <a:buNone/>
            </a:pPr>
            <a:r>
              <a:rPr lang="uk-UA" sz="2000" dirty="0"/>
              <a:t>Цей формат, який відображає рівень, ім'я та повідомлення, розділені двокрапкою (:), є вихідним форматом за замовчуванням, який можна налаштувати на выдображення таких речей, як мітка часу, номер рядка та інші деталі. </a:t>
            </a:r>
          </a:p>
          <a:p>
            <a:pPr marL="0" indent="0">
              <a:buNone/>
            </a:pPr>
            <a:endParaRPr lang="uk-UA" sz="2000" dirty="0"/>
          </a:p>
          <a:p>
            <a:pPr marL="0" indent="0">
              <a:buNone/>
            </a:pPr>
            <a:r>
              <a:rPr lang="uk-UA" sz="2000" dirty="0"/>
              <a:t>Зверніть увагу, що повідомлення про </a:t>
            </a:r>
            <a:r>
              <a:rPr lang="en-US" sz="2000" b="1" i="1" dirty="0"/>
              <a:t>debug</a:t>
            </a:r>
            <a:r>
              <a:rPr lang="uk-UA" sz="2000" b="1" i="1" dirty="0"/>
              <a:t>() </a:t>
            </a:r>
            <a:r>
              <a:rPr lang="uk-UA" sz="2000" dirty="0"/>
              <a:t>та </a:t>
            </a:r>
            <a:r>
              <a:rPr lang="en-US" sz="2000" b="1" i="1" dirty="0"/>
              <a:t>info()</a:t>
            </a:r>
            <a:r>
              <a:rPr lang="uk-UA" sz="2000" b="1" i="1" dirty="0"/>
              <a:t> </a:t>
            </a:r>
            <a:r>
              <a:rPr lang="uk-UA" sz="2000" dirty="0"/>
              <a:t>не логуються. Це пояснюється тим, що за замовчуванням модуль </a:t>
            </a:r>
            <a:r>
              <a:rPr lang="en-US" sz="2000" dirty="0"/>
              <a:t>logging</a:t>
            </a:r>
            <a:r>
              <a:rPr lang="uk-UA" sz="2000" dirty="0"/>
              <a:t> реєструє повідомлення з рівнем важливості </a:t>
            </a:r>
            <a:r>
              <a:rPr lang="en-US" sz="2000" dirty="0"/>
              <a:t>WARNING</a:t>
            </a:r>
            <a:r>
              <a:rPr lang="uk-UA" sz="2000" dirty="0"/>
              <a:t> або вище.</a:t>
            </a:r>
          </a:p>
          <a:p>
            <a:pPr marL="0" indent="0">
              <a:buNone/>
            </a:pPr>
            <a:endParaRPr lang="uk-UA" sz="2000" dirty="0"/>
          </a:p>
          <a:p>
            <a:pPr marL="0" indent="0">
              <a:buNone/>
            </a:pPr>
            <a:r>
              <a:rPr lang="uk-UA" sz="2000" dirty="0"/>
              <a:t>Існує можливість змінити це, налаштувавши модуль </a:t>
            </a:r>
            <a:r>
              <a:rPr lang="en-US" sz="2000" dirty="0"/>
              <a:t>logging</a:t>
            </a:r>
            <a:r>
              <a:rPr lang="uk-UA" sz="2000" dirty="0"/>
              <a:t> для логування подій усіх рівнів, якщо це потрібно. Також можна визначити власні рівні важливості, змінюючи конфігурації, але зазвичай це не рекомендується, оскільки це може спричинити плутанину з журналами деяких сторонніх бібліотек.</a:t>
            </a:r>
            <a:endParaRPr lang="en-US" sz="2000" dirty="0"/>
          </a:p>
        </p:txBody>
      </p:sp>
    </p:spTree>
    <p:extLst>
      <p:ext uri="{BB962C8B-B14F-4D97-AF65-F5344CB8AC3E}">
        <p14:creationId xmlns:p14="http://schemas.microsoft.com/office/powerpoint/2010/main" val="835164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614" y="163286"/>
            <a:ext cx="11174186" cy="6013677"/>
          </a:xfrm>
        </p:spPr>
        <p:txBody>
          <a:bodyPr>
            <a:normAutofit/>
          </a:bodyPr>
          <a:lstStyle/>
          <a:p>
            <a:pPr marL="0" indent="0" algn="ctr">
              <a:buNone/>
            </a:pPr>
            <a:r>
              <a:rPr lang="ru-RU" sz="1600" b="1" dirty="0"/>
              <a:t>Основні конфігурації </a:t>
            </a:r>
          </a:p>
          <a:p>
            <a:pPr marL="0" indent="0">
              <a:buNone/>
            </a:pPr>
            <a:r>
              <a:rPr lang="ru-RU" sz="1600" dirty="0"/>
              <a:t>Метод </a:t>
            </a:r>
            <a:r>
              <a:rPr lang="ru-RU" sz="1600" b="1" i="1" dirty="0"/>
              <a:t>basicConfig() </a:t>
            </a:r>
            <a:r>
              <a:rPr lang="ru-RU" sz="1600" dirty="0"/>
              <a:t>для налаштування логування: </a:t>
            </a:r>
            <a:endParaRPr lang="en-US" sz="1600" dirty="0"/>
          </a:p>
          <a:p>
            <a:pPr marL="0" indent="0">
              <a:buNone/>
            </a:pPr>
            <a:r>
              <a:rPr lang="uk-UA" sz="1600" i="1" dirty="0"/>
              <a:t>“Модуль </a:t>
            </a:r>
            <a:r>
              <a:rPr lang="en-US" sz="1600" i="1" dirty="0"/>
              <a:t>logging</a:t>
            </a:r>
            <a:r>
              <a:rPr lang="uk-UA" sz="1600" i="1" dirty="0"/>
              <a:t> порушує стайл-гайд </a:t>
            </a:r>
            <a:r>
              <a:rPr lang="en-US" sz="1600" i="1" dirty="0"/>
              <a:t>PEP8 </a:t>
            </a:r>
            <a:r>
              <a:rPr lang="uk-UA" sz="1600" i="1" dirty="0"/>
              <a:t>і використовує правила іменування </a:t>
            </a:r>
            <a:r>
              <a:rPr lang="en-US" sz="1600" i="1" dirty="0" err="1"/>
              <a:t>camelCase</a:t>
            </a:r>
            <a:r>
              <a:rPr lang="en-US" sz="1600" i="1" dirty="0"/>
              <a:t>. </a:t>
            </a:r>
            <a:r>
              <a:rPr lang="uk-UA" sz="1600" i="1" dirty="0"/>
              <a:t>Це тому, що його було прийнято від </a:t>
            </a:r>
            <a:r>
              <a:rPr lang="en-US" sz="1600" i="1" dirty="0"/>
              <a:t>Log4j, </a:t>
            </a:r>
            <a:r>
              <a:rPr lang="uk-UA" sz="1600" i="1" dirty="0"/>
              <a:t>утиліти ведення журналу на </a:t>
            </a:r>
            <a:r>
              <a:rPr lang="en-US" sz="1600" i="1" dirty="0"/>
              <a:t>Java. </a:t>
            </a:r>
            <a:r>
              <a:rPr lang="uk-UA" sz="1600" i="1" dirty="0"/>
              <a:t>Це відома проблема в пакеті, але до того часу, коли було вирішено додати його до стандартної бібліотеки, воно вже було прийняте користувачами, і його зміна відповідно до вимог </a:t>
            </a:r>
            <a:r>
              <a:rPr lang="en-US" sz="1600" i="1" dirty="0"/>
              <a:t>PEP8 </a:t>
            </a:r>
            <a:r>
              <a:rPr lang="uk-UA" sz="1600" i="1" dirty="0"/>
              <a:t>призведе до проблем зі зворотною сумісністю ». </a:t>
            </a:r>
          </a:p>
          <a:p>
            <a:pPr marL="0" indent="0">
              <a:buNone/>
            </a:pPr>
            <a:endParaRPr lang="uk-UA" sz="1600" i="1" dirty="0"/>
          </a:p>
          <a:p>
            <a:pPr marL="0" indent="0">
              <a:buNone/>
            </a:pPr>
            <a:r>
              <a:rPr lang="uk-UA" sz="1600" dirty="0"/>
              <a:t>Деякі часто вживані параметри </a:t>
            </a:r>
            <a:r>
              <a:rPr lang="en-US" sz="1600" b="1" i="1" dirty="0" err="1"/>
              <a:t>basicConfig</a:t>
            </a:r>
            <a:r>
              <a:rPr lang="en-US" sz="1600" b="1" i="1" dirty="0"/>
              <a:t>() </a:t>
            </a:r>
            <a:r>
              <a:rPr lang="en-US" sz="1600" dirty="0"/>
              <a:t>:</a:t>
            </a:r>
          </a:p>
          <a:p>
            <a:r>
              <a:rPr lang="en-US" sz="1600" dirty="0"/>
              <a:t>level: </a:t>
            </a:r>
            <a:r>
              <a:rPr lang="uk-UA" sz="1600" dirty="0"/>
              <a:t>для кореневого </a:t>
            </a:r>
            <a:r>
              <a:rPr lang="en-US" sz="1600" dirty="0"/>
              <a:t>logger </a:t>
            </a:r>
            <a:r>
              <a:rPr lang="uk-UA" sz="1600" dirty="0"/>
              <a:t>встановлює специфічний рівень важливості</a:t>
            </a:r>
            <a:r>
              <a:rPr lang="en-US" sz="1600" dirty="0"/>
              <a:t>.</a:t>
            </a:r>
          </a:p>
          <a:p>
            <a:r>
              <a:rPr lang="en-US" sz="1600" dirty="0"/>
              <a:t>filename: </a:t>
            </a:r>
            <a:r>
              <a:rPr lang="uk-UA" sz="1600" dirty="0"/>
              <a:t>визначає файл</a:t>
            </a:r>
            <a:r>
              <a:rPr lang="en-US" sz="1600" dirty="0"/>
              <a:t>.</a:t>
            </a:r>
          </a:p>
          <a:p>
            <a:r>
              <a:rPr lang="en-US" sz="1600" dirty="0" err="1"/>
              <a:t>filemode</a:t>
            </a:r>
            <a:r>
              <a:rPr lang="en-US" sz="1600" dirty="0"/>
              <a:t>: </a:t>
            </a:r>
            <a:r>
              <a:rPr lang="uk-UA" sz="1600" dirty="0"/>
              <a:t>Якщо вказано ім'я файлу, файл відкривається в цьому режимі. За замовчуванням - </a:t>
            </a:r>
            <a:r>
              <a:rPr lang="en-US" sz="1600" dirty="0"/>
              <a:t>a, </a:t>
            </a:r>
            <a:r>
              <a:rPr lang="uk-UA" sz="1600" dirty="0"/>
              <a:t>що означає </a:t>
            </a:r>
            <a:r>
              <a:rPr lang="en-US" sz="1600" dirty="0"/>
              <a:t>append</a:t>
            </a:r>
            <a:r>
              <a:rPr lang="uk-UA" sz="1600" dirty="0"/>
              <a:t> </a:t>
            </a:r>
            <a:r>
              <a:rPr lang="en-US" sz="1600" dirty="0"/>
              <a:t>.</a:t>
            </a:r>
          </a:p>
          <a:p>
            <a:r>
              <a:rPr lang="en-US" sz="1600" dirty="0"/>
              <a:t>format: </a:t>
            </a:r>
            <a:r>
              <a:rPr lang="uk-UA" sz="1600" dirty="0"/>
              <a:t>Це формат повідомлення журналу </a:t>
            </a:r>
            <a:r>
              <a:rPr lang="en-US" sz="1600" dirty="0"/>
              <a:t>.</a:t>
            </a:r>
          </a:p>
          <a:p>
            <a:pPr marL="0" indent="0">
              <a:buNone/>
            </a:pPr>
            <a:r>
              <a:rPr lang="ru-RU" sz="1600" dirty="0"/>
              <a:t>За допомогою параметра </a:t>
            </a:r>
            <a:r>
              <a:rPr lang="en-US" sz="1600" dirty="0"/>
              <a:t>level </a:t>
            </a:r>
            <a:r>
              <a:rPr lang="ru-RU" sz="1600" dirty="0"/>
              <a:t>можна встановити, який рівень повідомлень журналу потрібно записати. </a:t>
            </a:r>
          </a:p>
          <a:p>
            <a:pPr marL="0" indent="0">
              <a:buNone/>
            </a:pPr>
            <a:r>
              <a:rPr lang="ru-RU" sz="1600" dirty="0"/>
              <a:t>Це можна зробити, передавши одну з констант, доступних у класі, що дозволить реєструвати всі виклики логера на цьому рівні або вище.</a:t>
            </a:r>
          </a:p>
          <a:p>
            <a:pPr marL="0" indent="0">
              <a:buNone/>
            </a:pPr>
            <a:r>
              <a:rPr lang="ru-RU" sz="1600" dirty="0"/>
              <a:t> Наприклад: </a:t>
            </a:r>
            <a:endParaRPr lang="en-US" sz="1600" dirty="0"/>
          </a:p>
          <a:p>
            <a:pPr marL="0" indent="0">
              <a:buNone/>
            </a:pPr>
            <a:endParaRPr lang="en-US" sz="1600" dirty="0"/>
          </a:p>
          <a:p>
            <a:pPr marL="0" indent="0">
              <a:buNone/>
            </a:pPr>
            <a:endParaRPr lang="ru-RU" sz="1600" i="1" dirty="0"/>
          </a:p>
          <a:p>
            <a:pPr marL="0" indent="0">
              <a:buNone/>
            </a:pPr>
            <a:endParaRPr lang="ru-RU" sz="1400" dirty="0"/>
          </a:p>
        </p:txBody>
      </p:sp>
      <p:sp>
        <p:nvSpPr>
          <p:cNvPr id="6" name="Rectangle 5"/>
          <p:cNvSpPr/>
          <p:nvPr/>
        </p:nvSpPr>
        <p:spPr>
          <a:xfrm>
            <a:off x="4578157" y="5222856"/>
            <a:ext cx="6453241" cy="369332"/>
          </a:xfrm>
          <a:prstGeom prst="rect">
            <a:avLst/>
          </a:prstGeom>
        </p:spPr>
        <p:txBody>
          <a:bodyPr wrap="none">
            <a:spAutoFit/>
          </a:bodyPr>
          <a:lstStyle/>
          <a:p>
            <a:r>
              <a:rPr lang="ru-RU" i="1" dirty="0"/>
              <a:t>Усі події на рівні DEBUG або вище тепер реєструватимуться. </a:t>
            </a:r>
          </a:p>
        </p:txBody>
      </p:sp>
      <p:sp>
        <p:nvSpPr>
          <p:cNvPr id="2" name="Rectangle 1"/>
          <p:cNvSpPr>
            <a:spLocks noChangeArrowheads="1"/>
          </p:cNvSpPr>
          <p:nvPr/>
        </p:nvSpPr>
        <p:spPr bwMode="auto">
          <a:xfrm>
            <a:off x="148451" y="5395109"/>
            <a:ext cx="3605474" cy="95410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import </a:t>
            </a:r>
            <a:r>
              <a:rPr kumimoji="0" lang="ru-RU" altLang="ru-RU" sz="1400" b="0" i="0" u="none" strike="noStrike" cap="none" normalizeH="0" baseline="0">
                <a:ln>
                  <a:noFill/>
                </a:ln>
                <a:solidFill>
                  <a:srgbClr val="383A42"/>
                </a:solidFill>
                <a:effectLst/>
                <a:latin typeface="JetBrains Mono"/>
              </a:rPr>
              <a:t>logging</a:t>
            </a:r>
            <a:br>
              <a:rPr kumimoji="0" lang="ru-RU" altLang="ru-RU" sz="1400" b="0" i="0" u="none" strike="noStrike" cap="none" normalizeH="0" baseline="0">
                <a:ln>
                  <a:noFill/>
                </a:ln>
                <a:solidFill>
                  <a:srgbClr val="383A42"/>
                </a:solidFill>
                <a:effectLst/>
                <a:latin typeface="JetBrains Mono"/>
              </a:rPr>
            </a:b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logging.</a:t>
            </a:r>
            <a:r>
              <a:rPr kumimoji="0" lang="ru-RU" altLang="ru-RU" sz="1400" b="0" i="0" u="none" strike="noStrike" cap="none" normalizeH="0" baseline="0">
                <a:ln>
                  <a:noFill/>
                </a:ln>
                <a:solidFill>
                  <a:srgbClr val="4078F2"/>
                </a:solidFill>
                <a:effectLst/>
                <a:latin typeface="JetBrains Mono"/>
              </a:rPr>
              <a:t>basicConfig</a:t>
            </a:r>
            <a:r>
              <a:rPr kumimoji="0" lang="ru-RU" altLang="ru-RU" sz="1400" b="0" i="0" u="none" strike="noStrike" cap="none" normalizeH="0" baseline="0">
                <a:ln>
                  <a:noFill/>
                </a:ln>
                <a:solidFill>
                  <a:srgbClr val="383A42"/>
                </a:solidFill>
                <a:effectLst/>
                <a:latin typeface="JetBrains Mono"/>
              </a:rPr>
              <a:t>(level</a:t>
            </a:r>
            <a:r>
              <a:rPr kumimoji="0" lang="ru-RU" altLang="ru-RU" sz="1400" b="0" i="0" u="none" strike="noStrike" cap="none" normalizeH="0" baseline="0">
                <a:ln>
                  <a:noFill/>
                </a:ln>
                <a:solidFill>
                  <a:srgbClr val="4078F2"/>
                </a:solidFill>
                <a:effectLst/>
                <a:latin typeface="JetBrains Mono"/>
              </a:rPr>
              <a:t>=</a:t>
            </a:r>
            <a:r>
              <a:rPr kumimoji="0" lang="ru-RU" altLang="ru-RU" sz="1400" b="0" i="0" u="none" strike="noStrike" cap="none" normalizeH="0" baseline="0">
                <a:ln>
                  <a:noFill/>
                </a:ln>
                <a:solidFill>
                  <a:srgbClr val="383A42"/>
                </a:solidFill>
                <a:effectLst/>
                <a:latin typeface="JetBrains Mono"/>
              </a:rPr>
              <a:t>logging.DEBUG)</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logging.</a:t>
            </a:r>
            <a:r>
              <a:rPr kumimoji="0" lang="ru-RU" altLang="ru-RU" sz="1400" b="0" i="0" u="none" strike="noStrike" cap="none" normalizeH="0" baseline="0">
                <a:ln>
                  <a:noFill/>
                </a:ln>
                <a:solidFill>
                  <a:srgbClr val="4078F2"/>
                </a:solidFill>
                <a:effectLst/>
                <a:latin typeface="JetBrains Mono"/>
              </a:rPr>
              <a:t>debug</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'This will get logged'</a:t>
            </a:r>
            <a:r>
              <a:rPr kumimoji="0" lang="ru-RU" altLang="ru-RU" sz="1400" b="0" i="0" u="none" strike="noStrike" cap="none" normalizeH="0" baseline="0">
                <a:ln>
                  <a:noFill/>
                </a:ln>
                <a:solidFill>
                  <a:srgbClr val="383A42"/>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660085" y="5677005"/>
            <a:ext cx="2893777" cy="415141"/>
          </a:xfrm>
          <a:prstGeom prst="rect">
            <a:avLst/>
          </a:prstGeom>
        </p:spPr>
      </p:pic>
    </p:spTree>
    <p:extLst>
      <p:ext uri="{BB962C8B-B14F-4D97-AF65-F5344CB8AC3E}">
        <p14:creationId xmlns:p14="http://schemas.microsoft.com/office/powerpoint/2010/main" val="1557041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267" y="194733"/>
            <a:ext cx="11785600" cy="6426200"/>
          </a:xfrm>
        </p:spPr>
        <p:txBody>
          <a:bodyPr>
            <a:normAutofit/>
          </a:bodyPr>
          <a:lstStyle/>
          <a:p>
            <a:pPr marL="0" indent="0">
              <a:buNone/>
            </a:pPr>
            <a:r>
              <a:rPr lang="ru-RU" sz="2000" dirty="0"/>
              <a:t>Для запису логу в файл, а не виведення на консоль, можна використовувати ім'я файлу (</a:t>
            </a:r>
            <a:r>
              <a:rPr lang="en-US" sz="2000" i="1" dirty="0"/>
              <a:t>filename</a:t>
            </a:r>
            <a:r>
              <a:rPr lang="en-US" sz="2000" dirty="0"/>
              <a:t>)</a:t>
            </a:r>
            <a:r>
              <a:rPr lang="ru-RU" sz="2000" dirty="0"/>
              <a:t> та режим</a:t>
            </a:r>
            <a:r>
              <a:rPr lang="en-US" sz="2000" dirty="0"/>
              <a:t> (</a:t>
            </a:r>
            <a:r>
              <a:rPr lang="en-US" sz="2000" i="1" dirty="0" err="1"/>
              <a:t>filemode</a:t>
            </a:r>
            <a:r>
              <a:rPr lang="en-US" sz="2000" dirty="0"/>
              <a:t>)</a:t>
            </a:r>
            <a:r>
              <a:rPr lang="ru-RU" sz="2000" dirty="0"/>
              <a:t>, </a:t>
            </a:r>
            <a:r>
              <a:rPr lang="uk-UA" sz="2000" dirty="0"/>
              <a:t>а також </a:t>
            </a:r>
            <a:r>
              <a:rPr lang="ru-RU" sz="2000" dirty="0"/>
              <a:t>визначити формат повідомлення, використовуючи </a:t>
            </a:r>
            <a:r>
              <a:rPr lang="en-US" sz="2000" dirty="0"/>
              <a:t>format</a:t>
            </a:r>
            <a:r>
              <a:rPr lang="ru-RU" sz="2000" dirty="0"/>
              <a:t>. </a:t>
            </a:r>
          </a:p>
          <a:p>
            <a:pPr marL="0" indent="0">
              <a:buNone/>
            </a:pPr>
            <a:endParaRPr lang="ru-RU" sz="2000" dirty="0"/>
          </a:p>
          <a:p>
            <a:pPr marL="0" indent="0">
              <a:buNone/>
            </a:pPr>
            <a:endParaRPr lang="ru-RU" sz="2000" dirty="0"/>
          </a:p>
          <a:p>
            <a:pPr marL="0" indent="0">
              <a:buNone/>
            </a:pPr>
            <a:endParaRPr lang="ru-RU" sz="2000" dirty="0"/>
          </a:p>
          <a:p>
            <a:pPr marL="0" indent="0">
              <a:buNone/>
            </a:pPr>
            <a:endParaRPr lang="ru-RU" sz="2000" dirty="0"/>
          </a:p>
          <a:p>
            <a:pPr marL="0" indent="0">
              <a:buNone/>
            </a:pPr>
            <a:endParaRPr lang="ru-RU" sz="2000" dirty="0"/>
          </a:p>
          <a:p>
            <a:pPr marL="0" indent="0">
              <a:buNone/>
            </a:pPr>
            <a:r>
              <a:rPr lang="uk-UA" sz="2000" dirty="0"/>
              <a:t>Повідомлення буде виглядати так, але буде записане у файл із назвою </a:t>
            </a:r>
            <a:r>
              <a:rPr lang="en-US" sz="2000" dirty="0"/>
              <a:t>app.log </a:t>
            </a:r>
            <a:r>
              <a:rPr lang="uk-UA" sz="2000" dirty="0"/>
              <a:t>замість консолі. </a:t>
            </a:r>
          </a:p>
          <a:p>
            <a:pPr marL="0" indent="0">
              <a:buNone/>
            </a:pPr>
            <a:r>
              <a:rPr lang="en-US" sz="2000" i="1" dirty="0" err="1"/>
              <a:t>filemode</a:t>
            </a:r>
            <a:r>
              <a:rPr lang="en-US" sz="2000" dirty="0"/>
              <a:t> </a:t>
            </a:r>
            <a:r>
              <a:rPr lang="uk-UA" sz="2000" dirty="0"/>
              <a:t>встановлено значення </a:t>
            </a:r>
            <a:r>
              <a:rPr lang="en-US" sz="2000" i="1" dirty="0"/>
              <a:t>w</a:t>
            </a:r>
            <a:r>
              <a:rPr lang="en-US" sz="2000" dirty="0"/>
              <a:t>, </a:t>
            </a:r>
            <a:r>
              <a:rPr lang="uk-UA" sz="2000" dirty="0"/>
              <a:t>що означає, що файл журналу відкривається в "режимі запису" кожного разу, коли викликається </a:t>
            </a:r>
            <a:r>
              <a:rPr lang="en-US" sz="2000" i="1" dirty="0" err="1"/>
              <a:t>basicConfig</a:t>
            </a:r>
            <a:r>
              <a:rPr lang="en-US" sz="2000" i="1" dirty="0"/>
              <a:t>()</a:t>
            </a:r>
            <a:r>
              <a:rPr lang="en-US" sz="2000" dirty="0"/>
              <a:t>, </a:t>
            </a:r>
            <a:r>
              <a:rPr lang="uk-UA" sz="2000" dirty="0"/>
              <a:t>і кожен запуск програми перепише файл. </a:t>
            </a:r>
            <a:endParaRPr lang="en-US" sz="2000" dirty="0"/>
          </a:p>
          <a:p>
            <a:pPr marL="0" indent="0">
              <a:buNone/>
            </a:pPr>
            <a:r>
              <a:rPr lang="uk-UA" sz="2000" dirty="0"/>
              <a:t>Конфігурацією за замовчуванням для режиму файлу є </a:t>
            </a:r>
            <a:r>
              <a:rPr lang="en-US" sz="2000" i="1" dirty="0"/>
              <a:t>a</a:t>
            </a:r>
            <a:r>
              <a:rPr lang="en-US" sz="2000" dirty="0"/>
              <a:t>, </a:t>
            </a:r>
            <a:r>
              <a:rPr lang="uk-UA" sz="2000" dirty="0"/>
              <a:t>тобто </a:t>
            </a:r>
            <a:r>
              <a:rPr lang="en-US" sz="2000" i="1" dirty="0"/>
              <a:t>append.</a:t>
            </a:r>
          </a:p>
          <a:p>
            <a:pPr marL="0" indent="0">
              <a:buNone/>
            </a:pPr>
            <a:endParaRPr lang="en-US" sz="2000" i="1" dirty="0"/>
          </a:p>
          <a:p>
            <a:pPr marL="0" indent="0">
              <a:buNone/>
            </a:pPr>
            <a:r>
              <a:rPr lang="uk-UA" sz="2000" dirty="0"/>
              <a:t>Слід зазначити, що виклик </a:t>
            </a:r>
            <a:r>
              <a:rPr lang="en-US" sz="2000" i="1" dirty="0" err="1"/>
              <a:t>basicConfig</a:t>
            </a:r>
            <a:r>
              <a:rPr lang="en-US" sz="2000" i="1" dirty="0"/>
              <a:t>() </a:t>
            </a:r>
            <a:r>
              <a:rPr lang="uk-UA" sz="2000" dirty="0"/>
              <a:t>для налаштування кореневого логера працює лише в тому випадку, якщо кореневий логер раніше не був налаштований. </a:t>
            </a:r>
          </a:p>
          <a:p>
            <a:pPr marL="0" indent="0">
              <a:buNone/>
            </a:pPr>
            <a:r>
              <a:rPr lang="uk-UA" sz="2000" dirty="0"/>
              <a:t>В основному цю функцію можна викликати лише один раз. </a:t>
            </a:r>
            <a:endParaRPr lang="ru-RU" sz="2000" i="1" dirty="0"/>
          </a:p>
        </p:txBody>
      </p:sp>
      <p:pic>
        <p:nvPicPr>
          <p:cNvPr id="6" name="Picture 5"/>
          <p:cNvPicPr>
            <a:picLocks noChangeAspect="1"/>
          </p:cNvPicPr>
          <p:nvPr/>
        </p:nvPicPr>
        <p:blipFill>
          <a:blip r:embed="rId2"/>
          <a:stretch>
            <a:fillRect/>
          </a:stretch>
        </p:blipFill>
        <p:spPr>
          <a:xfrm>
            <a:off x="186267" y="2292123"/>
            <a:ext cx="3657600" cy="314325"/>
          </a:xfrm>
          <a:prstGeom prst="rect">
            <a:avLst/>
          </a:prstGeom>
        </p:spPr>
      </p:pic>
      <p:sp>
        <p:nvSpPr>
          <p:cNvPr id="2" name="Rectangle 1"/>
          <p:cNvSpPr>
            <a:spLocks noChangeArrowheads="1"/>
          </p:cNvSpPr>
          <p:nvPr/>
        </p:nvSpPr>
        <p:spPr bwMode="auto">
          <a:xfrm>
            <a:off x="186267" y="1065997"/>
            <a:ext cx="8568371" cy="95410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import </a:t>
            </a:r>
            <a:r>
              <a:rPr kumimoji="0" lang="ru-RU" altLang="ru-RU" sz="1400" b="0" i="0" u="none" strike="noStrike" cap="none" normalizeH="0" baseline="0">
                <a:ln>
                  <a:noFill/>
                </a:ln>
                <a:solidFill>
                  <a:srgbClr val="383A42"/>
                </a:solidFill>
                <a:effectLst/>
                <a:latin typeface="JetBrains Mono"/>
              </a:rPr>
              <a:t>logging</a:t>
            </a:r>
            <a:br>
              <a:rPr kumimoji="0" lang="ru-RU" altLang="ru-RU" sz="1400" b="0" i="0" u="none" strike="noStrike" cap="none" normalizeH="0" baseline="0">
                <a:ln>
                  <a:noFill/>
                </a:ln>
                <a:solidFill>
                  <a:srgbClr val="383A42"/>
                </a:solidFill>
                <a:effectLst/>
                <a:latin typeface="JetBrains Mono"/>
              </a:rPr>
            </a:b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logging.</a:t>
            </a:r>
            <a:r>
              <a:rPr kumimoji="0" lang="ru-RU" altLang="ru-RU" sz="1400" b="0" i="0" u="none" strike="noStrike" cap="none" normalizeH="0" baseline="0">
                <a:ln>
                  <a:noFill/>
                </a:ln>
                <a:solidFill>
                  <a:srgbClr val="4078F2"/>
                </a:solidFill>
                <a:effectLst/>
                <a:latin typeface="JetBrains Mono"/>
              </a:rPr>
              <a:t>basicConfig</a:t>
            </a:r>
            <a:r>
              <a:rPr kumimoji="0" lang="ru-RU" altLang="ru-RU" sz="1400" b="0" i="0" u="none" strike="noStrike" cap="none" normalizeH="0" baseline="0">
                <a:ln>
                  <a:noFill/>
                </a:ln>
                <a:solidFill>
                  <a:srgbClr val="383A42"/>
                </a:solidFill>
                <a:effectLst/>
                <a:latin typeface="JetBrains Mono"/>
              </a:rPr>
              <a:t>(filename</a:t>
            </a:r>
            <a:r>
              <a:rPr kumimoji="0" lang="ru-RU" altLang="ru-RU" sz="1400" b="0" i="0" u="none" strike="noStrike" cap="none" normalizeH="0" baseline="0">
                <a:ln>
                  <a:noFill/>
                </a:ln>
                <a:solidFill>
                  <a:srgbClr val="4078F2"/>
                </a:solidFill>
                <a:effectLst/>
                <a:latin typeface="JetBrains Mono"/>
              </a:rPr>
              <a:t>=</a:t>
            </a:r>
            <a:r>
              <a:rPr kumimoji="0" lang="ru-RU" altLang="ru-RU" sz="1400" b="0" i="0" u="none" strike="noStrike" cap="none" normalizeH="0" baseline="0">
                <a:ln>
                  <a:noFill/>
                </a:ln>
                <a:solidFill>
                  <a:srgbClr val="50A14E"/>
                </a:solidFill>
                <a:effectLst/>
                <a:latin typeface="JetBrains Mono"/>
              </a:rPr>
              <a:t>'app.log'</a:t>
            </a:r>
            <a:r>
              <a:rPr kumimoji="0" lang="ru-RU" altLang="ru-RU" sz="1400" b="0" i="0" u="none" strike="noStrike" cap="none" normalizeH="0" baseline="0">
                <a:ln>
                  <a:noFill/>
                </a:ln>
                <a:solidFill>
                  <a:srgbClr val="383A42"/>
                </a:solidFill>
                <a:effectLst/>
                <a:latin typeface="JetBrains Mono"/>
              </a:rPr>
              <a:t>, filemode</a:t>
            </a:r>
            <a:r>
              <a:rPr kumimoji="0" lang="ru-RU" altLang="ru-RU" sz="1400" b="0" i="0" u="none" strike="noStrike" cap="none" normalizeH="0" baseline="0">
                <a:ln>
                  <a:noFill/>
                </a:ln>
                <a:solidFill>
                  <a:srgbClr val="4078F2"/>
                </a:solidFill>
                <a:effectLst/>
                <a:latin typeface="JetBrains Mono"/>
              </a:rPr>
              <a:t>=</a:t>
            </a:r>
            <a:r>
              <a:rPr kumimoji="0" lang="ru-RU" altLang="ru-RU" sz="1400" b="0" i="0" u="none" strike="noStrike" cap="none" normalizeH="0" baseline="0">
                <a:ln>
                  <a:noFill/>
                </a:ln>
                <a:solidFill>
                  <a:srgbClr val="50A14E"/>
                </a:solidFill>
                <a:effectLst/>
                <a:latin typeface="JetBrains Mono"/>
              </a:rPr>
              <a:t>'w'</a:t>
            </a:r>
            <a:r>
              <a:rPr kumimoji="0" lang="ru-RU" altLang="ru-RU" sz="1400" b="0" i="0" u="none" strike="noStrike" cap="none" normalizeH="0" baseline="0">
                <a:ln>
                  <a:noFill/>
                </a:ln>
                <a:solidFill>
                  <a:srgbClr val="383A42"/>
                </a:solidFill>
                <a:effectLst/>
                <a:latin typeface="JetBrains Mono"/>
              </a:rPr>
              <a:t>, format</a:t>
            </a:r>
            <a:r>
              <a:rPr kumimoji="0" lang="ru-RU" altLang="ru-RU" sz="1400" b="0" i="0" u="none" strike="noStrike" cap="none" normalizeH="0" baseline="0">
                <a:ln>
                  <a:noFill/>
                </a:ln>
                <a:solidFill>
                  <a:srgbClr val="4078F2"/>
                </a:solidFill>
                <a:effectLst/>
                <a:latin typeface="JetBrains Mono"/>
              </a:rPr>
              <a:t>=</a:t>
            </a:r>
            <a:r>
              <a:rPr kumimoji="0" lang="ru-RU" altLang="ru-RU" sz="1400" b="0" i="0" u="none" strike="noStrike" cap="none" normalizeH="0" baseline="0">
                <a:ln>
                  <a:noFill/>
                </a:ln>
                <a:solidFill>
                  <a:srgbClr val="50A14E"/>
                </a:solidFill>
                <a:effectLst/>
                <a:latin typeface="JetBrains Mono"/>
              </a:rPr>
              <a:t>'%(name)s - %(levelname)s - %(message)s'</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logging.</a:t>
            </a:r>
            <a:r>
              <a:rPr kumimoji="0" lang="ru-RU" altLang="ru-RU" sz="1400" b="0" i="0" u="none" strike="noStrike" cap="none" normalizeH="0" baseline="0">
                <a:ln>
                  <a:noFill/>
                </a:ln>
                <a:solidFill>
                  <a:srgbClr val="4078F2"/>
                </a:solidFill>
                <a:effectLst/>
                <a:latin typeface="JetBrains Mono"/>
              </a:rPr>
              <a:t>warning</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'This will get logged to a file'</a:t>
            </a:r>
            <a:r>
              <a:rPr kumimoji="0" lang="ru-RU" altLang="ru-RU" sz="1400" b="0" i="0" u="none" strike="noStrike" cap="none" normalizeH="0" baseline="0">
                <a:ln>
                  <a:noFill/>
                </a:ln>
                <a:solidFill>
                  <a:srgbClr val="383A42"/>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6713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267" y="194733"/>
            <a:ext cx="11785600" cy="6426200"/>
          </a:xfrm>
        </p:spPr>
        <p:txBody>
          <a:bodyPr>
            <a:normAutofit/>
          </a:bodyPr>
          <a:lstStyle/>
          <a:p>
            <a:pPr marL="0" indent="0" algn="ctr">
              <a:buNone/>
            </a:pPr>
            <a:r>
              <a:rPr lang="uk-UA" sz="2000" b="1" dirty="0"/>
              <a:t>Форматування вихідних даних </a:t>
            </a:r>
            <a:endParaRPr lang="en-US" sz="2000" b="1" dirty="0"/>
          </a:p>
          <a:p>
            <a:pPr marL="0" indent="0">
              <a:buNone/>
            </a:pPr>
            <a:r>
              <a:rPr lang="uk-UA" sz="2000" dirty="0"/>
              <a:t>Хоча можна передати будь-яку змінну, що може бути представлена у вигляді рядка з програми як в журнал, є деякі основні елементи, які вже є частиною </a:t>
            </a:r>
            <a:r>
              <a:rPr lang="en-US" sz="2000" i="1" dirty="0" err="1"/>
              <a:t>LogRecord</a:t>
            </a:r>
            <a:r>
              <a:rPr lang="en-US" sz="2000" dirty="0"/>
              <a:t> </a:t>
            </a:r>
            <a:r>
              <a:rPr lang="uk-UA" sz="2000" dirty="0"/>
              <a:t>і можуть бути легко додані до вихідного формату. </a:t>
            </a:r>
          </a:p>
          <a:p>
            <a:pPr marL="0" indent="0">
              <a:buNone/>
            </a:pPr>
            <a:r>
              <a:rPr lang="uk-UA" sz="2000" dirty="0"/>
              <a:t>Якщо необхідно записати ідентифікатор процесу (</a:t>
            </a:r>
            <a:r>
              <a:rPr lang="en-US" sz="2000" dirty="0"/>
              <a:t>process ID)</a:t>
            </a:r>
            <a:r>
              <a:rPr lang="uk-UA" sz="2000" dirty="0"/>
              <a:t> разом із рівнем та повідомленням, можна зробити щось подібне: </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ru-RU" sz="2000" b="1" i="1" dirty="0"/>
              <a:t>format</a:t>
            </a:r>
            <a:r>
              <a:rPr lang="ru-RU" sz="2000" i="1" dirty="0"/>
              <a:t> </a:t>
            </a:r>
            <a:r>
              <a:rPr lang="ru-RU" sz="2000" dirty="0"/>
              <a:t>може приймати рядок з атрибутами </a:t>
            </a:r>
            <a:r>
              <a:rPr lang="ru-RU" sz="2000" i="1" dirty="0"/>
              <a:t>LogRecord</a:t>
            </a:r>
            <a:r>
              <a:rPr lang="ru-RU" sz="2000" dirty="0"/>
              <a:t> у будь-якій потрібній формі. </a:t>
            </a:r>
          </a:p>
          <a:p>
            <a:pPr marL="0" indent="0">
              <a:buNone/>
            </a:pPr>
            <a:r>
              <a:rPr lang="ru-RU" sz="2000" dirty="0"/>
              <a:t>Весь список доступних атрибутів можна знайти </a:t>
            </a:r>
            <a:r>
              <a:rPr lang="ru-RU" sz="2000" dirty="0">
                <a:hlinkClick r:id="rId2"/>
              </a:rPr>
              <a:t>тут</a:t>
            </a:r>
            <a:r>
              <a:rPr lang="ru-RU" sz="2000" dirty="0"/>
              <a:t>. </a:t>
            </a:r>
          </a:p>
          <a:p>
            <a:pPr marL="0" indent="0">
              <a:buNone/>
            </a:pPr>
            <a:endParaRPr lang="ru-RU" sz="2000" dirty="0"/>
          </a:p>
          <a:p>
            <a:pPr marL="0" indent="0">
              <a:buNone/>
            </a:pPr>
            <a:r>
              <a:rPr lang="ru-RU" sz="2000" dirty="0"/>
              <a:t>Наприклад можна додати інформацію про дату та час: </a:t>
            </a:r>
            <a:endParaRPr lang="en-US" sz="2000" dirty="0"/>
          </a:p>
          <a:p>
            <a:pPr marL="0" indent="0">
              <a:buNone/>
            </a:pPr>
            <a:endParaRPr lang="en-US" sz="2000" dirty="0"/>
          </a:p>
        </p:txBody>
      </p:sp>
      <p:sp>
        <p:nvSpPr>
          <p:cNvPr id="5" name="Rectangle 1"/>
          <p:cNvSpPr>
            <a:spLocks noChangeArrowheads="1"/>
          </p:cNvSpPr>
          <p:nvPr/>
        </p:nvSpPr>
        <p:spPr bwMode="auto">
          <a:xfrm>
            <a:off x="297382" y="2212740"/>
            <a:ext cx="5947462" cy="95410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a:ln>
                  <a:noFill/>
                </a:ln>
                <a:solidFill>
                  <a:srgbClr val="A626A4"/>
                </a:solidFill>
                <a:effectLst/>
                <a:latin typeface="JetBrains Mono"/>
              </a:rPr>
              <a:t>import </a:t>
            </a:r>
            <a:r>
              <a:rPr kumimoji="0" lang="ru-RU" altLang="ru-RU" sz="1400" b="0" i="0" u="none" strike="noStrike" cap="none" normalizeH="0" baseline="0" dirty="0">
                <a:ln>
                  <a:noFill/>
                </a:ln>
                <a:solidFill>
                  <a:srgbClr val="383A42"/>
                </a:solidFill>
                <a:effectLst/>
                <a:latin typeface="JetBrains Mono"/>
              </a:rPr>
              <a:t>logging</a:t>
            </a:r>
            <a:br>
              <a:rPr kumimoji="0" lang="ru-RU" altLang="ru-RU" sz="1400" b="0" i="0" u="none" strike="noStrike" cap="none" normalizeH="0" baseline="0" dirty="0">
                <a:ln>
                  <a:noFill/>
                </a:ln>
                <a:solidFill>
                  <a:srgbClr val="383A42"/>
                </a:solidFill>
                <a:effectLst/>
                <a:latin typeface="JetBrains Mono"/>
              </a:rPr>
            </a:b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logging.</a:t>
            </a:r>
            <a:r>
              <a:rPr kumimoji="0" lang="ru-RU" altLang="ru-RU" sz="1400" b="0" i="0" u="none" strike="noStrike" cap="none" normalizeH="0" baseline="0" dirty="0">
                <a:ln>
                  <a:noFill/>
                </a:ln>
                <a:solidFill>
                  <a:srgbClr val="4078F2"/>
                </a:solidFill>
                <a:effectLst/>
                <a:latin typeface="JetBrains Mono"/>
              </a:rPr>
              <a:t>basicConfig</a:t>
            </a:r>
            <a:r>
              <a:rPr kumimoji="0" lang="ru-RU" altLang="ru-RU" sz="1400" b="0" i="0" u="none" strike="noStrike" cap="none" normalizeH="0" baseline="0" dirty="0">
                <a:ln>
                  <a:noFill/>
                </a:ln>
                <a:solidFill>
                  <a:srgbClr val="383A42"/>
                </a:solidFill>
                <a:effectLst/>
                <a:latin typeface="JetBrains Mono"/>
              </a:rPr>
              <a:t>(format</a:t>
            </a:r>
            <a:r>
              <a:rPr kumimoji="0" lang="ru-RU" altLang="ru-RU" sz="1400" b="0" i="0" u="none" strike="noStrike" cap="none" normalizeH="0" baseline="0" dirty="0">
                <a:ln>
                  <a:noFill/>
                </a:ln>
                <a:solidFill>
                  <a:srgbClr val="4078F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'%(process)d-%(levelname)s-%(message)s'</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logging.</a:t>
            </a:r>
            <a:r>
              <a:rPr kumimoji="0" lang="ru-RU" altLang="ru-RU" sz="1400" b="0" i="0" u="none" strike="noStrike" cap="none" normalizeH="0" baseline="0" dirty="0">
                <a:ln>
                  <a:noFill/>
                </a:ln>
                <a:solidFill>
                  <a:srgbClr val="4078F2"/>
                </a:solidFill>
                <a:effectLst/>
                <a:latin typeface="JetBrains Mono"/>
              </a:rPr>
              <a:t>warning</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'This is a Warning'</a:t>
            </a:r>
            <a:r>
              <a:rPr kumimoji="0" lang="ru-RU" altLang="ru-RU" sz="1400" b="0" i="0" u="none" strike="noStrike" cap="none" normalizeH="0" baseline="0" dirty="0">
                <a:ln>
                  <a:noFill/>
                </a:ln>
                <a:solidFill>
                  <a:srgbClr val="383A42"/>
                </a:solidFill>
                <a:effectLst/>
                <a:latin typeface="JetBrains Mono"/>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6497490" y="2752726"/>
            <a:ext cx="2897644" cy="398426"/>
          </a:xfrm>
          <a:prstGeom prst="rect">
            <a:avLst/>
          </a:prstGeom>
        </p:spPr>
      </p:pic>
      <p:sp>
        <p:nvSpPr>
          <p:cNvPr id="7" name="Rectangle 2"/>
          <p:cNvSpPr>
            <a:spLocks noChangeArrowheads="1"/>
          </p:cNvSpPr>
          <p:nvPr/>
        </p:nvSpPr>
        <p:spPr bwMode="auto">
          <a:xfrm>
            <a:off x="186267" y="5077262"/>
            <a:ext cx="6410729" cy="95410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import </a:t>
            </a:r>
            <a:r>
              <a:rPr kumimoji="0" lang="ru-RU" altLang="ru-RU" sz="1400" b="0" i="0" u="none" strike="noStrike" cap="none" normalizeH="0" baseline="0">
                <a:ln>
                  <a:noFill/>
                </a:ln>
                <a:solidFill>
                  <a:srgbClr val="383A42"/>
                </a:solidFill>
                <a:effectLst/>
                <a:latin typeface="JetBrains Mono"/>
              </a:rPr>
              <a:t>logging</a:t>
            </a:r>
            <a:br>
              <a:rPr kumimoji="0" lang="ru-RU" altLang="ru-RU" sz="1400" b="0" i="0" u="none" strike="noStrike" cap="none" normalizeH="0" baseline="0">
                <a:ln>
                  <a:noFill/>
                </a:ln>
                <a:solidFill>
                  <a:srgbClr val="383A42"/>
                </a:solidFill>
                <a:effectLst/>
                <a:latin typeface="JetBrains Mono"/>
              </a:rPr>
            </a:b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logging.</a:t>
            </a:r>
            <a:r>
              <a:rPr kumimoji="0" lang="ru-RU" altLang="ru-RU" sz="1400" b="0" i="0" u="none" strike="noStrike" cap="none" normalizeH="0" baseline="0">
                <a:ln>
                  <a:noFill/>
                </a:ln>
                <a:solidFill>
                  <a:srgbClr val="4078F2"/>
                </a:solidFill>
                <a:effectLst/>
                <a:latin typeface="JetBrains Mono"/>
              </a:rPr>
              <a:t>basicConfig</a:t>
            </a:r>
            <a:r>
              <a:rPr kumimoji="0" lang="ru-RU" altLang="ru-RU" sz="1400" b="0" i="0" u="none" strike="noStrike" cap="none" normalizeH="0" baseline="0">
                <a:ln>
                  <a:noFill/>
                </a:ln>
                <a:solidFill>
                  <a:srgbClr val="383A42"/>
                </a:solidFill>
                <a:effectLst/>
                <a:latin typeface="JetBrains Mono"/>
              </a:rPr>
              <a:t>(format</a:t>
            </a:r>
            <a:r>
              <a:rPr kumimoji="0" lang="ru-RU" altLang="ru-RU" sz="1400" b="0" i="0" u="none" strike="noStrike" cap="none" normalizeH="0" baseline="0">
                <a:ln>
                  <a:noFill/>
                </a:ln>
                <a:solidFill>
                  <a:srgbClr val="4078F2"/>
                </a:solidFill>
                <a:effectLst/>
                <a:latin typeface="JetBrains Mono"/>
              </a:rPr>
              <a:t>=</a:t>
            </a:r>
            <a:r>
              <a:rPr kumimoji="0" lang="ru-RU" altLang="ru-RU" sz="1400" b="0" i="0" u="none" strike="noStrike" cap="none" normalizeH="0" baseline="0">
                <a:ln>
                  <a:noFill/>
                </a:ln>
                <a:solidFill>
                  <a:srgbClr val="50A14E"/>
                </a:solidFill>
                <a:effectLst/>
                <a:latin typeface="JetBrains Mono"/>
              </a:rPr>
              <a:t>'%(asctime)s - %(message)s'</a:t>
            </a:r>
            <a:r>
              <a:rPr kumimoji="0" lang="ru-RU" altLang="ru-RU" sz="1400" b="0" i="0" u="none" strike="noStrike" cap="none" normalizeH="0" baseline="0">
                <a:ln>
                  <a:noFill/>
                </a:ln>
                <a:solidFill>
                  <a:srgbClr val="383A42"/>
                </a:solidFill>
                <a:effectLst/>
                <a:latin typeface="JetBrains Mono"/>
              </a:rPr>
              <a:t>, level</a:t>
            </a:r>
            <a:r>
              <a:rPr kumimoji="0" lang="ru-RU" altLang="ru-RU" sz="1400" b="0" i="0" u="none" strike="noStrike" cap="none" normalizeH="0" baseline="0">
                <a:ln>
                  <a:noFill/>
                </a:ln>
                <a:solidFill>
                  <a:srgbClr val="4078F2"/>
                </a:solidFill>
                <a:effectLst/>
                <a:latin typeface="JetBrains Mono"/>
              </a:rPr>
              <a:t>=</a:t>
            </a:r>
            <a:r>
              <a:rPr kumimoji="0" lang="ru-RU" altLang="ru-RU" sz="1400" b="0" i="0" u="none" strike="noStrike" cap="none" normalizeH="0" baseline="0">
                <a:ln>
                  <a:noFill/>
                </a:ln>
                <a:solidFill>
                  <a:srgbClr val="383A42"/>
                </a:solidFill>
                <a:effectLst/>
                <a:latin typeface="JetBrains Mono"/>
              </a:rPr>
              <a:t>logging.INFO)</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logging.</a:t>
            </a:r>
            <a:r>
              <a:rPr kumimoji="0" lang="ru-RU" altLang="ru-RU" sz="1400" b="0" i="0" u="none" strike="noStrike" cap="none" normalizeH="0" baseline="0">
                <a:ln>
                  <a:noFill/>
                </a:ln>
                <a:solidFill>
                  <a:srgbClr val="4078F2"/>
                </a:solidFill>
                <a:effectLst/>
                <a:latin typeface="JetBrains Mono"/>
              </a:rPr>
              <a:t>info</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'Admin logged in'</a:t>
            </a:r>
            <a:r>
              <a:rPr kumimoji="0" lang="ru-RU" altLang="ru-RU" sz="1400" b="0" i="0" u="none" strike="noStrike" cap="none" normalizeH="0" baseline="0">
                <a:ln>
                  <a:noFill/>
                </a:ln>
                <a:solidFill>
                  <a:srgbClr val="383A42"/>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4"/>
          <a:stretch>
            <a:fillRect/>
          </a:stretch>
        </p:blipFill>
        <p:spPr>
          <a:xfrm>
            <a:off x="6796087" y="5638208"/>
            <a:ext cx="4281488" cy="381519"/>
          </a:xfrm>
          <a:prstGeom prst="rect">
            <a:avLst/>
          </a:prstGeom>
        </p:spPr>
      </p:pic>
    </p:spTree>
    <p:extLst>
      <p:ext uri="{BB962C8B-B14F-4D97-AF65-F5344CB8AC3E}">
        <p14:creationId xmlns:p14="http://schemas.microsoft.com/office/powerpoint/2010/main" val="145825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267" y="194733"/>
            <a:ext cx="11785600" cy="6426200"/>
          </a:xfrm>
        </p:spPr>
        <p:txBody>
          <a:bodyPr>
            <a:normAutofit/>
          </a:bodyPr>
          <a:lstStyle/>
          <a:p>
            <a:pPr marL="0" indent="0">
              <a:buNone/>
            </a:pPr>
            <a:r>
              <a:rPr lang="en-US" sz="2000" b="1" i="1" dirty="0"/>
              <a:t>%(</a:t>
            </a:r>
            <a:r>
              <a:rPr lang="en-US" sz="2000" b="1" i="1" dirty="0" err="1"/>
              <a:t>asctime</a:t>
            </a:r>
            <a:r>
              <a:rPr lang="en-US" sz="2000" b="1" i="1" dirty="0"/>
              <a:t>)s </a:t>
            </a:r>
            <a:r>
              <a:rPr lang="uk-UA" sz="2000" b="1" i="1" dirty="0"/>
              <a:t> </a:t>
            </a:r>
            <a:r>
              <a:rPr lang="uk-UA" sz="2000" dirty="0"/>
              <a:t>додає час створення </a:t>
            </a:r>
            <a:r>
              <a:rPr lang="en-US" sz="2000" i="1" dirty="0" err="1"/>
              <a:t>LogRecord</a:t>
            </a:r>
            <a:r>
              <a:rPr lang="en-US" sz="2000" dirty="0"/>
              <a:t>. </a:t>
            </a:r>
            <a:r>
              <a:rPr lang="uk-UA" sz="2000" dirty="0"/>
              <a:t>Формат можна змінити за допомогою атрибута </a:t>
            </a:r>
            <a:r>
              <a:rPr lang="en-US" sz="2000" b="1" i="1" dirty="0" err="1"/>
              <a:t>datefmt</a:t>
            </a:r>
            <a:r>
              <a:rPr lang="en-US" sz="2000" dirty="0"/>
              <a:t>, </a:t>
            </a:r>
            <a:r>
              <a:rPr lang="uk-UA" sz="2000" dirty="0"/>
              <a:t>який використовує ту саму мову форматування, що і функції форматування в модулі </a:t>
            </a:r>
            <a:r>
              <a:rPr lang="en-US" sz="2000" b="1" i="1" dirty="0" err="1"/>
              <a:t>datetime</a:t>
            </a:r>
            <a:r>
              <a:rPr lang="en-US" sz="2000" dirty="0"/>
              <a:t>, </a:t>
            </a:r>
            <a:r>
              <a:rPr lang="uk-UA" sz="2000" dirty="0"/>
              <a:t>наприклад </a:t>
            </a:r>
            <a:r>
              <a:rPr lang="en-US" sz="2000" b="1" i="1" dirty="0" err="1"/>
              <a:t>time.strftime</a:t>
            </a:r>
            <a:r>
              <a:rPr lang="en-US" sz="2000" b="1" i="1" dirty="0"/>
              <a:t>()</a:t>
            </a: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r>
              <a:rPr lang="uk-UA" sz="2000" dirty="0"/>
              <a:t>Інструкцію можна знайти </a:t>
            </a:r>
            <a:r>
              <a:rPr lang="uk-UA" sz="2000" dirty="0">
                <a:hlinkClick r:id="rId2"/>
              </a:rPr>
              <a:t>тут</a:t>
            </a:r>
            <a:endParaRPr lang="en-US" sz="2000" dirty="0"/>
          </a:p>
          <a:p>
            <a:pPr marL="0" indent="0">
              <a:buNone/>
            </a:pPr>
            <a:endParaRPr lang="en-US" sz="2000" dirty="0"/>
          </a:p>
        </p:txBody>
      </p:sp>
      <p:sp>
        <p:nvSpPr>
          <p:cNvPr id="4" name="Rectangle 1"/>
          <p:cNvSpPr>
            <a:spLocks noChangeArrowheads="1"/>
          </p:cNvSpPr>
          <p:nvPr/>
        </p:nvSpPr>
        <p:spPr bwMode="auto">
          <a:xfrm>
            <a:off x="186267" y="1267946"/>
            <a:ext cx="7568097" cy="95410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import </a:t>
            </a:r>
            <a:r>
              <a:rPr kumimoji="0" lang="ru-RU" altLang="ru-RU" sz="1400" b="0" i="0" u="none" strike="noStrike" cap="none" normalizeH="0" baseline="0">
                <a:ln>
                  <a:noFill/>
                </a:ln>
                <a:solidFill>
                  <a:srgbClr val="383A42"/>
                </a:solidFill>
                <a:effectLst/>
                <a:latin typeface="JetBrains Mono"/>
              </a:rPr>
              <a:t>logging</a:t>
            </a:r>
            <a:br>
              <a:rPr kumimoji="0" lang="ru-RU" altLang="ru-RU" sz="1400" b="0" i="0" u="none" strike="noStrike" cap="none" normalizeH="0" baseline="0">
                <a:ln>
                  <a:noFill/>
                </a:ln>
                <a:solidFill>
                  <a:srgbClr val="383A42"/>
                </a:solidFill>
                <a:effectLst/>
                <a:latin typeface="JetBrains Mono"/>
              </a:rPr>
            </a:b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logging.</a:t>
            </a:r>
            <a:r>
              <a:rPr kumimoji="0" lang="ru-RU" altLang="ru-RU" sz="1400" b="0" i="0" u="none" strike="noStrike" cap="none" normalizeH="0" baseline="0">
                <a:ln>
                  <a:noFill/>
                </a:ln>
                <a:solidFill>
                  <a:srgbClr val="4078F2"/>
                </a:solidFill>
                <a:effectLst/>
                <a:latin typeface="JetBrains Mono"/>
              </a:rPr>
              <a:t>basicConfig</a:t>
            </a:r>
            <a:r>
              <a:rPr kumimoji="0" lang="ru-RU" altLang="ru-RU" sz="1400" b="0" i="0" u="none" strike="noStrike" cap="none" normalizeH="0" baseline="0">
                <a:ln>
                  <a:noFill/>
                </a:ln>
                <a:solidFill>
                  <a:srgbClr val="383A42"/>
                </a:solidFill>
                <a:effectLst/>
                <a:latin typeface="JetBrains Mono"/>
              </a:rPr>
              <a:t>(format</a:t>
            </a:r>
            <a:r>
              <a:rPr kumimoji="0" lang="ru-RU" altLang="ru-RU" sz="1400" b="0" i="0" u="none" strike="noStrike" cap="none" normalizeH="0" baseline="0">
                <a:ln>
                  <a:noFill/>
                </a:ln>
                <a:solidFill>
                  <a:srgbClr val="4078F2"/>
                </a:solidFill>
                <a:effectLst/>
                <a:latin typeface="JetBrains Mono"/>
              </a:rPr>
              <a:t>=</a:t>
            </a:r>
            <a:r>
              <a:rPr kumimoji="0" lang="ru-RU" altLang="ru-RU" sz="1400" b="0" i="0" u="none" strike="noStrike" cap="none" normalizeH="0" baseline="0">
                <a:ln>
                  <a:noFill/>
                </a:ln>
                <a:solidFill>
                  <a:srgbClr val="50A14E"/>
                </a:solidFill>
                <a:effectLst/>
                <a:latin typeface="JetBrains Mono"/>
              </a:rPr>
              <a:t>'%(asctime)s - %(message)s'</a:t>
            </a:r>
            <a:r>
              <a:rPr kumimoji="0" lang="ru-RU" altLang="ru-RU" sz="1400" b="0" i="0" u="none" strike="noStrike" cap="none" normalizeH="0" baseline="0">
                <a:ln>
                  <a:noFill/>
                </a:ln>
                <a:solidFill>
                  <a:srgbClr val="383A42"/>
                </a:solidFill>
                <a:effectLst/>
                <a:latin typeface="JetBrains Mono"/>
              </a:rPr>
              <a:t>, datefmt</a:t>
            </a:r>
            <a:r>
              <a:rPr kumimoji="0" lang="ru-RU" altLang="ru-RU" sz="1400" b="0" i="0" u="none" strike="noStrike" cap="none" normalizeH="0" baseline="0">
                <a:ln>
                  <a:noFill/>
                </a:ln>
                <a:solidFill>
                  <a:srgbClr val="4078F2"/>
                </a:solidFill>
                <a:effectLst/>
                <a:latin typeface="JetBrains Mono"/>
              </a:rPr>
              <a:t>=</a:t>
            </a:r>
            <a:r>
              <a:rPr kumimoji="0" lang="ru-RU" altLang="ru-RU" sz="1400" b="0" i="0" u="none" strike="noStrike" cap="none" normalizeH="0" baseline="0">
                <a:ln>
                  <a:noFill/>
                </a:ln>
                <a:solidFill>
                  <a:srgbClr val="50A14E"/>
                </a:solidFill>
                <a:effectLst/>
                <a:latin typeface="JetBrains Mono"/>
              </a:rPr>
              <a:t>'%d-%b-%y %H:%M:%S'</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logging.</a:t>
            </a:r>
            <a:r>
              <a:rPr kumimoji="0" lang="ru-RU" altLang="ru-RU" sz="1400" b="0" i="0" u="none" strike="noStrike" cap="none" normalizeH="0" baseline="0">
                <a:ln>
                  <a:noFill/>
                </a:ln>
                <a:solidFill>
                  <a:srgbClr val="4078F2"/>
                </a:solidFill>
                <a:effectLst/>
                <a:latin typeface="JetBrains Mono"/>
              </a:rPr>
              <a:t>warning</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'Admin logged out'</a:t>
            </a:r>
            <a:r>
              <a:rPr kumimoji="0" lang="ru-RU" altLang="ru-RU" sz="1400" b="0" i="0" u="none" strike="noStrike" cap="none" normalizeH="0" baseline="0">
                <a:ln>
                  <a:noFill/>
                </a:ln>
                <a:solidFill>
                  <a:srgbClr val="383A42"/>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7915275" y="1685925"/>
            <a:ext cx="4353192" cy="381611"/>
          </a:xfrm>
          <a:prstGeom prst="rect">
            <a:avLst/>
          </a:prstGeom>
        </p:spPr>
      </p:pic>
    </p:spTree>
    <p:extLst>
      <p:ext uri="{BB962C8B-B14F-4D97-AF65-F5344CB8AC3E}">
        <p14:creationId xmlns:p14="http://schemas.microsoft.com/office/powerpoint/2010/main" val="3994337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943" y="244929"/>
            <a:ext cx="11527971" cy="6302828"/>
          </a:xfrm>
        </p:spPr>
        <p:txBody>
          <a:bodyPr>
            <a:normAutofit/>
          </a:bodyPr>
          <a:lstStyle/>
          <a:p>
            <a:pPr marL="0" indent="0" algn="ctr">
              <a:buNone/>
            </a:pPr>
            <a:r>
              <a:rPr lang="uk-UA" sz="1800" b="1" dirty="0"/>
              <a:t>Логування даних</a:t>
            </a:r>
            <a:endParaRPr lang="en-US" sz="1800" b="1" dirty="0"/>
          </a:p>
          <a:p>
            <a:pPr marL="0" indent="0">
              <a:buNone/>
            </a:pPr>
            <a:r>
              <a:rPr lang="uk-UA" sz="1600" dirty="0"/>
              <a:t>У більшості випадків необхідно включити динамічну інформацію з програми до логів. </a:t>
            </a:r>
          </a:p>
          <a:p>
            <a:pPr marL="0" indent="0">
              <a:buNone/>
            </a:pPr>
            <a:r>
              <a:rPr lang="uk-UA" sz="1600" dirty="0"/>
              <a:t>Методи логів приймають рядок як аргумент, і може здатися природним відформатувати рядок із змінними даними в окремому рядку та передати його методу журналу. Але це також можна зробити безпосередньо, використовуючи рядок формату для повідомлення та додаючи дані змінної як аргументи. Наприклад: </a:t>
            </a:r>
          </a:p>
          <a:p>
            <a:pPr marL="0" indent="0">
              <a:buNone/>
            </a:pPr>
            <a:endParaRPr lang="uk-UA" sz="1600" dirty="0"/>
          </a:p>
          <a:p>
            <a:pPr marL="0" indent="0">
              <a:buNone/>
            </a:pPr>
            <a:endParaRPr lang="uk-UA" sz="1600" dirty="0"/>
          </a:p>
          <a:p>
            <a:pPr marL="0" indent="0">
              <a:buNone/>
            </a:pPr>
            <a:endParaRPr lang="uk-UA" sz="1600" dirty="0"/>
          </a:p>
          <a:p>
            <a:pPr marL="0" indent="0">
              <a:buNone/>
            </a:pPr>
            <a:endParaRPr lang="uk-UA" sz="1600" dirty="0"/>
          </a:p>
          <a:p>
            <a:pPr marL="0" indent="0">
              <a:buNone/>
            </a:pPr>
            <a:endParaRPr lang="uk-UA" sz="1600" dirty="0"/>
          </a:p>
          <a:p>
            <a:pPr marL="0" indent="0">
              <a:buNone/>
            </a:pPr>
            <a:r>
              <a:rPr lang="en-US" sz="1600" dirty="0"/>
              <a:t>f-</a:t>
            </a:r>
            <a:r>
              <a:rPr lang="uk-UA" sz="1600" dirty="0"/>
              <a:t>рядки,</a:t>
            </a:r>
            <a:r>
              <a:rPr lang="en-US" sz="1600" dirty="0"/>
              <a:t> </a:t>
            </a:r>
            <a:r>
              <a:rPr lang="uk-UA" sz="1600" dirty="0"/>
              <a:t>є чудовим способом форматування рядків, оскільки вони можуть допомогти зробити форматування коротким і легким для читання: </a:t>
            </a:r>
            <a:endParaRPr lang="en-US" sz="1600" dirty="0"/>
          </a:p>
          <a:p>
            <a:pPr marL="0" indent="0">
              <a:buNone/>
            </a:pPr>
            <a:endParaRPr lang="en-US" sz="1600" dirty="0"/>
          </a:p>
          <a:p>
            <a:pPr marL="0" indent="0">
              <a:buNone/>
            </a:pPr>
            <a:endParaRPr lang="ru-RU" sz="1600" dirty="0"/>
          </a:p>
        </p:txBody>
      </p:sp>
      <p:sp>
        <p:nvSpPr>
          <p:cNvPr id="6" name="Rectangle 5"/>
          <p:cNvSpPr/>
          <p:nvPr/>
        </p:nvSpPr>
        <p:spPr>
          <a:xfrm>
            <a:off x="4669972" y="1995298"/>
            <a:ext cx="6839070" cy="338554"/>
          </a:xfrm>
          <a:prstGeom prst="rect">
            <a:avLst/>
          </a:prstGeom>
        </p:spPr>
        <p:txBody>
          <a:bodyPr wrap="square">
            <a:spAutoFit/>
          </a:bodyPr>
          <a:lstStyle/>
          <a:p>
            <a:r>
              <a:rPr lang="uk-UA" sz="1600" i="1" dirty="0"/>
              <a:t>Аргумент, передано методу, і включено у повідомлення як змінна </a:t>
            </a:r>
            <a:endParaRPr lang="ru-RU" sz="1600" i="1" dirty="0"/>
          </a:p>
        </p:txBody>
      </p:sp>
      <p:sp>
        <p:nvSpPr>
          <p:cNvPr id="2" name="Rectangle 1"/>
          <p:cNvSpPr>
            <a:spLocks noChangeArrowheads="1"/>
          </p:cNvSpPr>
          <p:nvPr/>
        </p:nvSpPr>
        <p:spPr bwMode="auto">
          <a:xfrm>
            <a:off x="251048" y="2164575"/>
            <a:ext cx="3382657" cy="95410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import </a:t>
            </a:r>
            <a:r>
              <a:rPr kumimoji="0" lang="ru-RU" altLang="ru-RU" sz="1400" b="0" i="0" u="none" strike="noStrike" cap="none" normalizeH="0" baseline="0">
                <a:ln>
                  <a:noFill/>
                </a:ln>
                <a:solidFill>
                  <a:srgbClr val="383A42"/>
                </a:solidFill>
                <a:effectLst/>
                <a:latin typeface="JetBrains Mono"/>
              </a:rPr>
              <a:t>logging</a:t>
            </a:r>
            <a:br>
              <a:rPr kumimoji="0" lang="ru-RU" altLang="ru-RU" sz="1400" b="0" i="0" u="none" strike="noStrike" cap="none" normalizeH="0" baseline="0">
                <a:ln>
                  <a:noFill/>
                </a:ln>
                <a:solidFill>
                  <a:srgbClr val="383A42"/>
                </a:solidFill>
                <a:effectLst/>
                <a:latin typeface="JetBrains Mono"/>
              </a:rPr>
            </a:b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name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50A14E"/>
                </a:solidFill>
                <a:effectLst/>
                <a:latin typeface="JetBrains Mono"/>
              </a:rPr>
              <a:t>'John'</a:t>
            </a:r>
            <a:br>
              <a:rPr kumimoji="0" lang="ru-RU" altLang="ru-RU" sz="1400" b="0" i="0" u="none" strike="noStrike" cap="none" normalizeH="0" baseline="0">
                <a:ln>
                  <a:noFill/>
                </a:ln>
                <a:solidFill>
                  <a:srgbClr val="50A14E"/>
                </a:solidFill>
                <a:effectLst/>
                <a:latin typeface="JetBrains Mono"/>
              </a:rPr>
            </a:br>
            <a:r>
              <a:rPr kumimoji="0" lang="ru-RU" altLang="ru-RU" sz="1400" b="0" i="0" u="none" strike="noStrike" cap="none" normalizeH="0" baseline="0">
                <a:ln>
                  <a:noFill/>
                </a:ln>
                <a:solidFill>
                  <a:srgbClr val="383A42"/>
                </a:solidFill>
                <a:effectLst/>
                <a:latin typeface="JetBrains Mono"/>
              </a:rPr>
              <a:t>logging.</a:t>
            </a:r>
            <a:r>
              <a:rPr kumimoji="0" lang="ru-RU" altLang="ru-RU" sz="1400" b="0" i="0" u="none" strike="noStrike" cap="none" normalizeH="0" baseline="0">
                <a:ln>
                  <a:noFill/>
                </a:ln>
                <a:solidFill>
                  <a:srgbClr val="4078F2"/>
                </a:solidFill>
                <a:effectLst/>
                <a:latin typeface="JetBrains Mono"/>
              </a:rPr>
              <a:t>error</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'%s raised an error'</a:t>
            </a:r>
            <a:r>
              <a:rPr kumimoji="0" lang="ru-RU" altLang="ru-RU" sz="1400" b="0" i="0" u="none" strike="noStrike" cap="none" normalizeH="0" baseline="0">
                <a:ln>
                  <a:noFill/>
                </a:ln>
                <a:solidFill>
                  <a:srgbClr val="383A42"/>
                </a:solidFill>
                <a:effectLst/>
                <a:latin typeface="JetBrains Mono"/>
              </a:rPr>
              <a:t>, name)</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4335534" y="2705100"/>
            <a:ext cx="2769934" cy="402469"/>
          </a:xfrm>
          <a:prstGeom prst="rect">
            <a:avLst/>
          </a:prstGeom>
        </p:spPr>
      </p:pic>
      <p:sp>
        <p:nvSpPr>
          <p:cNvPr id="10" name="Rectangle 2"/>
          <p:cNvSpPr>
            <a:spLocks noChangeArrowheads="1"/>
          </p:cNvSpPr>
          <p:nvPr/>
        </p:nvSpPr>
        <p:spPr bwMode="auto">
          <a:xfrm>
            <a:off x="251048" y="4248444"/>
            <a:ext cx="3201517" cy="116955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a:ln>
                  <a:noFill/>
                </a:ln>
                <a:solidFill>
                  <a:srgbClr val="A626A4"/>
                </a:solidFill>
                <a:effectLst/>
                <a:latin typeface="JetBrains Mono"/>
              </a:rPr>
              <a:t>import </a:t>
            </a:r>
            <a:r>
              <a:rPr kumimoji="0" lang="ru-RU" altLang="ru-RU" sz="1400" b="0" i="0" u="none" strike="noStrike" cap="none" normalizeH="0" baseline="0" dirty="0">
                <a:ln>
                  <a:noFill/>
                </a:ln>
                <a:solidFill>
                  <a:srgbClr val="383A42"/>
                </a:solidFill>
                <a:effectLst/>
                <a:latin typeface="JetBrains Mono"/>
              </a:rPr>
              <a:t>logging</a:t>
            </a:r>
            <a:br>
              <a:rPr kumimoji="0" lang="ru-RU" altLang="ru-RU" sz="1400" b="0" i="0" u="none" strike="noStrike" cap="none" normalizeH="0" baseline="0" dirty="0">
                <a:ln>
                  <a:noFill/>
                </a:ln>
                <a:solidFill>
                  <a:srgbClr val="383A42"/>
                </a:solidFill>
                <a:effectLst/>
                <a:latin typeface="JetBrains Mono"/>
              </a:rPr>
            </a:b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name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50A14E"/>
                </a:solidFill>
                <a:effectLst/>
                <a:latin typeface="JetBrains Mono"/>
              </a:rPr>
              <a:t>'John'</a:t>
            </a:r>
            <a:br>
              <a:rPr kumimoji="0" lang="ru-RU" altLang="ru-RU" sz="1400" b="0" i="0" u="none" strike="noStrike" cap="none" normalizeH="0" baseline="0" dirty="0">
                <a:ln>
                  <a:noFill/>
                </a:ln>
                <a:solidFill>
                  <a:srgbClr val="50A14E"/>
                </a:solidFill>
                <a:effectLst/>
                <a:latin typeface="JetBrains Mono"/>
              </a:rPr>
            </a:br>
            <a:br>
              <a:rPr kumimoji="0" lang="ru-RU" altLang="ru-RU" sz="1400" b="0" i="0" u="none" strike="noStrike" cap="none" normalizeH="0" baseline="0" dirty="0">
                <a:ln>
                  <a:noFill/>
                </a:ln>
                <a:solidFill>
                  <a:srgbClr val="50A14E"/>
                </a:solidFill>
                <a:effectLst/>
                <a:latin typeface="JetBrains Mono"/>
              </a:rPr>
            </a:br>
            <a:r>
              <a:rPr kumimoji="0" lang="ru-RU" altLang="ru-RU" sz="1400" b="0" i="0" u="none" strike="noStrike" cap="none" normalizeH="0" baseline="0" dirty="0">
                <a:ln>
                  <a:noFill/>
                </a:ln>
                <a:solidFill>
                  <a:srgbClr val="383A42"/>
                </a:solidFill>
                <a:effectLst/>
                <a:latin typeface="JetBrains Mono"/>
              </a:rPr>
              <a:t>logging.</a:t>
            </a:r>
            <a:r>
              <a:rPr kumimoji="0" lang="ru-RU" altLang="ru-RU" sz="1400" b="0" i="0" u="none" strike="noStrike" cap="none" normalizeH="0" baseline="0" dirty="0">
                <a:ln>
                  <a:noFill/>
                </a:ln>
                <a:solidFill>
                  <a:srgbClr val="4078F2"/>
                </a:solidFill>
                <a:effectLst/>
                <a:latin typeface="JetBrains Mono"/>
              </a:rPr>
              <a:t>error</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f'{</a:t>
            </a:r>
            <a:r>
              <a:rPr kumimoji="0" lang="ru-RU" altLang="ru-RU" sz="1400" b="0" i="0" u="none" strike="noStrike" cap="none" normalizeH="0" baseline="0" dirty="0">
                <a:ln>
                  <a:noFill/>
                </a:ln>
                <a:solidFill>
                  <a:srgbClr val="383A42"/>
                </a:solidFill>
                <a:effectLst/>
                <a:latin typeface="JetBrains Mono"/>
              </a:rPr>
              <a:t>name</a:t>
            </a:r>
            <a:r>
              <a:rPr kumimoji="0" lang="ru-RU" altLang="ru-RU" sz="1400" b="0" i="0" u="none" strike="noStrike" cap="none" normalizeH="0" baseline="0" dirty="0">
                <a:ln>
                  <a:noFill/>
                </a:ln>
                <a:solidFill>
                  <a:srgbClr val="50A14E"/>
                </a:solidFill>
                <a:effectLst/>
                <a:latin typeface="JetBrains Mono"/>
              </a:rPr>
              <a:t>} raised an error'</a:t>
            </a:r>
            <a:r>
              <a:rPr kumimoji="0" lang="ru-RU" altLang="ru-RU" sz="1400" b="0" i="0" u="none" strike="noStrike" cap="none" normalizeH="0" baseline="0" dirty="0">
                <a:ln>
                  <a:noFill/>
                </a:ln>
                <a:solidFill>
                  <a:srgbClr val="383A42"/>
                </a:solidFill>
                <a:effectLst/>
                <a:latin typeface="JetBrains Mono"/>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3"/>
          <a:stretch>
            <a:fillRect/>
          </a:stretch>
        </p:blipFill>
        <p:spPr>
          <a:xfrm>
            <a:off x="4335534" y="5010150"/>
            <a:ext cx="2914664" cy="403763"/>
          </a:xfrm>
          <a:prstGeom prst="rect">
            <a:avLst/>
          </a:prstGeom>
        </p:spPr>
      </p:pic>
    </p:spTree>
    <p:extLst>
      <p:ext uri="{BB962C8B-B14F-4D97-AF65-F5344CB8AC3E}">
        <p14:creationId xmlns:p14="http://schemas.microsoft.com/office/powerpoint/2010/main" val="3105129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267" y="194733"/>
            <a:ext cx="11785600" cy="6426200"/>
          </a:xfrm>
        </p:spPr>
        <p:txBody>
          <a:bodyPr>
            <a:normAutofit/>
          </a:bodyPr>
          <a:lstStyle/>
          <a:p>
            <a:pPr marL="0" indent="0" algn="ctr">
              <a:buNone/>
            </a:pPr>
            <a:r>
              <a:rPr lang="ru-RU" sz="2000" b="1" dirty="0"/>
              <a:t>Логування винятк</a:t>
            </a:r>
            <a:r>
              <a:rPr lang="uk-UA" sz="2000" b="1" dirty="0"/>
              <a:t>ів</a:t>
            </a:r>
            <a:endParaRPr lang="en-US" sz="2000" b="1" dirty="0"/>
          </a:p>
          <a:p>
            <a:pPr marL="0" indent="0">
              <a:buNone/>
            </a:pPr>
            <a:r>
              <a:rPr lang="uk-UA" sz="2000" dirty="0"/>
              <a:t>Модуль</a:t>
            </a:r>
            <a:r>
              <a:rPr lang="en-US" sz="2000" dirty="0"/>
              <a:t> logging </a:t>
            </a:r>
            <a:r>
              <a:rPr lang="uk-UA" sz="2000" dirty="0"/>
              <a:t>дозволяє фіксувати </a:t>
            </a:r>
            <a:r>
              <a:rPr lang="en-US" sz="2000" i="1" dirty="0"/>
              <a:t>full stack traces </a:t>
            </a:r>
            <a:r>
              <a:rPr lang="uk-UA" sz="2000" dirty="0"/>
              <a:t>в програмі. </a:t>
            </a:r>
            <a:endParaRPr lang="en-US" sz="2000" dirty="0"/>
          </a:p>
          <a:p>
            <a:pPr marL="0" indent="0">
              <a:buNone/>
            </a:pPr>
            <a:r>
              <a:rPr lang="uk-UA" sz="2000" dirty="0"/>
              <a:t>Інформацію про винятки можна отримати, якщо параметр </a:t>
            </a:r>
            <a:r>
              <a:rPr lang="en-US" sz="2000" b="1" i="1" dirty="0" err="1"/>
              <a:t>exc_info</a:t>
            </a:r>
            <a:r>
              <a:rPr lang="en-US" sz="2000" dirty="0"/>
              <a:t> </a:t>
            </a:r>
            <a:r>
              <a:rPr lang="uk-UA" sz="2000" dirty="0"/>
              <a:t>передано як </a:t>
            </a:r>
            <a:r>
              <a:rPr lang="en-US" sz="2000" dirty="0"/>
              <a:t>True, </a:t>
            </a:r>
            <a:r>
              <a:rPr lang="uk-UA" sz="2000" dirty="0"/>
              <a:t>а функції ведення журналу викликаються так: </a:t>
            </a:r>
          </a:p>
          <a:p>
            <a:pPr marL="0" indent="0">
              <a:buNone/>
            </a:pPr>
            <a:endParaRPr lang="uk-UA" sz="2000" dirty="0"/>
          </a:p>
          <a:p>
            <a:pPr marL="0" indent="0">
              <a:buNone/>
            </a:pPr>
            <a:endParaRPr lang="uk-UA" sz="2000" dirty="0"/>
          </a:p>
          <a:p>
            <a:pPr marL="0" indent="0">
              <a:buNone/>
            </a:pPr>
            <a:endParaRPr lang="uk-UA" sz="2000" dirty="0"/>
          </a:p>
          <a:p>
            <a:pPr marL="0" indent="0">
              <a:buNone/>
            </a:pPr>
            <a:endParaRPr lang="uk-UA" sz="2000" dirty="0"/>
          </a:p>
          <a:p>
            <a:pPr marL="0" indent="0">
              <a:buNone/>
            </a:pPr>
            <a:endParaRPr lang="uk-UA" sz="2000" dirty="0"/>
          </a:p>
          <a:p>
            <a:pPr marL="0" indent="0">
              <a:buNone/>
            </a:pPr>
            <a:endParaRPr lang="uk-UA" sz="2000" dirty="0"/>
          </a:p>
          <a:p>
            <a:pPr marL="0" indent="0">
              <a:buNone/>
            </a:pPr>
            <a:r>
              <a:rPr lang="uk-UA" sz="2000" dirty="0"/>
              <a:t>Якщо для параметра </a:t>
            </a:r>
            <a:r>
              <a:rPr lang="en-US" sz="2000" b="1" i="1" dirty="0" err="1"/>
              <a:t>exc_info</a:t>
            </a:r>
            <a:r>
              <a:rPr lang="en-US" sz="2000" dirty="0"/>
              <a:t> </a:t>
            </a:r>
            <a:r>
              <a:rPr lang="uk-UA" sz="2000" dirty="0"/>
              <a:t>не встановлено значення </a:t>
            </a:r>
            <a:r>
              <a:rPr lang="en-US" sz="2000" b="1" i="1" dirty="0"/>
              <a:t>True</a:t>
            </a:r>
            <a:r>
              <a:rPr lang="en-US" sz="2000" dirty="0"/>
              <a:t>, </a:t>
            </a:r>
            <a:r>
              <a:rPr lang="uk-UA" sz="2000" dirty="0"/>
              <a:t>вихідні дані вищезазначеної програми нічого не повідомлять нам про виняток, який у реальному сценарії може бути не таким простим, як </a:t>
            </a:r>
            <a:r>
              <a:rPr lang="en-US" sz="2000" i="1" dirty="0" err="1"/>
              <a:t>ZeroDivisionError</a:t>
            </a:r>
            <a:r>
              <a:rPr lang="en-US" sz="2000" i="1" dirty="0"/>
              <a:t>.</a:t>
            </a:r>
            <a:endParaRPr lang="uk-UA" sz="2000" i="1" dirty="0"/>
          </a:p>
          <a:p>
            <a:pPr marL="0" indent="0">
              <a:buNone/>
            </a:pPr>
            <a:r>
              <a:rPr lang="uk-UA" sz="2000" dirty="0"/>
              <a:t>Уявіть, що ви намагаєтеся налагодити помилку в складній базі даних за допомогою журналу, який відображає лише це: </a:t>
            </a:r>
            <a:endParaRPr lang="en-US" sz="2000" dirty="0"/>
          </a:p>
          <a:p>
            <a:pPr marL="0" indent="0">
              <a:buNone/>
            </a:pPr>
            <a:endParaRPr lang="ru-RU" sz="2000" i="1"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63" y="5830541"/>
            <a:ext cx="31051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a:spLocks noChangeArrowheads="1"/>
          </p:cNvSpPr>
          <p:nvPr/>
        </p:nvSpPr>
        <p:spPr bwMode="auto">
          <a:xfrm>
            <a:off x="186263" y="1713772"/>
            <a:ext cx="4390433" cy="203132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import </a:t>
            </a:r>
            <a:r>
              <a:rPr kumimoji="0" lang="ru-RU" altLang="ru-RU" sz="1400" b="0" i="0" u="none" strike="noStrike" cap="none" normalizeH="0" baseline="0">
                <a:ln>
                  <a:noFill/>
                </a:ln>
                <a:solidFill>
                  <a:srgbClr val="383A42"/>
                </a:solidFill>
                <a:effectLst/>
                <a:latin typeface="JetBrains Mono"/>
              </a:rPr>
              <a:t>logging</a:t>
            </a:r>
            <a:br>
              <a:rPr kumimoji="0" lang="ru-RU" altLang="ru-RU" sz="1400" b="0" i="0" u="none" strike="noStrike" cap="none" normalizeH="0" baseline="0">
                <a:ln>
                  <a:noFill/>
                </a:ln>
                <a:solidFill>
                  <a:srgbClr val="383A42"/>
                </a:solidFill>
                <a:effectLst/>
                <a:latin typeface="JetBrains Mono"/>
              </a:rPr>
            </a:b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a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986801"/>
                </a:solidFill>
                <a:effectLst/>
                <a:latin typeface="JetBrains Mono"/>
              </a:rPr>
              <a:t>5</a:t>
            </a:r>
            <a:br>
              <a:rPr kumimoji="0" lang="ru-RU" altLang="ru-RU" sz="1400" b="0" i="0" u="none" strike="noStrike" cap="none" normalizeH="0" baseline="0">
                <a:ln>
                  <a:noFill/>
                </a:ln>
                <a:solidFill>
                  <a:srgbClr val="986801"/>
                </a:solidFill>
                <a:effectLst/>
                <a:latin typeface="JetBrains Mono"/>
              </a:rPr>
            </a:br>
            <a:r>
              <a:rPr kumimoji="0" lang="ru-RU" altLang="ru-RU" sz="1400" b="0" i="0" u="none" strike="noStrike" cap="none" normalizeH="0" baseline="0">
                <a:ln>
                  <a:noFill/>
                </a:ln>
                <a:solidFill>
                  <a:srgbClr val="383A42"/>
                </a:solidFill>
                <a:effectLst/>
                <a:latin typeface="JetBrains Mono"/>
              </a:rPr>
              <a:t>b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986801"/>
                </a:solidFill>
                <a:effectLst/>
                <a:latin typeface="JetBrains Mono"/>
              </a:rPr>
              <a:t>0</a:t>
            </a:r>
            <a:br>
              <a:rPr kumimoji="0" lang="ru-RU" altLang="ru-RU" sz="1400" b="0" i="0" u="none" strike="noStrike" cap="none" normalizeH="0" baseline="0">
                <a:ln>
                  <a:noFill/>
                </a:ln>
                <a:solidFill>
                  <a:srgbClr val="986801"/>
                </a:solidFill>
                <a:effectLst/>
                <a:latin typeface="JetBrains Mono"/>
              </a:rPr>
            </a:br>
            <a:br>
              <a:rPr kumimoji="0" lang="ru-RU" altLang="ru-RU" sz="1400" b="0" i="0" u="none" strike="noStrike" cap="none" normalizeH="0" baseline="0">
                <a:ln>
                  <a:noFill/>
                </a:ln>
                <a:solidFill>
                  <a:srgbClr val="986801"/>
                </a:solidFill>
                <a:effectLst/>
                <a:latin typeface="JetBrains Mono"/>
              </a:rPr>
            </a:br>
            <a:r>
              <a:rPr kumimoji="0" lang="ru-RU" altLang="ru-RU" sz="1400" b="0" i="1" u="none" strike="noStrike" cap="none" normalizeH="0" baseline="0">
                <a:ln>
                  <a:noFill/>
                </a:ln>
                <a:solidFill>
                  <a:srgbClr val="A626A4"/>
                </a:solidFill>
                <a:effectLst/>
                <a:latin typeface="JetBrains Mono"/>
              </a:rPr>
              <a:t>try</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c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a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b</a:t>
            </a:r>
            <a:br>
              <a:rPr kumimoji="0" lang="ru-RU" altLang="ru-RU" sz="1400" b="0" i="0" u="none" strike="noStrike" cap="none" normalizeH="0" baseline="0">
                <a:ln>
                  <a:noFill/>
                </a:ln>
                <a:solidFill>
                  <a:srgbClr val="383A42"/>
                </a:solidFill>
                <a:effectLst/>
                <a:latin typeface="JetBrains Mono"/>
              </a:rPr>
            </a:br>
            <a:r>
              <a:rPr kumimoji="0" lang="ru-RU" altLang="ru-RU" sz="1400" b="0" i="1" u="none" strike="noStrike" cap="none" normalizeH="0" baseline="0">
                <a:ln>
                  <a:noFill/>
                </a:ln>
                <a:solidFill>
                  <a:srgbClr val="A626A4"/>
                </a:solidFill>
                <a:effectLst/>
                <a:latin typeface="JetBrains Mono"/>
              </a:rPr>
              <a:t>except </a:t>
            </a:r>
            <a:r>
              <a:rPr kumimoji="0" lang="ru-RU" altLang="ru-RU" sz="1400" b="0" i="0" u="none" strike="noStrike" cap="none" normalizeH="0" baseline="0">
                <a:ln>
                  <a:noFill/>
                </a:ln>
                <a:solidFill>
                  <a:srgbClr val="000080"/>
                </a:solidFill>
                <a:effectLst/>
                <a:latin typeface="JetBrains Mono"/>
              </a:rPr>
              <a:t>Exception </a:t>
            </a:r>
            <a:r>
              <a:rPr kumimoji="0" lang="ru-RU" altLang="ru-RU" sz="1400" b="0" i="1" u="none" strike="noStrike" cap="none" normalizeH="0" baseline="0">
                <a:ln>
                  <a:noFill/>
                </a:ln>
                <a:solidFill>
                  <a:srgbClr val="A626A4"/>
                </a:solidFill>
                <a:effectLst/>
                <a:latin typeface="JetBrains Mono"/>
              </a:rPr>
              <a:t>as </a:t>
            </a:r>
            <a:r>
              <a:rPr kumimoji="0" lang="ru-RU" altLang="ru-RU" sz="1400" b="0" i="0" u="none" strike="noStrike" cap="none" normalizeH="0" baseline="0">
                <a:ln>
                  <a:noFill/>
                </a:ln>
                <a:solidFill>
                  <a:srgbClr val="383A42"/>
                </a:solidFill>
                <a:effectLst/>
                <a:latin typeface="JetBrains Mono"/>
              </a:rPr>
              <a:t>e</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logging.</a:t>
            </a:r>
            <a:r>
              <a:rPr kumimoji="0" lang="ru-RU" altLang="ru-RU" sz="1400" b="0" i="0" u="none" strike="noStrike" cap="none" normalizeH="0" baseline="0">
                <a:ln>
                  <a:noFill/>
                </a:ln>
                <a:solidFill>
                  <a:srgbClr val="4078F2"/>
                </a:solidFill>
                <a:effectLst/>
                <a:latin typeface="JetBrains Mono"/>
              </a:rPr>
              <a:t>error</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"Exception occurred"</a:t>
            </a:r>
            <a:r>
              <a:rPr kumimoji="0" lang="ru-RU" altLang="ru-RU" sz="1400" b="0" i="0" u="none" strike="noStrike" cap="none" normalizeH="0" baseline="0">
                <a:ln>
                  <a:noFill/>
                </a:ln>
                <a:solidFill>
                  <a:srgbClr val="383A42"/>
                </a:solidFill>
                <a:effectLst/>
                <a:latin typeface="JetBrains Mono"/>
              </a:rPr>
              <a:t>, exc_info</a:t>
            </a:r>
            <a:r>
              <a:rPr kumimoji="0" lang="ru-RU" altLang="ru-RU" sz="1400" b="0" i="0" u="none" strike="noStrike" cap="none" normalizeH="0" baseline="0">
                <a:ln>
                  <a:noFill/>
                </a:ln>
                <a:solidFill>
                  <a:srgbClr val="4078F2"/>
                </a:solidFill>
                <a:effectLst/>
                <a:latin typeface="JetBrains Mono"/>
              </a:rPr>
              <a:t>=</a:t>
            </a:r>
            <a:r>
              <a:rPr kumimoji="0" lang="ru-RU" altLang="ru-RU" sz="1400" b="0" i="1" u="none" strike="noStrike" cap="none" normalizeH="0" baseline="0">
                <a:ln>
                  <a:noFill/>
                </a:ln>
                <a:solidFill>
                  <a:srgbClr val="A626A4"/>
                </a:solidFill>
                <a:effectLst/>
                <a:latin typeface="JetBrains Mono"/>
              </a:rPr>
              <a:t>True</a:t>
            </a:r>
            <a:r>
              <a:rPr kumimoji="0" lang="ru-RU" altLang="ru-RU" sz="1400" b="0" i="0" u="none" strike="noStrike" cap="none" normalizeH="0" baseline="0">
                <a:ln>
                  <a:noFill/>
                </a:ln>
                <a:solidFill>
                  <a:srgbClr val="383A42"/>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219700" y="2362200"/>
            <a:ext cx="6138714" cy="1382897"/>
          </a:xfrm>
          <a:prstGeom prst="rect">
            <a:avLst/>
          </a:prstGeom>
        </p:spPr>
      </p:pic>
    </p:spTree>
    <p:extLst>
      <p:ext uri="{BB962C8B-B14F-4D97-AF65-F5344CB8AC3E}">
        <p14:creationId xmlns:p14="http://schemas.microsoft.com/office/powerpoint/2010/main" val="2920119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267" y="194733"/>
            <a:ext cx="11785600" cy="6426200"/>
          </a:xfrm>
        </p:spPr>
        <p:txBody>
          <a:bodyPr>
            <a:normAutofit/>
          </a:bodyPr>
          <a:lstStyle/>
          <a:p>
            <a:pPr marL="0" indent="0">
              <a:buNone/>
            </a:pPr>
            <a:r>
              <a:rPr lang="uk-UA" sz="2000" dirty="0"/>
              <a:t>Тому порада: </a:t>
            </a:r>
          </a:p>
          <a:p>
            <a:pPr marL="0" indent="0">
              <a:buNone/>
            </a:pPr>
            <a:r>
              <a:rPr lang="uk-UA" sz="2000" i="1" dirty="0"/>
              <a:t>якщо ви ведете журнал із обробника винятків, використовуйте метод </a:t>
            </a:r>
            <a:r>
              <a:rPr lang="en-US" sz="2000" b="1" i="1" dirty="0" err="1"/>
              <a:t>logging.exception</a:t>
            </a:r>
            <a:r>
              <a:rPr lang="en-US" sz="2000" b="1" i="1" dirty="0"/>
              <a:t>()</a:t>
            </a:r>
            <a:r>
              <a:rPr lang="en-US" sz="2000" i="1" dirty="0"/>
              <a:t>, </a:t>
            </a:r>
            <a:r>
              <a:rPr lang="uk-UA" sz="2000" i="1" dirty="0"/>
              <a:t>який реєструє повідомлення з рівнем </a:t>
            </a:r>
            <a:r>
              <a:rPr lang="en-US" sz="2000" i="1" dirty="0"/>
              <a:t>ERROR</a:t>
            </a:r>
            <a:r>
              <a:rPr lang="uk-UA" sz="2000" i="1" dirty="0"/>
              <a:t> та додає до повідомлення інформацію про винятки. Тобто, виклик </a:t>
            </a:r>
            <a:r>
              <a:rPr lang="en-US" sz="2000" b="1" i="1" dirty="0" err="1"/>
              <a:t>logging.exception</a:t>
            </a:r>
            <a:r>
              <a:rPr lang="en-US" sz="2000" b="1" i="1" dirty="0"/>
              <a:t>()</a:t>
            </a:r>
            <a:r>
              <a:rPr lang="en-US" sz="2000" i="1" dirty="0"/>
              <a:t> - </a:t>
            </a:r>
            <a:r>
              <a:rPr lang="uk-UA" sz="2000" i="1" dirty="0"/>
              <a:t>це все одно, що викликати </a:t>
            </a:r>
            <a:r>
              <a:rPr lang="en-US" sz="2000" b="1" i="1" dirty="0" err="1"/>
              <a:t>logging.error</a:t>
            </a:r>
            <a:r>
              <a:rPr lang="en-US" sz="2000" b="1" i="1" dirty="0"/>
              <a:t>(</a:t>
            </a:r>
            <a:r>
              <a:rPr lang="en-US" sz="2000" b="1" i="1" dirty="0" err="1"/>
              <a:t>exc_info</a:t>
            </a:r>
            <a:r>
              <a:rPr lang="en-US" sz="2000" b="1" i="1" dirty="0"/>
              <a:t> = True)</a:t>
            </a:r>
            <a:r>
              <a:rPr lang="en-US" sz="2000" i="1" dirty="0"/>
              <a:t>.</a:t>
            </a:r>
            <a:r>
              <a:rPr lang="en-US" sz="2000" b="1" i="1" dirty="0"/>
              <a:t> </a:t>
            </a:r>
            <a:r>
              <a:rPr lang="uk-UA" sz="2000" i="1" dirty="0"/>
              <a:t>Але оскільки цей метод завжди скидає інформацію про винятки, його слід викликати лише з обробника винятків. </a:t>
            </a:r>
          </a:p>
          <a:p>
            <a:pPr marL="0" indent="0">
              <a:buNone/>
            </a:pPr>
            <a:endParaRPr lang="en-US" sz="2000" dirty="0"/>
          </a:p>
          <a:p>
            <a:pPr marL="0" indent="0">
              <a:buNone/>
            </a:pPr>
            <a:r>
              <a:rPr lang="uk-UA" sz="2000" dirty="0"/>
              <a:t>Наприклад:</a:t>
            </a:r>
          </a:p>
          <a:p>
            <a:pPr marL="0" indent="0">
              <a:buNone/>
            </a:pPr>
            <a:endParaRPr lang="uk-UA" sz="2000" dirty="0"/>
          </a:p>
          <a:p>
            <a:pPr marL="0" indent="0">
              <a:buNone/>
            </a:pPr>
            <a:endParaRPr lang="uk-UA" sz="2000" dirty="0"/>
          </a:p>
          <a:p>
            <a:pPr marL="0" indent="0">
              <a:buNone/>
            </a:pPr>
            <a:endParaRPr lang="uk-UA" sz="2000" dirty="0"/>
          </a:p>
          <a:p>
            <a:pPr marL="0" indent="0">
              <a:buNone/>
            </a:pPr>
            <a:endParaRPr lang="uk-UA" sz="2000" dirty="0"/>
          </a:p>
          <a:p>
            <a:pPr marL="0" indent="0">
              <a:buNone/>
            </a:pPr>
            <a:endParaRPr lang="uk-UA" sz="2000" dirty="0"/>
          </a:p>
          <a:p>
            <a:pPr marL="0" indent="0">
              <a:buNone/>
            </a:pPr>
            <a:r>
              <a:rPr lang="uk-UA" sz="2000" dirty="0"/>
              <a:t>Використання </a:t>
            </a:r>
            <a:r>
              <a:rPr lang="en-US" sz="2000" b="1" i="1" dirty="0" err="1"/>
              <a:t>logging.exception</a:t>
            </a:r>
            <a:r>
              <a:rPr lang="en-US" sz="2000" b="1" i="1" dirty="0"/>
              <a:t>()</a:t>
            </a:r>
            <a:r>
              <a:rPr lang="en-US" sz="2000" dirty="0"/>
              <a:t> </a:t>
            </a:r>
            <a:r>
              <a:rPr lang="uk-UA" sz="2000" dirty="0"/>
              <a:t>покаже лог на рівні </a:t>
            </a:r>
            <a:r>
              <a:rPr lang="en-US" sz="2000" b="1" dirty="0"/>
              <a:t>ERROR</a:t>
            </a:r>
            <a:r>
              <a:rPr lang="uk-UA" sz="2000" dirty="0"/>
              <a:t>. </a:t>
            </a:r>
            <a:endParaRPr lang="en-US" sz="2000" dirty="0"/>
          </a:p>
          <a:p>
            <a:pPr marL="0" indent="0">
              <a:buNone/>
            </a:pPr>
            <a:r>
              <a:rPr lang="uk-UA" sz="2000" dirty="0"/>
              <a:t>Якщо це не потрібно, то можна викликати будь-який інший метод ведення журналу від </a:t>
            </a:r>
            <a:r>
              <a:rPr lang="en-US" sz="2000" b="1" i="1" dirty="0"/>
              <a:t>debug()</a:t>
            </a:r>
            <a:r>
              <a:rPr lang="en-US" sz="2000" dirty="0"/>
              <a:t> </a:t>
            </a:r>
            <a:r>
              <a:rPr lang="uk-UA" sz="2000" dirty="0"/>
              <a:t>до </a:t>
            </a:r>
            <a:r>
              <a:rPr lang="en-US" sz="2000" b="1" i="1" dirty="0"/>
              <a:t>critical</a:t>
            </a:r>
            <a:r>
              <a:rPr lang="uk-UA" sz="2000" b="1" i="1" dirty="0"/>
              <a:t>()</a:t>
            </a:r>
            <a:r>
              <a:rPr lang="uk-UA" sz="2000" dirty="0"/>
              <a:t> і передати параметр </a:t>
            </a:r>
            <a:r>
              <a:rPr lang="en-US" sz="2000" b="1" i="1" dirty="0" err="1"/>
              <a:t>exc_info</a:t>
            </a:r>
            <a:r>
              <a:rPr lang="en-US" sz="2000" dirty="0"/>
              <a:t> </a:t>
            </a:r>
            <a:r>
              <a:rPr lang="uk-UA" sz="2000" dirty="0"/>
              <a:t>як </a:t>
            </a:r>
            <a:r>
              <a:rPr lang="en-US" sz="2000" b="1" i="1" dirty="0"/>
              <a:t>True</a:t>
            </a:r>
            <a:r>
              <a:rPr lang="en-US" sz="2000" dirty="0"/>
              <a:t>. </a:t>
            </a:r>
            <a:endParaRPr lang="ru-RU" sz="2000" dirty="0"/>
          </a:p>
          <a:p>
            <a:pPr marL="0" indent="0">
              <a:buNone/>
            </a:pPr>
            <a:r>
              <a:rPr lang="uk-UA" sz="2000" dirty="0"/>
              <a:t> </a:t>
            </a:r>
            <a:endParaRPr lang="en-US" sz="2000" dirty="0"/>
          </a:p>
          <a:p>
            <a:pPr marL="0" indent="0">
              <a:buNone/>
            </a:pPr>
            <a:endParaRPr lang="en-US" sz="2000" dirty="0"/>
          </a:p>
          <a:p>
            <a:pPr marL="0" indent="0">
              <a:buNone/>
            </a:pPr>
            <a:endParaRPr lang="ru-RU" sz="2000" dirty="0"/>
          </a:p>
        </p:txBody>
      </p:sp>
      <p:sp>
        <p:nvSpPr>
          <p:cNvPr id="4" name="Rectangle 1"/>
          <p:cNvSpPr>
            <a:spLocks noChangeArrowheads="1"/>
          </p:cNvSpPr>
          <p:nvPr/>
        </p:nvSpPr>
        <p:spPr bwMode="auto">
          <a:xfrm>
            <a:off x="186267" y="2732310"/>
            <a:ext cx="3555782" cy="181588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import </a:t>
            </a:r>
            <a:r>
              <a:rPr kumimoji="0" lang="ru-RU" altLang="ru-RU" sz="1400" b="0" i="0" u="none" strike="noStrike" cap="none" normalizeH="0" baseline="0">
                <a:ln>
                  <a:noFill/>
                </a:ln>
                <a:solidFill>
                  <a:srgbClr val="383A42"/>
                </a:solidFill>
                <a:effectLst/>
                <a:latin typeface="JetBrains Mono"/>
              </a:rPr>
              <a:t>logging</a:t>
            </a:r>
            <a:br>
              <a:rPr kumimoji="0" lang="ru-RU" altLang="ru-RU" sz="1400" b="0" i="0" u="none" strike="noStrike" cap="none" normalizeH="0" baseline="0">
                <a:ln>
                  <a:noFill/>
                </a:ln>
                <a:solidFill>
                  <a:srgbClr val="383A42"/>
                </a:solidFill>
                <a:effectLst/>
                <a:latin typeface="JetBrains Mono"/>
              </a:rPr>
            </a:b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a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986801"/>
                </a:solidFill>
                <a:effectLst/>
                <a:latin typeface="JetBrains Mono"/>
              </a:rPr>
              <a:t>5</a:t>
            </a:r>
            <a:br>
              <a:rPr kumimoji="0" lang="ru-RU" altLang="ru-RU" sz="1400" b="0" i="0" u="none" strike="noStrike" cap="none" normalizeH="0" baseline="0">
                <a:ln>
                  <a:noFill/>
                </a:ln>
                <a:solidFill>
                  <a:srgbClr val="986801"/>
                </a:solidFill>
                <a:effectLst/>
                <a:latin typeface="JetBrains Mono"/>
              </a:rPr>
            </a:br>
            <a:r>
              <a:rPr kumimoji="0" lang="ru-RU" altLang="ru-RU" sz="1400" b="0" i="0" u="none" strike="noStrike" cap="none" normalizeH="0" baseline="0">
                <a:ln>
                  <a:noFill/>
                </a:ln>
                <a:solidFill>
                  <a:srgbClr val="383A42"/>
                </a:solidFill>
                <a:effectLst/>
                <a:latin typeface="JetBrains Mono"/>
              </a:rPr>
              <a:t>b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986801"/>
                </a:solidFill>
                <a:effectLst/>
                <a:latin typeface="JetBrains Mono"/>
              </a:rPr>
              <a:t>0</a:t>
            </a:r>
            <a:br>
              <a:rPr kumimoji="0" lang="ru-RU" altLang="ru-RU" sz="1400" b="0" i="0" u="none" strike="noStrike" cap="none" normalizeH="0" baseline="0">
                <a:ln>
                  <a:noFill/>
                </a:ln>
                <a:solidFill>
                  <a:srgbClr val="986801"/>
                </a:solidFill>
                <a:effectLst/>
                <a:latin typeface="JetBrains Mono"/>
              </a:rPr>
            </a:br>
            <a:r>
              <a:rPr kumimoji="0" lang="ru-RU" altLang="ru-RU" sz="1400" b="0" i="1" u="none" strike="noStrike" cap="none" normalizeH="0" baseline="0">
                <a:ln>
                  <a:noFill/>
                </a:ln>
                <a:solidFill>
                  <a:srgbClr val="A626A4"/>
                </a:solidFill>
                <a:effectLst/>
                <a:latin typeface="JetBrains Mono"/>
              </a:rPr>
              <a:t>try</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c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a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b</a:t>
            </a:r>
            <a:br>
              <a:rPr kumimoji="0" lang="ru-RU" altLang="ru-RU" sz="1400" b="0" i="0" u="none" strike="noStrike" cap="none" normalizeH="0" baseline="0">
                <a:ln>
                  <a:noFill/>
                </a:ln>
                <a:solidFill>
                  <a:srgbClr val="383A42"/>
                </a:solidFill>
                <a:effectLst/>
                <a:latin typeface="JetBrains Mono"/>
              </a:rPr>
            </a:br>
            <a:r>
              <a:rPr kumimoji="0" lang="ru-RU" altLang="ru-RU" sz="1400" b="0" i="1" u="none" strike="noStrike" cap="none" normalizeH="0" baseline="0">
                <a:ln>
                  <a:noFill/>
                </a:ln>
                <a:solidFill>
                  <a:srgbClr val="A626A4"/>
                </a:solidFill>
                <a:effectLst/>
                <a:latin typeface="JetBrains Mono"/>
              </a:rPr>
              <a:t>except </a:t>
            </a:r>
            <a:r>
              <a:rPr kumimoji="0" lang="ru-RU" altLang="ru-RU" sz="1400" b="0" i="0" u="none" strike="noStrike" cap="none" normalizeH="0" baseline="0">
                <a:ln>
                  <a:noFill/>
                </a:ln>
                <a:solidFill>
                  <a:srgbClr val="000080"/>
                </a:solidFill>
                <a:effectLst/>
                <a:latin typeface="JetBrains Mono"/>
              </a:rPr>
              <a:t>Exception </a:t>
            </a:r>
            <a:r>
              <a:rPr kumimoji="0" lang="ru-RU" altLang="ru-RU" sz="1400" b="0" i="1" u="none" strike="noStrike" cap="none" normalizeH="0" baseline="0">
                <a:ln>
                  <a:noFill/>
                </a:ln>
                <a:solidFill>
                  <a:srgbClr val="A626A4"/>
                </a:solidFill>
                <a:effectLst/>
                <a:latin typeface="JetBrains Mono"/>
              </a:rPr>
              <a:t>as </a:t>
            </a:r>
            <a:r>
              <a:rPr kumimoji="0" lang="ru-RU" altLang="ru-RU" sz="1400" b="0" i="0" u="none" strike="noStrike" cap="none" normalizeH="0" baseline="0">
                <a:ln>
                  <a:noFill/>
                </a:ln>
                <a:solidFill>
                  <a:srgbClr val="383A42"/>
                </a:solidFill>
                <a:effectLst/>
                <a:latin typeface="JetBrains Mono"/>
              </a:rPr>
              <a:t>e</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logging.</a:t>
            </a:r>
            <a:r>
              <a:rPr kumimoji="0" lang="ru-RU" altLang="ru-RU" sz="1400" b="0" i="0" u="none" strike="noStrike" cap="none" normalizeH="0" baseline="0">
                <a:ln>
                  <a:noFill/>
                </a:ln>
                <a:solidFill>
                  <a:srgbClr val="4078F2"/>
                </a:solidFill>
                <a:effectLst/>
                <a:latin typeface="JetBrains Mono"/>
              </a:rPr>
              <a:t>exception</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"Exception occurred"</a:t>
            </a:r>
            <a:r>
              <a:rPr kumimoji="0" lang="ru-RU" altLang="ru-RU" sz="1400" b="0" i="0" u="none" strike="noStrike" cap="none" normalizeH="0" baseline="0">
                <a:ln>
                  <a:noFill/>
                </a:ln>
                <a:solidFill>
                  <a:srgbClr val="383A42"/>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295775" y="2732310"/>
            <a:ext cx="5423618" cy="1259417"/>
          </a:xfrm>
          <a:prstGeom prst="rect">
            <a:avLst/>
          </a:prstGeom>
        </p:spPr>
      </p:pic>
    </p:spTree>
    <p:extLst>
      <p:ext uri="{BB962C8B-B14F-4D97-AF65-F5344CB8AC3E}">
        <p14:creationId xmlns:p14="http://schemas.microsoft.com/office/powerpoint/2010/main" val="470263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066" y="2541582"/>
            <a:ext cx="5693790" cy="1039819"/>
          </a:xfrm>
        </p:spPr>
        <p:txBody>
          <a:bodyPr/>
          <a:lstStyle/>
          <a:p>
            <a:pPr algn="ctr"/>
            <a:r>
              <a:rPr lang="uk-UA" b="1" dirty="0"/>
              <a:t>Дякую за увагу!</a:t>
            </a:r>
            <a:endParaRPr lang="ru-RU" b="1" dirty="0"/>
          </a:p>
        </p:txBody>
      </p:sp>
    </p:spTree>
    <p:extLst>
      <p:ext uri="{BB962C8B-B14F-4D97-AF65-F5344CB8AC3E}">
        <p14:creationId xmlns:p14="http://schemas.microsoft.com/office/powerpoint/2010/main" val="139457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99" y="127000"/>
            <a:ext cx="11878733" cy="6595533"/>
          </a:xfrm>
        </p:spPr>
        <p:txBody>
          <a:bodyPr>
            <a:normAutofit/>
          </a:bodyPr>
          <a:lstStyle/>
          <a:p>
            <a:pPr marL="0" indent="0" algn="ctr">
              <a:spcBef>
                <a:spcPts val="0"/>
              </a:spcBef>
              <a:buNone/>
            </a:pPr>
            <a:r>
              <a:rPr lang="uk-UA" sz="1800" b="1" dirty="0"/>
              <a:t>Використання винятків </a:t>
            </a:r>
          </a:p>
          <a:p>
            <a:pPr marL="0" indent="0">
              <a:spcBef>
                <a:spcPts val="0"/>
              </a:spcBef>
              <a:buNone/>
            </a:pPr>
            <a:r>
              <a:rPr lang="uk-UA" sz="1800" b="1" dirty="0"/>
              <a:t>Обробка винятків </a:t>
            </a:r>
            <a:endParaRPr lang="en-US" sz="1800" b="1" dirty="0"/>
          </a:p>
          <a:p>
            <a:pPr marL="0" indent="0">
              <a:spcBef>
                <a:spcPts val="0"/>
              </a:spcBef>
              <a:buNone/>
            </a:pPr>
            <a:endParaRPr lang="en-US" sz="1800" b="1" dirty="0"/>
          </a:p>
          <a:p>
            <a:pPr marL="0" indent="0">
              <a:spcBef>
                <a:spcPts val="0"/>
              </a:spcBef>
              <a:buNone/>
            </a:pPr>
            <a:endParaRPr lang="en-US" sz="1800" b="1" dirty="0"/>
          </a:p>
          <a:p>
            <a:pPr marL="0" indent="0">
              <a:spcBef>
                <a:spcPts val="0"/>
              </a:spcBef>
              <a:buNone/>
            </a:pPr>
            <a:endParaRPr lang="en-US" sz="1800" b="1" dirty="0"/>
          </a:p>
          <a:p>
            <a:pPr marL="0" indent="0">
              <a:spcBef>
                <a:spcPts val="0"/>
              </a:spcBef>
              <a:buNone/>
            </a:pPr>
            <a:endParaRPr lang="en-US" sz="1800" b="1" dirty="0"/>
          </a:p>
          <a:p>
            <a:pPr marL="0" indent="0">
              <a:spcBef>
                <a:spcPts val="0"/>
              </a:spcBef>
              <a:buNone/>
            </a:pPr>
            <a:r>
              <a:rPr lang="ru-RU" sz="1800" dirty="0"/>
              <a:t>Даний код призведе до винятк</a:t>
            </a:r>
            <a:r>
              <a:rPr lang="uk-UA" sz="1800" dirty="0"/>
              <a:t>у</a:t>
            </a:r>
            <a:r>
              <a:rPr lang="ru-RU" sz="1800" dirty="0"/>
              <a:t> ZeroDivisionError. Щоб цього не сталося, необхідно використати конструкцію </a:t>
            </a:r>
            <a:r>
              <a:rPr lang="ru-RU" sz="1800" b="1" dirty="0"/>
              <a:t>try..except</a:t>
            </a:r>
            <a:r>
              <a:rPr lang="ru-RU" sz="1800" dirty="0"/>
              <a:t>, наприклад так: </a:t>
            </a:r>
          </a:p>
          <a:p>
            <a:pPr marL="0" indent="0">
              <a:spcBef>
                <a:spcPts val="0"/>
              </a:spcBef>
              <a:buNone/>
            </a:pPr>
            <a:endParaRPr lang="ru-RU" sz="1800" b="1" dirty="0"/>
          </a:p>
          <a:p>
            <a:pPr marL="0" indent="0">
              <a:spcBef>
                <a:spcPts val="0"/>
              </a:spcBef>
              <a:buNone/>
            </a:pPr>
            <a:endParaRPr lang="ru-RU" sz="1800" b="1" dirty="0"/>
          </a:p>
          <a:p>
            <a:pPr marL="0" indent="0">
              <a:spcBef>
                <a:spcPts val="0"/>
              </a:spcBef>
              <a:buNone/>
            </a:pPr>
            <a:endParaRPr lang="ru-RU" sz="1800" b="1" dirty="0"/>
          </a:p>
          <a:p>
            <a:pPr marL="0" indent="0">
              <a:spcBef>
                <a:spcPts val="0"/>
              </a:spcBef>
              <a:buNone/>
            </a:pPr>
            <a:endParaRPr lang="ru-RU" sz="1800" b="1" dirty="0"/>
          </a:p>
          <a:p>
            <a:pPr marL="0" indent="0">
              <a:spcBef>
                <a:spcPts val="0"/>
              </a:spcBef>
              <a:buNone/>
            </a:pPr>
            <a:endParaRPr lang="ru-RU" sz="1800" b="1" dirty="0"/>
          </a:p>
          <a:p>
            <a:pPr marL="0" indent="0">
              <a:spcBef>
                <a:spcPts val="0"/>
              </a:spcBef>
              <a:buNone/>
            </a:pPr>
            <a:endParaRPr lang="ru-RU" sz="1800" b="1" dirty="0"/>
          </a:p>
          <a:p>
            <a:pPr marL="0" indent="0">
              <a:spcBef>
                <a:spcPts val="0"/>
              </a:spcBef>
              <a:buNone/>
            </a:pPr>
            <a:r>
              <a:rPr lang="uk-UA" sz="1800" dirty="0"/>
              <a:t>Нехай у нас файл з даними в файловій системі і необхідно його прочитати. </a:t>
            </a:r>
          </a:p>
          <a:p>
            <a:pPr marL="0" indent="0">
              <a:spcBef>
                <a:spcPts val="0"/>
              </a:spcBef>
              <a:buNone/>
            </a:pPr>
            <a:r>
              <a:rPr lang="uk-UA" sz="1800" dirty="0"/>
              <a:t>У цьому випадку відразу ж виникають кілька виняткових ситуацій, такі як: немає файлу, файл битий; файл порожній та інші. </a:t>
            </a:r>
            <a:endParaRPr lang="ru-RU" sz="1800" b="1" dirty="0"/>
          </a:p>
        </p:txBody>
      </p:sp>
      <p:sp>
        <p:nvSpPr>
          <p:cNvPr id="7" name="Rectangle 6"/>
          <p:cNvSpPr/>
          <p:nvPr/>
        </p:nvSpPr>
        <p:spPr>
          <a:xfrm>
            <a:off x="4473575" y="2078607"/>
            <a:ext cx="3019426" cy="1384995"/>
          </a:xfrm>
          <a:prstGeom prst="rect">
            <a:avLst/>
          </a:prstGeom>
        </p:spPr>
        <p:txBody>
          <a:bodyPr wrap="square">
            <a:spAutoFit/>
          </a:bodyPr>
          <a:lstStyle/>
          <a:p>
            <a:r>
              <a:rPr lang="ru-RU" sz="1400" i="1" dirty="0"/>
              <a:t>Здавалося б, що нічого це нам не дало, помилка все також є. </a:t>
            </a:r>
          </a:p>
          <a:p>
            <a:r>
              <a:rPr lang="ru-RU" sz="1400" i="1" dirty="0"/>
              <a:t>Однак в блок except можна помістити обробку. </a:t>
            </a:r>
          </a:p>
          <a:p>
            <a:r>
              <a:rPr lang="ru-RU" sz="1400" i="1" dirty="0"/>
              <a:t>Наприклад, значення змінної c в разі помилки ділення дорівнює -1. </a:t>
            </a:r>
          </a:p>
        </p:txBody>
      </p:sp>
      <p:sp>
        <p:nvSpPr>
          <p:cNvPr id="10" name="Rectangle 9"/>
          <p:cNvSpPr/>
          <p:nvPr/>
        </p:nvSpPr>
        <p:spPr>
          <a:xfrm>
            <a:off x="3301999" y="4702462"/>
            <a:ext cx="6588316" cy="1077218"/>
          </a:xfrm>
          <a:prstGeom prst="rect">
            <a:avLst/>
          </a:prstGeom>
        </p:spPr>
        <p:txBody>
          <a:bodyPr wrap="square">
            <a:spAutoFit/>
          </a:bodyPr>
          <a:lstStyle/>
          <a:p>
            <a:r>
              <a:rPr lang="uk-UA" sz="1600" i="1" dirty="0"/>
              <a:t>В даному коді дещо складніший підхід - перехоплення декількох видів винятків. Коли виняток відбувся, він порівнюється зверху вниз з кожним типом, поки не буде знайдено збіг. </a:t>
            </a:r>
          </a:p>
          <a:p>
            <a:r>
              <a:rPr lang="uk-UA" sz="1600" i="1" dirty="0"/>
              <a:t>Якщо збігу немає, то виняток піде нагору по ланцюжку виконання коду. </a:t>
            </a:r>
            <a:endParaRPr lang="ru-RU" sz="1600" i="1" dirty="0"/>
          </a:p>
        </p:txBody>
      </p:sp>
      <p:sp>
        <p:nvSpPr>
          <p:cNvPr id="11" name="Rectangle 1"/>
          <p:cNvSpPr>
            <a:spLocks noChangeArrowheads="1"/>
          </p:cNvSpPr>
          <p:nvPr/>
        </p:nvSpPr>
        <p:spPr bwMode="auto">
          <a:xfrm>
            <a:off x="237066" y="774687"/>
            <a:ext cx="825867" cy="73866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383A42"/>
                </a:solidFill>
                <a:effectLst/>
                <a:latin typeface="JetBrains Mono"/>
              </a:rPr>
              <a:t>a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986801"/>
                </a:solidFill>
                <a:effectLst/>
                <a:latin typeface="JetBrains Mono"/>
              </a:rPr>
              <a:t>100</a:t>
            </a:r>
            <a:br>
              <a:rPr kumimoji="0" lang="ru-RU" altLang="ru-RU" sz="1400" b="0" i="0" u="none" strike="noStrike" cap="none" normalizeH="0" baseline="0" dirty="0">
                <a:ln>
                  <a:noFill/>
                </a:ln>
                <a:solidFill>
                  <a:srgbClr val="986801"/>
                </a:solidFill>
                <a:effectLst/>
                <a:latin typeface="JetBrains Mono"/>
              </a:rPr>
            </a:br>
            <a:r>
              <a:rPr kumimoji="0" lang="ru-RU" altLang="ru-RU" sz="1400" b="0" i="0" u="none" strike="noStrike" cap="none" normalizeH="0" baseline="0" dirty="0">
                <a:ln>
                  <a:noFill/>
                </a:ln>
                <a:solidFill>
                  <a:srgbClr val="383A42"/>
                </a:solidFill>
                <a:effectLst/>
                <a:latin typeface="JetBrains Mono"/>
              </a:rPr>
              <a:t>b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986801"/>
                </a:solidFill>
                <a:effectLst/>
                <a:latin typeface="JetBrains Mono"/>
              </a:rPr>
              <a:t>0</a:t>
            </a:r>
            <a:br>
              <a:rPr kumimoji="0" lang="ru-RU" altLang="ru-RU" sz="1400" b="0" i="0" u="none" strike="noStrike" cap="none" normalizeH="0" baseline="0" dirty="0">
                <a:ln>
                  <a:noFill/>
                </a:ln>
                <a:solidFill>
                  <a:srgbClr val="986801"/>
                </a:solidFill>
                <a:effectLst/>
                <a:latin typeface="JetBrains Mono"/>
              </a:rPr>
            </a:br>
            <a:r>
              <a:rPr kumimoji="0" lang="ru-RU" altLang="ru-RU" sz="1400" b="0" i="0" u="none" strike="noStrike" cap="none" normalizeH="0" baseline="0" dirty="0">
                <a:ln>
                  <a:noFill/>
                </a:ln>
                <a:solidFill>
                  <a:srgbClr val="383A42"/>
                </a:solidFill>
                <a:effectLst/>
                <a:latin typeface="JetBrains Mono"/>
              </a:rPr>
              <a:t>c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a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b</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2"/>
          <a:stretch>
            <a:fillRect/>
          </a:stretch>
        </p:blipFill>
        <p:spPr>
          <a:xfrm>
            <a:off x="1361733" y="679999"/>
            <a:ext cx="5086350" cy="876300"/>
          </a:xfrm>
          <a:prstGeom prst="rect">
            <a:avLst/>
          </a:prstGeom>
        </p:spPr>
      </p:pic>
      <p:sp>
        <p:nvSpPr>
          <p:cNvPr id="13" name="Rectangle 2"/>
          <p:cNvSpPr>
            <a:spLocks noChangeArrowheads="1"/>
          </p:cNvSpPr>
          <p:nvPr/>
        </p:nvSpPr>
        <p:spPr bwMode="auto">
          <a:xfrm>
            <a:off x="237066" y="2203986"/>
            <a:ext cx="2592376" cy="138499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try</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a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986801"/>
                </a:solidFill>
                <a:effectLst/>
                <a:latin typeface="JetBrains Mono"/>
              </a:rPr>
              <a:t>100</a:t>
            </a:r>
            <a:br>
              <a:rPr kumimoji="0" lang="ru-RU" altLang="ru-RU" sz="1400" b="0" i="0" u="none" strike="noStrike" cap="none" normalizeH="0" baseline="0">
                <a:ln>
                  <a:noFill/>
                </a:ln>
                <a:solidFill>
                  <a:srgbClr val="986801"/>
                </a:solidFill>
                <a:effectLst/>
                <a:latin typeface="JetBrains Mono"/>
              </a:rPr>
            </a:br>
            <a:r>
              <a:rPr kumimoji="0" lang="ru-RU" altLang="ru-RU" sz="1400" b="0" i="0" u="none" strike="noStrike" cap="none" normalizeH="0" baseline="0">
                <a:ln>
                  <a:noFill/>
                </a:ln>
                <a:solidFill>
                  <a:srgbClr val="986801"/>
                </a:solidFill>
                <a:effectLst/>
                <a:latin typeface="JetBrains Mono"/>
              </a:rPr>
              <a:t>    </a:t>
            </a:r>
            <a:r>
              <a:rPr kumimoji="0" lang="ru-RU" altLang="ru-RU" sz="1400" b="0" i="0" u="none" strike="noStrike" cap="none" normalizeH="0" baseline="0">
                <a:ln>
                  <a:noFill/>
                </a:ln>
                <a:solidFill>
                  <a:srgbClr val="383A42"/>
                </a:solidFill>
                <a:effectLst/>
                <a:latin typeface="JetBrains Mono"/>
              </a:rPr>
              <a:t>b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986801"/>
                </a:solidFill>
                <a:effectLst/>
                <a:latin typeface="JetBrains Mono"/>
              </a:rPr>
              <a:t>0</a:t>
            </a:r>
            <a:br>
              <a:rPr kumimoji="0" lang="ru-RU" altLang="ru-RU" sz="1400" b="0" i="0" u="none" strike="noStrike" cap="none" normalizeH="0" baseline="0">
                <a:ln>
                  <a:noFill/>
                </a:ln>
                <a:solidFill>
                  <a:srgbClr val="986801"/>
                </a:solidFill>
                <a:effectLst/>
                <a:latin typeface="JetBrains Mono"/>
              </a:rPr>
            </a:br>
            <a:r>
              <a:rPr kumimoji="0" lang="ru-RU" altLang="ru-RU" sz="1400" b="0" i="0" u="none" strike="noStrike" cap="none" normalizeH="0" baseline="0">
                <a:ln>
                  <a:noFill/>
                </a:ln>
                <a:solidFill>
                  <a:srgbClr val="986801"/>
                </a:solidFill>
                <a:effectLst/>
                <a:latin typeface="JetBrains Mono"/>
              </a:rPr>
              <a:t>    </a:t>
            </a:r>
            <a:r>
              <a:rPr kumimoji="0" lang="ru-RU" altLang="ru-RU" sz="1400" b="0" i="0" u="none" strike="noStrike" cap="none" normalizeH="0" baseline="0">
                <a:ln>
                  <a:noFill/>
                </a:ln>
                <a:solidFill>
                  <a:srgbClr val="383A42"/>
                </a:solidFill>
                <a:effectLst/>
                <a:latin typeface="JetBrains Mono"/>
              </a:rPr>
              <a:t>c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a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b</a:t>
            </a:r>
            <a:br>
              <a:rPr kumimoji="0" lang="ru-RU" altLang="ru-RU" sz="1400" b="0" i="0" u="none" strike="noStrike" cap="none" normalizeH="0" baseline="0">
                <a:ln>
                  <a:noFill/>
                </a:ln>
                <a:solidFill>
                  <a:srgbClr val="383A42"/>
                </a:solidFill>
                <a:effectLst/>
                <a:latin typeface="JetBrains Mono"/>
              </a:rPr>
            </a:br>
            <a:r>
              <a:rPr kumimoji="0" lang="ru-RU" altLang="ru-RU" sz="1400" b="0" i="1" u="none" strike="noStrike" cap="none" normalizeH="0" baseline="0">
                <a:ln>
                  <a:noFill/>
                </a:ln>
                <a:solidFill>
                  <a:srgbClr val="A626A4"/>
                </a:solidFill>
                <a:effectLst/>
                <a:latin typeface="JetBrains Mono"/>
              </a:rPr>
              <a:t>except </a:t>
            </a:r>
            <a:r>
              <a:rPr kumimoji="0" lang="ru-RU" altLang="ru-RU" sz="1400" b="0" i="0" u="none" strike="noStrike" cap="none" normalizeH="0" baseline="0">
                <a:ln>
                  <a:noFill/>
                </a:ln>
                <a:solidFill>
                  <a:srgbClr val="000080"/>
                </a:solidFill>
                <a:effectLst/>
                <a:latin typeface="JetBrains Mono"/>
              </a:rPr>
              <a:t>ZeroDivisionError </a:t>
            </a:r>
            <a:r>
              <a:rPr kumimoji="0" lang="ru-RU" altLang="ru-RU" sz="1400" b="0" i="1" u="none" strike="noStrike" cap="none" normalizeH="0" baseline="0">
                <a:ln>
                  <a:noFill/>
                </a:ln>
                <a:solidFill>
                  <a:srgbClr val="A626A4"/>
                </a:solidFill>
                <a:effectLst/>
                <a:latin typeface="JetBrains Mono"/>
              </a:rPr>
              <a:t>as </a:t>
            </a:r>
            <a:r>
              <a:rPr kumimoji="0" lang="ru-RU" altLang="ru-RU" sz="1400" b="0" i="0" u="none" strike="noStrike" cap="none" normalizeH="0" baseline="0">
                <a:ln>
                  <a:noFill/>
                </a:ln>
                <a:solidFill>
                  <a:srgbClr val="383A42"/>
                </a:solidFill>
                <a:effectLst/>
                <a:latin typeface="JetBrains Mono"/>
              </a:rPr>
              <a:t>e</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(e)</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14" name="Picture 13"/>
          <p:cNvPicPr>
            <a:picLocks noChangeAspect="1"/>
          </p:cNvPicPr>
          <p:nvPr/>
        </p:nvPicPr>
        <p:blipFill>
          <a:blip r:embed="rId3"/>
          <a:stretch>
            <a:fillRect/>
          </a:stretch>
        </p:blipFill>
        <p:spPr>
          <a:xfrm>
            <a:off x="3018096" y="3168327"/>
            <a:ext cx="1266825" cy="295275"/>
          </a:xfrm>
          <a:prstGeom prst="rect">
            <a:avLst/>
          </a:prstGeom>
        </p:spPr>
      </p:pic>
      <p:sp>
        <p:nvSpPr>
          <p:cNvPr id="15" name="Rectangle 3"/>
          <p:cNvSpPr>
            <a:spLocks noChangeArrowheads="1"/>
          </p:cNvSpPr>
          <p:nvPr/>
        </p:nvSpPr>
        <p:spPr bwMode="auto">
          <a:xfrm>
            <a:off x="7967133" y="2202690"/>
            <a:ext cx="2592376" cy="138499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A626A4"/>
                </a:solidFill>
                <a:effectLst/>
                <a:latin typeface="JetBrains Mono"/>
              </a:rPr>
              <a:t>try</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a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986801"/>
                </a:solidFill>
                <a:effectLst/>
                <a:latin typeface="JetBrains Mono"/>
              </a:rPr>
              <a:t>100</a:t>
            </a:r>
            <a:br>
              <a:rPr kumimoji="0" lang="ru-RU" altLang="ru-RU" sz="1400" b="0" i="0" u="none" strike="noStrike" cap="none" normalizeH="0" baseline="0">
                <a:ln>
                  <a:noFill/>
                </a:ln>
                <a:solidFill>
                  <a:srgbClr val="986801"/>
                </a:solidFill>
                <a:effectLst/>
                <a:latin typeface="JetBrains Mono"/>
              </a:rPr>
            </a:br>
            <a:r>
              <a:rPr kumimoji="0" lang="ru-RU" altLang="ru-RU" sz="1400" b="0" i="0" u="none" strike="noStrike" cap="none" normalizeH="0" baseline="0">
                <a:ln>
                  <a:noFill/>
                </a:ln>
                <a:solidFill>
                  <a:srgbClr val="986801"/>
                </a:solidFill>
                <a:effectLst/>
                <a:latin typeface="JetBrains Mono"/>
              </a:rPr>
              <a:t>    </a:t>
            </a:r>
            <a:r>
              <a:rPr kumimoji="0" lang="ru-RU" altLang="ru-RU" sz="1400" b="0" i="0" u="none" strike="noStrike" cap="none" normalizeH="0" baseline="0">
                <a:ln>
                  <a:noFill/>
                </a:ln>
                <a:solidFill>
                  <a:srgbClr val="383A42"/>
                </a:solidFill>
                <a:effectLst/>
                <a:latin typeface="JetBrains Mono"/>
              </a:rPr>
              <a:t>b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986801"/>
                </a:solidFill>
                <a:effectLst/>
                <a:latin typeface="JetBrains Mono"/>
              </a:rPr>
              <a:t>0</a:t>
            </a:r>
            <a:br>
              <a:rPr kumimoji="0" lang="ru-RU" altLang="ru-RU" sz="1400" b="0" i="0" u="none" strike="noStrike" cap="none" normalizeH="0" baseline="0">
                <a:ln>
                  <a:noFill/>
                </a:ln>
                <a:solidFill>
                  <a:srgbClr val="986801"/>
                </a:solidFill>
                <a:effectLst/>
                <a:latin typeface="JetBrains Mono"/>
              </a:rPr>
            </a:br>
            <a:r>
              <a:rPr kumimoji="0" lang="ru-RU" altLang="ru-RU" sz="1400" b="0" i="0" u="none" strike="noStrike" cap="none" normalizeH="0" baseline="0">
                <a:ln>
                  <a:noFill/>
                </a:ln>
                <a:solidFill>
                  <a:srgbClr val="986801"/>
                </a:solidFill>
                <a:effectLst/>
                <a:latin typeface="JetBrains Mono"/>
              </a:rPr>
              <a:t>    </a:t>
            </a:r>
            <a:r>
              <a:rPr kumimoji="0" lang="ru-RU" altLang="ru-RU" sz="1400" b="0" i="0" u="none" strike="noStrike" cap="none" normalizeH="0" baseline="0">
                <a:ln>
                  <a:noFill/>
                </a:ln>
                <a:solidFill>
                  <a:srgbClr val="383A42"/>
                </a:solidFill>
                <a:effectLst/>
                <a:latin typeface="JetBrains Mono"/>
              </a:rPr>
              <a:t>c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a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b</a:t>
            </a:r>
            <a:br>
              <a:rPr kumimoji="0" lang="ru-RU" altLang="ru-RU" sz="1400" b="0" i="0" u="none" strike="noStrike" cap="none" normalizeH="0" baseline="0">
                <a:ln>
                  <a:noFill/>
                </a:ln>
                <a:solidFill>
                  <a:srgbClr val="383A42"/>
                </a:solidFill>
                <a:effectLst/>
                <a:latin typeface="JetBrains Mono"/>
              </a:rPr>
            </a:br>
            <a:r>
              <a:rPr kumimoji="0" lang="ru-RU" altLang="ru-RU" sz="1400" b="0" i="1" u="none" strike="noStrike" cap="none" normalizeH="0" baseline="0">
                <a:ln>
                  <a:noFill/>
                </a:ln>
                <a:solidFill>
                  <a:srgbClr val="A626A4"/>
                </a:solidFill>
                <a:effectLst/>
                <a:latin typeface="JetBrains Mono"/>
              </a:rPr>
              <a:t>except </a:t>
            </a:r>
            <a:r>
              <a:rPr kumimoji="0" lang="ru-RU" altLang="ru-RU" sz="1400" b="0" i="0" u="none" strike="noStrike" cap="none" normalizeH="0" baseline="0">
                <a:ln>
                  <a:noFill/>
                </a:ln>
                <a:solidFill>
                  <a:srgbClr val="000080"/>
                </a:solidFill>
                <a:effectLst/>
                <a:latin typeface="JetBrains Mono"/>
              </a:rPr>
              <a:t>ZeroDivisionError </a:t>
            </a:r>
            <a:r>
              <a:rPr kumimoji="0" lang="ru-RU" altLang="ru-RU" sz="1400" b="0" i="1" u="none" strike="noStrike" cap="none" normalizeH="0" baseline="0">
                <a:ln>
                  <a:noFill/>
                </a:ln>
                <a:solidFill>
                  <a:srgbClr val="A626A4"/>
                </a:solidFill>
                <a:effectLst/>
                <a:latin typeface="JetBrains Mono"/>
              </a:rPr>
              <a:t>as </a:t>
            </a:r>
            <a:r>
              <a:rPr kumimoji="0" lang="ru-RU" altLang="ru-RU" sz="1400" b="0" i="0" u="none" strike="noStrike" cap="none" normalizeH="0" baseline="0">
                <a:ln>
                  <a:noFill/>
                </a:ln>
                <a:solidFill>
                  <a:srgbClr val="383A42"/>
                </a:solidFill>
                <a:effectLst/>
                <a:latin typeface="JetBrains Mono"/>
              </a:rPr>
              <a:t>e</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383A42"/>
                </a:solidFill>
                <a:effectLst/>
                <a:latin typeface="JetBrains Mono"/>
              </a:rPr>
              <a:t>c </a:t>
            </a: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986801"/>
                </a:solidFill>
                <a:effectLst/>
                <a:latin typeface="JetBrains Mono"/>
              </a:rPr>
              <a:t>1</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
        <p:nvSpPr>
          <p:cNvPr id="16" name="Rectangle 4"/>
          <p:cNvSpPr>
            <a:spLocks noChangeArrowheads="1"/>
          </p:cNvSpPr>
          <p:nvPr/>
        </p:nvSpPr>
        <p:spPr bwMode="auto">
          <a:xfrm>
            <a:off x="237066" y="4414209"/>
            <a:ext cx="2653290" cy="230832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none" strike="noStrike" cap="none" normalizeH="0" baseline="0">
                <a:ln>
                  <a:noFill/>
                </a:ln>
                <a:solidFill>
                  <a:srgbClr val="A626A4"/>
                </a:solidFill>
                <a:effectLst/>
                <a:latin typeface="JetBrains Mono"/>
              </a:rPr>
              <a:t>try</a:t>
            </a:r>
            <a:r>
              <a:rPr kumimoji="0" lang="ru-RU" altLang="ru-RU" sz="1200" b="0" i="0" u="none" strike="noStrike" cap="none" normalizeH="0" baseline="0">
                <a:ln>
                  <a:noFill/>
                </a:ln>
                <a:solidFill>
                  <a:srgbClr val="4078F2"/>
                </a:solidFill>
                <a:effectLst/>
                <a:latin typeface="JetBrains Mono"/>
              </a:rPr>
              <a:t>:</a:t>
            </a:r>
            <a:br>
              <a:rPr kumimoji="0" lang="ru-RU" altLang="ru-RU" sz="1200" b="0" i="0" u="none" strike="noStrike" cap="none" normalizeH="0" baseline="0">
                <a:ln>
                  <a:noFill/>
                </a:ln>
                <a:solidFill>
                  <a:srgbClr val="4078F2"/>
                </a:solidFill>
                <a:effectLst/>
                <a:latin typeface="JetBrains Mono"/>
              </a:rPr>
            </a:br>
            <a:r>
              <a:rPr kumimoji="0" lang="ru-RU" altLang="ru-RU" sz="1200" b="0" i="0" u="none" strike="noStrike" cap="none" normalizeH="0" baseline="0">
                <a:ln>
                  <a:noFill/>
                </a:ln>
                <a:solidFill>
                  <a:srgbClr val="4078F2"/>
                </a:solidFill>
                <a:effectLst/>
                <a:latin typeface="JetBrains Mono"/>
              </a:rPr>
              <a:t>    </a:t>
            </a:r>
            <a:r>
              <a:rPr kumimoji="0" lang="ru-RU" altLang="ru-RU" sz="1200" b="0" i="0" u="none" strike="noStrike" cap="none" normalizeH="0" baseline="0">
                <a:ln>
                  <a:noFill/>
                </a:ln>
                <a:solidFill>
                  <a:srgbClr val="383A42"/>
                </a:solidFill>
                <a:effectLst/>
                <a:latin typeface="JetBrains Mono"/>
              </a:rPr>
              <a:t>filepath </a:t>
            </a:r>
            <a:r>
              <a:rPr kumimoji="0" lang="ru-RU" altLang="ru-RU" sz="1200" b="0" i="0" u="none" strike="noStrike" cap="none" normalizeH="0" baseline="0">
                <a:ln>
                  <a:noFill/>
                </a:ln>
                <a:solidFill>
                  <a:srgbClr val="4078F2"/>
                </a:solidFill>
                <a:effectLst/>
                <a:latin typeface="JetBrains Mono"/>
              </a:rPr>
              <a:t>= </a:t>
            </a:r>
            <a:r>
              <a:rPr kumimoji="0" lang="ru-RU" altLang="ru-RU" sz="1200" b="0" i="0" u="none" strike="noStrike" cap="none" normalizeH="0" baseline="0">
                <a:ln>
                  <a:noFill/>
                </a:ln>
                <a:solidFill>
                  <a:srgbClr val="50A14E"/>
                </a:solidFill>
                <a:effectLst/>
                <a:latin typeface="JetBrains Mono"/>
              </a:rPr>
              <a:t>'test_file.txt'</a:t>
            </a:r>
            <a:br>
              <a:rPr kumimoji="0" lang="ru-RU" altLang="ru-RU" sz="1200" b="0" i="0" u="none" strike="noStrike" cap="none" normalizeH="0" baseline="0">
                <a:ln>
                  <a:noFill/>
                </a:ln>
                <a:solidFill>
                  <a:srgbClr val="50A14E"/>
                </a:solidFill>
                <a:effectLst/>
                <a:latin typeface="JetBrains Mono"/>
              </a:rPr>
            </a:br>
            <a:r>
              <a:rPr kumimoji="0" lang="ru-RU" altLang="ru-RU" sz="1200" b="0" i="0" u="none" strike="noStrike" cap="none" normalizeH="0" baseline="0">
                <a:ln>
                  <a:noFill/>
                </a:ln>
                <a:solidFill>
                  <a:srgbClr val="50A14E"/>
                </a:solidFill>
                <a:effectLst/>
                <a:latin typeface="JetBrains Mono"/>
              </a:rPr>
              <a:t>    </a:t>
            </a:r>
            <a:r>
              <a:rPr kumimoji="0" lang="ru-RU" altLang="ru-RU" sz="1200" b="0" i="1" u="none" strike="noStrike" cap="none" normalizeH="0" baseline="0">
                <a:ln>
                  <a:noFill/>
                </a:ln>
                <a:solidFill>
                  <a:srgbClr val="A626A4"/>
                </a:solidFill>
                <a:effectLst/>
                <a:latin typeface="JetBrains Mono"/>
              </a:rPr>
              <a:t>with </a:t>
            </a:r>
            <a:r>
              <a:rPr kumimoji="0" lang="ru-RU" altLang="ru-RU" sz="1200" b="0" i="0" u="none" strike="noStrike" cap="none" normalizeH="0" baseline="0">
                <a:ln>
                  <a:noFill/>
                </a:ln>
                <a:solidFill>
                  <a:srgbClr val="000080"/>
                </a:solidFill>
                <a:effectLst/>
                <a:latin typeface="JetBrains Mono"/>
              </a:rPr>
              <a:t>open</a:t>
            </a:r>
            <a:r>
              <a:rPr kumimoji="0" lang="ru-RU" altLang="ru-RU" sz="1200" b="0" i="0" u="none" strike="noStrike" cap="none" normalizeH="0" baseline="0">
                <a:ln>
                  <a:noFill/>
                </a:ln>
                <a:solidFill>
                  <a:srgbClr val="383A42"/>
                </a:solidFill>
                <a:effectLst/>
                <a:latin typeface="JetBrains Mono"/>
              </a:rPr>
              <a:t>(filepath, </a:t>
            </a:r>
            <a:r>
              <a:rPr kumimoji="0" lang="ru-RU" altLang="ru-RU" sz="1200" b="0" i="0" u="none" strike="noStrike" cap="none" normalizeH="0" baseline="0">
                <a:ln>
                  <a:noFill/>
                </a:ln>
                <a:solidFill>
                  <a:srgbClr val="50A14E"/>
                </a:solidFill>
                <a:effectLst/>
                <a:latin typeface="JetBrains Mono"/>
              </a:rPr>
              <a:t>'r'</a:t>
            </a:r>
            <a:r>
              <a:rPr kumimoji="0" lang="ru-RU" altLang="ru-RU" sz="1200" b="0" i="0" u="none" strike="noStrike" cap="none" normalizeH="0" baseline="0">
                <a:ln>
                  <a:noFill/>
                </a:ln>
                <a:solidFill>
                  <a:srgbClr val="383A42"/>
                </a:solidFill>
                <a:effectLst/>
                <a:latin typeface="JetBrains Mono"/>
              </a:rPr>
              <a:t>) </a:t>
            </a:r>
            <a:r>
              <a:rPr kumimoji="0" lang="ru-RU" altLang="ru-RU" sz="1200" b="0" i="1" u="none" strike="noStrike" cap="none" normalizeH="0" baseline="0">
                <a:ln>
                  <a:noFill/>
                </a:ln>
                <a:solidFill>
                  <a:srgbClr val="A626A4"/>
                </a:solidFill>
                <a:effectLst/>
                <a:latin typeface="JetBrains Mono"/>
              </a:rPr>
              <a:t>as </a:t>
            </a:r>
            <a:r>
              <a:rPr kumimoji="0" lang="ru-RU" altLang="ru-RU" sz="1200" b="0" i="0" u="none" strike="noStrike" cap="none" normalizeH="0" baseline="0">
                <a:ln>
                  <a:noFill/>
                </a:ln>
                <a:solidFill>
                  <a:srgbClr val="383A42"/>
                </a:solidFill>
                <a:effectLst/>
                <a:latin typeface="JetBrains Mono"/>
              </a:rPr>
              <a:t>fio</a:t>
            </a:r>
            <a:r>
              <a:rPr kumimoji="0" lang="ru-RU" altLang="ru-RU" sz="1200" b="0" i="0" u="none" strike="noStrike" cap="none" normalizeH="0" baseline="0">
                <a:ln>
                  <a:noFill/>
                </a:ln>
                <a:solidFill>
                  <a:srgbClr val="4078F2"/>
                </a:solidFill>
                <a:effectLst/>
                <a:latin typeface="JetBrains Mono"/>
              </a:rPr>
              <a:t>:</a:t>
            </a:r>
            <a:br>
              <a:rPr kumimoji="0" lang="ru-RU" altLang="ru-RU" sz="1200" b="0" i="0" u="none" strike="noStrike" cap="none" normalizeH="0" baseline="0">
                <a:ln>
                  <a:noFill/>
                </a:ln>
                <a:solidFill>
                  <a:srgbClr val="4078F2"/>
                </a:solidFill>
                <a:effectLst/>
                <a:latin typeface="JetBrains Mono"/>
              </a:rPr>
            </a:br>
            <a:r>
              <a:rPr kumimoji="0" lang="ru-RU" altLang="ru-RU" sz="1200" b="0" i="0" u="none" strike="noStrike" cap="none" normalizeH="0" baseline="0">
                <a:ln>
                  <a:noFill/>
                </a:ln>
                <a:solidFill>
                  <a:srgbClr val="4078F2"/>
                </a:solidFill>
                <a:effectLst/>
                <a:latin typeface="JetBrains Mono"/>
              </a:rPr>
              <a:t>        </a:t>
            </a:r>
            <a:r>
              <a:rPr kumimoji="0" lang="ru-RU" altLang="ru-RU" sz="1200" b="0" i="0" u="none" strike="noStrike" cap="none" normalizeH="0" baseline="0">
                <a:ln>
                  <a:noFill/>
                </a:ln>
                <a:solidFill>
                  <a:srgbClr val="383A42"/>
                </a:solidFill>
                <a:effectLst/>
                <a:latin typeface="JetBrains Mono"/>
              </a:rPr>
              <a:t>result </a:t>
            </a:r>
            <a:r>
              <a:rPr kumimoji="0" lang="ru-RU" altLang="ru-RU" sz="1200" b="0" i="0" u="none" strike="noStrike" cap="none" normalizeH="0" baseline="0">
                <a:ln>
                  <a:noFill/>
                </a:ln>
                <a:solidFill>
                  <a:srgbClr val="4078F2"/>
                </a:solidFill>
                <a:effectLst/>
                <a:latin typeface="JetBrains Mono"/>
              </a:rPr>
              <a:t>= </a:t>
            </a:r>
            <a:r>
              <a:rPr kumimoji="0" lang="ru-RU" altLang="ru-RU" sz="1200" b="0" i="0" u="none" strike="noStrike" cap="none" normalizeH="0" baseline="0">
                <a:ln>
                  <a:noFill/>
                </a:ln>
                <a:solidFill>
                  <a:srgbClr val="383A42"/>
                </a:solidFill>
                <a:effectLst/>
                <a:latin typeface="JetBrains Mono"/>
              </a:rPr>
              <a:t>fio.</a:t>
            </a:r>
            <a:r>
              <a:rPr kumimoji="0" lang="ru-RU" altLang="ru-RU" sz="1200" b="0" i="0" u="none" strike="noStrike" cap="none" normalizeH="0" baseline="0">
                <a:ln>
                  <a:noFill/>
                </a:ln>
                <a:solidFill>
                  <a:srgbClr val="4078F2"/>
                </a:solidFill>
                <a:effectLst/>
                <a:latin typeface="JetBrains Mono"/>
              </a:rPr>
              <a:t>readlines</a:t>
            </a:r>
            <a:r>
              <a:rPr kumimoji="0" lang="ru-RU" altLang="ru-RU" sz="1200" b="0" i="0" u="none" strike="noStrike" cap="none" normalizeH="0" baseline="0">
                <a:ln>
                  <a:noFill/>
                </a:ln>
                <a:solidFill>
                  <a:srgbClr val="383A42"/>
                </a:solidFill>
                <a:effectLst/>
                <a:latin typeface="JetBrains Mono"/>
              </a:rPr>
              <a:t>()</a:t>
            </a:r>
            <a:br>
              <a:rPr kumimoji="0" lang="ru-RU" altLang="ru-RU" sz="1200" b="0" i="0" u="none" strike="noStrike" cap="none" normalizeH="0" baseline="0">
                <a:ln>
                  <a:noFill/>
                </a:ln>
                <a:solidFill>
                  <a:srgbClr val="383A42"/>
                </a:solidFill>
                <a:effectLst/>
                <a:latin typeface="JetBrains Mono"/>
              </a:rPr>
            </a:br>
            <a:r>
              <a:rPr kumimoji="0" lang="ru-RU" altLang="ru-RU" sz="1200" b="0" i="0" u="none" strike="noStrike" cap="none" normalizeH="0" baseline="0">
                <a:ln>
                  <a:noFill/>
                </a:ln>
                <a:solidFill>
                  <a:srgbClr val="383A42"/>
                </a:solidFill>
                <a:effectLst/>
                <a:latin typeface="JetBrains Mono"/>
              </a:rPr>
              <a:t>    </a:t>
            </a:r>
            <a:r>
              <a:rPr kumimoji="0" lang="ru-RU" altLang="ru-RU" sz="1200" b="0" i="1" u="none" strike="noStrike" cap="none" normalizeH="0" baseline="0">
                <a:ln>
                  <a:noFill/>
                </a:ln>
                <a:solidFill>
                  <a:srgbClr val="A626A4"/>
                </a:solidFill>
                <a:effectLst/>
                <a:latin typeface="JetBrains Mono"/>
              </a:rPr>
              <a:t>if not </a:t>
            </a:r>
            <a:r>
              <a:rPr kumimoji="0" lang="ru-RU" altLang="ru-RU" sz="1200" b="0" i="0" u="none" strike="noStrike" cap="none" normalizeH="0" baseline="0">
                <a:ln>
                  <a:noFill/>
                </a:ln>
                <a:solidFill>
                  <a:srgbClr val="383A42"/>
                </a:solidFill>
                <a:effectLst/>
                <a:latin typeface="JetBrains Mono"/>
              </a:rPr>
              <a:t>result</a:t>
            </a:r>
            <a:r>
              <a:rPr kumimoji="0" lang="ru-RU" altLang="ru-RU" sz="1200" b="0" i="0" u="none" strike="noStrike" cap="none" normalizeH="0" baseline="0">
                <a:ln>
                  <a:noFill/>
                </a:ln>
                <a:solidFill>
                  <a:srgbClr val="4078F2"/>
                </a:solidFill>
                <a:effectLst/>
                <a:latin typeface="JetBrains Mono"/>
              </a:rPr>
              <a:t>:</a:t>
            </a:r>
            <a:br>
              <a:rPr kumimoji="0" lang="ru-RU" altLang="ru-RU" sz="1200" b="0" i="0" u="none" strike="noStrike" cap="none" normalizeH="0" baseline="0">
                <a:ln>
                  <a:noFill/>
                </a:ln>
                <a:solidFill>
                  <a:srgbClr val="4078F2"/>
                </a:solidFill>
                <a:effectLst/>
                <a:latin typeface="JetBrains Mono"/>
              </a:rPr>
            </a:br>
            <a:r>
              <a:rPr kumimoji="0" lang="ru-RU" altLang="ru-RU" sz="1200" b="0" i="0" u="none" strike="noStrike" cap="none" normalizeH="0" baseline="0">
                <a:ln>
                  <a:noFill/>
                </a:ln>
                <a:solidFill>
                  <a:srgbClr val="4078F2"/>
                </a:solidFill>
                <a:effectLst/>
                <a:latin typeface="JetBrains Mono"/>
              </a:rPr>
              <a:t>        </a:t>
            </a:r>
            <a:r>
              <a:rPr kumimoji="0" lang="ru-RU" altLang="ru-RU" sz="1200" b="0" i="1" u="none" strike="noStrike" cap="none" normalizeH="0" baseline="0">
                <a:ln>
                  <a:noFill/>
                </a:ln>
                <a:solidFill>
                  <a:srgbClr val="A626A4"/>
                </a:solidFill>
                <a:effectLst/>
                <a:latin typeface="JetBrains Mono"/>
              </a:rPr>
              <a:t>raise </a:t>
            </a:r>
            <a:r>
              <a:rPr kumimoji="0" lang="ru-RU" altLang="ru-RU" sz="1200" b="0" i="0" u="none" strike="noStrike" cap="none" normalizeH="0" baseline="0">
                <a:ln>
                  <a:noFill/>
                </a:ln>
                <a:solidFill>
                  <a:srgbClr val="000080"/>
                </a:solidFill>
                <a:effectLst/>
                <a:latin typeface="JetBrains Mono"/>
              </a:rPr>
              <a:t>Exception</a:t>
            </a:r>
            <a:r>
              <a:rPr kumimoji="0" lang="ru-RU" altLang="ru-RU" sz="1200" b="0" i="0" u="none" strike="noStrike" cap="none" normalizeH="0" baseline="0">
                <a:ln>
                  <a:noFill/>
                </a:ln>
                <a:solidFill>
                  <a:srgbClr val="383A42"/>
                </a:solidFill>
                <a:effectLst/>
                <a:latin typeface="JetBrains Mono"/>
              </a:rPr>
              <a:t>(</a:t>
            </a:r>
            <a:r>
              <a:rPr kumimoji="0" lang="ru-RU" altLang="ru-RU" sz="1200" b="0" i="0" u="none" strike="noStrike" cap="none" normalizeH="0" baseline="0">
                <a:ln>
                  <a:noFill/>
                </a:ln>
                <a:solidFill>
                  <a:srgbClr val="50A14E"/>
                </a:solidFill>
                <a:effectLst/>
                <a:latin typeface="JetBrains Mono"/>
              </a:rPr>
              <a:t>"File is empty"</a:t>
            </a:r>
            <a:r>
              <a:rPr kumimoji="0" lang="ru-RU" altLang="ru-RU" sz="1200" b="0" i="0" u="none" strike="noStrike" cap="none" normalizeH="0" baseline="0">
                <a:ln>
                  <a:noFill/>
                </a:ln>
                <a:solidFill>
                  <a:srgbClr val="383A42"/>
                </a:solidFill>
                <a:effectLst/>
                <a:latin typeface="JetBrains Mono"/>
              </a:rPr>
              <a:t>)</a:t>
            </a:r>
            <a:br>
              <a:rPr kumimoji="0" lang="ru-RU" altLang="ru-RU" sz="1200" b="0" i="0" u="none" strike="noStrike" cap="none" normalizeH="0" baseline="0">
                <a:ln>
                  <a:noFill/>
                </a:ln>
                <a:solidFill>
                  <a:srgbClr val="383A42"/>
                </a:solidFill>
                <a:effectLst/>
                <a:latin typeface="JetBrains Mono"/>
              </a:rPr>
            </a:br>
            <a:br>
              <a:rPr kumimoji="0" lang="ru-RU" altLang="ru-RU" sz="1200" b="0" i="0" u="none" strike="noStrike" cap="none" normalizeH="0" baseline="0">
                <a:ln>
                  <a:noFill/>
                </a:ln>
                <a:solidFill>
                  <a:srgbClr val="383A42"/>
                </a:solidFill>
                <a:effectLst/>
                <a:latin typeface="JetBrains Mono"/>
              </a:rPr>
            </a:br>
            <a:r>
              <a:rPr kumimoji="0" lang="ru-RU" altLang="ru-RU" sz="1200" b="0" i="1" u="none" strike="noStrike" cap="none" normalizeH="0" baseline="0">
                <a:ln>
                  <a:noFill/>
                </a:ln>
                <a:solidFill>
                  <a:srgbClr val="A626A4"/>
                </a:solidFill>
                <a:effectLst/>
                <a:latin typeface="JetBrains Mono"/>
              </a:rPr>
              <a:t>except </a:t>
            </a:r>
            <a:r>
              <a:rPr kumimoji="0" lang="ru-RU" altLang="ru-RU" sz="1200" b="0" i="0" u="none" strike="noStrike" cap="none" normalizeH="0" baseline="0">
                <a:ln>
                  <a:noFill/>
                </a:ln>
                <a:solidFill>
                  <a:srgbClr val="000080"/>
                </a:solidFill>
                <a:effectLst/>
                <a:latin typeface="JetBrains Mono"/>
              </a:rPr>
              <a:t>IOError </a:t>
            </a:r>
            <a:r>
              <a:rPr kumimoji="0" lang="ru-RU" altLang="ru-RU" sz="1200" b="0" i="1" u="none" strike="noStrike" cap="none" normalizeH="0" baseline="0">
                <a:ln>
                  <a:noFill/>
                </a:ln>
                <a:solidFill>
                  <a:srgbClr val="A626A4"/>
                </a:solidFill>
                <a:effectLst/>
                <a:latin typeface="JetBrains Mono"/>
              </a:rPr>
              <a:t>as </a:t>
            </a:r>
            <a:r>
              <a:rPr kumimoji="0" lang="ru-RU" altLang="ru-RU" sz="1200" b="0" i="0" u="none" strike="noStrike" cap="none" normalizeH="0" baseline="0">
                <a:ln>
                  <a:noFill/>
                </a:ln>
                <a:solidFill>
                  <a:srgbClr val="383A42"/>
                </a:solidFill>
                <a:effectLst/>
                <a:latin typeface="JetBrains Mono"/>
              </a:rPr>
              <a:t>e</a:t>
            </a:r>
            <a:r>
              <a:rPr kumimoji="0" lang="ru-RU" altLang="ru-RU" sz="1200" b="0" i="0" u="none" strike="noStrike" cap="none" normalizeH="0" baseline="0">
                <a:ln>
                  <a:noFill/>
                </a:ln>
                <a:solidFill>
                  <a:srgbClr val="4078F2"/>
                </a:solidFill>
                <a:effectLst/>
                <a:latin typeface="JetBrains Mono"/>
              </a:rPr>
              <a:t>:</a:t>
            </a:r>
            <a:br>
              <a:rPr kumimoji="0" lang="ru-RU" altLang="ru-RU" sz="1200" b="0" i="0" u="none" strike="noStrike" cap="none" normalizeH="0" baseline="0">
                <a:ln>
                  <a:noFill/>
                </a:ln>
                <a:solidFill>
                  <a:srgbClr val="4078F2"/>
                </a:solidFill>
                <a:effectLst/>
                <a:latin typeface="JetBrains Mono"/>
              </a:rPr>
            </a:br>
            <a:r>
              <a:rPr kumimoji="0" lang="ru-RU" altLang="ru-RU" sz="1200" b="0" i="0" u="none" strike="noStrike" cap="none" normalizeH="0" baseline="0">
                <a:ln>
                  <a:noFill/>
                </a:ln>
                <a:solidFill>
                  <a:srgbClr val="4078F2"/>
                </a:solidFill>
                <a:effectLst/>
                <a:latin typeface="JetBrains Mono"/>
              </a:rPr>
              <a:t>    </a:t>
            </a:r>
            <a:r>
              <a:rPr kumimoji="0" lang="ru-RU" altLang="ru-RU" sz="1200" b="0" i="0" u="none" strike="noStrike" cap="none" normalizeH="0" baseline="0">
                <a:ln>
                  <a:noFill/>
                </a:ln>
                <a:solidFill>
                  <a:srgbClr val="383A42"/>
                </a:solidFill>
                <a:effectLst/>
                <a:latin typeface="JetBrains Mono"/>
              </a:rPr>
              <a:t>result </a:t>
            </a:r>
            <a:r>
              <a:rPr kumimoji="0" lang="ru-RU" altLang="ru-RU" sz="1200" b="0" i="0" u="none" strike="noStrike" cap="none" normalizeH="0" baseline="0">
                <a:ln>
                  <a:noFill/>
                </a:ln>
                <a:solidFill>
                  <a:srgbClr val="4078F2"/>
                </a:solidFill>
                <a:effectLst/>
                <a:latin typeface="JetBrains Mono"/>
              </a:rPr>
              <a:t>= </a:t>
            </a:r>
            <a:r>
              <a:rPr kumimoji="0" lang="ru-RU" altLang="ru-RU" sz="1200" b="0" i="0" u="none" strike="noStrike" cap="none" normalizeH="0" baseline="0">
                <a:ln>
                  <a:noFill/>
                </a:ln>
                <a:solidFill>
                  <a:srgbClr val="383A42"/>
                </a:solidFill>
                <a:effectLst/>
                <a:latin typeface="JetBrains Mono"/>
              </a:rPr>
              <a:t>[]</a:t>
            </a:r>
            <a:br>
              <a:rPr kumimoji="0" lang="ru-RU" altLang="ru-RU" sz="1200" b="0" i="0" u="none" strike="noStrike" cap="none" normalizeH="0" baseline="0">
                <a:ln>
                  <a:noFill/>
                </a:ln>
                <a:solidFill>
                  <a:srgbClr val="383A42"/>
                </a:solidFill>
                <a:effectLst/>
                <a:latin typeface="JetBrains Mono"/>
              </a:rPr>
            </a:br>
            <a:r>
              <a:rPr kumimoji="0" lang="ru-RU" altLang="ru-RU" sz="1200" b="0" i="1" u="none" strike="noStrike" cap="none" normalizeH="0" baseline="0">
                <a:ln>
                  <a:noFill/>
                </a:ln>
                <a:solidFill>
                  <a:srgbClr val="A626A4"/>
                </a:solidFill>
                <a:effectLst/>
                <a:latin typeface="JetBrains Mono"/>
              </a:rPr>
              <a:t>except </a:t>
            </a:r>
            <a:r>
              <a:rPr kumimoji="0" lang="ru-RU" altLang="ru-RU" sz="1200" b="0" i="0" u="none" strike="noStrike" cap="none" normalizeH="0" baseline="0">
                <a:ln>
                  <a:noFill/>
                </a:ln>
                <a:solidFill>
                  <a:srgbClr val="000080"/>
                </a:solidFill>
                <a:effectLst/>
                <a:latin typeface="JetBrains Mono"/>
              </a:rPr>
              <a:t>Exception </a:t>
            </a:r>
            <a:r>
              <a:rPr kumimoji="0" lang="ru-RU" altLang="ru-RU" sz="1200" b="0" i="1" u="none" strike="noStrike" cap="none" normalizeH="0" baseline="0">
                <a:ln>
                  <a:noFill/>
                </a:ln>
                <a:solidFill>
                  <a:srgbClr val="A626A4"/>
                </a:solidFill>
                <a:effectLst/>
                <a:latin typeface="JetBrains Mono"/>
              </a:rPr>
              <a:t>as </a:t>
            </a:r>
            <a:r>
              <a:rPr kumimoji="0" lang="ru-RU" altLang="ru-RU" sz="1200" b="0" i="0" u="none" strike="noStrike" cap="none" normalizeH="0" baseline="0">
                <a:ln>
                  <a:noFill/>
                </a:ln>
                <a:solidFill>
                  <a:srgbClr val="383A42"/>
                </a:solidFill>
                <a:effectLst/>
                <a:latin typeface="JetBrains Mono"/>
              </a:rPr>
              <a:t>e</a:t>
            </a:r>
            <a:r>
              <a:rPr kumimoji="0" lang="ru-RU" altLang="ru-RU" sz="1200" b="0" i="0" u="none" strike="noStrike" cap="none" normalizeH="0" baseline="0">
                <a:ln>
                  <a:noFill/>
                </a:ln>
                <a:solidFill>
                  <a:srgbClr val="4078F2"/>
                </a:solidFill>
                <a:effectLst/>
                <a:latin typeface="JetBrains Mono"/>
              </a:rPr>
              <a:t>:</a:t>
            </a:r>
            <a:br>
              <a:rPr kumimoji="0" lang="ru-RU" altLang="ru-RU" sz="1200" b="0" i="0" u="none" strike="noStrike" cap="none" normalizeH="0" baseline="0">
                <a:ln>
                  <a:noFill/>
                </a:ln>
                <a:solidFill>
                  <a:srgbClr val="4078F2"/>
                </a:solidFill>
                <a:effectLst/>
                <a:latin typeface="JetBrains Mono"/>
              </a:rPr>
            </a:br>
            <a:r>
              <a:rPr kumimoji="0" lang="ru-RU" altLang="ru-RU" sz="1200" b="0" i="0" u="none" strike="noStrike" cap="none" normalizeH="0" baseline="0">
                <a:ln>
                  <a:noFill/>
                </a:ln>
                <a:solidFill>
                  <a:srgbClr val="4078F2"/>
                </a:solidFill>
                <a:effectLst/>
                <a:latin typeface="JetBrains Mono"/>
              </a:rPr>
              <a:t>    </a:t>
            </a:r>
            <a:r>
              <a:rPr kumimoji="0" lang="ru-RU" altLang="ru-RU" sz="1200" b="0" i="0" u="none" strike="noStrike" cap="none" normalizeH="0" baseline="0">
                <a:ln>
                  <a:noFill/>
                </a:ln>
                <a:solidFill>
                  <a:srgbClr val="383A42"/>
                </a:solidFill>
                <a:effectLst/>
                <a:latin typeface="JetBrains Mono"/>
              </a:rPr>
              <a:t>result </a:t>
            </a:r>
            <a:r>
              <a:rPr kumimoji="0" lang="ru-RU" altLang="ru-RU" sz="1200" b="0" i="0" u="none" strike="noStrike" cap="none" normalizeH="0" baseline="0">
                <a:ln>
                  <a:noFill/>
                </a:ln>
                <a:solidFill>
                  <a:srgbClr val="4078F2"/>
                </a:solidFill>
                <a:effectLst/>
                <a:latin typeface="JetBrains Mono"/>
              </a:rPr>
              <a:t>= </a:t>
            </a:r>
            <a:r>
              <a:rPr kumimoji="0" lang="ru-RU" altLang="ru-RU" sz="1200" b="0" i="0" u="none" strike="noStrike" cap="none" normalizeH="0" baseline="0">
                <a:ln>
                  <a:noFill/>
                </a:ln>
                <a:solidFill>
                  <a:srgbClr val="383A42"/>
                </a:solidFill>
                <a:effectLst/>
                <a:latin typeface="JetBrains Mono"/>
              </a:rPr>
              <a:t>[]</a:t>
            </a:r>
            <a:br>
              <a:rPr kumimoji="0" lang="ru-RU" altLang="ru-RU" sz="1200" b="0" i="0" u="none" strike="noStrike" cap="none" normalizeH="0" baseline="0">
                <a:ln>
                  <a:noFill/>
                </a:ln>
                <a:solidFill>
                  <a:srgbClr val="383A42"/>
                </a:solidFill>
                <a:effectLst/>
                <a:latin typeface="JetBrains Mono"/>
              </a:rPr>
            </a:br>
            <a:r>
              <a:rPr kumimoji="0" lang="ru-RU" altLang="ru-RU" sz="1200" b="0" i="0" u="none" strike="noStrike" cap="none" normalizeH="0" baseline="0">
                <a:ln>
                  <a:noFill/>
                </a:ln>
                <a:solidFill>
                  <a:srgbClr val="383A42"/>
                </a:solidFill>
                <a:effectLst/>
                <a:latin typeface="JetBrains Mono"/>
              </a:rPr>
              <a:t>    </a:t>
            </a:r>
            <a:r>
              <a:rPr kumimoji="0" lang="ru-RU" altLang="ru-RU" sz="1200" b="0" i="0" u="none" strike="noStrike" cap="none" normalizeH="0" baseline="0">
                <a:ln>
                  <a:noFill/>
                </a:ln>
                <a:solidFill>
                  <a:srgbClr val="000080"/>
                </a:solidFill>
                <a:effectLst/>
                <a:latin typeface="JetBrains Mono"/>
              </a:rPr>
              <a:t>print</a:t>
            </a:r>
            <a:r>
              <a:rPr kumimoji="0" lang="ru-RU" altLang="ru-RU" sz="1200" b="0" i="0" u="none" strike="noStrike" cap="none" normalizeH="0" baseline="0">
                <a:ln>
                  <a:noFill/>
                </a:ln>
                <a:solidFill>
                  <a:srgbClr val="383A42"/>
                </a:solidFill>
                <a:effectLst/>
                <a:latin typeface="JetBrains Mono"/>
              </a:rPr>
              <a:t>(e)</a:t>
            </a:r>
            <a:endParaRPr kumimoji="0" lang="ru-RU" altLang="ru-RU"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778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067" y="152400"/>
            <a:ext cx="11887200" cy="6798733"/>
          </a:xfrm>
        </p:spPr>
        <p:txBody>
          <a:bodyPr>
            <a:normAutofit/>
          </a:bodyPr>
          <a:lstStyle/>
          <a:p>
            <a:pPr marL="0" indent="0" algn="ctr">
              <a:buNone/>
            </a:pPr>
            <a:r>
              <a:rPr lang="uk-UA" sz="1800" b="1" dirty="0"/>
              <a:t>Як працює перехоплення винятків? </a:t>
            </a:r>
          </a:p>
          <a:p>
            <a:r>
              <a:rPr lang="uk-UA" sz="1800" dirty="0"/>
              <a:t>Спочатку виконується код, що знаходиться між операторами </a:t>
            </a:r>
            <a:r>
              <a:rPr lang="en-US" sz="1800" b="1" i="1" dirty="0"/>
              <a:t>try</a:t>
            </a:r>
            <a:r>
              <a:rPr lang="en-US" sz="1800" dirty="0"/>
              <a:t> </a:t>
            </a:r>
            <a:r>
              <a:rPr lang="uk-UA" sz="1800" dirty="0"/>
              <a:t>і </a:t>
            </a:r>
            <a:r>
              <a:rPr lang="en-US" sz="1800" b="1" i="1" dirty="0"/>
              <a:t>except</a:t>
            </a:r>
            <a:r>
              <a:rPr lang="en-US" sz="1800" dirty="0"/>
              <a:t>. </a:t>
            </a:r>
            <a:endParaRPr lang="uk-UA" sz="1800" dirty="0"/>
          </a:p>
          <a:p>
            <a:r>
              <a:rPr lang="uk-UA" sz="1800" dirty="0"/>
              <a:t>Якщо в ході його виконання винятку не відбулося, то код в блоці </a:t>
            </a:r>
            <a:r>
              <a:rPr lang="en-US" sz="1800" b="1" i="1" dirty="0"/>
              <a:t>except</a:t>
            </a:r>
            <a:r>
              <a:rPr lang="en-US" sz="1800" dirty="0"/>
              <a:t> </a:t>
            </a:r>
            <a:r>
              <a:rPr lang="uk-UA" sz="1800" dirty="0"/>
              <a:t>пропускається, а код в блоці </a:t>
            </a:r>
            <a:r>
              <a:rPr lang="en-US" sz="1800" b="1" i="1" dirty="0"/>
              <a:t>try</a:t>
            </a:r>
            <a:r>
              <a:rPr lang="en-US" sz="1800" dirty="0"/>
              <a:t> </a:t>
            </a:r>
            <a:r>
              <a:rPr lang="uk-UA" sz="1800" dirty="0"/>
              <a:t>виконується весь до кінця.</a:t>
            </a:r>
          </a:p>
          <a:p>
            <a:r>
              <a:rPr lang="uk-UA" sz="1800" dirty="0"/>
              <a:t>Якщо виняток відбувається, то виконання в рамках блоку </a:t>
            </a:r>
            <a:r>
              <a:rPr lang="en-US" sz="1800" b="1" i="1" dirty="0"/>
              <a:t>try</a:t>
            </a:r>
            <a:r>
              <a:rPr lang="en-US" sz="1800" dirty="0"/>
              <a:t> </a:t>
            </a:r>
            <a:r>
              <a:rPr lang="uk-UA" sz="1800" dirty="0"/>
              <a:t>переривається і виконується код в блоці </a:t>
            </a:r>
            <a:r>
              <a:rPr lang="en-US" sz="1800" b="1" i="1" dirty="0"/>
              <a:t>except</a:t>
            </a:r>
            <a:r>
              <a:rPr lang="en-US" sz="1800" dirty="0"/>
              <a:t>. </a:t>
            </a:r>
            <a:r>
              <a:rPr lang="uk-UA" sz="1800" dirty="0"/>
              <a:t>При цьому для оператора </a:t>
            </a:r>
            <a:r>
              <a:rPr lang="en-US" sz="1800" b="1" i="1" dirty="0"/>
              <a:t>except</a:t>
            </a:r>
            <a:r>
              <a:rPr lang="en-US" sz="1800" dirty="0"/>
              <a:t> </a:t>
            </a:r>
            <a:r>
              <a:rPr lang="uk-UA" sz="1800" dirty="0"/>
              <a:t>можна вказати, які винятки можна обробляти в ньому. При виникненні винятків, шукається саме той блок </a:t>
            </a:r>
            <a:r>
              <a:rPr lang="en-US" sz="1800" b="1" i="1" dirty="0"/>
              <a:t>except</a:t>
            </a:r>
            <a:r>
              <a:rPr lang="en-US" sz="1800" dirty="0"/>
              <a:t>, </a:t>
            </a:r>
            <a:r>
              <a:rPr lang="uk-UA" sz="1800" dirty="0"/>
              <a:t>який може обробити цей виняток.</a:t>
            </a:r>
          </a:p>
          <a:p>
            <a:r>
              <a:rPr lang="uk-UA" sz="1800" dirty="0"/>
              <a:t>Якщо серед </a:t>
            </a:r>
            <a:r>
              <a:rPr lang="en-US" sz="1800" b="1" dirty="0"/>
              <a:t>except</a:t>
            </a:r>
            <a:r>
              <a:rPr lang="en-US" sz="1800" dirty="0"/>
              <a:t> </a:t>
            </a:r>
            <a:r>
              <a:rPr lang="uk-UA" sz="1800" dirty="0"/>
              <a:t>блоків немає відповідного для обробки винятку, то він передається назовні з блоку </a:t>
            </a:r>
            <a:r>
              <a:rPr lang="en-US" sz="1800" b="1" dirty="0"/>
              <a:t>try</a:t>
            </a:r>
            <a:r>
              <a:rPr lang="en-US" sz="1800" dirty="0"/>
              <a:t>. </a:t>
            </a:r>
            <a:r>
              <a:rPr lang="uk-UA" sz="1800" dirty="0"/>
              <a:t>У разі, якщо обробник винятку так і не буде знайдений, то винятки будуть необробленими (</a:t>
            </a:r>
            <a:r>
              <a:rPr lang="en-US" sz="1800" i="1" dirty="0"/>
              <a:t>unhandled exception</a:t>
            </a:r>
            <a:r>
              <a:rPr lang="en-US" sz="1800" dirty="0"/>
              <a:t>) </a:t>
            </a:r>
            <a:r>
              <a:rPr lang="uk-UA" sz="1800" dirty="0"/>
              <a:t>і програма аварійно зупиниться. </a:t>
            </a:r>
            <a:endParaRPr lang="ru-RU" sz="1800" dirty="0"/>
          </a:p>
          <a:p>
            <a:pPr marL="0" indent="0" algn="ctr">
              <a:buNone/>
            </a:pPr>
            <a:r>
              <a:rPr lang="ru-RU" sz="1800" b="1" dirty="0"/>
              <a:t>Багато різних винятків </a:t>
            </a:r>
          </a:p>
          <a:p>
            <a:pPr marL="0" indent="0">
              <a:buNone/>
            </a:pPr>
            <a:r>
              <a:rPr lang="ru-RU" sz="1800" dirty="0"/>
              <a:t>Іноді код може породити винятки різних типів. Якщо вони обробляються однаково, то можна просто перерахувати їх типи через кому: </a:t>
            </a:r>
          </a:p>
          <a:p>
            <a:pPr marL="0" indent="0">
              <a:buNone/>
            </a:pPr>
            <a:endParaRPr lang="ru-RU" sz="1800" dirty="0"/>
          </a:p>
          <a:p>
            <a:pPr marL="0" indent="0">
              <a:buNone/>
            </a:pPr>
            <a:endParaRPr lang="ru-RU" sz="1800" dirty="0"/>
          </a:p>
          <a:p>
            <a:pPr marL="0" indent="0">
              <a:buNone/>
            </a:pPr>
            <a:r>
              <a:rPr lang="uk-UA" sz="1800" dirty="0"/>
              <a:t>Якщо потрібна різна обробка, то пишемо багато except блоків:</a:t>
            </a:r>
          </a:p>
          <a:p>
            <a:pPr marL="0" indent="0">
              <a:buNone/>
            </a:pPr>
            <a:endParaRPr lang="ru-RU" sz="1800" dirty="0"/>
          </a:p>
          <a:p>
            <a:pPr marL="0" indent="0">
              <a:buNone/>
            </a:pPr>
            <a:endParaRPr lang="ru-RU" sz="2000" dirty="0"/>
          </a:p>
        </p:txBody>
      </p:sp>
      <p:sp>
        <p:nvSpPr>
          <p:cNvPr id="2" name="Rectangle 1"/>
          <p:cNvSpPr>
            <a:spLocks noChangeArrowheads="1"/>
          </p:cNvSpPr>
          <p:nvPr/>
        </p:nvSpPr>
        <p:spPr bwMode="auto">
          <a:xfrm>
            <a:off x="237067" y="4276693"/>
            <a:ext cx="3780971" cy="52322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a:ln>
                  <a:noFill/>
                </a:ln>
                <a:solidFill>
                  <a:srgbClr val="A626A4"/>
                </a:solidFill>
                <a:effectLst/>
                <a:latin typeface="JetBrains Mono"/>
              </a:rPr>
              <a:t>except</a:t>
            </a:r>
            <a:r>
              <a:rPr kumimoji="0" lang="ru-RU" altLang="ru-RU" sz="1400" b="0" i="0" u="none" strike="noStrike" cap="none" normalizeH="0" baseline="0" dirty="0">
                <a:ln>
                  <a:noFill/>
                </a:ln>
                <a:solidFill>
                  <a:srgbClr val="383A42"/>
                </a:solidFill>
                <a:effectLst/>
                <a:latin typeface="JetBrains Mono"/>
              </a:rPr>
              <a:t>(RuntimeError, TypeError, NameError)</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1" u="none" strike="noStrike" cap="none" normalizeH="0" baseline="0" dirty="0">
                <a:ln>
                  <a:noFill/>
                </a:ln>
                <a:solidFill>
                  <a:srgbClr val="A626A4"/>
                </a:solidFill>
                <a:effectLst/>
                <a:latin typeface="JetBrains Mono"/>
              </a:rPr>
              <a:t>pass</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237067" y="5310371"/>
            <a:ext cx="2318263" cy="138499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383A42"/>
                </a:solidFill>
                <a:effectLst/>
                <a:latin typeface="JetBrains Mono"/>
              </a:rPr>
              <a:t>ecxept RuntimeError</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'Перший випадок'</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ecxept TypeError</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'Другий випадок'</a:t>
            </a:r>
            <a:r>
              <a:rPr kumimoji="0" lang="ru-RU" altLang="ru-RU" sz="1400" b="0" i="0" u="none" strike="noStrike" cap="none" normalizeH="0" baseline="0">
                <a:ln>
                  <a:noFill/>
                </a:ln>
                <a:solidFill>
                  <a:srgbClr val="383A42"/>
                </a:solidFill>
                <a:effectLst/>
                <a:latin typeface="JetBrains Mono"/>
              </a:rPr>
              <a:t>)</a:t>
            </a:r>
            <a:br>
              <a:rPr kumimoji="0" lang="ru-RU" altLang="ru-RU" sz="1400" b="0" i="0" u="none" strike="noStrike" cap="none" normalizeH="0" baseline="0">
                <a:ln>
                  <a:noFill/>
                </a:ln>
                <a:solidFill>
                  <a:srgbClr val="383A42"/>
                </a:solidFill>
                <a:effectLst/>
                <a:latin typeface="JetBrains Mono"/>
              </a:rPr>
            </a:br>
            <a:r>
              <a:rPr kumimoji="0" lang="ru-RU" altLang="ru-RU" sz="1400" b="0" i="0" u="none" strike="noStrike" cap="none" normalizeH="0" baseline="0">
                <a:ln>
                  <a:noFill/>
                </a:ln>
                <a:solidFill>
                  <a:srgbClr val="383A42"/>
                </a:solidFill>
                <a:effectLst/>
                <a:latin typeface="JetBrains Mono"/>
              </a:rPr>
              <a:t>ecxept NameError</a:t>
            </a:r>
            <a:r>
              <a:rPr kumimoji="0" lang="ru-RU" altLang="ru-RU" sz="1400" b="0" i="0" u="none" strike="noStrike" cap="none" normalizeH="0" baseline="0">
                <a:ln>
                  <a:noFill/>
                </a:ln>
                <a:solidFill>
                  <a:srgbClr val="4078F2"/>
                </a:solidFill>
                <a:effectLst/>
                <a:latin typeface="JetBrains Mono"/>
              </a:rPr>
              <a:t>:</a:t>
            </a:r>
            <a:br>
              <a:rPr kumimoji="0" lang="ru-RU" altLang="ru-RU" sz="1400" b="0" i="0" u="none" strike="noStrike" cap="none" normalizeH="0" baseline="0">
                <a:ln>
                  <a:noFill/>
                </a:ln>
                <a:solidFill>
                  <a:srgbClr val="4078F2"/>
                </a:solidFill>
                <a:effectLst/>
                <a:latin typeface="JetBrains Mono"/>
              </a:rPr>
            </a:br>
            <a:r>
              <a:rPr kumimoji="0" lang="ru-RU" altLang="ru-RU" sz="1400" b="0" i="0" u="none" strike="noStrike" cap="none" normalizeH="0" baseline="0">
                <a:ln>
                  <a:noFill/>
                </a:ln>
                <a:solidFill>
                  <a:srgbClr val="4078F2"/>
                </a:solidFill>
                <a:effectLst/>
                <a:latin typeface="JetBrains Mono"/>
              </a:rPr>
              <a:t>    </a:t>
            </a: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383A42"/>
                </a:solidFill>
                <a:effectLst/>
                <a:latin typeface="JetBrains Mono"/>
              </a:rPr>
              <a:t>(</a:t>
            </a:r>
            <a:r>
              <a:rPr kumimoji="0" lang="ru-RU" altLang="ru-RU" sz="1400" b="0" i="0" u="none" strike="noStrike" cap="none" normalizeH="0" baseline="0">
                <a:ln>
                  <a:noFill/>
                </a:ln>
                <a:solidFill>
                  <a:srgbClr val="50A14E"/>
                </a:solidFill>
                <a:effectLst/>
                <a:latin typeface="JetBrains Mono"/>
              </a:rPr>
              <a:t>'Третій випадок'</a:t>
            </a:r>
            <a:r>
              <a:rPr kumimoji="0" lang="ru-RU" altLang="ru-RU" sz="1400" b="0" i="0" u="none" strike="noStrike" cap="none" normalizeH="0" baseline="0">
                <a:ln>
                  <a:noFill/>
                </a:ln>
                <a:solidFill>
                  <a:srgbClr val="383A42"/>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7245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45CA39B6-30E3-4A97-89F9-6DF2C68E11A1}"/>
              </a:ext>
            </a:extLst>
          </p:cNvPr>
          <p:cNvPicPr>
            <a:picLocks noChangeAspect="1"/>
          </p:cNvPicPr>
          <p:nvPr/>
        </p:nvPicPr>
        <p:blipFill>
          <a:blip r:embed="rId2"/>
          <a:stretch>
            <a:fillRect/>
          </a:stretch>
        </p:blipFill>
        <p:spPr>
          <a:xfrm>
            <a:off x="6603126" y="4276725"/>
            <a:ext cx="5369573" cy="2545678"/>
          </a:xfrm>
          <a:prstGeom prst="rect">
            <a:avLst/>
          </a:prstGeom>
        </p:spPr>
      </p:pic>
      <p:pic>
        <p:nvPicPr>
          <p:cNvPr id="5" name="Picture 4"/>
          <p:cNvPicPr>
            <a:picLocks noChangeAspect="1"/>
          </p:cNvPicPr>
          <p:nvPr/>
        </p:nvPicPr>
        <p:blipFill>
          <a:blip r:embed="rId3"/>
          <a:stretch>
            <a:fillRect/>
          </a:stretch>
        </p:blipFill>
        <p:spPr>
          <a:xfrm>
            <a:off x="143855" y="4276725"/>
            <a:ext cx="4858871" cy="2581275"/>
          </a:xfrm>
          <a:prstGeom prst="rect">
            <a:avLst/>
          </a:prstGeom>
        </p:spPr>
      </p:pic>
      <p:sp>
        <p:nvSpPr>
          <p:cNvPr id="3" name="Content Placeholder 2"/>
          <p:cNvSpPr>
            <a:spLocks noGrp="1"/>
          </p:cNvSpPr>
          <p:nvPr>
            <p:ph idx="1"/>
          </p:nvPr>
        </p:nvSpPr>
        <p:spPr>
          <a:xfrm>
            <a:off x="152399" y="127000"/>
            <a:ext cx="11878733" cy="6595533"/>
          </a:xfrm>
        </p:spPr>
        <p:txBody>
          <a:bodyPr>
            <a:normAutofit/>
          </a:bodyPr>
          <a:lstStyle/>
          <a:p>
            <a:pPr marL="0" indent="0">
              <a:spcBef>
                <a:spcPts val="0"/>
              </a:spcBef>
              <a:buNone/>
            </a:pPr>
            <a:r>
              <a:rPr lang="uk-UA" sz="1800" u="sng" dirty="0"/>
              <a:t>Приклад (обидва вийнятки)</a:t>
            </a:r>
            <a:r>
              <a:rPr lang="uk-UA" sz="1800" dirty="0"/>
              <a:t>: </a:t>
            </a:r>
            <a:endParaRPr lang="ru-RU" sz="1800" dirty="0"/>
          </a:p>
        </p:txBody>
      </p:sp>
      <p:sp>
        <p:nvSpPr>
          <p:cNvPr id="2" name="Rectangle 1"/>
          <p:cNvSpPr>
            <a:spLocks noChangeArrowheads="1"/>
          </p:cNvSpPr>
          <p:nvPr/>
        </p:nvSpPr>
        <p:spPr bwMode="auto">
          <a:xfrm>
            <a:off x="3022567" y="135467"/>
            <a:ext cx="3522126" cy="461664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err="1">
                <a:ln>
                  <a:noFill/>
                </a:ln>
                <a:solidFill>
                  <a:srgbClr val="A626A4"/>
                </a:solidFill>
                <a:effectLst/>
                <a:latin typeface="JetBrains Mono"/>
              </a:rPr>
              <a:t>import</a:t>
            </a:r>
            <a:r>
              <a:rPr kumimoji="0" lang="ru-RU" altLang="ru-RU" sz="1400" b="0" i="1" u="none" strike="noStrike" cap="none" normalizeH="0" baseline="0" dirty="0">
                <a:ln>
                  <a:noFill/>
                </a:ln>
                <a:solidFill>
                  <a:srgbClr val="A626A4"/>
                </a:solidFill>
                <a:effectLst/>
                <a:latin typeface="JetBrains Mono"/>
              </a:rPr>
              <a:t> </a:t>
            </a:r>
            <a:r>
              <a:rPr kumimoji="0" lang="ru-RU" altLang="ru-RU" sz="1400" b="0" i="0" u="none" strike="noStrike" cap="none" normalizeH="0" baseline="0" dirty="0" err="1">
                <a:ln>
                  <a:noFill/>
                </a:ln>
                <a:solidFill>
                  <a:srgbClr val="383A42"/>
                </a:solidFill>
                <a:effectLst/>
                <a:latin typeface="JetBrains Mono"/>
              </a:rPr>
              <a:t>traceback</a:t>
            </a: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err="1">
                <a:ln>
                  <a:noFill/>
                </a:ln>
                <a:solidFill>
                  <a:srgbClr val="A626A4"/>
                </a:solidFill>
                <a:effectLst/>
                <a:latin typeface="JetBrains Mono"/>
              </a:rPr>
              <a:t>import</a:t>
            </a:r>
            <a:r>
              <a:rPr kumimoji="0" lang="ru-RU" altLang="ru-RU" sz="1400" b="0" i="1" u="none" strike="noStrike" cap="none" normalizeH="0" baseline="0" dirty="0">
                <a:ln>
                  <a:noFill/>
                </a:ln>
                <a:solidFill>
                  <a:srgbClr val="A626A4"/>
                </a:solidFill>
                <a:effectLst/>
                <a:latin typeface="JetBrains Mono"/>
              </a:rPr>
              <a:t> </a:t>
            </a:r>
            <a:r>
              <a:rPr kumimoji="0" lang="ru-RU" altLang="ru-RU" sz="1400" b="0" i="0" u="none" strike="noStrike" cap="none" normalizeH="0" baseline="0" dirty="0" err="1">
                <a:ln>
                  <a:noFill/>
                </a:ln>
                <a:solidFill>
                  <a:srgbClr val="383A42"/>
                </a:solidFill>
                <a:effectLst/>
                <a:latin typeface="JetBrains Mono"/>
              </a:rPr>
              <a:t>sys</a:t>
            </a:r>
            <a:br>
              <a:rPr kumimoji="0" lang="ru-RU" altLang="ru-RU" sz="1400" b="0" i="0" u="none" strike="noStrike" cap="none" normalizeH="0" baseline="0" dirty="0">
                <a:ln>
                  <a:noFill/>
                </a:ln>
                <a:solidFill>
                  <a:srgbClr val="383A42"/>
                </a:solidFill>
                <a:effectLst/>
                <a:latin typeface="JetBrains Mono"/>
              </a:rPr>
            </a:b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err="1">
                <a:ln>
                  <a:noFill/>
                </a:ln>
                <a:solidFill>
                  <a:srgbClr val="A626A4"/>
                </a:solidFill>
                <a:effectLst/>
                <a:latin typeface="JetBrains Mono"/>
              </a:rPr>
              <a:t>def</a:t>
            </a:r>
            <a:r>
              <a:rPr kumimoji="0" lang="ru-RU" altLang="ru-RU" sz="1400" b="0" i="1" u="none" strike="noStrike" cap="none" normalizeH="0" baseline="0" dirty="0">
                <a:ln>
                  <a:noFill/>
                </a:ln>
                <a:solidFill>
                  <a:srgbClr val="A626A4"/>
                </a:solidFill>
                <a:effectLst/>
                <a:latin typeface="JetBrains Mono"/>
              </a:rPr>
              <a:t> </a:t>
            </a:r>
            <a:r>
              <a:rPr kumimoji="0" lang="ru-RU" altLang="ru-RU" sz="1400" b="0" i="0" u="none" strike="noStrike" cap="none" normalizeH="0" baseline="0" dirty="0" err="1">
                <a:ln>
                  <a:noFill/>
                </a:ln>
                <a:solidFill>
                  <a:srgbClr val="4078F2"/>
                </a:solidFill>
                <a:effectLst/>
                <a:latin typeface="JetBrains Mono"/>
              </a:rPr>
              <a:t>foo</a:t>
            </a:r>
            <a:r>
              <a:rPr kumimoji="0" lang="ru-RU" altLang="ru-RU" sz="1400" b="0" i="0" u="none" strike="noStrike" cap="none" normalizeH="0" baseline="0" dirty="0">
                <a:ln>
                  <a:noFill/>
                </a:ln>
                <a:solidFill>
                  <a:srgbClr val="383A42"/>
                </a:solidFill>
                <a:effectLst/>
                <a:latin typeface="JetBrains Mono"/>
              </a:rPr>
              <a:t>(a)</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b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986801"/>
                </a:solidFill>
                <a:effectLst/>
                <a:latin typeface="JetBrains Mono"/>
              </a:rPr>
              <a:t>1</a:t>
            </a: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a:ln>
                  <a:noFill/>
                </a:ln>
                <a:solidFill>
                  <a:srgbClr val="986801"/>
                </a:solidFill>
                <a:effectLst/>
                <a:latin typeface="JetBrains Mono"/>
              </a:rPr>
              <a:t>2</a:t>
            </a: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a:ln>
                  <a:noFill/>
                </a:ln>
                <a:solidFill>
                  <a:srgbClr val="986801"/>
                </a:solidFill>
                <a:effectLst/>
                <a:latin typeface="JetBrains Mono"/>
              </a:rPr>
              <a:t>3</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x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986801"/>
                </a:solidFill>
                <a:effectLst/>
                <a:latin typeface="JetBrains Mono"/>
              </a:rPr>
              <a:t>5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a</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y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b[a]</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err="1">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(x, a, y)</a:t>
            </a:r>
            <a:br>
              <a:rPr kumimoji="0" lang="ru-RU" altLang="ru-RU" sz="1400" b="0" i="0" u="none" strike="noStrike" cap="none" normalizeH="0" baseline="0" dirty="0">
                <a:ln>
                  <a:noFill/>
                </a:ln>
                <a:solidFill>
                  <a:srgbClr val="383A42"/>
                </a:solidFill>
                <a:effectLst/>
                <a:latin typeface="JetBrains Mono"/>
              </a:rPr>
            </a:b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err="1">
                <a:ln>
                  <a:noFill/>
                </a:ln>
                <a:solidFill>
                  <a:srgbClr val="A626A4"/>
                </a:solidFill>
                <a:effectLst/>
                <a:latin typeface="JetBrains Mono"/>
              </a:rPr>
              <a:t>try</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err="1">
                <a:ln>
                  <a:noFill/>
                </a:ln>
                <a:solidFill>
                  <a:srgbClr val="4078F2"/>
                </a:solidFill>
                <a:effectLst/>
                <a:latin typeface="JetBrains Mono"/>
              </a:rPr>
              <a:t>foo</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986801"/>
                </a:solidFill>
                <a:effectLst/>
                <a:latin typeface="JetBrains Mono"/>
              </a:rPr>
              <a:t>2</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1" u="none" strike="noStrike" cap="none" normalizeH="0" baseline="0" dirty="0">
                <a:ln>
                  <a:noFill/>
                </a:ln>
                <a:solidFill>
                  <a:srgbClr val="A0A1A7"/>
                </a:solidFill>
                <a:effectLst/>
                <a:latin typeface="JetBrains Mono"/>
              </a:rPr>
              <a:t># </a:t>
            </a:r>
            <a:r>
              <a:rPr kumimoji="0" lang="ru-RU" altLang="ru-RU" sz="1400" b="0" i="1" u="none" strike="noStrike" cap="none" normalizeH="0" baseline="0" dirty="0" err="1">
                <a:ln>
                  <a:noFill/>
                </a:ln>
                <a:solidFill>
                  <a:srgbClr val="A0A1A7"/>
                </a:solidFill>
                <a:effectLst/>
                <a:latin typeface="JetBrains Mono"/>
              </a:rPr>
              <a:t>foo</a:t>
            </a:r>
            <a:r>
              <a:rPr kumimoji="0" lang="ru-RU" altLang="ru-RU" sz="1400" b="0" i="1" u="none" strike="noStrike" cap="none" normalizeH="0" baseline="0" dirty="0">
                <a:ln>
                  <a:noFill/>
                </a:ln>
                <a:solidFill>
                  <a:srgbClr val="A0A1A7"/>
                </a:solidFill>
                <a:effectLst/>
                <a:latin typeface="JetBrains Mono"/>
              </a:rPr>
              <a:t>(0)    # на 0 </a:t>
            </a:r>
            <a:r>
              <a:rPr kumimoji="0" lang="ru-RU" altLang="ru-RU" sz="1400" b="0" i="1" u="none" strike="noStrike" cap="none" normalizeH="0" baseline="0" dirty="0" err="1">
                <a:ln>
                  <a:noFill/>
                </a:ln>
                <a:solidFill>
                  <a:srgbClr val="A0A1A7"/>
                </a:solidFill>
                <a:effectLst/>
                <a:latin typeface="JetBrains Mono"/>
              </a:rPr>
              <a:t>ділити</a:t>
            </a:r>
            <a:r>
              <a:rPr kumimoji="0" lang="ru-RU" altLang="ru-RU" sz="1400" b="0" i="1" u="none" strike="noStrike" cap="none" normalizeH="0" baseline="0" dirty="0">
                <a:ln>
                  <a:noFill/>
                </a:ln>
                <a:solidFill>
                  <a:srgbClr val="A0A1A7"/>
                </a:solidFill>
                <a:effectLst/>
                <a:latin typeface="JetBrains Mono"/>
              </a:rPr>
              <a:t> не </a:t>
            </a:r>
            <a:r>
              <a:rPr kumimoji="0" lang="ru-RU" altLang="ru-RU" sz="1400" b="0" i="1" u="none" strike="noStrike" cap="none" normalizeH="0" baseline="0" dirty="0" err="1">
                <a:ln>
                  <a:noFill/>
                </a:ln>
                <a:solidFill>
                  <a:srgbClr val="A0A1A7"/>
                </a:solidFill>
                <a:effectLst/>
                <a:latin typeface="JetBrains Mono"/>
              </a:rPr>
              <a:t>можна</a:t>
            </a:r>
            <a:br>
              <a:rPr kumimoji="0" lang="ru-RU" altLang="ru-RU" sz="1400" b="0" i="1" u="none" strike="noStrike" cap="none" normalizeH="0" baseline="0" dirty="0">
                <a:ln>
                  <a:noFill/>
                </a:ln>
                <a:solidFill>
                  <a:srgbClr val="A0A1A7"/>
                </a:solidFill>
                <a:effectLst/>
                <a:latin typeface="JetBrains Mono"/>
              </a:rPr>
            </a:br>
            <a:r>
              <a:rPr kumimoji="0" lang="ru-RU" altLang="ru-RU" sz="1400" b="0" i="1" u="none" strike="noStrike" cap="none" normalizeH="0" baseline="0" dirty="0">
                <a:ln>
                  <a:noFill/>
                </a:ln>
                <a:solidFill>
                  <a:srgbClr val="A0A1A7"/>
                </a:solidFill>
                <a:effectLst/>
                <a:latin typeface="JetBrains Mono"/>
              </a:rPr>
              <a:t>    </a:t>
            </a:r>
            <a:r>
              <a:rPr kumimoji="0" lang="ru-RU" altLang="ru-RU" sz="1400" b="0" i="0" u="none" strike="noStrike" cap="none" normalizeH="0" baseline="0" dirty="0" err="1">
                <a:ln>
                  <a:noFill/>
                </a:ln>
                <a:solidFill>
                  <a:srgbClr val="4078F2"/>
                </a:solidFill>
                <a:effectLst/>
                <a:latin typeface="JetBrains Mono"/>
              </a:rPr>
              <a:t>foo</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986801"/>
                </a:solidFill>
                <a:effectLst/>
                <a:latin typeface="JetBrains Mono"/>
              </a:rPr>
              <a:t>7</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err="1">
                <a:ln>
                  <a:noFill/>
                </a:ln>
                <a:solidFill>
                  <a:srgbClr val="A626A4"/>
                </a:solidFill>
                <a:effectLst/>
                <a:latin typeface="JetBrains Mono"/>
              </a:rPr>
              <a:t>except</a:t>
            </a:r>
            <a:r>
              <a:rPr kumimoji="0" lang="ru-RU" altLang="ru-RU" sz="1400" b="0" i="1" u="none" strike="noStrike" cap="none" normalizeH="0" baseline="0" dirty="0">
                <a:ln>
                  <a:noFill/>
                </a:ln>
                <a:solidFill>
                  <a:srgbClr val="A626A4"/>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err="1">
                <a:ln>
                  <a:noFill/>
                </a:ln>
                <a:solidFill>
                  <a:srgbClr val="000080"/>
                </a:solidFill>
                <a:effectLst/>
                <a:latin typeface="JetBrains Mono"/>
              </a:rPr>
              <a:t>ZeroDivisionError</a:t>
            </a: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err="1">
                <a:ln>
                  <a:noFill/>
                </a:ln>
                <a:solidFill>
                  <a:srgbClr val="000080"/>
                </a:solidFill>
                <a:effectLst/>
                <a:latin typeface="JetBrains Mono"/>
              </a:rPr>
              <a:t>IndexError</a:t>
            </a:r>
            <a:r>
              <a:rPr kumimoji="0" lang="ru-RU" altLang="ru-RU" sz="1400" b="0" i="0" u="none" strike="noStrike" cap="none" normalizeH="0" baseline="0" dirty="0">
                <a:ln>
                  <a:noFill/>
                </a:ln>
                <a:solidFill>
                  <a:srgbClr val="383A42"/>
                </a:solidFill>
                <a:effectLst/>
                <a:latin typeface="JetBrains Mono"/>
              </a:rPr>
              <a:t>)  </a:t>
            </a:r>
            <a:r>
              <a:rPr kumimoji="0" lang="ru-RU" altLang="ru-RU" sz="1400" b="0" i="1" u="none" strike="noStrike" cap="none" normalizeH="0" baseline="0" dirty="0" err="1">
                <a:ln>
                  <a:noFill/>
                </a:ln>
                <a:solidFill>
                  <a:srgbClr val="A626A4"/>
                </a:solidFill>
                <a:effectLst/>
                <a:latin typeface="JetBrains Mono"/>
              </a:rPr>
              <a:t>as</a:t>
            </a:r>
            <a:r>
              <a:rPr kumimoji="0" lang="ru-RU" altLang="ru-RU" sz="1400" b="0" i="1" u="none" strike="noStrike" cap="none" normalizeH="0" baseline="0" dirty="0">
                <a:ln>
                  <a:noFill/>
                </a:ln>
                <a:solidFill>
                  <a:srgbClr val="A626A4"/>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e</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err="1">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err="1">
                <a:ln>
                  <a:noFill/>
                </a:ln>
                <a:solidFill>
                  <a:srgbClr val="50A14E"/>
                </a:solidFill>
                <a:effectLst/>
                <a:latin typeface="JetBrains Mono"/>
              </a:rPr>
              <a:t>Упіймали</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err="1">
                <a:ln>
                  <a:noFill/>
                </a:ln>
                <a:solidFill>
                  <a:srgbClr val="50A14E"/>
                </a:solidFill>
                <a:effectLst/>
                <a:latin typeface="JetBrains Mono"/>
              </a:rPr>
              <a:t>вийняток</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err="1">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(e)</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err="1">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a:ln>
                  <a:noFill/>
                </a:ln>
                <a:solidFill>
                  <a:srgbClr val="4078F2"/>
                </a:solidFill>
                <a:effectLst/>
                <a:latin typeface="JetBrains Mono"/>
              </a:rPr>
              <a:t>*</a:t>
            </a:r>
            <a:r>
              <a:rPr kumimoji="0" lang="ru-RU" altLang="ru-RU" sz="1400" b="0" i="0" u="none" strike="noStrike" cap="none" normalizeH="0" baseline="0" dirty="0">
                <a:ln>
                  <a:noFill/>
                </a:ln>
                <a:solidFill>
                  <a:srgbClr val="986801"/>
                </a:solidFill>
                <a:effectLst/>
                <a:latin typeface="JetBrains Mono"/>
              </a:rPr>
              <a:t>60</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err="1">
                <a:ln>
                  <a:noFill/>
                </a:ln>
                <a:solidFill>
                  <a:srgbClr val="383A42"/>
                </a:solidFill>
                <a:effectLst/>
                <a:latin typeface="JetBrains Mono"/>
              </a:rPr>
              <a:t>traceback.</a:t>
            </a:r>
            <a:r>
              <a:rPr kumimoji="0" lang="ru-RU" altLang="ru-RU" sz="1400" b="0" i="0" u="none" strike="noStrike" cap="none" normalizeH="0" baseline="0" dirty="0" err="1">
                <a:ln>
                  <a:noFill/>
                </a:ln>
                <a:solidFill>
                  <a:srgbClr val="4078F2"/>
                </a:solidFill>
                <a:effectLst/>
                <a:latin typeface="JetBrains Mono"/>
              </a:rPr>
              <a:t>print_exc</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err="1">
                <a:ln>
                  <a:noFill/>
                </a:ln>
                <a:solidFill>
                  <a:srgbClr val="383A42"/>
                </a:solidFill>
                <a:effectLst/>
                <a:latin typeface="JetBrains Mono"/>
              </a:rPr>
              <a:t>file</a:t>
            </a:r>
            <a:r>
              <a:rPr kumimoji="0" lang="ru-RU" altLang="ru-RU" sz="1400" b="0" i="0" u="none" strike="noStrike" cap="none" normalizeH="0" baseline="0" dirty="0">
                <a:ln>
                  <a:noFill/>
                </a:ln>
                <a:solidFill>
                  <a:srgbClr val="4078F2"/>
                </a:solidFill>
                <a:effectLst/>
                <a:latin typeface="JetBrains Mono"/>
              </a:rPr>
              <a:t>=</a:t>
            </a:r>
            <a:r>
              <a:rPr kumimoji="0" lang="ru-RU" altLang="ru-RU" sz="1400" b="0" i="0" u="none" strike="noStrike" cap="none" normalizeH="0" baseline="0" dirty="0" err="1">
                <a:ln>
                  <a:noFill/>
                </a:ln>
                <a:solidFill>
                  <a:srgbClr val="383A42"/>
                </a:solidFill>
                <a:effectLst/>
                <a:latin typeface="JetBrains Mono"/>
              </a:rPr>
              <a:t>sys.stdout</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err="1">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a:ln>
                  <a:noFill/>
                </a:ln>
                <a:solidFill>
                  <a:srgbClr val="4078F2"/>
                </a:solidFill>
                <a:effectLst/>
                <a:latin typeface="JetBrains Mono"/>
              </a:rPr>
              <a:t>*</a:t>
            </a:r>
            <a:r>
              <a:rPr kumimoji="0" lang="ru-RU" altLang="ru-RU" sz="1400" b="0" i="0" u="none" strike="noStrike" cap="none" normalizeH="0" baseline="0" dirty="0">
                <a:ln>
                  <a:noFill/>
                </a:ln>
                <a:solidFill>
                  <a:srgbClr val="986801"/>
                </a:solidFill>
                <a:effectLst/>
                <a:latin typeface="JetBrains Mono"/>
              </a:rPr>
              <a:t>60</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err="1">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err="1">
                <a:ln>
                  <a:noFill/>
                </a:ln>
                <a:solidFill>
                  <a:srgbClr val="50A14E"/>
                </a:solidFill>
                <a:effectLst/>
                <a:latin typeface="JetBrains Mono"/>
              </a:rPr>
              <a:t>Після</a:t>
            </a:r>
            <a:r>
              <a:rPr kumimoji="0" lang="ru-RU" altLang="ru-RU" sz="1400" b="0" i="0" u="none" strike="noStrike" cap="none" normalizeH="0" baseline="0" dirty="0">
                <a:ln>
                  <a:noFill/>
                </a:ln>
                <a:solidFill>
                  <a:srgbClr val="50A14E"/>
                </a:solidFill>
                <a:effectLst/>
                <a:latin typeface="JetBrains Mono"/>
              </a:rPr>
              <a:t> блоку </a:t>
            </a:r>
            <a:r>
              <a:rPr kumimoji="0" lang="ru-RU" altLang="ru-RU" sz="1400" b="0" i="0" u="none" strike="noStrike" cap="none" normalizeH="0" baseline="0" dirty="0" err="1">
                <a:ln>
                  <a:noFill/>
                </a:ln>
                <a:solidFill>
                  <a:srgbClr val="50A14E"/>
                </a:solidFill>
                <a:effectLst/>
                <a:latin typeface="JetBrains Mono"/>
              </a:rPr>
              <a:t>обробки</a:t>
            </a:r>
            <a:r>
              <a:rPr kumimoji="0" lang="ru-RU" altLang="ru-RU" sz="1400" b="0" i="0" u="none" strike="noStrike" cap="none" normalizeH="0" baseline="0" dirty="0">
                <a:ln>
                  <a:noFill/>
                </a:ln>
                <a:solidFill>
                  <a:srgbClr val="50A14E"/>
                </a:solidFill>
                <a:effectLst/>
                <a:latin typeface="JetBrains Mono"/>
              </a:rPr>
              <a:t> </a:t>
            </a:r>
            <a:r>
              <a:rPr kumimoji="0" lang="ru-RU" altLang="ru-RU" sz="1400" b="0" i="0" u="none" strike="noStrike" cap="none" normalizeH="0" baseline="0" dirty="0" err="1">
                <a:ln>
                  <a:noFill/>
                </a:ln>
                <a:solidFill>
                  <a:srgbClr val="50A14E"/>
                </a:solidFill>
                <a:effectLst/>
                <a:latin typeface="JetBrains Mono"/>
              </a:rPr>
              <a:t>вийнятків</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a:ln>
                  <a:noFill/>
                </a:ln>
                <a:solidFill>
                  <a:srgbClr val="383A42"/>
                </a:solidFill>
                <a:effectLst/>
                <a:latin typeface="JetBrains Mono"/>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8600600" y="68791"/>
            <a:ext cx="3329053" cy="461664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a:ln>
                  <a:noFill/>
                </a:ln>
                <a:solidFill>
                  <a:srgbClr val="A626A4"/>
                </a:solidFill>
                <a:effectLst/>
                <a:latin typeface="JetBrains Mono"/>
              </a:rPr>
              <a:t>import </a:t>
            </a:r>
            <a:r>
              <a:rPr kumimoji="0" lang="ru-RU" altLang="ru-RU" sz="1400" b="0" i="0" u="none" strike="noStrike" cap="none" normalizeH="0" baseline="0" dirty="0">
                <a:ln>
                  <a:noFill/>
                </a:ln>
                <a:solidFill>
                  <a:srgbClr val="383A42"/>
                </a:solidFill>
                <a:effectLst/>
                <a:latin typeface="JetBrains Mono"/>
              </a:rPr>
              <a:t>traceback</a:t>
            </a: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a:ln>
                  <a:noFill/>
                </a:ln>
                <a:solidFill>
                  <a:srgbClr val="A626A4"/>
                </a:solidFill>
                <a:effectLst/>
                <a:latin typeface="JetBrains Mono"/>
              </a:rPr>
              <a:t>import </a:t>
            </a:r>
            <a:r>
              <a:rPr kumimoji="0" lang="ru-RU" altLang="ru-RU" sz="1400" b="0" i="0" u="none" strike="noStrike" cap="none" normalizeH="0" baseline="0" dirty="0">
                <a:ln>
                  <a:noFill/>
                </a:ln>
                <a:solidFill>
                  <a:srgbClr val="383A42"/>
                </a:solidFill>
                <a:effectLst/>
                <a:latin typeface="JetBrains Mono"/>
              </a:rPr>
              <a:t>sys</a:t>
            </a:r>
            <a:br>
              <a:rPr kumimoji="0" lang="ru-RU" altLang="ru-RU" sz="1400" b="0" i="0" u="none" strike="noStrike" cap="none" normalizeH="0" baseline="0" dirty="0">
                <a:ln>
                  <a:noFill/>
                </a:ln>
                <a:solidFill>
                  <a:srgbClr val="383A42"/>
                </a:solidFill>
                <a:effectLst/>
                <a:latin typeface="JetBrains Mono"/>
              </a:rPr>
            </a:b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a:ln>
                  <a:noFill/>
                </a:ln>
                <a:solidFill>
                  <a:srgbClr val="A626A4"/>
                </a:solidFill>
                <a:effectLst/>
                <a:latin typeface="JetBrains Mono"/>
              </a:rPr>
              <a:t>def </a:t>
            </a:r>
            <a:r>
              <a:rPr kumimoji="0" lang="ru-RU" altLang="ru-RU" sz="1400" b="0" i="0" u="none" strike="noStrike" cap="none" normalizeH="0" baseline="0" dirty="0">
                <a:ln>
                  <a:noFill/>
                </a:ln>
                <a:solidFill>
                  <a:srgbClr val="4078F2"/>
                </a:solidFill>
                <a:effectLst/>
                <a:latin typeface="JetBrains Mono"/>
              </a:rPr>
              <a:t>foo</a:t>
            </a:r>
            <a:r>
              <a:rPr kumimoji="0" lang="ru-RU" altLang="ru-RU" sz="1400" b="0" i="0" u="none" strike="noStrike" cap="none" normalizeH="0" baseline="0" dirty="0">
                <a:ln>
                  <a:noFill/>
                </a:ln>
                <a:solidFill>
                  <a:srgbClr val="383A42"/>
                </a:solidFill>
                <a:effectLst/>
                <a:latin typeface="JetBrains Mono"/>
              </a:rPr>
              <a:t>(a)</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b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986801"/>
                </a:solidFill>
                <a:effectLst/>
                <a:latin typeface="JetBrains Mono"/>
              </a:rPr>
              <a:t>1</a:t>
            </a: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a:ln>
                  <a:noFill/>
                </a:ln>
                <a:solidFill>
                  <a:srgbClr val="986801"/>
                </a:solidFill>
                <a:effectLst/>
                <a:latin typeface="JetBrains Mono"/>
              </a:rPr>
              <a:t>2</a:t>
            </a: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a:ln>
                  <a:noFill/>
                </a:ln>
                <a:solidFill>
                  <a:srgbClr val="986801"/>
                </a:solidFill>
                <a:effectLst/>
                <a:latin typeface="JetBrains Mono"/>
              </a:rPr>
              <a:t>3</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x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986801"/>
                </a:solidFill>
                <a:effectLst/>
                <a:latin typeface="JetBrains Mono"/>
              </a:rPr>
              <a:t>5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a</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y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b[a]</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(x, a, y)</a:t>
            </a:r>
            <a:br>
              <a:rPr kumimoji="0" lang="ru-RU" altLang="ru-RU" sz="1400" b="0" i="0" u="none" strike="noStrike" cap="none" normalizeH="0" baseline="0" dirty="0">
                <a:ln>
                  <a:noFill/>
                </a:ln>
                <a:solidFill>
                  <a:srgbClr val="383A42"/>
                </a:solidFill>
                <a:effectLst/>
                <a:latin typeface="JetBrains Mono"/>
              </a:rPr>
            </a:b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a:ln>
                  <a:noFill/>
                </a:ln>
                <a:solidFill>
                  <a:srgbClr val="A626A4"/>
                </a:solidFill>
                <a:effectLst/>
                <a:latin typeface="JetBrains Mono"/>
              </a:rPr>
              <a:t>try</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foo</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986801"/>
                </a:solidFill>
                <a:effectLst/>
                <a:latin typeface="JetBrains Mono"/>
              </a:rPr>
              <a:t>2</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a:ln>
                  <a:noFill/>
                </a:ln>
                <a:solidFill>
                  <a:srgbClr val="4078F2"/>
                </a:solidFill>
                <a:effectLst/>
                <a:latin typeface="JetBrains Mono"/>
              </a:rPr>
              <a:t>foo</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986801"/>
                </a:solidFill>
                <a:effectLst/>
                <a:latin typeface="JetBrains Mono"/>
              </a:rPr>
              <a:t>0</a:t>
            </a:r>
            <a:r>
              <a:rPr kumimoji="0" lang="ru-RU" altLang="ru-RU" sz="1400" b="0" i="0" u="none" strike="noStrike" cap="none" normalizeH="0" baseline="0" dirty="0">
                <a:ln>
                  <a:noFill/>
                </a:ln>
                <a:solidFill>
                  <a:srgbClr val="383A42"/>
                </a:solidFill>
                <a:effectLst/>
                <a:latin typeface="JetBrains Mono"/>
              </a:rPr>
              <a:t>)      </a:t>
            </a:r>
            <a:r>
              <a:rPr kumimoji="0" lang="ru-RU" altLang="ru-RU" sz="1400" b="0" i="1" u="none" strike="noStrike" cap="none" normalizeH="0" baseline="0" dirty="0">
                <a:ln>
                  <a:noFill/>
                </a:ln>
                <a:solidFill>
                  <a:srgbClr val="A0A1A7"/>
                </a:solidFill>
                <a:effectLst/>
                <a:latin typeface="JetBrains Mono"/>
              </a:rPr>
              <a:t># на 0 ділити не можна</a:t>
            </a:r>
            <a:br>
              <a:rPr kumimoji="0" lang="ru-RU" altLang="ru-RU" sz="1400" b="0" i="1" u="none" strike="noStrike" cap="none" normalizeH="0" baseline="0" dirty="0">
                <a:ln>
                  <a:noFill/>
                </a:ln>
                <a:solidFill>
                  <a:srgbClr val="A0A1A7"/>
                </a:solidFill>
                <a:effectLst/>
                <a:latin typeface="JetBrains Mono"/>
              </a:rPr>
            </a:br>
            <a:r>
              <a:rPr kumimoji="0" lang="ru-RU" altLang="ru-RU" sz="1400" b="0" i="1" u="none" strike="noStrike" cap="none" normalizeH="0" baseline="0" dirty="0">
                <a:ln>
                  <a:noFill/>
                </a:ln>
                <a:solidFill>
                  <a:srgbClr val="A0A1A7"/>
                </a:solidFill>
                <a:effectLst/>
                <a:latin typeface="JetBrains Mono"/>
              </a:rPr>
              <a:t>    </a:t>
            </a:r>
            <a:r>
              <a:rPr kumimoji="0" lang="ru-RU" altLang="ru-RU" sz="1400" b="0" i="0" u="none" strike="noStrike" cap="none" normalizeH="0" baseline="0" dirty="0">
                <a:ln>
                  <a:noFill/>
                </a:ln>
                <a:solidFill>
                  <a:srgbClr val="4078F2"/>
                </a:solidFill>
                <a:effectLst/>
                <a:latin typeface="JetBrains Mono"/>
              </a:rPr>
              <a:t>foo</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986801"/>
                </a:solidFill>
                <a:effectLst/>
                <a:latin typeface="JetBrains Mono"/>
              </a:rPr>
              <a:t>7</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a:ln>
                  <a:noFill/>
                </a:ln>
                <a:solidFill>
                  <a:srgbClr val="A626A4"/>
                </a:solidFill>
                <a:effectLst/>
                <a:latin typeface="JetBrains Mono"/>
              </a:rPr>
              <a:t>except </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000080"/>
                </a:solidFill>
                <a:effectLst/>
                <a:latin typeface="JetBrains Mono"/>
              </a:rPr>
              <a:t>ZeroDivisionError</a:t>
            </a: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IndexError</a:t>
            </a:r>
            <a:r>
              <a:rPr kumimoji="0" lang="ru-RU" altLang="ru-RU" sz="1400" b="0" i="0" u="none" strike="noStrike" cap="none" normalizeH="0" baseline="0" dirty="0">
                <a:ln>
                  <a:noFill/>
                </a:ln>
                <a:solidFill>
                  <a:srgbClr val="383A42"/>
                </a:solidFill>
                <a:effectLst/>
                <a:latin typeface="JetBrains Mono"/>
              </a:rPr>
              <a:t>)  </a:t>
            </a:r>
            <a:r>
              <a:rPr kumimoji="0" lang="ru-RU" altLang="ru-RU" sz="1400" b="0" i="1" u="none" strike="noStrike" cap="none" normalizeH="0" baseline="0" dirty="0">
                <a:ln>
                  <a:noFill/>
                </a:ln>
                <a:solidFill>
                  <a:srgbClr val="A626A4"/>
                </a:solidFill>
                <a:effectLst/>
                <a:latin typeface="JetBrains Mono"/>
              </a:rPr>
              <a:t>as </a:t>
            </a:r>
            <a:r>
              <a:rPr kumimoji="0" lang="ru-RU" altLang="ru-RU" sz="1400" b="0" i="0" u="none" strike="noStrike" cap="none" normalizeH="0" baseline="0" dirty="0">
                <a:ln>
                  <a:noFill/>
                </a:ln>
                <a:solidFill>
                  <a:srgbClr val="383A42"/>
                </a:solidFill>
                <a:effectLst/>
                <a:latin typeface="JetBrains Mono"/>
              </a:rPr>
              <a:t>e</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'Упіймали вийняток!'</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(e)</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a:ln>
                  <a:noFill/>
                </a:ln>
                <a:solidFill>
                  <a:srgbClr val="4078F2"/>
                </a:solidFill>
                <a:effectLst/>
                <a:latin typeface="JetBrains Mono"/>
              </a:rPr>
              <a:t>*</a:t>
            </a:r>
            <a:r>
              <a:rPr kumimoji="0" lang="ru-RU" altLang="ru-RU" sz="1400" b="0" i="0" u="none" strike="noStrike" cap="none" normalizeH="0" baseline="0" dirty="0">
                <a:ln>
                  <a:noFill/>
                </a:ln>
                <a:solidFill>
                  <a:srgbClr val="986801"/>
                </a:solidFill>
                <a:effectLst/>
                <a:latin typeface="JetBrains Mono"/>
              </a:rPr>
              <a:t>60</a:t>
            </a:r>
            <a:r>
              <a:rPr kumimoji="0" lang="ru-RU" altLang="ru-RU" sz="1400" b="0" i="0" u="none" strike="noStrike" cap="none" normalizeH="0" baseline="0" dirty="0">
                <a:ln>
                  <a:noFill/>
                </a:ln>
                <a:solidFill>
                  <a:srgbClr val="383A42"/>
                </a:solidFill>
                <a:effectLst/>
                <a:latin typeface="JetBrains Mono"/>
              </a:rPr>
              <a:t>)    </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traceback.</a:t>
            </a:r>
            <a:r>
              <a:rPr kumimoji="0" lang="ru-RU" altLang="ru-RU" sz="1400" b="0" i="0" u="none" strike="noStrike" cap="none" normalizeH="0" baseline="0" dirty="0">
                <a:ln>
                  <a:noFill/>
                </a:ln>
                <a:solidFill>
                  <a:srgbClr val="4078F2"/>
                </a:solidFill>
                <a:effectLst/>
                <a:latin typeface="JetBrains Mono"/>
              </a:rPr>
              <a:t>print_exc</a:t>
            </a:r>
            <a:r>
              <a:rPr kumimoji="0" lang="ru-RU" altLang="ru-RU" sz="1400" b="0" i="0" u="none" strike="noStrike" cap="none" normalizeH="0" baseline="0" dirty="0">
                <a:ln>
                  <a:noFill/>
                </a:ln>
                <a:solidFill>
                  <a:srgbClr val="383A42"/>
                </a:solidFill>
                <a:effectLst/>
                <a:latin typeface="JetBrains Mono"/>
              </a:rPr>
              <a:t>(file</a:t>
            </a:r>
            <a:r>
              <a:rPr kumimoji="0" lang="ru-RU" altLang="ru-RU" sz="1400" b="0" i="0" u="none" strike="noStrike" cap="none" normalizeH="0" baseline="0" dirty="0">
                <a:ln>
                  <a:noFill/>
                </a:ln>
                <a:solidFill>
                  <a:srgbClr val="4078F2"/>
                </a:solidFill>
                <a:effectLst/>
                <a:latin typeface="JetBrains Mono"/>
              </a:rPr>
              <a:t>=</a:t>
            </a:r>
            <a:r>
              <a:rPr kumimoji="0" lang="ru-RU" altLang="ru-RU" sz="1400" b="0" i="0" u="none" strike="noStrike" cap="none" normalizeH="0" baseline="0" dirty="0">
                <a:ln>
                  <a:noFill/>
                </a:ln>
                <a:solidFill>
                  <a:srgbClr val="383A42"/>
                </a:solidFill>
                <a:effectLst/>
                <a:latin typeface="JetBrains Mono"/>
              </a:rPr>
              <a:t>sys.stdout)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a:t>
            </a:r>
            <a:r>
              <a:rPr kumimoji="0" lang="ru-RU" altLang="ru-RU" sz="1400" b="0" i="0" u="none" strike="noStrike" cap="none" normalizeH="0" baseline="0" dirty="0">
                <a:ln>
                  <a:noFill/>
                </a:ln>
                <a:solidFill>
                  <a:srgbClr val="4078F2"/>
                </a:solidFill>
                <a:effectLst/>
                <a:latin typeface="JetBrains Mono"/>
              </a:rPr>
              <a:t>*</a:t>
            </a:r>
            <a:r>
              <a:rPr kumimoji="0" lang="ru-RU" altLang="ru-RU" sz="1400" b="0" i="0" u="none" strike="noStrike" cap="none" normalizeH="0" baseline="0" dirty="0">
                <a:ln>
                  <a:noFill/>
                </a:ln>
                <a:solidFill>
                  <a:srgbClr val="986801"/>
                </a:solidFill>
                <a:effectLst/>
                <a:latin typeface="JetBrains Mono"/>
              </a:rPr>
              <a:t>60</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'Після блоку обробки вийнятків'</a:t>
            </a:r>
            <a:r>
              <a:rPr kumimoji="0" lang="ru-RU" altLang="ru-RU" sz="1400" b="0" i="0" u="none" strike="noStrike" cap="none" normalizeH="0" baseline="0" dirty="0">
                <a:ln>
                  <a:noFill/>
                </a:ln>
                <a:solidFill>
                  <a:srgbClr val="383A42"/>
                </a:solidFill>
                <a:effectLst/>
                <a:latin typeface="JetBrains Mono"/>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41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99" y="127000"/>
            <a:ext cx="11878733" cy="6595533"/>
          </a:xfrm>
        </p:spPr>
        <p:txBody>
          <a:bodyPr>
            <a:normAutofit/>
          </a:bodyPr>
          <a:lstStyle/>
          <a:p>
            <a:pPr marL="0" indent="0">
              <a:spcBef>
                <a:spcPts val="0"/>
              </a:spcBef>
              <a:buNone/>
            </a:pPr>
            <a:r>
              <a:rPr lang="ru-RU" sz="1800" u="sng" dirty="0"/>
              <a:t>Окремі блоки:</a:t>
            </a:r>
          </a:p>
        </p:txBody>
      </p:sp>
      <p:sp>
        <p:nvSpPr>
          <p:cNvPr id="5" name="Rectangle 1"/>
          <p:cNvSpPr>
            <a:spLocks noChangeArrowheads="1"/>
          </p:cNvSpPr>
          <p:nvPr/>
        </p:nvSpPr>
        <p:spPr bwMode="auto">
          <a:xfrm>
            <a:off x="152399" y="493930"/>
            <a:ext cx="6550576" cy="526297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none" strike="noStrike" cap="none" normalizeH="0" baseline="0" dirty="0">
                <a:ln>
                  <a:noFill/>
                </a:ln>
                <a:solidFill>
                  <a:srgbClr val="A626A4"/>
                </a:solidFill>
                <a:effectLst/>
                <a:latin typeface="JetBrains Mono"/>
              </a:rPr>
              <a:t>import </a:t>
            </a:r>
            <a:r>
              <a:rPr kumimoji="0" lang="ru-RU" altLang="ru-RU" sz="1200" b="0" i="0" u="none" strike="noStrike" cap="none" normalizeH="0" baseline="0" dirty="0">
                <a:ln>
                  <a:noFill/>
                </a:ln>
                <a:solidFill>
                  <a:srgbClr val="383A42"/>
                </a:solidFill>
                <a:effectLst/>
                <a:latin typeface="JetBrains Mono"/>
              </a:rPr>
              <a:t>traceback</a:t>
            </a:r>
            <a:br>
              <a:rPr kumimoji="0" lang="ru-RU" altLang="ru-RU" sz="1200" b="0" i="0" u="none" strike="noStrike" cap="none" normalizeH="0" baseline="0" dirty="0">
                <a:ln>
                  <a:noFill/>
                </a:ln>
                <a:solidFill>
                  <a:srgbClr val="383A42"/>
                </a:solidFill>
                <a:effectLst/>
                <a:latin typeface="JetBrains Mono"/>
              </a:rPr>
            </a:br>
            <a:r>
              <a:rPr kumimoji="0" lang="ru-RU" altLang="ru-RU" sz="1200" b="0" i="1" u="none" strike="noStrike" cap="none" normalizeH="0" baseline="0" dirty="0">
                <a:ln>
                  <a:noFill/>
                </a:ln>
                <a:solidFill>
                  <a:srgbClr val="A626A4"/>
                </a:solidFill>
                <a:effectLst/>
                <a:latin typeface="JetBrains Mono"/>
              </a:rPr>
              <a:t>import </a:t>
            </a:r>
            <a:r>
              <a:rPr kumimoji="0" lang="ru-RU" altLang="ru-RU" sz="1200" b="0" i="0" u="none" strike="noStrike" cap="none" normalizeH="0" baseline="0" dirty="0">
                <a:ln>
                  <a:noFill/>
                </a:ln>
                <a:solidFill>
                  <a:srgbClr val="383A42"/>
                </a:solidFill>
                <a:effectLst/>
                <a:latin typeface="JetBrains Mono"/>
              </a:rPr>
              <a:t>sys</a:t>
            </a:r>
            <a:br>
              <a:rPr kumimoji="0" lang="ru-RU" altLang="ru-RU" sz="1200" b="0" i="0" u="none" strike="noStrike" cap="none" normalizeH="0" baseline="0" dirty="0">
                <a:ln>
                  <a:noFill/>
                </a:ln>
                <a:solidFill>
                  <a:srgbClr val="383A42"/>
                </a:solidFill>
                <a:effectLst/>
                <a:latin typeface="JetBrains Mono"/>
              </a:rPr>
            </a:br>
            <a:br>
              <a:rPr kumimoji="0" lang="ru-RU" altLang="ru-RU" sz="1200" b="0" i="0" u="none" strike="noStrike" cap="none" normalizeH="0" baseline="0" dirty="0">
                <a:ln>
                  <a:noFill/>
                </a:ln>
                <a:solidFill>
                  <a:srgbClr val="383A42"/>
                </a:solidFill>
                <a:effectLst/>
                <a:latin typeface="JetBrains Mono"/>
              </a:rPr>
            </a:br>
            <a:r>
              <a:rPr kumimoji="0" lang="ru-RU" altLang="ru-RU" sz="1200" b="0" i="1" u="none" strike="noStrike" cap="none" normalizeH="0" baseline="0" dirty="0">
                <a:ln>
                  <a:noFill/>
                </a:ln>
                <a:solidFill>
                  <a:srgbClr val="A626A4"/>
                </a:solidFill>
                <a:effectLst/>
                <a:latin typeface="JetBrains Mono"/>
              </a:rPr>
              <a:t>def </a:t>
            </a:r>
            <a:r>
              <a:rPr kumimoji="0" lang="ru-RU" altLang="ru-RU" sz="1200" b="0" i="0" u="none" strike="noStrike" cap="none" normalizeH="0" baseline="0" dirty="0">
                <a:ln>
                  <a:noFill/>
                </a:ln>
                <a:solidFill>
                  <a:srgbClr val="4078F2"/>
                </a:solidFill>
                <a:effectLst/>
                <a:latin typeface="JetBrains Mono"/>
              </a:rPr>
              <a:t>foo</a:t>
            </a:r>
            <a:r>
              <a:rPr kumimoji="0" lang="ru-RU" altLang="ru-RU" sz="1200" b="0" i="0" u="none" strike="noStrike" cap="none" normalizeH="0" baseline="0" dirty="0">
                <a:ln>
                  <a:noFill/>
                </a:ln>
                <a:solidFill>
                  <a:srgbClr val="383A42"/>
                </a:solidFill>
                <a:effectLst/>
                <a:latin typeface="JetBrains Mono"/>
              </a:rPr>
              <a:t>(a)</a:t>
            </a:r>
            <a:r>
              <a:rPr kumimoji="0" lang="ru-RU" altLang="ru-RU" sz="1200" b="0" i="0" u="none" strike="noStrike" cap="none" normalizeH="0" baseline="0" dirty="0">
                <a:ln>
                  <a:noFill/>
                </a:ln>
                <a:solidFill>
                  <a:srgbClr val="4078F2"/>
                </a:solidFill>
                <a:effectLst/>
                <a:latin typeface="JetBrains Mono"/>
              </a:rPr>
              <a:t>:</a:t>
            </a:r>
            <a:br>
              <a:rPr kumimoji="0" lang="ru-RU" altLang="ru-RU" sz="1200" b="0" i="0" u="none" strike="noStrike" cap="none" normalizeH="0" baseline="0" dirty="0">
                <a:ln>
                  <a:noFill/>
                </a:ln>
                <a:solidFill>
                  <a:srgbClr val="4078F2"/>
                </a:solidFill>
                <a:effectLst/>
                <a:latin typeface="JetBrains Mono"/>
              </a:rPr>
            </a:b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383A42"/>
                </a:solidFill>
                <a:effectLst/>
                <a:latin typeface="JetBrains Mono"/>
              </a:rPr>
              <a:t>b </a:t>
            </a: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986801"/>
                </a:solidFill>
                <a:effectLst/>
                <a:latin typeface="JetBrains Mono"/>
              </a:rPr>
              <a:t>1</a:t>
            </a:r>
            <a:r>
              <a:rPr kumimoji="0" lang="ru-RU" altLang="ru-RU" sz="1200" b="0" i="0" u="none" strike="noStrike" cap="none" normalizeH="0" baseline="0" dirty="0">
                <a:ln>
                  <a:noFill/>
                </a:ln>
                <a:solidFill>
                  <a:srgbClr val="383A42"/>
                </a:solidFill>
                <a:effectLst/>
                <a:latin typeface="JetBrains Mono"/>
              </a:rPr>
              <a:t>, </a:t>
            </a:r>
            <a:r>
              <a:rPr kumimoji="0" lang="ru-RU" altLang="ru-RU" sz="1200" b="0" i="0" u="none" strike="noStrike" cap="none" normalizeH="0" baseline="0" dirty="0">
                <a:ln>
                  <a:noFill/>
                </a:ln>
                <a:solidFill>
                  <a:srgbClr val="986801"/>
                </a:solidFill>
                <a:effectLst/>
                <a:latin typeface="JetBrains Mono"/>
              </a:rPr>
              <a:t>2</a:t>
            </a:r>
            <a:r>
              <a:rPr kumimoji="0" lang="ru-RU" altLang="ru-RU" sz="1200" b="0" i="0" u="none" strike="noStrike" cap="none" normalizeH="0" baseline="0" dirty="0">
                <a:ln>
                  <a:noFill/>
                </a:ln>
                <a:solidFill>
                  <a:srgbClr val="383A42"/>
                </a:solidFill>
                <a:effectLst/>
                <a:latin typeface="JetBrains Mono"/>
              </a:rPr>
              <a:t>, </a:t>
            </a:r>
            <a:r>
              <a:rPr kumimoji="0" lang="ru-RU" altLang="ru-RU" sz="1200" b="0" i="0" u="none" strike="noStrike" cap="none" normalizeH="0" baseline="0" dirty="0">
                <a:ln>
                  <a:noFill/>
                </a:ln>
                <a:solidFill>
                  <a:srgbClr val="986801"/>
                </a:solidFill>
                <a:effectLst/>
                <a:latin typeface="JetBrains Mono"/>
              </a:rPr>
              <a:t>3</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x </a:t>
            </a: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986801"/>
                </a:solidFill>
                <a:effectLst/>
                <a:latin typeface="JetBrains Mono"/>
              </a:rPr>
              <a:t>5 </a:t>
            </a: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383A42"/>
                </a:solidFill>
                <a:effectLst/>
                <a:latin typeface="JetBrains Mono"/>
              </a:rPr>
              <a:t>a</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y </a:t>
            </a: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383A42"/>
                </a:solidFill>
                <a:effectLst/>
                <a:latin typeface="JetBrains Mono"/>
              </a:rPr>
              <a:t>b[a]</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(x, a, y)</a:t>
            </a:r>
            <a:br>
              <a:rPr kumimoji="0" lang="ru-RU" altLang="ru-RU" sz="1200" b="0" i="0" u="none" strike="noStrike" cap="none" normalizeH="0" baseline="0" dirty="0">
                <a:ln>
                  <a:noFill/>
                </a:ln>
                <a:solidFill>
                  <a:srgbClr val="383A42"/>
                </a:solidFill>
                <a:effectLst/>
                <a:latin typeface="JetBrains Mono"/>
              </a:rPr>
            </a:br>
            <a:br>
              <a:rPr kumimoji="0" lang="ru-RU" altLang="ru-RU" sz="1200" b="0" i="0" u="none" strike="noStrike" cap="none" normalizeH="0" baseline="0" dirty="0">
                <a:ln>
                  <a:noFill/>
                </a:ln>
                <a:solidFill>
                  <a:srgbClr val="383A42"/>
                </a:solidFill>
                <a:effectLst/>
                <a:latin typeface="JetBrains Mono"/>
              </a:rPr>
            </a:br>
            <a:r>
              <a:rPr kumimoji="0" lang="ru-RU" altLang="ru-RU" sz="1200" b="0" i="1" u="none" strike="noStrike" cap="none" normalizeH="0" baseline="0" dirty="0">
                <a:ln>
                  <a:noFill/>
                </a:ln>
                <a:solidFill>
                  <a:srgbClr val="A626A4"/>
                </a:solidFill>
                <a:effectLst/>
                <a:latin typeface="JetBrains Mono"/>
              </a:rPr>
              <a:t>try</a:t>
            </a:r>
            <a:r>
              <a:rPr kumimoji="0" lang="ru-RU" altLang="ru-RU" sz="1200" b="0" i="0" u="none" strike="noStrike" cap="none" normalizeH="0" baseline="0" dirty="0">
                <a:ln>
                  <a:noFill/>
                </a:ln>
                <a:solidFill>
                  <a:srgbClr val="4078F2"/>
                </a:solidFill>
                <a:effectLst/>
                <a:latin typeface="JetBrains Mono"/>
              </a:rPr>
              <a:t>:</a:t>
            </a:r>
            <a:br>
              <a:rPr kumimoji="0" lang="ru-RU" altLang="ru-RU" sz="1200" b="0" i="0" u="none" strike="noStrike" cap="none" normalizeH="0" baseline="0" dirty="0">
                <a:ln>
                  <a:noFill/>
                </a:ln>
                <a:solidFill>
                  <a:srgbClr val="4078F2"/>
                </a:solidFill>
                <a:effectLst/>
                <a:latin typeface="JetBrains Mono"/>
              </a:rPr>
            </a:br>
            <a:r>
              <a:rPr kumimoji="0" lang="ru-RU" altLang="ru-RU" sz="1200" b="0" i="0" u="none" strike="noStrike" cap="none" normalizeH="0" baseline="0" dirty="0">
                <a:ln>
                  <a:noFill/>
                </a:ln>
                <a:solidFill>
                  <a:srgbClr val="4078F2"/>
                </a:solidFill>
                <a:effectLst/>
                <a:latin typeface="JetBrains Mono"/>
              </a:rPr>
              <a:t>    foo</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986801"/>
                </a:solidFill>
                <a:effectLst/>
                <a:latin typeface="JetBrains Mono"/>
              </a:rPr>
              <a:t>2</a:t>
            </a:r>
            <a:r>
              <a:rPr kumimoji="0" lang="ru-RU" altLang="ru-RU" sz="1200" b="0" i="0" u="none" strike="noStrike" cap="none" normalizeH="0" baseline="0" dirty="0">
                <a:ln>
                  <a:noFill/>
                </a:ln>
                <a:solidFill>
                  <a:srgbClr val="383A42"/>
                </a:solidFill>
                <a:effectLst/>
                <a:latin typeface="JetBrains Mono"/>
              </a:rPr>
              <a:t>)      </a:t>
            </a:r>
            <a:r>
              <a:rPr kumimoji="0" lang="ru-RU" altLang="ru-RU" sz="1200" b="0" i="1" u="none" strike="noStrike" cap="none" normalizeH="0" baseline="0" dirty="0">
                <a:ln>
                  <a:noFill/>
                </a:ln>
                <a:solidFill>
                  <a:srgbClr val="A0A1A7"/>
                </a:solidFill>
                <a:effectLst/>
                <a:latin typeface="JetBrains Mono"/>
              </a:rPr>
              <a:t># ok</a:t>
            </a:r>
            <a:br>
              <a:rPr kumimoji="0" lang="ru-RU" altLang="ru-RU" sz="1200" b="0" i="1" u="none" strike="noStrike" cap="none" normalizeH="0" baseline="0" dirty="0">
                <a:ln>
                  <a:noFill/>
                </a:ln>
                <a:solidFill>
                  <a:srgbClr val="A0A1A7"/>
                </a:solidFill>
                <a:effectLst/>
                <a:latin typeface="JetBrains Mono"/>
              </a:rPr>
            </a:br>
            <a:r>
              <a:rPr kumimoji="0" lang="ru-RU" altLang="ru-RU" sz="1200" b="0" i="1" u="none" strike="noStrike" cap="none" normalizeH="0" baseline="0" dirty="0">
                <a:ln>
                  <a:noFill/>
                </a:ln>
                <a:solidFill>
                  <a:srgbClr val="A0A1A7"/>
                </a:solidFill>
                <a:effectLst/>
                <a:latin typeface="JetBrains Mono"/>
              </a:rPr>
              <a:t>    </a:t>
            </a:r>
            <a:r>
              <a:rPr kumimoji="0" lang="ru-RU" altLang="ru-RU" sz="1200" b="0" i="0" u="none" strike="noStrike" cap="none" normalizeH="0" baseline="0" dirty="0">
                <a:ln>
                  <a:noFill/>
                </a:ln>
                <a:solidFill>
                  <a:srgbClr val="4078F2"/>
                </a:solidFill>
                <a:effectLst/>
                <a:latin typeface="JetBrains Mono"/>
              </a:rPr>
              <a:t>foo</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986801"/>
                </a:solidFill>
                <a:effectLst/>
                <a:latin typeface="JetBrains Mono"/>
              </a:rPr>
              <a:t>0</a:t>
            </a:r>
            <a:r>
              <a:rPr kumimoji="0" lang="ru-RU" altLang="ru-RU" sz="1200" b="0" i="0" u="none" strike="noStrike" cap="none" normalizeH="0" baseline="0" dirty="0">
                <a:ln>
                  <a:noFill/>
                </a:ln>
                <a:solidFill>
                  <a:srgbClr val="383A42"/>
                </a:solidFill>
                <a:effectLst/>
                <a:latin typeface="JetBrains Mono"/>
              </a:rPr>
              <a:t>)      </a:t>
            </a:r>
            <a:r>
              <a:rPr kumimoji="0" lang="ru-RU" altLang="ru-RU" sz="1200" b="0" i="1" u="none" strike="noStrike" cap="none" normalizeH="0" baseline="0" dirty="0">
                <a:ln>
                  <a:noFill/>
                </a:ln>
                <a:solidFill>
                  <a:srgbClr val="A0A1A7"/>
                </a:solidFill>
                <a:effectLst/>
                <a:latin typeface="JetBrains Mono"/>
              </a:rPr>
              <a:t># на 0 ділити не можна</a:t>
            </a:r>
            <a:br>
              <a:rPr kumimoji="0" lang="ru-RU" altLang="ru-RU" sz="1200" b="0" i="1" u="none" strike="noStrike" cap="none" normalizeH="0" baseline="0" dirty="0">
                <a:ln>
                  <a:noFill/>
                </a:ln>
                <a:solidFill>
                  <a:srgbClr val="A0A1A7"/>
                </a:solidFill>
                <a:effectLst/>
                <a:latin typeface="JetBrains Mono"/>
              </a:rPr>
            </a:br>
            <a:r>
              <a:rPr kumimoji="0" lang="ru-RU" altLang="ru-RU" sz="1200" b="0" i="1" u="none" strike="noStrike" cap="none" normalizeH="0" baseline="0" dirty="0">
                <a:ln>
                  <a:noFill/>
                </a:ln>
                <a:solidFill>
                  <a:srgbClr val="A0A1A7"/>
                </a:solidFill>
                <a:effectLst/>
                <a:latin typeface="JetBrains Mono"/>
              </a:rPr>
              <a:t>    </a:t>
            </a:r>
            <a:r>
              <a:rPr kumimoji="0" lang="ru-RU" altLang="ru-RU" sz="1200" b="0" i="0" u="none" strike="noStrike" cap="none" normalizeH="0" baseline="0" dirty="0">
                <a:ln>
                  <a:noFill/>
                </a:ln>
                <a:solidFill>
                  <a:srgbClr val="4078F2"/>
                </a:solidFill>
                <a:effectLst/>
                <a:latin typeface="JetBrains Mono"/>
              </a:rPr>
              <a:t>foo</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986801"/>
                </a:solidFill>
                <a:effectLst/>
                <a:latin typeface="JetBrains Mono"/>
              </a:rPr>
              <a:t>7</a:t>
            </a:r>
            <a:r>
              <a:rPr kumimoji="0" lang="ru-RU" altLang="ru-RU" sz="1200" b="0" i="0" u="none" strike="noStrike" cap="none" normalizeH="0" baseline="0" dirty="0">
                <a:ln>
                  <a:noFill/>
                </a:ln>
                <a:solidFill>
                  <a:srgbClr val="383A42"/>
                </a:solidFill>
                <a:effectLst/>
                <a:latin typeface="JetBrains Mono"/>
              </a:rPr>
              <a:t>)      </a:t>
            </a:r>
            <a:r>
              <a:rPr kumimoji="0" lang="ru-RU" altLang="ru-RU" sz="1200" b="0" i="1" u="none" strike="noStrike" cap="none" normalizeH="0" baseline="0" dirty="0">
                <a:ln>
                  <a:noFill/>
                </a:ln>
                <a:solidFill>
                  <a:srgbClr val="A0A1A7"/>
                </a:solidFill>
                <a:effectLst/>
                <a:latin typeface="JetBrains Mono"/>
              </a:rPr>
              <a:t># вихід за межі списку</a:t>
            </a:r>
            <a:br>
              <a:rPr kumimoji="0" lang="ru-RU" altLang="ru-RU" sz="1200" b="0" i="1" u="none" strike="noStrike" cap="none" normalizeH="0" baseline="0" dirty="0">
                <a:ln>
                  <a:noFill/>
                </a:ln>
                <a:solidFill>
                  <a:srgbClr val="A0A1A7"/>
                </a:solidFill>
                <a:effectLst/>
                <a:latin typeface="JetBrains Mono"/>
              </a:rPr>
            </a:br>
            <a:r>
              <a:rPr kumimoji="0" lang="ru-RU" altLang="ru-RU" sz="1200" b="0" i="1" u="none" strike="noStrike" cap="none" normalizeH="0" baseline="0" dirty="0">
                <a:ln>
                  <a:noFill/>
                </a:ln>
                <a:solidFill>
                  <a:srgbClr val="A626A4"/>
                </a:solidFill>
                <a:effectLst/>
                <a:latin typeface="JetBrains Mono"/>
              </a:rPr>
              <a:t>except </a:t>
            </a:r>
            <a:r>
              <a:rPr kumimoji="0" lang="ru-RU" altLang="ru-RU" sz="1200" b="0" i="0" u="none" strike="noStrike" cap="none" normalizeH="0" baseline="0" dirty="0">
                <a:ln>
                  <a:noFill/>
                </a:ln>
                <a:solidFill>
                  <a:srgbClr val="000080"/>
                </a:solidFill>
                <a:effectLst/>
                <a:latin typeface="JetBrains Mono"/>
              </a:rPr>
              <a:t>ZeroDivisionError </a:t>
            </a:r>
            <a:r>
              <a:rPr kumimoji="0" lang="ru-RU" altLang="ru-RU" sz="1200" b="0" i="1" u="none" strike="noStrike" cap="none" normalizeH="0" baseline="0" dirty="0">
                <a:ln>
                  <a:noFill/>
                </a:ln>
                <a:solidFill>
                  <a:srgbClr val="A626A4"/>
                </a:solidFill>
                <a:effectLst/>
                <a:latin typeface="JetBrains Mono"/>
              </a:rPr>
              <a:t>as </a:t>
            </a:r>
            <a:r>
              <a:rPr kumimoji="0" lang="ru-RU" altLang="ru-RU" sz="1200" b="0" i="0" u="none" strike="noStrike" cap="none" normalizeH="0" baseline="0" dirty="0">
                <a:ln>
                  <a:noFill/>
                </a:ln>
                <a:solidFill>
                  <a:srgbClr val="383A42"/>
                </a:solidFill>
                <a:effectLst/>
                <a:latin typeface="JetBrains Mono"/>
              </a:rPr>
              <a:t>e</a:t>
            </a:r>
            <a:r>
              <a:rPr kumimoji="0" lang="ru-RU" altLang="ru-RU" sz="1200" b="0" i="0" u="none" strike="noStrike" cap="none" normalizeH="0" baseline="0" dirty="0">
                <a:ln>
                  <a:noFill/>
                </a:ln>
                <a:solidFill>
                  <a:srgbClr val="4078F2"/>
                </a:solidFill>
                <a:effectLst/>
                <a:latin typeface="JetBrains Mono"/>
              </a:rPr>
              <a:t>:</a:t>
            </a:r>
            <a:br>
              <a:rPr kumimoji="0" lang="ru-RU" altLang="ru-RU" sz="1200" b="0" i="0" u="none" strike="noStrike" cap="none" normalizeH="0" baseline="0" dirty="0">
                <a:ln>
                  <a:noFill/>
                </a:ln>
                <a:solidFill>
                  <a:srgbClr val="4078F2"/>
                </a:solidFill>
                <a:effectLst/>
                <a:latin typeface="JetBrains Mono"/>
              </a:rPr>
            </a:b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50A14E"/>
                </a:solidFill>
                <a:effectLst/>
                <a:latin typeface="JetBrains Mono"/>
              </a:rPr>
              <a:t>'Упіймали вийняток "Ділення на нуль"!'</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(e)</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50A14E"/>
                </a:solidFill>
                <a:effectLst/>
                <a:latin typeface="JetBrains Mono"/>
              </a:rPr>
              <a:t>'-' </a:t>
            </a: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986801"/>
                </a:solidFill>
                <a:effectLst/>
                <a:latin typeface="JetBrains Mono"/>
              </a:rPr>
              <a:t>60</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traceback.</a:t>
            </a:r>
            <a:r>
              <a:rPr kumimoji="0" lang="ru-RU" altLang="ru-RU" sz="1200" b="0" i="0" u="none" strike="noStrike" cap="none" normalizeH="0" baseline="0" dirty="0">
                <a:ln>
                  <a:noFill/>
                </a:ln>
                <a:solidFill>
                  <a:srgbClr val="4078F2"/>
                </a:solidFill>
                <a:effectLst/>
                <a:latin typeface="JetBrains Mono"/>
              </a:rPr>
              <a:t>print_exc</a:t>
            </a:r>
            <a:r>
              <a:rPr kumimoji="0" lang="ru-RU" altLang="ru-RU" sz="1200" b="0" i="0" u="none" strike="noStrike" cap="none" normalizeH="0" baseline="0" dirty="0">
                <a:ln>
                  <a:noFill/>
                </a:ln>
                <a:solidFill>
                  <a:srgbClr val="383A42"/>
                </a:solidFill>
                <a:effectLst/>
                <a:latin typeface="JetBrains Mono"/>
              </a:rPr>
              <a:t>(file</a:t>
            </a:r>
            <a:r>
              <a:rPr kumimoji="0" lang="ru-RU" altLang="ru-RU" sz="1200" b="0" i="0" u="none" strike="noStrike" cap="none" normalizeH="0" baseline="0" dirty="0">
                <a:ln>
                  <a:noFill/>
                </a:ln>
                <a:solidFill>
                  <a:srgbClr val="4078F2"/>
                </a:solidFill>
                <a:effectLst/>
                <a:latin typeface="JetBrains Mono"/>
              </a:rPr>
              <a:t>=</a:t>
            </a:r>
            <a:r>
              <a:rPr kumimoji="0" lang="ru-RU" altLang="ru-RU" sz="1200" b="0" i="0" u="none" strike="noStrike" cap="none" normalizeH="0" baseline="0" dirty="0">
                <a:ln>
                  <a:noFill/>
                </a:ln>
                <a:solidFill>
                  <a:srgbClr val="383A42"/>
                </a:solidFill>
                <a:effectLst/>
                <a:latin typeface="JetBrains Mono"/>
              </a:rPr>
              <a:t>sys.stdout)</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50A14E"/>
                </a:solidFill>
                <a:effectLst/>
                <a:latin typeface="JetBrains Mono"/>
              </a:rPr>
              <a:t>'-' </a:t>
            </a: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986801"/>
                </a:solidFill>
                <a:effectLst/>
                <a:latin typeface="JetBrains Mono"/>
              </a:rPr>
              <a:t>60</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r>
              <a:rPr kumimoji="0" lang="ru-RU" altLang="ru-RU" sz="1200" b="0" i="1" u="none" strike="noStrike" cap="none" normalizeH="0" baseline="0" dirty="0">
                <a:ln>
                  <a:noFill/>
                </a:ln>
                <a:solidFill>
                  <a:srgbClr val="A626A4"/>
                </a:solidFill>
                <a:effectLst/>
                <a:latin typeface="JetBrains Mono"/>
              </a:rPr>
              <a:t>except </a:t>
            </a:r>
            <a:r>
              <a:rPr kumimoji="0" lang="ru-RU" altLang="ru-RU" sz="1200" b="0" i="0" u="none" strike="noStrike" cap="none" normalizeH="0" baseline="0" dirty="0">
                <a:ln>
                  <a:noFill/>
                </a:ln>
                <a:solidFill>
                  <a:srgbClr val="000080"/>
                </a:solidFill>
                <a:effectLst/>
                <a:latin typeface="JetBrains Mono"/>
              </a:rPr>
              <a:t>IndexError  </a:t>
            </a:r>
            <a:r>
              <a:rPr kumimoji="0" lang="ru-RU" altLang="ru-RU" sz="1200" b="0" i="1" u="none" strike="noStrike" cap="none" normalizeH="0" baseline="0" dirty="0">
                <a:ln>
                  <a:noFill/>
                </a:ln>
                <a:solidFill>
                  <a:srgbClr val="A626A4"/>
                </a:solidFill>
                <a:effectLst/>
                <a:latin typeface="JetBrains Mono"/>
              </a:rPr>
              <a:t>as </a:t>
            </a:r>
            <a:r>
              <a:rPr kumimoji="0" lang="ru-RU" altLang="ru-RU" sz="1200" b="0" i="0" u="none" strike="noStrike" cap="none" normalizeH="0" baseline="0" dirty="0">
                <a:ln>
                  <a:noFill/>
                </a:ln>
                <a:solidFill>
                  <a:srgbClr val="383A42"/>
                </a:solidFill>
                <a:effectLst/>
                <a:latin typeface="JetBrains Mono"/>
              </a:rPr>
              <a:t>e</a:t>
            </a:r>
            <a:r>
              <a:rPr kumimoji="0" lang="ru-RU" altLang="ru-RU" sz="1200" b="0" i="0" u="none" strike="noStrike" cap="none" normalizeH="0" baseline="0" dirty="0">
                <a:ln>
                  <a:noFill/>
                </a:ln>
                <a:solidFill>
                  <a:srgbClr val="4078F2"/>
                </a:solidFill>
                <a:effectLst/>
                <a:latin typeface="JetBrains Mono"/>
              </a:rPr>
              <a:t>:</a:t>
            </a:r>
            <a:br>
              <a:rPr kumimoji="0" lang="ru-RU" altLang="ru-RU" sz="1200" b="0" i="0" u="none" strike="noStrike" cap="none" normalizeH="0" baseline="0" dirty="0">
                <a:ln>
                  <a:noFill/>
                </a:ln>
                <a:solidFill>
                  <a:srgbClr val="4078F2"/>
                </a:solidFill>
                <a:effectLst/>
                <a:latin typeface="JetBrains Mono"/>
              </a:rPr>
            </a:br>
            <a:r>
              <a:rPr kumimoji="0" lang="ru-RU" altLang="ru-RU" sz="1200" b="0" i="0" u="none" strike="noStrike" cap="none" normalizeH="0" baseline="0" dirty="0">
                <a:ln>
                  <a:noFill/>
                </a:ln>
                <a:solidFill>
                  <a:srgbClr val="4078F2"/>
                </a:solidFill>
                <a:effectLst/>
                <a:latin typeface="JetBrains Mono"/>
              </a:rPr>
              <a:t>    </a:t>
            </a:r>
            <a:r>
              <a:rPr kumimoji="0" lang="ru-RU" altLang="ru-RU" sz="1200" b="0" i="1" u="none" strike="noStrike" cap="none" normalizeH="0" baseline="0" dirty="0">
                <a:ln>
                  <a:noFill/>
                </a:ln>
                <a:solidFill>
                  <a:srgbClr val="A0A1A7"/>
                </a:solidFill>
                <a:effectLst/>
                <a:latin typeface="JetBrains Mono"/>
              </a:rPr>
              <a:t># Нажаль, цей блок не буде виконаний, тому що спрацює виняток по першому блоці!</a:t>
            </a:r>
            <a:br>
              <a:rPr kumimoji="0" lang="ru-RU" altLang="ru-RU" sz="1200" b="0" i="1" u="none" strike="noStrike" cap="none" normalizeH="0" baseline="0" dirty="0">
                <a:ln>
                  <a:noFill/>
                </a:ln>
                <a:solidFill>
                  <a:srgbClr val="A0A1A7"/>
                </a:solidFill>
                <a:effectLst/>
                <a:latin typeface="JetBrains Mono"/>
              </a:rPr>
            </a:br>
            <a:r>
              <a:rPr kumimoji="0" lang="ru-RU" altLang="ru-RU" sz="1200" b="0" i="1" u="none" strike="noStrike" cap="none" normalizeH="0" baseline="0" dirty="0">
                <a:ln>
                  <a:noFill/>
                </a:ln>
                <a:solidFill>
                  <a:srgbClr val="A0A1A7"/>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50A14E"/>
                </a:solidFill>
                <a:effectLst/>
                <a:latin typeface="JetBrains Mono"/>
              </a:rPr>
              <a:t>'Упіймали вийняток "Вихід за межі спику"!'</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(e)</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50A14E"/>
                </a:solidFill>
                <a:effectLst/>
                <a:latin typeface="JetBrains Mono"/>
              </a:rPr>
              <a:t>'-'</a:t>
            </a:r>
            <a:r>
              <a:rPr kumimoji="0" lang="ru-RU" altLang="ru-RU" sz="1200" b="0" i="0" u="none" strike="noStrike" cap="none" normalizeH="0" baseline="0" dirty="0">
                <a:ln>
                  <a:noFill/>
                </a:ln>
                <a:solidFill>
                  <a:srgbClr val="4078F2"/>
                </a:solidFill>
                <a:effectLst/>
                <a:latin typeface="JetBrains Mono"/>
              </a:rPr>
              <a:t>*</a:t>
            </a:r>
            <a:r>
              <a:rPr kumimoji="0" lang="ru-RU" altLang="ru-RU" sz="1200" b="0" i="0" u="none" strike="noStrike" cap="none" normalizeH="0" baseline="0" dirty="0">
                <a:ln>
                  <a:noFill/>
                </a:ln>
                <a:solidFill>
                  <a:srgbClr val="986801"/>
                </a:solidFill>
                <a:effectLst/>
                <a:latin typeface="JetBrains Mono"/>
              </a:rPr>
              <a:t>60</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traceback.</a:t>
            </a:r>
            <a:r>
              <a:rPr kumimoji="0" lang="ru-RU" altLang="ru-RU" sz="1200" b="0" i="0" u="none" strike="noStrike" cap="none" normalizeH="0" baseline="0" dirty="0">
                <a:ln>
                  <a:noFill/>
                </a:ln>
                <a:solidFill>
                  <a:srgbClr val="4078F2"/>
                </a:solidFill>
                <a:effectLst/>
                <a:latin typeface="JetBrains Mono"/>
              </a:rPr>
              <a:t>print_exc</a:t>
            </a:r>
            <a:r>
              <a:rPr kumimoji="0" lang="ru-RU" altLang="ru-RU" sz="1200" b="0" i="0" u="none" strike="noStrike" cap="none" normalizeH="0" baseline="0" dirty="0">
                <a:ln>
                  <a:noFill/>
                </a:ln>
                <a:solidFill>
                  <a:srgbClr val="383A42"/>
                </a:solidFill>
                <a:effectLst/>
                <a:latin typeface="JetBrains Mono"/>
              </a:rPr>
              <a:t>(file</a:t>
            </a:r>
            <a:r>
              <a:rPr kumimoji="0" lang="ru-RU" altLang="ru-RU" sz="1200" b="0" i="0" u="none" strike="noStrike" cap="none" normalizeH="0" baseline="0" dirty="0">
                <a:ln>
                  <a:noFill/>
                </a:ln>
                <a:solidFill>
                  <a:srgbClr val="4078F2"/>
                </a:solidFill>
                <a:effectLst/>
                <a:latin typeface="JetBrains Mono"/>
              </a:rPr>
              <a:t>=</a:t>
            </a:r>
            <a:r>
              <a:rPr kumimoji="0" lang="ru-RU" altLang="ru-RU" sz="1200" b="0" i="0" u="none" strike="noStrike" cap="none" normalizeH="0" baseline="0" dirty="0">
                <a:ln>
                  <a:noFill/>
                </a:ln>
                <a:solidFill>
                  <a:srgbClr val="383A42"/>
                </a:solidFill>
                <a:effectLst/>
                <a:latin typeface="JetBrains Mono"/>
              </a:rPr>
              <a:t>sys.stdout)</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50A14E"/>
                </a:solidFill>
                <a:effectLst/>
                <a:latin typeface="JetBrains Mono"/>
              </a:rPr>
              <a:t>'-'</a:t>
            </a:r>
            <a:r>
              <a:rPr kumimoji="0" lang="ru-RU" altLang="ru-RU" sz="1200" b="0" i="0" u="none" strike="noStrike" cap="none" normalizeH="0" baseline="0" dirty="0">
                <a:ln>
                  <a:noFill/>
                </a:ln>
                <a:solidFill>
                  <a:srgbClr val="4078F2"/>
                </a:solidFill>
                <a:effectLst/>
                <a:latin typeface="JetBrains Mono"/>
              </a:rPr>
              <a:t>*</a:t>
            </a:r>
            <a:r>
              <a:rPr kumimoji="0" lang="ru-RU" altLang="ru-RU" sz="1200" b="0" i="0" u="none" strike="noStrike" cap="none" normalizeH="0" baseline="0" dirty="0">
                <a:ln>
                  <a:noFill/>
                </a:ln>
                <a:solidFill>
                  <a:srgbClr val="986801"/>
                </a:solidFill>
                <a:effectLst/>
                <a:latin typeface="JetBrains Mono"/>
              </a:rPr>
              <a:t>60</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50A14E"/>
                </a:solidFill>
                <a:effectLst/>
                <a:latin typeface="JetBrains Mono"/>
              </a:rPr>
              <a:t>'Після блоку обробки вийнятків'</a:t>
            </a:r>
            <a:r>
              <a:rPr kumimoji="0" lang="ru-RU" altLang="ru-RU" sz="1200" b="0" i="0" u="none" strike="noStrike" cap="none" normalizeH="0" baseline="0" dirty="0">
                <a:ln>
                  <a:noFill/>
                </a:ln>
                <a:solidFill>
                  <a:srgbClr val="383A42"/>
                </a:solidFill>
                <a:effectLst/>
                <a:latin typeface="JetBrains Mono"/>
              </a:rPr>
              <a:t>)</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509145" y="3808520"/>
            <a:ext cx="5547640" cy="2914013"/>
          </a:xfrm>
          <a:prstGeom prst="rect">
            <a:avLst/>
          </a:prstGeom>
        </p:spPr>
      </p:pic>
    </p:spTree>
    <p:extLst>
      <p:ext uri="{BB962C8B-B14F-4D97-AF65-F5344CB8AC3E}">
        <p14:creationId xmlns:p14="http://schemas.microsoft.com/office/powerpoint/2010/main" val="3176455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267" y="177800"/>
            <a:ext cx="11167533" cy="5999163"/>
          </a:xfrm>
        </p:spPr>
        <p:txBody>
          <a:bodyPr>
            <a:normAutofit/>
          </a:bodyPr>
          <a:lstStyle/>
          <a:p>
            <a:pPr marL="0" indent="0">
              <a:buNone/>
            </a:pPr>
            <a:r>
              <a:rPr lang="ru-RU" sz="1600" dirty="0"/>
              <a:t>Або ось так:</a:t>
            </a:r>
          </a:p>
        </p:txBody>
      </p:sp>
      <p:sp>
        <p:nvSpPr>
          <p:cNvPr id="2" name="Rectangle 1"/>
          <p:cNvSpPr>
            <a:spLocks noChangeArrowheads="1"/>
          </p:cNvSpPr>
          <p:nvPr/>
        </p:nvSpPr>
        <p:spPr bwMode="auto">
          <a:xfrm>
            <a:off x="153459" y="552232"/>
            <a:ext cx="8293745" cy="375487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a:ln>
                  <a:noFill/>
                </a:ln>
                <a:solidFill>
                  <a:srgbClr val="A626A4"/>
                </a:solidFill>
                <a:effectLst/>
                <a:latin typeface="JetBrains Mono"/>
              </a:rPr>
              <a:t>try</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x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000080"/>
                </a:solidFill>
                <a:effectLst/>
                <a:latin typeface="JetBrains Mono"/>
              </a:rPr>
              <a:t>input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"Введіть ціле число x (для обчислення 1/x): "</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res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986801"/>
                </a:solidFill>
                <a:effectLst/>
                <a:latin typeface="JetBrains Mono"/>
              </a:rPr>
              <a:t>1 </a:t>
            </a: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383A42"/>
                </a:solidFill>
                <a:effectLst/>
                <a:latin typeface="JetBrains Mono"/>
              </a:rPr>
              <a:t>x</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f"{</a:t>
            </a:r>
            <a:r>
              <a:rPr kumimoji="0" lang="ru-RU" altLang="ru-RU" sz="1400" b="0" i="0" u="none" strike="noStrike" cap="none" normalizeH="0" baseline="0" dirty="0">
                <a:ln>
                  <a:noFill/>
                </a:ln>
                <a:solidFill>
                  <a:srgbClr val="986801"/>
                </a:solidFill>
                <a:effectLst/>
                <a:latin typeface="JetBrains Mono"/>
              </a:rPr>
              <a:t>1</a:t>
            </a:r>
            <a:r>
              <a:rPr kumimoji="0" lang="ru-RU" altLang="ru-RU" sz="1400" b="0" i="0" u="none" strike="noStrike" cap="none" normalizeH="0" baseline="0" dirty="0">
                <a:ln>
                  <a:noFill/>
                </a:ln>
                <a:solidFill>
                  <a:srgbClr val="4078F2"/>
                </a:solidFill>
                <a:effectLst/>
                <a:latin typeface="JetBrains Mono"/>
              </a:rPr>
              <a:t>/</a:t>
            </a:r>
            <a:r>
              <a:rPr kumimoji="0" lang="ru-RU" altLang="ru-RU" sz="1400" b="0" i="0" u="none" strike="noStrike" cap="none" normalizeH="0" baseline="0" dirty="0">
                <a:ln>
                  <a:noFill/>
                </a:ln>
                <a:solidFill>
                  <a:srgbClr val="383A42"/>
                </a:solidFill>
                <a:effectLst/>
                <a:latin typeface="JetBrains Mono"/>
              </a:rPr>
              <a:t>res</a:t>
            </a:r>
            <a:r>
              <a:rPr kumimoji="0" lang="ru-RU" altLang="ru-RU" sz="1400" b="0" i="0" u="none" strike="noStrike" cap="none" normalizeH="0" baseline="0" dirty="0">
                <a:ln>
                  <a:noFill/>
                </a:ln>
                <a:solidFill>
                  <a:srgbClr val="50A14E"/>
                </a:solidFill>
                <a:effectLst/>
                <a:latin typeface="JetBrains Mono"/>
              </a:rPr>
              <a:t>:.2f}"</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a:ln>
                  <a:noFill/>
                </a:ln>
                <a:solidFill>
                  <a:srgbClr val="A626A4"/>
                </a:solidFill>
                <a:effectLst/>
                <a:latin typeface="JetBrains Mono"/>
              </a:rPr>
              <a:t>except </a:t>
            </a:r>
            <a:r>
              <a:rPr kumimoji="0" lang="ru-RU" altLang="ru-RU" sz="1400" b="0" i="0" u="none" strike="noStrike" cap="none" normalizeH="0" baseline="0" dirty="0">
                <a:ln>
                  <a:noFill/>
                </a:ln>
                <a:solidFill>
                  <a:srgbClr val="000080"/>
                </a:solidFill>
                <a:effectLst/>
                <a:latin typeface="JetBrains Mono"/>
              </a:rPr>
              <a:t>ZeroDivisionError</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"На нуль ділити не можна!"</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a:ln>
                  <a:noFill/>
                </a:ln>
                <a:solidFill>
                  <a:srgbClr val="A626A4"/>
                </a:solidFill>
                <a:effectLst/>
                <a:latin typeface="JetBrains Mono"/>
              </a:rPr>
              <a:t>except </a:t>
            </a:r>
            <a:r>
              <a:rPr kumimoji="0" lang="ru-RU" altLang="ru-RU" sz="1400" b="0" i="0" u="none" strike="noStrike" cap="none" normalizeH="0" baseline="0" dirty="0">
                <a:ln>
                  <a:noFill/>
                </a:ln>
                <a:solidFill>
                  <a:srgbClr val="000080"/>
                </a:solidFill>
                <a:effectLst/>
                <a:latin typeface="JetBrains Mono"/>
              </a:rPr>
              <a:t>ValueError </a:t>
            </a:r>
            <a:r>
              <a:rPr kumimoji="0" lang="ru-RU" altLang="ru-RU" sz="1400" b="0" i="1" u="none" strike="noStrike" cap="none" normalizeH="0" baseline="0" dirty="0">
                <a:ln>
                  <a:noFill/>
                </a:ln>
                <a:solidFill>
                  <a:srgbClr val="A626A4"/>
                </a:solidFill>
                <a:effectLst/>
                <a:latin typeface="JetBrains Mono"/>
              </a:rPr>
              <a:t>as </a:t>
            </a:r>
            <a:r>
              <a:rPr kumimoji="0" lang="ru-RU" altLang="ru-RU" sz="1400" b="0" i="0" u="none" strike="noStrike" cap="none" normalizeH="0" baseline="0" dirty="0">
                <a:ln>
                  <a:noFill/>
                </a:ln>
                <a:solidFill>
                  <a:srgbClr val="383A42"/>
                </a:solidFill>
                <a:effectLst/>
                <a:latin typeface="JetBrains Mono"/>
              </a:rPr>
              <a:t>err</a:t>
            </a:r>
            <a:r>
              <a:rPr kumimoji="0" lang="ru-RU" altLang="ru-RU" sz="1400" b="0" i="0" u="none" strike="noStrike" cap="none" normalizeH="0" baseline="0" dirty="0">
                <a:ln>
                  <a:noFill/>
                </a:ln>
                <a:solidFill>
                  <a:srgbClr val="4078F2"/>
                </a:solidFill>
                <a:effectLst/>
                <a:latin typeface="JetBrains Mono"/>
              </a:rPr>
              <a:t>:  </a:t>
            </a:r>
            <a:r>
              <a:rPr kumimoji="0" lang="ru-RU" altLang="ru-RU" sz="1400" b="0" i="1" u="none" strike="noStrike" cap="none" normalizeH="0" baseline="0" dirty="0">
                <a:ln>
                  <a:noFill/>
                </a:ln>
                <a:solidFill>
                  <a:srgbClr val="A0A1A7"/>
                </a:solidFill>
                <a:effectLst/>
                <a:latin typeface="JetBrains Mono"/>
              </a:rPr>
              <a:t># 'err' містить посилання на помилку</a:t>
            </a:r>
            <a:br>
              <a:rPr kumimoji="0" lang="ru-RU" altLang="ru-RU" sz="1400" b="0" i="1" u="none" strike="noStrike" cap="none" normalizeH="0" baseline="0" dirty="0">
                <a:ln>
                  <a:noFill/>
                </a:ln>
                <a:solidFill>
                  <a:srgbClr val="A0A1A7"/>
                </a:solidFill>
                <a:effectLst/>
                <a:latin typeface="JetBrains Mono"/>
              </a:rPr>
            </a:br>
            <a:r>
              <a:rPr kumimoji="0" lang="ru-RU" altLang="ru-RU" sz="1400" b="0" i="1" u="none" strike="noStrike" cap="none" normalizeH="0" baseline="0" dirty="0">
                <a:ln>
                  <a:noFill/>
                </a:ln>
                <a:solidFill>
                  <a:srgbClr val="A0A1A7"/>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"Будьте уважні:"</a:t>
            </a:r>
            <a:r>
              <a:rPr kumimoji="0" lang="ru-RU" altLang="ru-RU" sz="1400" b="0" i="0" u="none" strike="noStrike" cap="none" normalizeH="0" baseline="0" dirty="0">
                <a:ln>
                  <a:noFill/>
                </a:ln>
                <a:solidFill>
                  <a:srgbClr val="383A42"/>
                </a:solidFill>
                <a:effectLst/>
                <a:latin typeface="JetBrains Mono"/>
              </a:rPr>
              <a:t>, err)</a:t>
            </a: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a:ln>
                  <a:noFill/>
                </a:ln>
                <a:solidFill>
                  <a:srgbClr val="A626A4"/>
                </a:solidFill>
                <a:effectLst/>
                <a:latin typeface="JetBrains Mono"/>
              </a:rPr>
              <a:t>except </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000080"/>
                </a:solidFill>
                <a:effectLst/>
                <a:latin typeface="JetBrains Mono"/>
              </a:rPr>
              <a:t>FileExistsError</a:t>
            </a: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FileNotFoundError</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4078F2"/>
                </a:solidFill>
                <a:effectLst/>
                <a:latin typeface="JetBrains Mono"/>
              </a:rPr>
              <a:t>:  </a:t>
            </a:r>
            <a:r>
              <a:rPr kumimoji="0" lang="ru-RU" altLang="ru-RU" sz="1400" b="0" i="1" u="none" strike="noStrike" cap="none" normalizeH="0" baseline="0" dirty="0">
                <a:ln>
                  <a:noFill/>
                </a:ln>
                <a:solidFill>
                  <a:srgbClr val="A0A1A7"/>
                </a:solidFill>
                <a:effectLst/>
                <a:latin typeface="JetBrains Mono"/>
              </a:rPr>
              <a:t># Винятки можна перераховувати в вигляді кортежу</a:t>
            </a:r>
            <a:br>
              <a:rPr kumimoji="0" lang="ru-RU" altLang="ru-RU" sz="1400" b="0" i="1" u="none" strike="noStrike" cap="none" normalizeH="0" baseline="0" dirty="0">
                <a:ln>
                  <a:noFill/>
                </a:ln>
                <a:solidFill>
                  <a:srgbClr val="A0A1A7"/>
                </a:solidFill>
                <a:effectLst/>
                <a:latin typeface="JetBrains Mono"/>
              </a:rPr>
            </a:br>
            <a:r>
              <a:rPr kumimoji="0" lang="ru-RU" altLang="ru-RU" sz="1400" b="0" i="1" u="none" strike="noStrike" cap="none" normalizeH="0" baseline="0" dirty="0">
                <a:ln>
                  <a:noFill/>
                </a:ln>
                <a:solidFill>
                  <a:srgbClr val="A0A1A7"/>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"Цього ніколи не трапиться - сьогодні з файлами ми не працюємо"</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1" u="none" strike="noStrike" cap="none" normalizeH="0" baseline="0" dirty="0">
                <a:ln>
                  <a:noFill/>
                </a:ln>
                <a:solidFill>
                  <a:srgbClr val="A626A4"/>
                </a:solidFill>
                <a:effectLst/>
                <a:latin typeface="JetBrains Mono"/>
              </a:rPr>
              <a:t>except </a:t>
            </a:r>
            <a:r>
              <a:rPr kumimoji="0" lang="ru-RU" altLang="ru-RU" sz="1400" b="0" i="0" u="none" strike="noStrike" cap="none" normalizeH="0" baseline="0" dirty="0">
                <a:ln>
                  <a:noFill/>
                </a:ln>
                <a:solidFill>
                  <a:srgbClr val="000080"/>
                </a:solidFill>
                <a:effectLst/>
                <a:latin typeface="JetBrains Mono"/>
              </a:rPr>
              <a:t>Exception </a:t>
            </a:r>
            <a:r>
              <a:rPr kumimoji="0" lang="ru-RU" altLang="ru-RU" sz="1400" b="0" i="1" u="none" strike="noStrike" cap="none" normalizeH="0" baseline="0" dirty="0">
                <a:ln>
                  <a:noFill/>
                </a:ln>
                <a:solidFill>
                  <a:srgbClr val="A626A4"/>
                </a:solidFill>
                <a:effectLst/>
                <a:latin typeface="JetBrains Mono"/>
              </a:rPr>
              <a:t>as </a:t>
            </a:r>
            <a:r>
              <a:rPr kumimoji="0" lang="ru-RU" altLang="ru-RU" sz="1400" b="0" i="0" u="none" strike="noStrike" cap="none" normalizeH="0" baseline="0" dirty="0">
                <a:ln>
                  <a:noFill/>
                </a:ln>
                <a:solidFill>
                  <a:srgbClr val="383A42"/>
                </a:solidFill>
                <a:effectLst/>
                <a:latin typeface="JetBrains Mono"/>
              </a:rPr>
              <a:t>err</a:t>
            </a:r>
            <a:r>
              <a:rPr kumimoji="0" lang="ru-RU" altLang="ru-RU" sz="1400" b="0" i="0" u="none" strike="noStrike" cap="none" normalizeH="0" baseline="0" dirty="0">
                <a:ln>
                  <a:noFill/>
                </a:ln>
                <a:solidFill>
                  <a:srgbClr val="4078F2"/>
                </a:solidFill>
                <a:effectLst/>
                <a:latin typeface="JetBrains Mono"/>
              </a:rPr>
              <a:t>:</a:t>
            </a:r>
            <a:br>
              <a:rPr kumimoji="0" lang="ru-RU" altLang="ru-RU" sz="1400" b="0" i="0" u="none" strike="noStrike" cap="none" normalizeH="0" baseline="0" dirty="0">
                <a:ln>
                  <a:noFill/>
                </a:ln>
                <a:solidFill>
                  <a:srgbClr val="4078F2"/>
                </a:solidFill>
                <a:effectLst/>
                <a:latin typeface="JetBrains Mono"/>
              </a:rPr>
            </a:br>
            <a:r>
              <a:rPr kumimoji="0" lang="ru-RU" altLang="ru-RU" sz="1400" b="0" i="0" u="none" strike="noStrike" cap="none" normalizeH="0" baseline="0" dirty="0">
                <a:ln>
                  <a:noFill/>
                </a:ln>
                <a:solidFill>
                  <a:srgbClr val="4078F2"/>
                </a:solidFill>
                <a:effectLst/>
                <a:latin typeface="JetBrains Mono"/>
              </a:rPr>
              <a:t>    </a:t>
            </a:r>
            <a:r>
              <a:rPr kumimoji="0" lang="ru-RU" altLang="ru-RU" sz="1400" b="0" i="1" u="none" strike="noStrike" cap="none" normalizeH="0" baseline="0" dirty="0">
                <a:ln>
                  <a:noFill/>
                </a:ln>
                <a:solidFill>
                  <a:srgbClr val="A0A1A7"/>
                </a:solidFill>
                <a:effectLst/>
                <a:latin typeface="JetBrains Mono"/>
              </a:rPr>
              <a:t># Все що не опрацьовано вище і є нащадком 'Exception',</a:t>
            </a:r>
            <a:br>
              <a:rPr kumimoji="0" lang="ru-RU" altLang="ru-RU" sz="1400" b="0" i="1" u="none" strike="noStrike" cap="none" normalizeH="0" baseline="0" dirty="0">
                <a:ln>
                  <a:noFill/>
                </a:ln>
                <a:solidFill>
                  <a:srgbClr val="A0A1A7"/>
                </a:solidFill>
                <a:effectLst/>
                <a:latin typeface="JetBrains Mono"/>
              </a:rPr>
            </a:br>
            <a:r>
              <a:rPr kumimoji="0" lang="ru-RU" altLang="ru-RU" sz="1400" b="0" i="1" u="none" strike="noStrike" cap="none" normalizeH="0" baseline="0" dirty="0">
                <a:ln>
                  <a:noFill/>
                </a:ln>
                <a:solidFill>
                  <a:srgbClr val="A0A1A7"/>
                </a:solidFill>
                <a:effectLst/>
                <a:latin typeface="JetBrains Mono"/>
              </a:rPr>
              <a:t>    # буде опрацьовано тут</a:t>
            </a:r>
            <a:br>
              <a:rPr kumimoji="0" lang="ru-RU" altLang="ru-RU" sz="1400" b="0" i="1" u="none" strike="noStrike" cap="none" normalizeH="0" baseline="0" dirty="0">
                <a:ln>
                  <a:noFill/>
                </a:ln>
                <a:solidFill>
                  <a:srgbClr val="A0A1A7"/>
                </a:solidFill>
                <a:effectLst/>
                <a:latin typeface="JetBrains Mono"/>
              </a:rPr>
            </a:br>
            <a:r>
              <a:rPr kumimoji="0" lang="ru-RU" altLang="ru-RU" sz="1400" b="0" i="1" u="none" strike="noStrike" cap="none" normalizeH="0" baseline="0" dirty="0">
                <a:ln>
                  <a:noFill/>
                </a:ln>
                <a:solidFill>
                  <a:srgbClr val="A0A1A7"/>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"Виникла помилка!"</a:t>
            </a:r>
            <a:r>
              <a:rPr kumimoji="0" lang="ru-RU" altLang="ru-RU" sz="1400" b="0" i="0" u="none" strike="noStrike" cap="none" normalizeH="0" baseline="0" dirty="0">
                <a:ln>
                  <a:noFill/>
                </a:ln>
                <a:solidFill>
                  <a:srgbClr val="383A42"/>
                </a:solidFill>
                <a:effectLst/>
                <a:latin typeface="JetBrains Mono"/>
              </a:rPr>
              <a:t>)</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"Тип:"</a:t>
            </a: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type</a:t>
            </a:r>
            <a:r>
              <a:rPr kumimoji="0" lang="ru-RU" altLang="ru-RU" sz="1400" b="0" i="0" u="none" strike="noStrike" cap="none" normalizeH="0" baseline="0" dirty="0">
                <a:ln>
                  <a:noFill/>
                </a:ln>
                <a:solidFill>
                  <a:srgbClr val="383A42"/>
                </a:solidFill>
                <a:effectLst/>
                <a:latin typeface="JetBrains Mono"/>
              </a:rPr>
              <a:t>(err))</a:t>
            </a:r>
            <a:br>
              <a:rPr kumimoji="0" lang="ru-RU" altLang="ru-RU" sz="1400" b="0" i="0" u="none" strike="noStrike" cap="none" normalizeH="0" baseline="0" dirty="0">
                <a:ln>
                  <a:noFill/>
                </a:ln>
                <a:solidFill>
                  <a:srgbClr val="383A42"/>
                </a:solidFill>
                <a:effectLst/>
                <a:latin typeface="JetBrains Mono"/>
              </a:rPr>
            </a:br>
            <a:r>
              <a:rPr kumimoji="0" lang="ru-RU" altLang="ru-RU" sz="1400" b="0" i="0" u="none" strike="noStrike" cap="none" normalizeH="0" baseline="0" dirty="0">
                <a:ln>
                  <a:noFill/>
                </a:ln>
                <a:solidFill>
                  <a:srgbClr val="383A42"/>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383A42"/>
                </a:solidFill>
                <a:effectLst/>
                <a:latin typeface="JetBrains Mono"/>
              </a:rPr>
              <a:t>(</a:t>
            </a:r>
            <a:r>
              <a:rPr kumimoji="0" lang="ru-RU" altLang="ru-RU" sz="1400" b="0" i="0" u="none" strike="noStrike" cap="none" normalizeH="0" baseline="0" dirty="0">
                <a:ln>
                  <a:noFill/>
                </a:ln>
                <a:solidFill>
                  <a:srgbClr val="50A14E"/>
                </a:solidFill>
                <a:effectLst/>
                <a:latin typeface="JetBrains Mono"/>
              </a:rPr>
              <a:t>"Опис:"</a:t>
            </a:r>
            <a:r>
              <a:rPr kumimoji="0" lang="ru-RU" altLang="ru-RU" sz="1400" b="0" i="0" u="none" strike="noStrike" cap="none" normalizeH="0" baseline="0" dirty="0">
                <a:ln>
                  <a:noFill/>
                </a:ln>
                <a:solidFill>
                  <a:srgbClr val="383A42"/>
                </a:solidFill>
                <a:effectLst/>
                <a:latin typeface="JetBrains Mono"/>
              </a:rPr>
              <a:t>, err)</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186267" y="4681537"/>
            <a:ext cx="3095625" cy="523875"/>
          </a:xfrm>
          <a:prstGeom prst="rect">
            <a:avLst/>
          </a:prstGeom>
        </p:spPr>
      </p:pic>
      <p:pic>
        <p:nvPicPr>
          <p:cNvPr id="9" name="Picture 8"/>
          <p:cNvPicPr>
            <a:picLocks noChangeAspect="1"/>
          </p:cNvPicPr>
          <p:nvPr/>
        </p:nvPicPr>
        <p:blipFill>
          <a:blip r:embed="rId3"/>
          <a:stretch>
            <a:fillRect/>
          </a:stretch>
        </p:blipFill>
        <p:spPr>
          <a:xfrm>
            <a:off x="124354" y="5386388"/>
            <a:ext cx="3219450" cy="476250"/>
          </a:xfrm>
          <a:prstGeom prst="rect">
            <a:avLst/>
          </a:prstGeom>
        </p:spPr>
      </p:pic>
      <p:pic>
        <p:nvPicPr>
          <p:cNvPr id="10" name="Picture 9"/>
          <p:cNvPicPr>
            <a:picLocks noChangeAspect="1"/>
          </p:cNvPicPr>
          <p:nvPr/>
        </p:nvPicPr>
        <p:blipFill>
          <a:blip r:embed="rId4"/>
          <a:stretch>
            <a:fillRect/>
          </a:stretch>
        </p:blipFill>
        <p:spPr>
          <a:xfrm>
            <a:off x="186267" y="6032330"/>
            <a:ext cx="4324350" cy="552450"/>
          </a:xfrm>
          <a:prstGeom prst="rect">
            <a:avLst/>
          </a:prstGeom>
        </p:spPr>
      </p:pic>
    </p:spTree>
    <p:extLst>
      <p:ext uri="{BB962C8B-B14F-4D97-AF65-F5344CB8AC3E}">
        <p14:creationId xmlns:p14="http://schemas.microsoft.com/office/powerpoint/2010/main" val="3620899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5040" y="127000"/>
            <a:ext cx="8429094" cy="6595533"/>
          </a:xfrm>
        </p:spPr>
        <p:txBody>
          <a:bodyPr>
            <a:normAutofit/>
          </a:bodyPr>
          <a:lstStyle/>
          <a:p>
            <a:pPr marL="0" indent="0">
              <a:spcBef>
                <a:spcPts val="0"/>
              </a:spcBef>
              <a:buNone/>
            </a:pPr>
            <a:r>
              <a:rPr lang="uk-UA" sz="1800" b="1" dirty="0"/>
              <a:t>Різні винятки ловимо в різних місцях </a:t>
            </a:r>
          </a:p>
          <a:p>
            <a:pPr marL="0" indent="0">
              <a:spcBef>
                <a:spcPts val="0"/>
              </a:spcBef>
              <a:buNone/>
            </a:pPr>
            <a:r>
              <a:rPr lang="uk-UA" sz="1600" dirty="0"/>
              <a:t>Викликаються функції </a:t>
            </a:r>
            <a:r>
              <a:rPr lang="ru-RU" altLang="ru-RU" sz="1600" dirty="0"/>
              <a:t>third_func</a:t>
            </a:r>
            <a:r>
              <a:rPr lang="en-US" sz="1600" dirty="0"/>
              <a:t> -&gt; </a:t>
            </a:r>
            <a:r>
              <a:rPr lang="ru-RU" altLang="ru-RU" sz="1600" dirty="0"/>
              <a:t>second_func</a:t>
            </a:r>
            <a:r>
              <a:rPr lang="en-US" sz="1600" dirty="0"/>
              <a:t> -&gt; </a:t>
            </a:r>
            <a:r>
              <a:rPr lang="ru-RU" altLang="ru-RU" sz="1600" dirty="0"/>
              <a:t>first_func</a:t>
            </a:r>
            <a:r>
              <a:rPr lang="en-US" sz="1600" dirty="0"/>
              <a:t>. </a:t>
            </a:r>
            <a:endParaRPr lang="uk-UA" sz="1600" dirty="0"/>
          </a:p>
          <a:p>
            <a:pPr marL="0" indent="0">
              <a:spcBef>
                <a:spcPts val="0"/>
              </a:spcBef>
              <a:buNone/>
            </a:pPr>
            <a:r>
              <a:rPr lang="uk-UA" sz="1600" dirty="0"/>
              <a:t>У </a:t>
            </a:r>
            <a:r>
              <a:rPr lang="en-US" sz="1600" dirty="0"/>
              <a:t>foo </a:t>
            </a:r>
            <a:r>
              <a:rPr lang="uk-UA" sz="1600" dirty="0"/>
              <a:t>виникають винятки </a:t>
            </a:r>
            <a:r>
              <a:rPr lang="en-US" sz="1600" i="1" dirty="0" err="1"/>
              <a:t>ZeroDivisionError</a:t>
            </a:r>
            <a:r>
              <a:rPr lang="en-US" sz="1600" dirty="0"/>
              <a:t> </a:t>
            </a:r>
            <a:r>
              <a:rPr lang="uk-UA" sz="1600" dirty="0"/>
              <a:t>і </a:t>
            </a:r>
            <a:r>
              <a:rPr lang="en-US" sz="1600" i="1" dirty="0" err="1"/>
              <a:t>IndexError</a:t>
            </a:r>
            <a:r>
              <a:rPr lang="en-US" sz="1600" dirty="0"/>
              <a:t>. </a:t>
            </a:r>
            <a:endParaRPr lang="uk-UA" sz="1600" dirty="0"/>
          </a:p>
          <a:p>
            <a:pPr marL="0" indent="0">
              <a:spcBef>
                <a:spcPts val="0"/>
              </a:spcBef>
              <a:buNone/>
            </a:pPr>
            <a:r>
              <a:rPr lang="uk-UA" sz="1600" dirty="0"/>
              <a:t>Зловимо виняток </a:t>
            </a:r>
            <a:r>
              <a:rPr lang="en-US" sz="1600" i="1" dirty="0" err="1"/>
              <a:t>ZeroDivisionError</a:t>
            </a:r>
            <a:r>
              <a:rPr lang="en-US" sz="1600" dirty="0"/>
              <a:t> </a:t>
            </a:r>
            <a:r>
              <a:rPr lang="uk-UA" sz="1600" dirty="0"/>
              <a:t>в функції </a:t>
            </a:r>
            <a:r>
              <a:rPr lang="ru-RU" altLang="ru-RU" sz="1600" dirty="0"/>
              <a:t>second_func</a:t>
            </a:r>
            <a:r>
              <a:rPr lang="en-US" sz="1600" dirty="0"/>
              <a:t>, </a:t>
            </a:r>
            <a:r>
              <a:rPr lang="uk-UA" sz="1600" dirty="0"/>
              <a:t>а </a:t>
            </a:r>
            <a:r>
              <a:rPr lang="en-US" sz="1600" i="1" dirty="0" err="1"/>
              <a:t>IndexError</a:t>
            </a:r>
            <a:r>
              <a:rPr lang="en-US" sz="1600" dirty="0"/>
              <a:t> </a:t>
            </a:r>
            <a:r>
              <a:rPr lang="uk-UA" sz="1600" dirty="0"/>
              <a:t>в функції </a:t>
            </a:r>
            <a:r>
              <a:rPr lang="ru-RU" altLang="ru-RU" sz="1600" dirty="0"/>
              <a:t>third_func</a:t>
            </a:r>
            <a:r>
              <a:rPr lang="en-US" sz="1600" dirty="0"/>
              <a:t>. </a:t>
            </a:r>
            <a:endParaRPr lang="ru-RU" sz="1600" dirty="0"/>
          </a:p>
        </p:txBody>
      </p:sp>
      <p:sp>
        <p:nvSpPr>
          <p:cNvPr id="2" name="Rectangle 1"/>
          <p:cNvSpPr>
            <a:spLocks noChangeArrowheads="1"/>
          </p:cNvSpPr>
          <p:nvPr/>
        </p:nvSpPr>
        <p:spPr bwMode="auto">
          <a:xfrm>
            <a:off x="0" y="54612"/>
            <a:ext cx="3313279" cy="674030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none" strike="noStrike" cap="none" normalizeH="0" baseline="0" dirty="0">
                <a:ln>
                  <a:noFill/>
                </a:ln>
                <a:solidFill>
                  <a:srgbClr val="A626A4"/>
                </a:solidFill>
                <a:effectLst/>
                <a:latin typeface="JetBrains Mono"/>
              </a:rPr>
              <a:t>import </a:t>
            </a:r>
            <a:r>
              <a:rPr kumimoji="0" lang="ru-RU" altLang="ru-RU" sz="1200" b="0" i="0" u="none" strike="noStrike" cap="none" normalizeH="0" baseline="0" dirty="0">
                <a:ln>
                  <a:noFill/>
                </a:ln>
                <a:solidFill>
                  <a:srgbClr val="383A42"/>
                </a:solidFill>
                <a:effectLst/>
                <a:latin typeface="JetBrains Mono"/>
              </a:rPr>
              <a:t>traceback</a:t>
            </a:r>
            <a:br>
              <a:rPr kumimoji="0" lang="ru-RU" altLang="ru-RU" sz="1200" b="0" i="0" u="none" strike="noStrike" cap="none" normalizeH="0" baseline="0" dirty="0">
                <a:ln>
                  <a:noFill/>
                </a:ln>
                <a:solidFill>
                  <a:srgbClr val="383A42"/>
                </a:solidFill>
                <a:effectLst/>
                <a:latin typeface="JetBrains Mono"/>
              </a:rPr>
            </a:br>
            <a:r>
              <a:rPr kumimoji="0" lang="ru-RU" altLang="ru-RU" sz="1200" b="0" i="1" u="none" strike="noStrike" cap="none" normalizeH="0" baseline="0" dirty="0">
                <a:ln>
                  <a:noFill/>
                </a:ln>
                <a:solidFill>
                  <a:srgbClr val="A626A4"/>
                </a:solidFill>
                <a:effectLst/>
                <a:latin typeface="JetBrains Mono"/>
              </a:rPr>
              <a:t>import </a:t>
            </a:r>
            <a:r>
              <a:rPr kumimoji="0" lang="ru-RU" altLang="ru-RU" sz="1200" b="0" i="0" u="none" strike="noStrike" cap="none" normalizeH="0" baseline="0" dirty="0">
                <a:ln>
                  <a:noFill/>
                </a:ln>
                <a:solidFill>
                  <a:srgbClr val="383A42"/>
                </a:solidFill>
                <a:effectLst/>
                <a:latin typeface="JetBrains Mono"/>
              </a:rPr>
              <a:t>sys</a:t>
            </a:r>
            <a:br>
              <a:rPr kumimoji="0" lang="ru-RU" altLang="ru-RU" sz="1200" b="0" i="0" u="none" strike="noStrike" cap="none" normalizeH="0" baseline="0" dirty="0">
                <a:ln>
                  <a:noFill/>
                </a:ln>
                <a:solidFill>
                  <a:srgbClr val="383A42"/>
                </a:solidFill>
                <a:effectLst/>
                <a:latin typeface="JetBrains Mono"/>
              </a:rPr>
            </a:br>
            <a:br>
              <a:rPr kumimoji="0" lang="ru-RU" altLang="ru-RU" sz="1200" b="0" i="0" u="none" strike="noStrike" cap="none" normalizeH="0" baseline="0" dirty="0">
                <a:ln>
                  <a:noFill/>
                </a:ln>
                <a:solidFill>
                  <a:srgbClr val="383A42"/>
                </a:solidFill>
                <a:effectLst/>
                <a:latin typeface="JetBrains Mono"/>
              </a:rPr>
            </a:br>
            <a:r>
              <a:rPr kumimoji="0" lang="ru-RU" altLang="ru-RU" sz="1200" b="0" i="1" u="none" strike="noStrike" cap="none" normalizeH="0" baseline="0" dirty="0">
                <a:ln>
                  <a:noFill/>
                </a:ln>
                <a:solidFill>
                  <a:srgbClr val="A626A4"/>
                </a:solidFill>
                <a:effectLst/>
                <a:latin typeface="JetBrains Mono"/>
              </a:rPr>
              <a:t>def </a:t>
            </a:r>
            <a:r>
              <a:rPr kumimoji="0" lang="ru-RU" altLang="ru-RU" sz="1200" b="0" i="0" u="none" strike="noStrike" cap="none" normalizeH="0" baseline="0" dirty="0">
                <a:ln>
                  <a:noFill/>
                </a:ln>
                <a:solidFill>
                  <a:srgbClr val="4078F2"/>
                </a:solidFill>
                <a:effectLst/>
                <a:latin typeface="JetBrains Mono"/>
              </a:rPr>
              <a:t>first_func</a:t>
            </a:r>
            <a:r>
              <a:rPr kumimoji="0" lang="ru-RU" altLang="ru-RU" sz="1200" b="0" i="0" u="none" strike="noStrike" cap="none" normalizeH="0" baseline="0" dirty="0">
                <a:ln>
                  <a:noFill/>
                </a:ln>
                <a:solidFill>
                  <a:srgbClr val="383A42"/>
                </a:solidFill>
                <a:effectLst/>
                <a:latin typeface="JetBrains Mono"/>
              </a:rPr>
              <a:t>(a)</a:t>
            </a:r>
            <a:r>
              <a:rPr kumimoji="0" lang="ru-RU" altLang="ru-RU" sz="1200" b="0" i="0" u="none" strike="noStrike" cap="none" normalizeH="0" baseline="0" dirty="0">
                <a:ln>
                  <a:noFill/>
                </a:ln>
                <a:solidFill>
                  <a:srgbClr val="4078F2"/>
                </a:solidFill>
                <a:effectLst/>
                <a:latin typeface="JetBrains Mono"/>
              </a:rPr>
              <a:t>:</a:t>
            </a:r>
            <a:br>
              <a:rPr kumimoji="0" lang="ru-RU" altLang="ru-RU" sz="1200" b="0" i="0" u="none" strike="noStrike" cap="none" normalizeH="0" baseline="0" dirty="0">
                <a:ln>
                  <a:noFill/>
                </a:ln>
                <a:solidFill>
                  <a:srgbClr val="4078F2"/>
                </a:solidFill>
                <a:effectLst/>
                <a:latin typeface="JetBrains Mono"/>
              </a:rPr>
            </a:b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383A42"/>
                </a:solidFill>
                <a:effectLst/>
                <a:latin typeface="JetBrains Mono"/>
              </a:rPr>
              <a:t>b </a:t>
            </a: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986801"/>
                </a:solidFill>
                <a:effectLst/>
                <a:latin typeface="JetBrains Mono"/>
              </a:rPr>
              <a:t>1</a:t>
            </a:r>
            <a:r>
              <a:rPr kumimoji="0" lang="ru-RU" altLang="ru-RU" sz="1200" b="0" i="0" u="none" strike="noStrike" cap="none" normalizeH="0" baseline="0" dirty="0">
                <a:ln>
                  <a:noFill/>
                </a:ln>
                <a:solidFill>
                  <a:srgbClr val="383A42"/>
                </a:solidFill>
                <a:effectLst/>
                <a:latin typeface="JetBrains Mono"/>
              </a:rPr>
              <a:t>, </a:t>
            </a:r>
            <a:r>
              <a:rPr kumimoji="0" lang="ru-RU" altLang="ru-RU" sz="1200" b="0" i="0" u="none" strike="noStrike" cap="none" normalizeH="0" baseline="0" dirty="0">
                <a:ln>
                  <a:noFill/>
                </a:ln>
                <a:solidFill>
                  <a:srgbClr val="986801"/>
                </a:solidFill>
                <a:effectLst/>
                <a:latin typeface="JetBrains Mono"/>
              </a:rPr>
              <a:t>2</a:t>
            </a:r>
            <a:r>
              <a:rPr kumimoji="0" lang="ru-RU" altLang="ru-RU" sz="1200" b="0" i="0" u="none" strike="noStrike" cap="none" normalizeH="0" baseline="0" dirty="0">
                <a:ln>
                  <a:noFill/>
                </a:ln>
                <a:solidFill>
                  <a:srgbClr val="383A42"/>
                </a:solidFill>
                <a:effectLst/>
                <a:latin typeface="JetBrains Mono"/>
              </a:rPr>
              <a:t>, </a:t>
            </a:r>
            <a:r>
              <a:rPr kumimoji="0" lang="ru-RU" altLang="ru-RU" sz="1200" b="0" i="0" u="none" strike="noStrike" cap="none" normalizeH="0" baseline="0" dirty="0">
                <a:ln>
                  <a:noFill/>
                </a:ln>
                <a:solidFill>
                  <a:srgbClr val="986801"/>
                </a:solidFill>
                <a:effectLst/>
                <a:latin typeface="JetBrains Mono"/>
              </a:rPr>
              <a:t>3</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x </a:t>
            </a: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986801"/>
                </a:solidFill>
                <a:effectLst/>
                <a:latin typeface="JetBrains Mono"/>
              </a:rPr>
              <a:t>5 </a:t>
            </a: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383A42"/>
                </a:solidFill>
                <a:effectLst/>
                <a:latin typeface="JetBrains Mono"/>
              </a:rPr>
              <a:t>a</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y </a:t>
            </a: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383A42"/>
                </a:solidFill>
                <a:effectLst/>
                <a:latin typeface="JetBrains Mono"/>
              </a:rPr>
              <a:t>b[a]</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(x, a, y)</a:t>
            </a:r>
            <a:br>
              <a:rPr kumimoji="0" lang="ru-RU" altLang="ru-RU" sz="1200" b="0" i="0" u="none" strike="noStrike" cap="none" normalizeH="0" baseline="0" dirty="0">
                <a:ln>
                  <a:noFill/>
                </a:ln>
                <a:solidFill>
                  <a:srgbClr val="383A42"/>
                </a:solidFill>
                <a:effectLst/>
                <a:latin typeface="JetBrains Mono"/>
              </a:rPr>
            </a:br>
            <a:br>
              <a:rPr kumimoji="0" lang="ru-RU" altLang="ru-RU" sz="1200" b="0" i="0" u="none" strike="noStrike" cap="none" normalizeH="0" baseline="0" dirty="0">
                <a:ln>
                  <a:noFill/>
                </a:ln>
                <a:solidFill>
                  <a:srgbClr val="383A42"/>
                </a:solidFill>
                <a:effectLst/>
                <a:latin typeface="JetBrains Mono"/>
              </a:rPr>
            </a:br>
            <a:r>
              <a:rPr kumimoji="0" lang="ru-RU" altLang="ru-RU" sz="1200" b="0" i="1" u="none" strike="noStrike" cap="none" normalizeH="0" baseline="0" dirty="0">
                <a:ln>
                  <a:noFill/>
                </a:ln>
                <a:solidFill>
                  <a:srgbClr val="A626A4"/>
                </a:solidFill>
                <a:effectLst/>
                <a:latin typeface="JetBrains Mono"/>
              </a:rPr>
              <a:t>def </a:t>
            </a:r>
            <a:r>
              <a:rPr kumimoji="0" lang="ru-RU" altLang="ru-RU" sz="1200" b="0" i="0" u="none" strike="noStrike" cap="none" normalizeH="0" baseline="0" dirty="0">
                <a:ln>
                  <a:noFill/>
                </a:ln>
                <a:solidFill>
                  <a:srgbClr val="4078F2"/>
                </a:solidFill>
                <a:effectLst/>
                <a:latin typeface="JetBrains Mono"/>
              </a:rPr>
              <a:t>second_func</a:t>
            </a:r>
            <a:r>
              <a:rPr kumimoji="0" lang="ru-RU" altLang="ru-RU" sz="1200" b="0" i="0" u="none" strike="noStrike" cap="none" normalizeH="0" baseline="0" dirty="0">
                <a:ln>
                  <a:noFill/>
                </a:ln>
                <a:solidFill>
                  <a:srgbClr val="383A42"/>
                </a:solidFill>
                <a:effectLst/>
                <a:latin typeface="JetBrains Mono"/>
              </a:rPr>
              <a:t>(a)</a:t>
            </a:r>
            <a:r>
              <a:rPr kumimoji="0" lang="ru-RU" altLang="ru-RU" sz="1200" b="0" i="0" u="none" strike="noStrike" cap="none" normalizeH="0" baseline="0" dirty="0">
                <a:ln>
                  <a:noFill/>
                </a:ln>
                <a:solidFill>
                  <a:srgbClr val="4078F2"/>
                </a:solidFill>
                <a:effectLst/>
                <a:latin typeface="JetBrains Mono"/>
              </a:rPr>
              <a:t>:</a:t>
            </a:r>
            <a:br>
              <a:rPr kumimoji="0" lang="ru-RU" altLang="ru-RU" sz="1200" b="0" i="0" u="none" strike="noStrike" cap="none" normalizeH="0" baseline="0" dirty="0">
                <a:ln>
                  <a:noFill/>
                </a:ln>
                <a:solidFill>
                  <a:srgbClr val="4078F2"/>
                </a:solidFill>
                <a:effectLst/>
                <a:latin typeface="JetBrains Mono"/>
              </a:rPr>
            </a:br>
            <a:r>
              <a:rPr kumimoji="0" lang="ru-RU" altLang="ru-RU" sz="1200" b="0" i="0" u="none" strike="noStrike" cap="none" normalizeH="0" baseline="0" dirty="0">
                <a:ln>
                  <a:noFill/>
                </a:ln>
                <a:solidFill>
                  <a:srgbClr val="4078F2"/>
                </a:solidFill>
                <a:effectLst/>
                <a:latin typeface="JetBrains Mono"/>
              </a:rPr>
              <a:t>    </a:t>
            </a:r>
            <a:r>
              <a:rPr kumimoji="0" lang="ru-RU" altLang="ru-RU" sz="1200" b="0" i="1" u="none" strike="noStrike" cap="none" normalizeH="0" baseline="0" dirty="0">
                <a:ln>
                  <a:noFill/>
                </a:ln>
                <a:solidFill>
                  <a:srgbClr val="A626A4"/>
                </a:solidFill>
                <a:effectLst/>
                <a:latin typeface="JetBrains Mono"/>
              </a:rPr>
              <a:t>try</a:t>
            </a:r>
            <a:r>
              <a:rPr kumimoji="0" lang="ru-RU" altLang="ru-RU" sz="1200" b="0" i="0" u="none" strike="noStrike" cap="none" normalizeH="0" baseline="0" dirty="0">
                <a:ln>
                  <a:noFill/>
                </a:ln>
                <a:solidFill>
                  <a:srgbClr val="4078F2"/>
                </a:solidFill>
                <a:effectLst/>
                <a:latin typeface="JetBrains Mono"/>
              </a:rPr>
              <a:t>:</a:t>
            </a:r>
            <a:br>
              <a:rPr kumimoji="0" lang="ru-RU" altLang="ru-RU" sz="1200" b="0" i="0" u="none" strike="noStrike" cap="none" normalizeH="0" baseline="0" dirty="0">
                <a:ln>
                  <a:noFill/>
                </a:ln>
                <a:solidFill>
                  <a:srgbClr val="4078F2"/>
                </a:solidFill>
                <a:effectLst/>
                <a:latin typeface="JetBrains Mono"/>
              </a:rPr>
            </a:br>
            <a:r>
              <a:rPr kumimoji="0" lang="ru-RU" altLang="ru-RU" sz="1200" b="0" i="0" u="none" strike="noStrike" cap="none" normalizeH="0" baseline="0" dirty="0">
                <a:ln>
                  <a:noFill/>
                </a:ln>
                <a:solidFill>
                  <a:srgbClr val="4078F2"/>
                </a:solidFill>
                <a:effectLst/>
                <a:latin typeface="JetBrains Mono"/>
              </a:rPr>
              <a:t>        first_func</a:t>
            </a:r>
            <a:r>
              <a:rPr kumimoji="0" lang="ru-RU" altLang="ru-RU" sz="1200" b="0" i="0" u="none" strike="noStrike" cap="none" normalizeH="0" baseline="0" dirty="0">
                <a:ln>
                  <a:noFill/>
                </a:ln>
                <a:solidFill>
                  <a:srgbClr val="383A42"/>
                </a:solidFill>
                <a:effectLst/>
                <a:latin typeface="JetBrains Mono"/>
              </a:rPr>
              <a:t>(a)</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a:t>
            </a:r>
            <a:r>
              <a:rPr kumimoji="0" lang="ru-RU" altLang="ru-RU" sz="1200" b="0" i="1" u="none" strike="noStrike" cap="none" normalizeH="0" baseline="0" dirty="0">
                <a:ln>
                  <a:noFill/>
                </a:ln>
                <a:solidFill>
                  <a:srgbClr val="A626A4"/>
                </a:solidFill>
                <a:effectLst/>
                <a:latin typeface="JetBrains Mono"/>
              </a:rPr>
              <a:t>except </a:t>
            </a:r>
            <a:r>
              <a:rPr kumimoji="0" lang="ru-RU" altLang="ru-RU" sz="1200" b="0" i="0" u="none" strike="noStrike" cap="none" normalizeH="0" baseline="0" dirty="0">
                <a:ln>
                  <a:noFill/>
                </a:ln>
                <a:solidFill>
                  <a:srgbClr val="000080"/>
                </a:solidFill>
                <a:effectLst/>
                <a:latin typeface="JetBrains Mono"/>
              </a:rPr>
              <a:t>ZeroDivisionError</a:t>
            </a:r>
            <a:r>
              <a:rPr kumimoji="0" lang="ru-RU" altLang="ru-RU" sz="1200" b="0" i="0" u="none" strike="noStrike" cap="none" normalizeH="0" baseline="0" dirty="0">
                <a:ln>
                  <a:noFill/>
                </a:ln>
                <a:solidFill>
                  <a:srgbClr val="4078F2"/>
                </a:solidFill>
                <a:effectLst/>
                <a:latin typeface="JetBrains Mono"/>
              </a:rPr>
              <a:t>:</a:t>
            </a:r>
            <a:br>
              <a:rPr kumimoji="0" lang="ru-RU" altLang="ru-RU" sz="1200" b="0" i="0" u="none" strike="noStrike" cap="none" normalizeH="0" baseline="0" dirty="0">
                <a:ln>
                  <a:noFill/>
                </a:ln>
                <a:solidFill>
                  <a:srgbClr val="4078F2"/>
                </a:solidFill>
                <a:effectLst/>
                <a:latin typeface="JetBrains Mono"/>
              </a:rPr>
            </a:b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50A14E"/>
                </a:solidFill>
                <a:effectLst/>
                <a:latin typeface="JetBrains Mono"/>
              </a:rPr>
              <a:t>'second_func: ZeroDivisionError'</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traceback.</a:t>
            </a:r>
            <a:r>
              <a:rPr kumimoji="0" lang="ru-RU" altLang="ru-RU" sz="1200" b="0" i="0" u="none" strike="noStrike" cap="none" normalizeH="0" baseline="0" dirty="0">
                <a:ln>
                  <a:noFill/>
                </a:ln>
                <a:solidFill>
                  <a:srgbClr val="4078F2"/>
                </a:solidFill>
                <a:effectLst/>
                <a:latin typeface="JetBrains Mono"/>
              </a:rPr>
              <a:t>print_exc</a:t>
            </a:r>
            <a:r>
              <a:rPr kumimoji="0" lang="ru-RU" altLang="ru-RU" sz="1200" b="0" i="0" u="none" strike="noStrike" cap="none" normalizeH="0" baseline="0" dirty="0">
                <a:ln>
                  <a:noFill/>
                </a:ln>
                <a:solidFill>
                  <a:srgbClr val="383A42"/>
                </a:solidFill>
                <a:effectLst/>
                <a:latin typeface="JetBrains Mono"/>
              </a:rPr>
              <a:t>(file</a:t>
            </a:r>
            <a:r>
              <a:rPr kumimoji="0" lang="ru-RU" altLang="ru-RU" sz="1200" b="0" i="0" u="none" strike="noStrike" cap="none" normalizeH="0" baseline="0" dirty="0">
                <a:ln>
                  <a:noFill/>
                </a:ln>
                <a:solidFill>
                  <a:srgbClr val="4078F2"/>
                </a:solidFill>
                <a:effectLst/>
                <a:latin typeface="JetBrains Mono"/>
              </a:rPr>
              <a:t>=</a:t>
            </a:r>
            <a:r>
              <a:rPr kumimoji="0" lang="ru-RU" altLang="ru-RU" sz="1200" b="0" i="0" u="none" strike="noStrike" cap="none" normalizeH="0" baseline="0" dirty="0">
                <a:ln>
                  <a:noFill/>
                </a:ln>
                <a:solidFill>
                  <a:srgbClr val="383A42"/>
                </a:solidFill>
                <a:effectLst/>
                <a:latin typeface="JetBrains Mono"/>
              </a:rPr>
              <a:t>sys.stdout)</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50A14E"/>
                </a:solidFill>
                <a:effectLst/>
                <a:latin typeface="JetBrains Mono"/>
              </a:rPr>
              <a:t>'second_func: After try-ecxept block'</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br>
              <a:rPr kumimoji="0" lang="ru-RU" altLang="ru-RU" sz="1200" b="0" i="0" u="none" strike="noStrike" cap="none" normalizeH="0" baseline="0" dirty="0">
                <a:ln>
                  <a:noFill/>
                </a:ln>
                <a:solidFill>
                  <a:srgbClr val="383A42"/>
                </a:solidFill>
                <a:effectLst/>
                <a:latin typeface="JetBrains Mono"/>
              </a:rPr>
            </a:br>
            <a:r>
              <a:rPr kumimoji="0" lang="ru-RU" altLang="ru-RU" sz="1200" b="0" i="1" u="none" strike="noStrike" cap="none" normalizeH="0" baseline="0" dirty="0">
                <a:ln>
                  <a:noFill/>
                </a:ln>
                <a:solidFill>
                  <a:srgbClr val="A626A4"/>
                </a:solidFill>
                <a:effectLst/>
                <a:latin typeface="JetBrains Mono"/>
              </a:rPr>
              <a:t>def </a:t>
            </a:r>
            <a:r>
              <a:rPr kumimoji="0" lang="ru-RU" altLang="ru-RU" sz="1200" b="0" i="0" u="none" strike="noStrike" cap="none" normalizeH="0" baseline="0" dirty="0">
                <a:ln>
                  <a:noFill/>
                </a:ln>
                <a:solidFill>
                  <a:srgbClr val="4078F2"/>
                </a:solidFill>
                <a:effectLst/>
                <a:latin typeface="JetBrains Mono"/>
              </a:rPr>
              <a:t>third_func</a:t>
            </a:r>
            <a:r>
              <a:rPr kumimoji="0" lang="ru-RU" altLang="ru-RU" sz="1200" b="0" i="0" u="none" strike="noStrike" cap="none" normalizeH="0" baseline="0" dirty="0">
                <a:ln>
                  <a:noFill/>
                </a:ln>
                <a:solidFill>
                  <a:srgbClr val="383A42"/>
                </a:solidFill>
                <a:effectLst/>
                <a:latin typeface="JetBrains Mono"/>
              </a:rPr>
              <a:t>(a)</a:t>
            </a:r>
            <a:r>
              <a:rPr kumimoji="0" lang="ru-RU" altLang="ru-RU" sz="1200" b="0" i="0" u="none" strike="noStrike" cap="none" normalizeH="0" baseline="0" dirty="0">
                <a:ln>
                  <a:noFill/>
                </a:ln>
                <a:solidFill>
                  <a:srgbClr val="4078F2"/>
                </a:solidFill>
                <a:effectLst/>
                <a:latin typeface="JetBrains Mono"/>
              </a:rPr>
              <a:t>:</a:t>
            </a:r>
            <a:br>
              <a:rPr kumimoji="0" lang="ru-RU" altLang="ru-RU" sz="1200" b="0" i="0" u="none" strike="noStrike" cap="none" normalizeH="0" baseline="0" dirty="0">
                <a:ln>
                  <a:noFill/>
                </a:ln>
                <a:solidFill>
                  <a:srgbClr val="4078F2"/>
                </a:solidFill>
                <a:effectLst/>
                <a:latin typeface="JetBrains Mono"/>
              </a:rPr>
            </a:br>
            <a:r>
              <a:rPr kumimoji="0" lang="ru-RU" altLang="ru-RU" sz="1200" b="0" i="0" u="none" strike="noStrike" cap="none" normalizeH="0" baseline="0" dirty="0">
                <a:ln>
                  <a:noFill/>
                </a:ln>
                <a:solidFill>
                  <a:srgbClr val="4078F2"/>
                </a:solidFill>
                <a:effectLst/>
                <a:latin typeface="JetBrains Mono"/>
              </a:rPr>
              <a:t>    </a:t>
            </a:r>
            <a:r>
              <a:rPr kumimoji="0" lang="ru-RU" altLang="ru-RU" sz="1200" b="0" i="1" u="none" strike="noStrike" cap="none" normalizeH="0" baseline="0" dirty="0">
                <a:ln>
                  <a:noFill/>
                </a:ln>
                <a:solidFill>
                  <a:srgbClr val="A626A4"/>
                </a:solidFill>
                <a:effectLst/>
                <a:latin typeface="JetBrains Mono"/>
              </a:rPr>
              <a:t>try</a:t>
            </a:r>
            <a:r>
              <a:rPr kumimoji="0" lang="ru-RU" altLang="ru-RU" sz="1200" b="0" i="0" u="none" strike="noStrike" cap="none" normalizeH="0" baseline="0" dirty="0">
                <a:ln>
                  <a:noFill/>
                </a:ln>
                <a:solidFill>
                  <a:srgbClr val="4078F2"/>
                </a:solidFill>
                <a:effectLst/>
                <a:latin typeface="JetBrains Mono"/>
              </a:rPr>
              <a:t>:</a:t>
            </a:r>
            <a:br>
              <a:rPr kumimoji="0" lang="ru-RU" altLang="ru-RU" sz="1200" b="0" i="0" u="none" strike="noStrike" cap="none" normalizeH="0" baseline="0" dirty="0">
                <a:ln>
                  <a:noFill/>
                </a:ln>
                <a:solidFill>
                  <a:srgbClr val="4078F2"/>
                </a:solidFill>
                <a:effectLst/>
                <a:latin typeface="JetBrains Mono"/>
              </a:rPr>
            </a:br>
            <a:r>
              <a:rPr kumimoji="0" lang="ru-RU" altLang="ru-RU" sz="1200" b="0" i="0" u="none" strike="noStrike" cap="none" normalizeH="0" baseline="0" dirty="0">
                <a:ln>
                  <a:noFill/>
                </a:ln>
                <a:solidFill>
                  <a:srgbClr val="4078F2"/>
                </a:solidFill>
                <a:effectLst/>
                <a:latin typeface="JetBrains Mono"/>
              </a:rPr>
              <a:t>        second_func</a:t>
            </a:r>
            <a:r>
              <a:rPr kumimoji="0" lang="ru-RU" altLang="ru-RU" sz="1200" b="0" i="0" u="none" strike="noStrike" cap="none" normalizeH="0" baseline="0" dirty="0">
                <a:ln>
                  <a:noFill/>
                </a:ln>
                <a:solidFill>
                  <a:srgbClr val="383A42"/>
                </a:solidFill>
                <a:effectLst/>
                <a:latin typeface="JetBrains Mono"/>
              </a:rPr>
              <a:t>(a)</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a:t>
            </a:r>
            <a:r>
              <a:rPr kumimoji="0" lang="ru-RU" altLang="ru-RU" sz="1200" b="0" i="1" u="none" strike="noStrike" cap="none" normalizeH="0" baseline="0" dirty="0">
                <a:ln>
                  <a:noFill/>
                </a:ln>
                <a:solidFill>
                  <a:srgbClr val="A626A4"/>
                </a:solidFill>
                <a:effectLst/>
                <a:latin typeface="JetBrains Mono"/>
              </a:rPr>
              <a:t>except </a:t>
            </a:r>
            <a:r>
              <a:rPr kumimoji="0" lang="ru-RU" altLang="ru-RU" sz="1200" b="0" i="0" u="none" strike="noStrike" cap="none" normalizeH="0" baseline="0" dirty="0">
                <a:ln>
                  <a:noFill/>
                </a:ln>
                <a:solidFill>
                  <a:srgbClr val="000080"/>
                </a:solidFill>
                <a:effectLst/>
                <a:latin typeface="JetBrains Mono"/>
              </a:rPr>
              <a:t>IndexError</a:t>
            </a:r>
            <a:r>
              <a:rPr kumimoji="0" lang="ru-RU" altLang="ru-RU" sz="1200" b="0" i="0" u="none" strike="noStrike" cap="none" normalizeH="0" baseline="0" dirty="0">
                <a:ln>
                  <a:noFill/>
                </a:ln>
                <a:solidFill>
                  <a:srgbClr val="4078F2"/>
                </a:solidFill>
                <a:effectLst/>
                <a:latin typeface="JetBrains Mono"/>
              </a:rPr>
              <a:t>:</a:t>
            </a:r>
            <a:br>
              <a:rPr kumimoji="0" lang="ru-RU" altLang="ru-RU" sz="1200" b="0" i="0" u="none" strike="noStrike" cap="none" normalizeH="0" baseline="0" dirty="0">
                <a:ln>
                  <a:noFill/>
                </a:ln>
                <a:solidFill>
                  <a:srgbClr val="4078F2"/>
                </a:solidFill>
                <a:effectLst/>
                <a:latin typeface="JetBrains Mono"/>
              </a:rPr>
            </a:br>
            <a:r>
              <a:rPr kumimoji="0" lang="ru-RU" altLang="ru-RU" sz="1200" b="0" i="0" u="none" strike="noStrike" cap="none" normalizeH="0" baseline="0" dirty="0">
                <a:ln>
                  <a:noFill/>
                </a:ln>
                <a:solidFill>
                  <a:srgbClr val="4078F2"/>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50A14E"/>
                </a:solidFill>
                <a:effectLst/>
                <a:latin typeface="JetBrains Mono"/>
              </a:rPr>
              <a:t>'third_func: IndexError'</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traceback.</a:t>
            </a:r>
            <a:r>
              <a:rPr kumimoji="0" lang="ru-RU" altLang="ru-RU" sz="1200" b="0" i="0" u="none" strike="noStrike" cap="none" normalizeH="0" baseline="0" dirty="0">
                <a:ln>
                  <a:noFill/>
                </a:ln>
                <a:solidFill>
                  <a:srgbClr val="4078F2"/>
                </a:solidFill>
                <a:effectLst/>
                <a:latin typeface="JetBrains Mono"/>
              </a:rPr>
              <a:t>print_exc</a:t>
            </a:r>
            <a:r>
              <a:rPr kumimoji="0" lang="ru-RU" altLang="ru-RU" sz="1200" b="0" i="0" u="none" strike="noStrike" cap="none" normalizeH="0" baseline="0" dirty="0">
                <a:ln>
                  <a:noFill/>
                </a:ln>
                <a:solidFill>
                  <a:srgbClr val="383A42"/>
                </a:solidFill>
                <a:effectLst/>
                <a:latin typeface="JetBrains Mono"/>
              </a:rPr>
              <a:t>(file</a:t>
            </a:r>
            <a:r>
              <a:rPr kumimoji="0" lang="ru-RU" altLang="ru-RU" sz="1200" b="0" i="0" u="none" strike="noStrike" cap="none" normalizeH="0" baseline="0" dirty="0">
                <a:ln>
                  <a:noFill/>
                </a:ln>
                <a:solidFill>
                  <a:srgbClr val="4078F2"/>
                </a:solidFill>
                <a:effectLst/>
                <a:latin typeface="JetBrains Mono"/>
              </a:rPr>
              <a:t>=</a:t>
            </a:r>
            <a:r>
              <a:rPr kumimoji="0" lang="ru-RU" altLang="ru-RU" sz="1200" b="0" i="0" u="none" strike="noStrike" cap="none" normalizeH="0" baseline="0" dirty="0">
                <a:ln>
                  <a:noFill/>
                </a:ln>
                <a:solidFill>
                  <a:srgbClr val="383A42"/>
                </a:solidFill>
                <a:effectLst/>
                <a:latin typeface="JetBrains Mono"/>
              </a:rPr>
              <a:t>sys.stdout)</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50A14E"/>
                </a:solidFill>
                <a:effectLst/>
                <a:latin typeface="JetBrains Mono"/>
              </a:rPr>
              <a:t>'third_func: After try-ecxept block\n'</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4078F2"/>
                </a:solidFill>
                <a:effectLst/>
                <a:latin typeface="JetBrains Mono"/>
              </a:rPr>
              <a:t>third_func</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986801"/>
                </a:solidFill>
                <a:effectLst/>
                <a:latin typeface="JetBrains Mono"/>
              </a:rPr>
              <a:t>2</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a:t>
            </a:r>
            <a:r>
              <a:rPr kumimoji="0" lang="ru-RU" altLang="ru-RU" sz="1200" b="0" i="1" u="none" strike="noStrike" cap="none" normalizeH="0" baseline="0" dirty="0">
                <a:ln>
                  <a:noFill/>
                </a:ln>
                <a:solidFill>
                  <a:srgbClr val="A0A1A7"/>
                </a:solidFill>
                <a:effectLst/>
                <a:latin typeface="JetBrains Mono"/>
              </a:rPr>
              <a:t># 2.5 2 3        </a:t>
            </a:r>
            <a:br>
              <a:rPr kumimoji="0" lang="ru-RU" altLang="ru-RU" sz="1200" b="0" i="1" u="none" strike="noStrike" cap="none" normalizeH="0" baseline="0" dirty="0">
                <a:ln>
                  <a:noFill/>
                </a:ln>
                <a:solidFill>
                  <a:srgbClr val="A0A1A7"/>
                </a:solidFill>
                <a:effectLst/>
                <a:latin typeface="JetBrains Mono"/>
              </a:rPr>
            </a:br>
            <a:r>
              <a:rPr kumimoji="0" lang="ru-RU" altLang="ru-RU" sz="1200" b="0" i="1" u="none" strike="noStrike" cap="none" normalizeH="0" baseline="0" dirty="0">
                <a:ln>
                  <a:noFill/>
                </a:ln>
                <a:solidFill>
                  <a:srgbClr val="A0A1A7"/>
                </a:solidFill>
                <a:effectLst/>
                <a:latin typeface="JetBrains Mono"/>
              </a:rPr>
              <a:t>    # second_func: After try-ecxept block        </a:t>
            </a:r>
            <a:br>
              <a:rPr kumimoji="0" lang="ru-RU" altLang="ru-RU" sz="1200" b="0" i="1" u="none" strike="noStrike" cap="none" normalizeH="0" baseline="0" dirty="0">
                <a:ln>
                  <a:noFill/>
                </a:ln>
                <a:solidFill>
                  <a:srgbClr val="A0A1A7"/>
                </a:solidFill>
                <a:effectLst/>
                <a:latin typeface="JetBrains Mono"/>
              </a:rPr>
            </a:br>
            <a:r>
              <a:rPr kumimoji="0" lang="ru-RU" altLang="ru-RU" sz="1200" b="0" i="1" u="none" strike="noStrike" cap="none" normalizeH="0" baseline="0" dirty="0">
                <a:ln>
                  <a:noFill/>
                </a:ln>
                <a:solidFill>
                  <a:srgbClr val="A0A1A7"/>
                </a:solidFill>
                <a:effectLst/>
                <a:latin typeface="JetBrains Mono"/>
              </a:rPr>
              <a:t>    # third_func: After try-ecxept block</a:t>
            </a:r>
            <a:br>
              <a:rPr kumimoji="0" lang="ru-RU" altLang="ru-RU" sz="1200" b="0" i="1" u="none" strike="noStrike" cap="none" normalizeH="0" baseline="0" dirty="0">
                <a:ln>
                  <a:noFill/>
                </a:ln>
                <a:solidFill>
                  <a:srgbClr val="A0A1A7"/>
                </a:solidFill>
                <a:effectLst/>
                <a:latin typeface="JetBrains Mono"/>
              </a:rPr>
            </a:br>
            <a:r>
              <a:rPr kumimoji="0" lang="ru-RU" altLang="ru-RU" sz="1200" b="0" i="0" u="none" strike="noStrike" cap="none" normalizeH="0" baseline="0" dirty="0">
                <a:ln>
                  <a:noFill/>
                </a:ln>
                <a:solidFill>
                  <a:srgbClr val="4078F2"/>
                </a:solidFill>
                <a:effectLst/>
                <a:latin typeface="JetBrains Mono"/>
              </a:rPr>
              <a:t>third_func</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986801"/>
                </a:solidFill>
                <a:effectLst/>
                <a:latin typeface="JetBrains Mono"/>
              </a:rPr>
              <a:t>0</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a:t>
            </a:r>
            <a:r>
              <a:rPr kumimoji="0" lang="ru-RU" altLang="ru-RU" sz="1200" b="0" i="1" u="none" strike="noStrike" cap="none" normalizeH="0" baseline="0" dirty="0">
                <a:ln>
                  <a:noFill/>
                </a:ln>
                <a:solidFill>
                  <a:srgbClr val="A0A1A7"/>
                </a:solidFill>
                <a:effectLst/>
                <a:latin typeface="JetBrains Mono"/>
              </a:rPr>
              <a:t># second_func: ZeroDivisionError</a:t>
            </a:r>
            <a:br>
              <a:rPr kumimoji="0" lang="ru-RU" altLang="ru-RU" sz="1200" b="0" i="1" u="none" strike="noStrike" cap="none" normalizeH="0" baseline="0" dirty="0">
                <a:ln>
                  <a:noFill/>
                </a:ln>
                <a:solidFill>
                  <a:srgbClr val="A0A1A7"/>
                </a:solidFill>
                <a:effectLst/>
                <a:latin typeface="JetBrains Mono"/>
              </a:rPr>
            </a:br>
            <a:r>
              <a:rPr kumimoji="0" lang="ru-RU" altLang="ru-RU" sz="1200" b="0" i="1" u="none" strike="noStrike" cap="none" normalizeH="0" baseline="0" dirty="0">
                <a:ln>
                  <a:noFill/>
                </a:ln>
                <a:solidFill>
                  <a:srgbClr val="A0A1A7"/>
                </a:solidFill>
                <a:effectLst/>
                <a:latin typeface="JetBrains Mono"/>
              </a:rPr>
              <a:t>    # second_func: After try-ecxept block        </a:t>
            </a:r>
            <a:br>
              <a:rPr kumimoji="0" lang="ru-RU" altLang="ru-RU" sz="1200" b="0" i="1" u="none" strike="noStrike" cap="none" normalizeH="0" baseline="0" dirty="0">
                <a:ln>
                  <a:noFill/>
                </a:ln>
                <a:solidFill>
                  <a:srgbClr val="A0A1A7"/>
                </a:solidFill>
                <a:effectLst/>
                <a:latin typeface="JetBrains Mono"/>
              </a:rPr>
            </a:br>
            <a:r>
              <a:rPr kumimoji="0" lang="ru-RU" altLang="ru-RU" sz="1200" b="0" i="1" u="none" strike="noStrike" cap="none" normalizeH="0" baseline="0" dirty="0">
                <a:ln>
                  <a:noFill/>
                </a:ln>
                <a:solidFill>
                  <a:srgbClr val="A0A1A7"/>
                </a:solidFill>
                <a:effectLst/>
                <a:latin typeface="JetBrains Mono"/>
              </a:rPr>
              <a:t>    # third_func: After try-ecxept block</a:t>
            </a:r>
            <a:br>
              <a:rPr kumimoji="0" lang="ru-RU" altLang="ru-RU" sz="1200" b="0" i="1" u="none" strike="noStrike" cap="none" normalizeH="0" baseline="0" dirty="0">
                <a:ln>
                  <a:noFill/>
                </a:ln>
                <a:solidFill>
                  <a:srgbClr val="A0A1A7"/>
                </a:solidFill>
                <a:effectLst/>
                <a:latin typeface="JetBrains Mono"/>
              </a:rPr>
            </a:br>
            <a:r>
              <a:rPr kumimoji="0" lang="ru-RU" altLang="ru-RU" sz="1200" b="0" i="0" u="none" strike="noStrike" cap="none" normalizeH="0" baseline="0" dirty="0">
                <a:ln>
                  <a:noFill/>
                </a:ln>
                <a:solidFill>
                  <a:srgbClr val="4078F2"/>
                </a:solidFill>
                <a:effectLst/>
                <a:latin typeface="JetBrains Mono"/>
              </a:rPr>
              <a:t>third_func</a:t>
            </a:r>
            <a:r>
              <a:rPr kumimoji="0" lang="ru-RU" altLang="ru-RU" sz="1200" b="0" i="0" u="none" strike="noStrike" cap="none" normalizeH="0" baseline="0" dirty="0">
                <a:ln>
                  <a:noFill/>
                </a:ln>
                <a:solidFill>
                  <a:srgbClr val="383A42"/>
                </a:solidFill>
                <a:effectLst/>
                <a:latin typeface="JetBrains Mono"/>
              </a:rPr>
              <a:t>(</a:t>
            </a:r>
            <a:r>
              <a:rPr kumimoji="0" lang="ru-RU" altLang="ru-RU" sz="1200" b="0" i="0" u="none" strike="noStrike" cap="none" normalizeH="0" baseline="0" dirty="0">
                <a:ln>
                  <a:noFill/>
                </a:ln>
                <a:solidFill>
                  <a:srgbClr val="986801"/>
                </a:solidFill>
                <a:effectLst/>
                <a:latin typeface="JetBrains Mono"/>
              </a:rPr>
              <a:t>7</a:t>
            </a:r>
            <a:r>
              <a:rPr kumimoji="0" lang="ru-RU" altLang="ru-RU" sz="1200" b="0" i="0" u="none" strike="noStrike" cap="none" normalizeH="0" baseline="0" dirty="0">
                <a:ln>
                  <a:noFill/>
                </a:ln>
                <a:solidFill>
                  <a:srgbClr val="383A42"/>
                </a:solidFill>
                <a:effectLst/>
                <a:latin typeface="JetBrains Mono"/>
              </a:rPr>
              <a:t>)</a:t>
            </a:r>
            <a:br>
              <a:rPr kumimoji="0" lang="ru-RU" altLang="ru-RU" sz="1200" b="0" i="0" u="none" strike="noStrike" cap="none" normalizeH="0" baseline="0" dirty="0">
                <a:ln>
                  <a:noFill/>
                </a:ln>
                <a:solidFill>
                  <a:srgbClr val="383A42"/>
                </a:solidFill>
                <a:effectLst/>
                <a:latin typeface="JetBrains Mono"/>
              </a:rPr>
            </a:br>
            <a:r>
              <a:rPr kumimoji="0" lang="ru-RU" altLang="ru-RU" sz="1200" b="0" i="0" u="none" strike="noStrike" cap="none" normalizeH="0" baseline="0" dirty="0">
                <a:ln>
                  <a:noFill/>
                </a:ln>
                <a:solidFill>
                  <a:srgbClr val="383A42"/>
                </a:solidFill>
                <a:effectLst/>
                <a:latin typeface="JetBrains Mono"/>
              </a:rPr>
              <a:t>    </a:t>
            </a:r>
            <a:r>
              <a:rPr kumimoji="0" lang="ru-RU" altLang="ru-RU" sz="1200" b="0" i="1" u="none" strike="noStrike" cap="none" normalizeH="0" baseline="0" dirty="0">
                <a:ln>
                  <a:noFill/>
                </a:ln>
                <a:solidFill>
                  <a:srgbClr val="A0A1A7"/>
                </a:solidFill>
                <a:effectLst/>
                <a:latin typeface="JetBrains Mono"/>
              </a:rPr>
              <a:t># third_func: IndexError        </a:t>
            </a:r>
            <a:br>
              <a:rPr kumimoji="0" lang="ru-RU" altLang="ru-RU" sz="1200" b="0" i="1" u="none" strike="noStrike" cap="none" normalizeH="0" baseline="0" dirty="0">
                <a:ln>
                  <a:noFill/>
                </a:ln>
                <a:solidFill>
                  <a:srgbClr val="A0A1A7"/>
                </a:solidFill>
                <a:effectLst/>
                <a:latin typeface="JetBrains Mono"/>
              </a:rPr>
            </a:br>
            <a:r>
              <a:rPr kumimoji="0" lang="ru-RU" altLang="ru-RU" sz="1200" b="0" i="1" u="none" strike="noStrike" cap="none" normalizeH="0" baseline="0" dirty="0">
                <a:ln>
                  <a:noFill/>
                </a:ln>
                <a:solidFill>
                  <a:srgbClr val="A0A1A7"/>
                </a:solidFill>
                <a:effectLst/>
                <a:latin typeface="JetBrains Mono"/>
              </a:rPr>
              <a:t>    # third_func: After try-ecxept block</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3600450" y="2005012"/>
            <a:ext cx="5372100" cy="4524375"/>
          </a:xfrm>
          <a:prstGeom prst="rect">
            <a:avLst/>
          </a:prstGeom>
        </p:spPr>
      </p:pic>
    </p:spTree>
    <p:extLst>
      <p:ext uri="{BB962C8B-B14F-4D97-AF65-F5344CB8AC3E}">
        <p14:creationId xmlns:p14="http://schemas.microsoft.com/office/powerpoint/2010/main" val="4011817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2175</TotalTime>
  <Words>7094</Words>
  <Application>Microsoft Office PowerPoint</Application>
  <PresentationFormat>Широкоэкранный</PresentationFormat>
  <Paragraphs>414</Paragraphs>
  <Slides>39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39</vt:i4>
      </vt:variant>
    </vt:vector>
  </HeadingPairs>
  <TitlesOfParts>
    <vt:vector size="44" baseType="lpstr">
      <vt:lpstr>Arial</vt:lpstr>
      <vt:lpstr>Calibri</vt:lpstr>
      <vt:lpstr>Calibri Light</vt:lpstr>
      <vt:lpstr>JetBrains Mono</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Пользователь Windows</dc:creator>
  <cp:lastModifiedBy>ADMIN</cp:lastModifiedBy>
  <cp:revision>185</cp:revision>
  <dcterms:created xsi:type="dcterms:W3CDTF">2021-02-07T18:10:48Z</dcterms:created>
  <dcterms:modified xsi:type="dcterms:W3CDTF">2021-09-20T10:35:09Z</dcterms:modified>
</cp:coreProperties>
</file>