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2" r:id="rId3"/>
  </p:sldMasterIdLst>
  <p:notesMasterIdLst>
    <p:notesMasterId r:id="rId50"/>
  </p:notesMasterIdLst>
  <p:handoutMasterIdLst>
    <p:handoutMasterId r:id="rId51"/>
  </p:handoutMasterIdLst>
  <p:sldIdLst>
    <p:sldId id="256" r:id="rId4"/>
    <p:sldId id="283" r:id="rId5"/>
    <p:sldId id="343" r:id="rId6"/>
    <p:sldId id="345" r:id="rId7"/>
    <p:sldId id="341" r:id="rId8"/>
    <p:sldId id="344" r:id="rId9"/>
    <p:sldId id="342" r:id="rId10"/>
    <p:sldId id="337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291" r:id="rId19"/>
    <p:sldId id="303" r:id="rId20"/>
    <p:sldId id="304" r:id="rId21"/>
    <p:sldId id="295" r:id="rId22"/>
    <p:sldId id="305" r:id="rId23"/>
    <p:sldId id="306" r:id="rId24"/>
    <p:sldId id="310" r:id="rId25"/>
    <p:sldId id="314" r:id="rId26"/>
    <p:sldId id="315" r:id="rId27"/>
    <p:sldId id="317" r:id="rId28"/>
    <p:sldId id="316" r:id="rId29"/>
    <p:sldId id="318" r:id="rId30"/>
    <p:sldId id="319" r:id="rId31"/>
    <p:sldId id="320" r:id="rId32"/>
    <p:sldId id="321" r:id="rId33"/>
    <p:sldId id="322" r:id="rId34"/>
    <p:sldId id="311" r:id="rId35"/>
    <p:sldId id="307" r:id="rId36"/>
    <p:sldId id="340" r:id="rId37"/>
    <p:sldId id="324" r:id="rId38"/>
    <p:sldId id="325" r:id="rId39"/>
    <p:sldId id="326" r:id="rId40"/>
    <p:sldId id="327" r:id="rId41"/>
    <p:sldId id="329" r:id="rId42"/>
    <p:sldId id="330" r:id="rId43"/>
    <p:sldId id="331" r:id="rId44"/>
    <p:sldId id="332" r:id="rId45"/>
    <p:sldId id="333" r:id="rId46"/>
    <p:sldId id="334" r:id="rId47"/>
    <p:sldId id="338" r:id="rId48"/>
    <p:sldId id="336" r:id="rId49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0427" autoAdjust="0"/>
  </p:normalViewPr>
  <p:slideViewPr>
    <p:cSldViewPr snapToGrid="0">
      <p:cViewPr>
        <p:scale>
          <a:sx n="108" d="100"/>
          <a:sy n="108" d="100"/>
        </p:scale>
        <p:origin x="-162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460C22-DC08-404D-8455-658E94A4F109}" type="datetime1">
              <a:rPr lang="uk-UA"/>
              <a:pPr>
                <a:defRPr/>
              </a:pPr>
              <a:t>01.09.2021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96119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4906E-8F17-4985-9602-21DD10561B87}" type="datetime1">
              <a:rPr lang="uk-UA"/>
              <a:pPr>
                <a:defRPr/>
              </a:pPr>
              <a:t>01.09.2021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  <a:p>
            <a:pPr lvl="3"/>
            <a:r>
              <a:rPr lang="uk-UA" noProof="0" dirty="0"/>
              <a:t>Четвертий рівень</a:t>
            </a:r>
          </a:p>
          <a:p>
            <a:pPr lvl="4"/>
            <a:r>
              <a:rPr lang="uk-UA" noProof="0" dirty="0"/>
              <a:t>П’ятий рівень</a:t>
            </a:r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3539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https://visualstudio.microsoft.com/ru/downloads/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680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297AB6-BEB7-4341-9649-D484FE32F617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B13C2F-811C-4850-A544-34DAE2D73937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3C979-CB1F-4829-A1BC-E3B4B8B467DB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3594FB-47B7-448B-904D-44A3E4D6C2BC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8B62-2BD9-4691-9F99-BBE4D2CF09CE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69947-DE64-47A0-9A59-7359300C49C0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1CEDA-5C16-48EF-8C35-6D7ECBDA8557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EE5551-D209-43EA-8FC0-6024F08820C6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EF819-A0BA-44C9-913A-FB196654B656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FBDD7-F630-48FB-9283-5AFF1932625F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FAF2A-DDCA-4B0C-90C1-283BC197C190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88C249-9874-41ED-9EBC-299D8740FBF1}" type="datetime1">
              <a:rPr lang="uk-UA" smtClean="0"/>
              <a:t>01.09.2021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562706" y="3350763"/>
            <a:ext cx="8141677" cy="1724025"/>
          </a:xfrm>
        </p:spPr>
        <p:txBody>
          <a:bodyPr/>
          <a:lstStyle/>
          <a:p>
            <a:pPr algn="ctr" eaLnBrk="1" hangingPunct="1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Вступ до програмування.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Типи даних та операції мови Сі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3156438" y="5974556"/>
            <a:ext cx="5451231" cy="7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 txBox="1">
            <a:spLocks/>
          </p:cNvSpPr>
          <p:nvPr/>
        </p:nvSpPr>
        <p:spPr bwMode="auto">
          <a:xfrm>
            <a:off x="752354" y="408593"/>
            <a:ext cx="7679470" cy="222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того, щоб створити рішення та проект потрібно: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1) У верхньому меню вибрати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–&gt; </a:t>
            </a:r>
            <a:r>
              <a:rPr lang="uk-UA" altLang="ru-RU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–&gt; </a:t>
            </a:r>
            <a:r>
              <a:rPr lang="uk-UA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82"/>
          <a:stretch>
            <a:fillRect/>
          </a:stretch>
        </p:blipFill>
        <p:spPr bwMode="auto">
          <a:xfrm>
            <a:off x="615460" y="2637687"/>
            <a:ext cx="8115301" cy="321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744718" y="319881"/>
            <a:ext cx="758857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Вибрати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C++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Консольное приложение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»,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назву проекту та рішення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endParaRPr lang="uk-UA" altLang="ru-RU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2" y="1920799"/>
            <a:ext cx="7799465" cy="44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>
            <a:stCxn id="7" idx="1"/>
          </p:cNvCxnSpPr>
          <p:nvPr/>
        </p:nvCxnSpPr>
        <p:spPr>
          <a:xfrm flipH="1">
            <a:off x="2567966" y="3077341"/>
            <a:ext cx="4174725" cy="2173389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42691" y="2735709"/>
            <a:ext cx="182973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 </a:t>
            </a:r>
            <a:b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проекту</a:t>
            </a:r>
            <a:endParaRPr lang="ru-RU" altLang="ru-RU" sz="32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>
            <a:stCxn id="11" idx="1"/>
          </p:cNvCxnSpPr>
          <p:nvPr/>
        </p:nvCxnSpPr>
        <p:spPr>
          <a:xfrm flipH="1">
            <a:off x="2705493" y="5318429"/>
            <a:ext cx="4122543" cy="460202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28036" y="4976797"/>
            <a:ext cx="174438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uk-UA" altLang="ru-RU"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 </a:t>
            </a:r>
            <a:br>
              <a:rPr lang="uk-UA" altLang="ru-RU"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endParaRPr lang="ru-RU" altLang="ru-RU" sz="32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2705493" y="4651131"/>
            <a:ext cx="3475499" cy="816415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33997" y="3418973"/>
            <a:ext cx="2926151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Папка, де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будуть</a:t>
            </a:r>
            <a:br>
              <a:rPr lang="uk-UA" altLang="ru-RU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зберігатися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файли</a:t>
            </a:r>
            <a:endParaRPr lang="ru-RU" altLang="ru-RU" sz="3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>
          <a:xfrm>
            <a:off x="688156" y="6441261"/>
            <a:ext cx="4873869" cy="365125"/>
          </a:xfrm>
        </p:spPr>
        <p:txBody>
          <a:bodyPr/>
          <a:lstStyle/>
          <a:p>
            <a:pPr>
              <a:defRPr/>
            </a:pPr>
            <a:r>
              <a:rPr lang="uk-UA" dirty="0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1" grpId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1"/>
          <p:cNvSpPr txBox="1">
            <a:spLocks/>
          </p:cNvSpPr>
          <p:nvPr/>
        </p:nvSpPr>
        <p:spPr bwMode="auto">
          <a:xfrm>
            <a:off x="719261" y="346686"/>
            <a:ext cx="8073048" cy="105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Виконати показані кроки та звірити параметри налаштування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23" y="1241425"/>
            <a:ext cx="5564798" cy="489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вал 3"/>
          <p:cNvSpPr/>
          <p:nvPr/>
        </p:nvSpPr>
        <p:spPr>
          <a:xfrm>
            <a:off x="5455443" y="5702927"/>
            <a:ext cx="1074738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3" y="1210522"/>
            <a:ext cx="5609492" cy="492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вал 12"/>
          <p:cNvSpPr/>
          <p:nvPr/>
        </p:nvSpPr>
        <p:spPr>
          <a:xfrm>
            <a:off x="6213353" y="5705979"/>
            <a:ext cx="1074737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6" y="1582615"/>
            <a:ext cx="7642416" cy="45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7" name="Заголовок 12"/>
          <p:cNvSpPr txBox="1">
            <a:spLocks/>
          </p:cNvSpPr>
          <p:nvPr/>
        </p:nvSpPr>
        <p:spPr>
          <a:xfrm>
            <a:off x="764928" y="0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Найпростіша програма на мові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endParaRPr lang="uk-U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Объект 1"/>
          <p:cNvSpPr>
            <a:spLocks noGrp="1"/>
          </p:cNvSpPr>
          <p:nvPr>
            <p:ph type="title"/>
          </p:nvPr>
        </p:nvSpPr>
        <p:spPr>
          <a:xfrm>
            <a:off x="756138" y="114300"/>
            <a:ext cx="8036170" cy="1233488"/>
          </a:xfrm>
        </p:spPr>
        <p:txBody>
          <a:bodyPr>
            <a:normAutofit/>
          </a:bodyPr>
          <a:lstStyle/>
          <a:p>
            <a:pPr marL="44450" eaLnBrk="1" hangingPunct="1"/>
            <a:r>
              <a:rPr lang="ru-RU" altLang="ru-RU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altLang="ru-RU" sz="2800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</a:t>
            </a:r>
            <a:r>
              <a:rPr lang="ru-RU" altLang="ru-RU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викону</a:t>
            </a:r>
            <a:r>
              <a:rPr lang="uk-UA" altLang="ru-RU" sz="2800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</a:t>
            </a:r>
            <a:r>
              <a:rPr lang="uk-UA" altLang="ru-RU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натисканням клавіші </a:t>
            </a:r>
            <a:r>
              <a:rPr lang="en-US" alt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</a:t>
            </a:r>
            <a:r>
              <a:rPr lang="uk-UA" alt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</a:p>
        </p:txBody>
      </p:sp>
      <p:pic>
        <p:nvPicPr>
          <p:cNvPr id="19459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1389185"/>
            <a:ext cx="7834404" cy="4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вал 7"/>
          <p:cNvSpPr/>
          <p:nvPr/>
        </p:nvSpPr>
        <p:spPr>
          <a:xfrm>
            <a:off x="4018940" y="1709494"/>
            <a:ext cx="2062162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1"/>
          <p:cNvSpPr txBox="1">
            <a:spLocks/>
          </p:cNvSpPr>
          <p:nvPr/>
        </p:nvSpPr>
        <p:spPr bwMode="auto">
          <a:xfrm>
            <a:off x="764502" y="482089"/>
            <a:ext cx="7491046" cy="11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uk-UA" altLang="ru-RU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Щоб програма одразу не закривалася для запуску потрібно натискати комбінацію клавіш </a:t>
            </a:r>
            <a:r>
              <a:rPr lang="en-US" altLang="ru-RU" sz="28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CTRL-F5</a:t>
            </a:r>
            <a:endParaRPr lang="uk-UA" altLang="ru-RU" sz="28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483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/>
          <a:stretch>
            <a:fillRect/>
          </a:stretch>
        </p:blipFill>
        <p:spPr bwMode="auto">
          <a:xfrm>
            <a:off x="764502" y="1855177"/>
            <a:ext cx="7371361" cy="41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7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1996998"/>
              </p:ext>
            </p:extLst>
          </p:nvPr>
        </p:nvGraphicFramePr>
        <p:xfrm>
          <a:off x="252216" y="1313632"/>
          <a:ext cx="8707437" cy="48529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26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7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38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0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Діапазон значень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Розмір (байт)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 …  127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-32768 ... 32767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uk-UA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або 4</a:t>
                      </a:r>
                      <a:endParaRPr lang="uk-UA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-2 147 483 648 ...  2 147 483 647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2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−9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036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807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…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9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036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807</a:t>
                      </a:r>
                      <a:endParaRPr lang="uk-UA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195356757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0 ... 255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uk-UA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 short</a:t>
                      </a:r>
                      <a:endParaRPr lang="uk-U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… 65535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або 4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0 ... 4 294 967 295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en-US" sz="18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long </a:t>
                      </a:r>
                      <a:r>
                        <a:rPr lang="en-US" sz="1800" b="1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…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18 446 744 073 709 551 615</a:t>
                      </a:r>
                      <a:endParaRPr lang="uk-UA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4109734170"/>
                  </a:ext>
                </a:extLst>
              </a:tr>
            </a:tbl>
          </a:graphicData>
        </a:graphic>
      </p:graphicFrame>
      <p:sp>
        <p:nvSpPr>
          <p:cNvPr id="21560" name="TextBox 11"/>
          <p:cNvSpPr txBox="1">
            <a:spLocks noChangeArrowheads="1"/>
          </p:cNvSpPr>
          <p:nvPr/>
        </p:nvSpPr>
        <p:spPr bwMode="auto">
          <a:xfrm>
            <a:off x="3690593" y="938198"/>
            <a:ext cx="217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Цілі типи даних</a:t>
            </a:r>
            <a:endParaRPr lang="ru-RU" alt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991909" y="2348616"/>
            <a:ext cx="1190625" cy="4714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011362" y="4822807"/>
            <a:ext cx="1189037" cy="3921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977622" y="2867025"/>
            <a:ext cx="1204912" cy="3778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15446" y="5214920"/>
            <a:ext cx="1189037" cy="3667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12" name="Заголовок 12"/>
          <p:cNvSpPr txBox="1">
            <a:spLocks/>
          </p:cNvSpPr>
          <p:nvPr/>
        </p:nvSpPr>
        <p:spPr>
          <a:xfrm>
            <a:off x="708368" y="5036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Типи даних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7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5366767"/>
              </p:ext>
            </p:extLst>
          </p:nvPr>
        </p:nvGraphicFramePr>
        <p:xfrm>
          <a:off x="555095" y="1627254"/>
          <a:ext cx="8140700" cy="26638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08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17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05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13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 знаків</a:t>
                      </a:r>
                      <a:r>
                        <a:rPr lang="ru-RU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після коми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Розмір (байт)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6-7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58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15-16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632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19-20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577" name="TextBox 11"/>
          <p:cNvSpPr txBox="1">
            <a:spLocks noChangeArrowheads="1"/>
          </p:cNvSpPr>
          <p:nvPr/>
        </p:nvSpPr>
        <p:spPr bwMode="auto">
          <a:xfrm>
            <a:off x="2835771" y="832215"/>
            <a:ext cx="374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типи даних</a:t>
            </a:r>
            <a:endParaRPr lang="ru-RU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971916" y="633046"/>
            <a:ext cx="7633921" cy="4081463"/>
          </a:xfrm>
          <a:prstGeom prst="rect">
            <a:avLst/>
          </a:prstGeom>
        </p:spPr>
        <p:txBody>
          <a:bodyPr anchor="b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– множина можливих значень та набір операцій над цими значеннями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– це область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ят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і, яка має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я і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в якій зберігається значення певного типу даних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4"/>
          <p:cNvSpPr>
            <a:spLocks noChangeArrowheads="1"/>
          </p:cNvSpPr>
          <p:nvPr/>
        </p:nvSpPr>
        <p:spPr bwMode="auto">
          <a:xfrm>
            <a:off x="775251" y="421248"/>
            <a:ext cx="8470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того, щоб створити змінну, її потрібно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оголосити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, вказавши тип даних: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921544" y="2375936"/>
            <a:ext cx="18145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 даних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Box 11"/>
          <p:cNvSpPr txBox="1">
            <a:spLocks noChangeArrowheads="1"/>
          </p:cNvSpPr>
          <p:nvPr/>
        </p:nvSpPr>
        <p:spPr bwMode="auto">
          <a:xfrm>
            <a:off x="2832101" y="2375936"/>
            <a:ext cx="21193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4951413" y="2290304"/>
            <a:ext cx="377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9306" y="1843998"/>
            <a:ext cx="270033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</a:p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double y;</a:t>
            </a:r>
          </a:p>
          <a:p>
            <a:pPr eaLnBrk="1" hangingPunct="1"/>
            <a:r>
              <a:rPr lang="en-US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z;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5910"/>
              </p:ext>
            </p:extLst>
          </p:nvPr>
        </p:nvGraphicFramePr>
        <p:xfrm>
          <a:off x="304798" y="4161693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="" xmlns:a16="http://schemas.microsoft.com/office/drawing/2014/main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="" xmlns:a16="http://schemas.microsoft.com/office/drawing/2014/main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20529356"/>
                  </a:ext>
                </a:extLst>
              </a:tr>
            </a:tbl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1126332" y="4710905"/>
            <a:ext cx="5530850" cy="1046163"/>
            <a:chOff x="1116013" y="4321175"/>
            <a:chExt cx="5530850" cy="1046163"/>
          </a:xfrm>
        </p:grpSpPr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1273175" y="4775200"/>
              <a:ext cx="457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282950" y="4775200"/>
              <a:ext cx="457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5684838" y="4781550"/>
              <a:ext cx="457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 rot="16200000">
              <a:off x="1194594" y="4242594"/>
              <a:ext cx="555625" cy="712787"/>
            </a:xfrm>
            <a:prstGeom prst="leftBrace">
              <a:avLst/>
            </a:prstGeom>
            <a:ln w="47625">
              <a:solidFill>
                <a:schemeClr val="accent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Левая фигурная скобка 24"/>
            <p:cNvSpPr/>
            <p:nvPr/>
          </p:nvSpPr>
          <p:spPr>
            <a:xfrm rot="16200000">
              <a:off x="3220244" y="3031331"/>
              <a:ext cx="555625" cy="3135313"/>
            </a:xfrm>
            <a:prstGeom prst="leftBrace">
              <a:avLst/>
            </a:prstGeom>
            <a:ln w="47625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Левая фигурная скобка 25"/>
            <p:cNvSpPr/>
            <p:nvPr/>
          </p:nvSpPr>
          <p:spPr>
            <a:xfrm rot="16200000">
              <a:off x="5591175" y="3821113"/>
              <a:ext cx="555625" cy="1555750"/>
            </a:xfrm>
            <a:prstGeom prst="leftBrace">
              <a:avLst/>
            </a:prstGeom>
            <a:ln w="47625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650450" y="0"/>
            <a:ext cx="8009974" cy="670728"/>
          </a:xfr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  <a:endParaRPr lang="uk-UA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645" y="1141301"/>
            <a:ext cx="779877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Вступ до програмування</a:t>
            </a:r>
            <a:endParaRPr lang="uk-U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Рішення та проекти у </a:t>
            </a:r>
            <a:r>
              <a:rPr lang="uk-U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endParaRPr lang="uk-U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Найпростіша програма на мові </a:t>
            </a:r>
            <a:r>
              <a:rPr lang="uk-U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Cі</a:t>
            </a:r>
            <a:endParaRPr lang="uk-U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Введення та виведення даних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Арифметичні та математичні операції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рямоугольник 8"/>
          <p:cNvSpPr>
            <a:spLocks noChangeArrowheads="1"/>
          </p:cNvSpPr>
          <p:nvPr/>
        </p:nvSpPr>
        <p:spPr bwMode="auto">
          <a:xfrm>
            <a:off x="769938" y="390402"/>
            <a:ext cx="79432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запису конкретного значення у змінну потрібно використовувати операцію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присвоювання значення змінній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5" name="TextBox 10"/>
          <p:cNvSpPr txBox="1">
            <a:spLocks noChangeArrowheads="1"/>
          </p:cNvSpPr>
          <p:nvPr/>
        </p:nvSpPr>
        <p:spPr bwMode="auto">
          <a:xfrm>
            <a:off x="3081950" y="2409939"/>
            <a:ext cx="2119313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TextBox 15"/>
          <p:cNvSpPr txBox="1">
            <a:spLocks noChangeArrowheads="1"/>
          </p:cNvSpPr>
          <p:nvPr/>
        </p:nvSpPr>
        <p:spPr bwMode="auto">
          <a:xfrm>
            <a:off x="5210604" y="2358408"/>
            <a:ext cx="42526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77825" y="2755900"/>
            <a:ext cx="269875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double y;</a:t>
            </a:r>
          </a:p>
          <a:p>
            <a:pPr eaLnBrk="1" hangingPunct="1"/>
            <a:r>
              <a:rPr lang="en-US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z;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x = 5;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y = 12.5;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z = -12;</a:t>
            </a:r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TextBox 18"/>
          <p:cNvSpPr txBox="1">
            <a:spLocks noChangeArrowheads="1"/>
          </p:cNvSpPr>
          <p:nvPr/>
        </p:nvSpPr>
        <p:spPr bwMode="auto">
          <a:xfrm>
            <a:off x="5635870" y="2418732"/>
            <a:ext cx="2119313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TextBox 19"/>
          <p:cNvSpPr txBox="1">
            <a:spLocks noChangeArrowheads="1"/>
          </p:cNvSpPr>
          <p:nvPr/>
        </p:nvSpPr>
        <p:spPr bwMode="auto">
          <a:xfrm>
            <a:off x="7759335" y="2350583"/>
            <a:ext cx="4037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25731"/>
              </p:ext>
            </p:extLst>
          </p:nvPr>
        </p:nvGraphicFramePr>
        <p:xfrm>
          <a:off x="2880703" y="3959835"/>
          <a:ext cx="5559428" cy="4270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02">
                  <a:extLst>
                    <a:ext uri="{9D8B030D-6E8A-4147-A177-3AD203B41FA5}">
                      <a16:colId xmlns="" xmlns:a16="http://schemas.microsoft.com/office/drawing/2014/main" val="3553869905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258177473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1033165485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1617478136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412311794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2190630458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337960738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3952177067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558157787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2515205448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3092420105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1050266554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243674732"/>
                    </a:ext>
                  </a:extLst>
                </a:gridCol>
                <a:gridCol w="397102">
                  <a:extLst>
                    <a:ext uri="{9D8B030D-6E8A-4147-A177-3AD203B41FA5}">
                      <a16:colId xmlns="" xmlns:a16="http://schemas.microsoft.com/office/drawing/2014/main" val="581566382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529356"/>
                  </a:ext>
                </a:extLst>
              </a:tr>
            </a:tbl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2933579" y="4601369"/>
            <a:ext cx="5532438" cy="1044575"/>
            <a:chOff x="3422650" y="3475038"/>
            <a:chExt cx="5532438" cy="1044575"/>
          </a:xfrm>
        </p:grpSpPr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579813" y="3927475"/>
              <a:ext cx="457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89588" y="3927475"/>
              <a:ext cx="457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993063" y="3935413"/>
              <a:ext cx="457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Левая фигурная скобка 24"/>
            <p:cNvSpPr/>
            <p:nvPr/>
          </p:nvSpPr>
          <p:spPr>
            <a:xfrm rot="16200000">
              <a:off x="3502819" y="3394869"/>
              <a:ext cx="554037" cy="714375"/>
            </a:xfrm>
            <a:prstGeom prst="leftBrace">
              <a:avLst/>
            </a:prstGeom>
            <a:ln w="47625">
              <a:solidFill>
                <a:schemeClr val="accent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Левая фигурная скобка 25"/>
            <p:cNvSpPr/>
            <p:nvPr/>
          </p:nvSpPr>
          <p:spPr>
            <a:xfrm rot="16200000">
              <a:off x="5529263" y="2184400"/>
              <a:ext cx="554037" cy="3135313"/>
            </a:xfrm>
            <a:prstGeom prst="leftBrace">
              <a:avLst/>
            </a:prstGeom>
            <a:ln w="47625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 rot="16200000">
              <a:off x="7900194" y="2974182"/>
              <a:ext cx="554037" cy="1555750"/>
            </a:xfrm>
            <a:prstGeom prst="leftBrace">
              <a:avLst/>
            </a:prstGeom>
            <a:ln w="47625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74378" y="3882047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49190" y="3880460"/>
            <a:ext cx="128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203465" y="3877285"/>
            <a:ext cx="128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8"/>
          <p:cNvSpPr>
            <a:spLocks noChangeArrowheads="1"/>
          </p:cNvSpPr>
          <p:nvPr/>
        </p:nvSpPr>
        <p:spPr bwMode="auto">
          <a:xfrm>
            <a:off x="794485" y="391502"/>
            <a:ext cx="755259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одному рядку можна оголошувати кілька змінних та одразу присвоювати їм початкові значення.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4821" y="2447012"/>
            <a:ext cx="270033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short  x;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double  y;</a:t>
            </a:r>
          </a:p>
          <a:p>
            <a:pPr eaLnBrk="1" hangingPunct="1"/>
            <a:r>
              <a:rPr lang="en-US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z;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short  a;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short  b;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x = 5;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y = 12.5;</a:t>
            </a:r>
          </a:p>
          <a:p>
            <a:pPr eaLnBrk="1" hangingPunct="1"/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z = -12;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74066" y="2418991"/>
            <a:ext cx="35200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short  x = 5,  a,  b;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double  y = 12.5;</a:t>
            </a:r>
          </a:p>
          <a:p>
            <a:pPr eaLnBrk="1" hangingPunct="1"/>
            <a:r>
              <a:rPr lang="en-US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 z = -12;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0726" name="Прямоугольник 10"/>
          <p:cNvSpPr>
            <a:spLocks noChangeArrowheads="1"/>
          </p:cNvSpPr>
          <p:nvPr/>
        </p:nvSpPr>
        <p:spPr bwMode="auto">
          <a:xfrm>
            <a:off x="835269" y="1063849"/>
            <a:ext cx="7288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Для виконання введення та виведення потрібна бібліотека </a:t>
            </a:r>
            <a:r>
              <a:rPr lang="en-US" altLang="ru-RU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uk-UA" altLang="ru-RU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Прямоугольник 12"/>
          <p:cNvSpPr>
            <a:spLocks noChangeArrowheads="1"/>
          </p:cNvSpPr>
          <p:nvPr/>
        </p:nvSpPr>
        <p:spPr bwMode="auto">
          <a:xfrm>
            <a:off x="835269" y="1804602"/>
            <a:ext cx="7930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Зазвичай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, вона </a:t>
            </a: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вже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автоматично </a:t>
            </a: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підключена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файлі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uk-UA" altLang="ru-RU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37" y="3587231"/>
            <a:ext cx="6173650" cy="242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835269" y="2558685"/>
            <a:ext cx="76562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підключена, тоді у файл </a:t>
            </a:r>
            <a:r>
              <a:rPr lang="en-US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потрібно додати рядок: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509845" y="3061023"/>
            <a:ext cx="40959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ru-RU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11" name="Заголовок 12"/>
          <p:cNvSpPr txBox="1">
            <a:spLocks/>
          </p:cNvSpPr>
          <p:nvPr/>
        </p:nvSpPr>
        <p:spPr>
          <a:xfrm>
            <a:off x="695499" y="0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Введення та виведення даних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2771" name="Прямоугольник 10"/>
          <p:cNvSpPr>
            <a:spLocks noChangeArrowheads="1"/>
          </p:cNvSpPr>
          <p:nvPr/>
        </p:nvSpPr>
        <p:spPr bwMode="auto">
          <a:xfrm>
            <a:off x="735652" y="737753"/>
            <a:ext cx="75701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Щоб вивести інформацію на екран використовується функція </a:t>
            </a:r>
            <a:r>
              <a:rPr lang="en-US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Прямоугольник 12"/>
          <p:cNvSpPr>
            <a:spLocks noChangeArrowheads="1"/>
          </p:cNvSpPr>
          <p:nvPr/>
        </p:nvSpPr>
        <p:spPr bwMode="auto">
          <a:xfrm>
            <a:off x="1035353" y="1691860"/>
            <a:ext cx="6768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uk-UA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Рядок для виведення</a:t>
            </a:r>
            <a:r>
              <a:rPr lang="en-US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uk-UA" altLang="ru-RU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735651" y="2179359"/>
            <a:ext cx="75701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Але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виникне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проблема при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вивденн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і російського або українського тексту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2" y="3399658"/>
            <a:ext cx="7367894" cy="259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4819" name="Прямоугольник 10"/>
          <p:cNvSpPr>
            <a:spLocks noChangeArrowheads="1"/>
          </p:cNvSpPr>
          <p:nvPr/>
        </p:nvSpPr>
        <p:spPr bwMode="auto">
          <a:xfrm>
            <a:off x="756138" y="408354"/>
            <a:ext cx="757897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ув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імкнути правильне виведення кириличного тексту, потрібно: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1) у файл </a:t>
            </a:r>
            <a:r>
              <a:rPr lang="en-US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додати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підключення бібліотеки </a:t>
            </a:r>
            <a:r>
              <a:rPr lang="en-US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380029"/>
            <a:ext cx="81057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7896" y="417146"/>
            <a:ext cx="8170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) на початку функції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 дописати рядки: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SetConsoleCP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(1251);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SetConsoleOutputCP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(1251);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6" y="2095587"/>
            <a:ext cx="7505000" cy="240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2"/>
          <a:stretch>
            <a:fillRect/>
          </a:stretch>
        </p:blipFill>
        <p:spPr bwMode="auto">
          <a:xfrm>
            <a:off x="742186" y="4822937"/>
            <a:ext cx="7575337" cy="102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8915" name="Прямоугольник 10"/>
          <p:cNvSpPr>
            <a:spLocks noChangeArrowheads="1"/>
          </p:cNvSpPr>
          <p:nvPr/>
        </p:nvSpPr>
        <p:spPr bwMode="auto">
          <a:xfrm>
            <a:off x="738554" y="447431"/>
            <a:ext cx="76493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У рядок можна вставляти переходи на наступний рядок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/>
          <a:stretch>
            <a:fillRect/>
          </a:stretch>
        </p:blipFill>
        <p:spPr bwMode="auto">
          <a:xfrm>
            <a:off x="971550" y="1497216"/>
            <a:ext cx="7183316" cy="28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40" y="4580182"/>
            <a:ext cx="6049108" cy="147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0963" name="Прямоугольник 10"/>
          <p:cNvSpPr>
            <a:spLocks noChangeArrowheads="1"/>
          </p:cNvSpPr>
          <p:nvPr/>
        </p:nvSpPr>
        <p:spPr bwMode="auto">
          <a:xfrm>
            <a:off x="738554" y="373281"/>
            <a:ext cx="76668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того, щоб вивести на екран значення змінних  у рядках в місцях, де потрібно підставити значення змінної розміщують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 форматування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4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1" y="2301418"/>
            <a:ext cx="8427671" cy="357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вал 5"/>
          <p:cNvSpPr/>
          <p:nvPr/>
        </p:nvSpPr>
        <p:spPr>
          <a:xfrm>
            <a:off x="4135068" y="4552950"/>
            <a:ext cx="623888" cy="5667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618288" y="4552950"/>
            <a:ext cx="623888" cy="566737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Дуга 6"/>
          <p:cNvSpPr/>
          <p:nvPr/>
        </p:nvSpPr>
        <p:spPr>
          <a:xfrm rot="283956">
            <a:off x="4402993" y="3940175"/>
            <a:ext cx="3497263" cy="1225550"/>
          </a:xfrm>
          <a:prstGeom prst="arc">
            <a:avLst>
              <a:gd name="adj1" fmla="val 10672557"/>
              <a:gd name="adj2" fmla="val 29507"/>
            </a:avLst>
          </a:prstGeom>
          <a:ln w="53975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Дуга 11"/>
          <p:cNvSpPr/>
          <p:nvPr/>
        </p:nvSpPr>
        <p:spPr>
          <a:xfrm rot="283956">
            <a:off x="6793867" y="3940175"/>
            <a:ext cx="1563687" cy="1225550"/>
          </a:xfrm>
          <a:prstGeom prst="arc">
            <a:avLst>
              <a:gd name="adj1" fmla="val 10672557"/>
              <a:gd name="adj2" fmla="val 29507"/>
            </a:avLst>
          </a:prstGeom>
          <a:ln w="5397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17" y="5163647"/>
            <a:ext cx="3382721" cy="97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3011" name="Прямоугольник 10"/>
          <p:cNvSpPr>
            <a:spLocks noChangeArrowheads="1"/>
          </p:cNvSpPr>
          <p:nvPr/>
        </p:nvSpPr>
        <p:spPr bwMode="auto">
          <a:xfrm>
            <a:off x="764931" y="425938"/>
            <a:ext cx="76317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Специфікатор форматування – це рядок вигляду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%специфікатор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, де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вибирається в залежності від </a:t>
            </a:r>
            <a:r>
              <a:rPr lang="uk-UA" altLang="ru-RU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типу даних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2413236"/>
              </p:ext>
            </p:extLst>
          </p:nvPr>
        </p:nvGraphicFramePr>
        <p:xfrm>
          <a:off x="764931" y="2329961"/>
          <a:ext cx="7631723" cy="3787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999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2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74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0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4368">
                <a:tc>
                  <a:txBody>
                    <a:bodyPr/>
                    <a:lstStyle/>
                    <a:p>
                      <a:r>
                        <a:rPr lang="uk-UA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uk-UA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 </a:t>
                      </a:r>
                      <a:r>
                        <a:rPr lang="en-US" sz="20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char,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uk-UA" sz="20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short</a:t>
                      </a:r>
                      <a:r>
                        <a:rPr lang="en-US" sz="20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unsigned short,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20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 unsigned </a:t>
                      </a:r>
                      <a:r>
                        <a:rPr lang="en-US" sz="20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uk-UA" sz="2000" b="1" kern="1200" baseline="0" dirty="0">
                        <a:solidFill>
                          <a:srgbClr val="32323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long,  unsigned long</a:t>
                      </a:r>
                      <a:endParaRPr lang="uk-UA" sz="2000" b="1" kern="1200" baseline="0" dirty="0">
                        <a:solidFill>
                          <a:srgbClr val="32323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%d 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%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lang="uk-UA" sz="20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7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b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uk-UA" sz="20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lld</a:t>
                      </a:r>
                      <a:endParaRPr lang="uk-UA" sz="20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float,  double,  long double</a:t>
                      </a:r>
                      <a:endParaRPr lang="ru-RU" sz="20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  </a:t>
                      </a:r>
                      <a:r>
                        <a:rPr lang="ru-RU" sz="20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%g</a:t>
                      </a:r>
                      <a:endParaRPr lang="uk-UA" sz="20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942455582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5059" name="Прямоугольник 10"/>
          <p:cNvSpPr>
            <a:spLocks noChangeArrowheads="1"/>
          </p:cNvSpPr>
          <p:nvPr/>
        </p:nvSpPr>
        <p:spPr bwMode="auto">
          <a:xfrm>
            <a:off x="813290" y="728785"/>
            <a:ext cx="77284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прочитати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інформацію з клавіатури використовується функція </a:t>
            </a:r>
            <a:r>
              <a:rPr lang="en-US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Прямоугольник 12"/>
          <p:cNvSpPr>
            <a:spLocks noChangeArrowheads="1"/>
          </p:cNvSpPr>
          <p:nvPr/>
        </p:nvSpPr>
        <p:spPr bwMode="auto">
          <a:xfrm>
            <a:off x="1019909" y="2065416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uk-UA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altLang="ru-RU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</a:t>
            </a:r>
            <a:r>
              <a:rPr lang="uk-UA" altLang="ru-RU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ікатор</a:t>
            </a: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uk-UA" altLang="ru-R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змінна</a:t>
            </a:r>
            <a:r>
              <a:rPr lang="en-US" altLang="ru-RU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ru-RU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741668" y="2779834"/>
            <a:ext cx="80035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має відповідати типу даних змінної. 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91309" y="4085736"/>
            <a:ext cx="79042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функції </a:t>
            </a:r>
            <a:r>
              <a:rPr lang="en-US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використовуються інші специфікатори форматування, ніж для функції </a:t>
            </a:r>
            <a:r>
              <a:rPr lang="en-US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Заголовок 12"/>
          <p:cNvSpPr txBox="1">
            <a:spLocks/>
          </p:cNvSpPr>
          <p:nvPr/>
        </p:nvSpPr>
        <p:spPr>
          <a:xfrm>
            <a:off x="764931" y="0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1.Вступ до програмування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0439" y="1602995"/>
            <a:ext cx="73767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Комп‘ютерна програма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</a:p>
          <a:p>
            <a:pPr algn="just"/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набір інструкцій у вигляді слів, цифр, кодів, схем, символів чи у будь-якому іншому вигляді, виражених у формі, придатній для зчитування (комп'ютером), які приводять його у дію для досягнення певної мети або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22384585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454944"/>
              </p:ext>
            </p:extLst>
          </p:nvPr>
        </p:nvGraphicFramePr>
        <p:xfrm>
          <a:off x="99280" y="414459"/>
          <a:ext cx="8948737" cy="5740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618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6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3143">
                  <a:extLst>
                    <a:ext uri="{9D8B030D-6E8A-4147-A177-3AD203B41FA5}">
                      <a16:colId xmlns="" xmlns:a16="http://schemas.microsoft.com/office/drawing/2014/main" val="1137807799"/>
                    </a:ext>
                  </a:extLst>
                </a:gridCol>
              </a:tblGrid>
              <a:tr h="1174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0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</a:t>
                      </a:r>
                      <a:endParaRPr lang="uk-UA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0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hhd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char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hhu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short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942455582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short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%hu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398257177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2080123005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%u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3816112383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2974132924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%Lu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4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4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4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2986504969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546692736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 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llu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2909590214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5787384"/>
              </p:ext>
            </p:extLst>
          </p:nvPr>
        </p:nvGraphicFramePr>
        <p:xfrm>
          <a:off x="756138" y="1591407"/>
          <a:ext cx="7570177" cy="2543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523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32185">
                  <a:extLst>
                    <a:ext uri="{9D8B030D-6E8A-4147-A177-3AD203B41FA5}">
                      <a16:colId xmlns="" xmlns:a16="http://schemas.microsoft.com/office/drawing/2014/main" val="1137807799"/>
                    </a:ext>
                  </a:extLst>
                </a:gridCol>
              </a:tblGrid>
              <a:tr h="612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double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%lf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double</a:t>
                      </a:r>
                      <a:endParaRPr lang="ru-RU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%Lf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4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="" xmlns:a16="http://schemas.microsoft.com/office/drawing/2014/main" val="1942455582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7440"/>
              </p:ext>
            </p:extLst>
          </p:nvPr>
        </p:nvGraphicFramePr>
        <p:xfrm>
          <a:off x="791036" y="2609357"/>
          <a:ext cx="7529388" cy="34750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4499">
                  <a:extLst>
                    <a:ext uri="{9D8B030D-6E8A-4147-A177-3AD203B41FA5}">
                      <a16:colId xmlns="" xmlns:a16="http://schemas.microsoft.com/office/drawing/2014/main" val="2323850249"/>
                    </a:ext>
                  </a:extLst>
                </a:gridCol>
                <a:gridCol w="3404889">
                  <a:extLst>
                    <a:ext uri="{9D8B030D-6E8A-4147-A177-3AD203B41FA5}">
                      <a16:colId xmlns="" xmlns:a16="http://schemas.microsoft.com/office/drawing/2014/main" val="400680952"/>
                    </a:ext>
                  </a:extLst>
                </a:gridCol>
              </a:tblGrid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Операція</a:t>
                      </a:r>
                      <a:endParaRPr lang="ru-RU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Позначення</a:t>
                      </a:r>
                      <a:endParaRPr lang="ru-RU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326202433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2800" dirty="0">
                          <a:effectLst/>
                        </a:rPr>
                        <a:t>Додавання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+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120545789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2800" dirty="0">
                          <a:effectLst/>
                        </a:rPr>
                        <a:t>Віднімання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682620415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2800" dirty="0">
                          <a:effectLst/>
                        </a:rPr>
                        <a:t>Множення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*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190334033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2800" dirty="0">
                          <a:effectLst/>
                        </a:rPr>
                        <a:t>Ділення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122818295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ru-RU" sz="2800" dirty="0" err="1">
                          <a:effectLst/>
                        </a:rPr>
                        <a:t>Залишок</a:t>
                      </a:r>
                      <a:r>
                        <a:rPr lang="ru-RU" sz="2800" dirty="0">
                          <a:effectLst/>
                        </a:rPr>
                        <a:t> </a:t>
                      </a:r>
                      <a:r>
                        <a:rPr lang="uk-UA" sz="2800" dirty="0">
                          <a:effectLst/>
                        </a:rPr>
                        <a:t>від ділення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%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="" xmlns:a16="http://schemas.microsoft.com/office/drawing/2014/main" val="1015410819"/>
                  </a:ext>
                </a:extLst>
              </a:tr>
            </a:tbl>
          </a:graphicData>
        </a:graphic>
      </p:graphicFrame>
      <p:sp>
        <p:nvSpPr>
          <p:cNvPr id="51229" name="Прямоугольник 12"/>
          <p:cNvSpPr>
            <a:spLocks noChangeArrowheads="1"/>
          </p:cNvSpPr>
          <p:nvPr/>
        </p:nvSpPr>
        <p:spPr bwMode="auto">
          <a:xfrm>
            <a:off x="583560" y="1173445"/>
            <a:ext cx="77368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Над </a:t>
            </a:r>
            <a:r>
              <a:rPr lang="uk-UA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цілими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змінними і значеннями можна виконувати математичні операції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8" name="Заголовок 12"/>
          <p:cNvSpPr txBox="1">
            <a:spLocks/>
          </p:cNvSpPr>
          <p:nvPr/>
        </p:nvSpPr>
        <p:spPr>
          <a:xfrm>
            <a:off x="695499" y="0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Арифметичні та математичні операції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73955"/>
              </p:ext>
            </p:extLst>
          </p:nvPr>
        </p:nvGraphicFramePr>
        <p:xfrm>
          <a:off x="830873" y="1707756"/>
          <a:ext cx="7341578" cy="289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88062">
                  <a:extLst>
                    <a:ext uri="{9D8B030D-6E8A-4147-A177-3AD203B41FA5}">
                      <a16:colId xmlns="" xmlns:a16="http://schemas.microsoft.com/office/drawing/2014/main" val="2323850249"/>
                    </a:ext>
                  </a:extLst>
                </a:gridCol>
                <a:gridCol w="3653516">
                  <a:extLst>
                    <a:ext uri="{9D8B030D-6E8A-4147-A177-3AD203B41FA5}">
                      <a16:colId xmlns="" xmlns:a16="http://schemas.microsoft.com/office/drawing/2014/main" val="400680952"/>
                    </a:ext>
                  </a:extLst>
                </a:gridCol>
              </a:tblGrid>
              <a:tr h="503931">
                <a:tc>
                  <a:txBody>
                    <a:bodyPr/>
                    <a:lstStyle/>
                    <a:p>
                      <a:r>
                        <a:rPr lang="uk-UA" sz="3200" dirty="0"/>
                        <a:t>Операція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uk-UA" sz="3200" dirty="0"/>
                        <a:t>Позначення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32620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/>
                        <a:t>Додавання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/>
                        <a:t>+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20545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/>
                        <a:t>Віднімання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/>
                        <a:t>-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6826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/>
                        <a:t>Множення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/>
                        <a:t>*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90334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/>
                        <a:t>Ділення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22818295"/>
                  </a:ext>
                </a:extLst>
              </a:tr>
            </a:tbl>
          </a:graphicData>
        </a:graphic>
      </p:graphicFrame>
      <p:sp>
        <p:nvSpPr>
          <p:cNvPr id="53270" name="Прямоугольник 5"/>
          <p:cNvSpPr>
            <a:spLocks noChangeArrowheads="1"/>
          </p:cNvSpPr>
          <p:nvPr/>
        </p:nvSpPr>
        <p:spPr bwMode="auto">
          <a:xfrm>
            <a:off x="764931" y="549554"/>
            <a:ext cx="74734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Над </a:t>
            </a:r>
            <a:r>
              <a:rPr lang="uk-UA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дробовими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змінними і значеннями можна виконувати математичні операції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64931" y="4863676"/>
            <a:ext cx="76932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Операцію </a:t>
            </a:r>
            <a:r>
              <a:rPr lang="uk-UA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застосовувати для дробових значень не можна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dirty="0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84" y="1592638"/>
            <a:ext cx="5019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782514" y="379777"/>
            <a:ext cx="752621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Приклад.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Написати програму для підрахунку значення виразу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12176" y="3248332"/>
            <a:ext cx="75965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визначаємо вхідні дані. Це змінні 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які потрібно прочитати з клавіатури</a:t>
            </a:r>
            <a:endParaRPr lang="uk-UA" alt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751740" y="4404337"/>
            <a:ext cx="765810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визначаємо вихідні дані. Це змінна 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яку буде записуватись результат, і, значення якої буде виводитися на екран</a:t>
            </a:r>
            <a:endParaRPr lang="uk-UA" alt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Прямоугольник 7"/>
          <p:cNvSpPr>
            <a:spLocks noChangeArrowheads="1"/>
          </p:cNvSpPr>
          <p:nvPr/>
        </p:nvSpPr>
        <p:spPr bwMode="auto">
          <a:xfrm>
            <a:off x="811702" y="565273"/>
            <a:ext cx="66090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записуємо програмний код:</a:t>
            </a:r>
            <a:endParaRPr lang="uk-UA" alt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299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2" y="1418295"/>
            <a:ext cx="6981093" cy="455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Прямоугольник 5"/>
          <p:cNvSpPr>
            <a:spLocks noChangeArrowheads="1"/>
          </p:cNvSpPr>
          <p:nvPr/>
        </p:nvSpPr>
        <p:spPr bwMode="auto">
          <a:xfrm>
            <a:off x="835270" y="458909"/>
            <a:ext cx="798341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 спробі запуску програми на виконання у </a:t>
            </a:r>
            <a:r>
              <a:rPr lang="uk-UA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отримуємо  </a:t>
            </a:r>
            <a:r>
              <a:rPr lang="uk-UA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помилку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3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5" y="1875001"/>
            <a:ext cx="7798777" cy="43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96815" y="402094"/>
            <a:ext cx="78954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вир</a:t>
            </a:r>
            <a:r>
              <a:rPr lang="uk-U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ішення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 проблеми можна використовувати два способи:</a:t>
            </a:r>
          </a:p>
          <a:p>
            <a:pPr marL="560070" indent="-5143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зам</a:t>
            </a:r>
            <a:r>
              <a:rPr lang="uk-U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ість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scanf_s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змінити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налаштування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проекту: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У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верхньому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меню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вибираємо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“Проект", </a:t>
            </a: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далі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"Свойства ...".</a:t>
            </a:r>
          </a:p>
        </p:txBody>
      </p:sp>
      <p:pic>
        <p:nvPicPr>
          <p:cNvPr id="5734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32" y="3263692"/>
            <a:ext cx="4896646" cy="283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3148013" y="5526698"/>
            <a:ext cx="1970087" cy="3317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Прямоугольник 4"/>
          <p:cNvSpPr>
            <a:spLocks noChangeArrowheads="1"/>
          </p:cNvSpPr>
          <p:nvPr/>
        </p:nvSpPr>
        <p:spPr bwMode="auto">
          <a:xfrm>
            <a:off x="867550" y="636613"/>
            <a:ext cx="7552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Далі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лівій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панелі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навігації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вибрати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"Свойства конфигурации", "С/С++", "Препроцессор"</a:t>
            </a:r>
          </a:p>
        </p:txBody>
      </p:sp>
      <p:pic>
        <p:nvPicPr>
          <p:cNvPr id="58371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7" y="1637704"/>
            <a:ext cx="6693633" cy="420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Прямоугольник 4"/>
          <p:cNvSpPr>
            <a:spLocks noChangeArrowheads="1"/>
          </p:cNvSpPr>
          <p:nvPr/>
        </p:nvSpPr>
        <p:spPr bwMode="auto">
          <a:xfrm>
            <a:off x="775724" y="402126"/>
            <a:ext cx="773405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У рядок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введення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ru-RU" alt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препроцессора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дописати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кінець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;_</a:t>
            </a:r>
            <a:r>
              <a:rPr lang="en-US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CRT_SECURE_NO_WARNINGS;_CRT_NONSTDC_NO_DEPRECATE</a:t>
            </a: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altLang="ru-RU" sz="28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59395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61" y="1855593"/>
            <a:ext cx="7387186" cy="118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04" y="4031273"/>
            <a:ext cx="62563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548299" y="3235325"/>
            <a:ext cx="8261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dirty="0" err="1">
                <a:solidFill>
                  <a:srgbClr val="000000"/>
                </a:solidFill>
                <a:latin typeface="open sans"/>
              </a:rPr>
              <a:t>Тепер</a:t>
            </a:r>
            <a:r>
              <a:rPr lang="ru-RU" altLang="ru-RU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open sans"/>
              </a:rPr>
              <a:t>програма</a:t>
            </a:r>
            <a:r>
              <a:rPr lang="ru-RU" altLang="ru-RU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open sans"/>
              </a:rPr>
              <a:t>виконуватиметься</a:t>
            </a:r>
            <a:r>
              <a:rPr lang="ru-RU" altLang="ru-RU" sz="2800" dirty="0">
                <a:solidFill>
                  <a:srgbClr val="000000"/>
                </a:solidFill>
                <a:latin typeface="open sans"/>
              </a:rPr>
              <a:t> без </a:t>
            </a:r>
            <a:r>
              <a:rPr lang="ru-RU" altLang="ru-RU" sz="2800" dirty="0" err="1">
                <a:solidFill>
                  <a:srgbClr val="000000"/>
                </a:solidFill>
                <a:latin typeface="open sans"/>
              </a:rPr>
              <a:t>помилок</a:t>
            </a:r>
            <a:endParaRPr lang="ru-RU" alt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6477" y="1462318"/>
            <a:ext cx="7429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Парадигма програмування 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це сукупність принципів, методів і понять, що визначають спосіб конструювання програм. </a:t>
            </a:r>
            <a:endParaRPr lang="uk-U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3287435"/>
            <a:ext cx="7429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Структурне 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програмування націлено на скорочення часу розробки та спрощення підтримки програм за рахунок використання блокових операторів і підпрограм. </a:t>
            </a:r>
            <a:endParaRPr lang="uk-U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0497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4" y="808892"/>
            <a:ext cx="8068207" cy="480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вал 6"/>
          <p:cNvSpPr/>
          <p:nvPr/>
        </p:nvSpPr>
        <p:spPr>
          <a:xfrm>
            <a:off x="1603375" y="4606559"/>
            <a:ext cx="1970088" cy="3921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573463" y="4906108"/>
            <a:ext cx="2544762" cy="875567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421" name="TextBox 8"/>
          <p:cNvSpPr txBox="1">
            <a:spLocks noChangeArrowheads="1"/>
          </p:cNvSpPr>
          <p:nvPr/>
        </p:nvSpPr>
        <p:spPr bwMode="auto">
          <a:xfrm>
            <a:off x="6206148" y="5242719"/>
            <a:ext cx="2436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Помилок </a:t>
            </a:r>
            <a:b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немає</a:t>
            </a:r>
            <a:endParaRPr lang="ru-RU" altLang="ru-RU" sz="40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5"/>
          <p:cNvSpPr>
            <a:spLocks noChangeArrowheads="1"/>
          </p:cNvSpPr>
          <p:nvPr/>
        </p:nvSpPr>
        <p:spPr bwMode="auto">
          <a:xfrm>
            <a:off x="800101" y="402614"/>
            <a:ext cx="753500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Мова </a:t>
            </a:r>
            <a:r>
              <a:rPr lang="uk-UA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має математичну бібліотеку, яка містить такі функції: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33320"/>
              </p:ext>
            </p:extLst>
          </p:nvPr>
        </p:nvGraphicFramePr>
        <p:xfrm>
          <a:off x="769327" y="1433145"/>
          <a:ext cx="7596554" cy="471267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04500">
                  <a:extLst>
                    <a:ext uri="{9D8B030D-6E8A-4147-A177-3AD203B41FA5}">
                      <a16:colId xmlns="" xmlns:a16="http://schemas.microsoft.com/office/drawing/2014/main" val="679316842"/>
                    </a:ext>
                  </a:extLst>
                </a:gridCol>
                <a:gridCol w="1612820">
                  <a:extLst>
                    <a:ext uri="{9D8B030D-6E8A-4147-A177-3AD203B41FA5}">
                      <a16:colId xmlns="" xmlns:a16="http://schemas.microsoft.com/office/drawing/2014/main" val="3874958964"/>
                    </a:ext>
                  </a:extLst>
                </a:gridCol>
                <a:gridCol w="4079234">
                  <a:extLst>
                    <a:ext uri="{9D8B030D-6E8A-4147-A177-3AD203B41FA5}">
                      <a16:colId xmlns="" xmlns:a16="http://schemas.microsoft.com/office/drawing/2014/main" val="3613160634"/>
                    </a:ext>
                  </a:extLst>
                </a:gridCol>
              </a:tblGrid>
              <a:tr h="902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Математична функція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Функція бібліотеки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Опис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652984290"/>
                  </a:ext>
                </a:extLst>
              </a:tr>
              <a:tr h="650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|x|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fаbs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модуль дробового числа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2613649436"/>
                  </a:ext>
                </a:extLst>
              </a:tr>
              <a:tr h="4513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|x|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аbs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модуль </a:t>
                      </a:r>
                      <a:r>
                        <a:rPr lang="ru-RU" sz="2400" dirty="0" err="1">
                          <a:effectLst/>
                        </a:rPr>
                        <a:t>цілого</a:t>
                      </a:r>
                      <a:r>
                        <a:rPr lang="ru-RU" sz="2400" dirty="0">
                          <a:effectLst/>
                        </a:rPr>
                        <a:t> числа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3188496481"/>
                  </a:ext>
                </a:extLst>
              </a:tr>
              <a:tr h="451368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cos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cos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косинус 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146621229"/>
                  </a:ext>
                </a:extLst>
              </a:tr>
              <a:tr h="451368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sin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sin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синус 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3453294729"/>
                  </a:ext>
                </a:extLst>
              </a:tr>
              <a:tr h="4513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tg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tan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тангенс 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3768981051"/>
                  </a:ext>
                </a:extLst>
              </a:tr>
              <a:tr h="451368">
                <a:tc>
                  <a:txBody>
                    <a:bodyPr/>
                    <a:lstStyle/>
                    <a:p>
                      <a:pPr algn="ctr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e</a:t>
                      </a:r>
                      <a:r>
                        <a:rPr lang="uk-UA" sz="2400" baseline="30000" dirty="0" err="1">
                          <a:effectLst/>
                        </a:rPr>
                        <a:t>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exp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експонент</a:t>
                      </a:r>
                      <a:r>
                        <a:rPr lang="ru-RU" sz="2400" dirty="0">
                          <a:effectLst/>
                        </a:rPr>
                        <a:t>а</a:t>
                      </a:r>
                      <a:r>
                        <a:rPr lang="uk-UA" sz="2400" dirty="0">
                          <a:effectLst/>
                        </a:rPr>
                        <a:t> числа 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4079622277"/>
                  </a:ext>
                </a:extLst>
              </a:tr>
              <a:tr h="902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uk-UA" sz="2400" dirty="0">
                          <a:effectLst/>
                        </a:rPr>
                        <a:t>х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sqrt</a:t>
                      </a:r>
                      <a:r>
                        <a:rPr lang="uk-UA" sz="2400" dirty="0">
                          <a:effectLst/>
                        </a:rPr>
                        <a:t>(x)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квадратн</a:t>
                      </a:r>
                      <a:r>
                        <a:rPr lang="ru-RU" sz="2400" dirty="0" err="1">
                          <a:effectLst/>
                        </a:rPr>
                        <a:t>ий</a:t>
                      </a:r>
                      <a:r>
                        <a:rPr lang="uk-UA" sz="2400" dirty="0">
                          <a:effectLst/>
                        </a:rPr>
                        <a:t> корінь числа x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="" xmlns:a16="http://schemas.microsoft.com/office/drawing/2014/main" val="435806245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5"/>
          <p:cNvSpPr>
            <a:spLocks noChangeArrowheads="1"/>
          </p:cNvSpPr>
          <p:nvPr/>
        </p:nvSpPr>
        <p:spPr bwMode="auto">
          <a:xfrm>
            <a:off x="685800" y="376238"/>
            <a:ext cx="766689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Мова </a:t>
            </a:r>
            <a:r>
              <a:rPr lang="uk-UA" alt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має математичну бібліотеку, яка містить такі функції: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72010"/>
              </p:ext>
            </p:extLst>
          </p:nvPr>
        </p:nvGraphicFramePr>
        <p:xfrm>
          <a:off x="808892" y="1679454"/>
          <a:ext cx="7543801" cy="41850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0755">
                  <a:extLst>
                    <a:ext uri="{9D8B030D-6E8A-4147-A177-3AD203B41FA5}">
                      <a16:colId xmlns="" xmlns:a16="http://schemas.microsoft.com/office/drawing/2014/main" val="1342985412"/>
                    </a:ext>
                  </a:extLst>
                </a:gridCol>
                <a:gridCol w="1771108">
                  <a:extLst>
                    <a:ext uri="{9D8B030D-6E8A-4147-A177-3AD203B41FA5}">
                      <a16:colId xmlns="" xmlns:a16="http://schemas.microsoft.com/office/drawing/2014/main" val="711201501"/>
                    </a:ext>
                  </a:extLst>
                </a:gridCol>
                <a:gridCol w="3721938">
                  <a:extLst>
                    <a:ext uri="{9D8B030D-6E8A-4147-A177-3AD203B41FA5}">
                      <a16:colId xmlns="" xmlns:a16="http://schemas.microsoft.com/office/drawing/2014/main" val="168270950"/>
                    </a:ext>
                  </a:extLst>
                </a:gridCol>
              </a:tblGrid>
              <a:tr h="85349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kern="1200" dirty="0">
                          <a:effectLst/>
                        </a:rPr>
                        <a:t>Математична функція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kern="1200" dirty="0">
                          <a:effectLst/>
                        </a:rPr>
                        <a:t>Функція бібліотеки</a:t>
                      </a:r>
                      <a:endParaRPr lang="uk-UA" sz="2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kern="1200" dirty="0">
                          <a:effectLst/>
                        </a:rPr>
                        <a:t>Опис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="" xmlns:a16="http://schemas.microsoft.com/office/drawing/2014/main" val="3361589328"/>
                  </a:ext>
                </a:extLst>
              </a:tr>
              <a:tr h="10363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x</a:t>
                      </a:r>
                      <a:r>
                        <a:rPr lang="uk-UA" sz="2400" kern="1200" baseline="30000" dirty="0" err="1">
                          <a:effectLst/>
                        </a:rPr>
                        <a:t>y</a:t>
                      </a:r>
                      <a:endParaRPr lang="ru-RU" sz="2400" kern="1200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pow</a:t>
                      </a:r>
                      <a:r>
                        <a:rPr lang="uk-UA" sz="2400" kern="1200" dirty="0">
                          <a:effectLst/>
                        </a:rPr>
                        <a:t>(x, y)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Піднесення </a:t>
                      </a:r>
                      <a:r>
                        <a:rPr lang="ru-RU" sz="2400" kern="1200" dirty="0">
                          <a:effectLst/>
                        </a:rPr>
                        <a:t>числа </a:t>
                      </a:r>
                      <a:r>
                        <a:rPr lang="en-US" sz="2400" kern="1200" dirty="0">
                          <a:effectLst/>
                        </a:rPr>
                        <a:t>x </a:t>
                      </a:r>
                      <a:r>
                        <a:rPr lang="uk-UA" sz="2400" kern="1200" dirty="0">
                          <a:effectLst/>
                        </a:rPr>
                        <a:t>до  </a:t>
                      </a:r>
                      <a:r>
                        <a:rPr lang="uk-UA" sz="2400" kern="1200" dirty="0" err="1">
                          <a:effectLst/>
                        </a:rPr>
                        <a:t>степеня</a:t>
                      </a:r>
                      <a:r>
                        <a:rPr lang="uk-UA" sz="2400" kern="1200" dirty="0">
                          <a:effectLst/>
                        </a:rPr>
                        <a:t> </a:t>
                      </a:r>
                      <a:r>
                        <a:rPr lang="en-US" sz="2400" kern="1200" dirty="0">
                          <a:effectLst/>
                        </a:rPr>
                        <a:t>y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="" xmlns:a16="http://schemas.microsoft.com/office/drawing/2014/main" val="2070145773"/>
                  </a:ext>
                </a:extLst>
              </a:tr>
              <a:tr h="51819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arccos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acos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арккосинус x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="" xmlns:a16="http://schemas.microsoft.com/office/drawing/2014/main" val="3067037383"/>
                  </a:ext>
                </a:extLst>
              </a:tr>
              <a:tr h="51819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arctg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atan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арктангенса x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="" xmlns:a16="http://schemas.microsoft.com/office/drawing/2014/main" val="590202774"/>
                  </a:ext>
                </a:extLst>
              </a:tr>
              <a:tr h="53778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ln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err="1">
                          <a:effectLst/>
                        </a:rPr>
                        <a:t>log</a:t>
                      </a:r>
                      <a:r>
                        <a:rPr lang="uk-UA" sz="2400" kern="1200" dirty="0">
                          <a:effectLst/>
                        </a:rPr>
                        <a:t>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натуральний логарифм x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="" xmlns:a16="http://schemas.microsoft.com/office/drawing/2014/main" val="1049222266"/>
                  </a:ext>
                </a:extLst>
              </a:tr>
              <a:tr h="7209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lg10(x)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log10(x)</a:t>
                      </a:r>
                      <a:endParaRPr lang="ru-RU" sz="240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десятковий логарифм x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="" xmlns:a16="http://schemas.microsoft.com/office/drawing/2014/main" val="1176950158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Прямоугольник 10"/>
          <p:cNvSpPr>
            <a:spLocks noChangeArrowheads="1"/>
          </p:cNvSpPr>
          <p:nvPr/>
        </p:nvSpPr>
        <p:spPr bwMode="auto">
          <a:xfrm>
            <a:off x="779218" y="494080"/>
            <a:ext cx="75822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Для виконання перерахованих функцій потрібно підключити бібліотеку </a:t>
            </a:r>
            <a:r>
              <a:rPr lang="en-US" altLang="ru-RU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uk-UA" altLang="ru-RU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Прямоугольник 12"/>
          <p:cNvSpPr>
            <a:spLocks noChangeArrowheads="1"/>
          </p:cNvSpPr>
          <p:nvPr/>
        </p:nvSpPr>
        <p:spPr bwMode="auto">
          <a:xfrm>
            <a:off x="779218" y="1558926"/>
            <a:ext cx="74855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Для цього у файлі </a:t>
            </a:r>
            <a:r>
              <a:rPr lang="en-US" altLang="ru-RU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uk-UA" altLang="ru-RU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треба дописати рядок: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254751" y="2327920"/>
            <a:ext cx="3891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uk-UA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ru-RU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3493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95" y="3042385"/>
            <a:ext cx="472697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вал 11"/>
          <p:cNvSpPr/>
          <p:nvPr/>
        </p:nvSpPr>
        <p:spPr>
          <a:xfrm>
            <a:off x="1899495" y="5306160"/>
            <a:ext cx="4401676" cy="7239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Прямоугольник 10"/>
          <p:cNvSpPr>
            <a:spLocks noChangeArrowheads="1"/>
          </p:cNvSpPr>
          <p:nvPr/>
        </p:nvSpPr>
        <p:spPr bwMode="auto">
          <a:xfrm>
            <a:off x="782515" y="416536"/>
            <a:ext cx="75525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Тепер можна записувати вираз за допомогою функцій математичної бібліотеки:</a:t>
            </a:r>
            <a:endParaRPr lang="en-US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7513" y="2784827"/>
            <a:ext cx="6957546" cy="13010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ctr"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52" y="450666"/>
            <a:ext cx="6260856" cy="15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57C1C1D9-8949-4051-9C82-4D3554F9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67" y="2106827"/>
            <a:ext cx="5076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9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0291" y="1986329"/>
            <a:ext cx="80185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Ця та інша презентації доступні на сайті:</a:t>
            </a:r>
          </a:p>
          <a:p>
            <a:pPr marL="457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http://learn.ztu.edu.ua/course/view.php?id=1650</a:t>
            </a:r>
            <a:endParaRPr lang="uk-U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84682" y="1062509"/>
            <a:ext cx="7778685" cy="1593130"/>
          </a:xfrm>
        </p:spPr>
        <p:txBody>
          <a:bodyPr>
            <a:normAutofit/>
          </a:bodyPr>
          <a:lstStyle/>
          <a:p>
            <a:r>
              <a:rPr lang="uk-UA" sz="3100" dirty="0" smtClean="0"/>
              <a:t>Чому саме С: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52459" y="2066192"/>
            <a:ext cx="7579363" cy="281861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uk-UA" dirty="0" smtClean="0"/>
              <a:t>Мова спочатку створювався для системного програмування, тому не дивно, що </a:t>
            </a:r>
            <a:r>
              <a:rPr lang="uk-UA" dirty="0" smtClean="0"/>
              <a:t>її </a:t>
            </a:r>
            <a:r>
              <a:rPr lang="uk-UA" dirty="0" smtClean="0"/>
              <a:t>активно застосовують при створенні операційних систем і різного прикладного програмного забезпечення;</a:t>
            </a:r>
          </a:p>
          <a:p>
            <a:pPr lvl="0"/>
            <a:endParaRPr lang="uk-UA" dirty="0" smtClean="0"/>
          </a:p>
          <a:p>
            <a:pPr lvl="0"/>
            <a:r>
              <a:rPr lang="uk-UA" dirty="0" smtClean="0"/>
              <a:t>Зростання кількості пристроїв, що підтримують Інтернет речей, а ці пристрої зав'язані на управлінні машинним кодом і пам'яттю;</a:t>
            </a:r>
          </a:p>
          <a:p>
            <a:pPr lvl="0"/>
            <a:endParaRPr lang="uk-UA" dirty="0" smtClean="0"/>
          </a:p>
          <a:p>
            <a:pPr lvl="0"/>
            <a:r>
              <a:rPr lang="uk-UA" dirty="0" err="1" smtClean="0"/>
              <a:t>Низькорівневе</a:t>
            </a:r>
            <a:r>
              <a:rPr lang="uk-UA" dirty="0" smtClean="0"/>
              <a:t> програмування різних пристроїв, наприклад, </a:t>
            </a:r>
            <a:r>
              <a:rPr lang="uk-UA" dirty="0" err="1" smtClean="0"/>
              <a:t>Arduino</a:t>
            </a:r>
            <a:r>
              <a:rPr lang="uk-UA" dirty="0" smtClean="0"/>
              <a:t>;</a:t>
            </a:r>
          </a:p>
          <a:p>
            <a:pPr lvl="0"/>
            <a:endParaRPr lang="uk-UA" dirty="0" smtClean="0"/>
          </a:p>
          <a:p>
            <a:pPr lvl="0"/>
            <a:r>
              <a:rPr lang="uk-UA" dirty="0" err="1" smtClean="0"/>
              <a:t>Сисадмін</a:t>
            </a:r>
            <a:r>
              <a:rPr lang="uk-UA" dirty="0" smtClean="0"/>
              <a:t>, який знає C, глибше </a:t>
            </a:r>
            <a:r>
              <a:rPr lang="uk-UA" smtClean="0"/>
              <a:t>розуміє </a:t>
            </a:r>
            <a:r>
              <a:rPr lang="uk-UA" smtClean="0"/>
              <a:t>структуру ОС</a:t>
            </a:r>
            <a:r>
              <a:rPr lang="uk-UA" dirty="0" smtClean="0"/>
              <a:t>, може справлятися з несподіваними проблемами експлуатації і пропонувати більш оптимізовані рішення.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53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305" y="1677971"/>
            <a:ext cx="7778685" cy="1593130"/>
          </a:xfrm>
        </p:spPr>
        <p:txBody>
          <a:bodyPr>
            <a:normAutofit fontScale="90000"/>
          </a:bodyPr>
          <a:lstStyle/>
          <a:p>
            <a:r>
              <a:rPr lang="uk-UA" sz="3100" dirty="0"/>
              <a:t>Серед переваг мови Сі потрібно відзначити основні: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707" y="2743199"/>
            <a:ext cx="7543800" cy="2818615"/>
          </a:xfrm>
        </p:spPr>
        <p:txBody>
          <a:bodyPr/>
          <a:lstStyle/>
          <a:p>
            <a:pPr lvl="0"/>
            <a:r>
              <a:rPr lang="uk-UA" dirty="0"/>
              <a:t>компактність та універсальність коду;</a:t>
            </a:r>
          </a:p>
          <a:p>
            <a:pPr lvl="0"/>
            <a:r>
              <a:rPr lang="uk-UA" dirty="0"/>
              <a:t>швидкість виконання програм;</a:t>
            </a:r>
          </a:p>
          <a:p>
            <a:pPr lvl="0"/>
            <a:r>
              <a:rPr lang="uk-UA" dirty="0"/>
              <a:t>гнучкість мови;</a:t>
            </a:r>
          </a:p>
          <a:p>
            <a:pPr lvl="0"/>
            <a:r>
              <a:rPr lang="uk-UA" dirty="0"/>
              <a:t>висока структурованість.</a:t>
            </a:r>
          </a:p>
          <a:p>
            <a:pPr lvl="0"/>
            <a:r>
              <a:rPr lang="uk-UA" dirty="0"/>
              <a:t>проста </a:t>
            </a:r>
            <a:r>
              <a:rPr lang="uk-UA" dirty="0" err="1"/>
              <a:t>мовна</a:t>
            </a:r>
            <a:r>
              <a:rPr lang="uk-UA" dirty="0"/>
              <a:t> база;</a:t>
            </a:r>
          </a:p>
          <a:p>
            <a:pPr lvl="0"/>
            <a:r>
              <a:rPr lang="uk-UA" dirty="0"/>
              <a:t>доступ до пам’яті через використання покажчиків.</a:t>
            </a:r>
          </a:p>
          <a:p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37" y="534673"/>
            <a:ext cx="756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Сі - типізована мова програмування загального призначення, розроблена в 1969-1973 роках співробітником </a:t>
            </a:r>
            <a:r>
              <a:rPr lang="uk-UA" dirty="0" err="1"/>
              <a:t>Bell</a:t>
            </a:r>
            <a:r>
              <a:rPr lang="uk-UA" dirty="0"/>
              <a:t> </a:t>
            </a:r>
            <a:r>
              <a:rPr lang="uk-UA" dirty="0" err="1"/>
              <a:t>Labs</a:t>
            </a:r>
            <a:r>
              <a:rPr lang="uk-UA" dirty="0"/>
              <a:t> </a:t>
            </a:r>
            <a:r>
              <a:rPr lang="uk-UA" dirty="0" err="1"/>
              <a:t>Деннісом</a:t>
            </a:r>
            <a:r>
              <a:rPr lang="uk-UA" dirty="0"/>
              <a:t> </a:t>
            </a:r>
            <a:r>
              <a:rPr lang="uk-UA" dirty="0" err="1"/>
              <a:t>Рітчі</a:t>
            </a:r>
            <a:r>
              <a:rPr lang="uk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64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1" y="1218700"/>
            <a:ext cx="8537331" cy="345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021762" y="1974713"/>
            <a:ext cx="7111255" cy="2418178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Проект (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Project) </a:t>
            </a:r>
            <a:r>
              <a:rPr lang="en-US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програма;</a:t>
            </a:r>
          </a:p>
          <a:p>
            <a:pPr eaLnBrk="1" hangingPunct="1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Рішення (</a:t>
            </a:r>
            <a:r>
              <a:rPr lang="en-GB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група проектів (набір програм)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  <p:sp>
        <p:nvSpPr>
          <p:cNvPr id="6" name="Заголовок 12"/>
          <p:cNvSpPr txBox="1">
            <a:spLocks/>
          </p:cNvSpPr>
          <p:nvPr/>
        </p:nvSpPr>
        <p:spPr>
          <a:xfrm>
            <a:off x="764928" y="0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Рішення та проекти у </a:t>
            </a:r>
            <a:br>
              <a:rPr lang="uk-U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uk-U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933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1857434" y="383687"/>
            <a:ext cx="6135688" cy="257016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 робота №1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№4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309563" y="3208338"/>
            <a:ext cx="6134100" cy="330835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OPLab1</a:t>
            </a:r>
            <a:endParaRPr lang="uk-U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Task1</a:t>
            </a: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Task2</a:t>
            </a: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816225" y="3527425"/>
            <a:ext cx="3221038" cy="0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13488" y="3141663"/>
            <a:ext cx="2381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endParaRPr lang="ru-RU" altLang="ru-RU" sz="4400" i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2137752" y="3784967"/>
            <a:ext cx="952500" cy="2155092"/>
          </a:xfrm>
          <a:prstGeom prst="rightBrace">
            <a:avLst>
              <a:gd name="adj1" fmla="val 30392"/>
              <a:gd name="adj2" fmla="val 48071"/>
            </a:avLst>
          </a:prstGeom>
          <a:ln w="92075"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85513" y="4139407"/>
            <a:ext cx="3279529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</a:t>
            </a:r>
            <a:r>
              <a:rPr lang="ru-RU" altLang="ru-RU" sz="4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4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4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штуки)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98438" y="2932113"/>
            <a:ext cx="8785225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Державний університет "Житомирська політехніка"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1677</Words>
  <Application>Microsoft Office PowerPoint</Application>
  <PresentationFormat>Экран (4:3)</PresentationFormat>
  <Paragraphs>400</Paragraphs>
  <Slides>46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NewsPrint</vt:lpstr>
      <vt:lpstr>Лекція 1.  Вступ до програмування. Типи даних та операції мови Сі</vt:lpstr>
      <vt:lpstr>План</vt:lpstr>
      <vt:lpstr>Презентация PowerPoint</vt:lpstr>
      <vt:lpstr>Презентация PowerPoint</vt:lpstr>
      <vt:lpstr>Чому саме С: </vt:lpstr>
      <vt:lpstr>Серед переваг мови Сі потрібно відзначити основні: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Запуск програми виконується натисканням клавіші F5 або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2. Типи даних та операції мови С</dc:title>
  <dc:creator/>
  <cp:lastModifiedBy/>
  <cp:revision>3</cp:revision>
  <dcterms:created xsi:type="dcterms:W3CDTF">2013-07-31T01:42:42Z</dcterms:created>
  <dcterms:modified xsi:type="dcterms:W3CDTF">2021-09-01T18:27:44Z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