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36"/>
  </p:notesMasterIdLst>
  <p:handoutMasterIdLst>
    <p:handoutMasterId r:id="rId37"/>
  </p:handoutMasterIdLst>
  <p:sldIdLst>
    <p:sldId id="256" r:id="rId5"/>
    <p:sldId id="358" r:id="rId6"/>
    <p:sldId id="402" r:id="rId7"/>
    <p:sldId id="403" r:id="rId8"/>
    <p:sldId id="404" r:id="rId9"/>
    <p:sldId id="397" r:id="rId10"/>
    <p:sldId id="398" r:id="rId11"/>
    <p:sldId id="38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16" r:id="rId22"/>
    <p:sldId id="413" r:id="rId23"/>
    <p:sldId id="418" r:id="rId24"/>
    <p:sldId id="420" r:id="rId25"/>
    <p:sldId id="419" r:id="rId26"/>
    <p:sldId id="421" r:id="rId27"/>
    <p:sldId id="425" r:id="rId28"/>
    <p:sldId id="426" r:id="rId29"/>
    <p:sldId id="422" r:id="rId30"/>
    <p:sldId id="423" r:id="rId31"/>
    <p:sldId id="424" r:id="rId32"/>
    <p:sldId id="427" r:id="rId33"/>
    <p:sldId id="428" r:id="rId34"/>
    <p:sldId id="429" r:id="rId3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85355" autoAdjust="0"/>
  </p:normalViewPr>
  <p:slideViewPr>
    <p:cSldViewPr snapToGrid="0">
      <p:cViewPr>
        <p:scale>
          <a:sx n="80" d="100"/>
          <a:sy n="80" d="100"/>
        </p:scale>
        <p:origin x="-243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5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11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7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92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26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68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507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90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863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04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4061566"/>
            <a:ext cx="9144000" cy="109855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Одновимірні масиви.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Генерація псевдовипадкових чисел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74808" y="423863"/>
            <a:ext cx="757040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Приклади оголошення масивів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40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16315" y="1092271"/>
            <a:ext cx="53893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arrDbl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[50];</a:t>
            </a:r>
          </a:p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arrChar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[33];</a:t>
            </a:r>
            <a:endParaRPr lang="ru-RU" sz="4000" dirty="0"/>
          </a:p>
        </p:txBody>
      </p:sp>
      <p:sp>
        <p:nvSpPr>
          <p:cNvPr id="13" name="Объект 1"/>
          <p:cNvSpPr txBox="1">
            <a:spLocks/>
          </p:cNvSpPr>
          <p:nvPr/>
        </p:nvSpPr>
        <p:spPr bwMode="auto">
          <a:xfrm>
            <a:off x="774807" y="3065586"/>
            <a:ext cx="757040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А так робити у мові Сі неможна: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6315" y="4030175"/>
            <a:ext cx="53893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arrDbl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  <a:endParaRPr lang="ru-RU" sz="4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716315" y="4030175"/>
            <a:ext cx="5389335" cy="1938992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1716315" y="4030175"/>
            <a:ext cx="5389335" cy="1938992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96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56744" y="491522"/>
            <a:ext cx="7630511" cy="1431869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Для того, щоб записати значення в елемент масиву потрібно вказати </a:t>
            </a:r>
            <a:r>
              <a:rPr lang="uk-UA" altLang="ru-RU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масиву</a:t>
            </a:r>
            <a:r>
              <a:rPr lang="ru-RU" alt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та </a:t>
            </a:r>
            <a:r>
              <a:rPr lang="uk-UA" altLang="ru-RU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індекс елемента у квадратних дужках: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6057" y="2387064"/>
            <a:ext cx="60198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4;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5;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4;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studGrades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2;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165679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11748" y="546535"/>
            <a:ext cx="7875203" cy="2438400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Якщо одразу на етапі написання програми є дані, які потрібно явно записати у масив, це можна зробити також більш зручним способом: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8069" y="3688501"/>
            <a:ext cx="827090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3817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441434" y="1621614"/>
            <a:ext cx="8208580" cy="811212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 ж </a:t>
            </a:r>
            <a:r>
              <a:rPr lang="ru-RU" altLang="ru-RU" sz="2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саме</a:t>
            </a:r>
            <a:r>
              <a:rPr lang="ru-RU" altLang="ru-RU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можно </a:t>
            </a:r>
            <a:r>
              <a:rPr lang="ru-RU" altLang="ru-RU" sz="2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було</a:t>
            </a:r>
            <a:r>
              <a:rPr lang="ru-RU" altLang="ru-RU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б </a:t>
            </a:r>
            <a:r>
              <a:rPr lang="ru-RU" altLang="ru-RU" sz="2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виконати</a:t>
            </a:r>
            <a:r>
              <a:rPr lang="ru-RU" altLang="ru-RU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 так, але тоді потрібно писати більше рядків програмного коду: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0028" y="513578"/>
            <a:ext cx="8672513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9747" y="2555256"/>
            <a:ext cx="55530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1999;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2000;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1999;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1998;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= 2001;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1998;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7091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95830" y="515007"/>
            <a:ext cx="7591425" cy="1434772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читання значень елементів масиву використовується така ж форма, як і при записі значення: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0029" y="3083501"/>
            <a:ext cx="867251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student : %</a:t>
            </a:r>
            <a:r>
              <a:rPr lang="en-US" sz="3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d\n Second 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 : %d\n</a:t>
            </a:r>
            <a:r>
              <a:rPr lang="en-US" sz="3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23665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71525" y="430924"/>
            <a:ext cx="7458075" cy="1418897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оголошенні масиву його елементи можуть містити непередбачувані значення!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0712" y="2009030"/>
            <a:ext cx="765114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student : %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d\n</a:t>
            </a:r>
          </a:p>
          <a:p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Second 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 : %d\n"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96" y="4637147"/>
            <a:ext cx="4607526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378" y="2561124"/>
            <a:ext cx="787479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[26] = {1999, 2000, 1999, 1998, 2001, 1998};</a:t>
            </a:r>
            <a:endParaRPr lang="ru-RU" sz="3600" b="1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354805" y="567558"/>
            <a:ext cx="8389802" cy="1646185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None/>
            </a:pPr>
            <a:r>
              <a:rPr lang="ru-RU" altLang="ru-RU" sz="36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при </a:t>
            </a: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ініціалізації масиву у </a:t>
            </a:r>
            <a:r>
              <a:rPr lang="en-US" altLang="ru-RU" sz="3600" b="1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{….}</a:t>
            </a:r>
            <a:r>
              <a:rPr lang="en-US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вказано значення не всіх елементів</a:t>
            </a:r>
            <a:r>
              <a:rPr lang="en-US" altLang="ru-RU" sz="36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то </a:t>
            </a:r>
            <a:r>
              <a:rPr lang="uk-UA" altLang="ru-RU" sz="36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інші автоматично отримують нульове </a:t>
            </a: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значення.</a:t>
            </a:r>
            <a:endParaRPr lang="uk-UA" altLang="ru-RU" sz="36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428378" y="3971660"/>
            <a:ext cx="8465590" cy="214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Тут елементи з індексами 0, 1, 2, 3, 4, 5 отримають вказані значення, а елементи з 6-ого по 25-ий будуть містити нулі</a:t>
            </a:r>
          </a:p>
        </p:txBody>
      </p:sp>
    </p:spTree>
    <p:extLst>
      <p:ext uri="{BB962C8B-B14F-4D97-AF65-F5344CB8AC3E}">
        <p14:creationId xmlns:p14="http://schemas.microsoft.com/office/powerpoint/2010/main" val="229407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6957" y="2134770"/>
            <a:ext cx="699192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 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{0};</a:t>
            </a:r>
            <a:endParaRPr lang="ru-RU" sz="3600" b="1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687154" y="556555"/>
            <a:ext cx="7651531" cy="1135610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None/>
            </a:pP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Тобто найпростіший спосіб </a:t>
            </a:r>
            <a:r>
              <a:rPr lang="uk-UA" altLang="ru-RU" sz="36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ініціалізувати</a:t>
            </a: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масив нулями:</a:t>
            </a:r>
            <a:endParaRPr lang="uk-UA" altLang="ru-RU" sz="36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744961" y="3182071"/>
            <a:ext cx="7725104" cy="269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Елементу з індексом 0 буде присвоєно значення 0, оскільки не вказано значення для інших елементів, вони теж будуть </a:t>
            </a:r>
            <a:r>
              <a:rPr lang="uk-UA" altLang="ru-RU" sz="36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обнулені</a:t>
            </a:r>
            <a:r>
              <a:rPr lang="uk-UA" altLang="ru-RU" sz="36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966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6439" y="952986"/>
            <a:ext cx="702091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 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uk-UA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3600" b="1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746233" y="2074543"/>
            <a:ext cx="7630511" cy="40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0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 в </a:t>
            </a:r>
            <a:r>
              <a:rPr lang="ru-RU" altLang="ru-RU" sz="4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даному</a:t>
            </a:r>
            <a:r>
              <a:rPr lang="ru-RU" altLang="ru-RU" sz="40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прикладі</a:t>
            </a:r>
            <a:r>
              <a:rPr lang="ru-RU" altLang="ru-RU" sz="40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елементу</a:t>
            </a:r>
            <a:r>
              <a:rPr lang="ru-RU" altLang="ru-RU" sz="40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з </a:t>
            </a:r>
            <a:r>
              <a:rPr lang="uk-UA" altLang="ru-RU" sz="40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індексом 0 буде присвоєно значення 1, оскільки не вказано значення для інших елементів, то вони матимуть нульові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3683350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22259" y="592028"/>
            <a:ext cx="7659742" cy="1058096"/>
          </a:xfrm>
        </p:spPr>
        <p:txBody>
          <a:bodyPr>
            <a:normAutofit fontScale="85000" lnSpcReduction="10000"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зверненн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до елемента масиву у квадратних дужках </a:t>
            </a:r>
            <a:r>
              <a:rPr lang="uk-UA" altLang="ru-RU" sz="36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можна використовувати змінні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Объект 1"/>
          <p:cNvSpPr txBox="1">
            <a:spLocks/>
          </p:cNvSpPr>
          <p:nvPr/>
        </p:nvSpPr>
        <p:spPr bwMode="auto">
          <a:xfrm>
            <a:off x="722259" y="1959812"/>
            <a:ext cx="7659742" cy="105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273050" indent="-228600" algn="l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1pPr>
            <a:lvl2pPr marL="593725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3pPr>
            <a:lvl4pPr marL="1233488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 kern="1200">
                <a:solidFill>
                  <a:srgbClr val="474747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Це дає можливість виконувати операції з елементами масиву у циклі.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20604" y="3327598"/>
            <a:ext cx="7903286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[%d] =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6823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0531" y="1703576"/>
            <a:ext cx="7851228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average = 0;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nn-NO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"%lf"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x;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%f\n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4452"/>
          <a:stretch/>
        </p:blipFill>
        <p:spPr>
          <a:xfrm>
            <a:off x="7454654" y="2660133"/>
            <a:ext cx="1612951" cy="3475779"/>
          </a:xfrm>
          <a:prstGeom prst="rect">
            <a:avLst/>
          </a:prstGeom>
        </p:spPr>
      </p:pic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631298" y="417647"/>
            <a:ext cx="79766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32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чисел. Знайти середнє арифметичне введених значень.</a:t>
            </a:r>
            <a:endParaRPr lang="uk-UA" altLang="ru-RU" sz="32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0109" y="601476"/>
            <a:ext cx="8196755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[%d] =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yearOfBirth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5" y="2788783"/>
            <a:ext cx="3309445" cy="32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65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24793" y="491463"/>
            <a:ext cx="7799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Поверта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ємось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до завдання, яке було поставлене раніше.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24793" y="1691792"/>
            <a:ext cx="77990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чисел. Знайти кількість чисел, які менші за середнє арифметичне введених значень.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10987"/>
              </p:ext>
            </p:extLst>
          </p:nvPr>
        </p:nvGraphicFramePr>
        <p:xfrm>
          <a:off x="970510" y="3755825"/>
          <a:ext cx="7048330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4833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04833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62129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920634" y="4840313"/>
            <a:ext cx="7799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Середн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є арифметичне = 2.6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920635" y="5489122"/>
            <a:ext cx="7799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Кількість шуканих чисел: 4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920635" y="3653305"/>
            <a:ext cx="797692" cy="8069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472942" y="3682547"/>
            <a:ext cx="797692" cy="8069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945874" y="3658473"/>
            <a:ext cx="797692" cy="8069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650466" y="3660754"/>
            <a:ext cx="797692" cy="80693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3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" y="178130"/>
            <a:ext cx="9013371" cy="6484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 = 0;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[100],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 = 0;</a:t>
            </a:r>
          </a:p>
          <a:p>
            <a:pPr>
              <a:lnSpc>
                <a:spcPct val="80000"/>
              </a:lnSpc>
            </a:pPr>
            <a:r>
              <a:rPr lang="pt-BR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printf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"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scanf_s(</a:t>
            </a:r>
            <a:r>
              <a:rPr lang="pt-BR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pt-BR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pPr>
              <a:lnSpc>
                <a:spcPct val="80000"/>
              </a:lnSpc>
            </a:pP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i++)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pPr>
              <a:lnSpc>
                <a:spcPct val="80000"/>
              </a:lnSpc>
            </a:pPr>
            <a:r>
              <a:rPr lang="nn-NO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i++) {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average)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%f\n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 = %d\n"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count);</a:t>
            </a: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99793" y="887689"/>
            <a:ext cx="1622425" cy="3746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362843" y="2230429"/>
            <a:ext cx="1499812" cy="38105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851497" y="3962889"/>
            <a:ext cx="1253951" cy="37352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05" y="420416"/>
            <a:ext cx="3674004" cy="5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9392" y="2268870"/>
            <a:ext cx="80039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MONTHS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12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days[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MONTHS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{ 31,28,31,30,31,30,31,31,30,31,30,31 };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index = 0; index &lt;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MONTHS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index++)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У 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місяці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днів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index + 1, days[index]);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5647" y="439387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6302" y="538786"/>
            <a:ext cx="641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Написати </a:t>
            </a:r>
            <a:r>
              <a:rPr lang="uk-UA" sz="2800" dirty="0" smtClean="0">
                <a:latin typeface="Arial Narrow" panose="020B0606020202030204" pitchFamily="34" charset="0"/>
              </a:rPr>
              <a:t>програму яка </a:t>
            </a:r>
            <a:r>
              <a:rPr lang="uk-UA" sz="2800" dirty="0">
                <a:latin typeface="Arial Narrow" panose="020B0606020202030204" pitchFamily="34" charset="0"/>
              </a:rPr>
              <a:t>виводить інформацію про кількість днів у кожному місяці.</a:t>
            </a:r>
            <a:endParaRPr lang="ru-RU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49" y="544224"/>
            <a:ext cx="754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Значення елементів масиву можна вводить в діалоговому режимі, в процесі роботи програми.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3150" y="1689357"/>
            <a:ext cx="792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[10]; 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елемент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масиву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індексом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 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56467" y="567307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761904" y="687333"/>
            <a:ext cx="7634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демонстрації роботи програми з масивами кожного разу доводиться вводити масив з клавіатури.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61904" y="2816701"/>
            <a:ext cx="77197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Зручніше його автоматично заповнити випадковими числами.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61904" y="4445817"/>
            <a:ext cx="78048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програмуванні числа не випадкові, а </a:t>
            </a:r>
            <a:r>
              <a:rPr lang="uk-UA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«псевдовипадкові».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420221" y="1706486"/>
            <a:ext cx="766683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1) підключити бібліотеки</a:t>
            </a:r>
          </a:p>
          <a:p>
            <a:r>
              <a:rPr lang="en-US" altLang="ru-RU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#include&lt;</a:t>
            </a:r>
            <a:r>
              <a:rPr lang="en-US" altLang="ru-RU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stdlib.h</a:t>
            </a:r>
            <a:r>
              <a:rPr lang="en-US" altLang="ru-RU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ru-RU" altLang="ru-RU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ru-RU" altLang="ru-RU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ru-RU" sz="28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#include&lt;</a:t>
            </a:r>
            <a:r>
              <a:rPr lang="en-US" altLang="ru-R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time.h</a:t>
            </a:r>
            <a:r>
              <a:rPr lang="en-US" altLang="ru-RU" sz="2800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uk-UA" altLang="ru-RU" sz="2800" b="1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420221" y="3112248"/>
            <a:ext cx="84917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2) на початку функції </a:t>
            </a:r>
            <a:r>
              <a:rPr lang="en-US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main() </a:t>
            </a:r>
            <a:r>
              <a:rPr lang="ru-RU" altLang="ru-RU" sz="4000" dirty="0" err="1">
                <a:latin typeface="Arial Narrow" panose="020B0606020202030204" pitchFamily="34" charset="0"/>
                <a:cs typeface="Arial" panose="020B0604020202020204" pitchFamily="34" charset="0"/>
              </a:rPr>
              <a:t>виконати</a:t>
            </a:r>
            <a:r>
              <a:rPr lang="ru-RU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 код:</a:t>
            </a:r>
          </a:p>
          <a:p>
            <a:r>
              <a:rPr lang="en-US" sz="4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srand</a:t>
            </a: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(time(</a:t>
            </a:r>
            <a:r>
              <a:rPr lang="ru-RU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));</a:t>
            </a:r>
            <a:endParaRPr lang="uk-UA" altLang="ru-RU" sz="4000" b="1" dirty="0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35532" y="385243"/>
            <a:ext cx="75991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Щоб генерувати псевдовипадкові числа треба: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6156" y="4962462"/>
            <a:ext cx="367619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секунд,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 пройшли від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32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січня</a:t>
            </a:r>
            <a:r>
              <a:rPr lang="ru-RU" sz="32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1970 року</a:t>
            </a:r>
            <a:endParaRPr lang="ru-RU" altLang="ru-RU" sz="32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Левая фигурная скобка 1"/>
          <p:cNvSpPr/>
          <p:nvPr/>
        </p:nvSpPr>
        <p:spPr>
          <a:xfrm rot="16200000">
            <a:off x="3132158" y="3533582"/>
            <a:ext cx="384197" cy="2080796"/>
          </a:xfrm>
          <a:prstGeom prst="leftBrace">
            <a:avLst>
              <a:gd name="adj1" fmla="val 53457"/>
              <a:gd name="adj2" fmla="val 51803"/>
            </a:avLst>
          </a:prstGeom>
          <a:ln w="60325">
            <a:solidFill>
              <a:srgbClr val="0070C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6093" y="3967811"/>
            <a:ext cx="3811236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Вказується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послідовність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псевдовипадкових 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32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</a:t>
            </a:r>
            <a:endParaRPr lang="ru-RU" altLang="ru-RU" sz="32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244188" y="4109960"/>
            <a:ext cx="865442" cy="0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756553" y="477423"/>
            <a:ext cx="7714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3) для генерування псевдовипадкового числа використовується функція </a:t>
            </a:r>
            <a:r>
              <a:rPr lang="en-US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rand()</a:t>
            </a:r>
            <a:r>
              <a:rPr lang="ru-RU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1228" y="1920891"/>
            <a:ext cx="8544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Вона </a:t>
            </a:r>
            <a:r>
              <a:rPr lang="ru-RU" altLang="ru-RU" sz="3600" dirty="0" err="1">
                <a:latin typeface="Arial Narrow" panose="020B0606020202030204" pitchFamily="34" charset="0"/>
                <a:cs typeface="Arial" panose="020B0604020202020204" pitchFamily="34" charset="0"/>
              </a:rPr>
              <a:t>генеру</a:t>
            </a:r>
            <a:r>
              <a:rPr lang="uk-UA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є числа у діапазоні від 0 до 32767.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56553" y="2746641"/>
            <a:ext cx="77147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[0; x):</a:t>
            </a:r>
          </a:p>
          <a:p>
            <a:r>
              <a:rPr lang="en-US" altLang="ru-RU" sz="3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rand() % x</a:t>
            </a:r>
            <a:endParaRPr lang="uk-UA" altLang="ru-RU" sz="3400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56551" y="3896413"/>
            <a:ext cx="77147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[0; x]:</a:t>
            </a:r>
          </a:p>
          <a:p>
            <a:r>
              <a:rPr lang="en-US" altLang="ru-RU" sz="3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rand() % (x + 1)</a:t>
            </a:r>
            <a:endParaRPr lang="uk-UA" altLang="ru-RU" sz="3400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6551" y="5021173"/>
            <a:ext cx="77147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Щоб згенерувати числа з інтервалу </a:t>
            </a:r>
            <a:r>
              <a:rPr lang="en-US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</a:t>
            </a:r>
            <a:r>
              <a:rPr lang="en-US" altLang="ru-RU" sz="3400" dirty="0">
                <a:latin typeface="Arial Narrow" panose="020B0606020202030204" pitchFamily="34" charset="0"/>
                <a:cs typeface="Arial" panose="020B0604020202020204" pitchFamily="34" charset="0"/>
              </a:rPr>
              <a:t>a</a:t>
            </a:r>
            <a:r>
              <a:rPr lang="en-US" altLang="ru-RU" sz="3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; b]:</a:t>
            </a:r>
          </a:p>
          <a:p>
            <a:r>
              <a:rPr lang="en-US" altLang="ru-RU" sz="340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 + rand</a:t>
            </a:r>
            <a:r>
              <a:rPr lang="en-US" altLang="ru-RU" sz="3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() </a:t>
            </a:r>
            <a:r>
              <a:rPr lang="en-US" altLang="ru-RU" sz="340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% (b – a </a:t>
            </a:r>
            <a:r>
              <a:rPr lang="en-US" altLang="ru-RU" sz="34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+ 1)</a:t>
            </a:r>
            <a:endParaRPr lang="uk-UA" altLang="ru-RU" sz="3400" dirty="0">
              <a:solidFill>
                <a:srgbClr val="0070C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97527" y="909589"/>
            <a:ext cx="7386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[10]; 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%10; 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71" y="4250483"/>
            <a:ext cx="4562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96" y="5297199"/>
            <a:ext cx="4552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66834" y="398758"/>
            <a:ext cx="75993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Часто виникає необхідність зберігати у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набори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даних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33510" y="1592354"/>
            <a:ext cx="7599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З клав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іатури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вводиться </a:t>
            </a:r>
            <a:r>
              <a:rPr lang="en-US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чисел. Знайти кількість чисел, які менші за середнє арифметичне введених значень.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3719"/>
              </p:ext>
            </p:extLst>
          </p:nvPr>
        </p:nvGraphicFramePr>
        <p:xfrm>
          <a:off x="918516" y="4008812"/>
          <a:ext cx="7121240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2124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6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10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1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-3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5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66834" y="4902540"/>
            <a:ext cx="7599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Середн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є арифметичне = 2.6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766834" y="5474028"/>
            <a:ext cx="7599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Кількість шуканих чисел: 4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868641" y="3900678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420948" y="3929920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93880" y="3905846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598472" y="3908127"/>
            <a:ext cx="805944" cy="83134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8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3" grpId="0" animBg="1"/>
      <p:bldP spid="8" grpId="0" animBg="1"/>
      <p:bldP spid="9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5647" y="778960"/>
            <a:ext cx="5824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ctime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(time(0));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автоматична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рандомізація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[10]; 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rand() %10; 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9434" y="1935678"/>
            <a:ext cx="1306285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3153" y="3041118"/>
            <a:ext cx="2030681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8" y="5303275"/>
            <a:ext cx="441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8" y="4420387"/>
            <a:ext cx="444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6467" y="567307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144" y="961901"/>
            <a:ext cx="7374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 Narrow" panose="020B0606020202030204" pitchFamily="34" charset="0"/>
              </a:rPr>
              <a:t>Ввести з клавіатури масив з 10 елементів, помножити всі елементи на 2 і вивести отриманий масив на екран.</a:t>
            </a:r>
            <a:endParaRPr lang="ru-RU" sz="24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144" y="2196935"/>
            <a:ext cx="7374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 Narrow" panose="020B0606020202030204" pitchFamily="34" charset="0"/>
              </a:rPr>
              <a:t>Дан одновимірний </a:t>
            </a:r>
            <a:r>
              <a:rPr lang="uk-UA" sz="2400" dirty="0" err="1">
                <a:latin typeface="Arial Narrow" panose="020B0606020202030204" pitchFamily="34" charset="0"/>
              </a:rPr>
              <a:t>цілочисельний</a:t>
            </a:r>
            <a:r>
              <a:rPr lang="uk-UA" sz="2400" dirty="0">
                <a:latin typeface="Arial Narrow" panose="020B0606020202030204" pitchFamily="34" charset="0"/>
              </a:rPr>
              <a:t> масив А, що складається з N елементів, N-задане натуральне число. Знайти суму всіх елементів масиву, якщо серед них є хоча б один, більший одиниці, і </a:t>
            </a:r>
            <a:r>
              <a:rPr lang="uk-UA" sz="2400" dirty="0" smtClean="0">
                <a:latin typeface="Arial Narrow" panose="020B0606020202030204" pitchFamily="34" charset="0"/>
              </a:rPr>
              <a:t>добуток- </a:t>
            </a:r>
            <a:r>
              <a:rPr lang="uk-UA" sz="2400" dirty="0">
                <a:latin typeface="Arial Narrow" panose="020B0606020202030204" pitchFamily="34" charset="0"/>
              </a:rPr>
              <a:t>в іншому випадку.</a:t>
            </a:r>
            <a:endParaRPr lang="ru-RU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790097" y="462455"/>
            <a:ext cx="76602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2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Оскільки у циклі на кожному кроці змінна </a:t>
            </a:r>
            <a:r>
              <a:rPr lang="uk-UA" altLang="ru-RU" sz="28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х</a:t>
            </a:r>
            <a:r>
              <a:rPr lang="uk-UA" altLang="ru-RU" sz="2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перезаписується, то неможливо зробити ще один перегляд</a:t>
            </a:r>
            <a:r>
              <a:rPr lang="en-US" altLang="ru-RU" sz="2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прочитаних значень</a:t>
            </a:r>
            <a:endParaRPr lang="uk-UA" altLang="ru-RU" sz="28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90097" y="1906152"/>
            <a:ext cx="7660220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average = 0;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r>
              <a:rPr lang="nn-NO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n; i</a:t>
            </a:r>
            <a:r>
              <a:rPr lang="nn-NO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a%d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"%lf"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x;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n;</a:t>
            </a:r>
          </a:p>
          <a:p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3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 = </a:t>
            </a:r>
            <a:r>
              <a:rPr lang="en-US" sz="23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%f\n</a:t>
            </a:r>
            <a:r>
              <a:rPr lang="en-US" sz="2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average);</a:t>
            </a:r>
          </a:p>
          <a:p>
            <a:r>
              <a:rPr lang="en-US" sz="23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3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4549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85178" y="3516926"/>
            <a:ext cx="75915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зберігання великої кількості однотипних даних використовують </a:t>
            </a:r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масиви</a:t>
            </a:r>
            <a:r>
              <a:rPr lang="en-US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85176" y="641131"/>
            <a:ext cx="75915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Тому в даному випадку для виконання поставленого завдання потрібно зберігати у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ті усі введені значення.</a:t>
            </a:r>
            <a:endParaRPr lang="uk-UA" altLang="ru-RU" sz="3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781883" y="555629"/>
            <a:ext cx="74161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Масив 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– набір однотипних значень, об</a:t>
            </a:r>
            <a:r>
              <a:rPr lang="en-US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єднаних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під одним </a:t>
            </a:r>
            <a:r>
              <a:rPr lang="uk-UA" altLang="ru-RU" sz="4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ям.</a:t>
            </a:r>
            <a:endParaRPr lang="uk-UA" altLang="ru-RU" sz="40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"/>
          <p:cNvSpPr>
            <a:spLocks noChangeArrowheads="1"/>
          </p:cNvSpPr>
          <p:nvPr/>
        </p:nvSpPr>
        <p:spPr bwMode="auto">
          <a:xfrm>
            <a:off x="781883" y="2214166"/>
            <a:ext cx="74161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Значення називають </a:t>
            </a:r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елементами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масиву.</a:t>
            </a:r>
            <a:endParaRPr lang="uk-UA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"/>
          <p:cNvSpPr>
            <a:spLocks noChangeArrowheads="1"/>
          </p:cNvSpPr>
          <p:nvPr/>
        </p:nvSpPr>
        <p:spPr bwMode="auto">
          <a:xfrm>
            <a:off x="852583" y="3749221"/>
            <a:ext cx="727478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Кожний </a:t>
            </a:r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елемент</a:t>
            </a: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має свій унікальний номер, який називають </a:t>
            </a:r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індексом</a:t>
            </a:r>
            <a:r>
              <a:rPr lang="uk-UA" altLang="ru-RU" sz="40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73787"/>
              </p:ext>
            </p:extLst>
          </p:nvPr>
        </p:nvGraphicFramePr>
        <p:xfrm>
          <a:off x="440801" y="2957929"/>
          <a:ext cx="8071270" cy="76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6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77575"/>
              </p:ext>
            </p:extLst>
          </p:nvPr>
        </p:nvGraphicFramePr>
        <p:xfrm>
          <a:off x="440801" y="2439769"/>
          <a:ext cx="807127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1832" y="5364210"/>
            <a:ext cx="1630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endParaRPr lang="ru-RU" altLang="ru-RU" sz="40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75980" y="1278712"/>
            <a:ext cx="19277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індекси</a:t>
            </a:r>
            <a:endParaRPr lang="ru-RU" altLang="ru-RU" sz="40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797155" y="1863487"/>
            <a:ext cx="803343" cy="669506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69129" y="5031839"/>
            <a:ext cx="2652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елементи</a:t>
            </a:r>
            <a:endParaRPr lang="ru-RU" altLang="ru-RU" sz="40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6600498" y="3874464"/>
            <a:ext cx="168094" cy="1157375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133004" y="2858909"/>
            <a:ext cx="8606925" cy="1015555"/>
          </a:xfrm>
          <a:prstGeom prst="ellipse">
            <a:avLst/>
          </a:prstGeom>
          <a:noFill/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0609" y="570971"/>
            <a:ext cx="50541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Індекси</a:t>
            </a:r>
            <a:r>
              <a:rPr lang="uk-UA" altLang="ru-RU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– це номери елементів масиву</a:t>
            </a:r>
            <a:r>
              <a:rPr lang="uk-UA" alt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77034"/>
              </p:ext>
            </p:extLst>
          </p:nvPr>
        </p:nvGraphicFramePr>
        <p:xfrm>
          <a:off x="491630" y="2427639"/>
          <a:ext cx="8071270" cy="762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6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10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-3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dirty="0" smtClean="0"/>
                        <a:t>5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80914"/>
              </p:ext>
            </p:extLst>
          </p:nvPr>
        </p:nvGraphicFramePr>
        <p:xfrm>
          <a:off x="491630" y="1909479"/>
          <a:ext cx="8071270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127">
                  <a:extLst>
                    <a:ext uri="{9D8B030D-6E8A-4147-A177-3AD203B41FA5}">
                      <a16:colId xmlns:a16="http://schemas.microsoft.com/office/drawing/2014/main" xmlns="" val="121683501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08832278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532251343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051069862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64453765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272500029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262717711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1100117176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4180615077"/>
                    </a:ext>
                  </a:extLst>
                </a:gridCol>
                <a:gridCol w="807127">
                  <a:extLst>
                    <a:ext uri="{9D8B030D-6E8A-4147-A177-3AD203B41FA5}">
                      <a16:colId xmlns:a16="http://schemas.microsoft.com/office/drawing/2014/main" xmlns="" val="3415527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919662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7766" y="495819"/>
            <a:ext cx="759897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Масив, що складається з </a:t>
            </a:r>
            <a:r>
              <a:rPr lang="uk-UA" altLang="ru-RU" sz="4400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</a:t>
            </a:r>
            <a:r>
              <a:rPr lang="uk-UA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-ти елементів</a:t>
            </a:r>
            <a:endParaRPr lang="ru-RU" altLang="ru-RU" sz="44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7765" y="3575431"/>
            <a:ext cx="759897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Індекси у мові Сі починаються </a:t>
            </a:r>
            <a:r>
              <a:rPr lang="uk-UA" altLang="ru-RU" sz="4400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 нуля</a:t>
            </a:r>
            <a:endParaRPr lang="ru-RU" altLang="ru-RU" sz="4400" b="1" i="1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77766" y="4839301"/>
            <a:ext cx="759897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Останній елемент має індекс </a:t>
            </a:r>
            <a:br>
              <a:rPr lang="uk-UA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ru-RU" sz="4400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N-1</a:t>
            </a:r>
            <a:r>
              <a:rPr lang="en-US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(</a:t>
            </a:r>
            <a:r>
              <a:rPr lang="ru-RU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44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даному</a:t>
            </a:r>
            <a:r>
              <a:rPr lang="ru-RU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i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випадку</a:t>
            </a:r>
            <a:r>
              <a:rPr lang="ru-RU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4400" b="1" i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</a:t>
            </a:r>
            <a:r>
              <a:rPr lang="ru-RU" altLang="ru-RU" sz="44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ru-RU" altLang="ru-RU" sz="4400" b="1" i="1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80065" y="427086"/>
            <a:ext cx="7626947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Синтаксис оголошення масиву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uk-UA" altLang="ru-RU" sz="40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69170" y="1312863"/>
            <a:ext cx="120015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167394" y="1306073"/>
            <a:ext cx="533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647948" y="1311870"/>
            <a:ext cx="3467667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altLang="ru-RU" sz="40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масиву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8026985" y="1280339"/>
            <a:ext cx="50323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675389" y="1316697"/>
            <a:ext cx="226297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розм</a:t>
            </a:r>
            <a:r>
              <a:rPr lang="uk-UA" altLang="ru-RU" sz="4000" b="1" u="sng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ір</a:t>
            </a:r>
            <a:endParaRPr lang="en-US" altLang="ru-RU" sz="40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05930" y="1280338"/>
            <a:ext cx="25161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00517" y="3028867"/>
            <a:ext cx="27490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кількість </a:t>
            </a:r>
            <a:br>
              <a:rPr lang="uk-UA" altLang="ru-RU" sz="4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4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елементів</a:t>
            </a:r>
            <a:endParaRPr lang="ru-RU" altLang="ru-RU" sz="40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6864180" y="2107158"/>
            <a:ext cx="0" cy="793750"/>
          </a:xfrm>
          <a:prstGeom prst="straightConnector1">
            <a:avLst/>
          </a:prstGeom>
          <a:ln w="952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41990" y="4491966"/>
            <a:ext cx="7427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ru-RU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Розмір масиву повинний бути вказаний явно у вигляді числа. Змінну використовувати тут неможна</a:t>
            </a:r>
            <a:endParaRPr lang="ru-RU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9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1644</Words>
  <Application>Microsoft Office PowerPoint</Application>
  <PresentationFormat>Экран (4:3)</PresentationFormat>
  <Paragraphs>290</Paragraphs>
  <Slides>31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NewsPrint</vt:lpstr>
      <vt:lpstr>Лекція 10.  Одновимірні масиви. Генерація псевдовипадкових чисел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2019-09-30T20:46:54Z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