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21"/>
  </p:notesMasterIdLst>
  <p:handoutMasterIdLst>
    <p:handoutMasterId r:id="rId22"/>
  </p:handoutMasterIdLst>
  <p:sldIdLst>
    <p:sldId id="256" r:id="rId5"/>
    <p:sldId id="358" r:id="rId6"/>
    <p:sldId id="402" r:id="rId7"/>
    <p:sldId id="425" r:id="rId8"/>
    <p:sldId id="403" r:id="rId9"/>
    <p:sldId id="427" r:id="rId10"/>
    <p:sldId id="426" r:id="rId11"/>
    <p:sldId id="428" r:id="rId12"/>
    <p:sldId id="429" r:id="rId13"/>
    <p:sldId id="430" r:id="rId14"/>
    <p:sldId id="432" r:id="rId15"/>
    <p:sldId id="431" r:id="rId16"/>
    <p:sldId id="433" r:id="rId17"/>
    <p:sldId id="434" r:id="rId18"/>
    <p:sldId id="435" r:id="rId19"/>
    <p:sldId id="436" r:id="rId20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94966" autoAdjust="0"/>
  </p:normalViewPr>
  <p:slideViewPr>
    <p:cSldViewPr snapToGrid="0">
      <p:cViewPr>
        <p:scale>
          <a:sx n="91" d="100"/>
          <a:sy n="91" d="100"/>
        </p:scale>
        <p:origin x="-2130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9928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992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992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17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216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269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780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672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566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992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06.10.2019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178676" y="4061566"/>
            <a:ext cx="8965324" cy="1098550"/>
          </a:xfrm>
        </p:spPr>
        <p:txBody>
          <a:bodyPr/>
          <a:lstStyle/>
          <a:p>
            <a:pPr algn="ctr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1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Операції з одновимірними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масивами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30469" y="719307"/>
            <a:ext cx="48084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% 2 == 0)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"%2i\n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 marL="0"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"---------\n"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n - 1; i &gt;= 0; i--)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% 2 != 0)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"%2i\n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875" y="3002880"/>
            <a:ext cx="40671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8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735724" y="517803"/>
            <a:ext cx="768306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 </a:t>
            </a:r>
            <a:r>
              <a:rPr lang="en-US" altLang="ru-RU" sz="32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uk-UA" altLang="ru-RU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Дано масив цілих чисел розміру N. </a:t>
            </a:r>
            <a:r>
              <a:rPr lang="uk-UA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Знайти </a:t>
            </a:r>
            <a:r>
              <a:rPr lang="uk-UA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номер його першого локального мінімуму (локальний мінімум - це елемент, який менше будь-якого зі своїх сусідів).</a:t>
            </a:r>
            <a:endParaRPr lang="uk-UA" altLang="ru-RU" sz="3200" i="1" dirty="0">
              <a:solidFill>
                <a:srgbClr val="00B05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735724" y="4028781"/>
            <a:ext cx="772510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360363" indent="-360363">
              <a:buAutoNum type="arabicPeriod"/>
            </a:pP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Згенеруємо масив і заповнимо його випадковими числами.</a:t>
            </a:r>
          </a:p>
          <a:p>
            <a:pPr marL="360363" indent="-360363">
              <a:buAutoNum type="arabicPeriod"/>
            </a:pP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Проходячи по масиву, знаходимо перший локальний мінімум</a:t>
            </a: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363" indent="-360363">
              <a:buAutoNum type="arabicPeriod"/>
            </a:pP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Виводимо індекс локального мінімуму на екран.</a:t>
            </a:r>
            <a:endParaRPr lang="uk-UA" alt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37359"/>
              </p:ext>
            </p:extLst>
          </p:nvPr>
        </p:nvGraphicFramePr>
        <p:xfrm>
          <a:off x="522304" y="2916237"/>
          <a:ext cx="789648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17862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3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9306" y="875793"/>
            <a:ext cx="7798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1; i &lt; n-1; i++)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- 1] &amp;&amp;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+ 1])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75" y="2076122"/>
            <a:ext cx="3886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75" y="4757902"/>
            <a:ext cx="40290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29306" y="3160658"/>
            <a:ext cx="81980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&lt;n-1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&amp;&amp; !((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]&lt;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[i-1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 &amp;&amp;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]&lt;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[i+1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])))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++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5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1"/>
              <p:cNvSpPr>
                <a:spLocks noChangeArrowheads="1"/>
              </p:cNvSpPr>
              <p:nvPr/>
            </p:nvSpPr>
            <p:spPr bwMode="auto">
              <a:xfrm>
                <a:off x="735724" y="517803"/>
                <a:ext cx="7683062" cy="4126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uk-UA" altLang="ru-RU" sz="3200" b="1" i="1" dirty="0" smtClean="0">
                    <a:latin typeface="Arial Narrow" panose="020B0606020202030204" pitchFamily="34" charset="0"/>
                    <a:cs typeface="Arial" panose="020B0604020202020204" pitchFamily="34" charset="0"/>
                  </a:rPr>
                  <a:t>Приклад 4</a:t>
                </a:r>
                <a:r>
                  <a:rPr lang="uk-UA" altLang="ru-RU" sz="3200" i="1" dirty="0" smtClean="0">
                    <a:latin typeface="Arial Narrow" panose="020B060602020203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altLang="ru-RU" sz="3200" i="1" dirty="0" smtClean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Дано </a:t>
                </a:r>
                <a:r>
                  <a:rPr lang="ru-RU" altLang="ru-RU" sz="3200" i="1" dirty="0" err="1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масив</a:t>
                </a:r>
                <a:r>
                  <a:rPr lang="ru-RU" altLang="ru-RU" sz="3200" i="1" dirty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altLang="ru-RU" sz="3200" i="1" dirty="0" smtClean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А </a:t>
                </a:r>
                <a:r>
                  <a:rPr lang="ru-RU" altLang="ru-RU" sz="3200" i="1" dirty="0" err="1" smtClean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розміру</a:t>
                </a:r>
                <a:r>
                  <a:rPr lang="en-US" altLang="ru-RU" sz="3200" i="1" dirty="0" smtClean="0">
                    <a:solidFill>
                      <a:srgbClr val="00B050"/>
                    </a:solidFill>
                    <a:latin typeface="Agency FB" panose="020B0503020202020204" pitchFamily="34" charset="0"/>
                    <a:cs typeface="Arial" panose="020B0604020202020204" pitchFamily="34" charset="0"/>
                  </a:rPr>
                  <a:t> N</a:t>
                </a:r>
                <a:r>
                  <a:rPr lang="ru-RU" altLang="ru-RU" sz="3200" i="1" dirty="0" smtClean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altLang="ru-RU" sz="3200" i="1" dirty="0" err="1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Сформувати</a:t>
                </a:r>
                <a:r>
                  <a:rPr lang="ru-RU" altLang="ru-RU" sz="3200" i="1" dirty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altLang="ru-RU" sz="3200" i="1" dirty="0" err="1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новий</a:t>
                </a:r>
                <a:r>
                  <a:rPr lang="ru-RU" altLang="ru-RU" sz="3200" i="1" dirty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altLang="ru-RU" sz="3200" i="1" dirty="0" err="1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масив</a:t>
                </a:r>
                <a:r>
                  <a:rPr lang="ru-RU" altLang="ru-RU" sz="3200" i="1" dirty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B того ж </a:t>
                </a:r>
                <a:r>
                  <a:rPr lang="ru-RU" altLang="ru-RU" sz="3200" i="1" dirty="0" err="1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розміру</a:t>
                </a:r>
                <a:r>
                  <a:rPr lang="ru-RU" altLang="ru-RU" sz="3200" i="1" dirty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altLang="ru-RU" sz="3200" i="1" dirty="0" err="1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елементи</a:t>
                </a:r>
                <a:r>
                  <a:rPr lang="ru-RU" altLang="ru-RU" sz="3200" i="1" dirty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altLang="ru-RU" sz="3200" i="1" dirty="0" err="1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якого</a:t>
                </a:r>
                <a:r>
                  <a:rPr lang="ru-RU" altLang="ru-RU" sz="3200" i="1" dirty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altLang="ru-RU" sz="3200" i="1" dirty="0" err="1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визначаються</a:t>
                </a:r>
                <a:r>
                  <a:rPr lang="ru-RU" altLang="ru-RU" sz="3200" i="1" dirty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altLang="ru-RU" sz="3200" i="1" dirty="0" err="1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наступним</a:t>
                </a:r>
                <a:r>
                  <a:rPr lang="ru-RU" altLang="ru-RU" sz="3200" i="1" dirty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чином</a:t>
                </a:r>
                <a:r>
                  <a:rPr lang="ru-RU" altLang="ru-RU" sz="3200" i="1" dirty="0" smtClean="0">
                    <a:solidFill>
                      <a:srgbClr val="00B05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:</a:t>
                </a:r>
                <a:endParaRPr lang="en-US" altLang="ru-RU" sz="3200" i="1" dirty="0" smtClean="0">
                  <a:solidFill>
                    <a:srgbClr val="00B050"/>
                  </a:solidFill>
                  <a:latin typeface="Agency FB" panose="020B0503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3200" i="1">
                              <a:solidFill>
                                <a:srgbClr val="00B050"/>
                              </a:solidFill>
                              <a:latin typeface="Arial Narrow" panose="020B0606020202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ru-RU" sz="3200" i="1">
                              <a:solidFill>
                                <a:srgbClr val="00B050"/>
                              </a:solidFill>
                              <a:latin typeface="Arial Narrow" panose="020B0606020202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ru-RU" sz="3200" i="1">
                              <a:solidFill>
                                <a:srgbClr val="00B050"/>
                              </a:solidFill>
                              <a:latin typeface="Arial Narrow" panose="020B0606020202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sz="3200" i="1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sz="3200" i="1">
                              <a:solidFill>
                                <a:srgbClr val="00B050"/>
                              </a:solidFill>
                              <a:latin typeface="Arial Narrow" panose="020B0606020202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sz="3200" i="1">
                                  <a:solidFill>
                                    <a:srgbClr val="00B050"/>
                                  </a:solidFill>
                                  <a:latin typeface="Arial Narrow" panose="020B0606020202030204" pitchFamily="34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ru-RU" sz="3200" i="1">
                                  <a:solidFill>
                                    <a:srgbClr val="00B050"/>
                                  </a:solidFill>
                                  <a:latin typeface="Arial Narrow" panose="020B0606020202030204" pitchFamily="34" charset="0"/>
                                  <a:cs typeface="Arial" panose="020B0604020202020204" pitchFamily="34" charset="0"/>
                                </a:rPr>
                                <m:t>2∗</m:t>
                              </m:r>
                              <m:sSub>
                                <m:sSubPr>
                                  <m:ctrlPr>
                                    <a:rPr lang="en-US" altLang="ru-RU" sz="3200" i="1">
                                      <a:solidFill>
                                        <a:srgbClr val="00B050"/>
                                      </a:solidFill>
                                      <a:latin typeface="Arial Narrow" panose="020B0606020202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3200" i="1">
                                      <a:solidFill>
                                        <a:srgbClr val="00B050"/>
                                      </a:solidFill>
                                      <a:latin typeface="Arial Narrow" panose="020B0606020202030204" pitchFamily="34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ru-RU" sz="3200" i="1">
                                      <a:solidFill>
                                        <a:srgbClr val="00B050"/>
                                      </a:solidFill>
                                      <a:latin typeface="Arial Narrow" panose="020B0606020202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ru-RU" sz="3200" i="1">
                                  <a:solidFill>
                                    <a:srgbClr val="00B050"/>
                                  </a:solidFill>
                                  <a:latin typeface="Arial Narrow" panose="020B060602020203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ru-RU" altLang="ru-RU" sz="3200" i="1">
                                  <a:solidFill>
                                    <a:srgbClr val="00B050"/>
                                  </a:solidFill>
                                  <a:latin typeface="Arial Narrow" panose="020B0606020202030204" pitchFamily="34" charset="0"/>
                                  <a:cs typeface="Arial" panose="020B0604020202020204" pitchFamily="34" charset="0"/>
                                </a:rPr>
                                <m:t> якщо </m:t>
                              </m:r>
                              <m:sSub>
                                <m:sSubPr>
                                  <m:ctrlPr>
                                    <a:rPr lang="uk-UA" altLang="ru-RU" sz="3200" i="1">
                                      <a:solidFill>
                                        <a:srgbClr val="00B050"/>
                                      </a:solidFill>
                                      <a:latin typeface="Arial Narrow" panose="020B0606020202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3200" i="1">
                                      <a:solidFill>
                                        <a:srgbClr val="00B050"/>
                                      </a:solidFill>
                                      <a:latin typeface="Arial Narrow" panose="020B0606020202030204" pitchFamily="34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ru-RU" sz="3200" i="1">
                                      <a:solidFill>
                                        <a:srgbClr val="00B050"/>
                                      </a:solidFill>
                                      <a:latin typeface="Arial Narrow" panose="020B0606020202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ru-RU" sz="3200" i="1">
                                  <a:solidFill>
                                    <a:srgbClr val="00B050"/>
                                  </a:solidFill>
                                  <a:latin typeface="Arial Narrow" panose="020B0606020202030204" pitchFamily="34" charset="0"/>
                                  <a:cs typeface="Arial" panose="020B0604020202020204" pitchFamily="34" charset="0"/>
                                </a:rPr>
                                <m:t>&lt;5</m:t>
                              </m:r>
                              <m:r>
                                <a:rPr lang="uk-UA" altLang="ru-RU" sz="3200" i="1">
                                  <a:solidFill>
                                    <a:srgbClr val="00B050"/>
                                  </a:solidFill>
                                  <a:latin typeface="Arial Narrow" panose="020B060602020203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Arial Narrow" panose="020B0606020202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3200" i="1">
                                          <a:solidFill>
                                            <a:srgbClr val="00B050"/>
                                          </a:solidFill>
                                          <a:latin typeface="Arial Narrow" panose="020B0606020202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Arial Narrow" panose="020B0606020202030204" pitchFamily="34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Arial Narrow" panose="020B0606020202030204" pitchFamily="34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Arial Narrow" panose="020B0606020202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Arial Narrow" panose="020B060602020203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ru-RU" sz="3200" i="1">
                                  <a:solidFill>
                                    <a:srgbClr val="00B050"/>
                                  </a:solidFill>
                                  <a:latin typeface="Arial Narrow" panose="020B060602020203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uk-UA" sz="3200" i="1">
                                  <a:solidFill>
                                    <a:srgbClr val="00B050"/>
                                  </a:solidFill>
                                  <a:latin typeface="Arial Narrow" panose="020B0606020202030204" pitchFamily="34" charset="0"/>
                                  <a:cs typeface="Arial" panose="020B0604020202020204" pitchFamily="34" charset="0"/>
                                </a:rPr>
                                <m:t>інакше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ru-RU" sz="3200" i="1" dirty="0">
                  <a:solidFill>
                    <a:srgbClr val="FF0000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  <a:p>
                <a:endParaRPr lang="ru-RU" altLang="ru-RU" sz="3200" i="1" dirty="0">
                  <a:solidFill>
                    <a:srgbClr val="FF0000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724" y="517803"/>
                <a:ext cx="7683062" cy="4126707"/>
              </a:xfrm>
              <a:prstGeom prst="rect">
                <a:avLst/>
              </a:prstGeom>
              <a:blipFill rotWithShape="1">
                <a:blip r:embed="rId3"/>
                <a:stretch>
                  <a:fillRect l="-2063" t="-20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59887"/>
              </p:ext>
            </p:extLst>
          </p:nvPr>
        </p:nvGraphicFramePr>
        <p:xfrm>
          <a:off x="735724" y="4833696"/>
          <a:ext cx="789648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17862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301655" cy="75713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time.h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MAX_N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100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n,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MAX_N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6F008A"/>
                </a:solidFill>
                <a:latin typeface="Consolas"/>
              </a:rPr>
              <a:t>MAX_N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r>
              <a:rPr lang="pt-BR" dirty="0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"n = 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);    scanf(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(time(0));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A = {"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rand() % 21 - 10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"%3d"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!= n - 1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"}\n"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&lt; 5)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2 *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/ 2;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B = {"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"%3d"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!= n - 1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"}\n"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51" y="575277"/>
            <a:ext cx="5381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57655" y="2532993"/>
            <a:ext cx="7525407" cy="16185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57654" y="4204138"/>
            <a:ext cx="7525407" cy="10195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57653" y="5297214"/>
            <a:ext cx="7525407" cy="16185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1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3779" y="371282"/>
            <a:ext cx="87551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altLang="ru-RU" sz="3200" b="1" i="1" dirty="0">
                <a:latin typeface="Arial Narrow" panose="020B0606020202030204" pitchFamily="34" charset="0"/>
                <a:cs typeface="Arial" panose="020B0604020202020204" pitchFamily="34" charset="0"/>
              </a:rPr>
              <a:t>Приклад </a:t>
            </a:r>
            <a:r>
              <a:rPr lang="en-US" altLang="ru-RU" sz="32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5</a:t>
            </a:r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Дано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масив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розміру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Поміняти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місцями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його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мінімальний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і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максимальний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елементи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14" y="5686097"/>
            <a:ext cx="5649884" cy="9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0413" y="1547639"/>
            <a:ext cx="553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min = 0, max = 0;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n - 1; i &gt;= 0; --i)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[max]) max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sv-SE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(arr[i] &lt; arr[min]) min = i;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(max != min)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[max]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[min];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[min]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[max] -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[min];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[max]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[max] -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[min];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A = {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++i)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"%3d"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!= n - 1)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"}\n"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9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3779" y="371282"/>
            <a:ext cx="87551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altLang="ru-RU" sz="3200" b="1" i="1" dirty="0">
                <a:latin typeface="Arial Narrow" panose="020B0606020202030204" pitchFamily="34" charset="0"/>
                <a:cs typeface="Arial" panose="020B0604020202020204" pitchFamily="34" charset="0"/>
              </a:rPr>
              <a:t>Приклад </a:t>
            </a:r>
            <a:r>
              <a:rPr lang="en-US" altLang="ru-RU" sz="32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6</a:t>
            </a:r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Дано </a:t>
            </a:r>
            <a:r>
              <a:rPr lang="ru-RU" sz="3200" i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масив</a:t>
            </a:r>
            <a:r>
              <a:rPr lang="ru-RU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цілих</a:t>
            </a:r>
            <a:r>
              <a:rPr lang="ru-RU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чисел </a:t>
            </a:r>
            <a:r>
              <a:rPr lang="ru-RU" sz="3200" i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розміру</a:t>
            </a:r>
            <a:r>
              <a:rPr lang="en-US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N</a:t>
            </a:r>
            <a:r>
              <a:rPr lang="ru-RU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Видалити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з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масиву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всі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непарні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числа і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вивести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розмір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отриманого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масиву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і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його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вміст</a:t>
            </a:r>
            <a:r>
              <a:rPr lang="ru-RU" sz="3200" i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..</a:t>
            </a:r>
            <a:endParaRPr lang="ru-RU" sz="3200" i="1" dirty="0">
              <a:solidFill>
                <a:srgbClr val="00B05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9752" y="2036150"/>
            <a:ext cx="60276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k = 0;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% 2 == 0)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[k]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++k;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 - 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k);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k; i++) </a:t>
            </a:r>
          </a:p>
          <a:p>
            <a:r>
              <a:rPr lang="uk-UA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A31515"/>
                </a:solidFill>
                <a:latin typeface="Consolas"/>
              </a:rPr>
              <a:t>"  %i: %i\n"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, i + 1, arr[i]);</a:t>
            </a: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4898472"/>
            <a:ext cx="5095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2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736402" y="504497"/>
            <a:ext cx="79136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</a:t>
            </a:r>
            <a:r>
              <a:rPr lang="ru-RU" altLang="ru-RU" sz="32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1</a:t>
            </a:r>
            <a:r>
              <a:rPr lang="ru-RU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uk-UA" altLang="ru-RU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Знайти добуток елементів масиву, які розташовані між максимальним та мінімальним значенням</a:t>
            </a:r>
            <a:r>
              <a:rPr lang="en-US" altLang="ru-RU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</a:t>
            </a:r>
            <a:r>
              <a:rPr lang="uk-UA" altLang="ru-RU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включаючи</a:t>
            </a:r>
            <a:r>
              <a:rPr lang="ru-RU" altLang="ru-RU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їх).</a:t>
            </a:r>
            <a:endParaRPr lang="uk-UA" altLang="ru-RU" sz="3200" i="1" dirty="0">
              <a:solidFill>
                <a:srgbClr val="00B05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15505"/>
              </p:ext>
            </p:extLst>
          </p:nvPr>
        </p:nvGraphicFramePr>
        <p:xfrm>
          <a:off x="603829" y="2247019"/>
          <a:ext cx="789648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17862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609600" y="3072348"/>
            <a:ext cx="793531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360363" indent="-360363">
              <a:buAutoNum type="arabicPeriod"/>
            </a:pP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Згенеруємо масив і заповнимо його випадковими числами.</a:t>
            </a:r>
          </a:p>
          <a:p>
            <a:pPr marL="360363" indent="-360363">
              <a:buAutoNum type="arabicPeriod"/>
            </a:pP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Знайдемо у масиві мінімальне значення, </a:t>
            </a:r>
            <a:r>
              <a:rPr lang="uk-UA" alt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запам</a:t>
            </a:r>
            <a:r>
              <a:rPr lang="en-US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uk-UA" alt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таємо</a:t>
            </a: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його індекс. Зайдемо у масиві максимальне значення, також </a:t>
            </a:r>
            <a:r>
              <a:rPr lang="uk-UA" alt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запам</a:t>
            </a:r>
            <a:r>
              <a:rPr lang="en-US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ятаємо</a:t>
            </a: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його індекс.</a:t>
            </a:r>
          </a:p>
          <a:p>
            <a:pPr marL="360363" indent="-360363">
              <a:buAutoNum type="arabicPeriod"/>
            </a:pP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Підрахуємо добуток елементів між мінімальним та максимальним значеннями.</a:t>
            </a:r>
          </a:p>
          <a:p>
            <a:pPr marL="360363" indent="-360363">
              <a:buAutoNum type="arabicPeriod"/>
            </a:pP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Виведемо результат на екран.</a:t>
            </a:r>
            <a:endParaRPr lang="uk-UA" altLang="ru-RU" sz="22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altLang="ru-RU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67254" y="468181"/>
            <a:ext cx="75674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1)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Введемо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значення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</a:t>
            </a:r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 к</a:t>
            </a: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лавіатури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та згенеруємо масив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7146" y="1521447"/>
            <a:ext cx="8912772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conio.h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time.h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</a:t>
            </a:r>
          </a:p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uk-UA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n;</a:t>
            </a:r>
          </a:p>
          <a:p>
            <a:r>
              <a:rPr lang="uk-UA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 = 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&amp;n);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(time(0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uk-UA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&lt; 1 || n </a:t>
            </a:r>
            <a:r>
              <a:rPr lang="pt-BR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pt-BR" sz="24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MAX_N</a:t>
            </a:r>
            <a:r>
              <a:rPr lang="pt-BR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make a mistake when entering </a:t>
            </a:r>
            <a:endParaRPr lang="uk-UA" sz="2400" b="1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n!\n"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uk-UA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66835" y="447160"/>
            <a:ext cx="76414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Заповнимо масив випадковими числами і виведемо його на екран: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56441" y="1754409"/>
            <a:ext cx="7020911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r>
              <a:rPr lang="ru-RU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rand() %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10;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uk-UA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n - 1)</a:t>
            </a:r>
          </a:p>
          <a:p>
            <a:r>
              <a:rPr lang="uk-UA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"}\n"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26728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796639" y="435264"/>
            <a:ext cx="75380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2) </a:t>
            </a:r>
            <a:r>
              <a:rPr lang="ru-RU" altLang="ru-RU" sz="32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Знайдемо</a:t>
            </a:r>
            <a:r>
              <a:rPr lang="ru-RU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мінімальний</a:t>
            </a:r>
            <a:r>
              <a:rPr lang="ru-RU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та </a:t>
            </a:r>
            <a:r>
              <a:rPr lang="ru-RU" altLang="ru-RU" sz="32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максимальний</a:t>
            </a:r>
            <a:r>
              <a:rPr lang="ru-RU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елементи</a:t>
            </a:r>
            <a:r>
              <a:rPr lang="ru-RU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та </a:t>
            </a:r>
            <a:r>
              <a:rPr lang="ru-RU" altLang="ru-RU" sz="32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запам</a:t>
            </a:r>
            <a:r>
              <a:rPr lang="en-US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32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ятаємо</a:t>
            </a:r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їх індекси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4997" y="1685097"/>
            <a:ext cx="8841347" cy="48320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 = 0, mini = 0;</a:t>
            </a:r>
          </a:p>
          <a:p>
            <a:r>
              <a:rPr lang="sv-SE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</a:t>
            </a:r>
            <a:r>
              <a:rPr lang="sv-SE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 = arr[0], max = arr[0];</a:t>
            </a:r>
          </a:p>
          <a:p>
            <a:r>
              <a:rPr lang="nn-NO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 n; i</a:t>
            </a:r>
            <a:r>
              <a:rPr lang="nn-NO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ru-RU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max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max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maxi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 min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min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mini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 = %d (index = %</a:t>
            </a:r>
            <a:r>
              <a:rPr lang="en-US" sz="2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d)\</a:t>
            </a:r>
            <a:r>
              <a:rPr lang="en-US" sz="22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nMax</a:t>
            </a:r>
            <a:r>
              <a:rPr lang="en-US" sz="2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%d (index = %d)\n"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min, mini, max, maxi);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4549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817660" y="424754"/>
            <a:ext cx="767469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r>
              <a:rPr lang="en-US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Рахуємо добуток елементів між мінімальним та максимальним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01135" y="1819520"/>
            <a:ext cx="6510271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1;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mini;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maxi;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 *=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817660" y="3206591"/>
            <a:ext cx="76746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Але виникне проблема, коли </a:t>
            </a:r>
            <a:r>
              <a:rPr lang="en-US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altLang="ru-RU" sz="32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mini &gt; maxi</a:t>
            </a:r>
            <a:r>
              <a:rPr lang="en-US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Тоді не виконається жодної ітерації циклу.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1"/>
          <p:cNvSpPr>
            <a:spLocks noChangeArrowheads="1"/>
          </p:cNvSpPr>
          <p:nvPr/>
        </p:nvSpPr>
        <p:spPr bwMode="auto">
          <a:xfrm>
            <a:off x="817660" y="4905921"/>
            <a:ext cx="752755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Якщо </a:t>
            </a:r>
            <a:r>
              <a:rPr lang="en-US" altLang="ru-RU" sz="3200" b="1" i="1" dirty="0">
                <a:latin typeface="Arial Narrow" panose="020B0606020202030204" pitchFamily="34" charset="0"/>
                <a:cs typeface="Arial" panose="020B0604020202020204" pitchFamily="34" charset="0"/>
              </a:rPr>
              <a:t>mini &gt; </a:t>
            </a:r>
            <a:r>
              <a:rPr lang="en-US" altLang="ru-RU" sz="32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maxi</a:t>
            </a:r>
            <a:r>
              <a:rPr lang="ru-RU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то потрібно їх поміняти місцями.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775618" y="372202"/>
            <a:ext cx="758010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r>
              <a:rPr lang="en-US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Рахуємо добуток елементів між мінімальним та максимальним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4815" y="1440140"/>
            <a:ext cx="6274676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(mini &gt; maxi)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mini;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mini = maxi;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 =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1;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mini;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maxi;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uk-UA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 *=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75618" y="5546715"/>
            <a:ext cx="651027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 = %lf\n"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res);</a:t>
            </a:r>
            <a:endParaRPr lang="ru-RU" sz="2400" b="1" dirty="0"/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933904" y="4961940"/>
            <a:ext cx="52477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4) Виводимо результат: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643796" y="436652"/>
            <a:ext cx="87962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i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Даний приклад </a:t>
            </a:r>
            <a:r>
              <a:rPr lang="uk-UA" altLang="ru-RU" sz="3200" i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розміщено в Інтернеті за </a:t>
            </a:r>
            <a:r>
              <a:rPr lang="uk-UA" altLang="ru-RU" sz="3200" i="1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адресою</a:t>
            </a:r>
            <a:r>
              <a:rPr lang="uk-UA" altLang="ru-RU" sz="3200" i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uk-UA" altLang="ru-RU" sz="3200" dirty="0">
              <a:solidFill>
                <a:srgbClr val="FF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7449" y="952758"/>
            <a:ext cx="8693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https://1drv.ms/w/s!AvLKc6r1gw0VtXBjqjrUlGlN2KHk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73" y="1557898"/>
            <a:ext cx="6295697" cy="44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7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735724" y="517803"/>
            <a:ext cx="768306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 2</a:t>
            </a:r>
            <a:r>
              <a:rPr lang="uk-UA" altLang="ru-RU" sz="32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uk-UA" altLang="ru-RU" sz="3200" i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Дано масив цілих чисел розміру N. Вивести спочатку всі парні числа в порядку зростання їх індексів, а потім - всі непарні числа в порядку убування їх індексів.</a:t>
            </a:r>
            <a:endParaRPr lang="uk-UA" altLang="ru-RU" sz="3200" i="1" dirty="0">
              <a:solidFill>
                <a:srgbClr val="FF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609600" y="3303568"/>
            <a:ext cx="793531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360363" indent="-360363">
              <a:buAutoNum type="arabicPeriod"/>
            </a:pP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Згенеруємо масив і заповнимо його випадковими числами.</a:t>
            </a:r>
          </a:p>
          <a:p>
            <a:pPr marL="360363" indent="-360363">
              <a:buAutoNum type="arabicPeriod"/>
            </a:pP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Проходячи по масиву, починаючи з 0 елемента, перевіряємо парне число чи ні. Якщо парне виводимо його на екран</a:t>
            </a: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0363" indent="-360363">
              <a:buAutoNum type="arabicPeriod"/>
            </a:pP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Проходячи по масиву, починаючи з </a:t>
            </a:r>
            <a:r>
              <a:rPr lang="en-US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елемента, перевіряємо парне число чи ні. Якщо не парне виводимо його на екран.</a:t>
            </a:r>
            <a:endParaRPr lang="uk-UA" alt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53111"/>
              </p:ext>
            </p:extLst>
          </p:nvPr>
        </p:nvGraphicFramePr>
        <p:xfrm>
          <a:off x="629014" y="2579906"/>
          <a:ext cx="7896482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17862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  <a:gridCol w="717862">
                  <a:extLst>
                    <a:ext uri="{9D8B030D-6E8A-4147-A177-3AD203B41FA5}">
                      <a16:colId xmlns:a16="http://schemas.microsoft.com/office/drawing/2014/main" xmlns="" val="11227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-7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43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0C23E2-BFD5-4729-9358-5172987B1BA6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1245</Words>
  <Application>Microsoft Office PowerPoint</Application>
  <PresentationFormat>Экран (4:3)</PresentationFormat>
  <Paragraphs>200</Paragraphs>
  <Slides>16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NewsPrint</vt:lpstr>
      <vt:lpstr>Лекція 11.  Операції з одновимірними масивами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2019-10-06T18:18:55Z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