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4" r:id="rId4"/>
  </p:sldMasterIdLst>
  <p:notesMasterIdLst>
    <p:notesMasterId r:id="rId24"/>
  </p:notesMasterIdLst>
  <p:handoutMasterIdLst>
    <p:handoutMasterId r:id="rId25"/>
  </p:handoutMasterIdLst>
  <p:sldIdLst>
    <p:sldId id="256" r:id="rId5"/>
    <p:sldId id="429" r:id="rId6"/>
    <p:sldId id="430" r:id="rId7"/>
    <p:sldId id="404" r:id="rId8"/>
    <p:sldId id="397" r:id="rId9"/>
    <p:sldId id="434" r:id="rId10"/>
    <p:sldId id="432" r:id="rId11"/>
    <p:sldId id="433" r:id="rId12"/>
    <p:sldId id="437" r:id="rId13"/>
    <p:sldId id="438" r:id="rId14"/>
    <p:sldId id="440" r:id="rId15"/>
    <p:sldId id="439" r:id="rId16"/>
    <p:sldId id="443" r:id="rId17"/>
    <p:sldId id="431" r:id="rId18"/>
    <p:sldId id="444" r:id="rId19"/>
    <p:sldId id="441" r:id="rId20"/>
    <p:sldId id="446" r:id="rId21"/>
    <p:sldId id="445" r:id="rId22"/>
    <p:sldId id="442" r:id="rId23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 autoAdjust="0"/>
    <p:restoredTop sz="86957" autoAdjust="0"/>
  </p:normalViewPr>
  <p:slideViewPr>
    <p:cSldViewPr snapToGrid="0">
      <p:cViewPr>
        <p:scale>
          <a:sx n="91" d="100"/>
          <a:sy n="91" d="100"/>
        </p:scale>
        <p:origin x="-213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14.10.2019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6772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14.10.2019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76800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dirty="0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4391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dirty="0" smtClean="0"/>
              <a:t>‹#›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2056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dirty="0" smtClean="0"/>
              <a:t>‹#›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09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3686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268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14.10.2019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14.10.2019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14.10.2019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14.10.2019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14.10.2019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14.10.2019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14.10.2019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14.10.2019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14.10.2019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14.10.2019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14.10.2019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14.10.2019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283778" y="4061566"/>
            <a:ext cx="8597463" cy="1098550"/>
          </a:xfrm>
        </p:spPr>
        <p:txBody>
          <a:bodyPr/>
          <a:lstStyle/>
          <a:p>
            <a:pPr algn="ctr"/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Сортування 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масивів.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"/>
          <p:cNvSpPr>
            <a:spLocks noChangeArrowheads="1"/>
          </p:cNvSpPr>
          <p:nvPr/>
        </p:nvSpPr>
        <p:spPr bwMode="auto">
          <a:xfrm>
            <a:off x="239348" y="594670"/>
            <a:ext cx="87027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Сортування вставками</a:t>
            </a:r>
            <a:endParaRPr lang="uk-UA" altLang="ru-RU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22844"/>
              </p:ext>
            </p:extLst>
          </p:nvPr>
        </p:nvGraphicFramePr>
        <p:xfrm>
          <a:off x="804243" y="1807779"/>
          <a:ext cx="6971729" cy="3583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3378"/>
                <a:gridCol w="601193"/>
                <a:gridCol w="601193"/>
                <a:gridCol w="601193"/>
                <a:gridCol w="601193"/>
                <a:gridCol w="601193"/>
                <a:gridCol w="601193"/>
                <a:gridCol w="601193"/>
              </a:tblGrid>
              <a:tr h="10599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effectLst/>
                        </a:rPr>
                        <a:t>Масив </a:t>
                      </a:r>
                      <a:r>
                        <a:rPr lang="uk-UA" sz="2400" kern="1200" dirty="0">
                          <a:effectLst/>
                        </a:rPr>
                        <a:t>до сортування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22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20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-1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-40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88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-75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-22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90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>
                          <a:effectLst/>
                        </a:rPr>
                        <a:t>1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590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>
                          <a:effectLst/>
                        </a:rPr>
                        <a:t>2</a:t>
                      </a:r>
                      <a:endParaRPr lang="ru-RU" sz="2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590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>
                          <a:effectLst/>
                        </a:rPr>
                        <a:t>3</a:t>
                      </a:r>
                      <a:endParaRPr lang="ru-RU" sz="2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-40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590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>
                          <a:effectLst/>
                        </a:rPr>
                        <a:t>4</a:t>
                      </a:r>
                      <a:endParaRPr lang="ru-RU" sz="2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-40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590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>
                          <a:effectLst/>
                        </a:rPr>
                        <a:t>5</a:t>
                      </a:r>
                      <a:endParaRPr lang="ru-RU" sz="2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-75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-40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590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>
                          <a:effectLst/>
                        </a:rPr>
                        <a:t>6</a:t>
                      </a:r>
                      <a:endParaRPr lang="ru-RU" sz="2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-75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-40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-22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lang="ru-RU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"/>
          <p:cNvSpPr>
            <a:spLocks noChangeArrowheads="1"/>
          </p:cNvSpPr>
          <p:nvPr/>
        </p:nvSpPr>
        <p:spPr bwMode="auto">
          <a:xfrm>
            <a:off x="575679" y="386372"/>
            <a:ext cx="83370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Сортування вставками</a:t>
            </a:r>
            <a:endParaRPr lang="uk-UA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39035" y="1254496"/>
            <a:ext cx="78103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n = 7;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tmp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fl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array[] = { 22,20,-1,-40,88,-75,-22 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uk-UA" sz="2400" dirty="0" smtClean="0">
              <a:solidFill>
                <a:srgbClr val="000000"/>
              </a:solidFill>
              <a:latin typeface="Consolas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r>
              <a:rPr lang="nn-NO" sz="24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/>
              </a:rPr>
              <a:t> i = 1; i &lt; n; i++)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/>
              </a:rPr>
              <a:t>tmp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= array[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j=i-1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j&gt;=0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&amp;&amp; array[j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]&gt;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tmp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; j--)</a:t>
            </a:r>
          </a:p>
          <a:p>
            <a:pPr lvl="1"/>
            <a:r>
              <a:rPr lang="ru-RU" sz="2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/>
              </a:rPr>
              <a:t>array[j + 1] = array[j];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/>
              </a:rPr>
              <a:t>array[j] =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tmp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ru-RU" sz="2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9149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0659" y="3487956"/>
            <a:ext cx="881743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https://1drv.ms/w/s!AvLKc6r1gw0VtXlW4oYV-chU9MzF</a:t>
            </a:r>
            <a:endParaRPr lang="ru-RU" sz="2500" dirty="0"/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743546" y="1584655"/>
            <a:ext cx="771728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Повний код програми розміщено за </a:t>
            </a:r>
            <a:r>
              <a:rPr lang="uk-UA" altLang="ru-RU" sz="3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адресою</a:t>
            </a:r>
            <a:r>
              <a:rPr lang="uk-UA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1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"/>
          <p:cNvSpPr>
            <a:spLocks noChangeArrowheads="1"/>
          </p:cNvSpPr>
          <p:nvPr/>
        </p:nvSpPr>
        <p:spPr bwMode="auto">
          <a:xfrm>
            <a:off x="239348" y="394973"/>
            <a:ext cx="87027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sz="40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Сортування методом </a:t>
            </a:r>
            <a:r>
              <a:rPr lang="uk-UA" sz="4000" b="1" i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Шелла</a:t>
            </a:r>
            <a:endParaRPr lang="uk-UA" altLang="ru-RU" sz="4000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6745" y="1757967"/>
            <a:ext cx="77356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/>
              <a:t>Ідея методу </a:t>
            </a:r>
            <a:r>
              <a:rPr lang="uk-UA" sz="2800" dirty="0" err="1"/>
              <a:t>Шелла</a:t>
            </a:r>
            <a:r>
              <a:rPr lang="uk-UA" sz="2800" dirty="0"/>
              <a:t> полягає в порівнянні елементів, що стоять не тільки поруч, але і на певній відстані один від одного</a:t>
            </a:r>
            <a:r>
              <a:rPr lang="uk-UA" sz="2800" dirty="0" smtClean="0"/>
              <a:t>.</a:t>
            </a:r>
            <a:endParaRPr lang="en-US" sz="2800" dirty="0" smtClean="0"/>
          </a:p>
          <a:p>
            <a:endParaRPr lang="ru-R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/>
              <a:t>На першому етапі масив уявно ділиться на </a:t>
            </a:r>
            <a:r>
              <a:rPr lang="uk-UA" sz="2800" dirty="0" err="1"/>
              <a:t>підмасиви</a:t>
            </a:r>
            <a:r>
              <a:rPr lang="uk-UA" sz="2800" dirty="0"/>
              <a:t> наприклад </a:t>
            </a:r>
            <a:r>
              <a:rPr lang="uk-UA" sz="2800" dirty="0" err="1"/>
              <a:t>size</a:t>
            </a:r>
            <a:r>
              <a:rPr lang="uk-UA" sz="2800" dirty="0"/>
              <a:t> </a:t>
            </a:r>
            <a:r>
              <a:rPr lang="uk-UA" sz="2800" dirty="0" smtClean="0"/>
              <a:t>=</a:t>
            </a:r>
            <a:r>
              <a:rPr lang="en-US" sz="2800" dirty="0" smtClean="0"/>
              <a:t>8</a:t>
            </a:r>
            <a:r>
              <a:rPr lang="uk-UA" sz="2800" dirty="0" smtClean="0"/>
              <a:t>, </a:t>
            </a:r>
            <a:r>
              <a:rPr lang="uk-UA" sz="2800" dirty="0" err="1"/>
              <a:t>step</a:t>
            </a:r>
            <a:r>
              <a:rPr lang="uk-UA" sz="2800" dirty="0"/>
              <a:t> = </a:t>
            </a:r>
            <a:r>
              <a:rPr lang="uk-UA" sz="2800" dirty="0" err="1"/>
              <a:t>size</a:t>
            </a:r>
            <a:r>
              <a:rPr lang="uk-UA" sz="2800" dirty="0"/>
              <a:t> / 2=4, кожен з них впорядковується окремо.</a:t>
            </a:r>
            <a:endParaRPr lang="ru-R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/>
              <a:t>На другому етапі </a:t>
            </a:r>
            <a:r>
              <a:rPr lang="uk-UA" sz="2800" dirty="0" err="1"/>
              <a:t>підмасиви</a:t>
            </a:r>
            <a:r>
              <a:rPr lang="uk-UA" sz="2800" dirty="0"/>
              <a:t> утворюються елементами через один.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392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"/>
          <p:cNvSpPr>
            <a:spLocks noChangeArrowheads="1"/>
          </p:cNvSpPr>
          <p:nvPr/>
        </p:nvSpPr>
        <p:spPr bwMode="auto">
          <a:xfrm>
            <a:off x="239348" y="438191"/>
            <a:ext cx="87027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sz="40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Сортування </a:t>
            </a:r>
            <a:r>
              <a:rPr lang="uk-UA" sz="40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методом </a:t>
            </a:r>
            <a:r>
              <a:rPr lang="uk-UA" sz="4000" b="1" i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Шелла</a:t>
            </a:r>
            <a:endParaRPr lang="uk-UA" altLang="ru-RU" sz="4000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26042"/>
              </p:ext>
            </p:extLst>
          </p:nvPr>
        </p:nvGraphicFramePr>
        <p:xfrm>
          <a:off x="956443" y="1897380"/>
          <a:ext cx="7063447" cy="2439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9733"/>
                <a:gridCol w="609102"/>
                <a:gridCol w="609102"/>
                <a:gridCol w="609102"/>
                <a:gridCol w="609102"/>
                <a:gridCol w="609102"/>
                <a:gridCol w="609102"/>
                <a:gridCol w="609102"/>
              </a:tblGrid>
              <a:tr h="1098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Масив до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uk-UA" sz="2400" dirty="0" smtClean="0">
                          <a:effectLst/>
                        </a:rPr>
                        <a:t> сортування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ru-RU" sz="24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24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ru-RU" sz="24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-40</a:t>
                      </a:r>
                      <a:endParaRPr lang="ru-RU" sz="24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lang="ru-RU" sz="24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-75</a:t>
                      </a:r>
                      <a:endParaRPr lang="ru-RU" sz="24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effectLst/>
                        </a:rPr>
                        <a:t>-22</a:t>
                      </a:r>
                      <a:endParaRPr lang="ru-RU" sz="24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-40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20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-75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-22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88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-1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22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gridSpan="8">
                  <a:txBody>
                    <a:bodyPr/>
                    <a:lstStyle/>
                    <a:p>
                      <a:endParaRPr lang="ru-RU" sz="20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-75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-40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-22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-1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20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22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88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gridSpan="8">
                  <a:txBody>
                    <a:bodyPr/>
                    <a:lstStyle/>
                    <a:p>
                      <a:endParaRPr lang="ru-RU" sz="20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34" name="Группа 1033"/>
          <p:cNvGrpSpPr/>
          <p:nvPr/>
        </p:nvGrpSpPr>
        <p:grpSpPr>
          <a:xfrm>
            <a:off x="4044194" y="2614286"/>
            <a:ext cx="3721576" cy="286570"/>
            <a:chOff x="4044194" y="2614286"/>
            <a:chExt cx="3721576" cy="286570"/>
          </a:xfrm>
        </p:grpSpPr>
        <p:grpSp>
          <p:nvGrpSpPr>
            <p:cNvPr id="17" name="Группа 15"/>
            <p:cNvGrpSpPr>
              <a:grpSpLocks/>
            </p:cNvGrpSpPr>
            <p:nvPr/>
          </p:nvGrpSpPr>
          <p:grpSpPr bwMode="auto">
            <a:xfrm>
              <a:off x="4044194" y="2635306"/>
              <a:ext cx="1820577" cy="85478"/>
              <a:chOff x="0" y="0"/>
              <a:chExt cx="14287" cy="825"/>
            </a:xfrm>
          </p:grpSpPr>
          <p:sp>
            <p:nvSpPr>
              <p:cNvPr id="18" name="Прямая соединительная линия 12"/>
              <p:cNvSpPr>
                <a:spLocks noChangeShapeType="1"/>
              </p:cNvSpPr>
              <p:nvPr/>
            </p:nvSpPr>
            <p:spPr bwMode="auto">
              <a:xfrm>
                <a:off x="0" y="825"/>
                <a:ext cx="14287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" name="Прямая соединительная линия 13"/>
              <p:cNvSpPr>
                <a:spLocks noChangeShapeType="1"/>
              </p:cNvSpPr>
              <p:nvPr/>
            </p:nvSpPr>
            <p:spPr bwMode="auto">
              <a:xfrm>
                <a:off x="14287" y="0"/>
                <a:ext cx="0" cy="825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0" name="Прямая соединительная линия 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825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78" name="Группа 15"/>
            <p:cNvGrpSpPr>
              <a:grpSpLocks/>
            </p:cNvGrpSpPr>
            <p:nvPr/>
          </p:nvGrpSpPr>
          <p:grpSpPr bwMode="auto">
            <a:xfrm>
              <a:off x="5945193" y="2635306"/>
              <a:ext cx="1820577" cy="85478"/>
              <a:chOff x="0" y="0"/>
              <a:chExt cx="14287" cy="825"/>
            </a:xfrm>
          </p:grpSpPr>
          <p:sp>
            <p:nvSpPr>
              <p:cNvPr id="79" name="Прямая соединительная линия 12"/>
              <p:cNvSpPr>
                <a:spLocks noChangeShapeType="1"/>
              </p:cNvSpPr>
              <p:nvPr/>
            </p:nvSpPr>
            <p:spPr bwMode="auto">
              <a:xfrm>
                <a:off x="0" y="825"/>
                <a:ext cx="14287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0" name="Прямая соединительная линия 13"/>
              <p:cNvSpPr>
                <a:spLocks noChangeShapeType="1"/>
              </p:cNvSpPr>
              <p:nvPr/>
            </p:nvSpPr>
            <p:spPr bwMode="auto">
              <a:xfrm>
                <a:off x="14287" y="0"/>
                <a:ext cx="0" cy="825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1" name="Прямая соединительная линия 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825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82" name="Группа 15"/>
            <p:cNvGrpSpPr>
              <a:grpSpLocks/>
            </p:cNvGrpSpPr>
            <p:nvPr/>
          </p:nvGrpSpPr>
          <p:grpSpPr bwMode="auto">
            <a:xfrm>
              <a:off x="4635596" y="2624100"/>
              <a:ext cx="1820577" cy="182164"/>
              <a:chOff x="0" y="0"/>
              <a:chExt cx="14287" cy="825"/>
            </a:xfrm>
          </p:grpSpPr>
          <p:sp>
            <p:nvSpPr>
              <p:cNvPr id="83" name="Прямая соединительная линия 12"/>
              <p:cNvSpPr>
                <a:spLocks noChangeShapeType="1"/>
              </p:cNvSpPr>
              <p:nvPr/>
            </p:nvSpPr>
            <p:spPr bwMode="auto">
              <a:xfrm>
                <a:off x="0" y="825"/>
                <a:ext cx="14287" cy="0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4" name="Прямая соединительная линия 13"/>
              <p:cNvSpPr>
                <a:spLocks noChangeShapeType="1"/>
              </p:cNvSpPr>
              <p:nvPr/>
            </p:nvSpPr>
            <p:spPr bwMode="auto">
              <a:xfrm>
                <a:off x="14287" y="0"/>
                <a:ext cx="0" cy="825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5" name="Прямая соединительная линия 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825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86" name="Группа 15"/>
            <p:cNvGrpSpPr>
              <a:grpSpLocks/>
            </p:cNvGrpSpPr>
            <p:nvPr/>
          </p:nvGrpSpPr>
          <p:grpSpPr bwMode="auto">
            <a:xfrm>
              <a:off x="5329281" y="2614286"/>
              <a:ext cx="1820577" cy="286570"/>
              <a:chOff x="0" y="0"/>
              <a:chExt cx="14287" cy="825"/>
            </a:xfrm>
          </p:grpSpPr>
          <p:sp>
            <p:nvSpPr>
              <p:cNvPr id="87" name="Прямая соединительная линия 12"/>
              <p:cNvSpPr>
                <a:spLocks noChangeShapeType="1"/>
              </p:cNvSpPr>
              <p:nvPr/>
            </p:nvSpPr>
            <p:spPr bwMode="auto">
              <a:xfrm>
                <a:off x="0" y="825"/>
                <a:ext cx="14287" cy="0"/>
              </a:xfrm>
              <a:prstGeom prst="line">
                <a:avLst/>
              </a:prstGeom>
              <a:noFill/>
              <a:ln w="19050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8" name="Прямая соединительная линия 13"/>
              <p:cNvSpPr>
                <a:spLocks noChangeShapeType="1"/>
              </p:cNvSpPr>
              <p:nvPr/>
            </p:nvSpPr>
            <p:spPr bwMode="auto">
              <a:xfrm>
                <a:off x="14287" y="0"/>
                <a:ext cx="0" cy="825"/>
              </a:xfrm>
              <a:prstGeom prst="line">
                <a:avLst/>
              </a:prstGeom>
              <a:noFill/>
              <a:ln w="19050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9" name="Прямая соединительная линия 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825"/>
              </a:xfrm>
              <a:prstGeom prst="line">
                <a:avLst/>
              </a:prstGeom>
              <a:noFill/>
              <a:ln w="19050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035" name="Группа 1034"/>
          <p:cNvGrpSpPr/>
          <p:nvPr/>
        </p:nvGrpSpPr>
        <p:grpSpPr>
          <a:xfrm>
            <a:off x="4079790" y="3300245"/>
            <a:ext cx="3657252" cy="220718"/>
            <a:chOff x="4103597" y="3300245"/>
            <a:chExt cx="3657252" cy="220718"/>
          </a:xfrm>
        </p:grpSpPr>
        <p:grpSp>
          <p:nvGrpSpPr>
            <p:cNvPr id="45" name="Группа 29"/>
            <p:cNvGrpSpPr>
              <a:grpSpLocks/>
            </p:cNvGrpSpPr>
            <p:nvPr/>
          </p:nvGrpSpPr>
          <p:grpSpPr bwMode="auto">
            <a:xfrm>
              <a:off x="4103597" y="3300246"/>
              <a:ext cx="564952" cy="210209"/>
              <a:chOff x="0" y="0"/>
              <a:chExt cx="14287" cy="825"/>
            </a:xfrm>
          </p:grpSpPr>
          <p:sp>
            <p:nvSpPr>
              <p:cNvPr id="46" name="Прямая соединительная линия 30"/>
              <p:cNvSpPr>
                <a:spLocks noChangeShapeType="1"/>
              </p:cNvSpPr>
              <p:nvPr/>
            </p:nvSpPr>
            <p:spPr bwMode="auto">
              <a:xfrm>
                <a:off x="0" y="825"/>
                <a:ext cx="14287" cy="0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7" name="Прямая соединительная линия 32"/>
              <p:cNvSpPr>
                <a:spLocks noChangeShapeType="1"/>
              </p:cNvSpPr>
              <p:nvPr/>
            </p:nvSpPr>
            <p:spPr bwMode="auto">
              <a:xfrm>
                <a:off x="14287" y="0"/>
                <a:ext cx="0" cy="825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8" name="Прямая соединительная линия 3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825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94" name="Группа 29"/>
            <p:cNvGrpSpPr>
              <a:grpSpLocks/>
            </p:cNvGrpSpPr>
            <p:nvPr/>
          </p:nvGrpSpPr>
          <p:grpSpPr bwMode="auto">
            <a:xfrm>
              <a:off x="4725978" y="3300246"/>
              <a:ext cx="564952" cy="210209"/>
              <a:chOff x="0" y="0"/>
              <a:chExt cx="14287" cy="825"/>
            </a:xfrm>
          </p:grpSpPr>
          <p:sp>
            <p:nvSpPr>
              <p:cNvPr id="95" name="Прямая соединительная линия 30"/>
              <p:cNvSpPr>
                <a:spLocks noChangeShapeType="1"/>
              </p:cNvSpPr>
              <p:nvPr/>
            </p:nvSpPr>
            <p:spPr bwMode="auto">
              <a:xfrm>
                <a:off x="0" y="825"/>
                <a:ext cx="14287" cy="0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6" name="Прямая соединительная линия 32"/>
              <p:cNvSpPr>
                <a:spLocks noChangeShapeType="1"/>
              </p:cNvSpPr>
              <p:nvPr/>
            </p:nvSpPr>
            <p:spPr bwMode="auto">
              <a:xfrm>
                <a:off x="14287" y="0"/>
                <a:ext cx="0" cy="825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7" name="Прямая соединительная линия 3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825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98" name="Группа 29"/>
            <p:cNvGrpSpPr>
              <a:grpSpLocks/>
            </p:cNvGrpSpPr>
            <p:nvPr/>
          </p:nvGrpSpPr>
          <p:grpSpPr bwMode="auto">
            <a:xfrm>
              <a:off x="5335578" y="3300245"/>
              <a:ext cx="564952" cy="210209"/>
              <a:chOff x="0" y="0"/>
              <a:chExt cx="14287" cy="825"/>
            </a:xfrm>
          </p:grpSpPr>
          <p:sp>
            <p:nvSpPr>
              <p:cNvPr id="99" name="Прямая соединительная линия 30"/>
              <p:cNvSpPr>
                <a:spLocks noChangeShapeType="1"/>
              </p:cNvSpPr>
              <p:nvPr/>
            </p:nvSpPr>
            <p:spPr bwMode="auto">
              <a:xfrm>
                <a:off x="0" y="825"/>
                <a:ext cx="14287" cy="0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0" name="Прямая соединительная линия 32"/>
              <p:cNvSpPr>
                <a:spLocks noChangeShapeType="1"/>
              </p:cNvSpPr>
              <p:nvPr/>
            </p:nvSpPr>
            <p:spPr bwMode="auto">
              <a:xfrm>
                <a:off x="14287" y="0"/>
                <a:ext cx="0" cy="825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1" name="Прямая соединительная линия 3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825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2" name="Группа 29"/>
            <p:cNvGrpSpPr>
              <a:grpSpLocks/>
            </p:cNvGrpSpPr>
            <p:nvPr/>
          </p:nvGrpSpPr>
          <p:grpSpPr bwMode="auto">
            <a:xfrm>
              <a:off x="5945193" y="3310751"/>
              <a:ext cx="564952" cy="210209"/>
              <a:chOff x="0" y="0"/>
              <a:chExt cx="14287" cy="825"/>
            </a:xfrm>
          </p:grpSpPr>
          <p:sp>
            <p:nvSpPr>
              <p:cNvPr id="103" name="Прямая соединительная линия 30"/>
              <p:cNvSpPr>
                <a:spLocks noChangeShapeType="1"/>
              </p:cNvSpPr>
              <p:nvPr/>
            </p:nvSpPr>
            <p:spPr bwMode="auto">
              <a:xfrm>
                <a:off x="0" y="825"/>
                <a:ext cx="14287" cy="0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4" name="Прямая соединительная линия 32"/>
              <p:cNvSpPr>
                <a:spLocks noChangeShapeType="1"/>
              </p:cNvSpPr>
              <p:nvPr/>
            </p:nvSpPr>
            <p:spPr bwMode="auto">
              <a:xfrm>
                <a:off x="14287" y="0"/>
                <a:ext cx="0" cy="825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5" name="Прямая соединительная линия 3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825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6" name="Группа 29"/>
            <p:cNvGrpSpPr>
              <a:grpSpLocks/>
            </p:cNvGrpSpPr>
            <p:nvPr/>
          </p:nvGrpSpPr>
          <p:grpSpPr bwMode="auto">
            <a:xfrm>
              <a:off x="6575818" y="3310751"/>
              <a:ext cx="564952" cy="210209"/>
              <a:chOff x="0" y="0"/>
              <a:chExt cx="14287" cy="825"/>
            </a:xfrm>
          </p:grpSpPr>
          <p:sp>
            <p:nvSpPr>
              <p:cNvPr id="107" name="Прямая соединительная линия 30"/>
              <p:cNvSpPr>
                <a:spLocks noChangeShapeType="1"/>
              </p:cNvSpPr>
              <p:nvPr/>
            </p:nvSpPr>
            <p:spPr bwMode="auto">
              <a:xfrm>
                <a:off x="0" y="825"/>
                <a:ext cx="14287" cy="0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8" name="Прямая соединительная линия 32"/>
              <p:cNvSpPr>
                <a:spLocks noChangeShapeType="1"/>
              </p:cNvSpPr>
              <p:nvPr/>
            </p:nvSpPr>
            <p:spPr bwMode="auto">
              <a:xfrm>
                <a:off x="14287" y="0"/>
                <a:ext cx="0" cy="825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9" name="Прямая соединительная линия 3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825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10" name="Группа 29"/>
            <p:cNvGrpSpPr>
              <a:grpSpLocks/>
            </p:cNvGrpSpPr>
            <p:nvPr/>
          </p:nvGrpSpPr>
          <p:grpSpPr bwMode="auto">
            <a:xfrm>
              <a:off x="7195897" y="3310754"/>
              <a:ext cx="564952" cy="210209"/>
              <a:chOff x="0" y="0"/>
              <a:chExt cx="14287" cy="825"/>
            </a:xfrm>
          </p:grpSpPr>
          <p:sp>
            <p:nvSpPr>
              <p:cNvPr id="111" name="Прямая соединительная линия 30"/>
              <p:cNvSpPr>
                <a:spLocks noChangeShapeType="1"/>
              </p:cNvSpPr>
              <p:nvPr/>
            </p:nvSpPr>
            <p:spPr bwMode="auto">
              <a:xfrm>
                <a:off x="0" y="825"/>
                <a:ext cx="14287" cy="0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" name="Прямая соединительная линия 32"/>
              <p:cNvSpPr>
                <a:spLocks noChangeShapeType="1"/>
              </p:cNvSpPr>
              <p:nvPr/>
            </p:nvSpPr>
            <p:spPr bwMode="auto">
              <a:xfrm>
                <a:off x="14287" y="0"/>
                <a:ext cx="0" cy="825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3" name="Прямая соединительная линия 3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825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642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"/>
          <p:cNvSpPr>
            <a:spLocks noChangeArrowheads="1"/>
          </p:cNvSpPr>
          <p:nvPr/>
        </p:nvSpPr>
        <p:spPr bwMode="auto">
          <a:xfrm>
            <a:off x="239348" y="373953"/>
            <a:ext cx="87027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sz="40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Сортування методом </a:t>
            </a:r>
            <a:r>
              <a:rPr lang="uk-UA" sz="4000" b="1" i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Шелла</a:t>
            </a:r>
            <a:endParaRPr lang="uk-UA" altLang="ru-RU" sz="4000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90518" y="1355108"/>
            <a:ext cx="78279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size =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7,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tmp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array[] = {22, 20, -1, -40, 88, -75,-22 };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step = size / 2;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(step &gt; 0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(size - step);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++)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(j &gt;= 0 &amp;&amp; array[j] &gt; array[j + step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])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3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tmp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array[j];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/>
              </a:rPr>
              <a:t>array[j] = array[j + step];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/>
              </a:rPr>
              <a:t>array[j + step]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/>
              </a:rPr>
              <a:t>j--;</a:t>
            </a:r>
          </a:p>
          <a:p>
            <a:pPr lvl="2"/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step = step / 2;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50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"/>
          <p:cNvSpPr>
            <a:spLocks noChangeArrowheads="1"/>
          </p:cNvSpPr>
          <p:nvPr/>
        </p:nvSpPr>
        <p:spPr bwMode="auto">
          <a:xfrm>
            <a:off x="239348" y="373953"/>
            <a:ext cx="87027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sz="40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uk-UA" sz="40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швидкого сортування </a:t>
            </a:r>
            <a:r>
              <a:rPr lang="en-US" sz="40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000" b="1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en-US" sz="40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uk-UA" altLang="ru-RU" sz="4000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2842" y="1697392"/>
            <a:ext cx="83557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/>
              <a:t>Алгоритм швидкого сортування можна описати так: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/>
              <a:t>Вибрати опорний елемент 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/>
              <a:t>Розділити масив по цьому елементу (реорганізувати масив таким чином, щоб всі елементи, менші або рівні опорному, виявилися зліва від нього, а всі елементи, більші опорного, - справа від нього)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/>
              <a:t>Якщо </a:t>
            </a:r>
            <a:r>
              <a:rPr lang="uk-UA" sz="2400" dirty="0" err="1" smtClean="0"/>
              <a:t>підмасив</a:t>
            </a:r>
            <a:r>
              <a:rPr lang="uk-UA" sz="2400" dirty="0" smtClean="0"/>
              <a:t> зліва від p містить більше одного елемента, повторити </a:t>
            </a:r>
            <a:r>
              <a:rPr lang="ru-RU" sz="2400" dirty="0" err="1" smtClean="0"/>
              <a:t>функцію</a:t>
            </a:r>
            <a:r>
              <a:rPr lang="ru-RU" sz="2400" dirty="0" smtClean="0"/>
              <a:t> </a:t>
            </a:r>
            <a:r>
              <a:rPr lang="uk-UA" sz="2400" dirty="0" err="1" smtClean="0"/>
              <a:t>рекурсивно</a:t>
            </a:r>
            <a:r>
              <a:rPr lang="uk-UA" sz="2400" dirty="0" smtClean="0"/>
              <a:t> для </a:t>
            </a:r>
            <a:r>
              <a:rPr lang="uk-UA" sz="2400" dirty="0" err="1" smtClean="0"/>
              <a:t>підмасиву</a:t>
            </a:r>
            <a:r>
              <a:rPr lang="uk-UA" sz="2400" dirty="0" smtClean="0"/>
              <a:t> зліва від р)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/>
              <a:t>Якщо </a:t>
            </a:r>
            <a:r>
              <a:rPr lang="uk-UA" sz="2400" dirty="0" err="1" smtClean="0"/>
              <a:t>підмасив</a:t>
            </a:r>
            <a:r>
              <a:rPr lang="uk-UA" sz="2400" dirty="0" smtClean="0"/>
              <a:t> справа від p містить більше одного елемента, повторити </a:t>
            </a:r>
            <a:r>
              <a:rPr lang="ru-RU" sz="2400" dirty="0" err="1"/>
              <a:t>функцію</a:t>
            </a:r>
            <a:r>
              <a:rPr lang="ru-RU" sz="2400" dirty="0"/>
              <a:t> </a:t>
            </a:r>
            <a:r>
              <a:rPr lang="uk-UA" sz="2400" dirty="0" err="1" smtClean="0"/>
              <a:t>рекурсивно</a:t>
            </a:r>
            <a:r>
              <a:rPr lang="uk-UA" sz="2400" dirty="0" smtClean="0"/>
              <a:t> для </a:t>
            </a:r>
            <a:r>
              <a:rPr lang="uk-UA" sz="2400" dirty="0" err="1" smtClean="0"/>
              <a:t>підмасиву</a:t>
            </a:r>
            <a:r>
              <a:rPr lang="uk-UA" sz="2400" dirty="0" smtClean="0"/>
              <a:t> справа від р)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63727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34918"/>
              </p:ext>
            </p:extLst>
          </p:nvPr>
        </p:nvGraphicFramePr>
        <p:xfrm>
          <a:off x="779156" y="1985680"/>
          <a:ext cx="7370847" cy="2910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6789"/>
                <a:gridCol w="806294"/>
                <a:gridCol w="806294"/>
                <a:gridCol w="806294"/>
                <a:gridCol w="806294"/>
                <a:gridCol w="806294"/>
                <a:gridCol w="806294"/>
                <a:gridCol w="806294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dirty="0" smtClean="0">
                          <a:effectLst/>
                          <a:latin typeface="+mn-lt"/>
                        </a:rPr>
                        <a:t>Масив до</a:t>
                      </a:r>
                      <a:r>
                        <a:rPr lang="en-US" sz="24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uk-UA" sz="2400" dirty="0" smtClean="0">
                          <a:effectLst/>
                          <a:latin typeface="+mn-lt"/>
                        </a:rPr>
                        <a:t> сортування</a:t>
                      </a:r>
                      <a:endParaRPr lang="ru-RU" sz="2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22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20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-1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-40</a:t>
                      </a:r>
                      <a:endParaRPr lang="ru-RU" sz="2000" dirty="0">
                        <a:solidFill>
                          <a:srgbClr val="FFFF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88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-75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-22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-75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-40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-22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-75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-40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-22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-75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-40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-22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-75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-40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-22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239348" y="373953"/>
            <a:ext cx="87027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sz="40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uk-UA" sz="40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швидкого сортування </a:t>
            </a:r>
            <a:r>
              <a:rPr lang="en-US" sz="40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000" b="1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en-US" sz="40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uk-UA" altLang="ru-RU" sz="4000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2963917" y="2764163"/>
            <a:ext cx="3965221" cy="182164"/>
            <a:chOff x="2858814" y="2741427"/>
            <a:chExt cx="3965221" cy="182164"/>
          </a:xfrm>
        </p:grpSpPr>
        <p:sp>
          <p:nvSpPr>
            <p:cNvPr id="13" name="Прямая соединительная линия 12"/>
            <p:cNvSpPr>
              <a:spLocks noChangeShapeType="1"/>
            </p:cNvSpPr>
            <p:nvPr/>
          </p:nvSpPr>
          <p:spPr bwMode="auto">
            <a:xfrm>
              <a:off x="2858814" y="2923591"/>
              <a:ext cx="3965221" cy="0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Прямая соединительная линия 13"/>
            <p:cNvSpPr>
              <a:spLocks noChangeShapeType="1"/>
            </p:cNvSpPr>
            <p:nvPr/>
          </p:nvSpPr>
          <p:spPr bwMode="auto">
            <a:xfrm>
              <a:off x="6824035" y="2741427"/>
              <a:ext cx="0" cy="182164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Прямая соединительная линия 14"/>
            <p:cNvSpPr>
              <a:spLocks noChangeShapeType="1"/>
            </p:cNvSpPr>
            <p:nvPr/>
          </p:nvSpPr>
          <p:spPr bwMode="auto">
            <a:xfrm>
              <a:off x="2858814" y="2749761"/>
              <a:ext cx="0" cy="173830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7" name="Группа 16"/>
          <p:cNvGrpSpPr/>
          <p:nvPr/>
        </p:nvGrpSpPr>
        <p:grpSpPr>
          <a:xfrm rot="10800000">
            <a:off x="5402317" y="2231623"/>
            <a:ext cx="2364828" cy="240674"/>
            <a:chOff x="2858814" y="2741427"/>
            <a:chExt cx="3965221" cy="182164"/>
          </a:xfrm>
        </p:grpSpPr>
        <p:sp>
          <p:nvSpPr>
            <p:cNvPr id="18" name="Прямая соединительная линия 17"/>
            <p:cNvSpPr>
              <a:spLocks noChangeShapeType="1"/>
            </p:cNvSpPr>
            <p:nvPr/>
          </p:nvSpPr>
          <p:spPr bwMode="auto">
            <a:xfrm>
              <a:off x="2858814" y="2923591"/>
              <a:ext cx="3965221" cy="0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Прямая соединительная линия 18"/>
            <p:cNvSpPr>
              <a:spLocks noChangeShapeType="1"/>
            </p:cNvSpPr>
            <p:nvPr/>
          </p:nvSpPr>
          <p:spPr bwMode="auto">
            <a:xfrm>
              <a:off x="6824035" y="2741427"/>
              <a:ext cx="0" cy="182164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Прямая соединительная линия 19"/>
            <p:cNvSpPr>
              <a:spLocks noChangeShapeType="1"/>
            </p:cNvSpPr>
            <p:nvPr/>
          </p:nvSpPr>
          <p:spPr bwMode="auto">
            <a:xfrm>
              <a:off x="2858814" y="2749761"/>
              <a:ext cx="0" cy="173830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1" name="Группа 20"/>
          <p:cNvGrpSpPr/>
          <p:nvPr/>
        </p:nvGrpSpPr>
        <p:grpSpPr>
          <a:xfrm rot="10800000">
            <a:off x="3685281" y="2306418"/>
            <a:ext cx="1590911" cy="173832"/>
            <a:chOff x="2858814" y="2741427"/>
            <a:chExt cx="3965221" cy="182164"/>
          </a:xfrm>
        </p:grpSpPr>
        <p:sp>
          <p:nvSpPr>
            <p:cNvPr id="22" name="Прямая соединительная линия 21"/>
            <p:cNvSpPr>
              <a:spLocks noChangeShapeType="1"/>
            </p:cNvSpPr>
            <p:nvPr/>
          </p:nvSpPr>
          <p:spPr bwMode="auto">
            <a:xfrm>
              <a:off x="2858814" y="2923591"/>
              <a:ext cx="3965221" cy="0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Прямая соединительная линия 22"/>
            <p:cNvSpPr>
              <a:spLocks noChangeShapeType="1"/>
            </p:cNvSpPr>
            <p:nvPr/>
          </p:nvSpPr>
          <p:spPr bwMode="auto">
            <a:xfrm>
              <a:off x="6824035" y="2741427"/>
              <a:ext cx="0" cy="182164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Прямая соединительная линия 23"/>
            <p:cNvSpPr>
              <a:spLocks noChangeShapeType="1"/>
            </p:cNvSpPr>
            <p:nvPr/>
          </p:nvSpPr>
          <p:spPr bwMode="auto">
            <a:xfrm>
              <a:off x="2858814" y="2749761"/>
              <a:ext cx="0" cy="173830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6133681" y="3541602"/>
            <a:ext cx="1590911" cy="90892"/>
            <a:chOff x="2858814" y="2741427"/>
            <a:chExt cx="3965221" cy="182164"/>
          </a:xfrm>
        </p:grpSpPr>
        <p:sp>
          <p:nvSpPr>
            <p:cNvPr id="26" name="Прямая соединительная линия 25"/>
            <p:cNvSpPr>
              <a:spLocks noChangeShapeType="1"/>
            </p:cNvSpPr>
            <p:nvPr/>
          </p:nvSpPr>
          <p:spPr bwMode="auto">
            <a:xfrm>
              <a:off x="2858814" y="2923591"/>
              <a:ext cx="3965221" cy="0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Прямая соединительная линия 26"/>
            <p:cNvSpPr>
              <a:spLocks noChangeShapeType="1"/>
            </p:cNvSpPr>
            <p:nvPr/>
          </p:nvSpPr>
          <p:spPr bwMode="auto">
            <a:xfrm>
              <a:off x="6824035" y="2741427"/>
              <a:ext cx="0" cy="182164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Прямая соединительная линия 27"/>
            <p:cNvSpPr>
              <a:spLocks noChangeShapeType="1"/>
            </p:cNvSpPr>
            <p:nvPr/>
          </p:nvSpPr>
          <p:spPr bwMode="auto">
            <a:xfrm>
              <a:off x="2858814" y="2749761"/>
              <a:ext cx="0" cy="173830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5276193" y="4371919"/>
            <a:ext cx="935422" cy="90892"/>
            <a:chOff x="2858814" y="2741427"/>
            <a:chExt cx="3965221" cy="182164"/>
          </a:xfrm>
        </p:grpSpPr>
        <p:sp>
          <p:nvSpPr>
            <p:cNvPr id="30" name="Прямая соединительная линия 29"/>
            <p:cNvSpPr>
              <a:spLocks noChangeShapeType="1"/>
            </p:cNvSpPr>
            <p:nvPr/>
          </p:nvSpPr>
          <p:spPr bwMode="auto">
            <a:xfrm>
              <a:off x="2858814" y="2923591"/>
              <a:ext cx="3965221" cy="0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Прямая соединительная линия 30"/>
            <p:cNvSpPr>
              <a:spLocks noChangeShapeType="1"/>
            </p:cNvSpPr>
            <p:nvPr/>
          </p:nvSpPr>
          <p:spPr bwMode="auto">
            <a:xfrm>
              <a:off x="6824035" y="2741427"/>
              <a:ext cx="0" cy="182164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Прямая соединительная линия 31"/>
            <p:cNvSpPr>
              <a:spLocks noChangeShapeType="1"/>
            </p:cNvSpPr>
            <p:nvPr/>
          </p:nvSpPr>
          <p:spPr bwMode="auto">
            <a:xfrm>
              <a:off x="2858814" y="2749761"/>
              <a:ext cx="0" cy="173830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4456385" y="4809268"/>
            <a:ext cx="935422" cy="86916"/>
            <a:chOff x="2858814" y="2741427"/>
            <a:chExt cx="3965221" cy="182164"/>
          </a:xfrm>
        </p:grpSpPr>
        <p:sp>
          <p:nvSpPr>
            <p:cNvPr id="34" name="Прямая соединительная линия 33"/>
            <p:cNvSpPr>
              <a:spLocks noChangeShapeType="1"/>
            </p:cNvSpPr>
            <p:nvPr/>
          </p:nvSpPr>
          <p:spPr bwMode="auto">
            <a:xfrm>
              <a:off x="2858814" y="2923591"/>
              <a:ext cx="3965221" cy="0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Прямая соединительная линия 34"/>
            <p:cNvSpPr>
              <a:spLocks noChangeShapeType="1"/>
            </p:cNvSpPr>
            <p:nvPr/>
          </p:nvSpPr>
          <p:spPr bwMode="auto">
            <a:xfrm>
              <a:off x="6824035" y="2741427"/>
              <a:ext cx="0" cy="182164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Прямая соединительная линия 35"/>
            <p:cNvSpPr>
              <a:spLocks noChangeShapeType="1"/>
            </p:cNvSpPr>
            <p:nvPr/>
          </p:nvSpPr>
          <p:spPr bwMode="auto">
            <a:xfrm>
              <a:off x="2858814" y="2749761"/>
              <a:ext cx="0" cy="173830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035277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30926" y="435358"/>
            <a:ext cx="856593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qs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last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last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447675" lvl="1"/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left =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right =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middle =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[(left + right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)/2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  <a:latin typeface="Consolas"/>
              </a:rPr>
              <a:t>do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3"/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[left] &lt; middle) left++;</a:t>
            </a:r>
          </a:p>
          <a:p>
            <a:pPr lvl="3"/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[right] &gt; middle) right--;</a:t>
            </a:r>
          </a:p>
          <a:p>
            <a:pPr lvl="3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(left &lt;= right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4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[left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]; </a:t>
            </a:r>
            <a:r>
              <a:rPr lang="en-US" dirty="0" err="1" smtClean="0">
                <a:solidFill>
                  <a:srgbClr val="808080"/>
                </a:solidFill>
                <a:latin typeface="Consolas"/>
              </a:rPr>
              <a:t>arr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[left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[right];</a:t>
            </a:r>
          </a:p>
          <a:p>
            <a:pPr lvl="4"/>
            <a:r>
              <a:rPr lang="en-US" dirty="0" err="1">
                <a:solidFill>
                  <a:srgbClr val="80808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[right]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4"/>
            <a:r>
              <a:rPr lang="en-US" dirty="0">
                <a:solidFill>
                  <a:srgbClr val="000000"/>
                </a:solidFill>
                <a:latin typeface="Consolas"/>
              </a:rPr>
              <a:t>left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++; right-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-;</a:t>
            </a:r>
          </a:p>
          <a:p>
            <a:pPr lvl="3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(left &lt;= right);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qs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right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qs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80808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left,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main()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 = 7;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array[] = {22, 20, -1, -40, 88, -75,-22 };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qs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(array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0, n - 1);</a:t>
            </a:r>
          </a:p>
          <a:p>
            <a:pPr lvl="1"/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++)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"%4d"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array[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238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>
            <a:spLocks noChangeArrowheads="1"/>
          </p:cNvSpPr>
          <p:nvPr/>
        </p:nvSpPr>
        <p:spPr bwMode="auto">
          <a:xfrm>
            <a:off x="239348" y="373953"/>
            <a:ext cx="87027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sz="40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Пірамідальне </a:t>
            </a:r>
            <a:r>
              <a:rPr lang="uk-UA" sz="40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сортування</a:t>
            </a:r>
            <a:endParaRPr lang="uk-UA" sz="4000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581936"/>
              </p:ext>
            </p:extLst>
          </p:nvPr>
        </p:nvGraphicFramePr>
        <p:xfrm>
          <a:off x="1010383" y="2731916"/>
          <a:ext cx="7370847" cy="126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6789"/>
                <a:gridCol w="806294"/>
                <a:gridCol w="806294"/>
                <a:gridCol w="806294"/>
                <a:gridCol w="806294"/>
                <a:gridCol w="806294"/>
                <a:gridCol w="806294"/>
                <a:gridCol w="806294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dirty="0" smtClean="0">
                          <a:effectLst/>
                          <a:latin typeface="+mn-lt"/>
                        </a:rPr>
                        <a:t>Масив до</a:t>
                      </a:r>
                      <a:r>
                        <a:rPr lang="en-US" sz="24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uk-UA" sz="2400" dirty="0" smtClean="0">
                          <a:effectLst/>
                          <a:latin typeface="+mn-lt"/>
                        </a:rPr>
                        <a:t> сортування</a:t>
                      </a:r>
                      <a:endParaRPr lang="ru-RU" sz="2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22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20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-1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-40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88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-75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-22</a:t>
                      </a:r>
                      <a:endParaRPr lang="ru-RU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47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683172" y="666641"/>
            <a:ext cx="806143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b="1" i="1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Сортування масиву</a:t>
            </a:r>
            <a:r>
              <a:rPr lang="uk-UA" altLang="ru-RU" sz="36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– це впорядкування елементів масиву, щоб вони розташовувались в порядку </a:t>
            </a:r>
            <a:r>
              <a:rPr lang="uk-UA" altLang="ru-RU" sz="36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зростання </a:t>
            </a:r>
            <a:r>
              <a:rPr lang="uk-UA" altLang="ru-RU" sz="36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чи </a:t>
            </a:r>
            <a:r>
              <a:rPr lang="uk-UA" altLang="ru-RU" sz="36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спадання</a:t>
            </a:r>
            <a:r>
              <a:rPr lang="uk-UA" altLang="ru-RU" sz="36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uk-UA" altLang="ru-RU" sz="3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917987"/>
              </p:ext>
            </p:extLst>
          </p:nvPr>
        </p:nvGraphicFramePr>
        <p:xfrm>
          <a:off x="1165710" y="3508539"/>
          <a:ext cx="7096463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:a16="http://schemas.microsoft.com/office/drawing/2014/main" xmlns="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4051069862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644537656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1272500029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2627177116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1100117176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4180615077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3415527418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112274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-7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96625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79125" y="2716689"/>
            <a:ext cx="1630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</a:t>
            </a:r>
            <a:endParaRPr lang="ru-RU" altLang="ru-RU" sz="44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560537"/>
              </p:ext>
            </p:extLst>
          </p:nvPr>
        </p:nvGraphicFramePr>
        <p:xfrm>
          <a:off x="1165710" y="5030593"/>
          <a:ext cx="7096463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:a16="http://schemas.microsoft.com/office/drawing/2014/main" xmlns="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4051069862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644537656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1272500029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2627177116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1100117176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4180615077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3415527418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112274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-7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8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10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96625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120555" y="4305985"/>
            <a:ext cx="53677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відсортований масив</a:t>
            </a:r>
            <a:endParaRPr lang="ru-RU" altLang="ru-RU" sz="40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2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47705"/>
              </p:ext>
            </p:extLst>
          </p:nvPr>
        </p:nvGraphicFramePr>
        <p:xfrm>
          <a:off x="1071064" y="1364402"/>
          <a:ext cx="7096463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:a16="http://schemas.microsoft.com/office/drawing/2014/main" xmlns="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4051069862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644537656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1272500029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2627177116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1100117176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4180615077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3415527418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112274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-7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96625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36326" y="441421"/>
            <a:ext cx="213552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5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</a:t>
            </a:r>
            <a:endParaRPr lang="ru-RU" altLang="ru-RU" sz="60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96205"/>
              </p:ext>
            </p:extLst>
          </p:nvPr>
        </p:nvGraphicFramePr>
        <p:xfrm>
          <a:off x="1071064" y="2910476"/>
          <a:ext cx="7096463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:a16="http://schemas.microsoft.com/office/drawing/2014/main" xmlns="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4051069862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644537656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1272500029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2627177116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1100117176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4180615077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3415527418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112274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-7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8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10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96625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945930" y="2248601"/>
            <a:ext cx="75779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40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відсортований масив</a:t>
            </a:r>
            <a:r>
              <a:rPr lang="en-US" altLang="ru-RU" sz="40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за зростанням</a:t>
            </a:r>
            <a:endParaRPr lang="ru-RU" altLang="ru-RU" sz="4000" i="1" dirty="0">
              <a:solidFill>
                <a:srgbClr val="00B05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29484"/>
              </p:ext>
            </p:extLst>
          </p:nvPr>
        </p:nvGraphicFramePr>
        <p:xfrm>
          <a:off x="1186677" y="4988376"/>
          <a:ext cx="7096463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:a16="http://schemas.microsoft.com/office/drawing/2014/main" xmlns="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4051069862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644537656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1272500029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2627177116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1100117176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4180615077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3415527418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xmlns="" val="112274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10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8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-7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966256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30014" y="4076559"/>
            <a:ext cx="75779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4000" i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відсортований масив</a:t>
            </a:r>
            <a:r>
              <a:rPr lang="en-US" altLang="ru-RU" sz="4000" i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 i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за спаданням</a:t>
            </a:r>
            <a:endParaRPr lang="ru-RU" altLang="ru-RU" sz="4000" i="1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85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1"/>
          <p:cNvSpPr>
            <a:spLocks noChangeArrowheads="1"/>
          </p:cNvSpPr>
          <p:nvPr/>
        </p:nvSpPr>
        <p:spPr bwMode="auto">
          <a:xfrm>
            <a:off x="848243" y="1283300"/>
            <a:ext cx="761258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Найвідоміші:</a:t>
            </a:r>
          </a:p>
          <a:p>
            <a:pPr marL="742950" indent="-742950">
              <a:buAutoNum type="arabicParenR"/>
            </a:pPr>
            <a:r>
              <a:rPr lang="uk-UA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Бульбашкове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сортування</a:t>
            </a:r>
          </a:p>
          <a:p>
            <a:pPr marL="742950" indent="-742950">
              <a:buAutoNum type="arabicParenR"/>
            </a:pP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Сортування вибором</a:t>
            </a:r>
          </a:p>
          <a:p>
            <a:pPr marL="742950" indent="-742950">
              <a:buAutoNum type="arabicParenR"/>
            </a:pP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Сортування вставками</a:t>
            </a:r>
          </a:p>
          <a:p>
            <a:pPr marL="742950" indent="-742950">
              <a:buAutoNum type="arabicParenR"/>
            </a:pPr>
            <a:r>
              <a:rPr lang="uk-UA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Сотрування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Шелла</a:t>
            </a:r>
            <a:endParaRPr lang="uk-UA" altLang="ru-RU" sz="32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742950" indent="-742950">
              <a:buAutoNum type="arabicParenR"/>
            </a:pP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Швидке сортування</a:t>
            </a:r>
          </a:p>
          <a:p>
            <a:pPr marL="742950" indent="-742950">
              <a:buAutoNum type="arabicParenR"/>
            </a:pP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Пірамідальне сортування</a:t>
            </a:r>
          </a:p>
          <a:p>
            <a:pPr marL="742950" indent="-742950">
              <a:buAutoNum type="arabicParenR"/>
            </a:pP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Сортування гребінцем</a:t>
            </a:r>
          </a:p>
          <a:p>
            <a:pPr marL="742950" indent="-742950">
              <a:buAutoNum type="arabicParenR"/>
            </a:pP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інші алгоритми</a:t>
            </a:r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732628" y="438779"/>
            <a:ext cx="82852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Є різні методи сортування масивів.</a:t>
            </a:r>
            <a:endParaRPr lang="uk-UA" altLang="ru-RU" sz="3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2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"/>
          <p:cNvSpPr>
            <a:spLocks noChangeArrowheads="1"/>
          </p:cNvSpPr>
          <p:nvPr/>
        </p:nvSpPr>
        <p:spPr bwMode="auto">
          <a:xfrm>
            <a:off x="239348" y="430310"/>
            <a:ext cx="87027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i="1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Бульбашкове</a:t>
            </a:r>
            <a:r>
              <a:rPr lang="uk-UA" altLang="ru-RU" sz="4000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сортування</a:t>
            </a:r>
            <a:endParaRPr lang="uk-UA" altLang="ru-RU" sz="40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725214" y="1387356"/>
            <a:ext cx="776714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Ідея алгоритму: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uk-UA" altLang="ru-RU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у циклі виконується прохід зліва направо по елементам масиву і на кожній кроці порівнюються два сусідні елементи: </a:t>
            </a:r>
            <a:r>
              <a:rPr lang="uk-UA" altLang="ru-RU" sz="280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поточний та наступний за ним</a:t>
            </a:r>
            <a:r>
              <a:rPr lang="uk-UA" altLang="ru-RU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;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uk-UA" altLang="ru-RU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якщо ці два елементи стоять в неправильному порядку, то вони міняються місцями</a:t>
            </a:r>
            <a:r>
              <a:rPr lang="en-US" altLang="ru-RU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;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uk-UA" altLang="ru-RU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якщо хоча б на одній ітерації циклу відбувся обмін двох елементів, то даний процес повторюється ще раз спочатку.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uk-UA" altLang="ru-RU" sz="28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2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"/>
          <p:cNvSpPr>
            <a:spLocks noChangeArrowheads="1"/>
          </p:cNvSpPr>
          <p:nvPr/>
        </p:nvSpPr>
        <p:spPr bwMode="auto">
          <a:xfrm>
            <a:off x="239348" y="413491"/>
            <a:ext cx="87027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Бульбашкове</a:t>
            </a:r>
            <a:r>
              <a:rPr lang="uk-UA" altLang="ru-RU" sz="4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сортування</a:t>
            </a:r>
            <a:endParaRPr lang="uk-UA" altLang="ru-RU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591931"/>
              </p:ext>
            </p:extLst>
          </p:nvPr>
        </p:nvGraphicFramePr>
        <p:xfrm>
          <a:off x="1201117" y="1849046"/>
          <a:ext cx="7133586" cy="3364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9930"/>
                <a:gridCol w="739149"/>
                <a:gridCol w="740189"/>
                <a:gridCol w="740189"/>
                <a:gridCol w="739149"/>
                <a:gridCol w="740189"/>
                <a:gridCol w="740189"/>
                <a:gridCol w="1094602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Масив до впорядкування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22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20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-1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-40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88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-75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-22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20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-1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-40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22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-75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-22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88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2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-1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-40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20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-75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-22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22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88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-40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-1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-75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-22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20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22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88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4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-40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-75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-22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-1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20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22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88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5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-75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-40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-22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-1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20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22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88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18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"/>
          <p:cNvSpPr>
            <a:spLocks noChangeArrowheads="1"/>
          </p:cNvSpPr>
          <p:nvPr/>
        </p:nvSpPr>
        <p:spPr bwMode="auto">
          <a:xfrm>
            <a:off x="239347" y="384463"/>
            <a:ext cx="87027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Бульбашкове</a:t>
            </a:r>
            <a:r>
              <a:rPr lang="uk-UA" altLang="ru-RU" sz="40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сортування</a:t>
            </a:r>
            <a:endParaRPr lang="uk-UA" altLang="ru-RU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7559" y="1114552"/>
            <a:ext cx="857644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n = 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7;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tmp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fl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array[] = {22,20,-1,-40,88,-75,-22};</a:t>
            </a:r>
          </a:p>
          <a:p>
            <a:pPr lvl="1"/>
            <a:endParaRPr lang="en-US" sz="2400" dirty="0" smtClean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sz="2400" dirty="0" err="1">
                <a:solidFill>
                  <a:srgbClr val="000000"/>
                </a:solidFill>
                <a:latin typeface="Consolas"/>
              </a:rPr>
              <a:t>fl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 lvl="2"/>
            <a:r>
              <a:rPr lang="nn-NO" sz="2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/>
              </a:rPr>
              <a:t> i = 1; i &lt; n; i++)</a:t>
            </a:r>
          </a:p>
          <a:p>
            <a:pPr lvl="3"/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(array[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- 1] &gt; array[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]){</a:t>
            </a:r>
          </a:p>
          <a:p>
            <a:pPr lvl="4"/>
            <a:r>
              <a:rPr lang="en-US" sz="2400" dirty="0" err="1">
                <a:solidFill>
                  <a:srgbClr val="000000"/>
                </a:solidFill>
                <a:latin typeface="Consolas"/>
              </a:rPr>
              <a:t>tmp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= array[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]; array[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array[i-1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array[i-1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tmp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4"/>
            <a:r>
              <a:rPr lang="en-US" sz="2400" dirty="0" err="1">
                <a:solidFill>
                  <a:srgbClr val="000000"/>
                </a:solidFill>
                <a:latin typeface="Consolas"/>
              </a:rPr>
              <a:t>fl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= 1;</a:t>
            </a:r>
          </a:p>
          <a:p>
            <a:pPr lvl="3"/>
            <a:r>
              <a:rPr lang="ru-RU" sz="2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fl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1221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"/>
          <p:cNvSpPr>
            <a:spLocks noChangeArrowheads="1"/>
          </p:cNvSpPr>
          <p:nvPr/>
        </p:nvSpPr>
        <p:spPr bwMode="auto">
          <a:xfrm>
            <a:off x="239348" y="495161"/>
            <a:ext cx="87027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800" b="1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Бульбашкове</a:t>
            </a:r>
            <a:r>
              <a:rPr lang="uk-UA" altLang="ru-RU" sz="4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сортування</a:t>
            </a:r>
            <a:endParaRPr lang="uk-UA" altLang="ru-RU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1475" y="2716397"/>
            <a:ext cx="833845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/>
              <a:t>https://1drv.ms/w/s!AvLKc6r1gw0VtXIk8k2ukY5srHsT</a:t>
            </a:r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703805" y="1620305"/>
            <a:ext cx="80773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Повний код програми розміщено за </a:t>
            </a:r>
            <a:r>
              <a:rPr lang="uk-UA" altLang="ru-RU" sz="3200" i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адресою</a:t>
            </a:r>
            <a:r>
              <a:rPr lang="uk-UA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:</a:t>
            </a:r>
            <a:endParaRPr lang="uk-UA" altLang="ru-RU" sz="32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03805" y="4949149"/>
            <a:ext cx="763395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/>
              <a:t>https://www.youtube.com/watch?v=lyZQPjUT5B4</a:t>
            </a: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724877" y="3765346"/>
            <a:ext cx="76128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Відео візуалізація </a:t>
            </a:r>
            <a:r>
              <a:rPr lang="uk-UA" altLang="ru-RU" sz="3200" i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бульбашкового</a:t>
            </a:r>
            <a:r>
              <a:rPr lang="uk-UA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сортування:</a:t>
            </a:r>
            <a:endParaRPr lang="uk-UA" altLang="ru-RU" sz="32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54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"/>
          <p:cNvSpPr>
            <a:spLocks noChangeArrowheads="1"/>
          </p:cNvSpPr>
          <p:nvPr/>
        </p:nvSpPr>
        <p:spPr bwMode="auto">
          <a:xfrm>
            <a:off x="239348" y="375877"/>
            <a:ext cx="87027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Сортування вставками</a:t>
            </a:r>
            <a:endParaRPr lang="uk-UA" altLang="ru-RU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809296" y="1606267"/>
            <a:ext cx="770408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Ідея алгоритму:</a:t>
            </a:r>
          </a:p>
          <a:p>
            <a:pPr lvl="1" indent="0"/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виконується </a:t>
            </a:r>
            <a:r>
              <a:rPr lang="en-US" altLang="ru-RU" sz="36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n</a:t>
            </a:r>
            <a:r>
              <a:rPr lang="ru-RU" altLang="ru-RU" sz="36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-1</a:t>
            </a:r>
            <a:r>
              <a:rPr lang="en-US" altLang="ru-RU" sz="36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кроків, на кожному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 яких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здійснюється вставка </a:t>
            </a:r>
            <a:r>
              <a:rPr lang="uk-UA" altLang="ru-RU" sz="36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</a:t>
            </a:r>
            <a:r>
              <a:rPr lang="uk-UA" altLang="ru-RU" sz="36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-ого елемента </a:t>
            </a:r>
            <a:r>
              <a:rPr lang="en-US" altLang="ru-RU" sz="3600" b="1" i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arr</a:t>
            </a:r>
            <a:r>
              <a:rPr lang="en-US" altLang="ru-RU" sz="36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[</a:t>
            </a:r>
            <a:r>
              <a:rPr lang="en-US" altLang="ru-RU" sz="3600" b="1" i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i</a:t>
            </a:r>
            <a:r>
              <a:rPr lang="en-US" altLang="ru-RU" sz="36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]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altLang="ru-RU" sz="3600" b="1" i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i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= </a:t>
            </a:r>
            <a:r>
              <a:rPr lang="en-US" altLang="ru-RU" sz="36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, …, </a:t>
            </a:r>
            <a:r>
              <a:rPr lang="en-US" altLang="ru-RU" sz="36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n-1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 потрібну позицію серед елементів </a:t>
            </a:r>
            <a:r>
              <a:rPr lang="en-US" altLang="ru-RU" sz="3600" b="1" i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arr</a:t>
            </a:r>
            <a:r>
              <a:rPr lang="en-US" altLang="ru-RU" sz="36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[0]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, …, </a:t>
            </a:r>
            <a:r>
              <a:rPr lang="en-US" altLang="ru-RU" sz="3600" b="1" i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arr</a:t>
            </a:r>
            <a:r>
              <a:rPr lang="en-US" altLang="ru-RU" sz="36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[i-1]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як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 вже є впорядкованими</a:t>
            </a:r>
            <a:endParaRPr lang="uk-UA" altLang="ru-RU" sz="4000" b="1" i="1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76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0C23E2-BFD5-4729-9358-5172987B1BA6}">
  <ds:schemaRefs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1112</Words>
  <Application>Microsoft Office PowerPoint</Application>
  <PresentationFormat>Экран (4:3)</PresentationFormat>
  <Paragraphs>330</Paragraphs>
  <Slides>19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NewsPrint</vt:lpstr>
      <vt:lpstr>Лекція 12.  Сортування масивів.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2019-10-14T21:04:22Z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