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35"/>
  </p:notesMasterIdLst>
  <p:handoutMasterIdLst>
    <p:handoutMasterId r:id="rId36"/>
  </p:handoutMasterIdLst>
  <p:sldIdLst>
    <p:sldId id="256" r:id="rId5"/>
    <p:sldId id="433" r:id="rId6"/>
    <p:sldId id="460" r:id="rId7"/>
    <p:sldId id="461" r:id="rId8"/>
    <p:sldId id="435" r:id="rId9"/>
    <p:sldId id="436" r:id="rId10"/>
    <p:sldId id="455" r:id="rId11"/>
    <p:sldId id="437" r:id="rId12"/>
    <p:sldId id="438" r:id="rId13"/>
    <p:sldId id="440" r:id="rId14"/>
    <p:sldId id="462" r:id="rId15"/>
    <p:sldId id="441" r:id="rId16"/>
    <p:sldId id="449" r:id="rId17"/>
    <p:sldId id="453" r:id="rId18"/>
    <p:sldId id="463" r:id="rId19"/>
    <p:sldId id="458" r:id="rId20"/>
    <p:sldId id="457" r:id="rId21"/>
    <p:sldId id="464" r:id="rId22"/>
    <p:sldId id="452" r:id="rId23"/>
    <p:sldId id="456" r:id="rId24"/>
    <p:sldId id="442" r:id="rId25"/>
    <p:sldId id="443" r:id="rId26"/>
    <p:sldId id="446" r:id="rId27"/>
    <p:sldId id="444" r:id="rId28"/>
    <p:sldId id="447" r:id="rId29"/>
    <p:sldId id="450" r:id="rId30"/>
    <p:sldId id="454" r:id="rId31"/>
    <p:sldId id="451" r:id="rId32"/>
    <p:sldId id="445" r:id="rId33"/>
    <p:sldId id="465" r:id="rId34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90587" autoAdjust="0"/>
  </p:normalViewPr>
  <p:slideViewPr>
    <p:cSldViewPr snapToGrid="0">
      <p:cViewPr>
        <p:scale>
          <a:sx n="91" d="100"/>
          <a:sy n="91" d="100"/>
        </p:scale>
        <p:origin x="-213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dirty="0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Масив - це безперервна ділянка пам'яті, що містить послідовність об'єктів однакового типу</a:t>
            </a:r>
            <a:r>
              <a:rPr lang="uk-UA" baseline="0" dirty="0" smtClean="0"/>
              <a:t> і </a:t>
            </a:r>
            <a:r>
              <a:rPr lang="uk-UA" dirty="0" smtClean="0"/>
              <a:t>позначається одним ім'ям.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‹#›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711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‹#›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813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‹#›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99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990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162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687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645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20.10.2021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4061566"/>
            <a:ext cx="96012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13.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Двовимірні масиви.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851338" y="395556"/>
            <a:ext cx="7254431" cy="811212"/>
          </a:xfrm>
        </p:spPr>
        <p:txBody>
          <a:bodyPr>
            <a:norm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Синтаксис оголошення матриці</a:t>
            </a:r>
            <a:r>
              <a:rPr lang="ru-RU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6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40420" y="1312863"/>
            <a:ext cx="120015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146374" y="1306073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508398" y="1311870"/>
            <a:ext cx="359670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uk-UA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масиву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6374082" y="1311868"/>
            <a:ext cx="50323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790999" y="1328192"/>
            <a:ext cx="47908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ru-RU" sz="4000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90010" y="1301358"/>
            <a:ext cx="25161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520528" y="3048236"/>
            <a:ext cx="3025187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8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</a:t>
            </a:r>
            <a:br>
              <a:rPr lang="uk-UA" altLang="ru-RU" sz="48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8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рядків</a:t>
            </a:r>
            <a:endParaRPr lang="ru-RU" altLang="ru-RU" sz="48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>
            <a:endCxn id="20" idx="2"/>
          </p:cNvCxnSpPr>
          <p:nvPr/>
        </p:nvCxnSpPr>
        <p:spPr>
          <a:xfrm flipV="1">
            <a:off x="5098058" y="2036078"/>
            <a:ext cx="932482" cy="1012159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38701" y="4924856"/>
            <a:ext cx="706488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Кількість рядків та стовпців повинна бути вказана явно у вигляді числа</a:t>
            </a:r>
            <a:endParaRPr lang="ru-RU" altLang="ru-RU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876963" y="1312780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073141" y="1308065"/>
            <a:ext cx="50323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500568" y="1324389"/>
            <a:ext cx="47908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u="sng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ru-RU" sz="4000" b="1" u="sng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64569" y="3104984"/>
            <a:ext cx="3025187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</a:t>
            </a:r>
            <a:br>
              <a:rPr lang="uk-UA" altLang="ru-RU" sz="4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стовпців</a:t>
            </a:r>
            <a:endParaRPr lang="ru-RU" altLang="ru-RU" sz="4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 стрелкой 17"/>
          <p:cNvCxnSpPr>
            <a:endCxn id="14" idx="2"/>
          </p:cNvCxnSpPr>
          <p:nvPr/>
        </p:nvCxnSpPr>
        <p:spPr>
          <a:xfrm flipV="1">
            <a:off x="7105083" y="2032275"/>
            <a:ext cx="635026" cy="1050591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50341" y="5947257"/>
            <a:ext cx="8600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000" b="1" dirty="0"/>
          </a:p>
          <a:p>
            <a:r>
              <a:rPr lang="uk-UA" sz="2000" b="1" dirty="0">
                <a:solidFill>
                  <a:srgbClr val="7030A0"/>
                </a:solidFill>
              </a:rPr>
              <a:t>&lt;Тип даних&gt; &lt;ім'я масиву&gt; </a:t>
            </a:r>
            <a:r>
              <a:rPr lang="uk-UA" sz="2800" b="1" dirty="0">
                <a:solidFill>
                  <a:srgbClr val="7030A0"/>
                </a:solidFill>
              </a:rPr>
              <a:t>[</a:t>
            </a:r>
            <a:r>
              <a:rPr lang="uk-UA" b="1" i="1" dirty="0">
                <a:solidFill>
                  <a:srgbClr val="7030A0"/>
                </a:solidFill>
              </a:rPr>
              <a:t>кількість рядків</a:t>
            </a:r>
            <a:r>
              <a:rPr lang="uk-UA" sz="2800" b="1" dirty="0">
                <a:solidFill>
                  <a:srgbClr val="7030A0"/>
                </a:solidFill>
              </a:rPr>
              <a:t>] [</a:t>
            </a:r>
            <a:r>
              <a:rPr lang="uk-UA" b="1" i="1" dirty="0">
                <a:solidFill>
                  <a:srgbClr val="7030A0"/>
                </a:solidFill>
              </a:rPr>
              <a:t>кількість стовпців</a:t>
            </a:r>
            <a:r>
              <a:rPr lang="uk-UA" sz="2800" b="1" dirty="0">
                <a:solidFill>
                  <a:srgbClr val="7030A0"/>
                </a:solidFill>
              </a:rPr>
              <a:t>]</a:t>
            </a:r>
            <a:r>
              <a:rPr lang="uk-UA" sz="2000" b="1" dirty="0">
                <a:solidFill>
                  <a:srgbClr val="7030A0"/>
                </a:solidFill>
              </a:rPr>
              <a:t>; 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07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827" y="819808"/>
            <a:ext cx="77356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Двовимірний масив, який має п'ять рядків і три стовпці запишеться у вигляді: </a:t>
            </a:r>
            <a:endParaRPr lang="uk-UA" sz="2800" dirty="0" smtClean="0"/>
          </a:p>
          <a:p>
            <a:r>
              <a:rPr lang="en-US" sz="3200" dirty="0" err="1" smtClean="0">
                <a:solidFill>
                  <a:srgbClr val="7030A0"/>
                </a:solidFill>
              </a:rPr>
              <a:t>int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a [5] [3]; </a:t>
            </a:r>
            <a:endParaRPr lang="uk-UA" sz="3200" dirty="0" smtClean="0">
              <a:solidFill>
                <a:srgbClr val="7030A0"/>
              </a:solidFill>
            </a:endParaRPr>
          </a:p>
          <a:p>
            <a:r>
              <a:rPr lang="uk-UA" sz="2800" dirty="0" smtClean="0"/>
              <a:t>де</a:t>
            </a:r>
            <a:r>
              <a:rPr lang="uk-UA" sz="2800" dirty="0"/>
              <a:t>: </a:t>
            </a:r>
            <a:endParaRPr lang="uk-UA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- </a:t>
            </a:r>
            <a:r>
              <a:rPr lang="uk-UA" sz="2800" dirty="0"/>
              <a:t>ім'я </a:t>
            </a:r>
            <a:r>
              <a:rPr lang="uk-UA" sz="2800" dirty="0" err="1"/>
              <a:t>целочисленного</a:t>
            </a:r>
            <a:r>
              <a:rPr lang="uk-UA" sz="2800" dirty="0"/>
              <a:t> масиву, </a:t>
            </a:r>
            <a:endParaRPr lang="uk-UA" sz="2800" dirty="0" smtClean="0"/>
          </a:p>
          <a:p>
            <a:r>
              <a:rPr lang="uk-UA" sz="2800" dirty="0" smtClean="0"/>
              <a:t>число </a:t>
            </a:r>
            <a:r>
              <a:rPr lang="uk-UA" sz="2800" dirty="0"/>
              <a:t>в перших квадратних дужках вказує кількість рядків двовимірного масиву, в даному випадку їх 5; </a:t>
            </a:r>
            <a:endParaRPr lang="uk-UA" sz="2800" dirty="0" smtClean="0"/>
          </a:p>
          <a:p>
            <a:r>
              <a:rPr lang="uk-UA" sz="2800" dirty="0" smtClean="0"/>
              <a:t>число </a:t>
            </a:r>
            <a:r>
              <a:rPr lang="uk-UA" sz="2800" dirty="0"/>
              <a:t>по-друге квадратних дужках вказує кількість стовпців двовимірного масиву, в даному випадку їх 3.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82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825480" y="392334"/>
            <a:ext cx="7488204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оголошення матриць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77766" y="1113292"/>
            <a:ext cx="758867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matrDbl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[20][15];</a:t>
            </a: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matrInt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[12][50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matrChar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[1][33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sz="3600" dirty="0"/>
          </a:p>
        </p:txBody>
      </p:sp>
      <p:sp>
        <p:nvSpPr>
          <p:cNvPr id="8" name="Объект 1"/>
          <p:cNvSpPr txBox="1">
            <a:spLocks/>
          </p:cNvSpPr>
          <p:nvPr/>
        </p:nvSpPr>
        <p:spPr bwMode="auto">
          <a:xfrm>
            <a:off x="693682" y="3081277"/>
            <a:ext cx="7530763" cy="227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457200"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</a:t>
            </a:r>
            <a:r>
              <a:rPr lang="uk-UA" alt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для роботи з елементом матриці (двовимірного масиву), потрібно вказувати у квадратних дужках номер рядка і номер стовпця елемента: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40791" y="5485448"/>
            <a:ext cx="639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matrDbl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uk-UA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uk-UA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uk-UA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12.5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0113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825480" y="392334"/>
            <a:ext cx="7488204" cy="8112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uk-UA" altLang="ru-RU" sz="3200" b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r>
              <a:rPr lang="uk-UA" altLang="ru-RU" sz="3200" b="1" smtClean="0">
                <a:latin typeface="Arial" panose="020B0604020202020204" pitchFamily="34" charset="0"/>
                <a:cs typeface="Arial" panose="020B0604020202020204" pitchFamily="34" charset="0"/>
              </a:rPr>
              <a:t> оголошення матриць</a:t>
            </a:r>
            <a:r>
              <a:rPr lang="ru-RU" altLang="ru-RU" sz="3200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0" y="1976559"/>
            <a:ext cx="7814024" cy="298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9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8277" y="430924"/>
            <a:ext cx="81560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200" dirty="0">
              <a:solidFill>
                <a:srgbClr val="000000"/>
              </a:solidFill>
              <a:latin typeface="Consolas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ru-RU" sz="2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a[2][3] = { 1, 2, 3, 4, 5, 6 };</a:t>
            </a:r>
          </a:p>
          <a:p>
            <a:pPr lvl="1"/>
            <a:r>
              <a:rPr lang="pt-BR" sz="2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/>
              </a:rPr>
              <a:t>"%d %d %d\n"</a:t>
            </a:r>
            <a:r>
              <a:rPr lang="pt-BR" sz="2200" dirty="0">
                <a:solidFill>
                  <a:srgbClr val="000000"/>
                </a:solidFill>
                <a:latin typeface="Consolas"/>
              </a:rPr>
              <a:t>, a[0][0], a[0][1], a[0][2]);</a:t>
            </a:r>
          </a:p>
          <a:p>
            <a:pPr lvl="1"/>
            <a:r>
              <a:rPr lang="pt-BR" sz="2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/>
              </a:rPr>
              <a:t>"%d %d %d\n"</a:t>
            </a:r>
            <a:r>
              <a:rPr lang="pt-BR" sz="2200" dirty="0">
                <a:solidFill>
                  <a:srgbClr val="000000"/>
                </a:solidFill>
                <a:latin typeface="Consolas"/>
              </a:rPr>
              <a:t>, a[1][0], a[1][1], a[1][2]);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59" y="3028766"/>
            <a:ext cx="2752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62152" y="3741663"/>
            <a:ext cx="86815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ru-RU" sz="2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[][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3] = { 1, 2, 3, 4, 5, 6 };</a:t>
            </a:r>
          </a:p>
          <a:p>
            <a:pPr lvl="1"/>
            <a:r>
              <a:rPr lang="pt-BR" sz="2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/>
              </a:rPr>
              <a:t>"%d %d %d\n"</a:t>
            </a:r>
            <a:r>
              <a:rPr lang="pt-BR" sz="2200" dirty="0">
                <a:solidFill>
                  <a:srgbClr val="000000"/>
                </a:solidFill>
                <a:latin typeface="Consolas"/>
              </a:rPr>
              <a:t>, a[0][0], a[0][1], a[0][2]);</a:t>
            </a:r>
          </a:p>
          <a:p>
            <a:pPr lvl="1"/>
            <a:r>
              <a:rPr lang="pt-BR" sz="2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/>
              </a:rPr>
              <a:t>"%d %d %d\n"</a:t>
            </a:r>
            <a:r>
              <a:rPr lang="pt-BR" sz="2200" dirty="0">
                <a:solidFill>
                  <a:srgbClr val="000000"/>
                </a:solidFill>
                <a:latin typeface="Consolas"/>
              </a:rPr>
              <a:t>, a[1][0], a[1][1], a[1][2]);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200" dirty="0"/>
          </a:p>
        </p:txBody>
      </p:sp>
      <p:sp>
        <p:nvSpPr>
          <p:cNvPr id="4" name="Овал 3"/>
          <p:cNvSpPr/>
          <p:nvPr/>
        </p:nvSpPr>
        <p:spPr>
          <a:xfrm>
            <a:off x="2091560" y="903889"/>
            <a:ext cx="1019502" cy="851336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965437" y="3952156"/>
            <a:ext cx="924908" cy="7039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58" y="5351553"/>
            <a:ext cx="2752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3"/>
          <p:cNvSpPr txBox="1">
            <a:spLocks/>
          </p:cNvSpPr>
          <p:nvPr/>
        </p:nvSpPr>
        <p:spPr>
          <a:xfrm>
            <a:off x="767254" y="737425"/>
            <a:ext cx="7683063" cy="5616624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Допускається</a:t>
            </a:r>
            <a:r>
              <a:rPr lang="uk-UA" sz="2800" dirty="0"/>
              <a:t> </a:t>
            </a:r>
            <a:r>
              <a:rPr lang="uk-UA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не вказувати кількість рядків </a:t>
            </a:r>
            <a:r>
              <a:rPr lang="uk-UA" sz="2800" dirty="0"/>
              <a:t>в двовимірному масиві (вказуються порожні квадратні дужки). </a:t>
            </a:r>
            <a:endParaRPr lang="uk-UA" sz="2800" dirty="0" smtClean="0"/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 smtClean="0"/>
              <a:t>У </a:t>
            </a:r>
            <a:r>
              <a:rPr lang="uk-UA" sz="2800" dirty="0"/>
              <a:t>такому випадку розмір масиву буде визначено за кількістю ініціюючих значень рядків. </a:t>
            </a:r>
            <a:endParaRPr lang="uk-UA" sz="2800" dirty="0" smtClean="0"/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Кількість </a:t>
            </a:r>
            <a:r>
              <a:rPr lang="uk-UA" sz="2800" dirty="0">
                <a:solidFill>
                  <a:srgbClr val="FF0000"/>
                </a:solidFill>
              </a:rPr>
              <a:t>стовпців матриці завжди необхідно вказувати</a:t>
            </a:r>
            <a:r>
              <a:rPr lang="uk-UA" sz="2800" dirty="0" smtClean="0"/>
              <a:t>.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 smtClean="0"/>
              <a:t>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 smtClean="0"/>
              <a:t>Наприклад</a:t>
            </a:r>
            <a:r>
              <a:rPr lang="uk-UA" sz="2800" dirty="0"/>
              <a:t>: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  </a:t>
            </a:r>
            <a:r>
              <a:rPr lang="ru-RU" sz="2800" dirty="0" err="1" smtClean="0">
                <a:solidFill>
                  <a:srgbClr val="0070C0"/>
                </a:solidFill>
              </a:rPr>
              <a:t>double</a:t>
            </a:r>
            <a:r>
              <a:rPr lang="ru-RU" sz="2800" dirty="0" smtClean="0">
                <a:solidFill>
                  <a:srgbClr val="0070C0"/>
                </a:solidFill>
              </a:rPr>
              <a:t> b[][4] = {{1,2,3,4},{5,6,7,8}}</a:t>
            </a:r>
            <a:endParaRPr lang="ru-R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6592" y="744564"/>
            <a:ext cx="5491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main()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array[3][5] =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{ 1, 2, 3, 4, 5 },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//рядок №0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{ 6, 7, 8, 9, 10 },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//рядок №1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{ 11, 12, 13, 14, 15 }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//рядок №2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3;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5;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array[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45" y="5098203"/>
            <a:ext cx="31813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05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7103" y="830512"/>
            <a:ext cx="54601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main()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array[3][5] =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 2, 4  },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рядок №0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 1, 3, 7 },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рядок №1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 8, 9, 11, 12 }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рядок №2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3;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5;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array[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16652"/>
            <a:ext cx="3819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3"/>
          <p:cNvSpPr txBox="1">
            <a:spLocks/>
          </p:cNvSpPr>
          <p:nvPr/>
        </p:nvSpPr>
        <p:spPr>
          <a:xfrm>
            <a:off x="608871" y="297693"/>
            <a:ext cx="8125226" cy="6323823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 smtClean="0"/>
              <a:t>  </a:t>
            </a:r>
            <a:r>
              <a:rPr lang="uk-UA" sz="2800" b="1" i="1" dirty="0" smtClean="0">
                <a:solidFill>
                  <a:srgbClr val="7030A0"/>
                </a:solidFill>
              </a:rPr>
              <a:t>Введення і виведення </a:t>
            </a:r>
            <a:r>
              <a:rPr lang="uk-UA" sz="2800" dirty="0" smtClean="0"/>
              <a:t>матриць в мові СІ здійснюється </a:t>
            </a:r>
            <a:r>
              <a:rPr lang="uk-UA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поелементно</a:t>
            </a:r>
            <a:r>
              <a:rPr lang="uk-UA" sz="2800" dirty="0" smtClean="0"/>
              <a:t>. Так як матриця має подвійну розмірність, то введення і виведення здійснюється у вкладених циклах.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 smtClean="0"/>
              <a:t>Наприклад:</a:t>
            </a:r>
            <a:br>
              <a:rPr lang="uk-UA" sz="2800" dirty="0" smtClean="0"/>
            </a:br>
            <a:r>
              <a:rPr lang="uk-UA" sz="2800" dirty="0" smtClean="0"/>
              <a:t>  </a:t>
            </a:r>
            <a:r>
              <a:rPr lang="uk-UA" sz="2800" dirty="0" err="1" smtClean="0">
                <a:solidFill>
                  <a:srgbClr val="0070C0"/>
                </a:solidFill>
              </a:rPr>
              <a:t>double</a:t>
            </a:r>
            <a:r>
              <a:rPr lang="uk-UA" sz="2800" dirty="0" smtClean="0">
                <a:solidFill>
                  <a:srgbClr val="0070C0"/>
                </a:solidFill>
              </a:rPr>
              <a:t> a[5][10]; 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</a:t>
            </a:r>
            <a:r>
              <a:rPr lang="uk-UA" sz="2800" b="1" dirty="0" err="1" smtClean="0">
                <a:solidFill>
                  <a:srgbClr val="0070C0"/>
                </a:solidFill>
              </a:rPr>
              <a:t>for</a:t>
            </a:r>
            <a:r>
              <a:rPr lang="uk-UA" sz="2800" b="1" dirty="0" smtClean="0">
                <a:solidFill>
                  <a:srgbClr val="0070C0"/>
                </a:solidFill>
              </a:rPr>
              <a:t>(</a:t>
            </a:r>
            <a:r>
              <a:rPr lang="uk-UA" sz="2800" b="1" dirty="0" err="1" smtClean="0">
                <a:solidFill>
                  <a:srgbClr val="0070C0"/>
                </a:solidFill>
              </a:rPr>
              <a:t>int</a:t>
            </a:r>
            <a:r>
              <a:rPr lang="uk-UA" sz="2800" b="1" dirty="0" smtClean="0">
                <a:solidFill>
                  <a:srgbClr val="0070C0"/>
                </a:solidFill>
              </a:rPr>
              <a:t> i=0;i&lt;5;i++) </a:t>
            </a:r>
            <a:br>
              <a:rPr lang="uk-UA" sz="2800" b="1" dirty="0" smtClean="0">
                <a:solidFill>
                  <a:srgbClr val="0070C0"/>
                </a:solidFill>
              </a:rPr>
            </a:br>
            <a:r>
              <a:rPr lang="uk-UA" sz="2800" b="1" dirty="0" smtClean="0">
                <a:solidFill>
                  <a:srgbClr val="0070C0"/>
                </a:solidFill>
              </a:rPr>
              <a:t>   </a:t>
            </a:r>
            <a:r>
              <a:rPr lang="uk-UA" sz="2800" b="1" dirty="0" err="1" smtClean="0">
                <a:solidFill>
                  <a:srgbClr val="0070C0"/>
                </a:solidFill>
              </a:rPr>
              <a:t>for</a:t>
            </a:r>
            <a:r>
              <a:rPr lang="uk-UA" sz="2800" b="1" dirty="0" smtClean="0">
                <a:solidFill>
                  <a:srgbClr val="0070C0"/>
                </a:solidFill>
              </a:rPr>
              <a:t>(</a:t>
            </a:r>
            <a:r>
              <a:rPr lang="uk-UA" sz="2800" b="1" dirty="0" err="1" smtClean="0">
                <a:solidFill>
                  <a:srgbClr val="0070C0"/>
                </a:solidFill>
              </a:rPr>
              <a:t>int</a:t>
            </a:r>
            <a:r>
              <a:rPr lang="uk-UA" sz="2800" b="1" dirty="0" smtClean="0">
                <a:solidFill>
                  <a:srgbClr val="0070C0"/>
                </a:solidFill>
              </a:rPr>
              <a:t> j=0;j&lt;10;j++) </a:t>
            </a:r>
            <a:br>
              <a:rPr lang="uk-UA" sz="2800" b="1" dirty="0" smtClean="0">
                <a:solidFill>
                  <a:srgbClr val="0070C0"/>
                </a:solidFill>
              </a:rPr>
            </a:br>
            <a:r>
              <a:rPr lang="uk-UA" sz="2800" b="1" dirty="0" smtClean="0">
                <a:solidFill>
                  <a:srgbClr val="0070C0"/>
                </a:solidFill>
              </a:rPr>
              <a:t>    </a:t>
            </a:r>
            <a:r>
              <a:rPr lang="uk-UA" sz="2800" b="1" dirty="0" err="1" smtClean="0">
                <a:solidFill>
                  <a:srgbClr val="0070C0"/>
                </a:solidFill>
              </a:rPr>
              <a:t>scanf</a:t>
            </a:r>
            <a:r>
              <a:rPr lang="uk-UA" sz="2800" b="1" dirty="0" smtClean="0">
                <a:solidFill>
                  <a:srgbClr val="0070C0"/>
                </a:solidFill>
              </a:rPr>
              <a:t>("%</a:t>
            </a:r>
            <a:r>
              <a:rPr lang="uk-UA" sz="2800" b="1" dirty="0" err="1" smtClean="0">
                <a:solidFill>
                  <a:srgbClr val="0070C0"/>
                </a:solidFill>
              </a:rPr>
              <a:t>lf</a:t>
            </a:r>
            <a:r>
              <a:rPr lang="uk-UA" sz="2800" b="1" dirty="0" smtClean="0">
                <a:solidFill>
                  <a:srgbClr val="0070C0"/>
                </a:solidFill>
              </a:rPr>
              <a:t>”,&amp;a[i][j]); </a:t>
            </a:r>
            <a:r>
              <a:rPr lang="uk-UA" sz="2800" b="1" dirty="0" smtClean="0"/>
              <a:t/>
            </a:r>
            <a:br>
              <a:rPr lang="uk-UA" sz="2800" b="1" dirty="0" smtClean="0"/>
            </a:br>
            <a:r>
              <a:rPr lang="uk-UA" sz="2800" dirty="0" smtClean="0"/>
              <a:t>  ... </a:t>
            </a:r>
            <a:br>
              <a:rPr lang="uk-UA" sz="2800" dirty="0" smtClean="0"/>
            </a:br>
            <a:r>
              <a:rPr lang="uk-UA" sz="2800" dirty="0" smtClean="0"/>
              <a:t>  </a:t>
            </a:r>
            <a:r>
              <a:rPr lang="uk-UA" sz="2800" dirty="0" err="1" smtClean="0">
                <a:solidFill>
                  <a:srgbClr val="0070C0"/>
                </a:solidFill>
              </a:rPr>
              <a:t>for</a:t>
            </a:r>
            <a:r>
              <a:rPr lang="uk-UA" sz="2800" dirty="0" smtClean="0">
                <a:solidFill>
                  <a:srgbClr val="0070C0"/>
                </a:solidFill>
              </a:rPr>
              <a:t>(</a:t>
            </a:r>
            <a:r>
              <a:rPr lang="uk-UA" sz="2800" dirty="0" err="1" smtClean="0">
                <a:solidFill>
                  <a:srgbClr val="0070C0"/>
                </a:solidFill>
              </a:rPr>
              <a:t>int</a:t>
            </a:r>
            <a:r>
              <a:rPr lang="uk-UA" sz="2800" dirty="0" smtClean="0">
                <a:solidFill>
                  <a:srgbClr val="0070C0"/>
                </a:solidFill>
              </a:rPr>
              <a:t> i=0;i&lt;5;i++){ 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   </a:t>
            </a:r>
            <a:r>
              <a:rPr lang="uk-UA" sz="2800" dirty="0" err="1" smtClean="0">
                <a:solidFill>
                  <a:srgbClr val="0070C0"/>
                </a:solidFill>
              </a:rPr>
              <a:t>for</a:t>
            </a:r>
            <a:r>
              <a:rPr lang="uk-UA" sz="2800" dirty="0" smtClean="0">
                <a:solidFill>
                  <a:srgbClr val="0070C0"/>
                </a:solidFill>
              </a:rPr>
              <a:t>(</a:t>
            </a:r>
            <a:r>
              <a:rPr lang="uk-UA" sz="2800" dirty="0" err="1" smtClean="0">
                <a:solidFill>
                  <a:srgbClr val="0070C0"/>
                </a:solidFill>
              </a:rPr>
              <a:t>int</a:t>
            </a:r>
            <a:r>
              <a:rPr lang="uk-UA" sz="2800" dirty="0" smtClean="0">
                <a:solidFill>
                  <a:srgbClr val="0070C0"/>
                </a:solidFill>
              </a:rPr>
              <a:t> j=0;j&lt;10;j++) 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    </a:t>
            </a:r>
            <a:r>
              <a:rPr lang="uk-UA" sz="2800" dirty="0" err="1" smtClean="0">
                <a:solidFill>
                  <a:srgbClr val="0070C0"/>
                </a:solidFill>
              </a:rPr>
              <a:t>printf</a:t>
            </a:r>
            <a:r>
              <a:rPr lang="uk-UA" sz="2800" dirty="0" smtClean="0">
                <a:solidFill>
                  <a:srgbClr val="0070C0"/>
                </a:solidFill>
              </a:rPr>
              <a:t>("%8.2f”,a[i][j]); 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   </a:t>
            </a:r>
            <a:r>
              <a:rPr lang="uk-UA" sz="2800" dirty="0" err="1" smtClean="0">
                <a:solidFill>
                  <a:srgbClr val="0070C0"/>
                </a:solidFill>
              </a:rPr>
              <a:t>printf</a:t>
            </a:r>
            <a:r>
              <a:rPr lang="uk-UA" sz="2800" dirty="0" smtClean="0">
                <a:solidFill>
                  <a:srgbClr val="0070C0"/>
                </a:solidFill>
              </a:rPr>
              <a:t>("\n”);   } </a:t>
            </a:r>
            <a:endParaRPr lang="uk-UA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74" y="3622369"/>
            <a:ext cx="2555164" cy="23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30316" y="552569"/>
            <a:ext cx="79668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sz="2200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200" dirty="0">
              <a:solidFill>
                <a:srgbClr val="000000"/>
              </a:solidFill>
              <a:latin typeface="Consolas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ru-RU" sz="2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a[2][3];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j;</a:t>
            </a:r>
          </a:p>
          <a:p>
            <a:pPr lvl="1"/>
            <a:r>
              <a:rPr lang="nn-NO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/>
              </a:rPr>
              <a:t> (i = 0; i &lt; 2; i++) </a:t>
            </a:r>
          </a:p>
          <a:p>
            <a:pPr lvl="2"/>
            <a:r>
              <a:rPr lang="en-US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(j = 0; j &lt; 3;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"a[%d][%d] = 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j);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&amp;a[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2"/>
            <a:r>
              <a:rPr lang="ru-RU" sz="2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nn-NO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/>
              </a:rPr>
              <a:t> (i = 0; i &lt; 2; i++) {</a:t>
            </a:r>
          </a:p>
          <a:p>
            <a:pPr lvl="2"/>
            <a:r>
              <a:rPr lang="en-US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(j = 0; j &lt; 3;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"%4d 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a[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ru-RU" sz="2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108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4493"/>
              </p:ext>
            </p:extLst>
          </p:nvPr>
        </p:nvGraphicFramePr>
        <p:xfrm>
          <a:off x="1018512" y="785375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591966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35725" y="1829254"/>
            <a:ext cx="760949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indent="457200" algn="just" eaLnBrk="1" hangingPunct="1">
              <a:lnSpc>
                <a:spcPct val="80000"/>
              </a:lnSpc>
            </a:pPr>
            <a:r>
              <a:rPr lang="uk-UA" sz="2800" b="1" dirty="0" smtClean="0">
                <a:solidFill>
                  <a:srgbClr val="7030A0"/>
                </a:solidFill>
              </a:rPr>
              <a:t>Масив</a:t>
            </a:r>
            <a:r>
              <a:rPr lang="uk-UA" sz="2800" dirty="0" smtClean="0">
                <a:solidFill>
                  <a:srgbClr val="7030A0"/>
                </a:solidFill>
              </a:rPr>
              <a:t> - </a:t>
            </a:r>
            <a:r>
              <a:rPr lang="uk-UA" sz="2800" dirty="0" smtClean="0"/>
              <a:t> </a:t>
            </a:r>
            <a:r>
              <a:rPr lang="uk-UA" sz="2800" dirty="0">
                <a:solidFill>
                  <a:srgbClr val="7030A0"/>
                </a:solidFill>
              </a:rPr>
              <a:t>це безперервна ділянка пам'яті, що містить послідовність об'єктів однакового типу і позначається одним ім'ям</a:t>
            </a:r>
            <a:endParaRPr lang="uk-UA" altLang="ru-RU" sz="2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30316" y="3248331"/>
            <a:ext cx="75148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Адреса масиву </a:t>
            </a:r>
            <a:r>
              <a:rPr lang="uk-UA" sz="2000" dirty="0" smtClean="0">
                <a:solidFill>
                  <a:srgbClr val="0070C0"/>
                </a:solidFill>
              </a:rPr>
              <a:t>- адреса початкового елемента масиву.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/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b="1" dirty="0" smtClean="0">
                <a:solidFill>
                  <a:srgbClr val="0070C0"/>
                </a:solidFill>
              </a:rPr>
              <a:t>Ім'я масиву </a:t>
            </a:r>
            <a:r>
              <a:rPr lang="uk-UA" sz="2000" dirty="0" smtClean="0">
                <a:solidFill>
                  <a:srgbClr val="0070C0"/>
                </a:solidFill>
              </a:rPr>
              <a:t>- ідентифікатор, який використовується для звернення до елементів масиву.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/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b="1" dirty="0" smtClean="0">
                <a:solidFill>
                  <a:srgbClr val="0070C0"/>
                </a:solidFill>
              </a:rPr>
              <a:t>Розмір масиву </a:t>
            </a:r>
            <a:r>
              <a:rPr lang="uk-UA" sz="2000" dirty="0" smtClean="0">
                <a:solidFill>
                  <a:srgbClr val="0070C0"/>
                </a:solidFill>
              </a:rPr>
              <a:t>- кількість елементів масиву.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/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b="1" dirty="0" smtClean="0">
                <a:solidFill>
                  <a:srgbClr val="0070C0"/>
                </a:solidFill>
              </a:rPr>
              <a:t>Розмір елемента </a:t>
            </a:r>
            <a:r>
              <a:rPr lang="uk-UA" sz="2000" dirty="0" smtClean="0">
                <a:solidFill>
                  <a:srgbClr val="0070C0"/>
                </a:solidFill>
              </a:rPr>
              <a:t>- кількість байт, що займає один елемент масиву.</a:t>
            </a:r>
            <a:endParaRPr lang="uk-U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461" y="116529"/>
            <a:ext cx="79826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3, m = 5;</a:t>
            </a:r>
          </a:p>
          <a:p>
            <a:r>
              <a:rPr lang="pt-B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arrA[n][m], arrL[n][12];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[10][12];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m;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arrA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rand() % 10;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12;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arrL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rand() % 10-5;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12;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arrX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)rand()*(5-2.85)/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RAND_MAX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+2.85;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"%5.2f"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3" y="2117955"/>
            <a:ext cx="4221167" cy="273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 txBox="1">
            <a:spLocks/>
          </p:cNvSpPr>
          <p:nvPr/>
        </p:nvSpPr>
        <p:spPr bwMode="auto">
          <a:xfrm>
            <a:off x="732769" y="504496"/>
            <a:ext cx="767550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Увага!!!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9082" y="1232682"/>
            <a:ext cx="86487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rows; i++)</a:t>
            </a: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for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cols;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rand() % 21 - 10;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9082" y="3132413"/>
            <a:ext cx="86487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&lt; cols; j++)</a:t>
            </a:r>
            <a:endParaRPr lang="nn-NO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for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rows;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rand() % 21 - 10;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2769" y="5060759"/>
            <a:ext cx="76755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Перший буде здійснювати проходи по рядках, а другий – по стовпцях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75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9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41429"/>
            <a:ext cx="9144000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MAX_ROWS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</a:t>
            </a:r>
          </a:p>
          <a:p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MAX_COLS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</a:t>
            </a:r>
          </a:p>
          <a:p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rows, cols;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MAX_ROWS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MAX_COLS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"rows = 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&amp;rows);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"cols = 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&amp;cols);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(time(0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rows; i++)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for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cols;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rand() % 21 - 10;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1435" y="4350453"/>
            <a:ext cx="6861734" cy="866273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88682" y="5709251"/>
            <a:ext cx="289470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обхід матриці</a:t>
            </a:r>
            <a:b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рядках</a:t>
            </a:r>
            <a:endParaRPr lang="ru-RU" altLang="ru-RU" sz="32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6348625" y="4878618"/>
            <a:ext cx="2355561" cy="1501155"/>
          </a:xfrm>
          <a:custGeom>
            <a:avLst/>
            <a:gdLst>
              <a:gd name="connsiteX0" fmla="*/ 0 w 2357544"/>
              <a:gd name="connsiteY0" fmla="*/ 2061622 h 2061622"/>
              <a:gd name="connsiteX1" fmla="*/ 2252870 w 2357544"/>
              <a:gd name="connsiteY1" fmla="*/ 1425518 h 2061622"/>
              <a:gd name="connsiteX2" fmla="*/ 1895061 w 2357544"/>
              <a:gd name="connsiteY2" fmla="*/ 113552 h 2061622"/>
              <a:gd name="connsiteX3" fmla="*/ 1099931 w 2357544"/>
              <a:gd name="connsiteY3" fmla="*/ 100300 h 2061622"/>
              <a:gd name="connsiteX0" fmla="*/ 0 w 2221583"/>
              <a:gd name="connsiteY0" fmla="*/ 2086791 h 2086791"/>
              <a:gd name="connsiteX1" fmla="*/ 2093844 w 2221583"/>
              <a:gd name="connsiteY1" fmla="*/ 1795243 h 2086791"/>
              <a:gd name="connsiteX2" fmla="*/ 1895061 w 2221583"/>
              <a:gd name="connsiteY2" fmla="*/ 138721 h 2086791"/>
              <a:gd name="connsiteX3" fmla="*/ 1099931 w 2221583"/>
              <a:gd name="connsiteY3" fmla="*/ 125469 h 2086791"/>
              <a:gd name="connsiteX0" fmla="*/ 0 w 2311317"/>
              <a:gd name="connsiteY0" fmla="*/ 1971448 h 1971448"/>
              <a:gd name="connsiteX1" fmla="*/ 2093844 w 2311317"/>
              <a:gd name="connsiteY1" fmla="*/ 1679900 h 1971448"/>
              <a:gd name="connsiteX2" fmla="*/ 2133600 w 2311317"/>
              <a:gd name="connsiteY2" fmla="*/ 354683 h 1971448"/>
              <a:gd name="connsiteX3" fmla="*/ 1099931 w 2311317"/>
              <a:gd name="connsiteY3" fmla="*/ 10126 h 1971448"/>
              <a:gd name="connsiteX0" fmla="*/ 0 w 2284365"/>
              <a:gd name="connsiteY0" fmla="*/ 1961322 h 1961322"/>
              <a:gd name="connsiteX1" fmla="*/ 2093844 w 2284365"/>
              <a:gd name="connsiteY1" fmla="*/ 1669774 h 1961322"/>
              <a:gd name="connsiteX2" fmla="*/ 2133600 w 2284365"/>
              <a:gd name="connsiteY2" fmla="*/ 344557 h 1961322"/>
              <a:gd name="connsiteX3" fmla="*/ 1616767 w 2284365"/>
              <a:gd name="connsiteY3" fmla="*/ 159026 h 1961322"/>
              <a:gd name="connsiteX4" fmla="*/ 1099931 w 2284365"/>
              <a:gd name="connsiteY4" fmla="*/ 0 h 1961322"/>
              <a:gd name="connsiteX0" fmla="*/ 0 w 2284365"/>
              <a:gd name="connsiteY0" fmla="*/ 1961322 h 1961322"/>
              <a:gd name="connsiteX1" fmla="*/ 2093844 w 2284365"/>
              <a:gd name="connsiteY1" fmla="*/ 1669774 h 1961322"/>
              <a:gd name="connsiteX2" fmla="*/ 2133600 w 2284365"/>
              <a:gd name="connsiteY2" fmla="*/ 344557 h 1961322"/>
              <a:gd name="connsiteX3" fmla="*/ 1616767 w 2284365"/>
              <a:gd name="connsiteY3" fmla="*/ 159026 h 1961322"/>
              <a:gd name="connsiteX4" fmla="*/ 1099931 w 2284365"/>
              <a:gd name="connsiteY4" fmla="*/ 0 h 1961322"/>
              <a:gd name="connsiteX0" fmla="*/ 0 w 2285010"/>
              <a:gd name="connsiteY0" fmla="*/ 1961322 h 1961322"/>
              <a:gd name="connsiteX1" fmla="*/ 2093844 w 2285010"/>
              <a:gd name="connsiteY1" fmla="*/ 1669774 h 1961322"/>
              <a:gd name="connsiteX2" fmla="*/ 2133600 w 2285010"/>
              <a:gd name="connsiteY2" fmla="*/ 344557 h 1961322"/>
              <a:gd name="connsiteX3" fmla="*/ 1603515 w 2285010"/>
              <a:gd name="connsiteY3" fmla="*/ 675861 h 1961322"/>
              <a:gd name="connsiteX4" fmla="*/ 1099931 w 2285010"/>
              <a:gd name="connsiteY4" fmla="*/ 0 h 1961322"/>
              <a:gd name="connsiteX0" fmla="*/ 0 w 2287611"/>
              <a:gd name="connsiteY0" fmla="*/ 1961322 h 1961322"/>
              <a:gd name="connsiteX1" fmla="*/ 2093844 w 2287611"/>
              <a:gd name="connsiteY1" fmla="*/ 1669774 h 1961322"/>
              <a:gd name="connsiteX2" fmla="*/ 2133600 w 2287611"/>
              <a:gd name="connsiteY2" fmla="*/ 344557 h 1961322"/>
              <a:gd name="connsiteX3" fmla="*/ 1550506 w 2287611"/>
              <a:gd name="connsiteY3" fmla="*/ 675861 h 1961322"/>
              <a:gd name="connsiteX4" fmla="*/ 1099931 w 2287611"/>
              <a:gd name="connsiteY4" fmla="*/ 0 h 1961322"/>
              <a:gd name="connsiteX0" fmla="*/ 0 w 2311317"/>
              <a:gd name="connsiteY0" fmla="*/ 1961322 h 1961322"/>
              <a:gd name="connsiteX1" fmla="*/ 2093844 w 2311317"/>
              <a:gd name="connsiteY1" fmla="*/ 1669774 h 1961322"/>
              <a:gd name="connsiteX2" fmla="*/ 2133600 w 2311317"/>
              <a:gd name="connsiteY2" fmla="*/ 344557 h 1961322"/>
              <a:gd name="connsiteX3" fmla="*/ 1099931 w 2311317"/>
              <a:gd name="connsiteY3" fmla="*/ 0 h 1961322"/>
              <a:gd name="connsiteX0" fmla="*/ 0 w 2116767"/>
              <a:gd name="connsiteY0" fmla="*/ 1961322 h 1961322"/>
              <a:gd name="connsiteX1" fmla="*/ 2093844 w 2116767"/>
              <a:gd name="connsiteY1" fmla="*/ 1669774 h 1961322"/>
              <a:gd name="connsiteX2" fmla="*/ 1099931 w 2116767"/>
              <a:gd name="connsiteY2" fmla="*/ 0 h 1961322"/>
              <a:gd name="connsiteX0" fmla="*/ 0 w 2155729"/>
              <a:gd name="connsiteY0" fmla="*/ 1961322 h 1961322"/>
              <a:gd name="connsiteX1" fmla="*/ 2133601 w 2155729"/>
              <a:gd name="connsiteY1" fmla="*/ 1590261 h 1961322"/>
              <a:gd name="connsiteX2" fmla="*/ 1099931 w 2155729"/>
              <a:gd name="connsiteY2" fmla="*/ 0 h 1961322"/>
              <a:gd name="connsiteX0" fmla="*/ 0 w 2355993"/>
              <a:gd name="connsiteY0" fmla="*/ 1961322 h 1961322"/>
              <a:gd name="connsiteX1" fmla="*/ 2133601 w 2355993"/>
              <a:gd name="connsiteY1" fmla="*/ 1590261 h 1961322"/>
              <a:gd name="connsiteX2" fmla="*/ 2173357 w 2355993"/>
              <a:gd name="connsiteY2" fmla="*/ 331304 h 1961322"/>
              <a:gd name="connsiteX3" fmla="*/ 1099931 w 2355993"/>
              <a:gd name="connsiteY3" fmla="*/ 0 h 1961322"/>
              <a:gd name="connsiteX0" fmla="*/ 0 w 2355993"/>
              <a:gd name="connsiteY0" fmla="*/ 1842052 h 1842052"/>
              <a:gd name="connsiteX1" fmla="*/ 2133601 w 2355993"/>
              <a:gd name="connsiteY1" fmla="*/ 1470991 h 1842052"/>
              <a:gd name="connsiteX2" fmla="*/ 2173357 w 2355993"/>
              <a:gd name="connsiteY2" fmla="*/ 212034 h 1842052"/>
              <a:gd name="connsiteX3" fmla="*/ 1113183 w 2355993"/>
              <a:gd name="connsiteY3" fmla="*/ 0 h 1842052"/>
              <a:gd name="connsiteX0" fmla="*/ 0 w 2355993"/>
              <a:gd name="connsiteY0" fmla="*/ 1775791 h 1775791"/>
              <a:gd name="connsiteX1" fmla="*/ 2133601 w 2355993"/>
              <a:gd name="connsiteY1" fmla="*/ 1404730 h 1775791"/>
              <a:gd name="connsiteX2" fmla="*/ 2173357 w 2355993"/>
              <a:gd name="connsiteY2" fmla="*/ 145773 h 1775791"/>
              <a:gd name="connsiteX3" fmla="*/ 1113183 w 2355993"/>
              <a:gd name="connsiteY3" fmla="*/ 0 h 1775791"/>
              <a:gd name="connsiteX0" fmla="*/ 0 w 2398859"/>
              <a:gd name="connsiteY0" fmla="*/ 1775791 h 1775791"/>
              <a:gd name="connsiteX1" fmla="*/ 2133601 w 2398859"/>
              <a:gd name="connsiteY1" fmla="*/ 1404730 h 1775791"/>
              <a:gd name="connsiteX2" fmla="*/ 2252870 w 2398859"/>
              <a:gd name="connsiteY2" fmla="*/ 132521 h 1775791"/>
              <a:gd name="connsiteX3" fmla="*/ 1113183 w 2398859"/>
              <a:gd name="connsiteY3" fmla="*/ 0 h 1775791"/>
              <a:gd name="connsiteX0" fmla="*/ 0 w 2398859"/>
              <a:gd name="connsiteY0" fmla="*/ 1908312 h 1908312"/>
              <a:gd name="connsiteX1" fmla="*/ 2133601 w 2398859"/>
              <a:gd name="connsiteY1" fmla="*/ 1537251 h 1908312"/>
              <a:gd name="connsiteX2" fmla="*/ 2252870 w 2398859"/>
              <a:gd name="connsiteY2" fmla="*/ 265042 h 1908312"/>
              <a:gd name="connsiteX3" fmla="*/ 1099931 w 2398859"/>
              <a:gd name="connsiteY3" fmla="*/ 0 h 1908312"/>
              <a:gd name="connsiteX0" fmla="*/ 0 w 2398859"/>
              <a:gd name="connsiteY0" fmla="*/ 1736928 h 1736928"/>
              <a:gd name="connsiteX1" fmla="*/ 2133601 w 2398859"/>
              <a:gd name="connsiteY1" fmla="*/ 1365867 h 1736928"/>
              <a:gd name="connsiteX2" fmla="*/ 2252870 w 2398859"/>
              <a:gd name="connsiteY2" fmla="*/ 93658 h 1736928"/>
              <a:gd name="connsiteX3" fmla="*/ 1126436 w 2398859"/>
              <a:gd name="connsiteY3" fmla="*/ 93659 h 1736928"/>
              <a:gd name="connsiteX0" fmla="*/ 0 w 2398859"/>
              <a:gd name="connsiteY0" fmla="*/ 1895060 h 1895060"/>
              <a:gd name="connsiteX1" fmla="*/ 2133601 w 2398859"/>
              <a:gd name="connsiteY1" fmla="*/ 1523999 h 1895060"/>
              <a:gd name="connsiteX2" fmla="*/ 2252870 w 2398859"/>
              <a:gd name="connsiteY2" fmla="*/ 251790 h 1895060"/>
              <a:gd name="connsiteX3" fmla="*/ 1099931 w 2398859"/>
              <a:gd name="connsiteY3" fmla="*/ 0 h 1895060"/>
              <a:gd name="connsiteX0" fmla="*/ 0 w 2406711"/>
              <a:gd name="connsiteY0" fmla="*/ 1915199 h 1915199"/>
              <a:gd name="connsiteX1" fmla="*/ 2133601 w 2406711"/>
              <a:gd name="connsiteY1" fmla="*/ 1544138 h 1915199"/>
              <a:gd name="connsiteX2" fmla="*/ 2266122 w 2406711"/>
              <a:gd name="connsiteY2" fmla="*/ 112903 h 1915199"/>
              <a:gd name="connsiteX3" fmla="*/ 1099931 w 2406711"/>
              <a:gd name="connsiteY3" fmla="*/ 20139 h 1915199"/>
              <a:gd name="connsiteX0" fmla="*/ 0 w 2406711"/>
              <a:gd name="connsiteY0" fmla="*/ 1932866 h 1932866"/>
              <a:gd name="connsiteX1" fmla="*/ 2133601 w 2406711"/>
              <a:gd name="connsiteY1" fmla="*/ 1561805 h 1932866"/>
              <a:gd name="connsiteX2" fmla="*/ 2266122 w 2406711"/>
              <a:gd name="connsiteY2" fmla="*/ 130570 h 1932866"/>
              <a:gd name="connsiteX3" fmla="*/ 1099931 w 2406711"/>
              <a:gd name="connsiteY3" fmla="*/ 37806 h 1932866"/>
              <a:gd name="connsiteX0" fmla="*/ 0 w 2406711"/>
              <a:gd name="connsiteY0" fmla="*/ 1909311 h 1909311"/>
              <a:gd name="connsiteX1" fmla="*/ 2133601 w 2406711"/>
              <a:gd name="connsiteY1" fmla="*/ 1538250 h 1909311"/>
              <a:gd name="connsiteX2" fmla="*/ 2266122 w 2406711"/>
              <a:gd name="connsiteY2" fmla="*/ 107015 h 1909311"/>
              <a:gd name="connsiteX3" fmla="*/ 1099931 w 2406711"/>
              <a:gd name="connsiteY3" fmla="*/ 14251 h 1909311"/>
              <a:gd name="connsiteX0" fmla="*/ 0 w 2406711"/>
              <a:gd name="connsiteY0" fmla="*/ 1968202 h 1968202"/>
              <a:gd name="connsiteX1" fmla="*/ 2133601 w 2406711"/>
              <a:gd name="connsiteY1" fmla="*/ 1597141 h 1968202"/>
              <a:gd name="connsiteX2" fmla="*/ 2266122 w 2406711"/>
              <a:gd name="connsiteY2" fmla="*/ 165906 h 1968202"/>
              <a:gd name="connsiteX3" fmla="*/ 1099931 w 2406711"/>
              <a:gd name="connsiteY3" fmla="*/ 73142 h 1968202"/>
              <a:gd name="connsiteX0" fmla="*/ 0 w 2406711"/>
              <a:gd name="connsiteY0" fmla="*/ 1956424 h 1956424"/>
              <a:gd name="connsiteX1" fmla="*/ 2133601 w 2406711"/>
              <a:gd name="connsiteY1" fmla="*/ 1585363 h 1956424"/>
              <a:gd name="connsiteX2" fmla="*/ 2266122 w 2406711"/>
              <a:gd name="connsiteY2" fmla="*/ 154128 h 1956424"/>
              <a:gd name="connsiteX3" fmla="*/ 1099931 w 2406711"/>
              <a:gd name="connsiteY3" fmla="*/ 61364 h 1956424"/>
              <a:gd name="connsiteX0" fmla="*/ 0 w 2417258"/>
              <a:gd name="connsiteY0" fmla="*/ 1956424 h 1956424"/>
              <a:gd name="connsiteX1" fmla="*/ 2133601 w 2417258"/>
              <a:gd name="connsiteY1" fmla="*/ 1585363 h 1956424"/>
              <a:gd name="connsiteX2" fmla="*/ 2266122 w 2417258"/>
              <a:gd name="connsiteY2" fmla="*/ 154128 h 1956424"/>
              <a:gd name="connsiteX3" fmla="*/ 1099931 w 2417258"/>
              <a:gd name="connsiteY3" fmla="*/ 61364 h 1956424"/>
              <a:gd name="connsiteX0" fmla="*/ 0 w 2469464"/>
              <a:gd name="connsiteY0" fmla="*/ 1895060 h 1895060"/>
              <a:gd name="connsiteX1" fmla="*/ 2133601 w 2469464"/>
              <a:gd name="connsiteY1" fmla="*/ 1523999 h 1895060"/>
              <a:gd name="connsiteX2" fmla="*/ 2345635 w 2469464"/>
              <a:gd name="connsiteY2" fmla="*/ 238538 h 1895060"/>
              <a:gd name="connsiteX3" fmla="*/ 1099931 w 2469464"/>
              <a:gd name="connsiteY3" fmla="*/ 0 h 1895060"/>
              <a:gd name="connsiteX0" fmla="*/ 0 w 2316880"/>
              <a:gd name="connsiteY0" fmla="*/ 1550503 h 1598503"/>
              <a:gd name="connsiteX1" fmla="*/ 1987827 w 2316880"/>
              <a:gd name="connsiteY1" fmla="*/ 1523999 h 1598503"/>
              <a:gd name="connsiteX2" fmla="*/ 2199861 w 2316880"/>
              <a:gd name="connsiteY2" fmla="*/ 238538 h 1598503"/>
              <a:gd name="connsiteX3" fmla="*/ 954157 w 2316880"/>
              <a:gd name="connsiteY3" fmla="*/ 0 h 1598503"/>
              <a:gd name="connsiteX0" fmla="*/ 0 w 2330737"/>
              <a:gd name="connsiteY0" fmla="*/ 1643268 h 1643268"/>
              <a:gd name="connsiteX1" fmla="*/ 2001079 w 2330737"/>
              <a:gd name="connsiteY1" fmla="*/ 1523999 h 1643268"/>
              <a:gd name="connsiteX2" fmla="*/ 2213113 w 2330737"/>
              <a:gd name="connsiteY2" fmla="*/ 238538 h 1643268"/>
              <a:gd name="connsiteX3" fmla="*/ 967409 w 2330737"/>
              <a:gd name="connsiteY3" fmla="*/ 0 h 1643268"/>
              <a:gd name="connsiteX0" fmla="*/ 0 w 2330737"/>
              <a:gd name="connsiteY0" fmla="*/ 1643268 h 1667714"/>
              <a:gd name="connsiteX1" fmla="*/ 2001079 w 2330737"/>
              <a:gd name="connsiteY1" fmla="*/ 1523999 h 1667714"/>
              <a:gd name="connsiteX2" fmla="*/ 2213113 w 2330737"/>
              <a:gd name="connsiteY2" fmla="*/ 238538 h 1667714"/>
              <a:gd name="connsiteX3" fmla="*/ 967409 w 2330737"/>
              <a:gd name="connsiteY3" fmla="*/ 0 h 1667714"/>
              <a:gd name="connsiteX0" fmla="*/ 0 w 2407426"/>
              <a:gd name="connsiteY0" fmla="*/ 1643268 h 1674735"/>
              <a:gd name="connsiteX1" fmla="*/ 2173358 w 2407426"/>
              <a:gd name="connsiteY1" fmla="*/ 1537251 h 1674735"/>
              <a:gd name="connsiteX2" fmla="*/ 2213113 w 2407426"/>
              <a:gd name="connsiteY2" fmla="*/ 238538 h 1674735"/>
              <a:gd name="connsiteX3" fmla="*/ 967409 w 2407426"/>
              <a:gd name="connsiteY3" fmla="*/ 0 h 1674735"/>
              <a:gd name="connsiteX0" fmla="*/ 0 w 2355561"/>
              <a:gd name="connsiteY0" fmla="*/ 1643268 h 1661266"/>
              <a:gd name="connsiteX1" fmla="*/ 2067341 w 2355561"/>
              <a:gd name="connsiteY1" fmla="*/ 1510746 h 1661266"/>
              <a:gd name="connsiteX2" fmla="*/ 2213113 w 2355561"/>
              <a:gd name="connsiteY2" fmla="*/ 238538 h 1661266"/>
              <a:gd name="connsiteX3" fmla="*/ 967409 w 2355561"/>
              <a:gd name="connsiteY3" fmla="*/ 0 h 166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561" h="1661266">
                <a:moveTo>
                  <a:pt x="0" y="1643268"/>
                </a:moveTo>
                <a:cubicBezTo>
                  <a:pt x="968513" y="1633329"/>
                  <a:pt x="1698489" y="1744868"/>
                  <a:pt x="2067341" y="1510746"/>
                </a:cubicBezTo>
                <a:cubicBezTo>
                  <a:pt x="2436193" y="1276624"/>
                  <a:pt x="2411895" y="636102"/>
                  <a:pt x="2213113" y="238538"/>
                </a:cubicBezTo>
                <a:cubicBezTo>
                  <a:pt x="1842052" y="-119269"/>
                  <a:pt x="1071218" y="130313"/>
                  <a:pt x="967409" y="0"/>
                </a:cubicBezTo>
              </a:path>
            </a:pathLst>
          </a:cu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6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10136"/>
              </p:ext>
            </p:extLst>
          </p:nvPr>
        </p:nvGraphicFramePr>
        <p:xfrm>
          <a:off x="2940423" y="1575440"/>
          <a:ext cx="3263155" cy="40538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52631">
                  <a:extLst>
                    <a:ext uri="{9D8B030D-6E8A-4147-A177-3AD203B41FA5}">
                      <a16:colId xmlns="" xmlns:a16="http://schemas.microsoft.com/office/drawing/2014/main" val="2342742533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2444240221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2557550060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2550100603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1157631604"/>
                    </a:ext>
                  </a:extLst>
                </a:gridCol>
              </a:tblGrid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12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7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9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5914928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7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10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-2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829643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-6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-5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11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93360556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6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12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9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54773994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12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4457503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8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-5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70912923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9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16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10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21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14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5665435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98786" y="351668"/>
            <a:ext cx="7556938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rows; i++)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cols;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191435" y="1864365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6638" y="5643150"/>
            <a:ext cx="853368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6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обхід матриці по рядках</a:t>
            </a:r>
            <a:endParaRPr lang="ru-RU" altLang="ru-RU" sz="36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3203389" y="2452193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203389" y="3040021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215343" y="3627849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174359" y="4188851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186313" y="4791193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164541" y="5352195"/>
            <a:ext cx="2814918" cy="1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88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0964" y="0"/>
            <a:ext cx="9238592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MAX_ROWS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</a:t>
            </a:r>
          </a:p>
          <a:p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MAX_COLS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</a:t>
            </a:r>
          </a:p>
          <a:p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rows, cols;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MAX_ROWS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8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MAX_COLS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"rows = 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&amp;rows);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"cols = 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&amp;cols);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(time(0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{"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cols;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rows; i++)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rand() % 21 - 10;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925" y="3909024"/>
            <a:ext cx="6872244" cy="866273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80030" y="5218214"/>
            <a:ext cx="289470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обхід матриці</a:t>
            </a:r>
            <a:b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стовпцях</a:t>
            </a:r>
            <a:endParaRPr lang="ru-RU" altLang="ru-RU" sz="32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6348625" y="4437189"/>
            <a:ext cx="2448534" cy="1221145"/>
          </a:xfrm>
          <a:custGeom>
            <a:avLst/>
            <a:gdLst>
              <a:gd name="connsiteX0" fmla="*/ 0 w 2357544"/>
              <a:gd name="connsiteY0" fmla="*/ 2061622 h 2061622"/>
              <a:gd name="connsiteX1" fmla="*/ 2252870 w 2357544"/>
              <a:gd name="connsiteY1" fmla="*/ 1425518 h 2061622"/>
              <a:gd name="connsiteX2" fmla="*/ 1895061 w 2357544"/>
              <a:gd name="connsiteY2" fmla="*/ 113552 h 2061622"/>
              <a:gd name="connsiteX3" fmla="*/ 1099931 w 2357544"/>
              <a:gd name="connsiteY3" fmla="*/ 100300 h 2061622"/>
              <a:gd name="connsiteX0" fmla="*/ 0 w 2221583"/>
              <a:gd name="connsiteY0" fmla="*/ 2086791 h 2086791"/>
              <a:gd name="connsiteX1" fmla="*/ 2093844 w 2221583"/>
              <a:gd name="connsiteY1" fmla="*/ 1795243 h 2086791"/>
              <a:gd name="connsiteX2" fmla="*/ 1895061 w 2221583"/>
              <a:gd name="connsiteY2" fmla="*/ 138721 h 2086791"/>
              <a:gd name="connsiteX3" fmla="*/ 1099931 w 2221583"/>
              <a:gd name="connsiteY3" fmla="*/ 125469 h 2086791"/>
              <a:gd name="connsiteX0" fmla="*/ 0 w 2311317"/>
              <a:gd name="connsiteY0" fmla="*/ 1971448 h 1971448"/>
              <a:gd name="connsiteX1" fmla="*/ 2093844 w 2311317"/>
              <a:gd name="connsiteY1" fmla="*/ 1679900 h 1971448"/>
              <a:gd name="connsiteX2" fmla="*/ 2133600 w 2311317"/>
              <a:gd name="connsiteY2" fmla="*/ 354683 h 1971448"/>
              <a:gd name="connsiteX3" fmla="*/ 1099931 w 2311317"/>
              <a:gd name="connsiteY3" fmla="*/ 10126 h 1971448"/>
              <a:gd name="connsiteX0" fmla="*/ 0 w 2284365"/>
              <a:gd name="connsiteY0" fmla="*/ 1961322 h 1961322"/>
              <a:gd name="connsiteX1" fmla="*/ 2093844 w 2284365"/>
              <a:gd name="connsiteY1" fmla="*/ 1669774 h 1961322"/>
              <a:gd name="connsiteX2" fmla="*/ 2133600 w 2284365"/>
              <a:gd name="connsiteY2" fmla="*/ 344557 h 1961322"/>
              <a:gd name="connsiteX3" fmla="*/ 1616767 w 2284365"/>
              <a:gd name="connsiteY3" fmla="*/ 159026 h 1961322"/>
              <a:gd name="connsiteX4" fmla="*/ 1099931 w 2284365"/>
              <a:gd name="connsiteY4" fmla="*/ 0 h 1961322"/>
              <a:gd name="connsiteX0" fmla="*/ 0 w 2284365"/>
              <a:gd name="connsiteY0" fmla="*/ 1961322 h 1961322"/>
              <a:gd name="connsiteX1" fmla="*/ 2093844 w 2284365"/>
              <a:gd name="connsiteY1" fmla="*/ 1669774 h 1961322"/>
              <a:gd name="connsiteX2" fmla="*/ 2133600 w 2284365"/>
              <a:gd name="connsiteY2" fmla="*/ 344557 h 1961322"/>
              <a:gd name="connsiteX3" fmla="*/ 1616767 w 2284365"/>
              <a:gd name="connsiteY3" fmla="*/ 159026 h 1961322"/>
              <a:gd name="connsiteX4" fmla="*/ 1099931 w 2284365"/>
              <a:gd name="connsiteY4" fmla="*/ 0 h 1961322"/>
              <a:gd name="connsiteX0" fmla="*/ 0 w 2285010"/>
              <a:gd name="connsiteY0" fmla="*/ 1961322 h 1961322"/>
              <a:gd name="connsiteX1" fmla="*/ 2093844 w 2285010"/>
              <a:gd name="connsiteY1" fmla="*/ 1669774 h 1961322"/>
              <a:gd name="connsiteX2" fmla="*/ 2133600 w 2285010"/>
              <a:gd name="connsiteY2" fmla="*/ 344557 h 1961322"/>
              <a:gd name="connsiteX3" fmla="*/ 1603515 w 2285010"/>
              <a:gd name="connsiteY3" fmla="*/ 675861 h 1961322"/>
              <a:gd name="connsiteX4" fmla="*/ 1099931 w 2285010"/>
              <a:gd name="connsiteY4" fmla="*/ 0 h 1961322"/>
              <a:gd name="connsiteX0" fmla="*/ 0 w 2287611"/>
              <a:gd name="connsiteY0" fmla="*/ 1961322 h 1961322"/>
              <a:gd name="connsiteX1" fmla="*/ 2093844 w 2287611"/>
              <a:gd name="connsiteY1" fmla="*/ 1669774 h 1961322"/>
              <a:gd name="connsiteX2" fmla="*/ 2133600 w 2287611"/>
              <a:gd name="connsiteY2" fmla="*/ 344557 h 1961322"/>
              <a:gd name="connsiteX3" fmla="*/ 1550506 w 2287611"/>
              <a:gd name="connsiteY3" fmla="*/ 675861 h 1961322"/>
              <a:gd name="connsiteX4" fmla="*/ 1099931 w 2287611"/>
              <a:gd name="connsiteY4" fmla="*/ 0 h 1961322"/>
              <a:gd name="connsiteX0" fmla="*/ 0 w 2311317"/>
              <a:gd name="connsiteY0" fmla="*/ 1961322 h 1961322"/>
              <a:gd name="connsiteX1" fmla="*/ 2093844 w 2311317"/>
              <a:gd name="connsiteY1" fmla="*/ 1669774 h 1961322"/>
              <a:gd name="connsiteX2" fmla="*/ 2133600 w 2311317"/>
              <a:gd name="connsiteY2" fmla="*/ 344557 h 1961322"/>
              <a:gd name="connsiteX3" fmla="*/ 1099931 w 2311317"/>
              <a:gd name="connsiteY3" fmla="*/ 0 h 1961322"/>
              <a:gd name="connsiteX0" fmla="*/ 0 w 2116767"/>
              <a:gd name="connsiteY0" fmla="*/ 1961322 h 1961322"/>
              <a:gd name="connsiteX1" fmla="*/ 2093844 w 2116767"/>
              <a:gd name="connsiteY1" fmla="*/ 1669774 h 1961322"/>
              <a:gd name="connsiteX2" fmla="*/ 1099931 w 2116767"/>
              <a:gd name="connsiteY2" fmla="*/ 0 h 1961322"/>
              <a:gd name="connsiteX0" fmla="*/ 0 w 2155729"/>
              <a:gd name="connsiteY0" fmla="*/ 1961322 h 1961322"/>
              <a:gd name="connsiteX1" fmla="*/ 2133601 w 2155729"/>
              <a:gd name="connsiteY1" fmla="*/ 1590261 h 1961322"/>
              <a:gd name="connsiteX2" fmla="*/ 1099931 w 2155729"/>
              <a:gd name="connsiteY2" fmla="*/ 0 h 1961322"/>
              <a:gd name="connsiteX0" fmla="*/ 0 w 2355993"/>
              <a:gd name="connsiteY0" fmla="*/ 1961322 h 1961322"/>
              <a:gd name="connsiteX1" fmla="*/ 2133601 w 2355993"/>
              <a:gd name="connsiteY1" fmla="*/ 1590261 h 1961322"/>
              <a:gd name="connsiteX2" fmla="*/ 2173357 w 2355993"/>
              <a:gd name="connsiteY2" fmla="*/ 331304 h 1961322"/>
              <a:gd name="connsiteX3" fmla="*/ 1099931 w 2355993"/>
              <a:gd name="connsiteY3" fmla="*/ 0 h 1961322"/>
              <a:gd name="connsiteX0" fmla="*/ 0 w 2355993"/>
              <a:gd name="connsiteY0" fmla="*/ 1842052 h 1842052"/>
              <a:gd name="connsiteX1" fmla="*/ 2133601 w 2355993"/>
              <a:gd name="connsiteY1" fmla="*/ 1470991 h 1842052"/>
              <a:gd name="connsiteX2" fmla="*/ 2173357 w 2355993"/>
              <a:gd name="connsiteY2" fmla="*/ 212034 h 1842052"/>
              <a:gd name="connsiteX3" fmla="*/ 1113183 w 2355993"/>
              <a:gd name="connsiteY3" fmla="*/ 0 h 1842052"/>
              <a:gd name="connsiteX0" fmla="*/ 0 w 2355993"/>
              <a:gd name="connsiteY0" fmla="*/ 1775791 h 1775791"/>
              <a:gd name="connsiteX1" fmla="*/ 2133601 w 2355993"/>
              <a:gd name="connsiteY1" fmla="*/ 1404730 h 1775791"/>
              <a:gd name="connsiteX2" fmla="*/ 2173357 w 2355993"/>
              <a:gd name="connsiteY2" fmla="*/ 145773 h 1775791"/>
              <a:gd name="connsiteX3" fmla="*/ 1113183 w 2355993"/>
              <a:gd name="connsiteY3" fmla="*/ 0 h 1775791"/>
              <a:gd name="connsiteX0" fmla="*/ 0 w 2398859"/>
              <a:gd name="connsiteY0" fmla="*/ 1775791 h 1775791"/>
              <a:gd name="connsiteX1" fmla="*/ 2133601 w 2398859"/>
              <a:gd name="connsiteY1" fmla="*/ 1404730 h 1775791"/>
              <a:gd name="connsiteX2" fmla="*/ 2252870 w 2398859"/>
              <a:gd name="connsiteY2" fmla="*/ 132521 h 1775791"/>
              <a:gd name="connsiteX3" fmla="*/ 1113183 w 2398859"/>
              <a:gd name="connsiteY3" fmla="*/ 0 h 1775791"/>
              <a:gd name="connsiteX0" fmla="*/ 0 w 2398859"/>
              <a:gd name="connsiteY0" fmla="*/ 1908312 h 1908312"/>
              <a:gd name="connsiteX1" fmla="*/ 2133601 w 2398859"/>
              <a:gd name="connsiteY1" fmla="*/ 1537251 h 1908312"/>
              <a:gd name="connsiteX2" fmla="*/ 2252870 w 2398859"/>
              <a:gd name="connsiteY2" fmla="*/ 265042 h 1908312"/>
              <a:gd name="connsiteX3" fmla="*/ 1099931 w 2398859"/>
              <a:gd name="connsiteY3" fmla="*/ 0 h 1908312"/>
              <a:gd name="connsiteX0" fmla="*/ 0 w 2398859"/>
              <a:gd name="connsiteY0" fmla="*/ 1736928 h 1736928"/>
              <a:gd name="connsiteX1" fmla="*/ 2133601 w 2398859"/>
              <a:gd name="connsiteY1" fmla="*/ 1365867 h 1736928"/>
              <a:gd name="connsiteX2" fmla="*/ 2252870 w 2398859"/>
              <a:gd name="connsiteY2" fmla="*/ 93658 h 1736928"/>
              <a:gd name="connsiteX3" fmla="*/ 1126436 w 2398859"/>
              <a:gd name="connsiteY3" fmla="*/ 93659 h 1736928"/>
              <a:gd name="connsiteX0" fmla="*/ 0 w 2398859"/>
              <a:gd name="connsiteY0" fmla="*/ 1895060 h 1895060"/>
              <a:gd name="connsiteX1" fmla="*/ 2133601 w 2398859"/>
              <a:gd name="connsiteY1" fmla="*/ 1523999 h 1895060"/>
              <a:gd name="connsiteX2" fmla="*/ 2252870 w 2398859"/>
              <a:gd name="connsiteY2" fmla="*/ 251790 h 1895060"/>
              <a:gd name="connsiteX3" fmla="*/ 1099931 w 2398859"/>
              <a:gd name="connsiteY3" fmla="*/ 0 h 1895060"/>
              <a:gd name="connsiteX0" fmla="*/ 0 w 2406711"/>
              <a:gd name="connsiteY0" fmla="*/ 1915199 h 1915199"/>
              <a:gd name="connsiteX1" fmla="*/ 2133601 w 2406711"/>
              <a:gd name="connsiteY1" fmla="*/ 1544138 h 1915199"/>
              <a:gd name="connsiteX2" fmla="*/ 2266122 w 2406711"/>
              <a:gd name="connsiteY2" fmla="*/ 112903 h 1915199"/>
              <a:gd name="connsiteX3" fmla="*/ 1099931 w 2406711"/>
              <a:gd name="connsiteY3" fmla="*/ 20139 h 1915199"/>
              <a:gd name="connsiteX0" fmla="*/ 0 w 2406711"/>
              <a:gd name="connsiteY0" fmla="*/ 1932866 h 1932866"/>
              <a:gd name="connsiteX1" fmla="*/ 2133601 w 2406711"/>
              <a:gd name="connsiteY1" fmla="*/ 1561805 h 1932866"/>
              <a:gd name="connsiteX2" fmla="*/ 2266122 w 2406711"/>
              <a:gd name="connsiteY2" fmla="*/ 130570 h 1932866"/>
              <a:gd name="connsiteX3" fmla="*/ 1099931 w 2406711"/>
              <a:gd name="connsiteY3" fmla="*/ 37806 h 1932866"/>
              <a:gd name="connsiteX0" fmla="*/ 0 w 2406711"/>
              <a:gd name="connsiteY0" fmla="*/ 1909311 h 1909311"/>
              <a:gd name="connsiteX1" fmla="*/ 2133601 w 2406711"/>
              <a:gd name="connsiteY1" fmla="*/ 1538250 h 1909311"/>
              <a:gd name="connsiteX2" fmla="*/ 2266122 w 2406711"/>
              <a:gd name="connsiteY2" fmla="*/ 107015 h 1909311"/>
              <a:gd name="connsiteX3" fmla="*/ 1099931 w 2406711"/>
              <a:gd name="connsiteY3" fmla="*/ 14251 h 1909311"/>
              <a:gd name="connsiteX0" fmla="*/ 0 w 2406711"/>
              <a:gd name="connsiteY0" fmla="*/ 1968202 h 1968202"/>
              <a:gd name="connsiteX1" fmla="*/ 2133601 w 2406711"/>
              <a:gd name="connsiteY1" fmla="*/ 1597141 h 1968202"/>
              <a:gd name="connsiteX2" fmla="*/ 2266122 w 2406711"/>
              <a:gd name="connsiteY2" fmla="*/ 165906 h 1968202"/>
              <a:gd name="connsiteX3" fmla="*/ 1099931 w 2406711"/>
              <a:gd name="connsiteY3" fmla="*/ 73142 h 1968202"/>
              <a:gd name="connsiteX0" fmla="*/ 0 w 2406711"/>
              <a:gd name="connsiteY0" fmla="*/ 1956424 h 1956424"/>
              <a:gd name="connsiteX1" fmla="*/ 2133601 w 2406711"/>
              <a:gd name="connsiteY1" fmla="*/ 1585363 h 1956424"/>
              <a:gd name="connsiteX2" fmla="*/ 2266122 w 2406711"/>
              <a:gd name="connsiteY2" fmla="*/ 154128 h 1956424"/>
              <a:gd name="connsiteX3" fmla="*/ 1099931 w 2406711"/>
              <a:gd name="connsiteY3" fmla="*/ 61364 h 1956424"/>
              <a:gd name="connsiteX0" fmla="*/ 0 w 2417258"/>
              <a:gd name="connsiteY0" fmla="*/ 1956424 h 1956424"/>
              <a:gd name="connsiteX1" fmla="*/ 2133601 w 2417258"/>
              <a:gd name="connsiteY1" fmla="*/ 1585363 h 1956424"/>
              <a:gd name="connsiteX2" fmla="*/ 2266122 w 2417258"/>
              <a:gd name="connsiteY2" fmla="*/ 154128 h 1956424"/>
              <a:gd name="connsiteX3" fmla="*/ 1099931 w 2417258"/>
              <a:gd name="connsiteY3" fmla="*/ 61364 h 1956424"/>
              <a:gd name="connsiteX0" fmla="*/ 0 w 2469464"/>
              <a:gd name="connsiteY0" fmla="*/ 1895060 h 1895060"/>
              <a:gd name="connsiteX1" fmla="*/ 2133601 w 2469464"/>
              <a:gd name="connsiteY1" fmla="*/ 1523999 h 1895060"/>
              <a:gd name="connsiteX2" fmla="*/ 2345635 w 2469464"/>
              <a:gd name="connsiteY2" fmla="*/ 238538 h 1895060"/>
              <a:gd name="connsiteX3" fmla="*/ 1099931 w 2469464"/>
              <a:gd name="connsiteY3" fmla="*/ 0 h 1895060"/>
              <a:gd name="connsiteX0" fmla="*/ 0 w 2316880"/>
              <a:gd name="connsiteY0" fmla="*/ 1550503 h 1598503"/>
              <a:gd name="connsiteX1" fmla="*/ 1987827 w 2316880"/>
              <a:gd name="connsiteY1" fmla="*/ 1523999 h 1598503"/>
              <a:gd name="connsiteX2" fmla="*/ 2199861 w 2316880"/>
              <a:gd name="connsiteY2" fmla="*/ 238538 h 1598503"/>
              <a:gd name="connsiteX3" fmla="*/ 954157 w 2316880"/>
              <a:gd name="connsiteY3" fmla="*/ 0 h 1598503"/>
              <a:gd name="connsiteX0" fmla="*/ 0 w 2330737"/>
              <a:gd name="connsiteY0" fmla="*/ 1643268 h 1643268"/>
              <a:gd name="connsiteX1" fmla="*/ 2001079 w 2330737"/>
              <a:gd name="connsiteY1" fmla="*/ 1523999 h 1643268"/>
              <a:gd name="connsiteX2" fmla="*/ 2213113 w 2330737"/>
              <a:gd name="connsiteY2" fmla="*/ 238538 h 1643268"/>
              <a:gd name="connsiteX3" fmla="*/ 967409 w 2330737"/>
              <a:gd name="connsiteY3" fmla="*/ 0 h 1643268"/>
              <a:gd name="connsiteX0" fmla="*/ 0 w 2330737"/>
              <a:gd name="connsiteY0" fmla="*/ 1643268 h 1667714"/>
              <a:gd name="connsiteX1" fmla="*/ 2001079 w 2330737"/>
              <a:gd name="connsiteY1" fmla="*/ 1523999 h 1667714"/>
              <a:gd name="connsiteX2" fmla="*/ 2213113 w 2330737"/>
              <a:gd name="connsiteY2" fmla="*/ 238538 h 1667714"/>
              <a:gd name="connsiteX3" fmla="*/ 967409 w 2330737"/>
              <a:gd name="connsiteY3" fmla="*/ 0 h 1667714"/>
              <a:gd name="connsiteX0" fmla="*/ 0 w 2407426"/>
              <a:gd name="connsiteY0" fmla="*/ 1643268 h 1674735"/>
              <a:gd name="connsiteX1" fmla="*/ 2173358 w 2407426"/>
              <a:gd name="connsiteY1" fmla="*/ 1537251 h 1674735"/>
              <a:gd name="connsiteX2" fmla="*/ 2213113 w 2407426"/>
              <a:gd name="connsiteY2" fmla="*/ 238538 h 1674735"/>
              <a:gd name="connsiteX3" fmla="*/ 967409 w 2407426"/>
              <a:gd name="connsiteY3" fmla="*/ 0 h 1674735"/>
              <a:gd name="connsiteX0" fmla="*/ 0 w 2355561"/>
              <a:gd name="connsiteY0" fmla="*/ 1643268 h 1661266"/>
              <a:gd name="connsiteX1" fmla="*/ 2067341 w 2355561"/>
              <a:gd name="connsiteY1" fmla="*/ 1510746 h 1661266"/>
              <a:gd name="connsiteX2" fmla="*/ 2213113 w 2355561"/>
              <a:gd name="connsiteY2" fmla="*/ 238538 h 1661266"/>
              <a:gd name="connsiteX3" fmla="*/ 967409 w 2355561"/>
              <a:gd name="connsiteY3" fmla="*/ 0 h 166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561" h="1661266">
                <a:moveTo>
                  <a:pt x="0" y="1643268"/>
                </a:moveTo>
                <a:cubicBezTo>
                  <a:pt x="968513" y="1633329"/>
                  <a:pt x="1698489" y="1744868"/>
                  <a:pt x="2067341" y="1510746"/>
                </a:cubicBezTo>
                <a:cubicBezTo>
                  <a:pt x="2436193" y="1276624"/>
                  <a:pt x="2411895" y="636102"/>
                  <a:pt x="2213113" y="238538"/>
                </a:cubicBezTo>
                <a:cubicBezTo>
                  <a:pt x="1842052" y="-119269"/>
                  <a:pt x="1071218" y="130313"/>
                  <a:pt x="967409" y="0"/>
                </a:cubicBezTo>
              </a:path>
            </a:pathLst>
          </a:cu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89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35173"/>
              </p:ext>
            </p:extLst>
          </p:nvPr>
        </p:nvGraphicFramePr>
        <p:xfrm>
          <a:off x="2940422" y="1402080"/>
          <a:ext cx="3263155" cy="40538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52631">
                  <a:extLst>
                    <a:ext uri="{9D8B030D-6E8A-4147-A177-3AD203B41FA5}">
                      <a16:colId xmlns="" xmlns:a16="http://schemas.microsoft.com/office/drawing/2014/main" val="2342742533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2444240221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2557550060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2550100603"/>
                    </a:ext>
                  </a:extLst>
                </a:gridCol>
                <a:gridCol w="652631">
                  <a:extLst>
                    <a:ext uri="{9D8B030D-6E8A-4147-A177-3AD203B41FA5}">
                      <a16:colId xmlns="" xmlns:a16="http://schemas.microsoft.com/office/drawing/2014/main" val="1157631604"/>
                    </a:ext>
                  </a:extLst>
                </a:gridCol>
              </a:tblGrid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12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7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9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5914928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7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10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-2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829643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-6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-5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11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93360556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6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12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9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54773994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14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12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4457503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8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-5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70912923"/>
                  </a:ext>
                </a:extLst>
              </a:tr>
              <a:tr h="566271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9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16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10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21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14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5665435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62658" y="377515"/>
            <a:ext cx="7508983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cols;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ru-RU" sz="28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rows; i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267634" y="1691005"/>
            <a:ext cx="8965" cy="3591555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5158" y="5546005"/>
            <a:ext cx="8533682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4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обхід матриці по стовпцях</a:t>
            </a:r>
            <a:endParaRPr lang="ru-RU" altLang="ru-RU" sz="44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953434" y="1691005"/>
            <a:ext cx="8965" cy="3591555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563034" y="1682507"/>
            <a:ext cx="8965" cy="3591555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230904" y="1633222"/>
            <a:ext cx="8965" cy="3591555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886224" y="1691005"/>
            <a:ext cx="8965" cy="3591555"/>
          </a:xfrm>
          <a:prstGeom prst="straightConnector1">
            <a:avLst/>
          </a:prstGeom>
          <a:ln w="73025">
            <a:solidFill>
              <a:schemeClr val="accent3">
                <a:lumMod val="75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29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6233" y="798785"/>
            <a:ext cx="7336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Яскравість </a:t>
            </a:r>
            <a:r>
              <a:rPr lang="uk-UA" sz="2400" dirty="0"/>
              <a:t>пікселів зображення закодовані числами від 0 до 255 у вигляді матриці. Перетворити зображення в чорно-біле за наступним </a:t>
            </a:r>
            <a:r>
              <a:rPr lang="uk-UA" sz="2400" dirty="0" smtClean="0"/>
              <a:t>алгоритмом: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обчислити </a:t>
            </a:r>
            <a:r>
              <a:rPr lang="uk-UA" sz="2400" dirty="0"/>
              <a:t>середню яскравість пікселів по всьому </a:t>
            </a:r>
            <a:r>
              <a:rPr lang="uk-UA" sz="2400" dirty="0" smtClean="0"/>
              <a:t>зображенню</a:t>
            </a:r>
            <a:endParaRPr lang="uk-U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всі </a:t>
            </a:r>
            <a:r>
              <a:rPr lang="uk-UA" sz="2400" dirty="0"/>
              <a:t>пікселі, яскравість яких менша за середню, зробити чорними (записати код 0), а решта - білими (код 255)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41461" y="598586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79" y="4350568"/>
            <a:ext cx="2028862" cy="14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29" y="4363225"/>
            <a:ext cx="2287806" cy="147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573" y="389991"/>
            <a:ext cx="907042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4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pt-BR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arr[n][n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]={12,14,67,45,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32,87,45,63,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69,45,14,11,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40,12,35,15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Матриця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А:\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2438" lvl="2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marL="992188" lvl="3"/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2438" lvl="2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uk-U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uk-UA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/ (n*n);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Середнє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значення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= %f"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avg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</a:t>
            </a:r>
          </a:p>
          <a:p>
            <a:pPr lvl="1"/>
            <a:r>
              <a:rPr lang="uk-U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][j]=0;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255;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 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Результат:\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lvl="1"/>
            <a:r>
              <a:rPr lang="uk-U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66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1545" y="2591141"/>
            <a:ext cx="7094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Знайти максимальний елемент і суму елементів матриці розміром [m x n]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41323" y="439894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6029" y="3311424"/>
            <a:ext cx="870585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rows; 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j++)</a:t>
            </a:r>
            <a:endParaRPr lang="nn-NO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rand() % 21 - 10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47443" y="1096078"/>
            <a:ext cx="618310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</a:t>
            </a:r>
            <a:r>
              <a:rPr lang="ru-RU" sz="3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роздум</a:t>
            </a:r>
            <a:r>
              <a:rPr lang="uk-UA" sz="3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ів</a:t>
            </a:r>
            <a:r>
              <a:rPr lang="uk-UA" sz="3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ru-RU" sz="3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ru-RU" sz="3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Яка </a:t>
            </a:r>
            <a:r>
              <a:rPr lang="ru-RU" sz="3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помилка</a:t>
            </a:r>
            <a:r>
              <a:rPr lang="uk-UA" sz="3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у наступному коді?</a:t>
            </a:r>
            <a:endParaRPr lang="ru-RU" sz="38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1461" y="598586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172" y="1019503"/>
            <a:ext cx="75043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uk-UA" sz="2400" dirty="0"/>
              <a:t>В СІ </a:t>
            </a:r>
            <a:r>
              <a:rPr lang="uk-UA" sz="2400" dirty="0" smtClean="0"/>
              <a:t>масиви зберігаються </a:t>
            </a:r>
            <a:r>
              <a:rPr lang="uk-UA" sz="2400" dirty="0"/>
              <a:t>у вигляді групи послідовних </a:t>
            </a:r>
            <a:r>
              <a:rPr lang="uk-UA" sz="2400" dirty="0" smtClean="0"/>
              <a:t>комірок одного </a:t>
            </a:r>
            <a:r>
              <a:rPr lang="uk-UA" sz="2400" dirty="0"/>
              <a:t>типу, об'єднаних під одним єдиним ім'ям. </a:t>
            </a:r>
            <a:endParaRPr lang="uk-UA" sz="2400" dirty="0" smtClean="0"/>
          </a:p>
          <a:p>
            <a:pPr indent="457200" algn="just"/>
            <a:endParaRPr lang="uk-UA" sz="2400" dirty="0" smtClean="0"/>
          </a:p>
          <a:p>
            <a:pPr indent="457200" algn="just"/>
            <a:r>
              <a:rPr lang="uk-UA" sz="2400" dirty="0" smtClean="0">
                <a:solidFill>
                  <a:srgbClr val="7030A0"/>
                </a:solidFill>
              </a:rPr>
              <a:t>Ім'я </a:t>
            </a:r>
            <a:r>
              <a:rPr lang="uk-UA" sz="2400" dirty="0">
                <a:solidFill>
                  <a:srgbClr val="7030A0"/>
                </a:solidFill>
              </a:rPr>
              <a:t>масиву є покажчиком (вказує на адресу в пам'яті). </a:t>
            </a:r>
            <a:endParaRPr lang="uk-UA" sz="2400" dirty="0" smtClean="0">
              <a:solidFill>
                <a:srgbClr val="7030A0"/>
              </a:solidFill>
            </a:endParaRPr>
          </a:p>
          <a:p>
            <a:pPr indent="457200" algn="just"/>
            <a:endParaRPr lang="uk-UA" sz="2400" dirty="0" smtClean="0"/>
          </a:p>
          <a:p>
            <a:pPr indent="457200" algn="just"/>
            <a:r>
              <a:rPr lang="uk-UA" sz="2400" dirty="0" smtClean="0"/>
              <a:t>Масиви </a:t>
            </a:r>
            <a:r>
              <a:rPr lang="uk-UA" sz="2400" dirty="0"/>
              <a:t>можуть мати як одне, так і більш одного вимірювань. Залежно від кількості вимірювань масиви діляться на </a:t>
            </a:r>
            <a:r>
              <a:rPr lang="uk-UA" sz="2400" dirty="0" smtClean="0">
                <a:solidFill>
                  <a:srgbClr val="00B0F0"/>
                </a:solidFill>
              </a:rPr>
              <a:t>одномірні</a:t>
            </a:r>
            <a:r>
              <a:rPr lang="uk-UA" sz="2400" dirty="0" smtClean="0"/>
              <a:t>, </a:t>
            </a:r>
            <a:r>
              <a:rPr lang="uk-UA" sz="2400" dirty="0" smtClean="0">
                <a:solidFill>
                  <a:srgbClr val="00B0F0"/>
                </a:solidFill>
              </a:rPr>
              <a:t>двовимірні</a:t>
            </a:r>
            <a:r>
              <a:rPr lang="uk-UA" sz="2400" dirty="0" smtClean="0"/>
              <a:t>, </a:t>
            </a:r>
            <a:r>
              <a:rPr lang="uk-UA" sz="2400" dirty="0">
                <a:solidFill>
                  <a:srgbClr val="00B0F0"/>
                </a:solidFill>
              </a:rPr>
              <a:t>тривимірні</a:t>
            </a:r>
            <a:r>
              <a:rPr lang="uk-UA" sz="2400" dirty="0"/>
              <a:t> </a:t>
            </a:r>
            <a:r>
              <a:rPr lang="uk-UA" sz="2400" dirty="0" smtClean="0"/>
              <a:t>і </a:t>
            </a:r>
            <a:r>
              <a:rPr lang="uk-UA" sz="2400" dirty="0"/>
              <a:t>так далі до </a:t>
            </a:r>
            <a:r>
              <a:rPr lang="uk-UA" sz="2400" dirty="0">
                <a:solidFill>
                  <a:srgbClr val="00B0F0"/>
                </a:solidFill>
              </a:rPr>
              <a:t>n-мірного</a:t>
            </a:r>
            <a:r>
              <a:rPr lang="uk-UA" sz="2400" dirty="0"/>
              <a:t> масиву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09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807" y="1008993"/>
            <a:ext cx="7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Содержимое 3"/>
          <p:cNvSpPr>
            <a:spLocks noGrp="1"/>
          </p:cNvSpPr>
          <p:nvPr>
            <p:ph idx="1"/>
          </p:nvPr>
        </p:nvSpPr>
        <p:spPr>
          <a:xfrm>
            <a:off x="713975" y="558750"/>
            <a:ext cx="8208912" cy="5616624"/>
          </a:xfrm>
        </p:spPr>
        <p:txBody>
          <a:bodyPr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2800" dirty="0" smtClean="0"/>
              <a:t>У мові СІ допускається створення масивів розмірністю три і більше (тобто тривимірних, чотиривимірних тощо). Наприклад, оголошення тривимірного </a:t>
            </a:r>
            <a:r>
              <a:rPr lang="uk-UA" sz="2800" dirty="0" err="1" smtClean="0"/>
              <a:t>цілочисленного</a:t>
            </a:r>
            <a:r>
              <a:rPr lang="uk-UA" sz="2800" dirty="0" smtClean="0"/>
              <a:t> масиву з ініціалізацією матиме вигляд: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800" dirty="0" smtClean="0"/>
              <a:t>  </a:t>
            </a:r>
            <a:r>
              <a:rPr lang="uk-UA" sz="2800" dirty="0" err="1" smtClean="0">
                <a:solidFill>
                  <a:srgbClr val="0070C0"/>
                </a:solidFill>
              </a:rPr>
              <a:t>int</a:t>
            </a:r>
            <a:r>
              <a:rPr lang="uk-UA" sz="2800" dirty="0" smtClean="0">
                <a:solidFill>
                  <a:srgbClr val="0070C0"/>
                </a:solidFill>
              </a:rPr>
              <a:t> a[2][2][2]={ //це тривимірний масив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   {{1,2},{3,4}}, 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   {{5,6},{7,8}} </a:t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  };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 Введення, виведення та інша обробка такого масиву здійснюється аналогічно обробці двовимірного масиву, тільки вже в трьох вкладених циклах. .</a:t>
            </a:r>
            <a:endParaRPr lang="uk-UA" sz="1000" dirty="0" smtClean="0"/>
          </a:p>
        </p:txBody>
      </p:sp>
    </p:spTree>
    <p:extLst>
      <p:ext uri="{BB962C8B-B14F-4D97-AF65-F5344CB8AC3E}">
        <p14:creationId xmlns:p14="http://schemas.microsoft.com/office/powerpoint/2010/main" val="14914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4191" y="2300634"/>
            <a:ext cx="7688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uk-UA" sz="2400" dirty="0"/>
              <a:t>У двовимірному масиві, крім кількості елементів масиву, є такі характеристики як, </a:t>
            </a:r>
            <a:r>
              <a:rPr lang="uk-UA" sz="2400" i="1" dirty="0">
                <a:solidFill>
                  <a:srgbClr val="00B0F0"/>
                </a:solidFill>
              </a:rPr>
              <a:t>кількість рядків і кількість стовпців</a:t>
            </a:r>
            <a:r>
              <a:rPr lang="uk-UA" sz="2400" dirty="0"/>
              <a:t> двовимірного масиву. Тобто, візуально, двовимірний масив - це звичайна таблиця, з рядками і стовпцями. </a:t>
            </a:r>
            <a:endParaRPr lang="ru-RU" sz="2400" dirty="0"/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-1" y="480037"/>
            <a:ext cx="8934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Двовимірні масиви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64485"/>
              </p:ext>
            </p:extLst>
          </p:nvPr>
        </p:nvGraphicFramePr>
        <p:xfrm>
          <a:off x="116861" y="1768848"/>
          <a:ext cx="8934150" cy="18862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8050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3224926029"/>
                    </a:ext>
                  </a:extLst>
                </a:gridCol>
              </a:tblGrid>
              <a:tr h="1886298"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91761"/>
              </p:ext>
            </p:extLst>
          </p:nvPr>
        </p:nvGraphicFramePr>
        <p:xfrm>
          <a:off x="328745" y="2608851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8043"/>
              </p:ext>
            </p:extLst>
          </p:nvPr>
        </p:nvGraphicFramePr>
        <p:xfrm>
          <a:off x="3313120" y="2620555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32717"/>
              </p:ext>
            </p:extLst>
          </p:nvPr>
        </p:nvGraphicFramePr>
        <p:xfrm>
          <a:off x="6317560" y="2602970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9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16605"/>
              </p:ext>
            </p:extLst>
          </p:nvPr>
        </p:nvGraphicFramePr>
        <p:xfrm>
          <a:off x="116861" y="1150465"/>
          <a:ext cx="8934150" cy="8935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8050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3224926029"/>
                    </a:ext>
                  </a:extLst>
                </a:gridCol>
              </a:tblGrid>
              <a:tr h="893594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0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32336"/>
              </p:ext>
            </p:extLst>
          </p:nvPr>
        </p:nvGraphicFramePr>
        <p:xfrm>
          <a:off x="375239" y="2150368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53862"/>
              </p:ext>
            </p:extLst>
          </p:nvPr>
        </p:nvGraphicFramePr>
        <p:xfrm>
          <a:off x="3354524" y="2147451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08001"/>
              </p:ext>
            </p:extLst>
          </p:nvPr>
        </p:nvGraphicFramePr>
        <p:xfrm>
          <a:off x="6364054" y="2131952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20" name="Прямоугольник 1"/>
          <p:cNvSpPr>
            <a:spLocks noChangeArrowheads="1"/>
          </p:cNvSpPr>
          <p:nvPr/>
        </p:nvSpPr>
        <p:spPr bwMode="auto">
          <a:xfrm>
            <a:off x="693682" y="3724683"/>
            <a:ext cx="820440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b="1" i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Двовимірний масив </a:t>
            </a:r>
            <a:r>
              <a:rPr lang="uk-UA" altLang="ru-RU" sz="4000" i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– це набір однотипних елементів, доступ до яких здійснюється з використанням двох індексів.</a:t>
            </a:r>
            <a:endParaRPr lang="uk-UA" altLang="ru-RU" sz="4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23530"/>
              </p:ext>
            </p:extLst>
          </p:nvPr>
        </p:nvGraphicFramePr>
        <p:xfrm>
          <a:off x="3397766" y="2734972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76484"/>
              </p:ext>
            </p:extLst>
          </p:nvPr>
        </p:nvGraphicFramePr>
        <p:xfrm>
          <a:off x="3407714" y="3387807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4126"/>
              </p:ext>
            </p:extLst>
          </p:nvPr>
        </p:nvGraphicFramePr>
        <p:xfrm>
          <a:off x="3416706" y="4032374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9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63269"/>
              </p:ext>
            </p:extLst>
          </p:nvPr>
        </p:nvGraphicFramePr>
        <p:xfrm>
          <a:off x="3354524" y="2231531"/>
          <a:ext cx="2580532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3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3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3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60067"/>
              </p:ext>
            </p:extLst>
          </p:nvPr>
        </p:nvGraphicFramePr>
        <p:xfrm>
          <a:off x="2897315" y="2741282"/>
          <a:ext cx="645133" cy="251494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</a:tblGrid>
              <a:tr h="63253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3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  <a:tr h="693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32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32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32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7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641378"/>
            <a:ext cx="6674069" cy="54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7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36145"/>
              </p:ext>
            </p:extLst>
          </p:nvPr>
        </p:nvGraphicFramePr>
        <p:xfrm>
          <a:off x="116861" y="1905478"/>
          <a:ext cx="8934150" cy="18862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8050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3224926029"/>
                    </a:ext>
                  </a:extLst>
                </a:gridCol>
              </a:tblGrid>
              <a:tr h="1886298"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62589"/>
              </p:ext>
            </p:extLst>
          </p:nvPr>
        </p:nvGraphicFramePr>
        <p:xfrm>
          <a:off x="328745" y="2692931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4587"/>
              </p:ext>
            </p:extLst>
          </p:nvPr>
        </p:nvGraphicFramePr>
        <p:xfrm>
          <a:off x="3313120" y="2704635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59743"/>
              </p:ext>
            </p:extLst>
          </p:nvPr>
        </p:nvGraphicFramePr>
        <p:xfrm>
          <a:off x="6317560" y="2687050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9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44521"/>
              </p:ext>
            </p:extLst>
          </p:nvPr>
        </p:nvGraphicFramePr>
        <p:xfrm>
          <a:off x="116861" y="1287095"/>
          <a:ext cx="8934150" cy="8935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8050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3224926029"/>
                    </a:ext>
                  </a:extLst>
                </a:gridCol>
              </a:tblGrid>
              <a:tr h="893594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0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5958"/>
              </p:ext>
            </p:extLst>
          </p:nvPr>
        </p:nvGraphicFramePr>
        <p:xfrm>
          <a:off x="375239" y="2234448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95655"/>
              </p:ext>
            </p:extLst>
          </p:nvPr>
        </p:nvGraphicFramePr>
        <p:xfrm>
          <a:off x="3354524" y="2231531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74020"/>
              </p:ext>
            </p:extLst>
          </p:nvPr>
        </p:nvGraphicFramePr>
        <p:xfrm>
          <a:off x="6364054" y="2216032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7795" y="4474596"/>
            <a:ext cx="256993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ru-RU" sz="5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ru-RU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ru-RU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altLang="ru-RU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905000" y="3397265"/>
            <a:ext cx="7566" cy="102018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328158" y="4474596"/>
            <a:ext cx="256993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ru-RU" sz="5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ru-RU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ru-RU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altLang="ru-RU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 стрелкой 21"/>
          <p:cNvCxnSpPr>
            <a:stCxn id="21" idx="0"/>
          </p:cNvCxnSpPr>
          <p:nvPr/>
        </p:nvCxnSpPr>
        <p:spPr>
          <a:xfrm flipV="1">
            <a:off x="7613125" y="3469563"/>
            <a:ext cx="855062" cy="1005033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17" y="3883909"/>
            <a:ext cx="2715775" cy="222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5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"/>
          <p:cNvSpPr>
            <a:spLocks noChangeArrowheads="1"/>
          </p:cNvSpPr>
          <p:nvPr/>
        </p:nvSpPr>
        <p:spPr bwMode="auto">
          <a:xfrm>
            <a:off x="763809" y="481582"/>
            <a:ext cx="759191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indent="457200" algn="just"/>
            <a:r>
              <a:rPr lang="uk-UA" altLang="ru-RU" sz="36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Двовимірн</a:t>
            </a:r>
            <a:r>
              <a:rPr lang="uk-UA" altLang="ru-RU" sz="3600" b="1" i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6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масиви </a:t>
            </a:r>
            <a:r>
              <a:rPr lang="uk-UA" altLang="ru-RU" sz="36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зручності представляють у вигляді </a:t>
            </a:r>
            <a:r>
              <a:rPr lang="uk-UA" altLang="ru-RU" sz="3600" b="1" i="1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матриць</a:t>
            </a:r>
            <a:r>
              <a:rPr lang="uk-UA" altLang="ru-RU" sz="36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(таблиць, де клітинки впорядковані за рядками і стовпцями)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15" y="3178788"/>
            <a:ext cx="5050222" cy="27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4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30666"/>
              </p:ext>
            </p:extLst>
          </p:nvPr>
        </p:nvGraphicFramePr>
        <p:xfrm>
          <a:off x="93939" y="1559295"/>
          <a:ext cx="8934150" cy="18862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8050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3224926029"/>
                    </a:ext>
                  </a:extLst>
                </a:gridCol>
              </a:tblGrid>
              <a:tr h="1886298"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54066"/>
              </p:ext>
            </p:extLst>
          </p:nvPr>
        </p:nvGraphicFramePr>
        <p:xfrm>
          <a:off x="305823" y="2399298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37571"/>
              </p:ext>
            </p:extLst>
          </p:nvPr>
        </p:nvGraphicFramePr>
        <p:xfrm>
          <a:off x="3290198" y="2411002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26775"/>
              </p:ext>
            </p:extLst>
          </p:nvPr>
        </p:nvGraphicFramePr>
        <p:xfrm>
          <a:off x="6294638" y="2393417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9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83041"/>
              </p:ext>
            </p:extLst>
          </p:nvPr>
        </p:nvGraphicFramePr>
        <p:xfrm>
          <a:off x="93939" y="940912"/>
          <a:ext cx="8934150" cy="8935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8050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2978050">
                  <a:extLst>
                    <a:ext uri="{9D8B030D-6E8A-4147-A177-3AD203B41FA5}">
                      <a16:colId xmlns="" xmlns:a16="http://schemas.microsoft.com/office/drawing/2014/main" val="3224926029"/>
                    </a:ext>
                  </a:extLst>
                </a:gridCol>
              </a:tblGrid>
              <a:tr h="893594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0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86706"/>
              </p:ext>
            </p:extLst>
          </p:nvPr>
        </p:nvGraphicFramePr>
        <p:xfrm>
          <a:off x="352317" y="1940815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17087"/>
              </p:ext>
            </p:extLst>
          </p:nvPr>
        </p:nvGraphicFramePr>
        <p:xfrm>
          <a:off x="3331602" y="1937898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70298"/>
              </p:ext>
            </p:extLst>
          </p:nvPr>
        </p:nvGraphicFramePr>
        <p:xfrm>
          <a:off x="6341132" y="1922399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90034"/>
              </p:ext>
            </p:extLst>
          </p:nvPr>
        </p:nvGraphicFramePr>
        <p:xfrm>
          <a:off x="3290198" y="4099456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55161"/>
              </p:ext>
            </p:extLst>
          </p:nvPr>
        </p:nvGraphicFramePr>
        <p:xfrm>
          <a:off x="3290198" y="4742618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2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-6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78061"/>
              </p:ext>
            </p:extLst>
          </p:nvPr>
        </p:nvGraphicFramePr>
        <p:xfrm>
          <a:off x="3290198" y="5385780"/>
          <a:ext cx="258053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9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ru-RU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2438"/>
              </p:ext>
            </p:extLst>
          </p:nvPr>
        </p:nvGraphicFramePr>
        <p:xfrm>
          <a:off x="3346137" y="3614343"/>
          <a:ext cx="258053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50635"/>
              </p:ext>
            </p:extLst>
          </p:nvPr>
        </p:nvGraphicFramePr>
        <p:xfrm>
          <a:off x="2686469" y="4151340"/>
          <a:ext cx="645133" cy="1874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3650613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uk-UA" sz="28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66427827"/>
                  </a:ext>
                </a:extLst>
              </a:tr>
            </a:tbl>
          </a:graphicData>
        </a:graphic>
      </p:graphicFrame>
      <p:sp>
        <p:nvSpPr>
          <p:cNvPr id="25" name="Овал 24"/>
          <p:cNvSpPr/>
          <p:nvPr/>
        </p:nvSpPr>
        <p:spPr>
          <a:xfrm>
            <a:off x="7527754" y="2368758"/>
            <a:ext cx="712169" cy="69243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522914" y="5338949"/>
            <a:ext cx="712169" cy="69243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212184" y="2349967"/>
            <a:ext cx="712169" cy="692433"/>
          </a:xfrm>
          <a:prstGeom prst="ellipse">
            <a:avLst/>
          </a:prstGeom>
          <a:noFill/>
          <a:ln w="635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187055" y="4059284"/>
            <a:ext cx="712169" cy="692433"/>
          </a:xfrm>
          <a:prstGeom prst="ellipse">
            <a:avLst/>
          </a:prstGeom>
          <a:noFill/>
          <a:ln w="635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1830</Words>
  <Application>Microsoft Office PowerPoint</Application>
  <PresentationFormat>Экран (4:3)</PresentationFormat>
  <Paragraphs>424</Paragraphs>
  <Slides>30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NewsPrint</vt:lpstr>
      <vt:lpstr>Лекція 13.  Двовимірні масиви.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2021-10-20T16:53:25Z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