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4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8" r:id="rId6"/>
    <p:sldId id="267" r:id="rId7"/>
    <p:sldId id="260" r:id="rId8"/>
    <p:sldId id="262" r:id="rId9"/>
    <p:sldId id="257" r:id="rId10"/>
    <p:sldId id="263" r:id="rId11"/>
    <p:sldId id="268" r:id="rId12"/>
    <p:sldId id="271" r:id="rId13"/>
    <p:sldId id="269" r:id="rId14"/>
    <p:sldId id="270" r:id="rId15"/>
    <p:sldId id="272" r:id="rId16"/>
    <p:sldId id="264" r:id="rId17"/>
    <p:sldId id="265" r:id="rId18"/>
    <p:sldId id="266" r:id="rId19"/>
    <p:sldId id="261" r:id="rId20"/>
    <p:sldId id="273" r:id="rId21"/>
    <p:sldId id="274" r:id="rId22"/>
    <p:sldId id="275" r:id="rId23"/>
    <p:sldId id="259" r:id="rId24"/>
    <p:sldId id="276" r:id="rId25"/>
    <p:sldId id="278" r:id="rId26"/>
    <p:sldId id="277" r:id="rId27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6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4" autoAdjust="0"/>
    <p:restoredTop sz="86820" autoAdjust="0"/>
  </p:normalViewPr>
  <p:slideViewPr>
    <p:cSldViewPr snapToGrid="0">
      <p:cViewPr>
        <p:scale>
          <a:sx n="60" d="100"/>
          <a:sy n="60" d="100"/>
        </p:scale>
        <p:origin x="-3000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3024"/>
    </p:cViewPr>
  </p:sorter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30.10.2019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6772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30.10.2019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76800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4391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322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638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554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809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30.10.2019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30.10.2019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30.10.2019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30.10.2019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30.10.2019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30.10.2019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30.10.2019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30.10.2019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30.10.2019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30.10.2019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30.10.2019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30.10.2019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0" y="3732673"/>
            <a:ext cx="9144000" cy="1098550"/>
          </a:xfrm>
        </p:spPr>
        <p:txBody>
          <a:bodyPr/>
          <a:lstStyle/>
          <a:p>
            <a:pPr algn="ctr"/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14. </a:t>
            </a:r>
            <a:b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Операції з матрицями.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5007" y="1086489"/>
            <a:ext cx="819806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max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[0][0], min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[0][0], maxi = 0, mini = 0;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m; i++)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n;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 &lt; min) {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	min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][j]; mini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 &gt; max) {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	max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][j]; maxi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"min=%d mini=%d max=%d maxi=%d"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min, mini, max, maxi);</a:t>
            </a:r>
          </a:p>
        </p:txBody>
      </p:sp>
    </p:spTree>
    <p:extLst>
      <p:ext uri="{BB962C8B-B14F-4D97-AF65-F5344CB8AC3E}">
        <p14:creationId xmlns:p14="http://schemas.microsoft.com/office/powerpoint/2010/main" val="56509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71903" y="830512"/>
            <a:ext cx="672136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tmp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(mini &gt; maxi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tmp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= mini;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/>
              </a:rPr>
              <a:t>mini = maxi;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/>
              </a:rPr>
              <a:t>maxi =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tmp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it-IT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it-IT" sz="2000" dirty="0">
                <a:solidFill>
                  <a:srgbClr val="000000"/>
                </a:solidFill>
                <a:latin typeface="Consolas"/>
              </a:rPr>
              <a:t> (mini == maxi) printf(</a:t>
            </a:r>
            <a:r>
              <a:rPr lang="it-IT" sz="2000" dirty="0">
                <a:solidFill>
                  <a:srgbClr val="A31515"/>
                </a:solidFill>
                <a:latin typeface="Consolas"/>
              </a:rPr>
              <a:t>"mini == maxi"</a:t>
            </a:r>
            <a:r>
              <a:rPr lang="it-IT" sz="2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j = 0; j &lt; n;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/>
              </a:rPr>
              <a:t>tmp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[mini][j];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[mini][j] =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[maxi][j];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[maxi][j] =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tmp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ru-RU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2000" dirty="0">
              <a:solidFill>
                <a:srgbClr val="000000"/>
              </a:solidFill>
              <a:latin typeface="Consolas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2101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655" y="450378"/>
            <a:ext cx="4761187" cy="559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2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09296" y="926353"/>
            <a:ext cx="77934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uk-UA" sz="2400" dirty="0" smtClean="0"/>
              <a:t>Знайти суму елементів заштрихованої частини матриці</a:t>
            </a:r>
            <a:endParaRPr lang="uk-UA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12" y="2276798"/>
            <a:ext cx="1319046" cy="134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026223"/>
              </p:ext>
            </p:extLst>
          </p:nvPr>
        </p:nvGraphicFramePr>
        <p:xfrm>
          <a:off x="4104287" y="2620607"/>
          <a:ext cx="3752196" cy="273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049"/>
                <a:gridCol w="938049"/>
                <a:gridCol w="938049"/>
                <a:gridCol w="938049"/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а[0][0]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а[0][1]</a:t>
                      </a:r>
                      <a:endParaRPr lang="en-US" sz="2000" b="0" dirty="0" smtClean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а[0][2]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а[0][3]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а[1][0]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а[1][1]</a:t>
                      </a:r>
                      <a:r>
                        <a:rPr lang="en-US" sz="2000" b="0" dirty="0" smtClean="0"/>
                        <a:t> 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а[1][2]</a:t>
                      </a:r>
                      <a:r>
                        <a:rPr lang="en-US" sz="2000" b="0" dirty="0" smtClean="0"/>
                        <a:t> </a:t>
                      </a:r>
                      <a:endParaRPr lang="ru-RU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а[1][3]</a:t>
                      </a:r>
                      <a:endParaRPr lang="en-US" sz="2000" b="0" dirty="0" smtClean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а[2][0]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а[2][1]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а[2][2]</a:t>
                      </a:r>
                      <a:endParaRPr lang="ru-RU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а[2][З]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][0]</a:t>
                      </a:r>
                      <a:endParaRPr lang="ru-RU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][1]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][2]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9296" y="53003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№4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7778"/>
              </p:ext>
            </p:extLst>
          </p:nvPr>
        </p:nvGraphicFramePr>
        <p:xfrm>
          <a:off x="346842" y="504497"/>
          <a:ext cx="8460827" cy="5577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5064"/>
                <a:gridCol w="7855763"/>
              </a:tblGrid>
              <a:tr h="6392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const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4;</a:t>
                      </a:r>
                      <a:endParaRPr lang="en-US" b="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b="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arr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[n][n];</a:t>
                      </a:r>
                      <a:endParaRPr lang="ru-RU" b="0" dirty="0" smtClean="0"/>
                    </a:p>
                  </a:txBody>
                  <a:tcPr/>
                </a:tc>
              </a:tr>
              <a:tr h="6314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n-NO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for</a:t>
                      </a:r>
                      <a:r>
                        <a:rPr lang="nn-NO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nn-NO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nn-NO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i = 0; i &lt; n; i++)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  for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j = 0; j &lt; 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n;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j++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arr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[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][j] = rand() % 11 - 5;</a:t>
                      </a:r>
                      <a:endParaRPr lang="ru-RU" b="0" dirty="0" smtClean="0"/>
                    </a:p>
                  </a:txBody>
                  <a:tcPr/>
                </a:tc>
              </a:tr>
              <a:tr h="6314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n-NO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for</a:t>
                      </a:r>
                      <a:r>
                        <a:rPr lang="nn-NO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nn-NO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nn-NO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i = 0; i &lt; n; i++) {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  for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j = 0; j &lt; n;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j++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 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"%4d"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arr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[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][j]);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"\n"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lang="ru-RU" b="0" dirty="0" smtClean="0"/>
                    </a:p>
                  </a:txBody>
                  <a:tcPr/>
                </a:tc>
              </a:tr>
              <a:tr h="6314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n-NO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nn-NO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summ = 0, i, j, ij=0;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for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(j = n - 1; j &gt;= 0; j--) {</a:t>
                      </a:r>
                    </a:p>
                    <a:p>
                      <a:r>
                        <a:rPr lang="nn-NO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  for</a:t>
                      </a:r>
                      <a:r>
                        <a:rPr lang="nn-NO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(i = ij; i &lt; n; i++) {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summ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+=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arr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[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][j];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"\</a:t>
                      </a:r>
                      <a:r>
                        <a:rPr lang="en-US" sz="1800" b="0" dirty="0" err="1" smtClean="0">
                          <a:solidFill>
                            <a:srgbClr val="A31515"/>
                          </a:solidFill>
                          <a:latin typeface="Consolas"/>
                        </a:rPr>
                        <a:t>narr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[%d][%d]=%</a:t>
                      </a:r>
                      <a:r>
                        <a:rPr lang="en-US" sz="1800" b="0" dirty="0" err="1" smtClean="0">
                          <a:solidFill>
                            <a:srgbClr val="A31515"/>
                          </a:solidFill>
                          <a:latin typeface="Consolas"/>
                        </a:rPr>
                        <a:t>d,summ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=%d"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i,j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arr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[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][j],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summ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ij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++;</a:t>
                      </a:r>
                    </a:p>
                    <a:p>
                      <a:r>
                        <a:rPr lang="ru-RU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"\n</a:t>
                      </a:r>
                      <a:r>
                        <a:rPr lang="ru-RU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сумм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a= %d"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summ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  <a:endParaRPr lang="ru-RU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6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888614" y="599345"/>
            <a:ext cx="4187879" cy="5230775"/>
            <a:chOff x="2444149" y="599347"/>
            <a:chExt cx="4187879" cy="523077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149" y="599347"/>
              <a:ext cx="4187879" cy="523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Прямоугольник 1"/>
            <p:cNvSpPr/>
            <p:nvPr/>
          </p:nvSpPr>
          <p:spPr>
            <a:xfrm>
              <a:off x="2532993" y="2217683"/>
              <a:ext cx="3941379" cy="1355834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2532992" y="3573517"/>
              <a:ext cx="3941379" cy="924911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532991" y="4498429"/>
              <a:ext cx="3941379" cy="683172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2532990" y="5178480"/>
              <a:ext cx="3941379" cy="341586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20473"/>
              </p:ext>
            </p:extLst>
          </p:nvPr>
        </p:nvGraphicFramePr>
        <p:xfrm>
          <a:off x="5223639" y="1849820"/>
          <a:ext cx="3499948" cy="273291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4987"/>
                <a:gridCol w="874987"/>
                <a:gridCol w="874987"/>
                <a:gridCol w="874987"/>
              </a:tblGrid>
              <a:tr h="680911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а[0][0]</a:t>
                      </a:r>
                      <a:endParaRPr lang="ru-RU" sz="18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/>
                        <a:t>а[0][1]</a:t>
                      </a:r>
                      <a:endParaRPr lang="en-US" sz="1800" b="0" dirty="0" smtClean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а[0][2]</a:t>
                      </a:r>
                      <a:endParaRPr lang="ru-RU" sz="18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/>
                        <a:t>а[0][3]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/>
                        <a:t>а[1][0]</a:t>
                      </a:r>
                      <a:endParaRPr lang="ru-RU" sz="18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а[1][1]</a:t>
                      </a:r>
                      <a:r>
                        <a:rPr lang="en-US" sz="1800" b="0" dirty="0" smtClean="0"/>
                        <a:t> </a:t>
                      </a:r>
                      <a:endParaRPr lang="ru-RU" sz="18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а[1][2]</a:t>
                      </a:r>
                      <a:r>
                        <a:rPr lang="en-US" sz="1800" b="0" dirty="0" smtClean="0"/>
                        <a:t> </a:t>
                      </a:r>
                      <a:endParaRPr lang="ru-RU" sz="18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/>
                        <a:t>а[1][3]</a:t>
                      </a:r>
                      <a:endParaRPr lang="en-US" sz="1800" b="0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/>
                        <a:t>а[2][0]</a:t>
                      </a:r>
                      <a:endParaRPr lang="ru-RU" sz="18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/>
                        <a:t>а[2][1]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а[2][2]</a:t>
                      </a:r>
                      <a:endParaRPr lang="ru-RU" sz="18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/>
                        <a:t>а[2][З]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/>
                        <a:t>а[</a:t>
                      </a:r>
                      <a:r>
                        <a:rPr lang="en-US" sz="1800" b="0" dirty="0" smtClean="0"/>
                        <a:t>3</a:t>
                      </a:r>
                      <a:r>
                        <a:rPr lang="ru-RU" sz="1800" b="0" dirty="0" smtClean="0"/>
                        <a:t>][0]</a:t>
                      </a:r>
                      <a:endParaRPr lang="ru-RU" sz="18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/>
                        <a:t>а[</a:t>
                      </a:r>
                      <a:r>
                        <a:rPr lang="en-US" sz="1800" b="0" dirty="0" smtClean="0"/>
                        <a:t>3</a:t>
                      </a:r>
                      <a:r>
                        <a:rPr lang="ru-RU" sz="1800" b="0" dirty="0" smtClean="0"/>
                        <a:t>][1]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/>
                        <a:t>а[</a:t>
                      </a:r>
                      <a:r>
                        <a:rPr lang="en-US" sz="1800" b="0" dirty="0" smtClean="0"/>
                        <a:t>3</a:t>
                      </a:r>
                      <a:r>
                        <a:rPr lang="ru-RU" sz="1800" b="0" dirty="0" smtClean="0"/>
                        <a:t>][2]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а[</a:t>
                      </a:r>
                      <a:r>
                        <a:rPr lang="en-US" sz="1800" b="0" dirty="0" smtClean="0"/>
                        <a:t>3</a:t>
                      </a:r>
                      <a:r>
                        <a:rPr lang="ru-RU" sz="1800" b="0" dirty="0" smtClean="0"/>
                        <a:t>][</a:t>
                      </a:r>
                      <a:r>
                        <a:rPr lang="en-US" sz="1800" b="0" dirty="0" smtClean="0"/>
                        <a:t>3</a:t>
                      </a:r>
                      <a:r>
                        <a:rPr lang="ru-RU" sz="1800" b="0" dirty="0" smtClean="0"/>
                        <a:t>]</a:t>
                      </a:r>
                      <a:endParaRPr lang="ru-RU" sz="18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09296" y="1329395"/>
            <a:ext cx="67896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uk-UA" sz="2400" dirty="0" smtClean="0"/>
              <a:t>Знайти суму елементів заштрихованої частини матриці</a:t>
            </a:r>
            <a:endParaRPr lang="uk-U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243" y="2864775"/>
            <a:ext cx="1748661" cy="169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88049"/>
              </p:ext>
            </p:extLst>
          </p:nvPr>
        </p:nvGraphicFramePr>
        <p:xfrm>
          <a:off x="1072055" y="2499293"/>
          <a:ext cx="3752196" cy="273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049"/>
                <a:gridCol w="938049"/>
                <a:gridCol w="938049"/>
                <a:gridCol w="938049"/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а[0][0]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а[0][1]</a:t>
                      </a:r>
                      <a:endParaRPr lang="en-US" sz="2000" b="0" dirty="0" smtClean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а[0][2]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а[0][3]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а[1][0]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а[1][1]</a:t>
                      </a:r>
                      <a:r>
                        <a:rPr lang="en-US" sz="2000" b="0" dirty="0" smtClean="0"/>
                        <a:t> 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а[1][2]</a:t>
                      </a:r>
                      <a:r>
                        <a:rPr lang="en-US" sz="2000" b="0" dirty="0" smtClean="0"/>
                        <a:t> </a:t>
                      </a:r>
                      <a:endParaRPr lang="ru-RU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а[1][3]</a:t>
                      </a:r>
                      <a:endParaRPr lang="en-US" sz="2000" b="0" dirty="0" smtClean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а[2][0]</a:t>
                      </a:r>
                      <a:endParaRPr lang="ru-RU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а[2][1]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а[2][2]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а[2][З]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][0]</a:t>
                      </a:r>
                      <a:endParaRPr lang="ru-RU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][1]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][2]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09296" y="53003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№5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904" y="547977"/>
            <a:ext cx="8550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?</a:t>
            </a:r>
            <a:endParaRPr lang="ru-RU" sz="1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6125" y="662152"/>
            <a:ext cx="90178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summ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ij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n - 1; j &gt;= 0; j--) 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ij; i &lt; n/2; i++)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summ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narr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[%d][%d]=%d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,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сумм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a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=%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j,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summ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ij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ij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n-1;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=0; j &lt;n/2;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ij; i &gt;=n / 2; i--)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summ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narr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[%d][%d]=%d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,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 сумм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a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=%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j,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summ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ij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--;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</a:t>
            </a:r>
            <a:r>
              <a:rPr lang="ru-RU" dirty="0">
                <a:solidFill>
                  <a:srgbClr val="A31515"/>
                </a:solidFill>
                <a:latin typeface="Consolas"/>
              </a:rPr>
              <a:t>сумм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a= %d"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summ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75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999" y="1119351"/>
            <a:ext cx="4780049" cy="465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37100"/>
              </p:ext>
            </p:extLst>
          </p:nvPr>
        </p:nvGraphicFramePr>
        <p:xfrm>
          <a:off x="268013" y="2231278"/>
          <a:ext cx="3752196" cy="273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8049"/>
                <a:gridCol w="938049"/>
                <a:gridCol w="938049"/>
                <a:gridCol w="938049"/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а[0][0]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а[0][1]</a:t>
                      </a:r>
                      <a:endParaRPr lang="en-US" sz="2000" b="0" dirty="0" smtClean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а[0][2]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а[0][3]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а[1][0]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а[1][1]</a:t>
                      </a:r>
                      <a:r>
                        <a:rPr lang="en-US" sz="2000" b="0" dirty="0" smtClean="0"/>
                        <a:t> 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а[1][2]</a:t>
                      </a:r>
                      <a:r>
                        <a:rPr lang="en-US" sz="2000" b="0" dirty="0" smtClean="0"/>
                        <a:t> </a:t>
                      </a:r>
                      <a:endParaRPr lang="ru-RU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а[1][3]</a:t>
                      </a:r>
                      <a:endParaRPr lang="en-US" sz="2000" b="0" dirty="0" smtClean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а[2][0]</a:t>
                      </a:r>
                      <a:endParaRPr lang="ru-RU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а[2][1]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а[2][2]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а[2][З]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][0]</a:t>
                      </a:r>
                      <a:endParaRPr lang="ru-RU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][1]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][2]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7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6023"/>
              </p:ext>
            </p:extLst>
          </p:nvPr>
        </p:nvGraphicFramePr>
        <p:xfrm>
          <a:off x="220717" y="856412"/>
          <a:ext cx="5707116" cy="48829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51186"/>
                <a:gridCol w="951186"/>
                <a:gridCol w="951186"/>
                <a:gridCol w="951186"/>
                <a:gridCol w="951186"/>
                <a:gridCol w="951186"/>
              </a:tblGrid>
              <a:tr h="820472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а[0][0]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а[0][1]</a:t>
                      </a:r>
                      <a:endParaRPr lang="en-US" sz="2000" b="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а[0][2]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а[0][3]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а[0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4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а[0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5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 smtClean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8204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а[1][0]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а[1][1]</a:t>
                      </a:r>
                      <a:r>
                        <a:rPr lang="en-US" sz="2000" b="0" dirty="0" smtClean="0"/>
                        <a:t> 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а[1][2]</a:t>
                      </a:r>
                      <a:r>
                        <a:rPr lang="en-US" sz="2000" b="0" dirty="0" smtClean="0"/>
                        <a:t> 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а[1][3]</a:t>
                      </a:r>
                      <a:endParaRPr lang="en-US" sz="2000" b="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а[1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4</a:t>
                      </a:r>
                      <a:r>
                        <a:rPr lang="ru-RU" sz="2000" b="0" dirty="0" smtClean="0"/>
                        <a:t>]</a:t>
                      </a:r>
                      <a:endParaRPr lang="en-US" sz="2000" b="0" dirty="0" smtClean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а[1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5</a:t>
                      </a:r>
                      <a:r>
                        <a:rPr lang="ru-RU" sz="2000" b="0" dirty="0" smtClean="0"/>
                        <a:t>]</a:t>
                      </a:r>
                      <a:endParaRPr lang="en-US" sz="2000" b="0" dirty="0" smtClean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8204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а[2][0]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а[2][1]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а[2][2]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а[2][З]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а[2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4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 smtClean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а[2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5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 smtClean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8204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][0]</a:t>
                      </a:r>
                      <a:endParaRPr lang="ru-RU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][1]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][2]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4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5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800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4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ru-RU" sz="2000" b="0" dirty="0" smtClean="0"/>
                        <a:t>0]</a:t>
                      </a:r>
                      <a:endParaRPr lang="ru-RU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4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ru-RU" sz="2000" b="0" dirty="0" smtClean="0"/>
                        <a:t>1]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4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ru-RU" sz="2000" b="0" dirty="0" smtClean="0"/>
                        <a:t>2]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4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4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4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4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5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800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5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ru-RU" sz="2000" b="0" dirty="0" smtClean="0"/>
                        <a:t>0]</a:t>
                      </a:r>
                      <a:endParaRPr lang="ru-RU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5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ru-RU" sz="2000" b="0" dirty="0" smtClean="0"/>
                        <a:t>1]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5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ru-RU" sz="2000" b="0" dirty="0" smtClean="0"/>
                        <a:t>2]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5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5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4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5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5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689" y="970640"/>
            <a:ext cx="2962715" cy="458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2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46234" y="431625"/>
            <a:ext cx="76515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Двовимірний масив цілих чисел </a:t>
            </a:r>
            <a:r>
              <a:rPr lang="uk-UA" sz="2000" dirty="0" err="1" smtClean="0"/>
              <a:t>int</a:t>
            </a:r>
            <a:r>
              <a:rPr lang="uk-UA" sz="2000" dirty="0" smtClean="0"/>
              <a:t> а[4][4]</a:t>
            </a:r>
            <a:r>
              <a:rPr lang="en-US" sz="2000" dirty="0" smtClean="0"/>
              <a:t> </a:t>
            </a:r>
            <a:r>
              <a:rPr lang="uk-UA" sz="2000" dirty="0" smtClean="0"/>
              <a:t>має чотири рядки та чотири стовпця.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09448" y="4394774"/>
            <a:ext cx="7725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Двовимірні (багатовимірні) масиви оголошуються наступним чином:</a:t>
            </a:r>
          </a:p>
          <a:p>
            <a:endParaRPr lang="uk-UA" dirty="0" smtClean="0"/>
          </a:p>
          <a:p>
            <a:r>
              <a:rPr lang="uk-UA" sz="2400" dirty="0" err="1" smtClean="0"/>
              <a:t>int</a:t>
            </a:r>
            <a:r>
              <a:rPr lang="uk-UA" sz="2400" dirty="0" smtClean="0"/>
              <a:t> </a:t>
            </a:r>
            <a:r>
              <a:rPr lang="uk-UA" sz="2400" dirty="0" err="1" smtClean="0"/>
              <a:t>mas</a:t>
            </a:r>
            <a:r>
              <a:rPr lang="uk-UA" sz="2400" dirty="0" smtClean="0"/>
              <a:t>[2][5] ={1, 5, 3, 7, 4,10, 11, 13, 14, 25 };</a:t>
            </a:r>
          </a:p>
          <a:p>
            <a:r>
              <a:rPr lang="uk-UA" sz="2400" dirty="0" err="1" smtClean="0"/>
              <a:t>int</a:t>
            </a:r>
            <a:r>
              <a:rPr lang="uk-UA" sz="2400" dirty="0" smtClean="0"/>
              <a:t> </a:t>
            </a:r>
            <a:r>
              <a:rPr lang="uk-UA" sz="2400" dirty="0" err="1" smtClean="0"/>
              <a:t>mas</a:t>
            </a:r>
            <a:r>
              <a:rPr lang="uk-UA" sz="2400" dirty="0" smtClean="0"/>
              <a:t>[ ][5] ={1, 5, 3, 7, 4, 10, 11, 13, 14, 25 };</a:t>
            </a:r>
          </a:p>
          <a:p>
            <a:r>
              <a:rPr lang="uk-UA" sz="2400" dirty="0" err="1" smtClean="0"/>
              <a:t>int</a:t>
            </a:r>
            <a:r>
              <a:rPr lang="uk-UA" sz="2400" dirty="0" smtClean="0"/>
              <a:t> </a:t>
            </a:r>
            <a:r>
              <a:rPr lang="uk-UA" sz="2400" dirty="0" err="1" smtClean="0"/>
              <a:t>mas</a:t>
            </a:r>
            <a:r>
              <a:rPr lang="uk-UA" sz="2400" dirty="0" smtClean="0"/>
              <a:t>[ ][5] ={{ 1, 5, 3, 7, 4 },{10, 11, 13, 14, 25}};</a:t>
            </a:r>
            <a:endParaRPr lang="uk-UA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35526"/>
              </p:ext>
            </p:extLst>
          </p:nvPr>
        </p:nvGraphicFramePr>
        <p:xfrm>
          <a:off x="1524000" y="1206967"/>
          <a:ext cx="60960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а[0][0]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/>
                        <a:t>а[0][1]</a:t>
                      </a:r>
                      <a:endParaRPr lang="en-US" sz="2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а[0][2]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/>
                        <a:t>а[0][3]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/>
                        <a:t>а[1][0]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а[1][1]</a:t>
                      </a:r>
                      <a:r>
                        <a:rPr lang="en-US" sz="2400" b="1" dirty="0" smtClean="0"/>
                        <a:t> 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а[1][2]</a:t>
                      </a:r>
                      <a:r>
                        <a:rPr lang="en-US" sz="2400" b="1" dirty="0" smtClean="0"/>
                        <a:t> 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/>
                        <a:t>а[1][3]</a:t>
                      </a:r>
                      <a:endParaRPr lang="en-US" sz="2400" b="1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/>
                        <a:t>а[2][0]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/>
                        <a:t>а[2][1]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а[2][2]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/>
                        <a:t>а[2][З]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/>
                        <a:t>а[</a:t>
                      </a:r>
                      <a:r>
                        <a:rPr lang="en-US" sz="2400" b="1" dirty="0" smtClean="0"/>
                        <a:t>3</a:t>
                      </a:r>
                      <a:r>
                        <a:rPr lang="ru-RU" sz="2400" b="1" dirty="0" smtClean="0"/>
                        <a:t>][0]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/>
                        <a:t>а[</a:t>
                      </a:r>
                      <a:r>
                        <a:rPr lang="en-US" sz="2400" b="1" dirty="0" smtClean="0"/>
                        <a:t>3</a:t>
                      </a:r>
                      <a:r>
                        <a:rPr lang="ru-RU" sz="2400" b="1" dirty="0" smtClean="0"/>
                        <a:t>][1]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/>
                        <a:t>а[</a:t>
                      </a:r>
                      <a:r>
                        <a:rPr lang="en-US" sz="2400" b="1" dirty="0" smtClean="0"/>
                        <a:t>3</a:t>
                      </a:r>
                      <a:r>
                        <a:rPr lang="ru-RU" sz="2400" b="1" dirty="0" smtClean="0"/>
                        <a:t>][2]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а[</a:t>
                      </a:r>
                      <a:r>
                        <a:rPr lang="en-US" sz="2400" b="1" dirty="0" smtClean="0"/>
                        <a:t>3</a:t>
                      </a:r>
                      <a:r>
                        <a:rPr lang="ru-RU" sz="2400" b="1" dirty="0" smtClean="0"/>
                        <a:t>][</a:t>
                      </a:r>
                      <a:r>
                        <a:rPr lang="en-US" sz="2400" b="1" dirty="0" smtClean="0"/>
                        <a:t>3</a:t>
                      </a:r>
                      <a:r>
                        <a:rPr lang="ru-RU" sz="2400" b="1" dirty="0" smtClean="0"/>
                        <a:t>]</a:t>
                      </a:r>
                      <a:endParaRPr lang="ru-RU" sz="2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46234" y="3176439"/>
            <a:ext cx="76515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У </a:t>
            </a:r>
            <a:r>
              <a:rPr lang="uk-UA" sz="2000" dirty="0" err="1" smtClean="0"/>
              <a:t>пам</a:t>
            </a:r>
            <a:r>
              <a:rPr lang="en-US" sz="2000" dirty="0" smtClean="0"/>
              <a:t>’</a:t>
            </a:r>
            <a:r>
              <a:rPr lang="uk-UA" sz="2000" dirty="0" smtClean="0"/>
              <a:t>яті комп’ютера масив розташовується безперервно за рядками: </a:t>
            </a:r>
          </a:p>
          <a:p>
            <a:r>
              <a:rPr lang="uk-UA" sz="2000" dirty="0" smtClean="0"/>
              <a:t>а[0][0], а[0][1], а[0][2], а[0][3], а[1][0], а[1][1], а[1][2],  ... а [3][3].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57126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09296" y="2462838"/>
            <a:ext cx="747285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uk-UA" sz="3200" dirty="0"/>
              <a:t>Дана матриця розміру M × N (M і N - парні числа). Поміняти місцями ліву верхню і праву нижню чверті матриці.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09296" y="53003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№6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41323" y="439894"/>
            <a:ext cx="8550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?</a:t>
            </a:r>
            <a:endParaRPr lang="ru-RU" sz="1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163"/>
              </p:ext>
            </p:extLst>
          </p:nvPr>
        </p:nvGraphicFramePr>
        <p:xfrm>
          <a:off x="1671148" y="1324304"/>
          <a:ext cx="5817474" cy="36418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69579"/>
                <a:gridCol w="969579"/>
                <a:gridCol w="969579"/>
                <a:gridCol w="969579"/>
                <a:gridCol w="969579"/>
                <a:gridCol w="969579"/>
              </a:tblGrid>
              <a:tr h="945932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а[0][0]</a:t>
                      </a:r>
                      <a:endParaRPr lang="ru-RU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а[0][1]</a:t>
                      </a:r>
                      <a:endParaRPr lang="en-US" sz="2000" b="0" dirty="0" smtClean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а[0][2]</a:t>
                      </a:r>
                      <a:endParaRPr lang="ru-RU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а[0][3]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а[0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4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 smtClean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а[0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5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 smtClean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8986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а[1][0]</a:t>
                      </a:r>
                      <a:endParaRPr lang="ru-RU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а[1][1]</a:t>
                      </a:r>
                      <a:r>
                        <a:rPr lang="en-US" sz="2000" b="0" dirty="0" smtClean="0"/>
                        <a:t> </a:t>
                      </a:r>
                      <a:endParaRPr lang="ru-RU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а[1][2]</a:t>
                      </a:r>
                      <a:r>
                        <a:rPr lang="en-US" sz="2000" b="0" dirty="0" smtClean="0"/>
                        <a:t> </a:t>
                      </a:r>
                      <a:endParaRPr lang="ru-RU" sz="2000" b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а[1][3]</a:t>
                      </a:r>
                      <a:endParaRPr lang="en-US" sz="2000" b="0" dirty="0" smtClean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а[1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4</a:t>
                      </a:r>
                      <a:r>
                        <a:rPr lang="ru-RU" sz="2000" b="0" dirty="0" smtClean="0"/>
                        <a:t>]</a:t>
                      </a:r>
                      <a:endParaRPr lang="en-US" sz="2000" b="0" dirty="0" smtClean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а[1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5</a:t>
                      </a:r>
                      <a:r>
                        <a:rPr lang="ru-RU" sz="2000" b="0" dirty="0" smtClean="0"/>
                        <a:t>]</a:t>
                      </a:r>
                      <a:endParaRPr lang="en-US" sz="2000" b="0" dirty="0" smtClean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8986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а[2][0]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а[2][1]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а[2][2]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а[2][З]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а[2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4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 smtClean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а[2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5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 smtClean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8986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][0]</a:t>
                      </a:r>
                      <a:endParaRPr lang="ru-RU" sz="2000" b="0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][1]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][2]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4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/>
                        <a:t>а[</a:t>
                      </a:r>
                      <a:r>
                        <a:rPr lang="en-US" sz="2000" b="0" dirty="0" smtClean="0"/>
                        <a:t>3</a:t>
                      </a:r>
                      <a:r>
                        <a:rPr lang="ru-RU" sz="2000" b="0" dirty="0" smtClean="0"/>
                        <a:t>][</a:t>
                      </a:r>
                      <a:r>
                        <a:rPr lang="en-US" sz="2000" b="0" dirty="0" smtClean="0"/>
                        <a:t>5</a:t>
                      </a:r>
                      <a:r>
                        <a:rPr lang="ru-RU" sz="2000" b="0" dirty="0" smtClean="0"/>
                        <a:t>]</a:t>
                      </a:r>
                      <a:endParaRPr lang="ru-RU" sz="2000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4" name="Прямая соединительная линия 3"/>
          <p:cNvCxnSpPr/>
          <p:nvPr/>
        </p:nvCxnSpPr>
        <p:spPr>
          <a:xfrm>
            <a:off x="4572000" y="819812"/>
            <a:ext cx="0" cy="5013435"/>
          </a:xfrm>
          <a:prstGeom prst="line">
            <a:avLst/>
          </a:prstGeom>
          <a:ln w="57150">
            <a:solidFill>
              <a:srgbClr val="7030A0"/>
            </a:solidFill>
            <a:prstDash val="lg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1460914" y="3179374"/>
            <a:ext cx="6358762" cy="2"/>
          </a:xfrm>
          <a:prstGeom prst="line">
            <a:avLst/>
          </a:prstGeom>
          <a:ln w="57150">
            <a:solidFill>
              <a:srgbClr val="7030A0"/>
            </a:solidFill>
            <a:prstDash val="lg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7" name="Группа 36"/>
          <p:cNvGrpSpPr/>
          <p:nvPr/>
        </p:nvGrpSpPr>
        <p:grpSpPr>
          <a:xfrm>
            <a:off x="2790497" y="646386"/>
            <a:ext cx="5770179" cy="3515711"/>
            <a:chOff x="2790497" y="646386"/>
            <a:chExt cx="5770179" cy="3515711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2790497" y="646387"/>
              <a:ext cx="0" cy="63062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2790497" y="646386"/>
              <a:ext cx="577017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8560676" y="646386"/>
              <a:ext cx="0" cy="351571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 flipH="1">
              <a:off x="7583214" y="4162097"/>
              <a:ext cx="97746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Группа 37"/>
          <p:cNvGrpSpPr/>
          <p:nvPr/>
        </p:nvGrpSpPr>
        <p:grpSpPr>
          <a:xfrm rot="10800000">
            <a:off x="614835" y="2404241"/>
            <a:ext cx="5770179" cy="3515711"/>
            <a:chOff x="2790497" y="646386"/>
            <a:chExt cx="5770179" cy="3515711"/>
          </a:xfrm>
        </p:grpSpPr>
        <p:cxnSp>
          <p:nvCxnSpPr>
            <p:cNvPr id="39" name="Прямая соединительная линия 38"/>
            <p:cNvCxnSpPr/>
            <p:nvPr/>
          </p:nvCxnSpPr>
          <p:spPr>
            <a:xfrm rot="10800000">
              <a:off x="2790497" y="646387"/>
              <a:ext cx="1" cy="890751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>
              <a:off x="2790497" y="646386"/>
              <a:ext cx="5770179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8560676" y="646386"/>
              <a:ext cx="0" cy="3515711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 flipH="1">
              <a:off x="7583214" y="4162097"/>
              <a:ext cx="977462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910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72943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 = 6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 = 4;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[m][n];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m; i++)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n;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 = rand() % 20 - 10;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m; i++)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n;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"%4d"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0, ii=m/2; i &lt; m/2; i++,ii++)</a:t>
            </a:r>
          </a:p>
          <a:p>
            <a:pPr lvl="1"/>
            <a:r>
              <a:rPr lang="pt-BR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 j = 0, jj = n / 2; j &lt; n / 2; j++,jj++)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[ii][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jj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[ii][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jj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]=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"\n--------------------------------\n"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m; i++)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n;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"%4d"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24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36" y="1122080"/>
            <a:ext cx="5556523" cy="462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96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09296" y="1670832"/>
            <a:ext cx="7683063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uk-UA" sz="3200" dirty="0" smtClean="0"/>
              <a:t>Сформуйте двовимірний масив, який складається з 5 рядків і 5 стовпців за правилом </a:t>
            </a:r>
            <a:r>
              <a:rPr lang="uk-UA" sz="3200" dirty="0" err="1" smtClean="0"/>
              <a:t>arr</a:t>
            </a:r>
            <a:r>
              <a:rPr lang="uk-UA" sz="3200" dirty="0" smtClean="0"/>
              <a:t>[</a:t>
            </a:r>
            <a:r>
              <a:rPr lang="uk-UA" sz="3200" dirty="0" err="1" smtClean="0"/>
              <a:t>i,j</a:t>
            </a:r>
            <a:r>
              <a:rPr lang="uk-UA" sz="3200" dirty="0" smtClean="0"/>
              <a:t>]=2іj-i та виведіть його на екран. </a:t>
            </a:r>
          </a:p>
          <a:p>
            <a:pPr indent="457200">
              <a:spcBef>
                <a:spcPts val="600"/>
              </a:spcBef>
            </a:pPr>
            <a:r>
              <a:rPr lang="uk-UA" sz="3200" dirty="0" smtClean="0"/>
              <a:t>Знайдіть добуток елементів п’ятого рядка масиву.</a:t>
            </a:r>
            <a:endParaRPr lang="uk-UA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09296" y="71470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№1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88579" y="399081"/>
            <a:ext cx="8135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en-US" sz="2400" dirty="0" smtClean="0"/>
              <a:t>1. </a:t>
            </a:r>
            <a:r>
              <a:rPr lang="uk-UA" sz="2400" dirty="0" smtClean="0"/>
              <a:t>Сформуйте двовимірний масив, який складається з 5 рядків і 5 стовпців за правилом </a:t>
            </a:r>
            <a:r>
              <a:rPr lang="uk-UA" sz="2400" dirty="0" err="1" smtClean="0"/>
              <a:t>arr</a:t>
            </a:r>
            <a:r>
              <a:rPr lang="uk-UA" sz="2400" dirty="0" smtClean="0"/>
              <a:t>[</a:t>
            </a:r>
            <a:r>
              <a:rPr lang="uk-UA" sz="2400" dirty="0" err="1" smtClean="0"/>
              <a:t>i,j</a:t>
            </a:r>
            <a:r>
              <a:rPr lang="uk-UA" sz="2400" dirty="0" smtClean="0"/>
              <a:t>]=2іj-i та виведіть його на екран.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21216"/>
              </p:ext>
            </p:extLst>
          </p:nvPr>
        </p:nvGraphicFramePr>
        <p:xfrm>
          <a:off x="1124605" y="2417379"/>
          <a:ext cx="6737134" cy="3017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77464"/>
                <a:gridCol w="5759670"/>
              </a:tblGrid>
              <a:tr h="6392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const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5;</a:t>
                      </a:r>
                    </a:p>
                    <a:p>
                      <a:r>
                        <a:rPr lang="en-US" b="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arr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[n][n];</a:t>
                      </a:r>
                      <a:endParaRPr lang="ru-RU" b="0" dirty="0" smtClean="0"/>
                    </a:p>
                  </a:txBody>
                  <a:tcPr/>
                </a:tc>
              </a:tr>
              <a:tr h="6314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n-NO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for</a:t>
                      </a:r>
                      <a:r>
                        <a:rPr lang="nn-NO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nn-NO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nn-NO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i = 0; i &lt; n; i++)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  for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j = 0; j &lt; n;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j++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arr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[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][j] = 2 *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*j -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  <a:endParaRPr lang="ru-RU" b="0" dirty="0" smtClean="0"/>
                    </a:p>
                  </a:txBody>
                  <a:tcPr/>
                </a:tc>
              </a:tr>
              <a:tr h="6314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n-NO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for</a:t>
                      </a:r>
                      <a:r>
                        <a:rPr lang="nn-NO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nn-NO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nn-NO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i = 0; i &lt; n; i++) {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  for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j = 0; j &lt; n;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j++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 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"%4d"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arr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[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][j]);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lang="ru-RU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8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4496" y="460646"/>
            <a:ext cx="8135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en-US" sz="2400" dirty="0" smtClean="0"/>
              <a:t>2. </a:t>
            </a:r>
            <a:r>
              <a:rPr lang="uk-UA" sz="2400" dirty="0" smtClean="0"/>
              <a:t>Знайдіть добуток елементів п’ятого рядка масиву.</a:t>
            </a:r>
            <a:endParaRPr lang="uk-UA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588688"/>
              </p:ext>
            </p:extLst>
          </p:nvPr>
        </p:nvGraphicFramePr>
        <p:xfrm>
          <a:off x="882869" y="1618593"/>
          <a:ext cx="7735613" cy="3749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35421"/>
                <a:gridCol w="6800192"/>
              </a:tblGrid>
              <a:tr h="639204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b="0" dirty="0" smtClean="0">
                        <a:solidFill>
                          <a:srgbClr val="0000FF"/>
                        </a:solidFill>
                        <a:latin typeface="Consolas"/>
                      </a:endParaRPr>
                    </a:p>
                    <a:p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dob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1;</a:t>
                      </a:r>
                    </a:p>
                    <a:p>
                      <a:r>
                        <a:rPr lang="nn-NO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for</a:t>
                      </a:r>
                      <a:r>
                        <a:rPr lang="nn-NO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nn-NO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nn-NO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i = 0; i &lt; n; i++)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  for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j = 0; j &lt; n;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j++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    if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==n-1)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dob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*=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arr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[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][j];</a:t>
                      </a:r>
                    </a:p>
                    <a:p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"\n</a:t>
                      </a:r>
                      <a:r>
                        <a:rPr lang="ru-RU" sz="1800" b="0" dirty="0" err="1" smtClean="0">
                          <a:solidFill>
                            <a:srgbClr val="A31515"/>
                          </a:solidFill>
                          <a:latin typeface="Consolas"/>
                        </a:rPr>
                        <a:t>Добуток</a:t>
                      </a:r>
                      <a:r>
                        <a:rPr lang="ru-RU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rgbClr val="A31515"/>
                          </a:solidFill>
                          <a:latin typeface="Consolas"/>
                        </a:rPr>
                        <a:t>елементів</a:t>
                      </a:r>
                      <a:r>
                        <a:rPr lang="ru-RU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 5 рядка = %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d"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dob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endParaRPr lang="ru-RU" b="0" dirty="0" smtClean="0"/>
                    </a:p>
                  </a:txBody>
                  <a:tcPr/>
                </a:tc>
              </a:tr>
              <a:tr h="631492">
                <a:tc vMerge="1"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b="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dob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1, </a:t>
                      </a:r>
                      <a:r>
                        <a:rPr lang="pt-BR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i=n-1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  <a:endParaRPr lang="en-US" sz="1800" b="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t-BR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for</a:t>
                      </a:r>
                      <a:r>
                        <a:rPr lang="pt-BR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pt-BR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t-BR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pt-BR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j=0; </a:t>
                      </a:r>
                      <a:r>
                        <a:rPr lang="pt-BR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j &lt; n; j++)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dob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*=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arr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[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][j];</a:t>
                      </a:r>
                    </a:p>
                    <a:p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"\n</a:t>
                      </a:r>
                      <a:r>
                        <a:rPr lang="ru-RU" sz="1800" b="0" dirty="0" err="1" smtClean="0">
                          <a:solidFill>
                            <a:srgbClr val="A31515"/>
                          </a:solidFill>
                          <a:latin typeface="Consolas"/>
                        </a:rPr>
                        <a:t>Добуток</a:t>
                      </a:r>
                      <a:r>
                        <a:rPr lang="ru-RU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rgbClr val="A31515"/>
                          </a:solidFill>
                          <a:latin typeface="Consolas"/>
                        </a:rPr>
                        <a:t>елементів</a:t>
                      </a:r>
                      <a:r>
                        <a:rPr lang="ru-RU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 5 рядка = %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d"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dob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endParaRPr lang="ru-RU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52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83019" y="932792"/>
            <a:ext cx="7593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uk-UA" sz="2400" dirty="0" smtClean="0"/>
              <a:t>Реалізувати програму, яка знаходить номер рядка заданого двовимірного масиву, що має максимальну за модулем суму елементів.</a:t>
            </a:r>
            <a:endParaRPr lang="uk-UA" sz="24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1565"/>
              </p:ext>
            </p:extLst>
          </p:nvPr>
        </p:nvGraphicFramePr>
        <p:xfrm>
          <a:off x="1211314" y="2211951"/>
          <a:ext cx="6737134" cy="3840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77464"/>
                <a:gridCol w="5759670"/>
              </a:tblGrid>
              <a:tr h="63920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system(</a:t>
                      </a:r>
                      <a:r>
                        <a:rPr lang="pl-PL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"chcp 1251"</a:t>
                      </a:r>
                      <a:r>
                        <a:rPr lang="pl-PL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system(</a:t>
                      </a:r>
                      <a:r>
                        <a:rPr lang="pl-PL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"cls"</a:t>
                      </a:r>
                      <a:r>
                        <a:rPr lang="pl-PL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srand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(time(</a:t>
                      </a:r>
                      <a:r>
                        <a:rPr lang="en-US" sz="1800" b="0" dirty="0" smtClean="0">
                          <a:solidFill>
                            <a:srgbClr val="6F008A"/>
                          </a:solidFill>
                          <a:latin typeface="Consolas"/>
                        </a:rPr>
                        <a:t>NULL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));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Consolas"/>
                      </a:endParaRPr>
                    </a:p>
                    <a:p>
                      <a:r>
                        <a:rPr lang="en-US" b="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const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5;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const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m = 4;</a:t>
                      </a:r>
                    </a:p>
                    <a:p>
                      <a:r>
                        <a:rPr lang="en-US" b="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arr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[n][m];</a:t>
                      </a:r>
                      <a:endParaRPr lang="ru-RU" b="0" dirty="0" smtClean="0"/>
                    </a:p>
                  </a:txBody>
                  <a:tcPr/>
                </a:tc>
              </a:tr>
              <a:tr h="6314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n-NO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for</a:t>
                      </a:r>
                      <a:r>
                        <a:rPr lang="nn-NO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nn-NO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nn-NO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i = 0; i &lt; n; i++)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  for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j = 0; j &lt; m;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j++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 rand() % 21 - 10;</a:t>
                      </a:r>
                      <a:endParaRPr lang="ru-RU" b="0" dirty="0" smtClean="0"/>
                    </a:p>
                  </a:txBody>
                  <a:tcPr/>
                </a:tc>
              </a:tr>
              <a:tr h="63149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n-NO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for</a:t>
                      </a:r>
                      <a:r>
                        <a:rPr lang="nn-NO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nn-NO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nn-NO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i = 0; i &lt; n; i++) {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  for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j = 0; j &lt; m;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j++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 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"%4d"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arr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[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][j]);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lang="ru-RU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3019" y="53003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№2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6745" y="429115"/>
            <a:ext cx="76620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uk-UA" sz="2400" dirty="0" smtClean="0"/>
              <a:t>Знайдіть номер рядка, </a:t>
            </a:r>
            <a:r>
              <a:rPr lang="uk-UA" sz="2400" dirty="0"/>
              <a:t>що має максимальну за модулем суму елементів</a:t>
            </a:r>
            <a:r>
              <a:rPr lang="uk-UA" sz="2400" dirty="0" smtClean="0"/>
              <a:t>.</a:t>
            </a:r>
            <a:endParaRPr lang="uk-UA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908939"/>
              </p:ext>
            </p:extLst>
          </p:nvPr>
        </p:nvGraphicFramePr>
        <p:xfrm>
          <a:off x="945931" y="1923394"/>
          <a:ext cx="7472856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03648"/>
                <a:gridCol w="6569208"/>
              </a:tblGrid>
              <a:tr h="6392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b="0" dirty="0" smtClean="0">
                        <a:solidFill>
                          <a:srgbClr val="0000FF"/>
                        </a:solidFill>
                        <a:latin typeface="Consolas"/>
                      </a:endParaRPr>
                    </a:p>
                    <a:p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summ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0, line=0,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maxSumm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=0;</a:t>
                      </a:r>
                    </a:p>
                    <a:p>
                      <a:r>
                        <a:rPr lang="nn-NO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for</a:t>
                      </a:r>
                      <a:r>
                        <a:rPr lang="nn-NO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nn-NO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nn-NO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i = 0; i &lt; n; i++) {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  for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en-US" sz="1800" b="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j = 0; j &lt; m;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j++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summ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+= abs(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arr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[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][j]);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"\n</a:t>
                      </a:r>
                      <a:r>
                        <a:rPr lang="ru-RU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сумма %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d </a:t>
                      </a:r>
                      <a:r>
                        <a:rPr lang="ru-RU" sz="1800" b="0" dirty="0" err="1" smtClean="0">
                          <a:solidFill>
                            <a:srgbClr val="A31515"/>
                          </a:solidFill>
                          <a:latin typeface="Consolas"/>
                        </a:rPr>
                        <a:t>рядк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a = %d"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summ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  if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summ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&gt;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maxSumm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 {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maxSumm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summ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line =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</a:t>
                      </a:r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summ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0;</a:t>
                      </a:r>
                    </a:p>
                    <a:p>
                      <a:r>
                        <a:rPr lang="ru-RU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r>
                        <a:rPr lang="en-US" sz="1800" b="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"\n</a:t>
                      </a:r>
                      <a:r>
                        <a:rPr lang="ru-RU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максимальна сумм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a </a:t>
                      </a:r>
                      <a:r>
                        <a:rPr lang="ru-RU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ряд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o</a:t>
                      </a:r>
                      <a:r>
                        <a:rPr lang="ru-RU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к -%</a:t>
                      </a:r>
                      <a:r>
                        <a:rPr lang="en-US" sz="1800" b="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d"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line);</a:t>
                      </a:r>
                      <a:endParaRPr lang="ru-RU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37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09295" y="2002956"/>
            <a:ext cx="74781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uk-UA" sz="3600" dirty="0"/>
              <a:t>Дана матриця розміру M × N. Поміняти місцями рядки, що містять мінімальний і максимальний елементи матриці</a:t>
            </a:r>
            <a:r>
              <a:rPr lang="uk-UA" sz="3600" dirty="0" smtClean="0"/>
              <a:t>.</a:t>
            </a:r>
            <a:endParaRPr lang="uk-UA" sz="36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09295" y="731205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№3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81959" y="756746"/>
            <a:ext cx="64480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Consolas"/>
              </a:rPr>
              <a:t>system(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"chcp 1251"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 system(</a:t>
            </a:r>
            <a:r>
              <a:rPr lang="pl-PL" dirty="0">
                <a:solidFill>
                  <a:srgbClr val="A31515"/>
                </a:solidFill>
                <a:latin typeface="Consolas"/>
              </a:rPr>
              <a:t>"cls"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srand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(time(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n = 5;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 = 7;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[m][n];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m; i++)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n;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 = rand() % 21 - 10;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m; i++)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j = 0; j &lt; n;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"%4d"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][j]);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4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0C23E2-BFD5-4729-9358-5172987B1BA6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1911</Words>
  <Application>Microsoft Office PowerPoint</Application>
  <PresentationFormat>Экран (4:3)</PresentationFormat>
  <Paragraphs>338</Paragraphs>
  <Slides>23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NewsPrint</vt:lpstr>
      <vt:lpstr>Лекція 14.  Операції з матрицями.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2019-10-30T16:49:39Z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