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31"/>
  </p:notesMasterIdLst>
  <p:handoutMasterIdLst>
    <p:handoutMasterId r:id="rId32"/>
  </p:handoutMasterIdLst>
  <p:sldIdLst>
    <p:sldId id="256" r:id="rId5"/>
    <p:sldId id="429" r:id="rId6"/>
    <p:sldId id="397" r:id="rId7"/>
    <p:sldId id="448" r:id="rId8"/>
    <p:sldId id="431" r:id="rId9"/>
    <p:sldId id="449" r:id="rId10"/>
    <p:sldId id="456" r:id="rId11"/>
    <p:sldId id="462" r:id="rId12"/>
    <p:sldId id="465" r:id="rId13"/>
    <p:sldId id="466" r:id="rId14"/>
    <p:sldId id="463" r:id="rId15"/>
    <p:sldId id="432" r:id="rId16"/>
    <p:sldId id="450" r:id="rId17"/>
    <p:sldId id="469" r:id="rId18"/>
    <p:sldId id="451" r:id="rId19"/>
    <p:sldId id="464" r:id="rId20"/>
    <p:sldId id="452" r:id="rId21"/>
    <p:sldId id="454" r:id="rId22"/>
    <p:sldId id="453" r:id="rId23"/>
    <p:sldId id="455" r:id="rId24"/>
    <p:sldId id="458" r:id="rId25"/>
    <p:sldId id="459" r:id="rId26"/>
    <p:sldId id="460" r:id="rId27"/>
    <p:sldId id="461" r:id="rId28"/>
    <p:sldId id="467" r:id="rId29"/>
    <p:sldId id="468" r:id="rId3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 autoAdjust="0"/>
    <p:restoredTop sz="76866" autoAdjust="0"/>
  </p:normalViewPr>
  <p:slideViewPr>
    <p:cSldViewPr snapToGrid="0">
      <p:cViewPr>
        <p:scale>
          <a:sx n="66" d="100"/>
          <a:sy n="66" d="100"/>
        </p:scale>
        <p:origin x="-285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97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610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533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28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43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56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675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73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547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39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066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877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008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03.11.2019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327074" y="3331900"/>
            <a:ext cx="96012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15.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Функції у мові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Сі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315" y="453572"/>
            <a:ext cx="8490857" cy="53376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3200" i="1" dirty="0">
                <a:latin typeface="Arial Narrow" panose="020B0606020202030204" pitchFamily="34" charset="0"/>
              </a:rPr>
              <a:t>Перехід по коду </a:t>
            </a:r>
            <a:r>
              <a:rPr lang="uk-UA" sz="3200" i="1" dirty="0" smtClean="0">
                <a:latin typeface="Arial Narrow" panose="020B0606020202030204" pitchFamily="34" charset="0"/>
              </a:rPr>
              <a:t>у </a:t>
            </a:r>
            <a:r>
              <a:rPr lang="uk-UA" sz="3200" i="1" dirty="0" err="1" smtClean="0">
                <a:latin typeface="Arial Narrow" panose="020B0606020202030204" pitchFamily="34" charset="0"/>
              </a:rPr>
              <a:t>відладчику</a:t>
            </a:r>
            <a:r>
              <a:rPr lang="uk-UA" sz="3200" i="1" dirty="0" smtClean="0">
                <a:latin typeface="Arial Narrow" panose="020B0606020202030204" pitchFamily="34" charset="0"/>
              </a:rPr>
              <a:t> </a:t>
            </a:r>
            <a:r>
              <a:rPr lang="uk-UA" sz="3200" i="1" dirty="0">
                <a:latin typeface="Arial Narrow" panose="020B0606020202030204" pitchFamily="34" charset="0"/>
              </a:rPr>
              <a:t>за допомогою покрокових </a:t>
            </a:r>
            <a:r>
              <a:rPr lang="uk-UA" sz="3200" i="1" dirty="0" smtClean="0">
                <a:latin typeface="Arial Narrow" panose="020B0606020202030204" pitchFamily="34" charset="0"/>
              </a:rPr>
              <a:t>команд</a:t>
            </a:r>
          </a:p>
          <a:p>
            <a:pPr marL="0" indent="0">
              <a:buNone/>
            </a:pPr>
            <a:r>
              <a:rPr lang="uk-UA" sz="3200" i="1" dirty="0">
                <a:latin typeface="Arial Narrow" panose="020B0606020202030204" pitchFamily="34" charset="0"/>
              </a:rPr>
              <a:t/>
            </a:r>
            <a:br>
              <a:rPr lang="uk-UA" sz="3200" i="1" dirty="0">
                <a:latin typeface="Arial Narrow" panose="020B0606020202030204" pitchFamily="34" charset="0"/>
              </a:rPr>
            </a:br>
            <a:r>
              <a:rPr lang="uk-UA" sz="3200" dirty="0" smtClean="0">
                <a:latin typeface="Arial Narrow" panose="020B0606020202030204" pitchFamily="34" charset="0"/>
              </a:rPr>
              <a:t>Щоб </a:t>
            </a:r>
            <a:r>
              <a:rPr lang="uk-UA" sz="3200" dirty="0">
                <a:latin typeface="Arial Narrow" panose="020B0606020202030204" pitchFamily="34" charset="0"/>
              </a:rPr>
              <a:t>відкрити програму </a:t>
            </a:r>
            <a:r>
              <a:rPr lang="uk-UA" sz="3200" dirty="0" smtClean="0">
                <a:latin typeface="Arial Narrow" panose="020B0606020202030204" pitchFamily="34" charset="0"/>
              </a:rPr>
              <a:t>з </a:t>
            </a:r>
            <a:r>
              <a:rPr lang="uk-UA" sz="3200" dirty="0">
                <a:latin typeface="Arial Narrow" panose="020B0606020202030204" pitchFamily="34" charset="0"/>
              </a:rPr>
              <a:t>підключеним </a:t>
            </a:r>
            <a:r>
              <a:rPr lang="uk-UA" sz="3200" dirty="0" err="1" smtClean="0">
                <a:latin typeface="Arial Narrow" panose="020B0606020202030204" pitchFamily="34" charset="0"/>
              </a:rPr>
              <a:t>відладчиком</a:t>
            </a:r>
            <a:r>
              <a:rPr lang="uk-UA" sz="3200" dirty="0" smtClean="0">
                <a:latin typeface="Arial Narrow" panose="020B0606020202030204" pitchFamily="34" charset="0"/>
              </a:rPr>
              <a:t> натисніть </a:t>
            </a:r>
            <a:r>
              <a:rPr lang="uk-UA" sz="3200" dirty="0">
                <a:latin typeface="Arial Narrow" panose="020B0606020202030204" pitchFamily="34" charset="0"/>
              </a:rPr>
              <a:t>клавішу </a:t>
            </a:r>
            <a:r>
              <a:rPr lang="uk-UA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F11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(</a:t>
            </a:r>
            <a:r>
              <a:rPr lang="uk-UA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Отладка</a:t>
            </a:r>
            <a:r>
              <a:rPr lang="uk-UA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-&gt; </a:t>
            </a:r>
            <a:r>
              <a:rPr lang="uk-UA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Шаг с заходом</a:t>
            </a:r>
            <a:r>
              <a:rPr lang="uk-UA" sz="3200" dirty="0" smtClean="0">
                <a:latin typeface="Arial Narrow" panose="020B0606020202030204" pitchFamily="34" charset="0"/>
              </a:rPr>
              <a:t>). </a:t>
            </a:r>
          </a:p>
          <a:p>
            <a:pPr marL="0" indent="0">
              <a:buNone/>
            </a:pPr>
            <a:r>
              <a:rPr lang="uk-UA" sz="3200" dirty="0" smtClean="0">
                <a:latin typeface="Arial Narrow" panose="020B0606020202030204" pitchFamily="34" charset="0"/>
              </a:rPr>
              <a:t>При </a:t>
            </a:r>
            <a:r>
              <a:rPr lang="uk-UA" sz="3200" dirty="0">
                <a:latin typeface="Arial Narrow" panose="020B0606020202030204" pitchFamily="34" charset="0"/>
              </a:rPr>
              <a:t>запуску програми за допомогою клавіші F11 </a:t>
            </a:r>
            <a:r>
              <a:rPr lang="uk-UA" sz="3200" dirty="0" err="1">
                <a:latin typeface="Arial Narrow" panose="020B0606020202030204" pitchFamily="34" charset="0"/>
              </a:rPr>
              <a:t>відладчик</a:t>
            </a:r>
            <a:r>
              <a:rPr lang="uk-UA" sz="3200" dirty="0">
                <a:latin typeface="Arial Narrow" panose="020B0606020202030204" pitchFamily="34" charset="0"/>
              </a:rPr>
              <a:t> зупиняється на першому виконуваному операторі.</a:t>
            </a:r>
            <a:endParaRPr lang="ru-RU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253831"/>
            <a:ext cx="87027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Приклад функції</a:t>
            </a:r>
            <a:endParaRPr lang="uk-UA" altLang="ru-RU" sz="4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1" y="1277257"/>
            <a:ext cx="8832325" cy="476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253831"/>
            <a:ext cx="87027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Приклад функції</a:t>
            </a:r>
            <a:endParaRPr lang="uk-UA" altLang="ru-RU" sz="4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258" y="1095604"/>
            <a:ext cx="7961426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 &gt; 0)</a:t>
            </a: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-r;</a:t>
            </a:r>
            <a:endParaRPr lang="en-US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y;</a:t>
            </a:r>
          </a:p>
          <a:p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</a:t>
            </a:r>
            <a:r>
              <a:rPr lang="en-US" sz="2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s-E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myabs(1 - x) * myabs(x) / 2;</a:t>
            </a:r>
          </a:p>
          <a:p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%f"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6122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87086" y="384463"/>
            <a:ext cx="8702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Приклад функції</a:t>
            </a:r>
            <a:endParaRPr lang="uk-UA" altLang="ru-RU" sz="4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2" y="1092349"/>
            <a:ext cx="7590971" cy="57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4230" y="4755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9542" y="94912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Star(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5;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n=Star(n);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n=Star(n);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Star(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-2;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9143" y="102292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Star(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Star(5);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Star(3);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Star(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i&lt;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2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09672" y="382421"/>
            <a:ext cx="7687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uk-UA" altLang="ru-RU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голошення</a:t>
            </a:r>
            <a:r>
              <a:rPr lang="uk-UA" altLang="ru-RU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uk-UA" altLang="ru-RU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98378" y="1315991"/>
            <a:ext cx="120015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075108" y="1319711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553746" y="1314998"/>
            <a:ext cx="359670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</a:t>
            </a:r>
            <a:r>
              <a:rPr lang="uk-UA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ції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13839" y="1287778"/>
            <a:ext cx="322217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b="1" u="sng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</a:t>
            </a:r>
            <a:endParaRPr lang="en-US" altLang="ru-RU" sz="4000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381741" y="1307189"/>
            <a:ext cx="50323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441920" y="2176055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452043" y="4930638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970924" y="2808470"/>
            <a:ext cx="2310659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</a:t>
            </a:r>
            <a:r>
              <a:rPr lang="ru-RU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(код)</a:t>
            </a:r>
          </a:p>
          <a:p>
            <a:pPr algn="ctr"/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</a:t>
            </a:r>
            <a:r>
              <a:rPr lang="uk-UA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ції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639149" y="3555997"/>
            <a:ext cx="410198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 / заголовок / сигнатура функції</a:t>
            </a:r>
            <a:endParaRPr lang="ru-RU" altLang="ru-RU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5029396" y="2331182"/>
            <a:ext cx="529575" cy="122794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30629" y="1287778"/>
            <a:ext cx="8754350" cy="888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4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7" grpId="0" animBg="1"/>
      <p:bldP spid="21" grpId="0" animBg="1"/>
      <p:bldP spid="22" grpId="0" animBg="1"/>
      <p:bldP spid="23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229" y="1132114"/>
            <a:ext cx="75619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Сигнатура</a:t>
            </a:r>
            <a:r>
              <a:rPr lang="uk-UA" sz="3600" dirty="0" smtClean="0">
                <a:latin typeface="Arial Narrow" panose="020B0606020202030204" pitchFamily="34" charset="0"/>
              </a:rPr>
              <a:t> функції визначає правила використання функції. </a:t>
            </a:r>
          </a:p>
          <a:p>
            <a:endParaRPr lang="uk-UA" sz="3600" dirty="0" smtClean="0">
              <a:latin typeface="Arial Narrow" panose="020B0606020202030204" pitchFamily="34" charset="0"/>
            </a:endParaRPr>
          </a:p>
          <a:p>
            <a:r>
              <a:rPr lang="uk-UA" sz="3600" dirty="0" smtClean="0">
                <a:latin typeface="Arial Narrow" panose="020B0606020202030204" pitchFamily="34" charset="0"/>
              </a:rPr>
              <a:t>Зазвичай сигнатура є описом функції, що включає </a:t>
            </a:r>
            <a:r>
              <a:rPr lang="uk-UA" sz="3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ім'я функції, перелік формальних параметрів з їх типами і тип значення, що повертається.</a:t>
            </a:r>
            <a:endParaRPr lang="uk-UA" sz="36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9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66403" y="456595"/>
            <a:ext cx="86932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Функції</a:t>
            </a:r>
            <a:r>
              <a:rPr lang="uk-UA" altLang="ru-RU" sz="36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не можуть оголошуватися в середині інших функцій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78" y="1625600"/>
            <a:ext cx="4484912" cy="4320466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2380343" y="1799771"/>
            <a:ext cx="4721247" cy="4267200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380343" y="2002971"/>
            <a:ext cx="4905828" cy="3943095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"/>
          <p:cNvSpPr>
            <a:spLocks noChangeArrowheads="1"/>
          </p:cNvSpPr>
          <p:nvPr/>
        </p:nvSpPr>
        <p:spPr bwMode="auto">
          <a:xfrm>
            <a:off x="558661" y="350557"/>
            <a:ext cx="796142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800" b="1" i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Функція</a:t>
            </a:r>
            <a:r>
              <a:rPr lang="uk-UA" altLang="ru-RU" sz="3800" i="1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повинна бути оголошена до її виклику.</a:t>
            </a:r>
            <a:endParaRPr lang="uk-UA" altLang="ru-RU" sz="3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661" y="1714039"/>
            <a:ext cx="7961426" cy="46628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uk-UA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uk-UA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y;</a:t>
            </a:r>
          </a:p>
          <a:p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</a:t>
            </a:r>
            <a:r>
              <a:rPr lang="en-US" sz="2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s-E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ES" sz="27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s-E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(1 - x) * </a:t>
            </a:r>
            <a:r>
              <a:rPr lang="es-ES" sz="27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s-E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/ 2;</a:t>
            </a:r>
          </a:p>
          <a:p>
            <a:r>
              <a:rPr lang="ru-RU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%f"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en-US" sz="2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5001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106251" y="409115"/>
            <a:ext cx="90377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потрібно викликати функцію до її оголошення, то до виклику функції потрібно розмістити її прототип.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22232" y="1631308"/>
            <a:ext cx="6773521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y;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s-E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 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myabs(1 - x) * myabs(x) /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%f"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7721" y="1640122"/>
            <a:ext cx="4160949" cy="464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93939" y="355990"/>
            <a:ext cx="8934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Поняття функції</a:t>
            </a:r>
            <a:endParaRPr lang="uk-UA" altLang="ru-RU" sz="4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66404" y="1109738"/>
            <a:ext cx="869323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Функція</a:t>
            </a:r>
            <a:r>
              <a:rPr lang="uk-UA" altLang="ru-RU" sz="38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це фрагмент програмного коду, до якого можна звернутися з іншого місця програми.</a:t>
            </a:r>
            <a:endParaRPr lang="uk-UA" altLang="ru-RU" sz="3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"/>
          <p:cNvSpPr>
            <a:spLocks noChangeArrowheads="1"/>
          </p:cNvSpPr>
          <p:nvPr/>
        </p:nvSpPr>
        <p:spPr bwMode="auto">
          <a:xfrm>
            <a:off x="166404" y="3233506"/>
            <a:ext cx="869323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Функція має </a:t>
            </a:r>
            <a:r>
              <a:rPr lang="uk-UA" altLang="ru-RU" sz="3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3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, за </a:t>
            </a:r>
            <a:r>
              <a:rPr lang="ru-RU" altLang="ru-RU" sz="3800" i="1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800" i="1" dirty="0" err="1">
                <a:latin typeface="Arial" panose="020B0604020202020204" pitchFamily="34" charset="0"/>
                <a:cs typeface="Arial" panose="020B0604020202020204" pitchFamily="34" charset="0"/>
              </a:rPr>
              <a:t>якого</a:t>
            </a:r>
            <a:r>
              <a:rPr lang="ru-RU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її можна </a:t>
            </a:r>
            <a:r>
              <a:rPr lang="uk-UA" altLang="ru-RU" sz="3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викликати</a:t>
            </a:r>
            <a:r>
              <a:rPr lang="uk-UA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166403" y="4772122"/>
            <a:ext cx="903774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800" i="1" dirty="0">
                <a:latin typeface="Arial" panose="020B0604020202020204" pitchFamily="34" charset="0"/>
                <a:cs typeface="Arial" panose="020B0604020202020204" pitchFamily="34" charset="0"/>
              </a:rPr>
              <a:t>Функція </a:t>
            </a:r>
            <a:r>
              <a:rPr lang="uk-UA" altLang="ru-RU" sz="3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може </a:t>
            </a:r>
            <a:r>
              <a:rPr lang="uk-UA" altLang="ru-RU" sz="3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приймати</a:t>
            </a:r>
            <a:r>
              <a:rPr lang="uk-UA" altLang="ru-RU" sz="3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 </a:t>
            </a:r>
            <a:r>
              <a:rPr lang="ru-RU" altLang="ru-RU" sz="3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altLang="ru-RU" sz="3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повертати</a:t>
            </a:r>
            <a:r>
              <a:rPr lang="uk-UA" altLang="ru-RU" sz="3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результат.</a:t>
            </a:r>
            <a:endParaRPr lang="uk-UA" altLang="ru-RU" sz="3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106251" y="372915"/>
            <a:ext cx="90377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такому прототипі можна вказувати типи даних без назв змінних.</a:t>
            </a:r>
            <a:endParaRPr lang="uk-UA" altLang="ru-RU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65774" y="1616786"/>
            <a:ext cx="6773521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y;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s-E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 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myabs(1 - x) * myabs(x) /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%f"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myabs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1263" y="1625600"/>
            <a:ext cx="4160949" cy="464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2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63497" y="394599"/>
            <a:ext cx="90805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 передачі у вигляді аргументів значення змінних не можуть бути змінені із середини функції: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342" y="2119892"/>
            <a:ext cx="6524006" cy="44935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2;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10;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s-E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printf</a:t>
            </a:r>
            <a:r>
              <a:rPr lang="es-E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%d\ny = %d\n"</a:t>
            </a:r>
            <a:r>
              <a:rPr lang="es-E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</a:t>
            </a:r>
            <a:r>
              <a:rPr lang="es-E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</a:t>
            </a:r>
            <a:r>
              <a:rPr lang="es-E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83181" y="4891611"/>
            <a:ext cx="962526" cy="493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54440" y="4800130"/>
            <a:ext cx="3962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77206" y="5545070"/>
            <a:ext cx="962526" cy="493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248465" y="5482617"/>
            <a:ext cx="3962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38509" y="4845870"/>
            <a:ext cx="6399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678889" y="2422678"/>
            <a:ext cx="962526" cy="493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250148" y="2331197"/>
            <a:ext cx="3962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34217" y="2376937"/>
            <a:ext cx="6399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88881" y="1740191"/>
            <a:ext cx="161916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endParaRPr lang="ru-RU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238196" y="4215355"/>
            <a:ext cx="1072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ru-RU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63496" y="5198542"/>
            <a:ext cx="670065" cy="140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Дуга 21"/>
          <p:cNvSpPr/>
          <p:nvPr/>
        </p:nvSpPr>
        <p:spPr>
          <a:xfrm>
            <a:off x="8410635" y="2959094"/>
            <a:ext cx="481949" cy="2183204"/>
          </a:xfrm>
          <a:prstGeom prst="arc">
            <a:avLst>
              <a:gd name="adj1" fmla="val 16083877"/>
              <a:gd name="adj2" fmla="val 5399110"/>
            </a:avLst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759329" y="3187285"/>
            <a:ext cx="469324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 змінної </a:t>
            </a:r>
            <a:r>
              <a:rPr lang="uk-UA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яка знаходиться у функції </a:t>
            </a:r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</a:t>
            </a:r>
            <a:r>
              <a:rPr lang="uk-UA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іюється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змінну </a:t>
            </a:r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яка знаходиться у функції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834216" y="2380757"/>
            <a:ext cx="6399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59329" y="3307456"/>
            <a:ext cx="469324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поверта</a:t>
            </a:r>
            <a:r>
              <a:rPr lang="uk-UA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значення змінної </a:t>
            </a:r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uk-UA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функції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воно</a:t>
            </a:r>
            <a: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запису</a:t>
            </a:r>
            <a:r>
              <a:rPr lang="uk-UA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</a:t>
            </a:r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змінну </a:t>
            </a:r>
            <a:r>
              <a:rPr 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Дуга 62"/>
          <p:cNvSpPr/>
          <p:nvPr/>
        </p:nvSpPr>
        <p:spPr>
          <a:xfrm>
            <a:off x="8436035" y="2969264"/>
            <a:ext cx="472417" cy="2912452"/>
          </a:xfrm>
          <a:prstGeom prst="arc">
            <a:avLst>
              <a:gd name="adj1" fmla="val 16083877"/>
              <a:gd name="adj2" fmla="val 5548922"/>
            </a:avLst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796116" y="5532646"/>
            <a:ext cx="6399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2835529" y="3291866"/>
            <a:ext cx="4540842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усі змінні, які були створені у функції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</a:t>
            </a:r>
            <a:r>
              <a:rPr lang="uk-UA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ляються</a:t>
            </a:r>
            <a:endParaRPr lang="uk-UA" sz="2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7249147" y="1802830"/>
            <a:ext cx="1386419" cy="1119373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7248465" y="1791367"/>
            <a:ext cx="1559577" cy="1180515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-0.40347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0347 L 3.61111E-6 -0.347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4792 L 3.61111E-6 -0.2900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9005 L 3.61111E-6 -7.40741E-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0.058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 animBg="1"/>
      <p:bldP spid="12" grpId="0"/>
      <p:bldP spid="13" grpId="0"/>
      <p:bldP spid="13" grpId="1"/>
      <p:bldP spid="15" grpId="0"/>
      <p:bldP spid="16" grpId="0"/>
      <p:bldP spid="22" grpId="0" animBg="1"/>
      <p:bldP spid="22" grpId="1" animBg="1"/>
      <p:bldP spid="23" grpId="0" animBg="1"/>
      <p:bldP spid="23" grpId="1" animBg="1"/>
      <p:bldP spid="34" grpId="0"/>
      <p:bldP spid="50" grpId="0" animBg="1"/>
      <p:bldP spid="50" grpId="1" animBg="1"/>
      <p:bldP spid="63" grpId="0" animBg="1"/>
      <p:bldP spid="63" grpId="1" animBg="1"/>
      <p:bldP spid="64" grpId="0"/>
      <p:bldP spid="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638629" y="711736"/>
            <a:ext cx="77796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 передачі у вигляді аргументів значення змінних не можуть бути змінені із середини функції.</a:t>
            </a:r>
            <a:endParaRPr lang="uk-UA" altLang="ru-RU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1"/>
          <p:cNvSpPr>
            <a:spLocks noChangeArrowheads="1"/>
          </p:cNvSpPr>
          <p:nvPr/>
        </p:nvSpPr>
        <p:spPr bwMode="auto">
          <a:xfrm>
            <a:off x="638629" y="2982496"/>
            <a:ext cx="77796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Оскільки при виклику функції значення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аргументів копіюються з місця виклику в параметри функції, то немає різниці, як саме називатимуться параметри функції.</a:t>
            </a:r>
            <a:endParaRPr lang="uk-UA" altLang="ru-RU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7820" y="455828"/>
            <a:ext cx="6524006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2;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{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10;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s-E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printf</a:t>
            </a:r>
            <a:r>
              <a:rPr lang="es-E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%d\ny = %d\n"</a:t>
            </a:r>
            <a:r>
              <a:rPr lang="es-E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</a:t>
            </a:r>
            <a:r>
              <a:rPr lang="es-E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</a:t>
            </a:r>
            <a:r>
              <a:rPr lang="es-E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092" y="4697151"/>
            <a:ext cx="8794427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виклику</a:t>
            </a:r>
            <a:r>
              <a:rPr lang="ru-RU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</a:t>
            </a:r>
            <a:r>
              <a:rPr lang="uk-UA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ії</a:t>
            </a:r>
            <a: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r>
              <a:rPr lang="en-US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 змінної </a:t>
            </a:r>
            <a:b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 </a:t>
            </a:r>
            <a:r>
              <a:rPr lang="ru-RU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</a:t>
            </a:r>
            <a:r>
              <a:rPr lang="uk-UA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піюється</a:t>
            </a:r>
            <a: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змінну </a:t>
            </a:r>
            <a:r>
              <a:rPr lang="en-US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яка </a:t>
            </a:r>
            <a:r>
              <a:rPr lang="ru-RU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оголошена</a:t>
            </a:r>
            <a:r>
              <a:rPr lang="ru-RU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як параметр </a:t>
            </a:r>
            <a:r>
              <a:rPr lang="ru-RU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</a:t>
            </a:r>
            <a:r>
              <a:rPr lang="uk-UA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ії</a:t>
            </a:r>
            <a: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r>
              <a:rPr lang="en-US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 завершення виконання функції </a:t>
            </a:r>
            <a:r>
              <a:rPr lang="en-US" sz="2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addTwo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 </a:t>
            </a:r>
            <a:r>
              <a:rPr lang="en-US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 </a:t>
            </a:r>
            <a:r>
              <a:rPr lang="ru-RU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видалена</a:t>
            </a:r>
            <a:endParaRPr lang="ru-RU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106251" y="380080"/>
            <a:ext cx="903774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Щоб</a:t>
            </a:r>
            <a:r>
              <a:rPr lang="ru-RU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передати</a:t>
            </a:r>
            <a:r>
              <a:rPr lang="ru-RU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масив</a:t>
            </a:r>
            <a:r>
              <a:rPr lang="ru-RU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у </a:t>
            </a:r>
            <a:r>
              <a:rPr lang="uk-UA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функцію потрібно:</a:t>
            </a:r>
          </a:p>
          <a:p>
            <a:r>
              <a:rPr lang="uk-UA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1) у параметрі, який буде представляти собою масив, після імені поставити </a:t>
            </a:r>
            <a:r>
              <a:rPr lang="ru-RU" altLang="ru-RU" sz="3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порож</a:t>
            </a:r>
            <a:r>
              <a:rPr lang="uk-UA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ні квадратні дужки</a:t>
            </a:r>
            <a:r>
              <a:rPr lang="ru-RU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[]</a:t>
            </a:r>
            <a:r>
              <a:rPr lang="uk-UA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35051" y="1872340"/>
            <a:ext cx="6837888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</a:t>
            </a: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  <p:sp>
        <p:nvSpPr>
          <p:cNvPr id="25" name="Прямоугольник 1"/>
          <p:cNvSpPr>
            <a:spLocks noChangeArrowheads="1"/>
          </p:cNvSpPr>
          <p:nvPr/>
        </p:nvSpPr>
        <p:spPr bwMode="auto">
          <a:xfrm>
            <a:off x="106251" y="3526586"/>
            <a:ext cx="90377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передати</a:t>
            </a:r>
            <a:r>
              <a:rPr lang="ru-RU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один параметр </a:t>
            </a:r>
            <a:r>
              <a:rPr lang="uk-UA" altLang="ru-RU" sz="3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цілого типу, в якому міститиметься кількість елементів масиву:</a:t>
            </a:r>
            <a:endParaRPr lang="uk-UA" altLang="ru-RU" sz="3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46" y="4649514"/>
            <a:ext cx="872655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9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8284" y="575943"/>
            <a:ext cx="7503887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out(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10;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[n];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rand() % 20 - 10;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out(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out(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k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8284" y="1712686"/>
            <a:ext cx="4397830" cy="3483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98284" y="2278743"/>
            <a:ext cx="4397830" cy="254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98284" y="5021943"/>
            <a:ext cx="4397830" cy="14633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77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40227" y="451958"/>
            <a:ext cx="77216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5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out(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j=0; j&lt;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rand() % 20 - 10;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out(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4741" y="1712686"/>
            <a:ext cx="5573487" cy="2104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0227" y="4078514"/>
            <a:ext cx="5573487" cy="255975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98284" y="1291771"/>
            <a:ext cx="2394859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667656" y="454991"/>
            <a:ext cx="78232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 використання функцій бібліотеки мови Сі: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06380" y="1833588"/>
            <a:ext cx="7125100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y;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y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(1-x) *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/ 2;</a:t>
            </a: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%f"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y);</a:t>
            </a:r>
          </a:p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44380" y="382421"/>
            <a:ext cx="89996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Головні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цілі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функ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цій –</a:t>
            </a:r>
            <a:r>
              <a:rPr lang="uk-UA" altLang="ru-RU" sz="360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уникнення дублювання</a:t>
            </a:r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коду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та </a:t>
            </a:r>
            <a:r>
              <a:rPr lang="uk-UA" altLang="ru-RU" sz="36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спрощення</a:t>
            </a:r>
            <a:r>
              <a:rPr lang="uk-UA" altLang="ru-RU" sz="360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програмного коду.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4380" y="2634734"/>
            <a:ext cx="8547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((1-x)?1-x:x-1)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? x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:-x)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2;</a:t>
            </a:r>
            <a:endParaRPr lang="ru-RU" sz="32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9931" y="3342025"/>
            <a:ext cx="72285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виглядає код без функції</a:t>
            </a:r>
            <a:endParaRPr lang="ru-RU" altLang="ru-RU" sz="4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6014" y="4140160"/>
            <a:ext cx="7276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(1-x) *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fabs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/ 2;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20991" y="4850785"/>
            <a:ext cx="464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так - з функцією</a:t>
            </a:r>
            <a:endParaRPr lang="ru-RU" altLang="ru-RU" sz="4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517025" y="614649"/>
            <a:ext cx="8100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того, щоб створити власну функцію, її треба </a:t>
            </a:r>
            <a:r>
              <a:rPr lang="uk-UA" altLang="ru-RU" sz="3600" b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оголосити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(</a:t>
            </a:r>
            <a:r>
              <a:rPr lang="uk-UA" altLang="ru-RU" sz="3600" b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описати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):</a:t>
            </a:r>
            <a:endParaRPr lang="uk-UA" altLang="ru-RU" sz="36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407569" y="2347097"/>
            <a:ext cx="53340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71812" y="2342384"/>
            <a:ext cx="4978879" cy="652221"/>
            <a:chOff x="271812" y="2342384"/>
            <a:chExt cx="4978879" cy="652221"/>
          </a:xfrm>
          <a:solidFill>
            <a:schemeClr val="bg1"/>
          </a:solidFill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271812" y="2343377"/>
              <a:ext cx="1209243" cy="651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uk-UA" altLang="ru-RU" sz="36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тип</a:t>
              </a:r>
              <a:endParaRPr lang="uk-UA" altLang="ru-RU" sz="36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626732" y="2342384"/>
              <a:ext cx="3623959" cy="651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uk-UA" altLang="ru-RU" sz="36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ім‘я функції</a:t>
              </a:r>
              <a:endParaRPr lang="uk-UA" altLang="ru-RU" sz="36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760786" y="2344192"/>
            <a:ext cx="2730072" cy="651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</a:t>
            </a:r>
            <a:endParaRPr lang="uk-UA" altLang="ru-RU" sz="3600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365866" y="2349089"/>
            <a:ext cx="503238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295419" y="3130871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{</a:t>
            </a:r>
            <a:endParaRPr lang="uk-UA" altLang="ru-RU" sz="4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05542" y="5322085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endParaRPr lang="uk-UA" altLang="ru-RU" sz="4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4423" y="3926076"/>
            <a:ext cx="2310659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тіло (код)</a:t>
            </a:r>
          </a:p>
          <a:p>
            <a:pPr algn="ctr"/>
            <a:r>
              <a:rPr lang="uk-UA" altLang="ru-RU" sz="4000" b="1" u="sng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функції</a:t>
            </a:r>
            <a:endParaRPr lang="uk-UA" altLang="ru-RU" sz="4000" b="1" u="sng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99646" y="3518915"/>
            <a:ext cx="248863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даних </a:t>
            </a:r>
            <a:br>
              <a:rPr lang="uk-UA" alt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результату</a:t>
            </a:r>
            <a:endParaRPr lang="uk-UA" altLang="ru-RU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rot="16200000" flipV="1">
            <a:off x="6744973" y="3312636"/>
            <a:ext cx="953871" cy="59034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90156" y="4229879"/>
            <a:ext cx="3253846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 буде отримувати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функція на вході</a:t>
            </a:r>
            <a:endParaRPr lang="uk-UA" altLang="ru-RU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Прямая со стрелкой 81"/>
          <p:cNvCxnSpPr/>
          <p:nvPr/>
        </p:nvCxnSpPr>
        <p:spPr>
          <a:xfrm flipH="1" flipV="1">
            <a:off x="1001486" y="3007878"/>
            <a:ext cx="2714171" cy="83087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21" grpId="0" animBg="1"/>
      <p:bldP spid="22" grpId="0" animBg="1"/>
      <p:bldP spid="23" grpId="0" animBg="1"/>
      <p:bldP spid="24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24447" y="398462"/>
            <a:ext cx="120015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endParaRPr lang="uk-UA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451111" y="402182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uk-UA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697525" y="397469"/>
            <a:ext cx="359670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ім‘я функції</a:t>
            </a:r>
            <a:endParaRPr lang="uk-UA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824856" y="457333"/>
            <a:ext cx="270954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2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</a:t>
            </a:r>
            <a:endParaRPr lang="uk-UA" altLang="ru-RU" sz="3200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409408" y="404174"/>
            <a:ext cx="50323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338961" y="1200470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uk-UA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91122" y="3357499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uk-UA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94846" y="1908356"/>
            <a:ext cx="2310659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тіло </a:t>
            </a:r>
          </a:p>
          <a:p>
            <a:pPr algn="ctr"/>
            <a:r>
              <a:rPr lang="uk-UA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endParaRPr lang="uk-UA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5327" y="2175995"/>
            <a:ext cx="490221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набір параметрів, які потрібно буде вказувати при виклику функції</a:t>
            </a:r>
            <a:endParaRPr lang="uk-UA" altLang="ru-RU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6894283" y="1144588"/>
            <a:ext cx="0" cy="872898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161285" y="3442024"/>
            <a:ext cx="69827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 записуються у формі:</a:t>
            </a:r>
          </a:p>
          <a:p>
            <a:pPr algn="ctr" eaLnBrk="1" hangingPunct="1">
              <a:lnSpc>
                <a:spcPct val="80000"/>
              </a:lnSpc>
            </a:pPr>
            <a:endParaRPr lang="uk-UA" altLang="ru-RU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altLang="ru-RU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тип1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змінна1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тип2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змінна2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uk-UA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9658" y="4799830"/>
            <a:ext cx="898434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того, щоб </a:t>
            </a:r>
            <a:r>
              <a:rPr lang="uk-UA" alt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повернути</a:t>
            </a:r>
            <a:r>
              <a:rPr lang="uk-UA" altLang="ru-RU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(вказати) результат, потрібно використати у тілі функції оператор: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altLang="ru-RU" sz="3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 результату</a:t>
            </a:r>
            <a:r>
              <a:rPr lang="uk-UA" alt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alt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577863" y="3361886"/>
            <a:ext cx="0" cy="1437944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44380" y="411449"/>
            <a:ext cx="89996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Після того, як функція оголошена, її можна викликати, передаючи </a:t>
            </a:r>
            <a:r>
              <a:rPr lang="uk-UA" altLang="ru-RU" sz="40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аргументи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(</a:t>
            </a:r>
            <a:r>
              <a:rPr lang="uk-UA" altLang="ru-RU" sz="40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фактичні параметри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75008" y="2531071"/>
            <a:ext cx="8085221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</a:t>
            </a:r>
            <a:r>
              <a:rPr lang="uk-UA" altLang="ru-RU" sz="44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ції</a:t>
            </a:r>
            <a:r>
              <a:rPr lang="uk-UA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арг1, арг2, …)</a:t>
            </a:r>
            <a:r>
              <a:rPr lang="en-US" altLang="ru-RU" sz="4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44380" y="3502996"/>
            <a:ext cx="89996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Фактичні аргументи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підставляються замість значень змінних, вказаних при оголошенні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31307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253831"/>
            <a:ext cx="87027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4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Приклад функції</a:t>
            </a:r>
            <a:endParaRPr lang="uk-UA" altLang="ru-RU" sz="4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9349" y="1095604"/>
            <a:ext cx="870271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add(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sz="2800" dirty="0">
                <a:solidFill>
                  <a:srgbClr val="808080"/>
                </a:solidFill>
                <a:latin typeface="Consolas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2800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x = 5;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z = 12;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y = add(x, z);</a:t>
            </a:r>
          </a:p>
          <a:p>
            <a:pPr lvl="1"/>
            <a:r>
              <a:rPr lang="es-ES" sz="28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es-ES" sz="2800" dirty="0">
                <a:solidFill>
                  <a:srgbClr val="A31515"/>
                </a:solidFill>
                <a:latin typeface="Consolas"/>
              </a:rPr>
              <a:t>"y = %d y = %d\n"</a:t>
            </a:r>
            <a:r>
              <a:rPr lang="es-ES" sz="2800" dirty="0">
                <a:solidFill>
                  <a:srgbClr val="000000"/>
                </a:solidFill>
                <a:latin typeface="Consolas"/>
              </a:rPr>
              <a:t>, y, add(x, z));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372" y="899886"/>
            <a:ext cx="8635999" cy="4383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3600" dirty="0" smtClean="0"/>
              <a:t>У </a:t>
            </a:r>
            <a:r>
              <a:rPr lang="uk-UA" sz="3600" dirty="0" err="1" smtClean="0"/>
              <a:t>відладчику</a:t>
            </a:r>
            <a:r>
              <a:rPr lang="uk-UA" sz="3600" dirty="0" smtClean="0"/>
              <a:t> </a:t>
            </a:r>
            <a:r>
              <a:rPr lang="uk-UA" sz="3600" dirty="0"/>
              <a:t>є безліч способів спостереження за виконанням коду. </a:t>
            </a:r>
            <a:endParaRPr lang="uk-UA" sz="3600" dirty="0" smtClean="0"/>
          </a:p>
          <a:p>
            <a:r>
              <a:rPr lang="uk-UA" sz="3600" dirty="0" smtClean="0"/>
              <a:t>можна </a:t>
            </a:r>
            <a:r>
              <a:rPr lang="uk-UA" sz="3600" dirty="0" err="1"/>
              <a:t>покроково</a:t>
            </a:r>
            <a:r>
              <a:rPr lang="uk-UA" sz="3600" dirty="0"/>
              <a:t> пройти код і переглянути значення, що зберігаються в </a:t>
            </a:r>
            <a:r>
              <a:rPr lang="uk-UA" sz="3600" dirty="0" smtClean="0"/>
              <a:t>змінних</a:t>
            </a:r>
            <a:r>
              <a:rPr lang="uk-UA" sz="3600" dirty="0"/>
              <a:t>;</a:t>
            </a:r>
            <a:endParaRPr lang="uk-UA" sz="3600" dirty="0" smtClean="0"/>
          </a:p>
          <a:p>
            <a:r>
              <a:rPr lang="uk-UA" sz="3600" dirty="0" smtClean="0"/>
              <a:t>можна </a:t>
            </a:r>
            <a:r>
              <a:rPr lang="uk-UA" sz="3600" dirty="0"/>
              <a:t>встановити контроль над змінними, щоб побачити, коли значення </a:t>
            </a:r>
            <a:r>
              <a:rPr lang="uk-UA" sz="3600" dirty="0" smtClean="0"/>
              <a:t>змінюються; </a:t>
            </a:r>
          </a:p>
          <a:p>
            <a:r>
              <a:rPr lang="uk-UA" sz="3600" dirty="0" smtClean="0"/>
              <a:t>можна </a:t>
            </a:r>
            <a:r>
              <a:rPr lang="uk-UA" sz="3600" dirty="0"/>
              <a:t>перевірити шлях виконання </a:t>
            </a:r>
            <a:r>
              <a:rPr lang="uk-UA" sz="3600" dirty="0" smtClean="0"/>
              <a:t>коду.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6879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1262</Words>
  <Application>Microsoft Office PowerPoint</Application>
  <PresentationFormat>Экран (4:3)</PresentationFormat>
  <Paragraphs>278</Paragraphs>
  <Slides>26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NewsPrint</vt:lpstr>
      <vt:lpstr>Лекція 15.  Функції у мові Сі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2019-11-03T14:22:51Z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