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97" r:id="rId6"/>
    <p:sldId id="470" r:id="rId7"/>
    <p:sldId id="469" r:id="rId8"/>
    <p:sldId id="471" r:id="rId9"/>
    <p:sldId id="472" r:id="rId10"/>
    <p:sldId id="473" r:id="rId11"/>
    <p:sldId id="474" r:id="rId12"/>
    <p:sldId id="477" r:id="rId13"/>
    <p:sldId id="475" r:id="rId1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 autoAdjust="0"/>
    <p:restoredTop sz="76866" autoAdjust="0"/>
  </p:normalViewPr>
  <p:slideViewPr>
    <p:cSldViewPr snapToGrid="0">
      <p:cViewPr>
        <p:scale>
          <a:sx n="66" d="100"/>
          <a:sy n="66" d="100"/>
        </p:scale>
        <p:origin x="-1146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dirty="0" smtClean="0"/>
              <a:t>Давайте подивимося на заголовки вже знайомих нам функцій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274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10.11.2019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327074" y="3520582"/>
            <a:ext cx="9601200" cy="109855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Функції у мові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Сі</a:t>
            </a:r>
            <a:endParaRPr lang="uk-UA" alt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296" y="5625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2" y="1667762"/>
            <a:ext cx="7521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Описати функцію </a:t>
            </a:r>
            <a:r>
              <a:rPr lang="uk-UA" sz="3200" dirty="0" err="1" smtClean="0"/>
              <a:t>SumRange</a:t>
            </a:r>
            <a:r>
              <a:rPr lang="uk-UA" sz="3200" dirty="0" smtClean="0"/>
              <a:t> (A, B) цілого типу, яка знаходить суму всіх цілих чисел в масиві від A до B включно (A і B - цілі). Якщо A&gt; B, то функція повертає 0. </a:t>
            </a:r>
          </a:p>
          <a:p>
            <a:r>
              <a:rPr lang="uk-UA" sz="3200" dirty="0" smtClean="0"/>
              <a:t>За </a:t>
            </a:r>
            <a:r>
              <a:rPr lang="uk-UA" sz="3200" dirty="0" smtClean="0"/>
              <a:t>допомогою цієї функції знайти суми чисел від A до B і від B до </a:t>
            </a:r>
            <a:r>
              <a:rPr lang="uk-UA" sz="3200" dirty="0" smtClean="0"/>
              <a:t>C.</a:t>
            </a:r>
            <a:endParaRPr lang="uk-U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71952" y="562570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5143" y="532401"/>
            <a:ext cx="89988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srand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uk-UA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функція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з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ім'ям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srand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ru-RU" sz="2400" dirty="0" err="1" smtClean="0">
                <a:solidFill>
                  <a:srgbClr val="008000"/>
                </a:solidFill>
                <a:latin typeface="Consolas"/>
              </a:rPr>
              <a:t>приймає</a:t>
            </a:r>
            <a:r>
              <a:rPr lang="ru-RU" sz="2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ціле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число,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нічого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не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повертає</a:t>
            </a:r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endParaRPr lang="en-US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uk-UA" sz="2400" dirty="0">
                <a:solidFill>
                  <a:srgbClr val="008000"/>
                </a:solidFill>
                <a:latin typeface="Consolas"/>
              </a:rPr>
              <a:t>// функція з ім'ям </a:t>
            </a:r>
            <a:r>
              <a:rPr lang="en-US" sz="2400" dirty="0" err="1">
                <a:solidFill>
                  <a:srgbClr val="008000"/>
                </a:solidFill>
                <a:latin typeface="Consolas"/>
              </a:rPr>
              <a:t>sqrt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uk-UA" sz="2400" dirty="0" smtClean="0">
                <a:solidFill>
                  <a:srgbClr val="008000"/>
                </a:solidFill>
                <a:latin typeface="Consolas"/>
              </a:rPr>
              <a:t>приймає </a:t>
            </a:r>
            <a:r>
              <a:rPr lang="uk-UA" sz="2400" dirty="0">
                <a:solidFill>
                  <a:srgbClr val="008000"/>
                </a:solidFill>
                <a:latin typeface="Consolas"/>
              </a:rPr>
              <a:t>дійсне число типу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float, </a:t>
            </a:r>
            <a:r>
              <a:rPr lang="uk-UA" sz="2400" dirty="0">
                <a:solidFill>
                  <a:srgbClr val="008000"/>
                </a:solidFill>
                <a:latin typeface="Consolas"/>
              </a:rPr>
              <a:t>повертає дійсне число типу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float</a:t>
            </a:r>
            <a:endParaRPr lang="uk-UA" sz="2400" dirty="0">
              <a:solidFill>
                <a:srgbClr val="008000"/>
              </a:solidFill>
              <a:latin typeface="Consolas"/>
            </a:endParaRPr>
          </a:p>
          <a:p>
            <a:endParaRPr lang="ru-RU" sz="2400" dirty="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rand(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функція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з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ім'ям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rand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, яка не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приймає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аргументів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,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повертає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ціле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onsolas"/>
              </a:rPr>
              <a:t>число</a:t>
            </a:r>
          </a:p>
          <a:p>
            <a:endParaRPr lang="ru-RU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pow(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uk-UA" sz="2400" dirty="0" smtClean="0">
              <a:solidFill>
                <a:srgbClr val="000000"/>
              </a:solidFill>
              <a:latin typeface="Consolas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функція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з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ім'ям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pow, </a:t>
            </a:r>
            <a:r>
              <a:rPr lang="ru-RU" sz="2400" dirty="0" err="1" smtClean="0">
                <a:solidFill>
                  <a:srgbClr val="008000"/>
                </a:solidFill>
                <a:latin typeface="Consolas"/>
              </a:rPr>
              <a:t>приймає</a:t>
            </a:r>
            <a:r>
              <a:rPr lang="ru-RU" sz="24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два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аргументи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типу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double,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повертає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2400" dirty="0" err="1">
                <a:solidFill>
                  <a:srgbClr val="008000"/>
                </a:solidFill>
                <a:latin typeface="Consolas"/>
              </a:rPr>
              <a:t>дійсне</a:t>
            </a:r>
            <a:r>
              <a:rPr lang="ru-RU" sz="2400" dirty="0">
                <a:solidFill>
                  <a:srgbClr val="008000"/>
                </a:solidFill>
                <a:latin typeface="Consolas"/>
              </a:rPr>
              <a:t> число типу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double</a:t>
            </a:r>
            <a:endParaRPr lang="uk-UA" sz="24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451431" y="624114"/>
            <a:ext cx="6037940" cy="66765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/>
              <a:t>Підключення </a:t>
            </a:r>
            <a:r>
              <a:rPr lang="uk-UA" sz="2800" dirty="0" err="1" smtClean="0"/>
              <a:t>заголовочних</a:t>
            </a:r>
            <a:r>
              <a:rPr lang="uk-UA" sz="2800" dirty="0" smtClean="0"/>
              <a:t> файлів</a:t>
            </a:r>
            <a:endParaRPr lang="ru-RU" sz="2800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51431" y="1509486"/>
            <a:ext cx="6037940" cy="6676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/>
              <a:t>Прототипи функцій</a:t>
            </a:r>
            <a:endParaRPr lang="ru-RU" sz="2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51429" y="2299582"/>
            <a:ext cx="6037940" cy="1688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/>
              <a:t>Функція </a:t>
            </a:r>
            <a:r>
              <a:rPr lang="en-US" sz="2800" dirty="0" smtClean="0"/>
              <a:t>main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51427" y="4244491"/>
            <a:ext cx="6037940" cy="16882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/>
              <a:t>Опис </a:t>
            </a:r>
            <a:r>
              <a:rPr lang="uk-UA" sz="2800" dirty="0"/>
              <a:t>функцій користувача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1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25714" y="474345"/>
            <a:ext cx="74458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max_num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main()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x = 0, y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m = 0;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scanf_s(</a:t>
            </a:r>
            <a:r>
              <a:rPr lang="es-ES" dirty="0">
                <a:solidFill>
                  <a:srgbClr val="A31515"/>
                </a:solidFill>
                <a:latin typeface="Consolas"/>
              </a:rPr>
              <a:t>"%d %d"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, &amp;x, &amp;y);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(x, y);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"max(%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d,%d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) = 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x, y, m);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max_num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max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max 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max;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05828" y="827313"/>
            <a:ext cx="3730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Визначити максимальне з двох чисел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17521" y="45798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№1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257" y="957943"/>
            <a:ext cx="61366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_USE_MATH_DEFINES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math.h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CircleSquare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lf"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,&amp;r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CircleSquare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= %f\n"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CircleSquare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(r));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CircleSquare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"PI = %f\n"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40788" y="783767"/>
            <a:ext cx="3537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Знайти площу окружності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36153" y="468475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№2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3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58" y="1103086"/>
            <a:ext cx="85924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Описати функцію </a:t>
            </a:r>
            <a:r>
              <a:rPr lang="uk-UA" sz="3200" dirty="0" err="1"/>
              <a:t>Fact</a:t>
            </a:r>
            <a:r>
              <a:rPr lang="uk-UA" sz="3200" dirty="0"/>
              <a:t> (N) дійсного типу, яка обчислює значення факторіала </a:t>
            </a:r>
            <a:endParaRPr lang="uk-UA" sz="3200" dirty="0" smtClean="0"/>
          </a:p>
          <a:p>
            <a:pPr algn="ctr"/>
            <a:r>
              <a:rPr lang="uk-UA" sz="3200" dirty="0" smtClean="0"/>
              <a:t>N</a:t>
            </a:r>
            <a:r>
              <a:rPr lang="uk-UA" sz="3200" dirty="0"/>
              <a:t>! = 1 * 2 * ... * </a:t>
            </a:r>
            <a:r>
              <a:rPr lang="uk-UA" sz="3200" dirty="0" smtClean="0"/>
              <a:t>N</a:t>
            </a:r>
          </a:p>
          <a:p>
            <a:r>
              <a:rPr lang="uk-UA" sz="3200" dirty="0" smtClean="0"/>
              <a:t> </a:t>
            </a:r>
            <a:r>
              <a:rPr lang="uk-UA" sz="3200" dirty="0"/>
              <a:t>(N&gt; 0 - параметр цілого типу; </a:t>
            </a:r>
            <a:r>
              <a:rPr lang="uk-UA" sz="3200" dirty="0" err="1" smtClean="0"/>
              <a:t>дыйсний</a:t>
            </a:r>
            <a:r>
              <a:rPr lang="uk-UA" sz="3200" dirty="0" smtClean="0"/>
              <a:t> повертається </a:t>
            </a:r>
            <a:r>
              <a:rPr lang="uk-UA" sz="3200" dirty="0"/>
              <a:t>значення використовується для того, щоб уникнути </a:t>
            </a:r>
            <a:r>
              <a:rPr lang="uk-UA" sz="3200" dirty="0" err="1"/>
              <a:t>цілочисельного</a:t>
            </a:r>
            <a:r>
              <a:rPr lang="uk-UA" sz="3200" dirty="0"/>
              <a:t> переповнення при великих значеннях N). За допомогою цієї функції знайти факторіали п'яти </a:t>
            </a:r>
            <a:r>
              <a:rPr lang="uk-UA" sz="3200" dirty="0" smtClean="0"/>
              <a:t>заданих </a:t>
            </a:r>
            <a:r>
              <a:rPr lang="uk-UA" sz="3200" dirty="0"/>
              <a:t>цілих чисел.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296" y="5625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№3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1829" y="493486"/>
            <a:ext cx="57041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fact(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temp = 1,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temp *=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temp;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n;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(i = 1; i &lt;= 5; ++i)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&amp;n);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"fact: %g\n"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fact(n));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7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296" y="56257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4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295" y="1248229"/>
            <a:ext cx="7667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Описати </a:t>
            </a:r>
            <a:r>
              <a:rPr lang="uk-UA" sz="2800" dirty="0" smtClean="0"/>
              <a:t>функцію </a:t>
            </a:r>
            <a:r>
              <a:rPr lang="uk-UA" sz="2800" dirty="0" err="1" smtClean="0"/>
              <a:t>AddLeftDigit</a:t>
            </a:r>
            <a:r>
              <a:rPr lang="uk-UA" sz="2800" dirty="0" smtClean="0"/>
              <a:t> </a:t>
            </a:r>
            <a:r>
              <a:rPr lang="uk-UA" sz="2800" dirty="0"/>
              <a:t>(D, K), що додає до цілого позитивного числа K зліва цифру D (D - вхідний параметр цілого типу, що лежить в діапазоні 1-9, K - параметр цілого типу, який є </a:t>
            </a:r>
            <a:r>
              <a:rPr lang="uk-UA" sz="2800" dirty="0" smtClean="0"/>
              <a:t>вхідним </a:t>
            </a:r>
            <a:r>
              <a:rPr lang="uk-UA" sz="2800" dirty="0"/>
              <a:t>і вихідним). За допомогою цієї процедури послідовно додати до цього числа K зліва дані цифри D_1 і D_2, виводячи результат кожного додавання.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74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814"/>
            <a:ext cx="9144000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uk-UA" dirty="0" smtClean="0">
              <a:solidFill>
                <a:srgbClr val="A31515"/>
              </a:solidFill>
              <a:latin typeface="Consolas"/>
            </a:endParaRP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addleftdigit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temp = 10;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&gt; temp) temp *= 10;</a:t>
            </a:r>
          </a:p>
          <a:p>
            <a:pPr lvl="1"/>
            <a:r>
              <a:rPr lang="uk-UA" dirty="0" smtClean="0">
                <a:solidFill>
                  <a:srgbClr val="80808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 temp;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main()</a:t>
            </a:r>
            <a:r>
              <a:rPr lang="uk-UA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{</a:t>
            </a:r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uk-UA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(i = 1; i &lt;= 2; ++i) 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"D:"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&amp;d);</a:t>
            </a:r>
          </a:p>
          <a:p>
            <a:pPr lvl="2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k=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addleftdigit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(d, k);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"K: %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k);</a:t>
            </a:r>
          </a:p>
          <a:p>
            <a:pPr lvl="1"/>
            <a:r>
              <a:rPr lang="ru-RU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27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576</Words>
  <Application>Microsoft Office PowerPoint</Application>
  <PresentationFormat>Экран (4:3)</PresentationFormat>
  <Paragraphs>113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Лекція 16.  Функції у мові Сі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2019-11-10T18:22:18Z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