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4" r:id="rId4"/>
  </p:sldMasterIdLst>
  <p:notesMasterIdLst>
    <p:notesMasterId r:id="rId28"/>
  </p:notesMasterIdLst>
  <p:handoutMasterIdLst>
    <p:handoutMasterId r:id="rId29"/>
  </p:handoutMasterIdLst>
  <p:sldIdLst>
    <p:sldId id="256" r:id="rId5"/>
    <p:sldId id="489" r:id="rId6"/>
    <p:sldId id="476" r:id="rId7"/>
    <p:sldId id="484" r:id="rId8"/>
    <p:sldId id="397" r:id="rId9"/>
    <p:sldId id="486" r:id="rId10"/>
    <p:sldId id="490" r:id="rId11"/>
    <p:sldId id="491" r:id="rId12"/>
    <p:sldId id="492" r:id="rId13"/>
    <p:sldId id="470" r:id="rId14"/>
    <p:sldId id="478" r:id="rId15"/>
    <p:sldId id="479" r:id="rId16"/>
    <p:sldId id="487" r:id="rId17"/>
    <p:sldId id="485" r:id="rId18"/>
    <p:sldId id="481" r:id="rId19"/>
    <p:sldId id="493" r:id="rId20"/>
    <p:sldId id="473" r:id="rId21"/>
    <p:sldId id="477" r:id="rId22"/>
    <p:sldId id="494" r:id="rId23"/>
    <p:sldId id="472" r:id="rId24"/>
    <p:sldId id="488" r:id="rId25"/>
    <p:sldId id="483" r:id="rId26"/>
    <p:sldId id="482" r:id="rId27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4" autoAdjust="0"/>
    <p:restoredTop sz="90578" autoAdjust="0"/>
  </p:normalViewPr>
  <p:slideViewPr>
    <p:cSldViewPr snapToGrid="0">
      <p:cViewPr>
        <p:scale>
          <a:sx n="100" d="100"/>
          <a:sy n="100" d="100"/>
        </p:scale>
        <p:origin x="-1860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6772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76800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4391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274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471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471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0" y="3520582"/>
            <a:ext cx="9144000" cy="109855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17. 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Рекурсія</a:t>
            </a:r>
            <a:endParaRPr lang="uk-UA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>
            <a:spLocks noChangeArrowheads="1"/>
          </p:cNvSpPr>
          <p:nvPr/>
        </p:nvSpPr>
        <p:spPr bwMode="auto">
          <a:xfrm>
            <a:off x="297029" y="2479807"/>
            <a:ext cx="8310398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sz="3200" i="1" dirty="0" smtClean="0">
                <a:latin typeface="Arial Narrow" panose="020B0606020202030204" pitchFamily="34" charset="0"/>
                <a:cs typeface="Arial" pitchFamily="34" charset="0"/>
              </a:rPr>
              <a:t>Факторіал</a:t>
            </a:r>
            <a:r>
              <a:rPr lang="en-US" sz="3200" i="1" dirty="0" smtClean="0"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uk-UA" sz="3200" i="1" dirty="0" smtClean="0">
                <a:latin typeface="Arial Narrow" panose="020B0606020202030204" pitchFamily="34" charset="0"/>
                <a:cs typeface="Arial" pitchFamily="34" charset="0"/>
              </a:rPr>
              <a:t>визначається </a:t>
            </a:r>
            <a:r>
              <a:rPr lang="uk-UA" sz="3200" i="1" dirty="0">
                <a:latin typeface="Arial Narrow" panose="020B0606020202030204" pitchFamily="34" charset="0"/>
                <a:cs typeface="Arial" pitchFamily="34" charset="0"/>
              </a:rPr>
              <a:t>рівнянням </a:t>
            </a:r>
          </a:p>
          <a:p>
            <a:pPr algn="ctr"/>
            <a:r>
              <a:rPr lang="uk-UA" sz="3000" i="1" dirty="0">
                <a:solidFill>
                  <a:srgbClr val="7030A0"/>
                </a:solidFill>
                <a:latin typeface="Arial Narrow" panose="020B0606020202030204" pitchFamily="34" charset="0"/>
                <a:cs typeface="Arial" pitchFamily="34" charset="0"/>
              </a:rPr>
              <a:t>n! = n ・(n − 1) ・(n −2) …3 ・2 ・1.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771" y="64264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8" name="Прямоугольник 1"/>
          <p:cNvSpPr>
            <a:spLocks noChangeArrowheads="1"/>
          </p:cNvSpPr>
          <p:nvPr/>
        </p:nvSpPr>
        <p:spPr bwMode="auto">
          <a:xfrm>
            <a:off x="297029" y="3526247"/>
            <a:ext cx="869323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sz="3200" i="1" dirty="0" smtClean="0">
                <a:latin typeface="Arial Narrow" panose="020B0606020202030204" pitchFamily="34" charset="0"/>
                <a:cs typeface="Arial" pitchFamily="34" charset="0"/>
              </a:rPr>
              <a:t>n! для будь - якого позитивного цілого числа n дорівнює n, помноженому на (n −1)!: </a:t>
            </a:r>
          </a:p>
          <a:p>
            <a:pPr algn="ctr"/>
            <a:r>
              <a:rPr lang="en-US" sz="3000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itchFamily="34" charset="0"/>
              </a:rPr>
              <a:t>n! = n ・[(n −1) ・(n −2) </a:t>
            </a:r>
            <a:r>
              <a:rPr lang="uk-UA" sz="3000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itchFamily="34" charset="0"/>
              </a:rPr>
              <a:t>… </a:t>
            </a:r>
            <a:r>
              <a:rPr lang="en-US" sz="3000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itchFamily="34" charset="0"/>
              </a:rPr>
              <a:t>3 ・2 ・1] = n ・(n −1)!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3770" y="2145627"/>
            <a:ext cx="712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N! = 1* 2* 3* … *N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430" y="5065130"/>
            <a:ext cx="8468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1!=</a:t>
            </a:r>
            <a:r>
              <a:rPr lang="en-US" sz="2800" b="1" dirty="0" smtClean="0">
                <a:solidFill>
                  <a:srgbClr val="00B050"/>
                </a:solidFill>
              </a:rPr>
              <a:t>1</a:t>
            </a:r>
          </a:p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5!=5*4!=5*4*3!=5*4*3*2!=5*4*3*2*1!=5*4*3*2*1</a:t>
            </a:r>
          </a:p>
        </p:txBody>
      </p:sp>
      <p:sp>
        <p:nvSpPr>
          <p:cNvPr id="9" name="Прямоугольник 1"/>
          <p:cNvSpPr>
            <a:spLocks noChangeArrowheads="1"/>
          </p:cNvSpPr>
          <p:nvPr/>
        </p:nvSpPr>
        <p:spPr bwMode="auto">
          <a:xfrm>
            <a:off x="297029" y="1025609"/>
            <a:ext cx="852039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sz="3200" i="1" dirty="0">
                <a:latin typeface="Arial Narrow" panose="020B0606020202030204" pitchFamily="34" charset="0"/>
                <a:cs typeface="Arial" pitchFamily="34" charset="0"/>
              </a:rPr>
              <a:t>Для визначення поняття рекурсії розглянемо функцію </a:t>
            </a:r>
            <a:r>
              <a:rPr lang="uk-UA" sz="3200" i="1" dirty="0" smtClean="0">
                <a:latin typeface="Arial Narrow" panose="020B0606020202030204" pitchFamily="34" charset="0"/>
                <a:cs typeface="Arial" pitchFamily="34" charset="0"/>
              </a:rPr>
              <a:t>факторіал</a:t>
            </a:r>
            <a:r>
              <a:rPr lang="uk-UA" sz="3000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  <a:endParaRPr lang="uk-UA" sz="3000" i="1" dirty="0">
              <a:solidFill>
                <a:srgbClr val="7030A0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4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18457" y="749166"/>
            <a:ext cx="679994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endParaRPr lang="ru-RU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factorial(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ru-RU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lvl="1"/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n;</a:t>
            </a:r>
          </a:p>
          <a:p>
            <a:pPr lvl="1"/>
            <a:r>
              <a:rPr lang="pt-BR" sz="2000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sz="2000" dirty="0">
                <a:solidFill>
                  <a:srgbClr val="A31515"/>
                </a:solidFill>
                <a:latin typeface="Consolas"/>
              </a:rPr>
              <a:t>"n="</a:t>
            </a:r>
            <a:r>
              <a:rPr lang="pt-BR" sz="2000" dirty="0">
                <a:solidFill>
                  <a:srgbClr val="000000"/>
                </a:solidFill>
                <a:latin typeface="Consolas"/>
              </a:rPr>
              <a:t>); scanf_s(</a:t>
            </a:r>
            <a:r>
              <a:rPr lang="pt-BR" sz="2000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pt-BR" sz="2000" dirty="0">
                <a:solidFill>
                  <a:srgbClr val="000000"/>
                </a:solidFill>
                <a:latin typeface="Consolas"/>
              </a:rPr>
              <a:t>, &amp;n);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/>
              </a:rPr>
              <a:t>factorial(n);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factorial(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result = 1;</a:t>
            </a:r>
          </a:p>
          <a:p>
            <a:pPr lvl="1"/>
            <a:r>
              <a:rPr lang="nn-NO" sz="2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/>
              </a:rPr>
              <a:t> i = 1; i &lt;= </a:t>
            </a:r>
            <a:r>
              <a:rPr lang="nn-NO" sz="2000" dirty="0">
                <a:solidFill>
                  <a:srgbClr val="808080"/>
                </a:solidFill>
                <a:latin typeface="Consolas"/>
              </a:rPr>
              <a:t>n</a:t>
            </a:r>
            <a:r>
              <a:rPr lang="nn-NO" sz="2000" dirty="0">
                <a:solidFill>
                  <a:srgbClr val="000000"/>
                </a:solidFill>
                <a:latin typeface="Consolas"/>
              </a:rPr>
              <a:t>; i++)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result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*=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pt-BR" sz="2000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sz="2000" dirty="0">
                <a:solidFill>
                  <a:srgbClr val="A31515"/>
                </a:solidFill>
                <a:latin typeface="Consolas"/>
              </a:rPr>
              <a:t>"factorial %d = %d\n"</a:t>
            </a:r>
            <a:r>
              <a:rPr lang="pt-BR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2000" dirty="0">
                <a:solidFill>
                  <a:srgbClr val="808080"/>
                </a:solidFill>
                <a:latin typeface="Consolas"/>
              </a:rPr>
              <a:t>n</a:t>
            </a:r>
            <a:r>
              <a:rPr lang="pt-BR" sz="2000" dirty="0">
                <a:solidFill>
                  <a:srgbClr val="000000"/>
                </a:solidFill>
                <a:latin typeface="Consolas"/>
              </a:rPr>
              <a:t>, result);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/>
              </a:rPr>
              <a:t>}</a:t>
            </a:r>
            <a:endParaRPr lang="ru-RU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59"/>
          <a:stretch/>
        </p:blipFill>
        <p:spPr bwMode="auto">
          <a:xfrm>
            <a:off x="4688106" y="899886"/>
            <a:ext cx="3860809" cy="86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4281705" y="466725"/>
            <a:ext cx="4673600" cy="433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uk-UA" altLang="ru-RU" sz="2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 виконання програми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582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802743" y="466725"/>
            <a:ext cx="5123542" cy="433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uk-UA" altLang="ru-RU" sz="2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 виконання програми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76514" y="1049502"/>
            <a:ext cx="666931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factorial(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n;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"n="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); </a:t>
            </a:r>
            <a:endParaRPr lang="pt-BR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pt-BR" dirty="0" smtClean="0">
                <a:solidFill>
                  <a:srgbClr val="000000"/>
                </a:solidFill>
                <a:latin typeface="Consolas"/>
              </a:rPr>
              <a:t>scanf_s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&amp;n);</a:t>
            </a:r>
          </a:p>
          <a:p>
            <a:pPr lvl="1"/>
            <a:r>
              <a:rPr lang="pt-BR" dirty="0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"factorial %d = %d\n"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n, factorial(n));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factorial(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result = 1;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== 0)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1;</a:t>
            </a:r>
          </a:p>
          <a:p>
            <a:pPr lvl="1"/>
            <a:r>
              <a:rPr lang="pt-BR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* factorial(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- 1);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81"/>
          <a:stretch/>
        </p:blipFill>
        <p:spPr bwMode="auto">
          <a:xfrm>
            <a:off x="4403270" y="899886"/>
            <a:ext cx="3985987" cy="77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354285" y="376912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000" dirty="0">
                <a:solidFill>
                  <a:srgbClr val="00B050"/>
                </a:solidFill>
              </a:rPr>
              <a:t>n! визначається </a:t>
            </a:r>
            <a:r>
              <a:rPr lang="uk-UA" sz="2000" dirty="0" smtClean="0">
                <a:solidFill>
                  <a:srgbClr val="00B050"/>
                </a:solidFill>
              </a:rPr>
              <a:t>наступним чином: </a:t>
            </a:r>
          </a:p>
          <a:p>
            <a:r>
              <a:rPr lang="uk-UA" sz="2000" dirty="0" smtClean="0">
                <a:solidFill>
                  <a:srgbClr val="00B050"/>
                </a:solidFill>
              </a:rPr>
              <a:t>якщо </a:t>
            </a:r>
            <a:r>
              <a:rPr lang="uk-UA" sz="2000" dirty="0">
                <a:solidFill>
                  <a:srgbClr val="00B050"/>
                </a:solidFill>
              </a:rPr>
              <a:t>n = 0, то n! = 1; </a:t>
            </a:r>
            <a:endParaRPr lang="uk-UA" sz="2000" dirty="0" smtClean="0">
              <a:solidFill>
                <a:srgbClr val="00B050"/>
              </a:solidFill>
            </a:endParaRPr>
          </a:p>
          <a:p>
            <a:r>
              <a:rPr lang="uk-UA" sz="2000" dirty="0" smtClean="0">
                <a:solidFill>
                  <a:srgbClr val="00B050"/>
                </a:solidFill>
              </a:rPr>
              <a:t>якщо </a:t>
            </a:r>
            <a:r>
              <a:rPr lang="uk-UA" sz="2000" dirty="0">
                <a:solidFill>
                  <a:srgbClr val="00B050"/>
                </a:solidFill>
              </a:rPr>
              <a:t>n&gt; 0, то n! = </a:t>
            </a:r>
            <a:r>
              <a:rPr lang="en-US" sz="2000" dirty="0" smtClean="0">
                <a:solidFill>
                  <a:srgbClr val="00B050"/>
                </a:solidFill>
              </a:rPr>
              <a:t>n</a:t>
            </a:r>
            <a:r>
              <a:rPr lang="uk-UA" sz="2000" dirty="0" smtClean="0">
                <a:solidFill>
                  <a:srgbClr val="00B050"/>
                </a:solidFill>
              </a:rPr>
              <a:t> </a:t>
            </a:r>
            <a:r>
              <a:rPr lang="uk-UA" sz="2000" dirty="0">
                <a:solidFill>
                  <a:srgbClr val="00B050"/>
                </a:solidFill>
              </a:rPr>
              <a:t>* (n-1)!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20799" y="4364044"/>
            <a:ext cx="2075543" cy="31931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6513" y="5162329"/>
            <a:ext cx="2075543" cy="31931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3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76514" y="615300"/>
            <a:ext cx="736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factorial(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n;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"n="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); scanf_s(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&amp;n);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"factorial %d = %d\n"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n, factorial(n));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factorial(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((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== 1) ? 1 : 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* factorial(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- 1));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802743" y="466725"/>
            <a:ext cx="5123542" cy="433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uk-UA" altLang="ru-RU" sz="2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 виконання програми</a:t>
            </a:r>
            <a:endParaRPr lang="ru-RU" sz="20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81"/>
          <a:stretch/>
        </p:blipFill>
        <p:spPr bwMode="auto">
          <a:xfrm>
            <a:off x="4403270" y="899886"/>
            <a:ext cx="3985987" cy="77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320799" y="3643086"/>
            <a:ext cx="2075543" cy="31931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209143" y="3947886"/>
            <a:ext cx="2032000" cy="31931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6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32971" y="374695"/>
            <a:ext cx="77288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Очікування </a:t>
            </a:r>
            <a:r>
              <a:rPr lang="uk-UA" sz="2800" dirty="0">
                <a:solidFill>
                  <a:srgbClr val="7030A0"/>
                </a:solidFill>
                <a:latin typeface="Arial Narrow" panose="020B0606020202030204" pitchFamily="34" charset="0"/>
              </a:rPr>
              <a:t>множення</a:t>
            </a:r>
            <a:br>
              <a:rPr lang="uk-UA" sz="2800" dirty="0">
                <a:solidFill>
                  <a:srgbClr val="7030A0"/>
                </a:solidFill>
                <a:latin typeface="Arial Narrow" panose="020B0606020202030204" pitchFamily="34" charset="0"/>
              </a:rPr>
            </a:br>
            <a:r>
              <a:rPr lang="uk-UA" sz="2800" dirty="0" smtClean="0">
                <a:latin typeface="Arial Narrow" panose="020B0606020202030204" pitchFamily="34" charset="0"/>
              </a:rPr>
              <a:t>Нічого </a:t>
            </a:r>
            <a:r>
              <a:rPr lang="uk-UA" sz="2800" dirty="0">
                <a:latin typeface="Arial Narrow" panose="020B0606020202030204" pitchFamily="34" charset="0"/>
              </a:rPr>
              <a:t>не множиться, поки </a:t>
            </a:r>
            <a:r>
              <a:rPr lang="uk-UA" sz="2800" dirty="0" smtClean="0">
                <a:latin typeface="Arial Narrow" panose="020B0606020202030204" pitchFamily="34" charset="0"/>
              </a:rPr>
              <a:t>не спустимося </a:t>
            </a:r>
            <a:r>
              <a:rPr lang="uk-UA" sz="2800" dirty="0">
                <a:latin typeface="Arial Narrow" panose="020B0606020202030204" pitchFamily="34" charset="0"/>
              </a:rPr>
              <a:t>до базового </a:t>
            </a:r>
            <a:r>
              <a:rPr lang="uk-UA" sz="2800" dirty="0" smtClean="0">
                <a:latin typeface="Arial Narrow" panose="020B0606020202030204" pitchFamily="34" charset="0"/>
              </a:rPr>
              <a:t>випадку </a:t>
            </a:r>
            <a:r>
              <a:rPr lang="uk-UA" sz="2800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factorial</a:t>
            </a:r>
            <a:r>
              <a:rPr lang="uk-UA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uk-UA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(1). </a:t>
            </a:r>
            <a:r>
              <a:rPr lang="uk-UA" sz="2800" dirty="0">
                <a:latin typeface="Arial Narrow" panose="020B0606020202030204" pitchFamily="34" charset="0"/>
              </a:rPr>
              <a:t>Потім </a:t>
            </a:r>
            <a:r>
              <a:rPr lang="uk-UA" sz="2800" dirty="0" smtClean="0">
                <a:latin typeface="Arial Narrow" panose="020B0606020202030204" pitchFamily="34" charset="0"/>
              </a:rPr>
              <a:t>починаємо згортку, </a:t>
            </a:r>
            <a:r>
              <a:rPr lang="uk-UA" sz="2800" dirty="0">
                <a:latin typeface="Arial Narrow" panose="020B0606020202030204" pitchFamily="34" charset="0"/>
              </a:rPr>
              <a:t>по одному кроку.</a:t>
            </a:r>
            <a:endParaRPr lang="ru-RU" sz="2800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6857" y="1799773"/>
            <a:ext cx="40349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7030A0"/>
                </a:solidFill>
              </a:rPr>
              <a:t>factorial(</a:t>
            </a:r>
            <a:r>
              <a:rPr lang="uk-UA" sz="2800" dirty="0" smtClean="0">
                <a:solidFill>
                  <a:srgbClr val="7030A0"/>
                </a:solidFill>
              </a:rPr>
              <a:t>5</a:t>
            </a:r>
            <a:r>
              <a:rPr lang="pt-BR" sz="2800" dirty="0" smtClean="0">
                <a:solidFill>
                  <a:srgbClr val="7030A0"/>
                </a:solidFill>
              </a:rPr>
              <a:t>)</a:t>
            </a:r>
            <a:r>
              <a:rPr lang="pt-BR" sz="2800" dirty="0" smtClean="0"/>
              <a:t>;</a:t>
            </a:r>
            <a:endParaRPr lang="uk-UA" sz="2800" dirty="0" smtClean="0"/>
          </a:p>
          <a:p>
            <a:r>
              <a:rPr lang="uk-UA" sz="2800" dirty="0" smtClean="0"/>
              <a:t>5</a:t>
            </a:r>
            <a:r>
              <a:rPr lang="pt-BR" sz="2800" dirty="0" smtClean="0"/>
              <a:t> </a:t>
            </a:r>
            <a:r>
              <a:rPr lang="pt-BR" sz="2800" dirty="0"/>
              <a:t>* </a:t>
            </a:r>
            <a:r>
              <a:rPr lang="pt-BR" sz="2800" dirty="0" smtClean="0">
                <a:solidFill>
                  <a:srgbClr val="7030A0"/>
                </a:solidFill>
              </a:rPr>
              <a:t>factorial(</a:t>
            </a:r>
            <a:r>
              <a:rPr lang="uk-UA" sz="2800" dirty="0" smtClean="0">
                <a:solidFill>
                  <a:srgbClr val="7030A0"/>
                </a:solidFill>
              </a:rPr>
              <a:t>4</a:t>
            </a:r>
            <a:r>
              <a:rPr lang="pt-BR" sz="2800" dirty="0" smtClean="0">
                <a:solidFill>
                  <a:srgbClr val="7030A0"/>
                </a:solidFill>
              </a:rPr>
              <a:t>)</a:t>
            </a:r>
            <a:r>
              <a:rPr lang="pt-BR" sz="2800" dirty="0" smtClean="0"/>
              <a:t>;</a:t>
            </a:r>
            <a:endParaRPr lang="uk-UA" sz="2800" dirty="0"/>
          </a:p>
          <a:p>
            <a:r>
              <a:rPr lang="uk-UA" sz="2800" dirty="0" smtClean="0"/>
              <a:t>5* 4 *</a:t>
            </a:r>
            <a:r>
              <a:rPr lang="pt-BR" sz="2800" dirty="0" smtClean="0"/>
              <a:t> </a:t>
            </a:r>
            <a:r>
              <a:rPr lang="pt-BR" sz="2800" dirty="0" smtClean="0">
                <a:solidFill>
                  <a:srgbClr val="7030A0"/>
                </a:solidFill>
              </a:rPr>
              <a:t>factorial(</a:t>
            </a:r>
            <a:r>
              <a:rPr lang="uk-UA" sz="2800" dirty="0" smtClean="0">
                <a:solidFill>
                  <a:srgbClr val="7030A0"/>
                </a:solidFill>
              </a:rPr>
              <a:t>3</a:t>
            </a:r>
            <a:r>
              <a:rPr lang="pt-BR" sz="2800" dirty="0" smtClean="0">
                <a:solidFill>
                  <a:srgbClr val="7030A0"/>
                </a:solidFill>
              </a:rPr>
              <a:t>)</a:t>
            </a:r>
            <a:r>
              <a:rPr lang="pt-BR" sz="2800" dirty="0" smtClean="0"/>
              <a:t>;</a:t>
            </a:r>
            <a:endParaRPr lang="uk-UA" sz="2800" dirty="0"/>
          </a:p>
          <a:p>
            <a:r>
              <a:rPr lang="uk-UA" sz="2800" dirty="0" smtClean="0"/>
              <a:t>5* 4* </a:t>
            </a:r>
            <a:r>
              <a:rPr lang="pt-BR" sz="2800" dirty="0" smtClean="0"/>
              <a:t>3 </a:t>
            </a:r>
            <a:r>
              <a:rPr lang="pt-BR" sz="2800" dirty="0"/>
              <a:t>* </a:t>
            </a:r>
            <a:r>
              <a:rPr lang="pt-BR" sz="2800" dirty="0">
                <a:solidFill>
                  <a:srgbClr val="7030A0"/>
                </a:solidFill>
              </a:rPr>
              <a:t>factorial(2</a:t>
            </a:r>
            <a:r>
              <a:rPr lang="pt-BR" sz="2800" dirty="0" smtClean="0">
                <a:solidFill>
                  <a:srgbClr val="7030A0"/>
                </a:solidFill>
              </a:rPr>
              <a:t>)</a:t>
            </a:r>
            <a:r>
              <a:rPr lang="pt-BR" sz="2800" dirty="0" smtClean="0"/>
              <a:t>;</a:t>
            </a:r>
            <a:endParaRPr lang="uk-UA" sz="2800" dirty="0" smtClean="0"/>
          </a:p>
          <a:p>
            <a:r>
              <a:rPr lang="uk-UA" sz="2800" dirty="0" smtClean="0"/>
              <a:t>5* 4* </a:t>
            </a:r>
            <a:r>
              <a:rPr lang="pt-BR" sz="2800" dirty="0" smtClean="0"/>
              <a:t>3 </a:t>
            </a:r>
            <a:r>
              <a:rPr lang="pt-BR" sz="2800" dirty="0"/>
              <a:t>* 2 * </a:t>
            </a:r>
            <a:r>
              <a:rPr lang="pt-BR" sz="2800" dirty="0">
                <a:solidFill>
                  <a:srgbClr val="7030A0"/>
                </a:solidFill>
              </a:rPr>
              <a:t>factorial(1</a:t>
            </a:r>
            <a:r>
              <a:rPr lang="pt-BR" sz="2800" dirty="0" smtClean="0">
                <a:solidFill>
                  <a:srgbClr val="7030A0"/>
                </a:solidFill>
              </a:rPr>
              <a:t>)</a:t>
            </a:r>
            <a:r>
              <a:rPr lang="pt-BR" sz="2800" dirty="0" smtClean="0"/>
              <a:t>;</a:t>
            </a:r>
            <a:endParaRPr lang="uk-UA" sz="2800" dirty="0" smtClean="0"/>
          </a:p>
          <a:p>
            <a:r>
              <a:rPr lang="uk-UA" sz="2800" dirty="0" smtClean="0"/>
              <a:t>5*4*3*2*1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5*4*3*2;</a:t>
            </a:r>
          </a:p>
          <a:p>
            <a:r>
              <a:rPr lang="en-US" sz="2800" dirty="0" smtClean="0"/>
              <a:t>5*4*6;</a:t>
            </a:r>
          </a:p>
          <a:p>
            <a:r>
              <a:rPr lang="en-US" sz="2800" dirty="0" smtClean="0"/>
              <a:t>5*24;</a:t>
            </a:r>
          </a:p>
          <a:p>
            <a:r>
              <a:rPr lang="pt-BR" sz="2800" dirty="0" smtClean="0"/>
              <a:t>120;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662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650" y="885309"/>
            <a:ext cx="360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Евкліда</a:t>
            </a:r>
            <a:r>
              <a:rPr lang="uk-UA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(також називається </a:t>
            </a:r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евклідів алгоритм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 — ефективний метод обчислення найбільшого спільного дільника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 (НСД). Названий на честь 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грецького математика Евкліда.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0" y="1443038"/>
            <a:ext cx="29718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1904" y="51597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</a:t>
            </a:r>
            <a:r>
              <a:rPr lang="uk-UA" b="1" dirty="0" smtClean="0">
                <a:solidFill>
                  <a:srgbClr val="7030A0"/>
                </a:solidFill>
              </a:rPr>
              <a:t>№2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7225" y="2583993"/>
            <a:ext cx="7632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Число </a:t>
            </a:r>
            <a:r>
              <a:rPr lang="uk-UA" sz="2400" b="1" i="1" dirty="0" smtClean="0"/>
              <a:t>n</a:t>
            </a:r>
            <a:r>
              <a:rPr lang="uk-UA" sz="2400" dirty="0" smtClean="0"/>
              <a:t> є </a:t>
            </a:r>
            <a:r>
              <a:rPr lang="uk-UA" sz="2400" b="1" i="1" dirty="0" smtClean="0"/>
              <a:t>дільником</a:t>
            </a:r>
            <a:r>
              <a:rPr lang="uk-UA" sz="2400" dirty="0" smtClean="0"/>
              <a:t> числа </a:t>
            </a:r>
            <a:r>
              <a:rPr lang="uk-UA" sz="2400" b="1" i="1" dirty="0" smtClean="0"/>
              <a:t>m</a:t>
            </a:r>
            <a:r>
              <a:rPr lang="uk-UA" sz="2400" dirty="0" smtClean="0"/>
              <a:t>, якщо число </a:t>
            </a:r>
            <a:r>
              <a:rPr lang="uk-UA" sz="2400" b="1" i="1" dirty="0" smtClean="0"/>
              <a:t>m</a:t>
            </a:r>
            <a:r>
              <a:rPr lang="uk-UA" sz="2400" dirty="0" smtClean="0"/>
              <a:t> ділиться на число </a:t>
            </a:r>
            <a:r>
              <a:rPr lang="uk-UA" sz="2400" b="1" i="1" dirty="0" smtClean="0"/>
              <a:t>n</a:t>
            </a:r>
            <a:r>
              <a:rPr lang="uk-UA" sz="2400" dirty="0" smtClean="0"/>
              <a:t> без остачі.</a:t>
            </a:r>
          </a:p>
          <a:p>
            <a:r>
              <a:rPr lang="uk-UA" sz="2400" dirty="0" smtClean="0"/>
              <a:t>Дільники числа 18: 1, 2, 3, </a:t>
            </a:r>
            <a:r>
              <a:rPr lang="uk-UA" sz="2400" b="1" dirty="0" smtClean="0"/>
              <a:t>6</a:t>
            </a:r>
            <a:r>
              <a:rPr lang="uk-UA" sz="2400" dirty="0" smtClean="0"/>
              <a:t>, 9, 18.</a:t>
            </a:r>
          </a:p>
          <a:p>
            <a:r>
              <a:rPr lang="uk-UA" sz="2400" dirty="0" smtClean="0"/>
              <a:t>Дільники числа 24: 1, 2, 3, 4, </a:t>
            </a:r>
            <a:r>
              <a:rPr lang="uk-UA" sz="2400" b="1" dirty="0" smtClean="0"/>
              <a:t>6</a:t>
            </a:r>
            <a:r>
              <a:rPr lang="uk-UA" sz="2400" dirty="0" smtClean="0"/>
              <a:t>, 12, 24.</a:t>
            </a:r>
          </a:p>
          <a:p>
            <a:r>
              <a:rPr lang="uk-UA" sz="2400" dirty="0" smtClean="0"/>
              <a:t>Найбільший спільний дільник чисел 18 та 24 -  6. </a:t>
            </a:r>
          </a:p>
          <a:p>
            <a:endParaRPr lang="uk-UA" sz="2400" dirty="0"/>
          </a:p>
          <a:p>
            <a:r>
              <a:rPr lang="uk-UA" sz="2400" dirty="0" smtClean="0"/>
              <a:t>Скорочено: НСД (18, 24) = 6.</a:t>
            </a:r>
            <a:endParaRPr lang="uk-UA" sz="2400" dirty="0"/>
          </a:p>
        </p:txBody>
      </p:sp>
      <p:sp>
        <p:nvSpPr>
          <p:cNvPr id="3" name="Прямоугольник 1"/>
          <p:cNvSpPr>
            <a:spLocks noChangeArrowheads="1"/>
          </p:cNvSpPr>
          <p:nvPr/>
        </p:nvSpPr>
        <p:spPr bwMode="auto">
          <a:xfrm>
            <a:off x="657225" y="869977"/>
            <a:ext cx="76327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sz="2800" dirty="0" err="1" smtClean="0">
                <a:solidFill>
                  <a:srgbClr val="C00000"/>
                </a:solidFill>
                <a:latin typeface="+mn-lt"/>
              </a:rPr>
              <a:t>Найбільший</a:t>
            </a:r>
            <a:r>
              <a:rPr lang="ru-RU" sz="28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+mn-lt"/>
              </a:rPr>
              <a:t>спільний</a:t>
            </a:r>
            <a:r>
              <a:rPr lang="ru-RU" sz="2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+mn-lt"/>
              </a:rPr>
              <a:t>дільник</a:t>
            </a:r>
            <a:r>
              <a:rPr lang="ru-RU" sz="2800" dirty="0">
                <a:solidFill>
                  <a:srgbClr val="C00000"/>
                </a:solidFill>
                <a:latin typeface="+mn-lt"/>
              </a:rPr>
              <a:t> за алгоритмом </a:t>
            </a:r>
            <a:r>
              <a:rPr lang="ru-RU" sz="2800" dirty="0" err="1">
                <a:solidFill>
                  <a:srgbClr val="C00000"/>
                </a:solidFill>
                <a:latin typeface="+mn-lt"/>
              </a:rPr>
              <a:t>Евкліда</a:t>
            </a:r>
            <a:endParaRPr lang="uk-UA" sz="2800" i="1" dirty="0">
              <a:solidFill>
                <a:srgbClr val="C00000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2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559211"/>
            <a:ext cx="4068761" cy="555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44700"/>
            <a:ext cx="43053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7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8125" y="173146"/>
            <a:ext cx="807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windows.h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MaxDiv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SetConsoleCP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(1251);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SetConsoleOutputCP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(1251);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a, b;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latin typeface="Consolas"/>
              </a:rPr>
              <a:t>printf_s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введіть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два для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пошуку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найбільшого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спільного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дільника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\n"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 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&amp;a, &amp;b);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printf_s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Найбільший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спільний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дільник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%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d\n"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MaxDiv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(a, b));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MaxDiv(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a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b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&gt;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MaxDiv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/>
              </a:rPr>
              <a:t>	else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MaxDiv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5705475"/>
            <a:ext cx="46863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27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5" y="1752600"/>
            <a:ext cx="31432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1"/>
          <p:cNvSpPr>
            <a:spLocks noChangeArrowheads="1"/>
          </p:cNvSpPr>
          <p:nvPr/>
        </p:nvSpPr>
        <p:spPr bwMode="auto">
          <a:xfrm>
            <a:off x="210606" y="607696"/>
            <a:ext cx="85203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sz="3200" b="1" dirty="0">
                <a:solidFill>
                  <a:srgbClr val="C00000"/>
                </a:solidFill>
              </a:rPr>
              <a:t>Трикутник Паскаля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006600"/>
            <a:ext cx="2451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Трикутник Паскаля - безкінечна таблиця трикутної форми біноміальних коефіцієнтів.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8863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014413"/>
            <a:ext cx="543877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8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9296" y="56257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№3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4" name="Прямоугольник 1"/>
          <p:cNvSpPr>
            <a:spLocks noChangeArrowheads="1"/>
          </p:cNvSpPr>
          <p:nvPr/>
        </p:nvSpPr>
        <p:spPr bwMode="auto">
          <a:xfrm>
            <a:off x="210606" y="900084"/>
            <a:ext cx="85203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sz="3200" i="1" dirty="0" smtClean="0">
                <a:latin typeface="Arial Narrow" panose="020B0606020202030204" pitchFamily="34" charset="0"/>
                <a:cs typeface="Arial" pitchFamily="34" charset="0"/>
              </a:rPr>
              <a:t>Трикутник Паскаля</a:t>
            </a:r>
            <a:endParaRPr lang="uk-UA" sz="3000" i="1" dirty="0">
              <a:solidFill>
                <a:srgbClr val="7030A0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974" y="1496390"/>
            <a:ext cx="7779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>
                <a:latin typeface="Arial Narrow" panose="020B0606020202030204" pitchFamily="34" charset="0"/>
              </a:rPr>
              <a:t>Трикутник</a:t>
            </a:r>
            <a:r>
              <a:rPr lang="ru-RU" sz="2800" dirty="0">
                <a:latin typeface="Arial Narrow" panose="020B0606020202030204" pitchFamily="34" charset="0"/>
              </a:rPr>
              <a:t> Паскаля </a:t>
            </a:r>
            <a:r>
              <a:rPr lang="ru-RU" sz="2800" dirty="0" err="1">
                <a:latin typeface="Arial Narrow" panose="020B0606020202030204" pitchFamily="34" charset="0"/>
              </a:rPr>
              <a:t>складається</a:t>
            </a:r>
            <a:r>
              <a:rPr lang="ru-RU" sz="2800" dirty="0">
                <a:latin typeface="Arial Narrow" panose="020B0606020202030204" pitchFamily="34" charset="0"/>
              </a:rPr>
              <a:t> з </a:t>
            </a:r>
            <a:r>
              <a:rPr lang="ru-RU" sz="2800" dirty="0" err="1">
                <a:latin typeface="Arial Narrow" panose="020B0606020202030204" pitchFamily="34" charset="0"/>
              </a:rPr>
              <a:t>числових</a:t>
            </a:r>
            <a:r>
              <a:rPr lang="ru-RU" sz="2800" dirty="0">
                <a:latin typeface="Arial Narrow" panose="020B0606020202030204" pitchFamily="34" charset="0"/>
              </a:rPr>
              <a:t> </a:t>
            </a:r>
            <a:r>
              <a:rPr lang="ru-RU" sz="2800" dirty="0" err="1" smtClean="0">
                <a:latin typeface="Arial Narrow" panose="020B0606020202030204" pitchFamily="34" charset="0"/>
              </a:rPr>
              <a:t>рядків</a:t>
            </a:r>
            <a:r>
              <a:rPr lang="ru-RU" sz="2800" i="1" dirty="0" smtClean="0">
                <a:latin typeface="Arial Narrow" panose="020B0606020202030204" pitchFamily="34" charset="0"/>
              </a:rPr>
              <a:t>.</a:t>
            </a:r>
            <a:r>
              <a:rPr lang="ru-RU" sz="2800" dirty="0">
                <a:latin typeface="Arial Narrow" panose="020B0606020202030204" pitchFamily="34" charset="0"/>
              </a:rPr>
              <a:t> На </a:t>
            </a:r>
            <a:r>
              <a:rPr lang="ru-RU" sz="2800" dirty="0" err="1">
                <a:latin typeface="Arial Narrow" panose="020B0606020202030204" pitchFamily="34" charset="0"/>
              </a:rPr>
              <a:t>першій</a:t>
            </a:r>
            <a:r>
              <a:rPr lang="ru-RU" sz="2800" dirty="0">
                <a:latin typeface="Arial Narrow" panose="020B0606020202030204" pitchFamily="34" charset="0"/>
              </a:rPr>
              <a:t> </a:t>
            </a:r>
            <a:r>
              <a:rPr lang="ru-RU" sz="2800" dirty="0" err="1">
                <a:latin typeface="Arial Narrow" panose="020B0606020202030204" pitchFamily="34" charset="0"/>
              </a:rPr>
              <a:t>сходинці</a:t>
            </a:r>
            <a:r>
              <a:rPr lang="ru-RU" sz="2800" dirty="0">
                <a:latin typeface="Arial Narrow" panose="020B0606020202030204" pitchFamily="34" charset="0"/>
              </a:rPr>
              <a:t> </a:t>
            </a:r>
            <a:r>
              <a:rPr lang="ru-RU" sz="2800" dirty="0" err="1">
                <a:latin typeface="Arial Narrow" panose="020B0606020202030204" pitchFamily="34" charset="0"/>
              </a:rPr>
              <a:t>одне</a:t>
            </a:r>
            <a:r>
              <a:rPr lang="ru-RU" sz="2800" dirty="0">
                <a:latin typeface="Arial Narrow" panose="020B0606020202030204" pitchFamily="34" charset="0"/>
              </a:rPr>
              <a:t> число, на </a:t>
            </a:r>
            <a:r>
              <a:rPr lang="ru-RU" sz="2800" dirty="0" err="1">
                <a:latin typeface="Arial Narrow" panose="020B0606020202030204" pitchFamily="34" charset="0"/>
              </a:rPr>
              <a:t>другій</a:t>
            </a:r>
            <a:r>
              <a:rPr lang="ru-RU" sz="2800" dirty="0">
                <a:latin typeface="Arial Narrow" panose="020B0606020202030204" pitchFamily="34" charset="0"/>
              </a:rPr>
              <a:t> — два, на </a:t>
            </a:r>
            <a:r>
              <a:rPr lang="ru-RU" sz="2800" dirty="0" err="1">
                <a:latin typeface="Arial Narrow" panose="020B0606020202030204" pitchFamily="34" charset="0"/>
              </a:rPr>
              <a:t>третій</a:t>
            </a:r>
            <a:r>
              <a:rPr lang="ru-RU" sz="2800" dirty="0">
                <a:latin typeface="Arial Narrow" panose="020B0606020202030204" pitchFamily="34" charset="0"/>
              </a:rPr>
              <a:t> </a:t>
            </a:r>
            <a:r>
              <a:rPr lang="ru-RU" sz="2800" dirty="0" smtClean="0">
                <a:latin typeface="Arial Narrow" panose="020B0606020202030204" pitchFamily="34" charset="0"/>
              </a:rPr>
              <a:t>… Перше</a:t>
            </a:r>
            <a:r>
              <a:rPr lang="ru-RU" sz="2800" dirty="0">
                <a:latin typeface="Arial Narrow" panose="020B0606020202030204" pitchFamily="34" charset="0"/>
              </a:rPr>
              <a:t> </a:t>
            </a:r>
            <a:r>
              <a:rPr lang="ru-RU" sz="2800" dirty="0" smtClean="0">
                <a:latin typeface="Arial Narrow" panose="020B0606020202030204" pitchFamily="34" charset="0"/>
              </a:rPr>
              <a:t>і </a:t>
            </a:r>
            <a:r>
              <a:rPr lang="ru-RU" sz="2800" dirty="0" err="1">
                <a:latin typeface="Arial Narrow" panose="020B0606020202030204" pitchFamily="34" charset="0"/>
              </a:rPr>
              <a:t>останнє</a:t>
            </a:r>
            <a:r>
              <a:rPr lang="ru-RU" sz="2800" dirty="0">
                <a:latin typeface="Arial Narrow" panose="020B0606020202030204" pitchFamily="34" charset="0"/>
              </a:rPr>
              <a:t> число кожного рядка </a:t>
            </a:r>
            <a:r>
              <a:rPr lang="ru-RU" sz="2800" dirty="0" err="1">
                <a:latin typeface="Arial Narrow" panose="020B0606020202030204" pitchFamily="34" charset="0"/>
              </a:rPr>
              <a:t>дорівнює</a:t>
            </a:r>
            <a:r>
              <a:rPr lang="ru-RU" sz="2800" dirty="0">
                <a:latin typeface="Arial Narrow" panose="020B0606020202030204" pitchFamily="34" charset="0"/>
              </a:rPr>
              <a:t> 1. </a:t>
            </a:r>
            <a:r>
              <a:rPr lang="ru-RU" sz="2800" dirty="0" err="1">
                <a:latin typeface="Arial Narrow" panose="020B0606020202030204" pitchFamily="34" charset="0"/>
              </a:rPr>
              <a:t>Кожне</a:t>
            </a:r>
            <a:r>
              <a:rPr lang="ru-RU" sz="2800" dirty="0">
                <a:latin typeface="Arial Narrow" panose="020B0606020202030204" pitchFamily="34" charset="0"/>
              </a:rPr>
              <a:t> з </a:t>
            </a:r>
            <a:r>
              <a:rPr lang="ru-RU" sz="2800" dirty="0" err="1">
                <a:latin typeface="Arial Narrow" panose="020B0606020202030204" pitchFamily="34" charset="0"/>
              </a:rPr>
              <a:t>інших</a:t>
            </a:r>
            <a:r>
              <a:rPr lang="ru-RU" sz="2800" dirty="0">
                <a:latin typeface="Arial Narrow" panose="020B0606020202030204" pitchFamily="34" charset="0"/>
              </a:rPr>
              <a:t> чисел </a:t>
            </a:r>
            <a:r>
              <a:rPr lang="ru-RU" sz="2800" dirty="0" err="1">
                <a:latin typeface="Arial Narrow" panose="020B0606020202030204" pitchFamily="34" charset="0"/>
              </a:rPr>
              <a:t>дорівнює</a:t>
            </a:r>
            <a:r>
              <a:rPr lang="ru-RU" sz="2800" dirty="0">
                <a:latin typeface="Arial Narrow" panose="020B0606020202030204" pitchFamily="34" charset="0"/>
              </a:rPr>
              <a:t> </a:t>
            </a:r>
            <a:r>
              <a:rPr lang="ru-RU" sz="2800" dirty="0" err="1">
                <a:latin typeface="Arial Narrow" panose="020B0606020202030204" pitchFamily="34" charset="0"/>
              </a:rPr>
              <a:t>сумі</a:t>
            </a:r>
            <a:r>
              <a:rPr lang="ru-RU" sz="2800" dirty="0">
                <a:latin typeface="Arial Narrow" panose="020B0606020202030204" pitchFamily="34" charset="0"/>
              </a:rPr>
              <a:t> </a:t>
            </a:r>
            <a:r>
              <a:rPr lang="ru-RU" sz="2800" dirty="0" err="1">
                <a:latin typeface="Arial Narrow" panose="020B0606020202030204" pitchFamily="34" charset="0"/>
              </a:rPr>
              <a:t>двох</a:t>
            </a:r>
            <a:r>
              <a:rPr lang="ru-RU" sz="2800" dirty="0">
                <a:latin typeface="Arial Narrow" panose="020B0606020202030204" pitchFamily="34" charset="0"/>
              </a:rPr>
              <a:t> </a:t>
            </a:r>
            <a:r>
              <a:rPr lang="ru-RU" sz="2800" dirty="0" err="1">
                <a:latin typeface="Arial Narrow" panose="020B0606020202030204" pitchFamily="34" charset="0"/>
              </a:rPr>
              <a:t>розташованих</a:t>
            </a:r>
            <a:r>
              <a:rPr lang="ru-RU" sz="2800" dirty="0">
                <a:latin typeface="Arial Narrow" panose="020B0606020202030204" pitchFamily="34" charset="0"/>
              </a:rPr>
              <a:t> над ним чисел </a:t>
            </a:r>
            <a:r>
              <a:rPr lang="ru-RU" sz="2800" dirty="0" err="1">
                <a:latin typeface="Arial Narrow" panose="020B0606020202030204" pitchFamily="34" charset="0"/>
              </a:rPr>
              <a:t>попереднього</a:t>
            </a:r>
            <a:r>
              <a:rPr lang="ru-RU" sz="2800" dirty="0">
                <a:latin typeface="Arial Narrow" panose="020B0606020202030204" pitchFamily="34" charset="0"/>
              </a:rPr>
              <a:t> рядка.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17" y="3879405"/>
            <a:ext cx="4281714" cy="219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23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46" y="444626"/>
            <a:ext cx="5081185" cy="213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61" y="2750001"/>
            <a:ext cx="4426858" cy="386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6223" y="3442905"/>
            <a:ext cx="320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Arial Narrow" panose="020B0606020202030204" pitchFamily="34" charset="0"/>
              </a:rPr>
              <a:t>Для будь-якого допустимого значення </a:t>
            </a:r>
            <a:r>
              <a:rPr lang="uk-UA" i="1" dirty="0" smtClean="0">
                <a:latin typeface="Arial Narrow" panose="020B0606020202030204" pitchFamily="34" charset="0"/>
              </a:rPr>
              <a:t>n</a:t>
            </a:r>
            <a:r>
              <a:rPr lang="uk-UA" dirty="0" smtClean="0">
                <a:latin typeface="Arial Narrow" panose="020B0606020202030204" pitchFamily="34" charset="0"/>
              </a:rPr>
              <a:t> діє</a:t>
            </a:r>
            <a:endParaRPr lang="uk-UA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46132" y="4296645"/>
                <a:ext cx="2182818" cy="948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 smtClean="0"/>
                  <a:t>=1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32" y="4296645"/>
                <a:ext cx="2182818" cy="94884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4707" y="5215712"/>
                <a:ext cx="1809748" cy="650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07" y="5215712"/>
                <a:ext cx="1809748" cy="65011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3" y="6007078"/>
            <a:ext cx="3743325" cy="60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9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1" cy="701730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windows.h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 Для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перевірки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правильності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роботи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алгоритма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http://mathforum.org/dr.cgi/pascal.cgi?rows=6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Знаходження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елемента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трикутника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Паскаля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PascalTriangle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SetConsoleOutputCP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(1251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a, b;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latin typeface="Consolas"/>
              </a:rPr>
              <a:t>printf_s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Введіть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рівень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та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індекс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елемента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(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починаючи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з нуля)\n"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 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&amp;a, &amp;b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printf_s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PascalTriangle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(a, 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2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n -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рівень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, к -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елемент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рівня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PascalTriangle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||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== 0)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1;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PascalTriangle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- 1,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- 1)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PascalTriangle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- 1,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8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8" y="493485"/>
            <a:ext cx="4128095" cy="382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936813" y="3852295"/>
            <a:ext cx="3439886" cy="9275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uk-UA" altLang="ru-RU" sz="2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 </a:t>
            </a:r>
            <a:endParaRPr lang="en-US" altLang="ru-RU" sz="2000" i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Aft>
                <a:spcPts val="0"/>
              </a:spcAft>
            </a:pPr>
            <a:r>
              <a:rPr lang="uk-UA" altLang="ru-RU" sz="2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виконання програми</a:t>
            </a:r>
            <a:endParaRPr lang="ru-RU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623" y="4779847"/>
            <a:ext cx="44100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5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ChangeArrowheads="1"/>
          </p:cNvSpPr>
          <p:nvPr/>
        </p:nvSpPr>
        <p:spPr bwMode="auto">
          <a:xfrm>
            <a:off x="0" y="388875"/>
            <a:ext cx="89341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36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Поняття рекурсії</a:t>
            </a:r>
            <a:endParaRPr lang="uk-UA" altLang="ru-RU" sz="3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1"/>
          <p:cNvSpPr>
            <a:spLocks noChangeArrowheads="1"/>
          </p:cNvSpPr>
          <p:nvPr/>
        </p:nvSpPr>
        <p:spPr bwMode="auto">
          <a:xfrm>
            <a:off x="770076" y="1217247"/>
            <a:ext cx="352615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sz="32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itchFamily="34" charset="0"/>
              </a:rPr>
              <a:t>Рекурсія</a:t>
            </a:r>
            <a:r>
              <a:rPr lang="uk-UA" sz="3200" b="1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uk-UA" sz="32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uk-UA" sz="3200" i="1" dirty="0" smtClean="0">
                <a:latin typeface="Arial Narrow" panose="020B0606020202030204" pitchFamily="34" charset="0"/>
                <a:cs typeface="Arial" pitchFamily="34" charset="0"/>
              </a:rPr>
              <a:t>– це спосіб організації обчислювального процесу, при якому функція в ході виконання операторів звертається сама до себе.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514" y="2085792"/>
            <a:ext cx="3790983" cy="2789692"/>
          </a:xfrm>
          <a:prstGeom prst="rect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95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>
            <a:spLocks noChangeArrowheads="1"/>
          </p:cNvSpPr>
          <p:nvPr/>
        </p:nvSpPr>
        <p:spPr bwMode="auto">
          <a:xfrm>
            <a:off x="769257" y="1433740"/>
            <a:ext cx="757645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sz="3600" i="1" dirty="0" smtClean="0">
                <a:latin typeface="Arial Narrow" panose="020B0606020202030204" pitchFamily="34" charset="0"/>
                <a:cs typeface="Arial" pitchFamily="34" charset="0"/>
              </a:rPr>
              <a:t>Функція називається </a:t>
            </a:r>
            <a:r>
              <a:rPr lang="uk-UA" sz="36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itchFamily="34" charset="0"/>
              </a:rPr>
              <a:t>рекурсивною</a:t>
            </a:r>
            <a:r>
              <a:rPr lang="uk-UA" sz="3600" i="1" dirty="0" smtClean="0">
                <a:latin typeface="Arial Narrow" panose="020B0606020202030204" pitchFamily="34" charset="0"/>
                <a:cs typeface="Arial" pitchFamily="34" charset="0"/>
              </a:rPr>
              <a:t>, якщо під час її роботи можливий повторний її виклик безпосередньо (</a:t>
            </a:r>
            <a:r>
              <a:rPr lang="uk-UA" sz="3600" i="1" dirty="0" smtClean="0">
                <a:solidFill>
                  <a:srgbClr val="00B0F0"/>
                </a:solidFill>
                <a:latin typeface="Arial Narrow" panose="020B0606020202030204" pitchFamily="34" charset="0"/>
                <a:cs typeface="Arial" pitchFamily="34" charset="0"/>
              </a:rPr>
              <a:t>прямий виклик</a:t>
            </a:r>
            <a:r>
              <a:rPr lang="uk-UA" sz="3600" i="1" dirty="0" smtClean="0">
                <a:latin typeface="Arial Narrow" panose="020B0606020202030204" pitchFamily="34" charset="0"/>
                <a:cs typeface="Arial" pitchFamily="34" charset="0"/>
              </a:rPr>
              <a:t>) або шляхом виклику іншої функції, в якій міститься звернення до неї (</a:t>
            </a:r>
            <a:r>
              <a:rPr lang="uk-UA" sz="3600" i="1" dirty="0" smtClean="0">
                <a:solidFill>
                  <a:srgbClr val="00B0F0"/>
                </a:solidFill>
                <a:latin typeface="Arial Narrow" panose="020B0606020202030204" pitchFamily="34" charset="0"/>
                <a:cs typeface="Arial" pitchFamily="34" charset="0"/>
              </a:rPr>
              <a:t>непрямий виклик</a:t>
            </a:r>
            <a:r>
              <a:rPr lang="uk-UA" sz="3600" i="1" dirty="0" smtClean="0">
                <a:latin typeface="Arial Narrow" panose="020B0606020202030204" pitchFamily="34" charset="0"/>
                <a:cs typeface="Arial" pitchFamily="34" charset="0"/>
              </a:rPr>
              <a:t>). </a:t>
            </a:r>
            <a:endParaRPr lang="uk-UA" altLang="ru-RU" sz="3600" i="1" dirty="0">
              <a:latin typeface="Arial Narrow" panose="020B0606020202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2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>
            <a:spLocks noChangeArrowheads="1"/>
          </p:cNvSpPr>
          <p:nvPr/>
        </p:nvSpPr>
        <p:spPr bwMode="auto">
          <a:xfrm>
            <a:off x="856342" y="1147464"/>
            <a:ext cx="455748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sz="36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itchFamily="34" charset="0"/>
              </a:rPr>
              <a:t>Прямою </a:t>
            </a:r>
            <a:r>
              <a:rPr lang="uk-UA" sz="3600" i="1" dirty="0" smtClean="0">
                <a:latin typeface="Arial Narrow" panose="020B0606020202030204" pitchFamily="34" charset="0"/>
                <a:cs typeface="Arial" pitchFamily="34" charset="0"/>
              </a:rPr>
              <a:t>(безпосередньою) рекурсією називається рекурсія, при якій в середині тіла деякої функції міститься виклик тієї ж функції. 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5907313" y="1780499"/>
            <a:ext cx="2249717" cy="3033485"/>
            <a:chOff x="6168565" y="1780499"/>
            <a:chExt cx="2249717" cy="3033485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6168565" y="1780499"/>
              <a:ext cx="2249717" cy="3033485"/>
              <a:chOff x="3363685" y="2991329"/>
              <a:chExt cx="2137231" cy="3033485"/>
            </a:xfrm>
          </p:grpSpPr>
          <p:sp>
            <p:nvSpPr>
              <p:cNvPr id="5" name="Блок-схема: типовой процесс 4"/>
              <p:cNvSpPr/>
              <p:nvPr/>
            </p:nvSpPr>
            <p:spPr>
              <a:xfrm>
                <a:off x="3363685" y="2991329"/>
                <a:ext cx="2133600" cy="841829"/>
              </a:xfrm>
              <a:prstGeom prst="flowChartPredefined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funA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  <p:sp>
            <p:nvSpPr>
              <p:cNvPr id="6" name="Блок-схема: типовой процесс 5"/>
              <p:cNvSpPr/>
              <p:nvPr/>
            </p:nvSpPr>
            <p:spPr>
              <a:xfrm>
                <a:off x="3367316" y="4079900"/>
                <a:ext cx="2133600" cy="841829"/>
              </a:xfrm>
              <a:prstGeom prst="flowChartPredefined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funA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  <p:sp>
            <p:nvSpPr>
              <p:cNvPr id="7" name="Блок-схема: типовой процесс 6"/>
              <p:cNvSpPr/>
              <p:nvPr/>
            </p:nvSpPr>
            <p:spPr>
              <a:xfrm>
                <a:off x="3367316" y="5182985"/>
                <a:ext cx="2133600" cy="841829"/>
              </a:xfrm>
              <a:prstGeom prst="flowChartPredefined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funA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  <p:cxnSp>
            <p:nvCxnSpPr>
              <p:cNvPr id="9" name="Прямая со стрелкой 8"/>
              <p:cNvCxnSpPr>
                <a:stCxn id="5" idx="2"/>
              </p:cNvCxnSpPr>
              <p:nvPr/>
            </p:nvCxnSpPr>
            <p:spPr>
              <a:xfrm>
                <a:off x="4430486" y="3833158"/>
                <a:ext cx="0" cy="24674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Прямая со стрелкой 9"/>
            <p:cNvCxnSpPr/>
            <p:nvPr/>
          </p:nvCxnSpPr>
          <p:spPr>
            <a:xfrm>
              <a:off x="7307950" y="3725413"/>
              <a:ext cx="0" cy="2467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852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"/>
          <p:cNvSpPr>
            <a:spLocks noChangeArrowheads="1"/>
          </p:cNvSpPr>
          <p:nvPr/>
        </p:nvSpPr>
        <p:spPr bwMode="auto">
          <a:xfrm>
            <a:off x="711200" y="494324"/>
            <a:ext cx="505097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sz="36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itchFamily="34" charset="0"/>
              </a:rPr>
              <a:t>Непрямою</a:t>
            </a:r>
            <a:r>
              <a:rPr lang="uk-UA" sz="3600" i="1" dirty="0" smtClean="0">
                <a:latin typeface="Arial Narrow" panose="020B0606020202030204" pitchFamily="34" charset="0"/>
                <a:cs typeface="Arial" pitchFamily="34" charset="0"/>
              </a:rPr>
              <a:t> рекурсією називається рекурсія, що здійснює рекурсивний виклик функції шляхом ланцюга викликів інших функцій. При цьому всі функції ланцюга, що здійснюють рекурсію, вважаються рекурсивними. 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5936343" y="1728587"/>
            <a:ext cx="2148115" cy="3033485"/>
            <a:chOff x="5936343" y="1728587"/>
            <a:chExt cx="2148115" cy="303348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5936343" y="1728587"/>
              <a:ext cx="2148115" cy="3033485"/>
              <a:chOff x="3352801" y="2991329"/>
              <a:chExt cx="2148115" cy="3033485"/>
            </a:xfrm>
          </p:grpSpPr>
          <p:sp>
            <p:nvSpPr>
              <p:cNvPr id="6" name="Блок-схема: типовой процесс 5"/>
              <p:cNvSpPr/>
              <p:nvPr/>
            </p:nvSpPr>
            <p:spPr>
              <a:xfrm>
                <a:off x="3352801" y="2991329"/>
                <a:ext cx="2133600" cy="841829"/>
              </a:xfrm>
              <a:prstGeom prst="flowChartPredefined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funA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  <p:sp>
            <p:nvSpPr>
              <p:cNvPr id="7" name="Блок-схема: типовой процесс 6"/>
              <p:cNvSpPr/>
              <p:nvPr/>
            </p:nvSpPr>
            <p:spPr>
              <a:xfrm>
                <a:off x="3367316" y="4079900"/>
                <a:ext cx="2133600" cy="841829"/>
              </a:xfrm>
              <a:prstGeom prst="flowChartPredefined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funB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  <p:sp>
            <p:nvSpPr>
              <p:cNvPr id="8" name="Блок-схема: типовой процесс 7"/>
              <p:cNvSpPr/>
              <p:nvPr/>
            </p:nvSpPr>
            <p:spPr>
              <a:xfrm>
                <a:off x="3367316" y="5182985"/>
                <a:ext cx="2133600" cy="841829"/>
              </a:xfrm>
              <a:prstGeom prst="flowChartPredefined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funA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  <p:cxnSp>
            <p:nvCxnSpPr>
              <p:cNvPr id="9" name="Прямая со стрелкой 8"/>
              <p:cNvCxnSpPr/>
              <p:nvPr/>
            </p:nvCxnSpPr>
            <p:spPr>
              <a:xfrm>
                <a:off x="4361545" y="4921729"/>
                <a:ext cx="0" cy="24674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Прямая со стрелкой 9"/>
            <p:cNvCxnSpPr/>
            <p:nvPr/>
          </p:nvCxnSpPr>
          <p:spPr>
            <a:xfrm>
              <a:off x="6981375" y="2563183"/>
              <a:ext cx="0" cy="2467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44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907855" y="735925"/>
            <a:ext cx="2249717" cy="3033485"/>
            <a:chOff x="6168565" y="1780499"/>
            <a:chExt cx="2249717" cy="3033485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6168565" y="1780499"/>
              <a:ext cx="2249717" cy="3033485"/>
              <a:chOff x="3363685" y="2991329"/>
              <a:chExt cx="2137231" cy="3033485"/>
            </a:xfrm>
          </p:grpSpPr>
          <p:sp>
            <p:nvSpPr>
              <p:cNvPr id="5" name="Блок-схема: типовой процесс 4"/>
              <p:cNvSpPr/>
              <p:nvPr/>
            </p:nvSpPr>
            <p:spPr>
              <a:xfrm>
                <a:off x="3363685" y="2991329"/>
                <a:ext cx="2133600" cy="841829"/>
              </a:xfrm>
              <a:prstGeom prst="flowChartPredefined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funA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  <p:sp>
            <p:nvSpPr>
              <p:cNvPr id="6" name="Блок-схема: типовой процесс 5"/>
              <p:cNvSpPr/>
              <p:nvPr/>
            </p:nvSpPr>
            <p:spPr>
              <a:xfrm>
                <a:off x="3367316" y="4079900"/>
                <a:ext cx="2133600" cy="841829"/>
              </a:xfrm>
              <a:prstGeom prst="flowChartPredefined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funA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  <p:sp>
            <p:nvSpPr>
              <p:cNvPr id="7" name="Блок-схема: типовой процесс 6"/>
              <p:cNvSpPr/>
              <p:nvPr/>
            </p:nvSpPr>
            <p:spPr>
              <a:xfrm>
                <a:off x="3367316" y="5182985"/>
                <a:ext cx="2133600" cy="841829"/>
              </a:xfrm>
              <a:prstGeom prst="flowChartPredefined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funA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  <p:cxnSp>
            <p:nvCxnSpPr>
              <p:cNvPr id="8" name="Прямая со стрелкой 7"/>
              <p:cNvCxnSpPr>
                <a:stCxn id="5" idx="2"/>
              </p:cNvCxnSpPr>
              <p:nvPr/>
            </p:nvCxnSpPr>
            <p:spPr>
              <a:xfrm>
                <a:off x="4430486" y="3833158"/>
                <a:ext cx="0" cy="24674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Прямая со стрелкой 3"/>
            <p:cNvCxnSpPr/>
            <p:nvPr/>
          </p:nvCxnSpPr>
          <p:spPr>
            <a:xfrm>
              <a:off x="7307950" y="3725413"/>
              <a:ext cx="0" cy="2467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Группа 8"/>
          <p:cNvGrpSpPr/>
          <p:nvPr/>
        </p:nvGrpSpPr>
        <p:grpSpPr>
          <a:xfrm>
            <a:off x="3419282" y="2934814"/>
            <a:ext cx="2148115" cy="3033485"/>
            <a:chOff x="5936343" y="1728587"/>
            <a:chExt cx="2148115" cy="3033485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5936343" y="1728587"/>
              <a:ext cx="2148115" cy="3033485"/>
              <a:chOff x="3352801" y="2991329"/>
              <a:chExt cx="2148115" cy="3033485"/>
            </a:xfrm>
          </p:grpSpPr>
          <p:sp>
            <p:nvSpPr>
              <p:cNvPr id="12" name="Блок-схема: типовой процесс 11"/>
              <p:cNvSpPr/>
              <p:nvPr/>
            </p:nvSpPr>
            <p:spPr>
              <a:xfrm>
                <a:off x="3352801" y="2991329"/>
                <a:ext cx="2133600" cy="841829"/>
              </a:xfrm>
              <a:prstGeom prst="flowChartPredefined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funA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  <p:sp>
            <p:nvSpPr>
              <p:cNvPr id="13" name="Блок-схема: типовой процесс 12"/>
              <p:cNvSpPr/>
              <p:nvPr/>
            </p:nvSpPr>
            <p:spPr>
              <a:xfrm>
                <a:off x="3367316" y="4079900"/>
                <a:ext cx="2133600" cy="841829"/>
              </a:xfrm>
              <a:prstGeom prst="flowChartPredefined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funB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  <p:sp>
            <p:nvSpPr>
              <p:cNvPr id="14" name="Блок-схема: типовой процесс 13"/>
              <p:cNvSpPr/>
              <p:nvPr/>
            </p:nvSpPr>
            <p:spPr>
              <a:xfrm>
                <a:off x="3367316" y="5182985"/>
                <a:ext cx="2133600" cy="841829"/>
              </a:xfrm>
              <a:prstGeom prst="flowChartPredefined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funA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  <p:cxnSp>
            <p:nvCxnSpPr>
              <p:cNvPr id="15" name="Прямая со стрелкой 14"/>
              <p:cNvCxnSpPr/>
              <p:nvPr/>
            </p:nvCxnSpPr>
            <p:spPr>
              <a:xfrm>
                <a:off x="4361545" y="4921729"/>
                <a:ext cx="0" cy="24674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Прямая со стрелкой 10"/>
            <p:cNvCxnSpPr/>
            <p:nvPr/>
          </p:nvCxnSpPr>
          <p:spPr>
            <a:xfrm>
              <a:off x="6981375" y="2563183"/>
              <a:ext cx="0" cy="2467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786222" y="823962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funA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latin typeface="Consolas"/>
              </a:rPr>
              <a:t>Оператори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fun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latin typeface="Consolas"/>
              </a:rPr>
              <a:t>Оператори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296480" y="3025901"/>
            <a:ext cx="2400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fun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latin typeface="Consolas"/>
              </a:rPr>
              <a:t>Оператори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fun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latin typeface="Consolas"/>
              </a:rPr>
              <a:t>Оператори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fun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latin typeface="Consolas"/>
              </a:rPr>
              <a:t>Оператори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fun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latin typeface="Consolas"/>
              </a:rPr>
              <a:t>Оператори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645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8900" y="923925"/>
            <a:ext cx="41338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windows.h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funA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funA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(5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system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"pause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funA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1)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0;</a:t>
            </a:r>
          </a:p>
          <a:p>
            <a:pPr lvl="1"/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--;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funA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4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2" y="3246445"/>
            <a:ext cx="4776787" cy="258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4" y="447675"/>
            <a:ext cx="3886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8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0C23E2-BFD5-4729-9358-5172987B1BA6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857</Words>
  <Application>Microsoft Office PowerPoint</Application>
  <PresentationFormat>Экран (4:3)</PresentationFormat>
  <Paragraphs>195</Paragraphs>
  <Slides>23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NewsPrint</vt:lpstr>
      <vt:lpstr>Лекція 17.  Рекурсія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2020-11-28T23:24:57Z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